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735763" cy="9869488"/>
  <p:embeddedFontLs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gj8JdAfUeyUfgaE3calg/SSHzX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0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8831" cy="49347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5373" y="0"/>
            <a:ext cx="2918831" cy="49347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577" y="4688007"/>
            <a:ext cx="5388610" cy="444127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4301"/>
            <a:ext cx="2918831" cy="49347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5373" y="9374301"/>
            <a:ext cx="2918831" cy="49347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615f60b1b_0_4: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615f60b1b_0_4: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22615f60b1b_0_4: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615f60b1b_0_9: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615f60b1b_0_9: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22615f60b1b_0_9: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4d4c7091fe_0_37: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24d4c7091fe_0_37: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4d4c7091fe_0_42: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4d4c7091fe_0_42: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4d4c7091fe_0_47: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24d4c7091fe_0_47: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615f60b1b_0_20: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2615f60b1b_0_20: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2615f60b1b_0_25: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22615f60b1b_0_25: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2615f60b1b_0_30: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2615f60b1b_0_30: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2615f60b1b_0_35: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22615f60b1b_0_35: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2615f60b1b_0_40: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22615f60b1b_0_40: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24d4c7091fe_0_15: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g24d4c7091fe_0_15: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4d4c7091fe_0_52: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4d4c7091fe_0_52: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4d4c7091fe_0_57: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24d4c7091fe_0_57: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2615f60b1b_0_46: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22615f60b1b_0_46: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4eca497dbb_0_4: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4eca497dbb_0_4: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24eca497dbb_0_4: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4eca497dbb_0_9: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4eca497dbb_0_9: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24eca497dbb_0_9: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4eca497dbb_0_14: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4eca497dbb_0_14: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24eca497dbb_0_14: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2615f60b1b_0_51: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g22615f60b1b_0_51: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4d4c7091fe_0_62: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4d4c7091fe_0_62: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4d4c7091fe_0_67: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24d4c7091fe_0_67: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4eca497dbb_0_25: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4eca497dbb_0_25: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24eca497dbb_0_25: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4eca497dbb_0_31: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4eca497dbb_0_31: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24eca497dbb_0_31: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4eca497dbb_0_37: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4eca497dbb_0_37: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24eca497dbb_0_37: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4eca497dbb_0_43: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4eca497dbb_0_43: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24eca497dbb_0_43: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4eca497dbb_0_53: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4eca497dbb_0_53: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g24eca497dbb_0_53: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d4c7091fe_0_0: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g24d4c7091fe_0_0: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4d4c7091fe_0_5: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g24d4c7091fe_0_5: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4d4c7091fe_0_10: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g24d4c7091fe_0_10: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4d4c7091fe_0_22: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g24d4c7091fe_0_22: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4d4c7091fe_0_27: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24d4c7091fe_0_27: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d4c7091fe_0_32: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24d4c7091fe_0_32: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800"/>
              <a:buNone/>
              <a:defRPr sz="28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
          <p:cNvSpPr txBox="1">
            <a:spLocks noGrp="1"/>
          </p:cNvSpPr>
          <p:nvPr>
            <p:ph type="dt" idx="10"/>
          </p:nvPr>
        </p:nvSpPr>
        <p:spPr>
          <a:xfrm>
            <a:off x="8795535" y="6372226"/>
            <a:ext cx="118666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8456488" y="127952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0" name="Google Shape;20;p4"/>
          <p:cNvSpPr txBox="1">
            <a:spLocks noGrp="1"/>
          </p:cNvSpPr>
          <p:nvPr>
            <p:ph type="sldNum" idx="12"/>
          </p:nvPr>
        </p:nvSpPr>
        <p:spPr>
          <a:xfrm>
            <a:off x="9982200" y="6372226"/>
            <a:ext cx="685800" cy="357187"/>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solidFill>
                  <a:srgbClr val="000000"/>
                </a:solidFill>
              </a:defRPr>
            </a:lvl1pPr>
            <a:lvl2pPr marL="0" lvl="1" indent="0" algn="l">
              <a:spcBef>
                <a:spcPts val="0"/>
              </a:spcBef>
              <a:buNone/>
              <a:defRPr>
                <a:solidFill>
                  <a:srgbClr val="000000"/>
                </a:solidFill>
              </a:defRPr>
            </a:lvl2pPr>
            <a:lvl3pPr marL="0" lvl="2" indent="0" algn="l">
              <a:spcBef>
                <a:spcPts val="0"/>
              </a:spcBef>
              <a:buNone/>
              <a:defRPr>
                <a:solidFill>
                  <a:srgbClr val="000000"/>
                </a:solidFill>
              </a:defRPr>
            </a:lvl3pPr>
            <a:lvl4pPr marL="0" lvl="3" indent="0" algn="l">
              <a:spcBef>
                <a:spcPts val="0"/>
              </a:spcBef>
              <a:buNone/>
              <a:defRPr>
                <a:solidFill>
                  <a:srgbClr val="000000"/>
                </a:solidFill>
              </a:defRPr>
            </a:lvl4pPr>
            <a:lvl5pPr marL="0" lvl="4" indent="0" algn="l">
              <a:spcBef>
                <a:spcPts val="0"/>
              </a:spcBef>
              <a:buNone/>
              <a:defRPr>
                <a:solidFill>
                  <a:srgbClr val="000000"/>
                </a:solidFill>
              </a:defRPr>
            </a:lvl5pPr>
            <a:lvl6pPr marL="0" lvl="5" indent="0" algn="l">
              <a:spcBef>
                <a:spcPts val="0"/>
              </a:spcBef>
              <a:buNone/>
              <a:defRPr>
                <a:solidFill>
                  <a:srgbClr val="000000"/>
                </a:solidFill>
              </a:defRPr>
            </a:lvl6pPr>
            <a:lvl7pPr marL="0" lvl="6" indent="0" algn="l">
              <a:spcBef>
                <a:spcPts val="0"/>
              </a:spcBef>
              <a:buNone/>
              <a:defRPr>
                <a:solidFill>
                  <a:srgbClr val="000000"/>
                </a:solidFill>
              </a:defRPr>
            </a:lvl7pPr>
            <a:lvl8pPr marL="0" lvl="7" indent="0" algn="l">
              <a:spcBef>
                <a:spcPts val="0"/>
              </a:spcBef>
              <a:buNone/>
              <a:defRPr>
                <a:solidFill>
                  <a:srgbClr val="000000"/>
                </a:solidFill>
              </a:defRPr>
            </a:lvl8pPr>
            <a:lvl9pPr marL="0" lvl="8" indent="0" algn="l">
              <a:spcBef>
                <a:spcPts val="0"/>
              </a:spcBef>
              <a:buNone/>
              <a:defRPr>
                <a:solidFill>
                  <a:srgbClr val="000000"/>
                </a:solidFill>
              </a:defRPr>
            </a:lvl9pPr>
          </a:lstStyle>
          <a:p>
            <a:pPr marL="0" lvl="0" indent="0" algn="l" rtl="0">
              <a:spcBef>
                <a:spcPts val="0"/>
              </a:spcBef>
              <a:spcAft>
                <a:spcPts val="0"/>
              </a:spcAft>
              <a:buNone/>
            </a:pPr>
            <a:fld id="{00000000-1234-1234-1234-123412341234}" type="slidenum">
              <a:rPr lang="en-US"/>
              <a:t>‹#›</a:t>
            </a:fld>
            <a:endParaRPr/>
          </a:p>
        </p:txBody>
      </p:sp>
      <p:sp>
        <p:nvSpPr>
          <p:cNvPr id="21" name="Google Shape;21;p4"/>
          <p:cNvSpPr>
            <a:spLocks noGrp="1"/>
          </p:cNvSpPr>
          <p:nvPr>
            <p:ph type="dgm" idx="2"/>
          </p:nvPr>
        </p:nvSpPr>
        <p:spPr>
          <a:xfrm>
            <a:off x="1449388" y="3400425"/>
            <a:ext cx="9218612" cy="20161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cxnSp>
        <p:nvCxnSpPr>
          <p:cNvPr id="22" name="Google Shape;22;p4"/>
          <p:cNvCxnSpPr>
            <a:stCxn id="21" idx="1"/>
          </p:cNvCxnSpPr>
          <p:nvPr/>
        </p:nvCxnSpPr>
        <p:spPr>
          <a:xfrm>
            <a:off x="1449388" y="3501232"/>
            <a:ext cx="9307800" cy="870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8795535" y="6372226"/>
            <a:ext cx="118666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sldNum" idx="12"/>
          </p:nvPr>
        </p:nvSpPr>
        <p:spPr>
          <a:xfrm>
            <a:off x="9982200" y="6372226"/>
            <a:ext cx="685800" cy="357187"/>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solidFill>
                  <a:srgbClr val="000000"/>
                </a:solidFill>
              </a:defRPr>
            </a:lvl1pPr>
            <a:lvl2pPr marL="0" lvl="1" indent="0" algn="l">
              <a:spcBef>
                <a:spcPts val="0"/>
              </a:spcBef>
              <a:buNone/>
              <a:defRPr>
                <a:solidFill>
                  <a:srgbClr val="000000"/>
                </a:solidFill>
              </a:defRPr>
            </a:lvl2pPr>
            <a:lvl3pPr marL="0" lvl="2" indent="0" algn="l">
              <a:spcBef>
                <a:spcPts val="0"/>
              </a:spcBef>
              <a:buNone/>
              <a:defRPr>
                <a:solidFill>
                  <a:srgbClr val="000000"/>
                </a:solidFill>
              </a:defRPr>
            </a:lvl3pPr>
            <a:lvl4pPr marL="0" lvl="3" indent="0" algn="l">
              <a:spcBef>
                <a:spcPts val="0"/>
              </a:spcBef>
              <a:buNone/>
              <a:defRPr>
                <a:solidFill>
                  <a:srgbClr val="000000"/>
                </a:solidFill>
              </a:defRPr>
            </a:lvl4pPr>
            <a:lvl5pPr marL="0" lvl="4" indent="0" algn="l">
              <a:spcBef>
                <a:spcPts val="0"/>
              </a:spcBef>
              <a:buNone/>
              <a:defRPr>
                <a:solidFill>
                  <a:srgbClr val="000000"/>
                </a:solidFill>
              </a:defRPr>
            </a:lvl5pPr>
            <a:lvl6pPr marL="0" lvl="5" indent="0" algn="l">
              <a:spcBef>
                <a:spcPts val="0"/>
              </a:spcBef>
              <a:buNone/>
              <a:defRPr>
                <a:solidFill>
                  <a:srgbClr val="000000"/>
                </a:solidFill>
              </a:defRPr>
            </a:lvl6pPr>
            <a:lvl7pPr marL="0" lvl="6" indent="0" algn="l">
              <a:spcBef>
                <a:spcPts val="0"/>
              </a:spcBef>
              <a:buNone/>
              <a:defRPr>
                <a:solidFill>
                  <a:srgbClr val="000000"/>
                </a:solidFill>
              </a:defRPr>
            </a:lvl7pPr>
            <a:lvl8pPr marL="0" lvl="7" indent="0" algn="l">
              <a:spcBef>
                <a:spcPts val="0"/>
              </a:spcBef>
              <a:buNone/>
              <a:defRPr>
                <a:solidFill>
                  <a:srgbClr val="000000"/>
                </a:solidFill>
              </a:defRPr>
            </a:lvl8pPr>
            <a:lvl9pPr marL="0" lvl="8" indent="0" algn="l">
              <a:spcBef>
                <a:spcPts val="0"/>
              </a:spcBef>
              <a:buNone/>
              <a:defRPr>
                <a:solidFill>
                  <a:srgbClr val="000000"/>
                </a:solidFill>
              </a:defRPr>
            </a:lvl9pPr>
          </a:lstStyle>
          <a:p>
            <a:pPr marL="0" lvl="0" indent="0" algn="l" rtl="0">
              <a:spcBef>
                <a:spcPts val="0"/>
              </a:spcBef>
              <a:spcAft>
                <a:spcPts val="0"/>
              </a:spcAft>
              <a:buNone/>
            </a:pPr>
            <a:fld id="{00000000-1234-1234-1234-123412341234}" type="slidenum">
              <a:rPr lang="en-US"/>
              <a:t>‹#›</a:t>
            </a:fld>
            <a:endParaRPr/>
          </a:p>
        </p:txBody>
      </p:sp>
      <p:cxnSp>
        <p:nvCxnSpPr>
          <p:cNvPr id="28" name="Google Shape;28;p5"/>
          <p:cNvCxnSpPr/>
          <p:nvPr/>
        </p:nvCxnSpPr>
        <p:spPr>
          <a:xfrm>
            <a:off x="838200" y="1753791"/>
            <a:ext cx="10515600" cy="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3200"/>
              <a:buNone/>
              <a:defRPr sz="3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6"/>
          <p:cNvSpPr txBox="1">
            <a:spLocks noGrp="1"/>
          </p:cNvSpPr>
          <p:nvPr>
            <p:ph type="dt" idx="10"/>
          </p:nvPr>
        </p:nvSpPr>
        <p:spPr>
          <a:xfrm>
            <a:off x="8795535" y="6372226"/>
            <a:ext cx="118666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txBox="1">
            <a:spLocks noGrp="1"/>
          </p:cNvSpPr>
          <p:nvPr>
            <p:ph type="sldNum" idx="12"/>
          </p:nvPr>
        </p:nvSpPr>
        <p:spPr>
          <a:xfrm>
            <a:off x="9982200" y="6372226"/>
            <a:ext cx="685800" cy="357187"/>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solidFill>
                  <a:srgbClr val="000000"/>
                </a:solidFill>
              </a:defRPr>
            </a:lvl1pPr>
            <a:lvl2pPr marL="0" lvl="1" indent="0" algn="l">
              <a:spcBef>
                <a:spcPts val="0"/>
              </a:spcBef>
              <a:buNone/>
              <a:defRPr>
                <a:solidFill>
                  <a:srgbClr val="000000"/>
                </a:solidFill>
              </a:defRPr>
            </a:lvl2pPr>
            <a:lvl3pPr marL="0" lvl="2" indent="0" algn="l">
              <a:spcBef>
                <a:spcPts val="0"/>
              </a:spcBef>
              <a:buNone/>
              <a:defRPr>
                <a:solidFill>
                  <a:srgbClr val="000000"/>
                </a:solidFill>
              </a:defRPr>
            </a:lvl3pPr>
            <a:lvl4pPr marL="0" lvl="3" indent="0" algn="l">
              <a:spcBef>
                <a:spcPts val="0"/>
              </a:spcBef>
              <a:buNone/>
              <a:defRPr>
                <a:solidFill>
                  <a:srgbClr val="000000"/>
                </a:solidFill>
              </a:defRPr>
            </a:lvl4pPr>
            <a:lvl5pPr marL="0" lvl="4" indent="0" algn="l">
              <a:spcBef>
                <a:spcPts val="0"/>
              </a:spcBef>
              <a:buNone/>
              <a:defRPr>
                <a:solidFill>
                  <a:srgbClr val="000000"/>
                </a:solidFill>
              </a:defRPr>
            </a:lvl5pPr>
            <a:lvl6pPr marL="0" lvl="5" indent="0" algn="l">
              <a:spcBef>
                <a:spcPts val="0"/>
              </a:spcBef>
              <a:buNone/>
              <a:defRPr>
                <a:solidFill>
                  <a:srgbClr val="000000"/>
                </a:solidFill>
              </a:defRPr>
            </a:lvl6pPr>
            <a:lvl7pPr marL="0" lvl="6" indent="0" algn="l">
              <a:spcBef>
                <a:spcPts val="0"/>
              </a:spcBef>
              <a:buNone/>
              <a:defRPr>
                <a:solidFill>
                  <a:srgbClr val="000000"/>
                </a:solidFill>
              </a:defRPr>
            </a:lvl7pPr>
            <a:lvl8pPr marL="0" lvl="7" indent="0" algn="l">
              <a:spcBef>
                <a:spcPts val="0"/>
              </a:spcBef>
              <a:buNone/>
              <a:defRPr>
                <a:solidFill>
                  <a:srgbClr val="000000"/>
                </a:solidFill>
              </a:defRPr>
            </a:lvl8pPr>
            <a:lvl9pPr marL="0" lvl="8" indent="0" algn="l">
              <a:spcBef>
                <a:spcPts val="0"/>
              </a:spcBef>
              <a:buNone/>
              <a:defRPr>
                <a:solidFill>
                  <a:srgbClr val="000000"/>
                </a:solidFill>
              </a:defRPr>
            </a:lvl9pPr>
          </a:lstStyle>
          <a:p>
            <a:pPr marL="0" lvl="0" indent="0" algn="l" rtl="0">
              <a:spcBef>
                <a:spcPts val="0"/>
              </a:spcBef>
              <a:spcAft>
                <a:spcPts val="0"/>
              </a:spcAft>
              <a:buNone/>
            </a:pPr>
            <a:fld id="{00000000-1234-1234-1234-123412341234}" type="slidenum">
              <a:rPr lang="en-US"/>
              <a:t>‹#›</a:t>
            </a:fld>
            <a:endParaRPr/>
          </a:p>
        </p:txBody>
      </p:sp>
      <p:cxnSp>
        <p:nvCxnSpPr>
          <p:cNvPr id="34" name="Google Shape;34;p6"/>
          <p:cNvCxnSpPr/>
          <p:nvPr/>
        </p:nvCxnSpPr>
        <p:spPr>
          <a:xfrm>
            <a:off x="838200" y="1753791"/>
            <a:ext cx="10515600" cy="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7"/>
          <p:cNvSpPr txBox="1">
            <a:spLocks noGrp="1"/>
          </p:cNvSpPr>
          <p:nvPr>
            <p:ph type="dt" idx="10"/>
          </p:nvPr>
        </p:nvSpPr>
        <p:spPr>
          <a:xfrm>
            <a:off x="8795535" y="6372226"/>
            <a:ext cx="118666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sldNum" idx="12"/>
          </p:nvPr>
        </p:nvSpPr>
        <p:spPr>
          <a:xfrm>
            <a:off x="9982200" y="6372226"/>
            <a:ext cx="685800" cy="357187"/>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solidFill>
                  <a:srgbClr val="000000"/>
                </a:solidFill>
              </a:defRPr>
            </a:lvl1pPr>
            <a:lvl2pPr marL="0" lvl="1" indent="0" algn="l">
              <a:spcBef>
                <a:spcPts val="0"/>
              </a:spcBef>
              <a:buNone/>
              <a:defRPr>
                <a:solidFill>
                  <a:srgbClr val="000000"/>
                </a:solidFill>
              </a:defRPr>
            </a:lvl2pPr>
            <a:lvl3pPr marL="0" lvl="2" indent="0" algn="l">
              <a:spcBef>
                <a:spcPts val="0"/>
              </a:spcBef>
              <a:buNone/>
              <a:defRPr>
                <a:solidFill>
                  <a:srgbClr val="000000"/>
                </a:solidFill>
              </a:defRPr>
            </a:lvl3pPr>
            <a:lvl4pPr marL="0" lvl="3" indent="0" algn="l">
              <a:spcBef>
                <a:spcPts val="0"/>
              </a:spcBef>
              <a:buNone/>
              <a:defRPr>
                <a:solidFill>
                  <a:srgbClr val="000000"/>
                </a:solidFill>
              </a:defRPr>
            </a:lvl4pPr>
            <a:lvl5pPr marL="0" lvl="4" indent="0" algn="l">
              <a:spcBef>
                <a:spcPts val="0"/>
              </a:spcBef>
              <a:buNone/>
              <a:defRPr>
                <a:solidFill>
                  <a:srgbClr val="000000"/>
                </a:solidFill>
              </a:defRPr>
            </a:lvl5pPr>
            <a:lvl6pPr marL="0" lvl="5" indent="0" algn="l">
              <a:spcBef>
                <a:spcPts val="0"/>
              </a:spcBef>
              <a:buNone/>
              <a:defRPr>
                <a:solidFill>
                  <a:srgbClr val="000000"/>
                </a:solidFill>
              </a:defRPr>
            </a:lvl6pPr>
            <a:lvl7pPr marL="0" lvl="6" indent="0" algn="l">
              <a:spcBef>
                <a:spcPts val="0"/>
              </a:spcBef>
              <a:buNone/>
              <a:defRPr>
                <a:solidFill>
                  <a:srgbClr val="000000"/>
                </a:solidFill>
              </a:defRPr>
            </a:lvl7pPr>
            <a:lvl8pPr marL="0" lvl="7" indent="0" algn="l">
              <a:spcBef>
                <a:spcPts val="0"/>
              </a:spcBef>
              <a:buNone/>
              <a:defRPr>
                <a:solidFill>
                  <a:srgbClr val="000000"/>
                </a:solidFill>
              </a:defRPr>
            </a:lvl8pPr>
            <a:lvl9pPr marL="0" lvl="8" indent="0" algn="l">
              <a:spcBef>
                <a:spcPts val="0"/>
              </a:spcBef>
              <a:buNone/>
              <a:defRPr>
                <a:solidFill>
                  <a:srgbClr val="000000"/>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3"/>
          <p:cNvSpPr txBox="1">
            <a:spLocks noGrp="1"/>
          </p:cNvSpPr>
          <p:nvPr>
            <p:ph type="dt" idx="10"/>
          </p:nvPr>
        </p:nvSpPr>
        <p:spPr>
          <a:xfrm>
            <a:off x="8795535" y="6372226"/>
            <a:ext cx="1186665"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3"/>
          <p:cNvSpPr txBox="1">
            <a:spLocks noGrp="1"/>
          </p:cNvSpPr>
          <p:nvPr>
            <p:ph type="sldNum" idx="12"/>
          </p:nvPr>
        </p:nvSpPr>
        <p:spPr>
          <a:xfrm>
            <a:off x="9982200" y="6372226"/>
            <a:ext cx="685800" cy="357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000000"/>
                </a:solidFill>
                <a:latin typeface="Times New Roman"/>
                <a:ea typeface="Times New Roman"/>
                <a:cs typeface="Times New Roman"/>
                <a:sym typeface="Times New Roman"/>
              </a:defRPr>
            </a:lvl1pPr>
            <a:lvl2pPr marL="0" marR="0" lvl="1" indent="0" algn="l" rtl="0">
              <a:spcBef>
                <a:spcPts val="0"/>
              </a:spcBef>
              <a:buNone/>
              <a:defRPr sz="1800" b="0" i="0" u="none" strike="noStrike" cap="none">
                <a:solidFill>
                  <a:srgbClr val="000000"/>
                </a:solidFill>
                <a:latin typeface="Times New Roman"/>
                <a:ea typeface="Times New Roman"/>
                <a:cs typeface="Times New Roman"/>
                <a:sym typeface="Times New Roman"/>
              </a:defRPr>
            </a:lvl2pPr>
            <a:lvl3pPr marL="0" marR="0" lvl="2" indent="0" algn="l" rtl="0">
              <a:spcBef>
                <a:spcPts val="0"/>
              </a:spcBef>
              <a:buNone/>
              <a:defRPr sz="1800" b="0" i="0" u="none" strike="noStrike" cap="none">
                <a:solidFill>
                  <a:srgbClr val="000000"/>
                </a:solidFill>
                <a:latin typeface="Times New Roman"/>
                <a:ea typeface="Times New Roman"/>
                <a:cs typeface="Times New Roman"/>
                <a:sym typeface="Times New Roman"/>
              </a:defRPr>
            </a:lvl3pPr>
            <a:lvl4pPr marL="0" marR="0" lvl="3" indent="0" algn="l" rtl="0">
              <a:spcBef>
                <a:spcPts val="0"/>
              </a:spcBef>
              <a:buNone/>
              <a:defRPr sz="1800" b="0" i="0" u="none" strike="noStrike" cap="none">
                <a:solidFill>
                  <a:srgbClr val="000000"/>
                </a:solidFill>
                <a:latin typeface="Times New Roman"/>
                <a:ea typeface="Times New Roman"/>
                <a:cs typeface="Times New Roman"/>
                <a:sym typeface="Times New Roman"/>
              </a:defRPr>
            </a:lvl4pPr>
            <a:lvl5pPr marL="0" marR="0" lvl="4" indent="0" algn="l" rtl="0">
              <a:spcBef>
                <a:spcPts val="0"/>
              </a:spcBef>
              <a:buNone/>
              <a:defRPr sz="1800" b="0" i="0" u="none" strike="noStrike" cap="none">
                <a:solidFill>
                  <a:srgbClr val="000000"/>
                </a:solidFill>
                <a:latin typeface="Times New Roman"/>
                <a:ea typeface="Times New Roman"/>
                <a:cs typeface="Times New Roman"/>
                <a:sym typeface="Times New Roman"/>
              </a:defRPr>
            </a:lvl5pPr>
            <a:lvl6pPr marL="0" marR="0" lvl="5" indent="0" algn="l" rtl="0">
              <a:spcBef>
                <a:spcPts val="0"/>
              </a:spcBef>
              <a:buNone/>
              <a:defRPr sz="1800" b="0" i="0" u="none" strike="noStrike" cap="none">
                <a:solidFill>
                  <a:srgbClr val="000000"/>
                </a:solidFill>
                <a:latin typeface="Times New Roman"/>
                <a:ea typeface="Times New Roman"/>
                <a:cs typeface="Times New Roman"/>
                <a:sym typeface="Times New Roman"/>
              </a:defRPr>
            </a:lvl6pPr>
            <a:lvl7pPr marL="0" marR="0" lvl="6" indent="0" algn="l" rtl="0">
              <a:spcBef>
                <a:spcPts val="0"/>
              </a:spcBef>
              <a:buNone/>
              <a:defRPr sz="1800" b="0" i="0" u="none" strike="noStrike" cap="none">
                <a:solidFill>
                  <a:srgbClr val="000000"/>
                </a:solidFill>
                <a:latin typeface="Times New Roman"/>
                <a:ea typeface="Times New Roman"/>
                <a:cs typeface="Times New Roman"/>
                <a:sym typeface="Times New Roman"/>
              </a:defRPr>
            </a:lvl7pPr>
            <a:lvl8pPr marL="0" marR="0" lvl="7" indent="0" algn="l" rtl="0">
              <a:spcBef>
                <a:spcPts val="0"/>
              </a:spcBef>
              <a:buNone/>
              <a:defRPr sz="1800" b="0" i="0" u="none" strike="noStrike" cap="none">
                <a:solidFill>
                  <a:srgbClr val="000000"/>
                </a:solidFill>
                <a:latin typeface="Times New Roman"/>
                <a:ea typeface="Times New Roman"/>
                <a:cs typeface="Times New Roman"/>
                <a:sym typeface="Times New Roman"/>
              </a:defRPr>
            </a:lvl8pPr>
            <a:lvl9pPr marL="0" marR="0" lvl="8" indent="0" algn="l" rtl="0">
              <a:spcBef>
                <a:spcPts val="0"/>
              </a:spcBef>
              <a:buNone/>
              <a:defRPr sz="1800" b="0" i="0" u="none" strike="noStrike" cap="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pic>
        <p:nvPicPr>
          <p:cNvPr id="14" name="Google Shape;14;p3" descr="Deerwalk DWIT College"/>
          <p:cNvPicPr preferRelativeResize="0"/>
          <p:nvPr/>
        </p:nvPicPr>
        <p:blipFill rotWithShape="1">
          <a:blip r:embed="rId6">
            <a:alphaModFix/>
          </a:blip>
          <a:srcRect/>
          <a:stretch/>
        </p:blipFill>
        <p:spPr>
          <a:xfrm>
            <a:off x="5324184" y="6176963"/>
            <a:ext cx="1395115" cy="64701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amsunk/DSA.gi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1"/>
              </a:buClr>
              <a:buSzPct val="100000"/>
              <a:buFont typeface="Arial"/>
              <a:buNone/>
            </a:pPr>
            <a:r>
              <a:rPr lang="en-US" dirty="0"/>
              <a:t>Data Structures and Algorithms</a:t>
            </a:r>
            <a:endParaRPr dirty="0"/>
          </a:p>
          <a:p>
            <a:pPr marL="0" lvl="0" indent="0" algn="ctr" rtl="0">
              <a:spcBef>
                <a:spcPts val="0"/>
              </a:spcBef>
              <a:spcAft>
                <a:spcPts val="0"/>
              </a:spcAft>
              <a:buClr>
                <a:schemeClr val="dk1"/>
              </a:buClr>
              <a:buSzPct val="100000"/>
              <a:buFont typeface="Arial"/>
              <a:buNone/>
            </a:pPr>
            <a:r>
              <a:rPr lang="en-US" dirty="0"/>
              <a:t>CACS201</a:t>
            </a:r>
            <a:endParaRPr dirty="0"/>
          </a:p>
          <a:p>
            <a:pPr marL="0" lvl="0" indent="0" algn="ctr" rtl="0">
              <a:spcBef>
                <a:spcPts val="0"/>
              </a:spcBef>
              <a:spcAft>
                <a:spcPts val="0"/>
              </a:spcAft>
              <a:buClr>
                <a:schemeClr val="dk1"/>
              </a:buClr>
              <a:buSzPct val="100000"/>
              <a:buFont typeface="Arial"/>
              <a:buNone/>
            </a:pPr>
            <a:endParaRPr dirty="0"/>
          </a:p>
          <a:p>
            <a:pPr marL="0" lvl="0" indent="0" algn="ctr" rtl="0">
              <a:spcBef>
                <a:spcPts val="0"/>
              </a:spcBef>
              <a:spcAft>
                <a:spcPts val="0"/>
              </a:spcAft>
              <a:buClr>
                <a:schemeClr val="dk1"/>
              </a:buClr>
              <a:buSzPct val="200000"/>
              <a:buFont typeface="Arial"/>
              <a:buNone/>
            </a:pPr>
            <a:r>
              <a:rPr lang="en-US" sz="2400" b="1" dirty="0">
                <a:solidFill>
                  <a:srgbClr val="4A86E8"/>
                </a:solidFill>
              </a:rPr>
              <a:t>Unit 3:Queue</a:t>
            </a:r>
            <a:endParaRPr dirty="0"/>
          </a:p>
        </p:txBody>
      </p:sp>
      <p:sp>
        <p:nvSpPr>
          <p:cNvPr id="44" name="Google Shape;44;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2800"/>
              <a:buNone/>
            </a:pPr>
            <a:r>
              <a:rPr lang="en-US" dirty="0"/>
              <a:t>Shyam Sunder Khatiwada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22615f60b1b_0_4"/>
          <p:cNvSpPr txBox="1">
            <a:spLocks noGrp="1"/>
          </p:cNvSpPr>
          <p:nvPr>
            <p:ph type="title"/>
          </p:nvPr>
        </p:nvSpPr>
        <p:spPr>
          <a:xfrm>
            <a:off x="838200" y="365125"/>
            <a:ext cx="5257800" cy="809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sz="3000">
                <a:solidFill>
                  <a:srgbClr val="4A86E8"/>
                </a:solidFill>
              </a:rPr>
              <a:t>Implementation of Linear Queue:</a:t>
            </a:r>
            <a:endParaRPr sz="3000">
              <a:solidFill>
                <a:srgbClr val="4A86E8"/>
              </a:solidFill>
            </a:endParaRPr>
          </a:p>
        </p:txBody>
      </p:sp>
      <p:pic>
        <p:nvPicPr>
          <p:cNvPr id="103" name="Google Shape;103;g22615f60b1b_0_4"/>
          <p:cNvPicPr preferRelativeResize="0"/>
          <p:nvPr/>
        </p:nvPicPr>
        <p:blipFill>
          <a:blip r:embed="rId3">
            <a:alphaModFix/>
          </a:blip>
          <a:stretch>
            <a:fillRect/>
          </a:stretch>
        </p:blipFill>
        <p:spPr>
          <a:xfrm>
            <a:off x="1358900" y="1406600"/>
            <a:ext cx="3657600" cy="4610100"/>
          </a:xfrm>
          <a:prstGeom prst="rect">
            <a:avLst/>
          </a:prstGeom>
          <a:noFill/>
          <a:ln>
            <a:noFill/>
          </a:ln>
        </p:spPr>
      </p:pic>
      <p:pic>
        <p:nvPicPr>
          <p:cNvPr id="104" name="Google Shape;104;g22615f60b1b_0_4"/>
          <p:cNvPicPr preferRelativeResize="0"/>
          <p:nvPr/>
        </p:nvPicPr>
        <p:blipFill>
          <a:blip r:embed="rId4">
            <a:alphaModFix/>
          </a:blip>
          <a:stretch>
            <a:fillRect/>
          </a:stretch>
        </p:blipFill>
        <p:spPr>
          <a:xfrm>
            <a:off x="6804025" y="708025"/>
            <a:ext cx="4391025" cy="567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2615f60b1b_0_9"/>
          <p:cNvSpPr txBox="1">
            <a:spLocks noGrp="1"/>
          </p:cNvSpPr>
          <p:nvPr>
            <p:ph type="title"/>
          </p:nvPr>
        </p:nvSpPr>
        <p:spPr>
          <a:xfrm>
            <a:off x="838200" y="365125"/>
            <a:ext cx="5257800" cy="809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sz="3000">
                <a:solidFill>
                  <a:srgbClr val="4A86E8"/>
                </a:solidFill>
              </a:rPr>
              <a:t>Implementation of Linear Queue:</a:t>
            </a:r>
            <a:endParaRPr sz="3000">
              <a:solidFill>
                <a:srgbClr val="4A86E8"/>
              </a:solidFill>
            </a:endParaRPr>
          </a:p>
        </p:txBody>
      </p:sp>
      <p:pic>
        <p:nvPicPr>
          <p:cNvPr id="111" name="Google Shape;111;g22615f60b1b_0_9"/>
          <p:cNvPicPr preferRelativeResize="0"/>
          <p:nvPr/>
        </p:nvPicPr>
        <p:blipFill>
          <a:blip r:embed="rId3">
            <a:alphaModFix/>
          </a:blip>
          <a:stretch>
            <a:fillRect/>
          </a:stretch>
        </p:blipFill>
        <p:spPr>
          <a:xfrm>
            <a:off x="1295400" y="1174825"/>
            <a:ext cx="5360550" cy="4937050"/>
          </a:xfrm>
          <a:prstGeom prst="rect">
            <a:avLst/>
          </a:prstGeom>
          <a:noFill/>
          <a:ln>
            <a:noFill/>
          </a:ln>
        </p:spPr>
      </p:pic>
      <p:pic>
        <p:nvPicPr>
          <p:cNvPr id="112" name="Google Shape;112;g22615f60b1b_0_9"/>
          <p:cNvPicPr preferRelativeResize="0"/>
          <p:nvPr/>
        </p:nvPicPr>
        <p:blipFill>
          <a:blip r:embed="rId4">
            <a:alphaModFix/>
          </a:blip>
          <a:stretch>
            <a:fillRect/>
          </a:stretch>
        </p:blipFill>
        <p:spPr>
          <a:xfrm>
            <a:off x="9602350" y="4676775"/>
            <a:ext cx="2181225" cy="819150"/>
          </a:xfrm>
          <a:prstGeom prst="rect">
            <a:avLst/>
          </a:prstGeom>
          <a:noFill/>
          <a:ln>
            <a:noFill/>
          </a:ln>
        </p:spPr>
      </p:pic>
      <p:sp>
        <p:nvSpPr>
          <p:cNvPr id="113" name="Google Shape;113;g22615f60b1b_0_9"/>
          <p:cNvSpPr txBox="1"/>
          <p:nvPr/>
        </p:nvSpPr>
        <p:spPr>
          <a:xfrm>
            <a:off x="9556750" y="3825875"/>
            <a:ext cx="1397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solidFill>
                  <a:srgbClr val="FF0000"/>
                </a:solidFill>
                <a:latin typeface="Times New Roman"/>
                <a:ea typeface="Times New Roman"/>
                <a:cs typeface="Times New Roman"/>
                <a:sym typeface="Times New Roman"/>
              </a:rPr>
              <a:t>Output:</a:t>
            </a:r>
            <a:endParaRPr sz="2400" b="1">
              <a:solidFill>
                <a:srgbClr val="FF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4d4c7091fe_0_37"/>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GitHub Link: Implementation of Queue</a:t>
            </a:r>
            <a:endParaRPr sz="3000">
              <a:solidFill>
                <a:schemeClr val="accent1"/>
              </a:solidFill>
            </a:endParaRPr>
          </a:p>
        </p:txBody>
      </p:sp>
      <p:sp>
        <p:nvSpPr>
          <p:cNvPr id="119" name="Google Shape;119;g24d4c7091fe_0_37"/>
          <p:cNvSpPr txBox="1">
            <a:spLocks noGrp="1"/>
          </p:cNvSpPr>
          <p:nvPr>
            <p:ph type="body" idx="1"/>
          </p:nvPr>
        </p:nvSpPr>
        <p:spPr>
          <a:xfrm>
            <a:off x="2372000" y="2523300"/>
            <a:ext cx="8981700" cy="132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000"/>
              <a:buNone/>
            </a:pPr>
            <a:r>
              <a:rPr lang="en-US" sz="2400" b="1" u="sng">
                <a:solidFill>
                  <a:schemeClr val="hlink"/>
                </a:solidFill>
                <a:hlinkClick r:id="rId3"/>
              </a:rPr>
              <a:t>Implementation of Queue: using array: Click Here</a:t>
            </a:r>
            <a:endParaRPr sz="2400" b="1"/>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4d4c7091fe_0_42"/>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Drawbacks of Linear Queue: </a:t>
            </a:r>
            <a:endParaRPr sz="3000">
              <a:solidFill>
                <a:schemeClr val="accent1"/>
              </a:solidFill>
            </a:endParaRPr>
          </a:p>
        </p:txBody>
      </p:sp>
      <p:sp>
        <p:nvSpPr>
          <p:cNvPr id="125" name="Google Shape;125;g24d4c7091fe_0_42"/>
          <p:cNvSpPr txBox="1">
            <a:spLocks noGrp="1"/>
          </p:cNvSpPr>
          <p:nvPr>
            <p:ph type="body" idx="1"/>
          </p:nvPr>
        </p:nvSpPr>
        <p:spPr>
          <a:xfrm>
            <a:off x="900751" y="1856100"/>
            <a:ext cx="5195400" cy="3888900"/>
          </a:xfrm>
          <a:prstGeom prst="rect">
            <a:avLst/>
          </a:prstGeom>
          <a:noFill/>
          <a:ln>
            <a:noFill/>
          </a:ln>
        </p:spPr>
        <p:txBody>
          <a:bodyPr spcFirstLastPara="1" wrap="square" lIns="91425" tIns="45700" rIns="91425" bIns="45700" anchor="t" anchorCtr="0">
            <a:normAutofit lnSpcReduction="10000"/>
          </a:bodyPr>
          <a:lstStyle/>
          <a:p>
            <a:pPr marL="457200" lvl="0" indent="-381000" algn="l" rtl="0">
              <a:lnSpc>
                <a:spcPct val="90000"/>
              </a:lnSpc>
              <a:spcBef>
                <a:spcPts val="0"/>
              </a:spcBef>
              <a:spcAft>
                <a:spcPts val="0"/>
              </a:spcAft>
              <a:buSzPts val="2400"/>
              <a:buFont typeface="Times New Roman"/>
              <a:buChar char="-"/>
            </a:pPr>
            <a:r>
              <a:rPr lang="en-US" sz="2400"/>
              <a:t>Both rear and front indices are increased but never decreased.</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As items are removed from the queue, the storage space at the beginning  of the array is discarded and never used again.</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Wastage of the space is the main problem with linar queue which is illustrated by the following example.</a:t>
            </a:r>
            <a:endParaRPr sz="2400"/>
          </a:p>
          <a:p>
            <a:pPr marL="228600" lvl="0" indent="-101600" algn="l" rtl="0">
              <a:lnSpc>
                <a:spcPct val="90000"/>
              </a:lnSpc>
              <a:spcBef>
                <a:spcPts val="1000"/>
              </a:spcBef>
              <a:spcAft>
                <a:spcPts val="0"/>
              </a:spcAft>
              <a:buClr>
                <a:schemeClr val="dk1"/>
              </a:buClr>
              <a:buSzPts val="2000"/>
              <a:buNone/>
            </a:pPr>
            <a:endParaRPr sz="2000"/>
          </a:p>
        </p:txBody>
      </p:sp>
      <p:pic>
        <p:nvPicPr>
          <p:cNvPr id="126" name="Google Shape;126;g24d4c7091fe_0_42"/>
          <p:cNvPicPr preferRelativeResize="0"/>
          <p:nvPr/>
        </p:nvPicPr>
        <p:blipFill>
          <a:blip r:embed="rId3">
            <a:alphaModFix/>
          </a:blip>
          <a:stretch>
            <a:fillRect/>
          </a:stretch>
        </p:blipFill>
        <p:spPr>
          <a:xfrm>
            <a:off x="6906526" y="1856094"/>
            <a:ext cx="4133850" cy="2419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4d4c7091fe_0_47"/>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Circular Queue:</a:t>
            </a:r>
            <a:endParaRPr sz="3000">
              <a:solidFill>
                <a:schemeClr val="accent1"/>
              </a:solidFill>
            </a:endParaRPr>
          </a:p>
        </p:txBody>
      </p:sp>
      <p:sp>
        <p:nvSpPr>
          <p:cNvPr id="132" name="Google Shape;132;g24d4c7091fe_0_47"/>
          <p:cNvSpPr txBox="1">
            <a:spLocks noGrp="1"/>
          </p:cNvSpPr>
          <p:nvPr>
            <p:ph type="body" idx="1"/>
          </p:nvPr>
        </p:nvSpPr>
        <p:spPr>
          <a:xfrm>
            <a:off x="900750" y="1856100"/>
            <a:ext cx="7528800" cy="388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200" i="1"/>
              <a:t>A circular queue is an extended version of a linear queue as it follows the First in First Out principle with the exception that it connects the last node of a queue to its first by forming a circular link.</a:t>
            </a:r>
            <a:endParaRPr sz="2200" i="1"/>
          </a:p>
          <a:p>
            <a:pPr marL="0" lvl="0" indent="0" algn="l" rtl="0">
              <a:lnSpc>
                <a:spcPct val="90000"/>
              </a:lnSpc>
              <a:spcBef>
                <a:spcPts val="0"/>
              </a:spcBef>
              <a:spcAft>
                <a:spcPts val="0"/>
              </a:spcAft>
              <a:buClr>
                <a:schemeClr val="dk1"/>
              </a:buClr>
              <a:buSzPts val="2000"/>
              <a:buNone/>
            </a:pPr>
            <a:endParaRPr sz="2400"/>
          </a:p>
          <a:p>
            <a:pPr marL="457200" lvl="0" indent="-381000" algn="l" rtl="0">
              <a:lnSpc>
                <a:spcPct val="90000"/>
              </a:lnSpc>
              <a:spcBef>
                <a:spcPts val="0"/>
              </a:spcBef>
              <a:spcAft>
                <a:spcPts val="0"/>
              </a:spcAft>
              <a:buSzPts val="2400"/>
              <a:buChar char="-"/>
            </a:pPr>
            <a:r>
              <a:rPr lang="en-US" sz="2400"/>
              <a:t>It is also called a Ring Buffer.</a:t>
            </a:r>
            <a:endParaRPr sz="2400"/>
          </a:p>
          <a:p>
            <a:pPr marL="457200" lvl="0" indent="0" algn="l" rtl="0">
              <a:lnSpc>
                <a:spcPct val="90000"/>
              </a:lnSpc>
              <a:spcBef>
                <a:spcPts val="0"/>
              </a:spcBef>
              <a:spcAft>
                <a:spcPts val="0"/>
              </a:spcAft>
              <a:buNone/>
            </a:pPr>
            <a:endParaRPr sz="2400"/>
          </a:p>
          <a:p>
            <a:pPr marL="457200" lvl="0" indent="-381000" algn="l" rtl="0">
              <a:lnSpc>
                <a:spcPct val="90000"/>
              </a:lnSpc>
              <a:spcBef>
                <a:spcPts val="1000"/>
              </a:spcBef>
              <a:spcAft>
                <a:spcPts val="0"/>
              </a:spcAft>
              <a:buSzPts val="2400"/>
              <a:buChar char="-"/>
            </a:pPr>
            <a:r>
              <a:rPr lang="en-US" sz="2400"/>
              <a:t>It solves the major drawback of the linear queue. In normal queue, after a bit of insertion and deletion, there will be non-usable empty space.</a:t>
            </a:r>
            <a:endParaRPr sz="2400"/>
          </a:p>
        </p:txBody>
      </p:sp>
      <p:pic>
        <p:nvPicPr>
          <p:cNvPr id="133" name="Google Shape;133;g24d4c7091fe_0_47"/>
          <p:cNvPicPr preferRelativeResize="0"/>
          <p:nvPr/>
        </p:nvPicPr>
        <p:blipFill>
          <a:blip r:embed="rId3">
            <a:alphaModFix/>
          </a:blip>
          <a:stretch>
            <a:fillRect/>
          </a:stretch>
        </p:blipFill>
        <p:spPr>
          <a:xfrm>
            <a:off x="8831051" y="1856094"/>
            <a:ext cx="2895600" cy="333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2615f60b1b_0_20"/>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Points: Circular Queue</a:t>
            </a:r>
            <a:endParaRPr sz="3000">
              <a:solidFill>
                <a:schemeClr val="accent1"/>
              </a:solidFill>
            </a:endParaRPr>
          </a:p>
        </p:txBody>
      </p:sp>
      <p:sp>
        <p:nvSpPr>
          <p:cNvPr id="139" name="Google Shape;139;g22615f60b1b_0_20"/>
          <p:cNvSpPr txBox="1">
            <a:spLocks noGrp="1"/>
          </p:cNvSpPr>
          <p:nvPr>
            <p:ph type="body" idx="1"/>
          </p:nvPr>
        </p:nvSpPr>
        <p:spPr>
          <a:xfrm>
            <a:off x="900752" y="1856097"/>
            <a:ext cx="10452900" cy="3888900"/>
          </a:xfrm>
          <a:prstGeom prst="rect">
            <a:avLst/>
          </a:prstGeom>
          <a:noFill/>
          <a:ln>
            <a:noFill/>
          </a:ln>
        </p:spPr>
        <p:txBody>
          <a:bodyPr spcFirstLastPara="1" wrap="square" lIns="91425" tIns="45700" rIns="91425" bIns="45700" anchor="t" anchorCtr="0">
            <a:normAutofit/>
          </a:bodyPr>
          <a:lstStyle/>
          <a:p>
            <a:pPr marL="457200" lvl="0" indent="-355600" algn="l" rtl="0">
              <a:lnSpc>
                <a:spcPct val="90000"/>
              </a:lnSpc>
              <a:spcBef>
                <a:spcPts val="0"/>
              </a:spcBef>
              <a:spcAft>
                <a:spcPts val="0"/>
              </a:spcAft>
              <a:buSzPts val="2000"/>
              <a:buFont typeface="Times New Roman"/>
              <a:buChar char="-"/>
            </a:pPr>
            <a:r>
              <a:rPr lang="en-US" sz="2000"/>
              <a:t>A queue where the start and end the queue are joined together.</a:t>
            </a:r>
            <a:endParaRPr sz="2000"/>
          </a:p>
          <a:p>
            <a:pPr marL="457200" lvl="0" indent="0" algn="l" rtl="0">
              <a:lnSpc>
                <a:spcPct val="90000"/>
              </a:lnSpc>
              <a:spcBef>
                <a:spcPts val="0"/>
              </a:spcBef>
              <a:spcAft>
                <a:spcPts val="0"/>
              </a:spcAft>
              <a:buNone/>
            </a:pPr>
            <a:endParaRPr sz="2000"/>
          </a:p>
          <a:p>
            <a:pPr marL="457200" lvl="0" indent="-355600" algn="l" rtl="0">
              <a:lnSpc>
                <a:spcPct val="90000"/>
              </a:lnSpc>
              <a:spcBef>
                <a:spcPts val="0"/>
              </a:spcBef>
              <a:spcAft>
                <a:spcPts val="0"/>
              </a:spcAft>
              <a:buSzPts val="2000"/>
              <a:buChar char="-"/>
            </a:pPr>
            <a:r>
              <a:rPr lang="en-US" sz="2000"/>
              <a:t>A circular queue overcomes the problem of unutilized space in linear queue implementation as array.</a:t>
            </a:r>
            <a:endParaRPr sz="2000"/>
          </a:p>
          <a:p>
            <a:pPr marL="457200" lvl="0" indent="0" algn="l" rtl="0">
              <a:lnSpc>
                <a:spcPct val="90000"/>
              </a:lnSpc>
              <a:spcBef>
                <a:spcPts val="0"/>
              </a:spcBef>
              <a:spcAft>
                <a:spcPts val="0"/>
              </a:spcAft>
              <a:buNone/>
            </a:pPr>
            <a:endParaRPr sz="2000"/>
          </a:p>
          <a:p>
            <a:pPr marL="457200" lvl="0" indent="-355600" algn="l" rtl="0">
              <a:lnSpc>
                <a:spcPct val="90000"/>
              </a:lnSpc>
              <a:spcBef>
                <a:spcPts val="0"/>
              </a:spcBef>
              <a:spcAft>
                <a:spcPts val="0"/>
              </a:spcAft>
              <a:buSzPts val="2000"/>
              <a:buChar char="-"/>
            </a:pPr>
            <a:r>
              <a:rPr lang="en-US" sz="2000"/>
              <a:t>A circular queue is one in which the insertion of a new elements is done at very first location of the queue if the  last location of the queue is full.</a:t>
            </a:r>
            <a:endParaRPr sz="2000"/>
          </a:p>
          <a:p>
            <a:pPr marL="457200" lvl="0" indent="0" algn="l" rtl="0">
              <a:lnSpc>
                <a:spcPct val="90000"/>
              </a:lnSpc>
              <a:spcBef>
                <a:spcPts val="0"/>
              </a:spcBef>
              <a:spcAft>
                <a:spcPts val="0"/>
              </a:spcAft>
              <a:buNone/>
            </a:pPr>
            <a:endParaRPr sz="2000"/>
          </a:p>
          <a:p>
            <a:pPr marL="457200" lvl="0" indent="-355600" algn="l" rtl="0">
              <a:lnSpc>
                <a:spcPct val="90000"/>
              </a:lnSpc>
              <a:spcBef>
                <a:spcPts val="0"/>
              </a:spcBef>
              <a:spcAft>
                <a:spcPts val="0"/>
              </a:spcAft>
              <a:buSzPts val="2000"/>
              <a:buChar char="-"/>
            </a:pPr>
            <a:r>
              <a:rPr lang="en-US" sz="2000"/>
              <a:t>It is also called “Ring Buffer”</a:t>
            </a:r>
            <a:endParaRPr sz="20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22615f60b1b_0_25"/>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Operations on Circular Queue: </a:t>
            </a:r>
            <a:endParaRPr sz="3000">
              <a:solidFill>
                <a:schemeClr val="accent1"/>
              </a:solidFill>
            </a:endParaRPr>
          </a:p>
        </p:txBody>
      </p:sp>
      <p:sp>
        <p:nvSpPr>
          <p:cNvPr id="145" name="Google Shape;145;g22615f60b1b_0_25"/>
          <p:cNvSpPr txBox="1">
            <a:spLocks noGrp="1"/>
          </p:cNvSpPr>
          <p:nvPr>
            <p:ph type="body" idx="1"/>
          </p:nvPr>
        </p:nvSpPr>
        <p:spPr>
          <a:xfrm>
            <a:off x="900750" y="1856100"/>
            <a:ext cx="10452900" cy="4287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000"/>
              <a:buNone/>
            </a:pPr>
            <a:r>
              <a:rPr lang="en-US" sz="2000" b="1"/>
              <a:t>Front- </a:t>
            </a:r>
            <a:r>
              <a:rPr lang="en-US" sz="2000"/>
              <a:t> get the front item front the queue.</a:t>
            </a:r>
            <a:endParaRPr sz="2000"/>
          </a:p>
          <a:p>
            <a:pPr marL="0" lvl="0" indent="0" algn="l" rtl="0">
              <a:lnSpc>
                <a:spcPct val="90000"/>
              </a:lnSpc>
              <a:spcBef>
                <a:spcPts val="0"/>
              </a:spcBef>
              <a:spcAft>
                <a:spcPts val="0"/>
              </a:spcAft>
              <a:buClr>
                <a:schemeClr val="dk1"/>
              </a:buClr>
              <a:buSzPts val="2000"/>
              <a:buNone/>
            </a:pPr>
            <a:endParaRPr sz="2000"/>
          </a:p>
          <a:p>
            <a:pPr marL="0" lvl="0" indent="0" algn="l" rtl="0">
              <a:lnSpc>
                <a:spcPct val="90000"/>
              </a:lnSpc>
              <a:spcBef>
                <a:spcPts val="0"/>
              </a:spcBef>
              <a:spcAft>
                <a:spcPts val="0"/>
              </a:spcAft>
              <a:buClr>
                <a:schemeClr val="dk1"/>
              </a:buClr>
              <a:buSzPts val="2000"/>
              <a:buNone/>
            </a:pPr>
            <a:r>
              <a:rPr lang="en-US" sz="2000" b="1"/>
              <a:t>Rear</a:t>
            </a:r>
            <a:r>
              <a:rPr lang="en-US" sz="2000"/>
              <a:t> - get the last item from the queue.</a:t>
            </a:r>
            <a:endParaRPr sz="2000"/>
          </a:p>
          <a:p>
            <a:pPr marL="0" lvl="0" indent="0" algn="l" rtl="0">
              <a:lnSpc>
                <a:spcPct val="90000"/>
              </a:lnSpc>
              <a:spcBef>
                <a:spcPts val="0"/>
              </a:spcBef>
              <a:spcAft>
                <a:spcPts val="0"/>
              </a:spcAft>
              <a:buClr>
                <a:schemeClr val="dk1"/>
              </a:buClr>
              <a:buSzPts val="2000"/>
              <a:buNone/>
            </a:pPr>
            <a:endParaRPr sz="2000"/>
          </a:p>
          <a:p>
            <a:pPr marL="0" lvl="0" indent="0" algn="l" rtl="0">
              <a:lnSpc>
                <a:spcPct val="90000"/>
              </a:lnSpc>
              <a:spcBef>
                <a:spcPts val="0"/>
              </a:spcBef>
              <a:spcAft>
                <a:spcPts val="0"/>
              </a:spcAft>
              <a:buClr>
                <a:schemeClr val="dk1"/>
              </a:buClr>
              <a:buSzPts val="2000"/>
              <a:buNone/>
            </a:pPr>
            <a:r>
              <a:rPr lang="en-US" sz="2000" b="1"/>
              <a:t>enqueue</a:t>
            </a:r>
            <a:r>
              <a:rPr lang="en-US" sz="2000"/>
              <a:t> - insert an element into the circular queue.</a:t>
            </a:r>
            <a:endParaRPr sz="2000"/>
          </a:p>
          <a:p>
            <a:pPr marL="1828800" lvl="0" indent="-355600" algn="l" rtl="0">
              <a:lnSpc>
                <a:spcPct val="90000"/>
              </a:lnSpc>
              <a:spcBef>
                <a:spcPts val="0"/>
              </a:spcBef>
              <a:spcAft>
                <a:spcPts val="0"/>
              </a:spcAft>
              <a:buSzPts val="2000"/>
              <a:buChar char="-"/>
            </a:pPr>
            <a:r>
              <a:rPr lang="en-US" sz="2000"/>
              <a:t>check whether the queue is full (i.e., the rear end is in just before the front end in a circular manner)</a:t>
            </a:r>
            <a:endParaRPr sz="2000"/>
          </a:p>
          <a:p>
            <a:pPr marL="1828800" lvl="0" indent="-355600" algn="l" rtl="0">
              <a:lnSpc>
                <a:spcPct val="90000"/>
              </a:lnSpc>
              <a:spcBef>
                <a:spcPts val="0"/>
              </a:spcBef>
              <a:spcAft>
                <a:spcPts val="0"/>
              </a:spcAft>
              <a:buSzPts val="2000"/>
              <a:buChar char="-"/>
            </a:pPr>
            <a:r>
              <a:rPr lang="en-US" sz="2000"/>
              <a:t>if it is full then display queue is full.</a:t>
            </a:r>
            <a:endParaRPr sz="2000"/>
          </a:p>
          <a:p>
            <a:pPr marL="1828800" lvl="0" indent="-355600" algn="l" rtl="0">
              <a:lnSpc>
                <a:spcPct val="90000"/>
              </a:lnSpc>
              <a:spcBef>
                <a:spcPts val="0"/>
              </a:spcBef>
              <a:spcAft>
                <a:spcPts val="0"/>
              </a:spcAft>
              <a:buSzPts val="2000"/>
              <a:buChar char="-"/>
            </a:pPr>
            <a:r>
              <a:rPr lang="en-US" sz="2000"/>
              <a:t>if the queue is not full, then insert an element at the end of queue.</a:t>
            </a:r>
            <a:endParaRPr sz="2000"/>
          </a:p>
          <a:p>
            <a:pPr marL="1828800" lvl="0" indent="0" algn="l" rtl="0">
              <a:lnSpc>
                <a:spcPct val="90000"/>
              </a:lnSpc>
              <a:spcBef>
                <a:spcPts val="0"/>
              </a:spcBef>
              <a:spcAft>
                <a:spcPts val="0"/>
              </a:spcAft>
              <a:buNone/>
            </a:pPr>
            <a:endParaRPr sz="2000"/>
          </a:p>
          <a:p>
            <a:pPr marL="0" lvl="0" indent="0" algn="l" rtl="0">
              <a:lnSpc>
                <a:spcPct val="90000"/>
              </a:lnSpc>
              <a:spcBef>
                <a:spcPts val="0"/>
              </a:spcBef>
              <a:spcAft>
                <a:spcPts val="0"/>
              </a:spcAft>
              <a:buClr>
                <a:schemeClr val="dk1"/>
              </a:buClr>
              <a:buSzPts val="2000"/>
              <a:buNone/>
            </a:pPr>
            <a:r>
              <a:rPr lang="en-US" sz="2000" b="1"/>
              <a:t>dequeue</a:t>
            </a:r>
            <a:r>
              <a:rPr lang="en-US" sz="2000"/>
              <a:t> - delete an element from the circular queue.</a:t>
            </a:r>
            <a:endParaRPr sz="2000"/>
          </a:p>
          <a:p>
            <a:pPr marL="1828800" lvl="0" indent="-355600" algn="l" rtl="0">
              <a:lnSpc>
                <a:spcPct val="90000"/>
              </a:lnSpc>
              <a:spcBef>
                <a:spcPts val="0"/>
              </a:spcBef>
              <a:spcAft>
                <a:spcPts val="0"/>
              </a:spcAft>
              <a:buSzPts val="2000"/>
              <a:buChar char="-"/>
            </a:pPr>
            <a:r>
              <a:rPr lang="en-US" sz="2000"/>
              <a:t>check whether the queue is empty.</a:t>
            </a:r>
            <a:endParaRPr sz="2000"/>
          </a:p>
          <a:p>
            <a:pPr marL="1828800" lvl="0" indent="-355600" algn="l" rtl="0">
              <a:lnSpc>
                <a:spcPct val="90000"/>
              </a:lnSpc>
              <a:spcBef>
                <a:spcPts val="0"/>
              </a:spcBef>
              <a:spcAft>
                <a:spcPts val="0"/>
              </a:spcAft>
              <a:buSzPts val="2000"/>
              <a:buChar char="-"/>
            </a:pPr>
            <a:r>
              <a:rPr lang="en-US" sz="2000"/>
              <a:t>If it is empty then display Queue is empty.</a:t>
            </a:r>
            <a:endParaRPr sz="2000"/>
          </a:p>
          <a:p>
            <a:pPr marL="1828800" lvl="0" indent="-355600" algn="l" rtl="0">
              <a:lnSpc>
                <a:spcPct val="90000"/>
              </a:lnSpc>
              <a:spcBef>
                <a:spcPts val="0"/>
              </a:spcBef>
              <a:spcAft>
                <a:spcPts val="0"/>
              </a:spcAft>
              <a:buSzPts val="2000"/>
              <a:buChar char="-"/>
            </a:pPr>
            <a:r>
              <a:rPr lang="en-US" sz="2000"/>
              <a:t>If the queue is not empty, then get the last element and remove it from the queue.</a:t>
            </a:r>
            <a:endParaRPr sz="20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22615f60b1b_0_30"/>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Working of Circular Queue:</a:t>
            </a:r>
            <a:endParaRPr sz="3000">
              <a:solidFill>
                <a:schemeClr val="accent1"/>
              </a:solidFill>
            </a:endParaRPr>
          </a:p>
        </p:txBody>
      </p:sp>
      <p:sp>
        <p:nvSpPr>
          <p:cNvPr id="151" name="Google Shape;151;g22615f60b1b_0_30"/>
          <p:cNvSpPr txBox="1">
            <a:spLocks noGrp="1"/>
          </p:cNvSpPr>
          <p:nvPr>
            <p:ph type="body" idx="1"/>
          </p:nvPr>
        </p:nvSpPr>
        <p:spPr>
          <a:xfrm>
            <a:off x="900751" y="1856100"/>
            <a:ext cx="5311500" cy="388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000"/>
              <a:t>The circular queue work as follows:</a:t>
            </a:r>
            <a:endParaRPr sz="2000"/>
          </a:p>
          <a:p>
            <a:pPr marL="0" lvl="0" indent="0" algn="l" rtl="0">
              <a:lnSpc>
                <a:spcPct val="90000"/>
              </a:lnSpc>
              <a:spcBef>
                <a:spcPts val="0"/>
              </a:spcBef>
              <a:spcAft>
                <a:spcPts val="0"/>
              </a:spcAft>
              <a:buClr>
                <a:schemeClr val="dk1"/>
              </a:buClr>
              <a:buSzPts val="2000"/>
              <a:buNone/>
            </a:pPr>
            <a:endParaRPr sz="2000"/>
          </a:p>
          <a:p>
            <a:pPr marL="457200" lvl="0" indent="-355600" algn="l" rtl="0">
              <a:lnSpc>
                <a:spcPct val="90000"/>
              </a:lnSpc>
              <a:spcBef>
                <a:spcPts val="0"/>
              </a:spcBef>
              <a:spcAft>
                <a:spcPts val="0"/>
              </a:spcAft>
              <a:buSzPts val="2000"/>
              <a:buChar char="-"/>
            </a:pPr>
            <a:r>
              <a:rPr lang="en-US" sz="2000"/>
              <a:t>Two pointers FRONT and REAR</a:t>
            </a:r>
            <a:endParaRPr sz="2000"/>
          </a:p>
          <a:p>
            <a:pPr marL="457200" lvl="0" indent="0" algn="l" rtl="0">
              <a:lnSpc>
                <a:spcPct val="90000"/>
              </a:lnSpc>
              <a:spcBef>
                <a:spcPts val="0"/>
              </a:spcBef>
              <a:spcAft>
                <a:spcPts val="0"/>
              </a:spcAft>
              <a:buNone/>
            </a:pPr>
            <a:endParaRPr sz="2000"/>
          </a:p>
          <a:p>
            <a:pPr marL="1371600" lvl="2" indent="-355600" algn="l" rtl="0">
              <a:lnSpc>
                <a:spcPct val="90000"/>
              </a:lnSpc>
              <a:spcBef>
                <a:spcPts val="0"/>
              </a:spcBef>
              <a:spcAft>
                <a:spcPts val="0"/>
              </a:spcAft>
              <a:buSzPts val="2000"/>
              <a:buChar char="-"/>
            </a:pPr>
            <a:r>
              <a:rPr lang="en-US" sz="2000"/>
              <a:t>FRONT - track the first element of the queue.</a:t>
            </a:r>
            <a:endParaRPr sz="2000"/>
          </a:p>
          <a:p>
            <a:pPr marL="1371600" lvl="2" indent="-355600" algn="l" rtl="0">
              <a:lnSpc>
                <a:spcPct val="90000"/>
              </a:lnSpc>
              <a:spcBef>
                <a:spcPts val="0"/>
              </a:spcBef>
              <a:spcAft>
                <a:spcPts val="0"/>
              </a:spcAft>
              <a:buSzPts val="2000"/>
              <a:buChar char="-"/>
            </a:pPr>
            <a:r>
              <a:rPr lang="en-US" sz="2000"/>
              <a:t>REAR - track the last element of the queue.</a:t>
            </a:r>
            <a:endParaRPr sz="2000"/>
          </a:p>
          <a:p>
            <a:pPr marL="1371600" lvl="2" indent="-355600" algn="l" rtl="0">
              <a:lnSpc>
                <a:spcPct val="90000"/>
              </a:lnSpc>
              <a:spcBef>
                <a:spcPts val="0"/>
              </a:spcBef>
              <a:spcAft>
                <a:spcPts val="0"/>
              </a:spcAft>
              <a:buSzPts val="2000"/>
              <a:buChar char="-"/>
            </a:pPr>
            <a:r>
              <a:rPr lang="en-US" sz="2000"/>
              <a:t>initially, set value of FRONT and REAR to -1.</a:t>
            </a:r>
            <a:endParaRPr sz="2000"/>
          </a:p>
          <a:p>
            <a:pPr marL="1371600" lvl="0" indent="0" algn="l" rtl="0">
              <a:lnSpc>
                <a:spcPct val="90000"/>
              </a:lnSpc>
              <a:spcBef>
                <a:spcPts val="0"/>
              </a:spcBef>
              <a:spcAft>
                <a:spcPts val="0"/>
              </a:spcAft>
              <a:buNone/>
            </a:pPr>
            <a:endParaRPr sz="2000"/>
          </a:p>
          <a:p>
            <a:pPr marL="457200" lvl="0" indent="-355600" algn="l" rtl="0">
              <a:lnSpc>
                <a:spcPct val="90000"/>
              </a:lnSpc>
              <a:spcBef>
                <a:spcPts val="0"/>
              </a:spcBef>
              <a:spcAft>
                <a:spcPts val="0"/>
              </a:spcAft>
              <a:buSzPts val="2000"/>
              <a:buChar char="-"/>
            </a:pPr>
            <a:r>
              <a:rPr lang="en-US" sz="2000"/>
              <a:t>an array of size n.</a:t>
            </a:r>
            <a:endParaRPr sz="2000"/>
          </a:p>
          <a:p>
            <a:pPr marL="228600" lvl="0" indent="-101600" algn="l" rtl="0">
              <a:lnSpc>
                <a:spcPct val="90000"/>
              </a:lnSpc>
              <a:spcBef>
                <a:spcPts val="1000"/>
              </a:spcBef>
              <a:spcAft>
                <a:spcPts val="0"/>
              </a:spcAft>
              <a:buClr>
                <a:schemeClr val="dk1"/>
              </a:buClr>
              <a:buSzPts val="2000"/>
              <a:buNone/>
            </a:pPr>
            <a:endParaRPr sz="2000"/>
          </a:p>
        </p:txBody>
      </p:sp>
      <p:pic>
        <p:nvPicPr>
          <p:cNvPr id="152" name="Google Shape;152;g22615f60b1b_0_30"/>
          <p:cNvPicPr preferRelativeResize="0"/>
          <p:nvPr/>
        </p:nvPicPr>
        <p:blipFill>
          <a:blip r:embed="rId3">
            <a:alphaModFix/>
          </a:blip>
          <a:stretch>
            <a:fillRect/>
          </a:stretch>
        </p:blipFill>
        <p:spPr>
          <a:xfrm>
            <a:off x="6729775" y="2079401"/>
            <a:ext cx="4713650" cy="2397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22615f60b1b_0_35"/>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Enqueue Operation:</a:t>
            </a:r>
            <a:endParaRPr sz="3000">
              <a:solidFill>
                <a:schemeClr val="accent1"/>
              </a:solidFill>
            </a:endParaRPr>
          </a:p>
        </p:txBody>
      </p:sp>
      <p:sp>
        <p:nvSpPr>
          <p:cNvPr id="158" name="Google Shape;158;g22615f60b1b_0_35"/>
          <p:cNvSpPr txBox="1">
            <a:spLocks noGrp="1"/>
          </p:cNvSpPr>
          <p:nvPr>
            <p:ph type="body" idx="1"/>
          </p:nvPr>
        </p:nvSpPr>
        <p:spPr>
          <a:xfrm>
            <a:off x="900751" y="1856100"/>
            <a:ext cx="5292000" cy="38889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0"/>
              </a:spcBef>
              <a:spcAft>
                <a:spcPts val="0"/>
              </a:spcAft>
              <a:buClr>
                <a:schemeClr val="dk1"/>
              </a:buClr>
              <a:buSzPts val="2000"/>
              <a:buNone/>
            </a:pPr>
            <a:r>
              <a:rPr lang="en-US" sz="2000" b="1"/>
              <a:t>Algorithm:</a:t>
            </a:r>
            <a:endParaRPr sz="2000" b="1"/>
          </a:p>
          <a:p>
            <a:pPr marL="0" lvl="0" indent="0" algn="l" rtl="0">
              <a:lnSpc>
                <a:spcPct val="90000"/>
              </a:lnSpc>
              <a:spcBef>
                <a:spcPts val="0"/>
              </a:spcBef>
              <a:spcAft>
                <a:spcPts val="0"/>
              </a:spcAft>
              <a:buClr>
                <a:schemeClr val="dk1"/>
              </a:buClr>
              <a:buSzPts val="2000"/>
              <a:buNone/>
            </a:pPr>
            <a:endParaRPr sz="2000"/>
          </a:p>
          <a:p>
            <a:pPr marL="0" lvl="0" indent="0" algn="l" rtl="0">
              <a:lnSpc>
                <a:spcPct val="90000"/>
              </a:lnSpc>
              <a:spcBef>
                <a:spcPts val="0"/>
              </a:spcBef>
              <a:spcAft>
                <a:spcPts val="0"/>
              </a:spcAft>
              <a:buNone/>
            </a:pPr>
            <a:r>
              <a:rPr lang="en-US" sz="2400" b="1" i="1"/>
              <a:t>Step 1</a:t>
            </a:r>
            <a:r>
              <a:rPr lang="en-US" sz="2400"/>
              <a:t>: </a:t>
            </a:r>
            <a:r>
              <a:rPr lang="en-US" sz="2000"/>
              <a:t>check if the queue is full.</a:t>
            </a:r>
            <a:endParaRPr sz="20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r>
              <a:rPr lang="en-US" sz="2400" b="1" i="1"/>
              <a:t>Step 2</a:t>
            </a:r>
            <a:r>
              <a:rPr lang="en-US" sz="2400"/>
              <a:t>: </a:t>
            </a:r>
            <a:r>
              <a:rPr lang="en-US" sz="2000"/>
              <a:t>for the first element, set value of FRONT to 0.</a:t>
            </a:r>
            <a:endParaRPr sz="20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r>
              <a:rPr lang="en-US" sz="2400" b="1" i="1"/>
              <a:t>Step 3</a:t>
            </a:r>
            <a:r>
              <a:rPr lang="en-US" sz="2400"/>
              <a:t>: </a:t>
            </a:r>
            <a:r>
              <a:rPr lang="en-US" sz="2000"/>
              <a:t>Circularly increase the REAR index by 1 ( if the rear reaches the end, next it would be at the start of the queue)</a:t>
            </a:r>
            <a:endParaRPr sz="20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r>
              <a:rPr lang="en-US" sz="2400" b="1" i="1"/>
              <a:t>Step 4</a:t>
            </a:r>
            <a:r>
              <a:rPr lang="en-US" sz="2400"/>
              <a:t>: </a:t>
            </a:r>
            <a:r>
              <a:rPr lang="en-US" sz="2000"/>
              <a:t>add the new element in the position pointed to by REAR.</a:t>
            </a:r>
            <a:endParaRPr sz="2000"/>
          </a:p>
          <a:p>
            <a:pPr marL="228600" lvl="0" indent="-101600" algn="l" rtl="0">
              <a:lnSpc>
                <a:spcPct val="90000"/>
              </a:lnSpc>
              <a:spcBef>
                <a:spcPts val="1000"/>
              </a:spcBef>
              <a:spcAft>
                <a:spcPts val="0"/>
              </a:spcAft>
              <a:buClr>
                <a:schemeClr val="dk1"/>
              </a:buClr>
              <a:buSzPts val="2000"/>
              <a:buNone/>
            </a:pPr>
            <a:endParaRPr sz="2000"/>
          </a:p>
        </p:txBody>
      </p:sp>
      <p:pic>
        <p:nvPicPr>
          <p:cNvPr id="159" name="Google Shape;159;g22615f60b1b_0_35"/>
          <p:cNvPicPr preferRelativeResize="0"/>
          <p:nvPr/>
        </p:nvPicPr>
        <p:blipFill>
          <a:blip r:embed="rId3">
            <a:alphaModFix/>
          </a:blip>
          <a:stretch>
            <a:fillRect/>
          </a:stretch>
        </p:blipFill>
        <p:spPr>
          <a:xfrm>
            <a:off x="6345150" y="1873026"/>
            <a:ext cx="4897425" cy="2873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22615f60b1b_0_40"/>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Dequeue Operation:</a:t>
            </a:r>
            <a:endParaRPr sz="3000">
              <a:solidFill>
                <a:schemeClr val="accent1"/>
              </a:solidFill>
            </a:endParaRPr>
          </a:p>
        </p:txBody>
      </p:sp>
      <p:sp>
        <p:nvSpPr>
          <p:cNvPr id="165" name="Google Shape;165;g22615f60b1b_0_40"/>
          <p:cNvSpPr txBox="1">
            <a:spLocks noGrp="1"/>
          </p:cNvSpPr>
          <p:nvPr>
            <p:ph type="body" idx="1"/>
          </p:nvPr>
        </p:nvSpPr>
        <p:spPr>
          <a:xfrm>
            <a:off x="900750" y="1856100"/>
            <a:ext cx="5195400" cy="4464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000"/>
              <a:buNone/>
            </a:pPr>
            <a:r>
              <a:rPr lang="en-US" sz="2000" b="1"/>
              <a:t>Algorithm:</a:t>
            </a:r>
            <a:endParaRPr sz="2000" b="1"/>
          </a:p>
          <a:p>
            <a:pPr marL="0" lvl="0" indent="0" algn="l" rtl="0">
              <a:lnSpc>
                <a:spcPct val="90000"/>
              </a:lnSpc>
              <a:spcBef>
                <a:spcPts val="0"/>
              </a:spcBef>
              <a:spcAft>
                <a:spcPts val="0"/>
              </a:spcAft>
              <a:buClr>
                <a:schemeClr val="dk1"/>
              </a:buClr>
              <a:buSzPts val="2000"/>
              <a:buNone/>
            </a:pPr>
            <a:endParaRPr sz="2000"/>
          </a:p>
          <a:p>
            <a:pPr marL="0" lvl="0" indent="0" algn="l" rtl="0">
              <a:lnSpc>
                <a:spcPct val="90000"/>
              </a:lnSpc>
              <a:spcBef>
                <a:spcPts val="0"/>
              </a:spcBef>
              <a:spcAft>
                <a:spcPts val="0"/>
              </a:spcAft>
              <a:buClr>
                <a:schemeClr val="dk1"/>
              </a:buClr>
              <a:buSzPts val="2000"/>
              <a:buNone/>
            </a:pPr>
            <a:r>
              <a:rPr lang="en-US" sz="2400" b="1" i="1"/>
              <a:t>Step 1</a:t>
            </a:r>
            <a:r>
              <a:rPr lang="en-US" sz="2400"/>
              <a:t>: check if the queue is empty.</a:t>
            </a:r>
            <a:endParaRPr sz="2400"/>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b="1" i="1"/>
              <a:t>Step 2</a:t>
            </a:r>
            <a:r>
              <a:rPr lang="en-US" sz="2400"/>
              <a:t>: return the value pointed by FRONT.</a:t>
            </a:r>
            <a:endParaRPr sz="2400"/>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b="1" i="1"/>
              <a:t>Step 3</a:t>
            </a:r>
            <a:r>
              <a:rPr lang="en-US" sz="2400"/>
              <a:t>: circulatory increase the FRONT index by 1.</a:t>
            </a:r>
            <a:endParaRPr sz="2400"/>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b="1" i="1"/>
              <a:t>Step 4</a:t>
            </a:r>
            <a:r>
              <a:rPr lang="en-US" sz="2400"/>
              <a:t>: for the last element, reset the values of FRONT and REAR to -1.</a:t>
            </a:r>
            <a:endParaRPr sz="2400"/>
          </a:p>
          <a:p>
            <a:pPr marL="0" lvl="0" indent="0" algn="l" rtl="0">
              <a:lnSpc>
                <a:spcPct val="90000"/>
              </a:lnSpc>
              <a:spcBef>
                <a:spcPts val="0"/>
              </a:spcBef>
              <a:spcAft>
                <a:spcPts val="0"/>
              </a:spcAft>
              <a:buClr>
                <a:schemeClr val="dk1"/>
              </a:buClr>
              <a:buSzPts val="2000"/>
              <a:buNone/>
            </a:pPr>
            <a:endParaRPr sz="2000"/>
          </a:p>
          <a:p>
            <a:pPr marL="228600" lvl="0" indent="-101600" algn="l" rtl="0">
              <a:lnSpc>
                <a:spcPct val="90000"/>
              </a:lnSpc>
              <a:spcBef>
                <a:spcPts val="1000"/>
              </a:spcBef>
              <a:spcAft>
                <a:spcPts val="0"/>
              </a:spcAft>
              <a:buClr>
                <a:schemeClr val="dk1"/>
              </a:buClr>
              <a:buSzPts val="2000"/>
              <a:buNone/>
            </a:pPr>
            <a:endParaRPr sz="2000"/>
          </a:p>
        </p:txBody>
      </p:sp>
      <p:pic>
        <p:nvPicPr>
          <p:cNvPr id="166" name="Google Shape;166;g22615f60b1b_0_40"/>
          <p:cNvPicPr preferRelativeResize="0"/>
          <p:nvPr/>
        </p:nvPicPr>
        <p:blipFill>
          <a:blip r:embed="rId3">
            <a:alphaModFix/>
          </a:blip>
          <a:stretch>
            <a:fillRect/>
          </a:stretch>
        </p:blipFill>
        <p:spPr>
          <a:xfrm>
            <a:off x="6248551" y="1873019"/>
            <a:ext cx="5124450" cy="4638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g24d4c7091fe_0_15"/>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Queue Data Structure</a:t>
            </a:r>
            <a:endParaRPr sz="3000">
              <a:solidFill>
                <a:schemeClr val="accent1"/>
              </a:solidFill>
            </a:endParaRPr>
          </a:p>
        </p:txBody>
      </p:sp>
      <p:sp>
        <p:nvSpPr>
          <p:cNvPr id="50" name="Google Shape;50;g24d4c7091fe_0_15"/>
          <p:cNvSpPr txBox="1">
            <a:spLocks noGrp="1"/>
          </p:cNvSpPr>
          <p:nvPr>
            <p:ph type="body" idx="1"/>
          </p:nvPr>
        </p:nvSpPr>
        <p:spPr>
          <a:xfrm>
            <a:off x="900750" y="1915875"/>
            <a:ext cx="10452900" cy="4238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400" i="1"/>
              <a:t>A </a:t>
            </a:r>
            <a:r>
              <a:rPr lang="en-US" sz="2400" b="1" i="1">
                <a:solidFill>
                  <a:srgbClr val="0000FF"/>
                </a:solidFill>
              </a:rPr>
              <a:t>Queue</a:t>
            </a:r>
            <a:r>
              <a:rPr lang="en-US" sz="2400" i="1"/>
              <a:t> is defined as a </a:t>
            </a:r>
            <a:r>
              <a:rPr lang="en-US" sz="2400" b="1" i="1">
                <a:solidFill>
                  <a:srgbClr val="0000FF"/>
                </a:solidFill>
              </a:rPr>
              <a:t>linear data structure</a:t>
            </a:r>
            <a:r>
              <a:rPr lang="en-US" sz="2400" i="1"/>
              <a:t> that is open at both end and the operations are performed in </a:t>
            </a:r>
            <a:r>
              <a:rPr lang="en-US" sz="2400" b="1" i="1">
                <a:solidFill>
                  <a:srgbClr val="0000FF"/>
                </a:solidFill>
              </a:rPr>
              <a:t>First in First Out (FIFO) order</a:t>
            </a:r>
            <a:r>
              <a:rPr lang="en-US" sz="2400" i="1"/>
              <a:t>.</a:t>
            </a:r>
            <a:endParaRPr sz="2400" i="1">
              <a:latin typeface="Times New Roman"/>
              <a:ea typeface="Times New Roman"/>
              <a:cs typeface="Times New Roman"/>
              <a:sym typeface="Times New Roman"/>
            </a:endParaRPr>
          </a:p>
          <a:p>
            <a:pPr marL="127000" lvl="0" indent="0" algn="l" rtl="0">
              <a:lnSpc>
                <a:spcPct val="90000"/>
              </a:lnSpc>
              <a:spcBef>
                <a:spcPts val="1000"/>
              </a:spcBef>
              <a:spcAft>
                <a:spcPts val="0"/>
              </a:spcAft>
              <a:buClr>
                <a:schemeClr val="dk1"/>
              </a:buClr>
              <a:buSzPts val="2000"/>
              <a:buNone/>
            </a:pPr>
            <a:endParaRPr sz="2400"/>
          </a:p>
          <a:p>
            <a:pPr marL="0" lvl="0" indent="0" algn="l" rtl="0">
              <a:lnSpc>
                <a:spcPct val="90000"/>
              </a:lnSpc>
              <a:spcBef>
                <a:spcPts val="1000"/>
              </a:spcBef>
              <a:spcAft>
                <a:spcPts val="0"/>
              </a:spcAft>
              <a:buClr>
                <a:schemeClr val="dk1"/>
              </a:buClr>
              <a:buSzPts val="2000"/>
              <a:buNone/>
            </a:pPr>
            <a:r>
              <a:rPr lang="en-US" sz="2400"/>
              <a:t>We define a queue to be a list in which all additions to the list are made at one end, and all deletions from the list are made at the other end. The element which is first pushed into the order is first performed on that.</a:t>
            </a:r>
            <a:endParaRPr sz="2400"/>
          </a:p>
          <a:p>
            <a:pPr marL="0" lvl="0" indent="0" algn="l" rtl="0">
              <a:lnSpc>
                <a:spcPct val="90000"/>
              </a:lnSpc>
              <a:spcBef>
                <a:spcPts val="1000"/>
              </a:spcBef>
              <a:spcAft>
                <a:spcPts val="0"/>
              </a:spcAft>
              <a:buClr>
                <a:schemeClr val="dk1"/>
              </a:buClr>
              <a:buSzPts val="2000"/>
              <a:buNone/>
            </a:pPr>
            <a:endParaRPr sz="2400"/>
          </a:p>
          <a:p>
            <a:pPr marL="0" lvl="0" indent="0" algn="l" rtl="0">
              <a:lnSpc>
                <a:spcPct val="90000"/>
              </a:lnSpc>
              <a:spcBef>
                <a:spcPts val="1000"/>
              </a:spcBef>
              <a:spcAft>
                <a:spcPts val="0"/>
              </a:spcAft>
              <a:buClr>
                <a:schemeClr val="dk1"/>
              </a:buClr>
              <a:buSzPts val="2000"/>
              <a:buNone/>
            </a:pPr>
            <a:r>
              <a:rPr lang="en-US" sz="2400"/>
              <a:t>Queue follows the First In First Out (FIFO) rule - the item that goes in first is the item that comes out first.</a:t>
            </a:r>
            <a:endParaRPr sz="2400"/>
          </a:p>
          <a:p>
            <a:pPr marL="0" lvl="0" indent="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4d4c7091fe_0_52"/>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Additional case while checking circular queue is full:</a:t>
            </a:r>
            <a:endParaRPr sz="3000">
              <a:solidFill>
                <a:schemeClr val="accent1"/>
              </a:solidFill>
            </a:endParaRPr>
          </a:p>
        </p:txBody>
      </p:sp>
      <p:sp>
        <p:nvSpPr>
          <p:cNvPr id="172" name="Google Shape;172;g24d4c7091fe_0_52"/>
          <p:cNvSpPr txBox="1">
            <a:spLocks noGrp="1"/>
          </p:cNvSpPr>
          <p:nvPr>
            <p:ph type="body" idx="1"/>
          </p:nvPr>
        </p:nvSpPr>
        <p:spPr>
          <a:xfrm>
            <a:off x="900750" y="1856100"/>
            <a:ext cx="10370400" cy="2564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p>
          <a:p>
            <a:pPr marL="0" lvl="0" indent="0" algn="l" rtl="0">
              <a:lnSpc>
                <a:spcPct val="90000"/>
              </a:lnSpc>
              <a:spcBef>
                <a:spcPts val="0"/>
              </a:spcBef>
              <a:spcAft>
                <a:spcPts val="0"/>
              </a:spcAft>
              <a:buClr>
                <a:schemeClr val="dk1"/>
              </a:buClr>
              <a:buSzPts val="2000"/>
              <a:buNone/>
            </a:pPr>
            <a:r>
              <a:rPr lang="en-US" sz="2000" b="1"/>
              <a:t>Case 1</a:t>
            </a:r>
            <a:r>
              <a:rPr lang="en-US" sz="2000"/>
              <a:t>: FRONT ==0 &amp;&amp; REAR==MAX-1</a:t>
            </a:r>
            <a:endParaRPr sz="2000"/>
          </a:p>
          <a:p>
            <a:pPr marL="0" lvl="0" indent="0" algn="l" rtl="0">
              <a:lnSpc>
                <a:spcPct val="90000"/>
              </a:lnSpc>
              <a:spcBef>
                <a:spcPts val="0"/>
              </a:spcBef>
              <a:spcAft>
                <a:spcPts val="0"/>
              </a:spcAft>
              <a:buClr>
                <a:schemeClr val="dk1"/>
              </a:buClr>
              <a:buSzPts val="2000"/>
              <a:buNone/>
            </a:pPr>
            <a:endParaRPr sz="2000"/>
          </a:p>
          <a:p>
            <a:pPr marL="0" lvl="0" indent="0" algn="l" rtl="0">
              <a:lnSpc>
                <a:spcPct val="90000"/>
              </a:lnSpc>
              <a:spcBef>
                <a:spcPts val="0"/>
              </a:spcBef>
              <a:spcAft>
                <a:spcPts val="0"/>
              </a:spcAft>
              <a:buClr>
                <a:schemeClr val="dk1"/>
              </a:buClr>
              <a:buSzPts val="2000"/>
              <a:buNone/>
            </a:pPr>
            <a:r>
              <a:rPr lang="en-US" sz="2000" b="1"/>
              <a:t>Case 2</a:t>
            </a:r>
            <a:r>
              <a:rPr lang="en-US" sz="2000"/>
              <a:t>: FRONT=REAR +1</a:t>
            </a:r>
            <a:endParaRPr sz="2000"/>
          </a:p>
          <a:p>
            <a:pPr marL="0" lvl="0" indent="0" algn="l" rtl="0">
              <a:lnSpc>
                <a:spcPct val="90000"/>
              </a:lnSpc>
              <a:spcBef>
                <a:spcPts val="0"/>
              </a:spcBef>
              <a:spcAft>
                <a:spcPts val="0"/>
              </a:spcAft>
              <a:buClr>
                <a:schemeClr val="dk1"/>
              </a:buClr>
              <a:buSzPts val="2000"/>
              <a:buNone/>
            </a:pPr>
            <a:endParaRPr sz="2000"/>
          </a:p>
          <a:p>
            <a:pPr marL="0" lvl="0" indent="0" algn="l" rtl="0">
              <a:lnSpc>
                <a:spcPct val="90000"/>
              </a:lnSpc>
              <a:spcBef>
                <a:spcPts val="0"/>
              </a:spcBef>
              <a:spcAft>
                <a:spcPts val="0"/>
              </a:spcAft>
              <a:buClr>
                <a:schemeClr val="dk1"/>
              </a:buClr>
              <a:buSzPts val="2000"/>
              <a:buNone/>
            </a:pPr>
            <a:r>
              <a:rPr lang="en-US" sz="2000"/>
              <a:t>The second case happens when REAR starts from 0 due to circular increment and when its value is just 1 less than FRONT, the queue is full.</a:t>
            </a:r>
            <a:endParaRPr sz="2000"/>
          </a:p>
          <a:p>
            <a:pPr marL="228600" lvl="0" indent="-101600" algn="l" rtl="0">
              <a:lnSpc>
                <a:spcPct val="90000"/>
              </a:lnSpc>
              <a:spcBef>
                <a:spcPts val="1000"/>
              </a:spcBef>
              <a:spcAft>
                <a:spcPts val="0"/>
              </a:spcAft>
              <a:buClr>
                <a:schemeClr val="dk1"/>
              </a:buClr>
              <a:buSzPts val="2000"/>
              <a:buNone/>
            </a:pPr>
            <a:endParaRPr sz="2000"/>
          </a:p>
        </p:txBody>
      </p:sp>
      <p:pic>
        <p:nvPicPr>
          <p:cNvPr id="173" name="Google Shape;173;g24d4c7091fe_0_52"/>
          <p:cNvPicPr preferRelativeResize="0"/>
          <p:nvPr/>
        </p:nvPicPr>
        <p:blipFill>
          <a:blip r:embed="rId3">
            <a:alphaModFix/>
          </a:blip>
          <a:stretch>
            <a:fillRect/>
          </a:stretch>
        </p:blipFill>
        <p:spPr>
          <a:xfrm>
            <a:off x="1054100" y="4556275"/>
            <a:ext cx="9606625" cy="1627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4d4c7091fe_0_57"/>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Example:</a:t>
            </a:r>
            <a:endParaRPr sz="3000">
              <a:solidFill>
                <a:schemeClr val="accent1"/>
              </a:solidFill>
            </a:endParaRPr>
          </a:p>
        </p:txBody>
      </p:sp>
      <p:sp>
        <p:nvSpPr>
          <p:cNvPr id="179" name="Google Shape;179;g24d4c7091fe_0_57"/>
          <p:cNvSpPr txBox="1">
            <a:spLocks noGrp="1"/>
          </p:cNvSpPr>
          <p:nvPr>
            <p:ph type="body" idx="1"/>
          </p:nvPr>
        </p:nvSpPr>
        <p:spPr>
          <a:xfrm>
            <a:off x="9966477" y="1856100"/>
            <a:ext cx="1387200" cy="388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p>
        </p:txBody>
      </p:sp>
      <p:pic>
        <p:nvPicPr>
          <p:cNvPr id="180" name="Google Shape;180;g24d4c7091fe_0_57"/>
          <p:cNvPicPr preferRelativeResize="0"/>
          <p:nvPr/>
        </p:nvPicPr>
        <p:blipFill>
          <a:blip r:embed="rId3">
            <a:alphaModFix/>
          </a:blip>
          <a:stretch>
            <a:fillRect/>
          </a:stretch>
        </p:blipFill>
        <p:spPr>
          <a:xfrm>
            <a:off x="210450" y="2025575"/>
            <a:ext cx="3949162" cy="1457325"/>
          </a:xfrm>
          <a:prstGeom prst="rect">
            <a:avLst/>
          </a:prstGeom>
          <a:noFill/>
          <a:ln>
            <a:noFill/>
          </a:ln>
        </p:spPr>
      </p:pic>
      <p:pic>
        <p:nvPicPr>
          <p:cNvPr id="181" name="Google Shape;181;g24d4c7091fe_0_57"/>
          <p:cNvPicPr preferRelativeResize="0"/>
          <p:nvPr/>
        </p:nvPicPr>
        <p:blipFill>
          <a:blip r:embed="rId4">
            <a:alphaModFix/>
          </a:blip>
          <a:stretch>
            <a:fillRect/>
          </a:stretch>
        </p:blipFill>
        <p:spPr>
          <a:xfrm>
            <a:off x="4409925" y="2025577"/>
            <a:ext cx="3005148" cy="1457325"/>
          </a:xfrm>
          <a:prstGeom prst="rect">
            <a:avLst/>
          </a:prstGeom>
          <a:noFill/>
          <a:ln>
            <a:noFill/>
          </a:ln>
        </p:spPr>
      </p:pic>
      <p:pic>
        <p:nvPicPr>
          <p:cNvPr id="182" name="Google Shape;182;g24d4c7091fe_0_57"/>
          <p:cNvPicPr preferRelativeResize="0"/>
          <p:nvPr/>
        </p:nvPicPr>
        <p:blipFill>
          <a:blip r:embed="rId5">
            <a:alphaModFix/>
          </a:blip>
          <a:stretch>
            <a:fillRect/>
          </a:stretch>
        </p:blipFill>
        <p:spPr>
          <a:xfrm>
            <a:off x="8191488" y="2025569"/>
            <a:ext cx="3162300" cy="1457325"/>
          </a:xfrm>
          <a:prstGeom prst="rect">
            <a:avLst/>
          </a:prstGeom>
          <a:noFill/>
          <a:ln>
            <a:noFill/>
          </a:ln>
        </p:spPr>
      </p:pic>
      <p:pic>
        <p:nvPicPr>
          <p:cNvPr id="183" name="Google Shape;183;g24d4c7091fe_0_57"/>
          <p:cNvPicPr preferRelativeResize="0"/>
          <p:nvPr/>
        </p:nvPicPr>
        <p:blipFill>
          <a:blip r:embed="rId6">
            <a:alphaModFix/>
          </a:blip>
          <a:stretch>
            <a:fillRect/>
          </a:stretch>
        </p:blipFill>
        <p:spPr>
          <a:xfrm>
            <a:off x="359813" y="4192419"/>
            <a:ext cx="3162300" cy="1552575"/>
          </a:xfrm>
          <a:prstGeom prst="rect">
            <a:avLst/>
          </a:prstGeom>
          <a:noFill/>
          <a:ln>
            <a:noFill/>
          </a:ln>
        </p:spPr>
      </p:pic>
      <p:pic>
        <p:nvPicPr>
          <p:cNvPr id="184" name="Google Shape;184;g24d4c7091fe_0_57"/>
          <p:cNvPicPr preferRelativeResize="0"/>
          <p:nvPr/>
        </p:nvPicPr>
        <p:blipFill>
          <a:blip r:embed="rId7">
            <a:alphaModFix/>
          </a:blip>
          <a:stretch>
            <a:fillRect/>
          </a:stretch>
        </p:blipFill>
        <p:spPr>
          <a:xfrm>
            <a:off x="4080949" y="4540775"/>
            <a:ext cx="2971703" cy="1325700"/>
          </a:xfrm>
          <a:prstGeom prst="rect">
            <a:avLst/>
          </a:prstGeom>
          <a:noFill/>
          <a:ln>
            <a:noFill/>
          </a:ln>
        </p:spPr>
      </p:pic>
      <p:pic>
        <p:nvPicPr>
          <p:cNvPr id="185" name="Google Shape;185;g24d4c7091fe_0_57"/>
          <p:cNvPicPr preferRelativeResize="0"/>
          <p:nvPr/>
        </p:nvPicPr>
        <p:blipFill>
          <a:blip r:embed="rId8">
            <a:alphaModFix/>
          </a:blip>
          <a:stretch>
            <a:fillRect/>
          </a:stretch>
        </p:blipFill>
        <p:spPr>
          <a:xfrm>
            <a:off x="8468127" y="3842712"/>
            <a:ext cx="2609024" cy="272184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2615f60b1b_0_46"/>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Example</a:t>
            </a:r>
            <a:endParaRPr sz="3000">
              <a:solidFill>
                <a:schemeClr val="accent1"/>
              </a:solidFill>
            </a:endParaRPr>
          </a:p>
        </p:txBody>
      </p:sp>
      <p:pic>
        <p:nvPicPr>
          <p:cNvPr id="191" name="Google Shape;191;g22615f60b1b_0_46"/>
          <p:cNvPicPr preferRelativeResize="0"/>
          <p:nvPr/>
        </p:nvPicPr>
        <p:blipFill>
          <a:blip r:embed="rId3">
            <a:alphaModFix/>
          </a:blip>
          <a:stretch>
            <a:fillRect/>
          </a:stretch>
        </p:blipFill>
        <p:spPr>
          <a:xfrm>
            <a:off x="152400" y="1873019"/>
            <a:ext cx="5476875" cy="2686050"/>
          </a:xfrm>
          <a:prstGeom prst="rect">
            <a:avLst/>
          </a:prstGeom>
          <a:noFill/>
          <a:ln>
            <a:noFill/>
          </a:ln>
        </p:spPr>
      </p:pic>
      <p:pic>
        <p:nvPicPr>
          <p:cNvPr id="192" name="Google Shape;192;g22615f60b1b_0_46"/>
          <p:cNvPicPr preferRelativeResize="0"/>
          <p:nvPr/>
        </p:nvPicPr>
        <p:blipFill>
          <a:blip r:embed="rId4">
            <a:alphaModFix/>
          </a:blip>
          <a:stretch>
            <a:fillRect/>
          </a:stretch>
        </p:blipFill>
        <p:spPr>
          <a:xfrm>
            <a:off x="6328225" y="3218244"/>
            <a:ext cx="5362575" cy="2705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4eca497dbb_0_4"/>
          <p:cNvSpPr txBox="1">
            <a:spLocks noGrp="1"/>
          </p:cNvSpPr>
          <p:nvPr>
            <p:ph type="title"/>
          </p:nvPr>
        </p:nvSpPr>
        <p:spPr>
          <a:xfrm>
            <a:off x="488950" y="206375"/>
            <a:ext cx="6686700" cy="603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a:solidFill>
                  <a:srgbClr val="4A86E8"/>
                </a:solidFill>
              </a:rPr>
              <a:t>Code: Circular Queue implementation</a:t>
            </a:r>
            <a:endParaRPr sz="3000">
              <a:solidFill>
                <a:srgbClr val="4A86E8"/>
              </a:solidFill>
            </a:endParaRPr>
          </a:p>
        </p:txBody>
      </p:sp>
      <p:pic>
        <p:nvPicPr>
          <p:cNvPr id="199" name="Google Shape;199;g24eca497dbb_0_4"/>
          <p:cNvPicPr preferRelativeResize="0"/>
          <p:nvPr/>
        </p:nvPicPr>
        <p:blipFill>
          <a:blip r:embed="rId3">
            <a:alphaModFix/>
          </a:blip>
          <a:stretch>
            <a:fillRect/>
          </a:stretch>
        </p:blipFill>
        <p:spPr>
          <a:xfrm>
            <a:off x="596900" y="1025575"/>
            <a:ext cx="6858000" cy="4010025"/>
          </a:xfrm>
          <a:prstGeom prst="rect">
            <a:avLst/>
          </a:prstGeom>
          <a:noFill/>
          <a:ln>
            <a:noFill/>
          </a:ln>
        </p:spPr>
      </p:pic>
      <p:pic>
        <p:nvPicPr>
          <p:cNvPr id="200" name="Google Shape;200;g24eca497dbb_0_4"/>
          <p:cNvPicPr preferRelativeResize="0"/>
          <p:nvPr/>
        </p:nvPicPr>
        <p:blipFill>
          <a:blip r:embed="rId4">
            <a:alphaModFix/>
          </a:blip>
          <a:stretch>
            <a:fillRect/>
          </a:stretch>
        </p:blipFill>
        <p:spPr>
          <a:xfrm>
            <a:off x="7639050" y="1803400"/>
            <a:ext cx="4229100" cy="2867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24eca497dbb_0_9"/>
          <p:cNvSpPr txBox="1">
            <a:spLocks noGrp="1"/>
          </p:cNvSpPr>
          <p:nvPr>
            <p:ph type="title"/>
          </p:nvPr>
        </p:nvSpPr>
        <p:spPr>
          <a:xfrm>
            <a:off x="838200" y="158750"/>
            <a:ext cx="6210300" cy="8889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36666"/>
              <a:buFont typeface="Arial"/>
              <a:buNone/>
            </a:pPr>
            <a:r>
              <a:rPr lang="en-US" sz="3000">
                <a:solidFill>
                  <a:srgbClr val="4A86E8"/>
                </a:solidFill>
              </a:rPr>
              <a:t>Code: Circular Queue implementation</a:t>
            </a:r>
            <a:endParaRPr sz="3000">
              <a:solidFill>
                <a:srgbClr val="4A86E8"/>
              </a:solidFill>
            </a:endParaRPr>
          </a:p>
          <a:p>
            <a:pPr marL="0" lvl="0" indent="0" algn="l" rtl="0">
              <a:spcBef>
                <a:spcPts val="0"/>
              </a:spcBef>
              <a:spcAft>
                <a:spcPts val="0"/>
              </a:spcAft>
              <a:buNone/>
            </a:pPr>
            <a:endParaRPr/>
          </a:p>
        </p:txBody>
      </p:sp>
      <p:pic>
        <p:nvPicPr>
          <p:cNvPr id="207" name="Google Shape;207;g24eca497dbb_0_9"/>
          <p:cNvPicPr preferRelativeResize="0"/>
          <p:nvPr/>
        </p:nvPicPr>
        <p:blipFill>
          <a:blip r:embed="rId3">
            <a:alphaModFix/>
          </a:blip>
          <a:stretch>
            <a:fillRect/>
          </a:stretch>
        </p:blipFill>
        <p:spPr>
          <a:xfrm>
            <a:off x="565150" y="1019175"/>
            <a:ext cx="5143500" cy="4819650"/>
          </a:xfrm>
          <a:prstGeom prst="rect">
            <a:avLst/>
          </a:prstGeom>
          <a:noFill/>
          <a:ln>
            <a:noFill/>
          </a:ln>
        </p:spPr>
      </p:pic>
      <p:pic>
        <p:nvPicPr>
          <p:cNvPr id="208" name="Google Shape;208;g24eca497dbb_0_9"/>
          <p:cNvPicPr preferRelativeResize="0"/>
          <p:nvPr/>
        </p:nvPicPr>
        <p:blipFill>
          <a:blip r:embed="rId4">
            <a:alphaModFix/>
          </a:blip>
          <a:stretch>
            <a:fillRect/>
          </a:stretch>
        </p:blipFill>
        <p:spPr>
          <a:xfrm>
            <a:off x="6257925" y="1047650"/>
            <a:ext cx="5229225" cy="3505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4eca497dbb_0_14"/>
          <p:cNvSpPr txBox="1">
            <a:spLocks noGrp="1"/>
          </p:cNvSpPr>
          <p:nvPr>
            <p:ph type="title"/>
          </p:nvPr>
        </p:nvSpPr>
        <p:spPr>
          <a:xfrm>
            <a:off x="838200" y="365125"/>
            <a:ext cx="6670800" cy="936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000">
                <a:solidFill>
                  <a:srgbClr val="4A86E8"/>
                </a:solidFill>
              </a:rPr>
              <a:t>Code: Circular Queue implementation</a:t>
            </a:r>
            <a:endParaRPr/>
          </a:p>
        </p:txBody>
      </p:sp>
      <p:pic>
        <p:nvPicPr>
          <p:cNvPr id="215" name="Google Shape;215;g24eca497dbb_0_14"/>
          <p:cNvPicPr preferRelativeResize="0"/>
          <p:nvPr/>
        </p:nvPicPr>
        <p:blipFill>
          <a:blip r:embed="rId3">
            <a:alphaModFix/>
          </a:blip>
          <a:stretch>
            <a:fillRect/>
          </a:stretch>
        </p:blipFill>
        <p:spPr>
          <a:xfrm>
            <a:off x="2533650" y="1301725"/>
            <a:ext cx="6102350" cy="49465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22615f60b1b_0_51"/>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Workout:</a:t>
            </a:r>
            <a:endParaRPr sz="3000">
              <a:solidFill>
                <a:schemeClr val="accent1"/>
              </a:solidFill>
            </a:endParaRPr>
          </a:p>
        </p:txBody>
      </p:sp>
      <p:sp>
        <p:nvSpPr>
          <p:cNvPr id="221" name="Google Shape;221;g22615f60b1b_0_51"/>
          <p:cNvSpPr txBox="1">
            <a:spLocks noGrp="1"/>
          </p:cNvSpPr>
          <p:nvPr>
            <p:ph type="body" idx="1"/>
          </p:nvPr>
        </p:nvSpPr>
        <p:spPr>
          <a:xfrm>
            <a:off x="900750" y="1856098"/>
            <a:ext cx="10452900" cy="1699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400"/>
              <a:t>Q1:List out the difference between the Linear queue and Circular queue.</a:t>
            </a:r>
            <a:endParaRPr sz="24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4d4c7091fe_0_62"/>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Queue Applications:</a:t>
            </a:r>
            <a:endParaRPr sz="3000">
              <a:solidFill>
                <a:schemeClr val="accent1"/>
              </a:solidFill>
            </a:endParaRPr>
          </a:p>
        </p:txBody>
      </p:sp>
      <p:sp>
        <p:nvSpPr>
          <p:cNvPr id="227" name="Google Shape;227;g24d4c7091fe_0_62"/>
          <p:cNvSpPr txBox="1">
            <a:spLocks noGrp="1"/>
          </p:cNvSpPr>
          <p:nvPr>
            <p:ph type="body" idx="1"/>
          </p:nvPr>
        </p:nvSpPr>
        <p:spPr>
          <a:xfrm>
            <a:off x="900750" y="1856100"/>
            <a:ext cx="10452900" cy="42081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000"/>
              <a:buNone/>
            </a:pPr>
            <a:r>
              <a:rPr lang="en-US" sz="2000" b="1"/>
              <a:t>Some of the real world applications of queues are</a:t>
            </a:r>
            <a:endParaRPr sz="2000" b="1"/>
          </a:p>
          <a:p>
            <a:pPr marL="0" lvl="0" indent="0" algn="l" rtl="0">
              <a:lnSpc>
                <a:spcPct val="90000"/>
              </a:lnSpc>
              <a:spcBef>
                <a:spcPts val="0"/>
              </a:spcBef>
              <a:spcAft>
                <a:spcPts val="0"/>
              </a:spcAft>
              <a:buClr>
                <a:schemeClr val="dk1"/>
              </a:buClr>
              <a:buSzPts val="2000"/>
              <a:buNone/>
            </a:pPr>
            <a:endParaRPr sz="2000" b="1"/>
          </a:p>
          <a:p>
            <a:pPr marL="1371600" lvl="0" indent="-355600" algn="l" rtl="0">
              <a:lnSpc>
                <a:spcPct val="90000"/>
              </a:lnSpc>
              <a:spcBef>
                <a:spcPts val="0"/>
              </a:spcBef>
              <a:spcAft>
                <a:spcPts val="0"/>
              </a:spcAft>
              <a:buSzPts val="2000"/>
              <a:buChar char="-"/>
            </a:pPr>
            <a:r>
              <a:rPr lang="en-US" sz="2000"/>
              <a:t>Cashier line in any store/</a:t>
            </a:r>
            <a:endParaRPr sz="2000"/>
          </a:p>
          <a:p>
            <a:pPr marL="1371600" lvl="0" indent="-355600" algn="l" rtl="0">
              <a:lnSpc>
                <a:spcPct val="90000"/>
              </a:lnSpc>
              <a:spcBef>
                <a:spcPts val="0"/>
              </a:spcBef>
              <a:spcAft>
                <a:spcPts val="0"/>
              </a:spcAft>
              <a:buSzPts val="2000"/>
              <a:buChar char="-"/>
            </a:pPr>
            <a:r>
              <a:rPr lang="en-US" sz="2000"/>
              <a:t>People in an escalator.</a:t>
            </a:r>
            <a:endParaRPr sz="2000"/>
          </a:p>
          <a:p>
            <a:pPr marL="1371600" lvl="0" indent="-355600" algn="l" rtl="0">
              <a:lnSpc>
                <a:spcPct val="90000"/>
              </a:lnSpc>
              <a:spcBef>
                <a:spcPts val="0"/>
              </a:spcBef>
              <a:spcAft>
                <a:spcPts val="0"/>
              </a:spcAft>
              <a:buSzPts val="2000"/>
              <a:buChar char="-"/>
            </a:pPr>
            <a:r>
              <a:rPr lang="en-US" sz="2000"/>
              <a:t>Check in and check out at any book store.</a:t>
            </a:r>
            <a:endParaRPr sz="2000"/>
          </a:p>
          <a:p>
            <a:pPr marL="0" lvl="0" indent="0" algn="l" rtl="0">
              <a:lnSpc>
                <a:spcPct val="90000"/>
              </a:lnSpc>
              <a:spcBef>
                <a:spcPts val="0"/>
              </a:spcBef>
              <a:spcAft>
                <a:spcPts val="0"/>
              </a:spcAft>
              <a:buNone/>
            </a:pPr>
            <a:endParaRPr sz="2000"/>
          </a:p>
          <a:p>
            <a:pPr marL="0" lvl="0" indent="0" algn="l" rtl="0">
              <a:lnSpc>
                <a:spcPct val="90000"/>
              </a:lnSpc>
              <a:spcBef>
                <a:spcPts val="0"/>
              </a:spcBef>
              <a:spcAft>
                <a:spcPts val="0"/>
              </a:spcAft>
              <a:buNone/>
            </a:pPr>
            <a:r>
              <a:rPr lang="en-US" sz="2000" b="1"/>
              <a:t>Some of the application of queue related to computer science are:</a:t>
            </a:r>
            <a:endParaRPr sz="2000" b="1"/>
          </a:p>
          <a:p>
            <a:pPr marL="0" lvl="0" indent="0" algn="l" rtl="0">
              <a:lnSpc>
                <a:spcPct val="90000"/>
              </a:lnSpc>
              <a:spcBef>
                <a:spcPts val="0"/>
              </a:spcBef>
              <a:spcAft>
                <a:spcPts val="0"/>
              </a:spcAft>
              <a:buNone/>
            </a:pPr>
            <a:endParaRPr sz="2000" b="1"/>
          </a:p>
          <a:p>
            <a:pPr marL="1371600" lvl="0" indent="-355600" algn="l" rtl="0">
              <a:lnSpc>
                <a:spcPct val="90000"/>
              </a:lnSpc>
              <a:spcBef>
                <a:spcPts val="0"/>
              </a:spcBef>
              <a:spcAft>
                <a:spcPts val="0"/>
              </a:spcAft>
              <a:buSzPts val="2000"/>
              <a:buChar char="-"/>
            </a:pPr>
            <a:r>
              <a:rPr lang="en-US" sz="2000"/>
              <a:t>Data getting transferred between the IO Buffers (Input Output Buffers).</a:t>
            </a:r>
            <a:endParaRPr sz="2000"/>
          </a:p>
          <a:p>
            <a:pPr marL="1371600" lvl="0" indent="-355600" algn="l" rtl="0">
              <a:lnSpc>
                <a:spcPct val="90000"/>
              </a:lnSpc>
              <a:spcBef>
                <a:spcPts val="0"/>
              </a:spcBef>
              <a:spcAft>
                <a:spcPts val="0"/>
              </a:spcAft>
              <a:buSzPts val="2000"/>
              <a:buChar char="-"/>
            </a:pPr>
            <a:r>
              <a:rPr lang="en-US" sz="2000"/>
              <a:t>CPU scheduling and Disk scheduling.</a:t>
            </a:r>
            <a:endParaRPr sz="2000"/>
          </a:p>
          <a:p>
            <a:pPr marL="1371600" lvl="0" indent="-355600" algn="l" rtl="0">
              <a:lnSpc>
                <a:spcPct val="90000"/>
              </a:lnSpc>
              <a:spcBef>
                <a:spcPts val="0"/>
              </a:spcBef>
              <a:spcAft>
                <a:spcPts val="0"/>
              </a:spcAft>
              <a:buSzPts val="2000"/>
              <a:buChar char="-"/>
            </a:pPr>
            <a:r>
              <a:rPr lang="en-US" sz="2000"/>
              <a:t>Managing shared resources between various process.</a:t>
            </a:r>
            <a:endParaRPr sz="2000"/>
          </a:p>
          <a:p>
            <a:pPr marL="1371600" lvl="0" indent="-355600" algn="l" rtl="0">
              <a:lnSpc>
                <a:spcPct val="90000"/>
              </a:lnSpc>
              <a:spcBef>
                <a:spcPts val="0"/>
              </a:spcBef>
              <a:spcAft>
                <a:spcPts val="0"/>
              </a:spcAft>
              <a:buSzPts val="2000"/>
              <a:buChar char="-"/>
            </a:pPr>
            <a:r>
              <a:rPr lang="en-US" sz="2000"/>
              <a:t>Managing shared resources between various process.</a:t>
            </a:r>
            <a:endParaRPr sz="2000"/>
          </a:p>
          <a:p>
            <a:pPr marL="1371600" lvl="0" indent="-355600" algn="l" rtl="0">
              <a:lnSpc>
                <a:spcPct val="90000"/>
              </a:lnSpc>
              <a:spcBef>
                <a:spcPts val="0"/>
              </a:spcBef>
              <a:spcAft>
                <a:spcPts val="0"/>
              </a:spcAft>
              <a:buSzPts val="2000"/>
              <a:buChar char="-"/>
            </a:pPr>
            <a:r>
              <a:rPr lang="en-US" sz="2000"/>
              <a:t>Job scheduling algorithms.</a:t>
            </a:r>
            <a:endParaRPr sz="2000"/>
          </a:p>
          <a:p>
            <a:pPr marL="1371600" lvl="0" indent="-355600" algn="l" rtl="0">
              <a:lnSpc>
                <a:spcPct val="90000"/>
              </a:lnSpc>
              <a:spcBef>
                <a:spcPts val="0"/>
              </a:spcBef>
              <a:spcAft>
                <a:spcPts val="0"/>
              </a:spcAft>
              <a:buSzPts val="2000"/>
              <a:buChar char="-"/>
            </a:pPr>
            <a:r>
              <a:rPr lang="en-US" sz="2000"/>
              <a:t>Round robin scheduling.</a:t>
            </a:r>
            <a:endParaRPr sz="2000"/>
          </a:p>
          <a:p>
            <a:pPr marL="1371600" lvl="0" indent="-355600" algn="l" rtl="0">
              <a:lnSpc>
                <a:spcPct val="90000"/>
              </a:lnSpc>
              <a:spcBef>
                <a:spcPts val="0"/>
              </a:spcBef>
              <a:spcAft>
                <a:spcPts val="0"/>
              </a:spcAft>
              <a:buSzPts val="2000"/>
              <a:buChar char="-"/>
            </a:pPr>
            <a:r>
              <a:rPr lang="en-US" sz="2000"/>
              <a:t>Recognizing a palindrome.</a:t>
            </a:r>
            <a:endParaRPr sz="20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24d4c7091fe_0_67"/>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Priority Queue:</a:t>
            </a:r>
            <a:endParaRPr sz="3000">
              <a:solidFill>
                <a:schemeClr val="accent1"/>
              </a:solidFill>
            </a:endParaRPr>
          </a:p>
        </p:txBody>
      </p:sp>
      <p:sp>
        <p:nvSpPr>
          <p:cNvPr id="233" name="Google Shape;233;g24d4c7091fe_0_67"/>
          <p:cNvSpPr txBox="1">
            <a:spLocks noGrp="1"/>
          </p:cNvSpPr>
          <p:nvPr>
            <p:ph type="body" idx="1"/>
          </p:nvPr>
        </p:nvSpPr>
        <p:spPr>
          <a:xfrm>
            <a:off x="900752" y="1856097"/>
            <a:ext cx="10452900" cy="38889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r>
              <a:rPr lang="en-US" sz="2200" i="1"/>
              <a:t>A priority queue is a special type of queue in which each element is associated with a  priority value.</a:t>
            </a:r>
            <a:endParaRPr sz="2200" i="1"/>
          </a:p>
          <a:p>
            <a:pPr marL="228600" lvl="0" indent="-101600" algn="l" rtl="0">
              <a:lnSpc>
                <a:spcPct val="90000"/>
              </a:lnSpc>
              <a:spcBef>
                <a:spcPts val="1000"/>
              </a:spcBef>
              <a:spcAft>
                <a:spcPts val="0"/>
              </a:spcAft>
              <a:buClr>
                <a:schemeClr val="dk1"/>
              </a:buClr>
              <a:buSzPts val="2000"/>
              <a:buNone/>
            </a:pPr>
            <a:endParaRPr sz="2200" i="1"/>
          </a:p>
          <a:p>
            <a:pPr marL="457200" lvl="0" indent="-368300" algn="l" rtl="0">
              <a:lnSpc>
                <a:spcPct val="90000"/>
              </a:lnSpc>
              <a:spcBef>
                <a:spcPts val="1000"/>
              </a:spcBef>
              <a:spcAft>
                <a:spcPts val="0"/>
              </a:spcAft>
              <a:buSzPts val="2200"/>
              <a:buChar char="-"/>
            </a:pPr>
            <a:r>
              <a:rPr lang="en-US" sz="2200"/>
              <a:t>Elements are served on the basis of their priority.</a:t>
            </a:r>
            <a:endParaRPr sz="2200"/>
          </a:p>
          <a:p>
            <a:pPr marL="457200" lvl="0" indent="0" algn="l" rtl="0">
              <a:lnSpc>
                <a:spcPct val="90000"/>
              </a:lnSpc>
              <a:spcBef>
                <a:spcPts val="1000"/>
              </a:spcBef>
              <a:spcAft>
                <a:spcPts val="0"/>
              </a:spcAft>
              <a:buNone/>
            </a:pPr>
            <a:endParaRPr sz="2200"/>
          </a:p>
          <a:p>
            <a:pPr marL="457200" lvl="0" indent="-368300" algn="l" rtl="0">
              <a:lnSpc>
                <a:spcPct val="90000"/>
              </a:lnSpc>
              <a:spcBef>
                <a:spcPts val="1000"/>
              </a:spcBef>
              <a:spcAft>
                <a:spcPts val="0"/>
              </a:spcAft>
              <a:buSzPts val="2200"/>
              <a:buChar char="-"/>
            </a:pPr>
            <a:r>
              <a:rPr lang="en-US" sz="2200"/>
              <a:t>Elements having high priority are served first.</a:t>
            </a:r>
            <a:endParaRPr sz="2200"/>
          </a:p>
          <a:p>
            <a:pPr marL="457200" lvl="0" indent="0" algn="l" rtl="0">
              <a:lnSpc>
                <a:spcPct val="90000"/>
              </a:lnSpc>
              <a:spcBef>
                <a:spcPts val="1000"/>
              </a:spcBef>
              <a:spcAft>
                <a:spcPts val="0"/>
              </a:spcAft>
              <a:buNone/>
            </a:pPr>
            <a:endParaRPr sz="2200"/>
          </a:p>
          <a:p>
            <a:pPr marL="457200" lvl="0" indent="-368300" algn="l" rtl="0">
              <a:lnSpc>
                <a:spcPct val="90000"/>
              </a:lnSpc>
              <a:spcBef>
                <a:spcPts val="1000"/>
              </a:spcBef>
              <a:spcAft>
                <a:spcPts val="0"/>
              </a:spcAft>
              <a:buSzPts val="2200"/>
              <a:buChar char="-"/>
            </a:pPr>
            <a:r>
              <a:rPr lang="en-US" sz="2200"/>
              <a:t>However, if elements with the same priority occur, they are served according to their order in the queue.</a:t>
            </a:r>
            <a:endParaRPr sz="2200"/>
          </a:p>
          <a:p>
            <a:pPr marL="457200" lvl="0" indent="0" algn="l" rtl="0">
              <a:lnSpc>
                <a:spcPct val="90000"/>
              </a:lnSpc>
              <a:spcBef>
                <a:spcPts val="1000"/>
              </a:spcBef>
              <a:spcAft>
                <a:spcPts val="0"/>
              </a:spcAft>
              <a:buNone/>
            </a:pP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4eca497dbb_0_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100"/>
              <a:buFont typeface="Arial"/>
              <a:buNone/>
            </a:pPr>
            <a:r>
              <a:rPr lang="en-US" sz="3000">
                <a:solidFill>
                  <a:srgbClr val="4A86E8"/>
                </a:solidFill>
              </a:rPr>
              <a:t>Assigning priority value:</a:t>
            </a:r>
            <a:endParaRPr sz="3000">
              <a:solidFill>
                <a:srgbClr val="4A86E8"/>
              </a:solidFill>
            </a:endParaRPr>
          </a:p>
        </p:txBody>
      </p:sp>
      <p:sp>
        <p:nvSpPr>
          <p:cNvPr id="240" name="Google Shape;240;g24eca497dbb_0_25"/>
          <p:cNvSpPr txBox="1">
            <a:spLocks noGrp="1"/>
          </p:cNvSpPr>
          <p:nvPr>
            <p:ph type="body" idx="1"/>
          </p:nvPr>
        </p:nvSpPr>
        <p:spPr>
          <a:xfrm>
            <a:off x="838200" y="1825625"/>
            <a:ext cx="10385400" cy="3714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endParaRPr sz="2000"/>
          </a:p>
          <a:p>
            <a:pPr marL="457200" lvl="0" indent="-381000" algn="l" rtl="0">
              <a:spcBef>
                <a:spcPts val="1000"/>
              </a:spcBef>
              <a:spcAft>
                <a:spcPts val="0"/>
              </a:spcAft>
              <a:buSzPts val="2400"/>
              <a:buChar char="-"/>
            </a:pPr>
            <a:r>
              <a:rPr lang="en-US" sz="2400"/>
              <a:t>The element with the highest value is considered the highest priority element.</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However, in other cases, we can assume the element with the lowest value as the highest priority element.</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We can also set priorities according to our needs.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Queue Data Structure</a:t>
            </a:r>
            <a:endParaRPr sz="3000">
              <a:solidFill>
                <a:schemeClr val="accent1"/>
              </a:solidFill>
            </a:endParaRPr>
          </a:p>
        </p:txBody>
      </p:sp>
      <p:sp>
        <p:nvSpPr>
          <p:cNvPr id="56" name="Google Shape;56;p2"/>
          <p:cNvSpPr txBox="1">
            <a:spLocks noGrp="1"/>
          </p:cNvSpPr>
          <p:nvPr>
            <p:ph type="body" idx="1"/>
          </p:nvPr>
        </p:nvSpPr>
        <p:spPr>
          <a:xfrm>
            <a:off x="900750" y="3357098"/>
            <a:ext cx="10453200" cy="2388000"/>
          </a:xfrm>
          <a:prstGeom prst="rect">
            <a:avLst/>
          </a:prstGeom>
          <a:noFill/>
          <a:ln>
            <a:noFill/>
          </a:ln>
        </p:spPr>
        <p:txBody>
          <a:bodyPr spcFirstLastPara="1" wrap="square" lIns="91425" tIns="45700" rIns="91425" bIns="45700" anchor="t" anchorCtr="0">
            <a:normAutofit fontScale="85000" lnSpcReduction="20000"/>
          </a:bodyPr>
          <a:lstStyle/>
          <a:p>
            <a:pPr marL="457200" lvl="0" indent="-358140" algn="l" rtl="0">
              <a:lnSpc>
                <a:spcPct val="90000"/>
              </a:lnSpc>
              <a:spcBef>
                <a:spcPts val="0"/>
              </a:spcBef>
              <a:spcAft>
                <a:spcPts val="0"/>
              </a:spcAft>
              <a:buSzPct val="100000"/>
              <a:buChar char="-"/>
            </a:pPr>
            <a:r>
              <a:rPr lang="en-US" sz="2400"/>
              <a:t>As in figure, 1 was kept in the queue before 2, it is the first to be removed from the queue as well.</a:t>
            </a:r>
            <a:endParaRPr sz="2400"/>
          </a:p>
          <a:p>
            <a:pPr marL="457200" lvl="0" indent="0" algn="l" rtl="0">
              <a:lnSpc>
                <a:spcPct val="90000"/>
              </a:lnSpc>
              <a:spcBef>
                <a:spcPts val="0"/>
              </a:spcBef>
              <a:spcAft>
                <a:spcPts val="0"/>
              </a:spcAft>
              <a:buNone/>
            </a:pPr>
            <a:endParaRPr sz="2400"/>
          </a:p>
          <a:p>
            <a:pPr marL="457200" lvl="0" indent="-358140" algn="l" rtl="0">
              <a:lnSpc>
                <a:spcPct val="90000"/>
              </a:lnSpc>
              <a:spcBef>
                <a:spcPts val="0"/>
              </a:spcBef>
              <a:spcAft>
                <a:spcPts val="0"/>
              </a:spcAft>
              <a:buSzPct val="100000"/>
              <a:buChar char="-"/>
            </a:pPr>
            <a:r>
              <a:rPr lang="en-US" sz="2400"/>
              <a:t>Adding the items in the queue is called enqueue, and removing the items form the queue is called dequeue.</a:t>
            </a:r>
            <a:endParaRPr sz="2400"/>
          </a:p>
          <a:p>
            <a:pPr marL="457200" lvl="0" indent="0" algn="l" rtl="0">
              <a:lnSpc>
                <a:spcPct val="90000"/>
              </a:lnSpc>
              <a:spcBef>
                <a:spcPts val="0"/>
              </a:spcBef>
              <a:spcAft>
                <a:spcPts val="0"/>
              </a:spcAft>
              <a:buNone/>
            </a:pPr>
            <a:endParaRPr sz="2400"/>
          </a:p>
          <a:p>
            <a:pPr marL="457200" lvl="0" indent="-358140" algn="l" rtl="0">
              <a:lnSpc>
                <a:spcPct val="90000"/>
              </a:lnSpc>
              <a:spcBef>
                <a:spcPts val="0"/>
              </a:spcBef>
              <a:spcAft>
                <a:spcPts val="0"/>
              </a:spcAft>
              <a:buSzPct val="100000"/>
              <a:buChar char="-"/>
            </a:pPr>
            <a:r>
              <a:rPr lang="en-US" sz="2400"/>
              <a:t>Queue can be implemented in any programming language like C, C++, Java, Python or C#, but the specification is same in all.</a:t>
            </a:r>
            <a:endParaRPr sz="2400"/>
          </a:p>
          <a:p>
            <a:pPr marL="0" lvl="0" indent="0" algn="l" rtl="0">
              <a:lnSpc>
                <a:spcPct val="90000"/>
              </a:lnSpc>
              <a:spcBef>
                <a:spcPts val="0"/>
              </a:spcBef>
              <a:spcAft>
                <a:spcPts val="0"/>
              </a:spcAft>
              <a:buClr>
                <a:schemeClr val="dk1"/>
              </a:buClr>
              <a:buSzPct val="100000"/>
              <a:buNone/>
            </a:pPr>
            <a:endParaRPr sz="2000"/>
          </a:p>
          <a:p>
            <a:pPr marL="228600" lvl="0" indent="-101600" algn="l" rtl="0">
              <a:lnSpc>
                <a:spcPct val="90000"/>
              </a:lnSpc>
              <a:spcBef>
                <a:spcPts val="1000"/>
              </a:spcBef>
              <a:spcAft>
                <a:spcPts val="0"/>
              </a:spcAft>
              <a:buClr>
                <a:schemeClr val="dk1"/>
              </a:buClr>
              <a:buSzPct val="100000"/>
              <a:buNone/>
            </a:pPr>
            <a:endParaRPr sz="2000"/>
          </a:p>
        </p:txBody>
      </p:sp>
      <p:pic>
        <p:nvPicPr>
          <p:cNvPr id="57" name="Google Shape;57;p2"/>
          <p:cNvPicPr preferRelativeResize="0"/>
          <p:nvPr/>
        </p:nvPicPr>
        <p:blipFill>
          <a:blip r:embed="rId3">
            <a:alphaModFix/>
          </a:blip>
          <a:stretch>
            <a:fillRect/>
          </a:stretch>
        </p:blipFill>
        <p:spPr>
          <a:xfrm>
            <a:off x="2800113" y="1933938"/>
            <a:ext cx="4733925" cy="12096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24eca497dbb_0_31"/>
          <p:cNvSpPr txBox="1">
            <a:spLocks noGrp="1"/>
          </p:cNvSpPr>
          <p:nvPr>
            <p:ph type="title"/>
          </p:nvPr>
        </p:nvSpPr>
        <p:spPr>
          <a:xfrm>
            <a:off x="719250" y="4999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a:solidFill>
                  <a:srgbClr val="4A86E8"/>
                </a:solidFill>
              </a:rPr>
              <a:t>Types of Priority Queue:</a:t>
            </a:r>
            <a:endParaRPr sz="3000">
              <a:solidFill>
                <a:srgbClr val="4A86E8"/>
              </a:solidFill>
            </a:endParaRPr>
          </a:p>
        </p:txBody>
      </p:sp>
      <p:sp>
        <p:nvSpPr>
          <p:cNvPr id="247" name="Google Shape;247;g24eca497dbb_0_31"/>
          <p:cNvSpPr txBox="1">
            <a:spLocks noGrp="1"/>
          </p:cNvSpPr>
          <p:nvPr>
            <p:ph type="body" idx="1"/>
          </p:nvPr>
        </p:nvSpPr>
        <p:spPr>
          <a:xfrm>
            <a:off x="838200" y="1825625"/>
            <a:ext cx="6626700" cy="4448700"/>
          </a:xfrm>
          <a:prstGeom prst="rect">
            <a:avLst/>
          </a:prstGeom>
        </p:spPr>
        <p:txBody>
          <a:bodyPr spcFirstLastPara="1" wrap="square" lIns="91425" tIns="45700" rIns="91425" bIns="45700" anchor="t" anchorCtr="0">
            <a:normAutofit/>
          </a:bodyPr>
          <a:lstStyle/>
          <a:p>
            <a:pPr marL="457200" lvl="0" indent="-431800" algn="l" rtl="0">
              <a:spcBef>
                <a:spcPts val="1000"/>
              </a:spcBef>
              <a:spcAft>
                <a:spcPts val="0"/>
              </a:spcAft>
              <a:buSzPts val="3200"/>
              <a:buAutoNum type="arabicPeriod"/>
            </a:pPr>
            <a:r>
              <a:rPr lang="en-US"/>
              <a:t>Ascending Priority Queue</a:t>
            </a:r>
            <a:endParaRPr/>
          </a:p>
          <a:p>
            <a:pPr marL="457200" lvl="0" indent="0" algn="l" rtl="0">
              <a:spcBef>
                <a:spcPts val="1000"/>
              </a:spcBef>
              <a:spcAft>
                <a:spcPts val="0"/>
              </a:spcAft>
              <a:buNone/>
            </a:pPr>
            <a:endParaRPr/>
          </a:p>
          <a:p>
            <a:pPr marL="1371600" lvl="2" indent="-381000" algn="l" rtl="0">
              <a:spcBef>
                <a:spcPts val="500"/>
              </a:spcBef>
              <a:spcAft>
                <a:spcPts val="0"/>
              </a:spcAft>
              <a:buSzPts val="2400"/>
              <a:buAutoNum type="romanLcPeriod"/>
            </a:pPr>
            <a:r>
              <a:rPr lang="en-US"/>
              <a:t>In this type of priority queue, elements can be inserted into any order but only the smallest element can be removed.</a:t>
            </a:r>
            <a:endParaRPr/>
          </a:p>
          <a:p>
            <a:pPr marL="1371600" lvl="0" indent="0" algn="l" rtl="0">
              <a:spcBef>
                <a:spcPts val="1000"/>
              </a:spcBef>
              <a:spcAft>
                <a:spcPts val="0"/>
              </a:spcAft>
              <a:buNone/>
            </a:pPr>
            <a:endParaRPr/>
          </a:p>
          <a:p>
            <a:pPr marL="1371600" lvl="2" indent="-381000" algn="l" rtl="0">
              <a:spcBef>
                <a:spcPts val="500"/>
              </a:spcBef>
              <a:spcAft>
                <a:spcPts val="0"/>
              </a:spcAft>
              <a:buSzPts val="2400"/>
              <a:buAutoNum type="romanLcPeriod"/>
            </a:pPr>
            <a:r>
              <a:rPr lang="en-US"/>
              <a:t>In ascending order priority queue, a lower priority number is given as a higher priority in a priority.</a:t>
            </a:r>
            <a:endParaRPr/>
          </a:p>
        </p:txBody>
      </p:sp>
      <p:pic>
        <p:nvPicPr>
          <p:cNvPr id="248" name="Google Shape;248;g24eca497dbb_0_31"/>
          <p:cNvPicPr preferRelativeResize="0"/>
          <p:nvPr/>
        </p:nvPicPr>
        <p:blipFill>
          <a:blip r:embed="rId3">
            <a:alphaModFix/>
          </a:blip>
          <a:stretch>
            <a:fillRect/>
          </a:stretch>
        </p:blipFill>
        <p:spPr>
          <a:xfrm>
            <a:off x="7877775" y="3161838"/>
            <a:ext cx="3505625" cy="1776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24eca497dbb_0_3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000">
                <a:solidFill>
                  <a:srgbClr val="4A86E8"/>
                </a:solidFill>
              </a:rPr>
              <a:t>Types of Priority Queue:</a:t>
            </a:r>
            <a:endParaRPr sz="3000">
              <a:solidFill>
                <a:srgbClr val="4A86E8"/>
              </a:solidFill>
            </a:endParaRPr>
          </a:p>
        </p:txBody>
      </p:sp>
      <p:sp>
        <p:nvSpPr>
          <p:cNvPr id="255" name="Google Shape;255;g24eca497dbb_0_3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2. Descending Priority Queue:</a:t>
            </a:r>
            <a:endParaRPr/>
          </a:p>
          <a:p>
            <a:pPr marL="1371600" lvl="0" indent="-381000" algn="l" rtl="0">
              <a:spcBef>
                <a:spcPts val="1000"/>
              </a:spcBef>
              <a:spcAft>
                <a:spcPts val="0"/>
              </a:spcAft>
              <a:buSzPts val="2400"/>
              <a:buChar char="-"/>
            </a:pPr>
            <a:r>
              <a:rPr lang="en-US" sz="2400"/>
              <a:t>In this type of priority queue, elements can be inserted into any order but only the largest element can be removed.</a:t>
            </a:r>
            <a:endParaRPr sz="2400"/>
          </a:p>
          <a:p>
            <a:pPr marL="1371600" lvl="0" indent="0" algn="l" rtl="0">
              <a:spcBef>
                <a:spcPts val="1000"/>
              </a:spcBef>
              <a:spcAft>
                <a:spcPts val="0"/>
              </a:spcAft>
              <a:buNone/>
            </a:pPr>
            <a:endParaRPr sz="2400"/>
          </a:p>
          <a:p>
            <a:pPr marL="1371600" lvl="0" indent="-381000" algn="l" rtl="0">
              <a:spcBef>
                <a:spcPts val="1000"/>
              </a:spcBef>
              <a:spcAft>
                <a:spcPts val="0"/>
              </a:spcAft>
              <a:buSzPts val="2400"/>
              <a:buChar char="-"/>
            </a:pPr>
            <a:r>
              <a:rPr lang="en-US" sz="2400"/>
              <a:t>In descending order priority queue, a higher priority number is given as a higher priority in a priority+6</a:t>
            </a:r>
            <a:endParaRPr sz="2400"/>
          </a:p>
          <a:p>
            <a:pPr marL="0" lvl="0" indent="0" algn="l" rtl="0">
              <a:spcBef>
                <a:spcPts val="1000"/>
              </a:spcBef>
              <a:spcAft>
                <a:spcPts val="0"/>
              </a:spcAft>
              <a:buNone/>
            </a:pPr>
            <a:endParaRPr/>
          </a:p>
          <a:p>
            <a:pPr marL="0" lvl="0" indent="0" algn="l" rtl="0">
              <a:spcBef>
                <a:spcPts val="1000"/>
              </a:spcBef>
              <a:spcAft>
                <a:spcPts val="0"/>
              </a:spcAft>
              <a:buNone/>
            </a:pPr>
            <a:endParaRPr/>
          </a:p>
        </p:txBody>
      </p:sp>
      <p:pic>
        <p:nvPicPr>
          <p:cNvPr id="256" name="Google Shape;256;g24eca497dbb_0_37"/>
          <p:cNvPicPr preferRelativeResize="0"/>
          <p:nvPr/>
        </p:nvPicPr>
        <p:blipFill>
          <a:blip r:embed="rId3">
            <a:alphaModFix/>
          </a:blip>
          <a:stretch>
            <a:fillRect/>
          </a:stretch>
        </p:blipFill>
        <p:spPr>
          <a:xfrm>
            <a:off x="6606897" y="4098072"/>
            <a:ext cx="3832400" cy="1920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24eca497dbb_0_4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a:solidFill>
                  <a:srgbClr val="4A86E8"/>
                </a:solidFill>
              </a:rPr>
              <a:t>Operations : Priority Queue</a:t>
            </a:r>
            <a:endParaRPr sz="3000">
              <a:solidFill>
                <a:srgbClr val="4A86E8"/>
              </a:solidFill>
            </a:endParaRPr>
          </a:p>
        </p:txBody>
      </p:sp>
      <p:sp>
        <p:nvSpPr>
          <p:cNvPr id="263" name="Google Shape;263;g24eca497dbb_0_4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85000" lnSpcReduction="20000"/>
          </a:bodyPr>
          <a:lstStyle/>
          <a:p>
            <a:pPr marL="0" lvl="0" indent="0" algn="l" rtl="0">
              <a:lnSpc>
                <a:spcPct val="115000"/>
              </a:lnSpc>
              <a:spcBef>
                <a:spcPts val="1500"/>
              </a:spcBef>
              <a:spcAft>
                <a:spcPts val="0"/>
              </a:spcAft>
              <a:buNone/>
            </a:pPr>
            <a:endParaRPr sz="1200">
              <a:solidFill>
                <a:srgbClr val="374151"/>
              </a:solidFill>
              <a:highlight>
                <a:srgbClr val="F7F7F8"/>
              </a:highlight>
              <a:latin typeface="Roboto"/>
              <a:ea typeface="Roboto"/>
              <a:cs typeface="Roboto"/>
              <a:sym typeface="Roboto"/>
            </a:endParaRPr>
          </a:p>
          <a:p>
            <a:pPr marL="457200" lvl="0" indent="-358140" algn="l" rtl="0">
              <a:spcBef>
                <a:spcPts val="1500"/>
              </a:spcBef>
              <a:spcAft>
                <a:spcPts val="0"/>
              </a:spcAft>
              <a:buSzPct val="100000"/>
              <a:buChar char="-"/>
            </a:pPr>
            <a:r>
              <a:rPr lang="en-US" sz="2400" b="1"/>
              <a:t>Enqueue</a:t>
            </a:r>
            <a:r>
              <a:rPr lang="en-US" sz="2400"/>
              <a:t>: Adds an element with its associated priority to the priority queue. The element is placed in a position according to its priority, maintaining the order of priorities.</a:t>
            </a:r>
            <a:endParaRPr sz="2400"/>
          </a:p>
          <a:p>
            <a:pPr marL="457200" lvl="0" indent="0" algn="l" rtl="0">
              <a:spcBef>
                <a:spcPts val="1000"/>
              </a:spcBef>
              <a:spcAft>
                <a:spcPts val="0"/>
              </a:spcAft>
              <a:buNone/>
            </a:pPr>
            <a:endParaRPr sz="2400"/>
          </a:p>
          <a:p>
            <a:pPr marL="457200" lvl="0" indent="-358140" algn="l" rtl="0">
              <a:spcBef>
                <a:spcPts val="1000"/>
              </a:spcBef>
              <a:spcAft>
                <a:spcPts val="0"/>
              </a:spcAft>
              <a:buSzPct val="100000"/>
              <a:buChar char="-"/>
            </a:pPr>
            <a:r>
              <a:rPr lang="en-US" sz="2400" b="1"/>
              <a:t>Dequeue</a:t>
            </a:r>
            <a:r>
              <a:rPr lang="en-US" sz="2400"/>
              <a:t>: Removes and returns the element with the highest priority from the priority queue.</a:t>
            </a:r>
            <a:endParaRPr sz="2400"/>
          </a:p>
          <a:p>
            <a:pPr marL="457200" lvl="0" indent="0" algn="l" rtl="0">
              <a:spcBef>
                <a:spcPts val="1000"/>
              </a:spcBef>
              <a:spcAft>
                <a:spcPts val="0"/>
              </a:spcAft>
              <a:buNone/>
            </a:pPr>
            <a:endParaRPr sz="2400"/>
          </a:p>
          <a:p>
            <a:pPr marL="457200" lvl="0" indent="-358140" algn="l" rtl="0">
              <a:spcBef>
                <a:spcPts val="1000"/>
              </a:spcBef>
              <a:spcAft>
                <a:spcPts val="0"/>
              </a:spcAft>
              <a:buSzPct val="100000"/>
              <a:buChar char="-"/>
            </a:pPr>
            <a:r>
              <a:rPr lang="en-US" sz="2400" b="1"/>
              <a:t>Peek (or Top)</a:t>
            </a:r>
            <a:r>
              <a:rPr lang="en-US" sz="2400"/>
              <a:t>: Returns the element with the highest priority without removing it from the priority queue.</a:t>
            </a:r>
            <a:endParaRPr sz="2400"/>
          </a:p>
          <a:p>
            <a:pPr marL="457200" lvl="0" indent="0" algn="l" rtl="0">
              <a:spcBef>
                <a:spcPts val="1000"/>
              </a:spcBef>
              <a:spcAft>
                <a:spcPts val="0"/>
              </a:spcAft>
              <a:buNone/>
            </a:pPr>
            <a:endParaRPr sz="2400"/>
          </a:p>
          <a:p>
            <a:pPr marL="457200" lvl="0" indent="-358140" algn="l" rtl="0">
              <a:spcBef>
                <a:spcPts val="1000"/>
              </a:spcBef>
              <a:spcAft>
                <a:spcPts val="0"/>
              </a:spcAft>
              <a:buSzPct val="100000"/>
              <a:buChar char="-"/>
            </a:pPr>
            <a:r>
              <a:rPr lang="en-US" sz="2400" b="1"/>
              <a:t>IsEmpty</a:t>
            </a:r>
            <a:r>
              <a:rPr lang="en-US" sz="2400"/>
              <a:t>: Checks if the priority queue is empty.</a:t>
            </a:r>
            <a:endParaRPr sz="2400"/>
          </a:p>
          <a:p>
            <a:pPr marL="457200" lvl="0" indent="0" algn="l" rtl="0">
              <a:spcBef>
                <a:spcPts val="1000"/>
              </a:spcBef>
              <a:spcAft>
                <a:spcPts val="0"/>
              </a:spcAft>
              <a:buNone/>
            </a:pPr>
            <a:endParaRPr sz="2400"/>
          </a:p>
          <a:p>
            <a:pPr marL="457200" lvl="0" indent="-358140" algn="l" rtl="0">
              <a:spcBef>
                <a:spcPts val="1000"/>
              </a:spcBef>
              <a:spcAft>
                <a:spcPts val="0"/>
              </a:spcAft>
              <a:buSzPct val="100000"/>
              <a:buChar char="-"/>
            </a:pPr>
            <a:r>
              <a:rPr lang="en-US" sz="2400" b="1"/>
              <a:t>IsFull</a:t>
            </a:r>
            <a:r>
              <a:rPr lang="en-US" sz="2400"/>
              <a:t>: Checks if the priority queue is full (if it has a fixed size).</a:t>
            </a:r>
            <a:endParaRPr sz="2400"/>
          </a:p>
          <a:p>
            <a:pPr marL="0" lvl="0" indent="0" algn="l" rtl="0">
              <a:spcBef>
                <a:spcPts val="100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24eca497dbb_0_53"/>
          <p:cNvSpPr txBox="1">
            <a:spLocks noGrp="1"/>
          </p:cNvSpPr>
          <p:nvPr>
            <p:ph type="body" idx="1"/>
          </p:nvPr>
        </p:nvSpPr>
        <p:spPr>
          <a:xfrm>
            <a:off x="4238625" y="2873375"/>
            <a:ext cx="3587700" cy="12381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US">
                <a:solidFill>
                  <a:srgbClr val="0000FF"/>
                </a:solidFill>
              </a:rPr>
              <a:t>Any Query?</a:t>
            </a:r>
            <a:endParaRPr>
              <a:solidFill>
                <a:srgbClr val="0000FF"/>
              </a:solidFill>
            </a:endParaRPr>
          </a:p>
          <a:p>
            <a:pPr marL="0" lvl="0" indent="0" algn="ctr" rtl="0">
              <a:spcBef>
                <a:spcPts val="1000"/>
              </a:spcBef>
              <a:spcAft>
                <a:spcPts val="0"/>
              </a:spcAft>
              <a:buNone/>
            </a:pPr>
            <a:r>
              <a:rPr lang="en-US">
                <a:solidFill>
                  <a:srgbClr val="FF0000"/>
                </a:solidFill>
              </a:rPr>
              <a:t>Thank You!!</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24d4c7091fe_0_0"/>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Points: Queue Data Structure</a:t>
            </a:r>
            <a:endParaRPr sz="3000">
              <a:solidFill>
                <a:schemeClr val="accent1"/>
              </a:solidFill>
            </a:endParaRPr>
          </a:p>
        </p:txBody>
      </p:sp>
      <p:sp>
        <p:nvSpPr>
          <p:cNvPr id="63" name="Google Shape;63;g24d4c7091fe_0_0"/>
          <p:cNvSpPr txBox="1">
            <a:spLocks noGrp="1"/>
          </p:cNvSpPr>
          <p:nvPr>
            <p:ph type="body" idx="1"/>
          </p:nvPr>
        </p:nvSpPr>
        <p:spPr>
          <a:xfrm>
            <a:off x="900752" y="1856097"/>
            <a:ext cx="10452900" cy="388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400" b="1" i="1">
                <a:solidFill>
                  <a:srgbClr val="0000FF"/>
                </a:solidFill>
              </a:rPr>
              <a:t>Queue</a:t>
            </a:r>
            <a:r>
              <a:rPr lang="en-US" sz="2400" i="1"/>
              <a:t> is a linear list of elements in which deletion of an element can take place at one end, called the </a:t>
            </a:r>
            <a:r>
              <a:rPr lang="en-US" sz="2400" b="1" i="1">
                <a:solidFill>
                  <a:srgbClr val="0000FF"/>
                </a:solidFill>
              </a:rPr>
              <a:t>front</a:t>
            </a:r>
            <a:r>
              <a:rPr lang="en-US" sz="2400" i="1"/>
              <a:t> and insertion can take place at the other end, called the </a:t>
            </a:r>
            <a:r>
              <a:rPr lang="en-US" sz="2400" b="1" i="1">
                <a:solidFill>
                  <a:srgbClr val="0000FF"/>
                </a:solidFill>
              </a:rPr>
              <a:t>rear</a:t>
            </a:r>
            <a:r>
              <a:rPr lang="en-US" sz="2400" i="1"/>
              <a:t>.</a:t>
            </a:r>
            <a:endParaRPr sz="2400" i="1"/>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a:t>The first element in a queue will be the first one to be removed from the list.</a:t>
            </a:r>
            <a:endParaRPr sz="2400"/>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a:t>Queues are also called </a:t>
            </a:r>
            <a:r>
              <a:rPr lang="en-US" sz="2400" b="1">
                <a:solidFill>
                  <a:srgbClr val="0000FF"/>
                </a:solidFill>
              </a:rPr>
              <a:t>FIFO</a:t>
            </a:r>
            <a:r>
              <a:rPr lang="en-US" sz="2400"/>
              <a:t> (First in First Out).</a:t>
            </a:r>
            <a:endParaRPr sz="2400"/>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a:t>The process to add an element into queue is called </a:t>
            </a:r>
            <a:r>
              <a:rPr lang="en-US" sz="2400" b="1">
                <a:solidFill>
                  <a:srgbClr val="0000FF"/>
                </a:solidFill>
              </a:rPr>
              <a:t>Enqueue</a:t>
            </a:r>
            <a:r>
              <a:rPr lang="en-US" sz="2400"/>
              <a:t> and the process of removal of an element from the queue is called </a:t>
            </a:r>
            <a:r>
              <a:rPr lang="en-US" sz="2400" b="1">
                <a:solidFill>
                  <a:srgbClr val="0000FF"/>
                </a:solidFill>
              </a:rPr>
              <a:t>Dequeue</a:t>
            </a:r>
            <a:r>
              <a:rPr lang="en-US" sz="2400"/>
              <a:t>.</a:t>
            </a:r>
            <a:endParaRPr sz="24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24d4c7091fe_0_5"/>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Basic Operations of Queue: Queue as an ADT</a:t>
            </a:r>
            <a:endParaRPr sz="3000">
              <a:solidFill>
                <a:schemeClr val="accent1"/>
              </a:solidFill>
            </a:endParaRPr>
          </a:p>
        </p:txBody>
      </p:sp>
      <p:sp>
        <p:nvSpPr>
          <p:cNvPr id="69" name="Google Shape;69;g24d4c7091fe_0_5"/>
          <p:cNvSpPr txBox="1">
            <a:spLocks noGrp="1"/>
          </p:cNvSpPr>
          <p:nvPr>
            <p:ph type="body" idx="1"/>
          </p:nvPr>
        </p:nvSpPr>
        <p:spPr>
          <a:xfrm>
            <a:off x="900752" y="1856097"/>
            <a:ext cx="10452900" cy="38889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0"/>
              </a:spcBef>
              <a:spcAft>
                <a:spcPts val="0"/>
              </a:spcAft>
              <a:buClr>
                <a:schemeClr val="dk1"/>
              </a:buClr>
              <a:buSzPts val="2000"/>
              <a:buNone/>
            </a:pPr>
            <a:r>
              <a:rPr lang="en-US" sz="2400"/>
              <a:t>A queue is an object (an abstract data structure- ADT) that allows the following operations:</a:t>
            </a:r>
            <a:endParaRPr sz="2400"/>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b="1"/>
              <a:t>Enqueue </a:t>
            </a:r>
            <a:r>
              <a:rPr lang="en-US" sz="2400"/>
              <a:t>- Add an element to the end of the queue.</a:t>
            </a:r>
            <a:endParaRPr sz="2400"/>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b="1"/>
              <a:t>Dequeue</a:t>
            </a:r>
            <a:r>
              <a:rPr lang="en-US" sz="2400"/>
              <a:t> - Remove an element from the front of the queue.</a:t>
            </a:r>
            <a:endParaRPr sz="2400"/>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b="1"/>
              <a:t>IsEmpty</a:t>
            </a:r>
            <a:r>
              <a:rPr lang="en-US" sz="2400"/>
              <a:t> - Check if the queue is empty.</a:t>
            </a:r>
            <a:endParaRPr sz="2400"/>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b="1"/>
              <a:t>IsFull </a:t>
            </a:r>
            <a:r>
              <a:rPr lang="en-US" sz="2400"/>
              <a:t>- Check if the queue is full.</a:t>
            </a:r>
            <a:endParaRPr sz="2400"/>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b="1"/>
              <a:t>Peek </a:t>
            </a:r>
            <a:r>
              <a:rPr lang="en-US" sz="2400"/>
              <a:t>- Get the value of the front of the queue without removing it.</a:t>
            </a:r>
            <a:endParaRPr sz="24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g24d4c7091fe_0_10"/>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Implementation of Linear Queue:</a:t>
            </a:r>
            <a:endParaRPr sz="3000">
              <a:solidFill>
                <a:schemeClr val="accent1"/>
              </a:solidFill>
            </a:endParaRPr>
          </a:p>
        </p:txBody>
      </p:sp>
      <p:sp>
        <p:nvSpPr>
          <p:cNvPr id="75" name="Google Shape;75;g24d4c7091fe_0_10"/>
          <p:cNvSpPr txBox="1">
            <a:spLocks noGrp="1"/>
          </p:cNvSpPr>
          <p:nvPr>
            <p:ph type="body" idx="1"/>
          </p:nvPr>
        </p:nvSpPr>
        <p:spPr>
          <a:xfrm>
            <a:off x="900752" y="1856097"/>
            <a:ext cx="10452900" cy="388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400" b="1"/>
              <a:t>There are two techniques for implementing the queue:</a:t>
            </a:r>
            <a:endParaRPr sz="2400" b="1"/>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a:t>Array implementation of queue (Static memory allocation)</a:t>
            </a:r>
            <a:endParaRPr sz="2400"/>
          </a:p>
          <a:p>
            <a:pPr marL="0" lvl="0" indent="0" algn="l" rtl="0">
              <a:lnSpc>
                <a:spcPct val="90000"/>
              </a:lnSpc>
              <a:spcBef>
                <a:spcPts val="0"/>
              </a:spcBef>
              <a:spcAft>
                <a:spcPts val="0"/>
              </a:spcAft>
              <a:buClr>
                <a:schemeClr val="dk1"/>
              </a:buClr>
              <a:buSzPts val="2000"/>
              <a:buNone/>
            </a:pPr>
            <a:endParaRPr sz="2400"/>
          </a:p>
          <a:p>
            <a:pPr marL="914400" lvl="0" indent="-381000" algn="l" rtl="0">
              <a:lnSpc>
                <a:spcPct val="90000"/>
              </a:lnSpc>
              <a:spcBef>
                <a:spcPts val="0"/>
              </a:spcBef>
              <a:spcAft>
                <a:spcPts val="0"/>
              </a:spcAft>
              <a:buSzPts val="2400"/>
              <a:buChar char="-"/>
            </a:pPr>
            <a:r>
              <a:rPr lang="en-US" sz="2400"/>
              <a:t>Linear array implementation (Linear Queue)</a:t>
            </a:r>
            <a:endParaRPr sz="2400"/>
          </a:p>
          <a:p>
            <a:pPr marL="914400" lvl="0" indent="-381000" algn="l" rtl="0">
              <a:lnSpc>
                <a:spcPct val="90000"/>
              </a:lnSpc>
              <a:spcBef>
                <a:spcPts val="0"/>
              </a:spcBef>
              <a:spcAft>
                <a:spcPts val="0"/>
              </a:spcAft>
              <a:buSzPts val="2400"/>
              <a:buChar char="-"/>
            </a:pPr>
            <a:r>
              <a:rPr lang="en-US" sz="2400"/>
              <a:t>Circular array implementation (Circular queue)</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r>
              <a:rPr lang="en-US" sz="2400"/>
              <a:t>Linked list implementation of queue (dynamic memory allocation)</a:t>
            </a:r>
            <a:endParaRPr sz="24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24d4c7091fe_0_22"/>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Working of Queue:</a:t>
            </a:r>
            <a:endParaRPr sz="3000">
              <a:solidFill>
                <a:schemeClr val="accent1"/>
              </a:solidFill>
            </a:endParaRPr>
          </a:p>
        </p:txBody>
      </p:sp>
      <p:sp>
        <p:nvSpPr>
          <p:cNvPr id="81" name="Google Shape;81;g24d4c7091fe_0_22"/>
          <p:cNvSpPr txBox="1">
            <a:spLocks noGrp="1"/>
          </p:cNvSpPr>
          <p:nvPr>
            <p:ph type="body" idx="1"/>
          </p:nvPr>
        </p:nvSpPr>
        <p:spPr>
          <a:xfrm>
            <a:off x="900750" y="1856100"/>
            <a:ext cx="5195400" cy="44145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0"/>
              </a:spcBef>
              <a:spcAft>
                <a:spcPts val="0"/>
              </a:spcAft>
              <a:buClr>
                <a:schemeClr val="dk1"/>
              </a:buClr>
              <a:buSzPts val="2000"/>
              <a:buNone/>
            </a:pPr>
            <a:r>
              <a:rPr lang="en-US" sz="2400" b="1"/>
              <a:t>Queue operations work as follows:</a:t>
            </a:r>
            <a:endParaRPr sz="2400" b="1"/>
          </a:p>
          <a:p>
            <a:pPr marL="0" lvl="0" indent="0" algn="l" rtl="0">
              <a:lnSpc>
                <a:spcPct val="90000"/>
              </a:lnSpc>
              <a:spcBef>
                <a:spcPts val="0"/>
              </a:spcBef>
              <a:spcAft>
                <a:spcPts val="0"/>
              </a:spcAft>
              <a:buClr>
                <a:schemeClr val="dk1"/>
              </a:buClr>
              <a:buSzPts val="2000"/>
              <a:buNone/>
            </a:pPr>
            <a:endParaRPr sz="2400"/>
          </a:p>
          <a:p>
            <a:pPr marL="457200" lvl="0" indent="-381000" algn="l" rtl="0">
              <a:lnSpc>
                <a:spcPct val="90000"/>
              </a:lnSpc>
              <a:spcBef>
                <a:spcPts val="0"/>
              </a:spcBef>
              <a:spcAft>
                <a:spcPts val="0"/>
              </a:spcAft>
              <a:buSzPts val="2400"/>
              <a:buChar char="-"/>
            </a:pPr>
            <a:r>
              <a:rPr lang="en-US" sz="2400"/>
              <a:t>Two pointers FRONT and REAR</a:t>
            </a:r>
            <a:endParaRPr sz="2400"/>
          </a:p>
          <a:p>
            <a:pPr marL="457200" lvl="0" indent="0" algn="l" rtl="0">
              <a:lnSpc>
                <a:spcPct val="90000"/>
              </a:lnSpc>
              <a:spcBef>
                <a:spcPts val="0"/>
              </a:spcBef>
              <a:spcAft>
                <a:spcPts val="0"/>
              </a:spcAft>
              <a:buNone/>
            </a:pPr>
            <a:endParaRPr sz="2400"/>
          </a:p>
          <a:p>
            <a:pPr marL="914400" lvl="1" indent="-381000" algn="l" rtl="0">
              <a:lnSpc>
                <a:spcPct val="90000"/>
              </a:lnSpc>
              <a:spcBef>
                <a:spcPts val="0"/>
              </a:spcBef>
              <a:spcAft>
                <a:spcPts val="0"/>
              </a:spcAft>
              <a:buSzPts val="2400"/>
              <a:buChar char="-"/>
            </a:pPr>
            <a:r>
              <a:rPr lang="en-US" sz="2400"/>
              <a:t>FRONT → track the first element of the queue</a:t>
            </a:r>
            <a:endParaRPr sz="2400"/>
          </a:p>
          <a:p>
            <a:pPr marL="914400" lvl="0" indent="0" algn="l" rtl="0">
              <a:lnSpc>
                <a:spcPct val="90000"/>
              </a:lnSpc>
              <a:spcBef>
                <a:spcPts val="0"/>
              </a:spcBef>
              <a:spcAft>
                <a:spcPts val="0"/>
              </a:spcAft>
              <a:buNone/>
            </a:pPr>
            <a:endParaRPr sz="2400"/>
          </a:p>
          <a:p>
            <a:pPr marL="914400" lvl="1" indent="-381000" algn="l" rtl="0">
              <a:lnSpc>
                <a:spcPct val="90000"/>
              </a:lnSpc>
              <a:spcBef>
                <a:spcPts val="0"/>
              </a:spcBef>
              <a:spcAft>
                <a:spcPts val="0"/>
              </a:spcAft>
              <a:buSzPts val="2400"/>
              <a:buChar char="-"/>
            </a:pPr>
            <a:r>
              <a:rPr lang="en-US" sz="2400"/>
              <a:t>REAR → track the last element of the queue</a:t>
            </a:r>
            <a:endParaRPr sz="2400"/>
          </a:p>
          <a:p>
            <a:pPr marL="914400" lvl="0" indent="0" algn="l" rtl="0">
              <a:lnSpc>
                <a:spcPct val="90000"/>
              </a:lnSpc>
              <a:spcBef>
                <a:spcPts val="0"/>
              </a:spcBef>
              <a:spcAft>
                <a:spcPts val="0"/>
              </a:spcAft>
              <a:buNone/>
            </a:pPr>
            <a:endParaRPr sz="2400"/>
          </a:p>
          <a:p>
            <a:pPr marL="914400" lvl="1" indent="-381000" algn="l" rtl="0">
              <a:lnSpc>
                <a:spcPct val="90000"/>
              </a:lnSpc>
              <a:spcBef>
                <a:spcPts val="0"/>
              </a:spcBef>
              <a:spcAft>
                <a:spcPts val="0"/>
              </a:spcAft>
              <a:buSzPts val="2400"/>
              <a:buChar char="-"/>
            </a:pPr>
            <a:r>
              <a:rPr lang="en-US" sz="2400"/>
              <a:t>Initially, set value of FRONT and REAR to -1.</a:t>
            </a:r>
            <a:endParaRPr sz="2400"/>
          </a:p>
          <a:p>
            <a:pPr marL="914400" lvl="0" indent="0" algn="l" rtl="0">
              <a:lnSpc>
                <a:spcPct val="90000"/>
              </a:lnSpc>
              <a:spcBef>
                <a:spcPts val="0"/>
              </a:spcBef>
              <a:spcAft>
                <a:spcPts val="0"/>
              </a:spcAft>
              <a:buNone/>
            </a:pPr>
            <a:endParaRPr sz="2400"/>
          </a:p>
          <a:p>
            <a:pPr marL="457200" lvl="0" indent="-381000" algn="l" rtl="0">
              <a:lnSpc>
                <a:spcPct val="90000"/>
              </a:lnSpc>
              <a:spcBef>
                <a:spcPts val="0"/>
              </a:spcBef>
              <a:spcAft>
                <a:spcPts val="0"/>
              </a:spcAft>
              <a:buSzPts val="2400"/>
              <a:buChar char="-"/>
            </a:pPr>
            <a:r>
              <a:rPr lang="en-US" sz="2400"/>
              <a:t>Array of size n to store the items.</a:t>
            </a:r>
            <a:endParaRPr sz="2400"/>
          </a:p>
          <a:p>
            <a:pPr marL="228600" lvl="0" indent="-101600" algn="l" rtl="0">
              <a:lnSpc>
                <a:spcPct val="90000"/>
              </a:lnSpc>
              <a:spcBef>
                <a:spcPts val="1000"/>
              </a:spcBef>
              <a:spcAft>
                <a:spcPts val="0"/>
              </a:spcAft>
              <a:buClr>
                <a:schemeClr val="dk1"/>
              </a:buClr>
              <a:buSzPts val="2000"/>
              <a:buNone/>
            </a:pPr>
            <a:endParaRPr sz="2000"/>
          </a:p>
        </p:txBody>
      </p:sp>
      <p:pic>
        <p:nvPicPr>
          <p:cNvPr id="82" name="Google Shape;82;g24d4c7091fe_0_22"/>
          <p:cNvPicPr preferRelativeResize="0"/>
          <p:nvPr/>
        </p:nvPicPr>
        <p:blipFill>
          <a:blip r:embed="rId3">
            <a:alphaModFix/>
          </a:blip>
          <a:stretch>
            <a:fillRect/>
          </a:stretch>
        </p:blipFill>
        <p:spPr>
          <a:xfrm>
            <a:off x="7264325" y="2057404"/>
            <a:ext cx="3938075" cy="232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24d4c7091fe_0_27"/>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Enqueue Operation</a:t>
            </a:r>
            <a:endParaRPr sz="3000">
              <a:solidFill>
                <a:schemeClr val="accent1"/>
              </a:solidFill>
            </a:endParaRPr>
          </a:p>
        </p:txBody>
      </p:sp>
      <p:sp>
        <p:nvSpPr>
          <p:cNvPr id="88" name="Google Shape;88;g24d4c7091fe_0_27"/>
          <p:cNvSpPr txBox="1">
            <a:spLocks noGrp="1"/>
          </p:cNvSpPr>
          <p:nvPr>
            <p:ph type="body" idx="1"/>
          </p:nvPr>
        </p:nvSpPr>
        <p:spPr>
          <a:xfrm>
            <a:off x="900750" y="1856100"/>
            <a:ext cx="4861800" cy="4430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400" b="1"/>
              <a:t>Algorithm:</a:t>
            </a:r>
            <a:endParaRPr sz="2400" b="1"/>
          </a:p>
          <a:p>
            <a:pPr marL="0" lvl="0" indent="0" algn="l" rtl="0">
              <a:lnSpc>
                <a:spcPct val="90000"/>
              </a:lnSpc>
              <a:spcBef>
                <a:spcPts val="0"/>
              </a:spcBef>
              <a:spcAft>
                <a:spcPts val="0"/>
              </a:spcAft>
              <a:buClr>
                <a:schemeClr val="dk1"/>
              </a:buClr>
              <a:buSzPts val="2000"/>
              <a:buNone/>
            </a:pPr>
            <a:endParaRPr sz="2000" b="1"/>
          </a:p>
          <a:p>
            <a:pPr marL="0" lvl="0" indent="0" algn="l" rtl="0">
              <a:lnSpc>
                <a:spcPct val="90000"/>
              </a:lnSpc>
              <a:spcBef>
                <a:spcPts val="0"/>
              </a:spcBef>
              <a:spcAft>
                <a:spcPts val="0"/>
              </a:spcAft>
              <a:buNone/>
            </a:pPr>
            <a:r>
              <a:rPr lang="en-US" sz="2400" b="1" i="1"/>
              <a:t>Step 1</a:t>
            </a:r>
            <a:r>
              <a:rPr lang="en-US" sz="2400"/>
              <a:t>: check if the queue is full</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r>
              <a:rPr lang="en-US" sz="2400" b="1" i="1"/>
              <a:t>Step 2</a:t>
            </a:r>
            <a:r>
              <a:rPr lang="en-US" sz="2400"/>
              <a:t>: for the first element, set the value of FRONT to 0</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r>
              <a:rPr lang="en-US" sz="2400" b="1" i="1"/>
              <a:t>Step 3</a:t>
            </a:r>
            <a:r>
              <a:rPr lang="en-US" sz="2400"/>
              <a:t>: increase the REAR index by 1</a:t>
            </a:r>
            <a:endParaRPr sz="2400"/>
          </a:p>
          <a:p>
            <a:pPr marL="0" lvl="0" indent="0" algn="l" rtl="0">
              <a:lnSpc>
                <a:spcPct val="90000"/>
              </a:lnSpc>
              <a:spcBef>
                <a:spcPts val="0"/>
              </a:spcBef>
              <a:spcAft>
                <a:spcPts val="0"/>
              </a:spcAft>
              <a:buNone/>
            </a:pPr>
            <a:endParaRPr sz="2400"/>
          </a:p>
          <a:p>
            <a:pPr marL="0" lvl="0" indent="0" algn="l" rtl="0">
              <a:lnSpc>
                <a:spcPct val="90000"/>
              </a:lnSpc>
              <a:spcBef>
                <a:spcPts val="0"/>
              </a:spcBef>
              <a:spcAft>
                <a:spcPts val="0"/>
              </a:spcAft>
              <a:buNone/>
            </a:pPr>
            <a:r>
              <a:rPr lang="en-US" sz="2400" b="1" i="1"/>
              <a:t>Step 4</a:t>
            </a:r>
            <a:r>
              <a:rPr lang="en-US" sz="2400"/>
              <a:t>: add the new element in the position pointed to by REAR</a:t>
            </a:r>
            <a:endParaRPr sz="2400"/>
          </a:p>
          <a:p>
            <a:pPr marL="228600" lvl="0" indent="-101600" algn="l" rtl="0">
              <a:lnSpc>
                <a:spcPct val="90000"/>
              </a:lnSpc>
              <a:spcBef>
                <a:spcPts val="1000"/>
              </a:spcBef>
              <a:spcAft>
                <a:spcPts val="0"/>
              </a:spcAft>
              <a:buClr>
                <a:schemeClr val="dk1"/>
              </a:buClr>
              <a:buSzPts val="2000"/>
              <a:buNone/>
            </a:pPr>
            <a:endParaRPr sz="2000"/>
          </a:p>
        </p:txBody>
      </p:sp>
      <p:pic>
        <p:nvPicPr>
          <p:cNvPr id="89" name="Google Shape;89;g24d4c7091fe_0_27"/>
          <p:cNvPicPr preferRelativeResize="0"/>
          <p:nvPr/>
        </p:nvPicPr>
        <p:blipFill>
          <a:blip r:embed="rId3">
            <a:alphaModFix/>
          </a:blip>
          <a:stretch>
            <a:fillRect/>
          </a:stretch>
        </p:blipFill>
        <p:spPr>
          <a:xfrm>
            <a:off x="6454700" y="1856098"/>
            <a:ext cx="4861800" cy="4336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4d4c7091fe_0_32"/>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Dequeue Operation:</a:t>
            </a:r>
            <a:endParaRPr sz="3000">
              <a:solidFill>
                <a:schemeClr val="accent1"/>
              </a:solidFill>
            </a:endParaRPr>
          </a:p>
        </p:txBody>
      </p:sp>
      <p:sp>
        <p:nvSpPr>
          <p:cNvPr id="95" name="Google Shape;95;g24d4c7091fe_0_32"/>
          <p:cNvSpPr txBox="1">
            <a:spLocks noGrp="1"/>
          </p:cNvSpPr>
          <p:nvPr>
            <p:ph type="body" idx="1"/>
          </p:nvPr>
        </p:nvSpPr>
        <p:spPr>
          <a:xfrm>
            <a:off x="900750" y="1856100"/>
            <a:ext cx="5195400" cy="4350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sz="2400" b="1"/>
              <a:t>Algorithm:</a:t>
            </a:r>
            <a:endParaRPr sz="2400" b="1"/>
          </a:p>
          <a:p>
            <a:pPr marL="0" lvl="0" indent="0" algn="l" rtl="0">
              <a:lnSpc>
                <a:spcPct val="90000"/>
              </a:lnSpc>
              <a:spcBef>
                <a:spcPts val="0"/>
              </a:spcBef>
              <a:spcAft>
                <a:spcPts val="0"/>
              </a:spcAft>
              <a:buClr>
                <a:schemeClr val="dk1"/>
              </a:buClr>
              <a:buSzPts val="2000"/>
              <a:buNone/>
            </a:pPr>
            <a:endParaRPr sz="2400" b="1"/>
          </a:p>
          <a:p>
            <a:pPr marL="0" lvl="0" indent="0" algn="l" rtl="0">
              <a:lnSpc>
                <a:spcPct val="90000"/>
              </a:lnSpc>
              <a:spcBef>
                <a:spcPts val="0"/>
              </a:spcBef>
              <a:spcAft>
                <a:spcPts val="0"/>
              </a:spcAft>
              <a:buClr>
                <a:schemeClr val="dk1"/>
              </a:buClr>
              <a:buSzPts val="2000"/>
              <a:buNone/>
            </a:pPr>
            <a:r>
              <a:rPr lang="en-US" sz="2400" b="1" i="1"/>
              <a:t>Step 1</a:t>
            </a:r>
            <a:r>
              <a:rPr lang="en-US" sz="2400"/>
              <a:t>: check if the queue is empty</a:t>
            </a:r>
            <a:endParaRPr sz="2400"/>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b="1" i="1"/>
              <a:t>Step 2</a:t>
            </a:r>
            <a:r>
              <a:rPr lang="en-US" sz="2400"/>
              <a:t>: return the value pointed by FRONT</a:t>
            </a:r>
            <a:endParaRPr sz="2400"/>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b="1" i="1"/>
              <a:t>Step 3</a:t>
            </a:r>
            <a:r>
              <a:rPr lang="en-US" sz="2400"/>
              <a:t>: increase the FRONT index by 1</a:t>
            </a:r>
            <a:endParaRPr sz="2400"/>
          </a:p>
          <a:p>
            <a:pPr marL="0" lvl="0" indent="0" algn="l" rtl="0">
              <a:lnSpc>
                <a:spcPct val="90000"/>
              </a:lnSpc>
              <a:spcBef>
                <a:spcPts val="0"/>
              </a:spcBef>
              <a:spcAft>
                <a:spcPts val="0"/>
              </a:spcAft>
              <a:buClr>
                <a:schemeClr val="dk1"/>
              </a:buClr>
              <a:buSzPts val="2000"/>
              <a:buNone/>
            </a:pPr>
            <a:endParaRPr sz="2400"/>
          </a:p>
          <a:p>
            <a:pPr marL="0" lvl="0" indent="0" algn="l" rtl="0">
              <a:lnSpc>
                <a:spcPct val="90000"/>
              </a:lnSpc>
              <a:spcBef>
                <a:spcPts val="0"/>
              </a:spcBef>
              <a:spcAft>
                <a:spcPts val="0"/>
              </a:spcAft>
              <a:buClr>
                <a:schemeClr val="dk1"/>
              </a:buClr>
              <a:buSzPts val="2000"/>
              <a:buNone/>
            </a:pPr>
            <a:r>
              <a:rPr lang="en-US" sz="2400" b="1" i="1"/>
              <a:t>Step 4</a:t>
            </a:r>
            <a:r>
              <a:rPr lang="en-US" sz="2400"/>
              <a:t>: for the last element, reset the values of Front and REAR to -1.</a:t>
            </a:r>
            <a:endParaRPr sz="2400"/>
          </a:p>
          <a:p>
            <a:pPr marL="228600" lvl="0" indent="-101600" algn="l" rtl="0">
              <a:lnSpc>
                <a:spcPct val="90000"/>
              </a:lnSpc>
              <a:spcBef>
                <a:spcPts val="1000"/>
              </a:spcBef>
              <a:spcAft>
                <a:spcPts val="0"/>
              </a:spcAft>
              <a:buClr>
                <a:schemeClr val="dk1"/>
              </a:buClr>
              <a:buSzPts val="2000"/>
              <a:buNone/>
            </a:pPr>
            <a:endParaRPr sz="2000"/>
          </a:p>
        </p:txBody>
      </p:sp>
      <p:pic>
        <p:nvPicPr>
          <p:cNvPr id="96" name="Google Shape;96;g24d4c7091fe_0_32"/>
          <p:cNvPicPr preferRelativeResize="0"/>
          <p:nvPr/>
        </p:nvPicPr>
        <p:blipFill>
          <a:blip r:embed="rId3">
            <a:alphaModFix/>
          </a:blip>
          <a:stretch>
            <a:fillRect/>
          </a:stretch>
        </p:blipFill>
        <p:spPr>
          <a:xfrm>
            <a:off x="6613675" y="2119298"/>
            <a:ext cx="4740125" cy="3571327"/>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1648</Words>
  <Application>Microsoft Office PowerPoint</Application>
  <PresentationFormat>Widescreen</PresentationFormat>
  <Paragraphs>227</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Times New Roman</vt:lpstr>
      <vt:lpstr>Calibri</vt:lpstr>
      <vt:lpstr>Roboto</vt:lpstr>
      <vt:lpstr>1_Office Theme</vt:lpstr>
      <vt:lpstr>Data Structures and Algorithms CACS201  Unit 3:Queue</vt:lpstr>
      <vt:lpstr>Queue Data Structure</vt:lpstr>
      <vt:lpstr>Queue Data Structure</vt:lpstr>
      <vt:lpstr>Points: Queue Data Structure</vt:lpstr>
      <vt:lpstr>Basic Operations of Queue: Queue as an ADT</vt:lpstr>
      <vt:lpstr>Implementation of Linear Queue:</vt:lpstr>
      <vt:lpstr>Working of Queue:</vt:lpstr>
      <vt:lpstr>Enqueue Operation</vt:lpstr>
      <vt:lpstr>Dequeue Operation:</vt:lpstr>
      <vt:lpstr>Implementation of Linear Queue:</vt:lpstr>
      <vt:lpstr>Implementation of Linear Queue:</vt:lpstr>
      <vt:lpstr>GitHub Link: Implementation of Queue</vt:lpstr>
      <vt:lpstr>Drawbacks of Linear Queue: </vt:lpstr>
      <vt:lpstr>Circular Queue:</vt:lpstr>
      <vt:lpstr>Points: Circular Queue</vt:lpstr>
      <vt:lpstr>Operations on Circular Queue: </vt:lpstr>
      <vt:lpstr>Working of Circular Queue:</vt:lpstr>
      <vt:lpstr>Enqueue Operation:</vt:lpstr>
      <vt:lpstr>Dequeue Operation:</vt:lpstr>
      <vt:lpstr>Additional case while checking circular queue is full:</vt:lpstr>
      <vt:lpstr>Example:</vt:lpstr>
      <vt:lpstr>Example</vt:lpstr>
      <vt:lpstr>Code: Circular Queue implementation</vt:lpstr>
      <vt:lpstr>Code: Circular Queue implementation </vt:lpstr>
      <vt:lpstr>Code: Circular Queue implementation</vt:lpstr>
      <vt:lpstr>Workout:</vt:lpstr>
      <vt:lpstr>Queue Applications:</vt:lpstr>
      <vt:lpstr>Priority Queue:</vt:lpstr>
      <vt:lpstr>Assigning priority value:</vt:lpstr>
      <vt:lpstr>Types of Priority Queue:</vt:lpstr>
      <vt:lpstr>Types of Priority Queue:</vt:lpstr>
      <vt:lpstr>Operations : Priority 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CACS201  Unit 3:Queue</dc:title>
  <dc:creator>rlamsal</dc:creator>
  <cp:lastModifiedBy>DWIT-04</cp:lastModifiedBy>
  <cp:revision>1</cp:revision>
  <dcterms:created xsi:type="dcterms:W3CDTF">2016-10-18T09:29:19Z</dcterms:created>
  <dcterms:modified xsi:type="dcterms:W3CDTF">2024-02-07T11:35:50Z</dcterms:modified>
</cp:coreProperties>
</file>