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6858000" cx="12192000"/>
  <p:notesSz cx="6735750" cy="98694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5" roundtripDataSignature="AMtx7mjAjYIGEonGkZCQEnSBKDx4d4wLa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18831" cy="49347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15373" y="0"/>
            <a:ext cx="2918831" cy="493474"/>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7788" y="739775"/>
            <a:ext cx="6580187" cy="37020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3577" y="4688007"/>
            <a:ext cx="5388610" cy="444127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374301"/>
            <a:ext cx="2918831" cy="493474"/>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15373" y="9374301"/>
            <a:ext cx="2918831" cy="493474"/>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 name="Shape 39"/>
        <p:cNvGrpSpPr/>
        <p:nvPr/>
      </p:nvGrpSpPr>
      <p:grpSpPr>
        <a:xfrm>
          <a:off x="0" y="0"/>
          <a:ext cx="0" cy="0"/>
          <a:chOff x="0" y="0"/>
          <a:chExt cx="0" cy="0"/>
        </a:xfrm>
      </p:grpSpPr>
      <p:sp>
        <p:nvSpPr>
          <p:cNvPr id="40" name="Google Shape;40;p1:notes"/>
          <p:cNvSpPr txBox="1"/>
          <p:nvPr>
            <p:ph idx="1" type="body"/>
          </p:nvPr>
        </p:nvSpPr>
        <p:spPr>
          <a:xfrm>
            <a:off x="673577" y="4688007"/>
            <a:ext cx="5388610" cy="444127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 name="Google Shape;41;p1:notes"/>
          <p:cNvSpPr/>
          <p:nvPr>
            <p:ph idx="2" type="sldImg"/>
          </p:nvPr>
        </p:nvSpPr>
        <p:spPr>
          <a:xfrm>
            <a:off x="77788" y="739775"/>
            <a:ext cx="658018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2713c49c38_0_8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g22713c49c38_0_8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713c49c38_0_34: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g22713c49c38_0_34: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2713c49c38_0_5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22713c49c38_0_5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51711850fa_0_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g251711850fa_0_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51711850fa_0_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251711850fa_0_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51711850fa_0_1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251711850fa_0_1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1711850fa_0_1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51711850fa_0_1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1711850fa_0_2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251711850fa_0_2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51711850fa_0_2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251711850fa_0_2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2713c49c38_0_5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g22713c49c38_0_5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2:notes"/>
          <p:cNvSpPr txBox="1"/>
          <p:nvPr>
            <p:ph idx="1" type="body"/>
          </p:nvPr>
        </p:nvSpPr>
        <p:spPr>
          <a:xfrm>
            <a:off x="673577" y="4688007"/>
            <a:ext cx="5388610" cy="444127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 name="Google Shape;47;p2:notes"/>
          <p:cNvSpPr/>
          <p:nvPr>
            <p:ph idx="2" type="sldImg"/>
          </p:nvPr>
        </p:nvSpPr>
        <p:spPr>
          <a:xfrm>
            <a:off x="77788" y="739775"/>
            <a:ext cx="6580187" cy="37020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713c49c38_0_6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g22713c49c38_0_6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2713c49c38_0_6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22713c49c38_0_6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2713c49c38_0_7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22713c49c38_0_7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2713c49c38_0_78: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g22713c49c38_0_78: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51711850fa_2_1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51711850fa_2_1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251711850fa_2_1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1711850fa_2_2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1711850fa_2_2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251711850fa_2_2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51711850fa_2_37: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51711850fa_2_37: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251711850fa_2_37: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51711850fa_2_43: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51711850fa_2_43: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251711850fa_2_43: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51711850fa_2_7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51711850fa_2_7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g251711850fa_2_70: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1711850fa_2_4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1711850fa_2_4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251711850fa_2_49:notes"/>
          <p:cNvSpPr txBox="1"/>
          <p:nvPr>
            <p:ph idx="12" type="sldNum"/>
          </p:nvPr>
        </p:nvSpPr>
        <p:spPr>
          <a:xfrm>
            <a:off x="3815373" y="9374301"/>
            <a:ext cx="2918700" cy="4935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2713c49c38_0_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 name="Google Shape;53;g22713c49c38_0_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2713c49c38_0_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g22713c49c38_0_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2713c49c38_0_1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g22713c49c38_0_1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2713c49c38_0_15: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 name="Google Shape;73;g22713c49c38_0_15: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2713c49c38_0_3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g22713c49c38_0_3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2713c49c38_0_20: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g22713c49c38_0_20: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2713c49c38_0_29:notes"/>
          <p:cNvSpPr txBox="1"/>
          <p:nvPr>
            <p:ph idx="1" type="body"/>
          </p:nvPr>
        </p:nvSpPr>
        <p:spPr>
          <a:xfrm>
            <a:off x="673577" y="4688007"/>
            <a:ext cx="5388600" cy="44412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g22713c49c38_0_29:notes"/>
          <p:cNvSpPr/>
          <p:nvPr>
            <p:ph idx="2" type="sldImg"/>
          </p:nvPr>
        </p:nvSpPr>
        <p:spPr>
          <a:xfrm>
            <a:off x="77788" y="739775"/>
            <a:ext cx="6580200" cy="3702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5" name="Shape 15"/>
        <p:cNvGrpSpPr/>
        <p:nvPr/>
      </p:nvGrpSpPr>
      <p:grpSpPr>
        <a:xfrm>
          <a:off x="0" y="0"/>
          <a:ext cx="0" cy="0"/>
          <a:chOff x="0" y="0"/>
          <a:chExt cx="0" cy="0"/>
        </a:xfrm>
      </p:grpSpPr>
      <p:sp>
        <p:nvSpPr>
          <p:cNvPr id="16" name="Google Shape;16;p4"/>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800"/>
              <a:buNone/>
              <a:defRPr sz="28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1" type="ftr"/>
          </p:nvPr>
        </p:nvSpPr>
        <p:spPr>
          <a:xfrm>
            <a:off x="8456488" y="12795250"/>
            <a:ext cx="411480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20" name="Google Shape;20;p4"/>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solidFill>
                  <a:srgbClr val="000000"/>
                </a:solidFill>
              </a:defRPr>
            </a:lvl1pPr>
            <a:lvl2pPr indent="0" lvl="1" marL="0" algn="l">
              <a:spcBef>
                <a:spcPts val="0"/>
              </a:spcBef>
              <a:buNone/>
              <a:defRPr>
                <a:solidFill>
                  <a:srgbClr val="000000"/>
                </a:solidFill>
              </a:defRPr>
            </a:lvl2pPr>
            <a:lvl3pPr indent="0" lvl="2" marL="0" algn="l">
              <a:spcBef>
                <a:spcPts val="0"/>
              </a:spcBef>
              <a:buNone/>
              <a:defRPr>
                <a:solidFill>
                  <a:srgbClr val="000000"/>
                </a:solidFill>
              </a:defRPr>
            </a:lvl3pPr>
            <a:lvl4pPr indent="0" lvl="3" marL="0" algn="l">
              <a:spcBef>
                <a:spcPts val="0"/>
              </a:spcBef>
              <a:buNone/>
              <a:defRPr>
                <a:solidFill>
                  <a:srgbClr val="000000"/>
                </a:solidFill>
              </a:defRPr>
            </a:lvl4pPr>
            <a:lvl5pPr indent="0" lvl="4" marL="0" algn="l">
              <a:spcBef>
                <a:spcPts val="0"/>
              </a:spcBef>
              <a:buNone/>
              <a:defRPr>
                <a:solidFill>
                  <a:srgbClr val="000000"/>
                </a:solidFill>
              </a:defRPr>
            </a:lvl5pPr>
            <a:lvl6pPr indent="0" lvl="5" marL="0" algn="l">
              <a:spcBef>
                <a:spcPts val="0"/>
              </a:spcBef>
              <a:buNone/>
              <a:defRPr>
                <a:solidFill>
                  <a:srgbClr val="000000"/>
                </a:solidFill>
              </a:defRPr>
            </a:lvl6pPr>
            <a:lvl7pPr indent="0" lvl="6" marL="0" algn="l">
              <a:spcBef>
                <a:spcPts val="0"/>
              </a:spcBef>
              <a:buNone/>
              <a:defRPr>
                <a:solidFill>
                  <a:srgbClr val="000000"/>
                </a:solidFill>
              </a:defRPr>
            </a:lvl7pPr>
            <a:lvl8pPr indent="0" lvl="7" marL="0" algn="l">
              <a:spcBef>
                <a:spcPts val="0"/>
              </a:spcBef>
              <a:buNone/>
              <a:defRPr>
                <a:solidFill>
                  <a:srgbClr val="000000"/>
                </a:solidFill>
              </a:defRPr>
            </a:lvl8pPr>
            <a:lvl9pPr indent="0" lvl="8" marL="0" algn="l">
              <a:spcBef>
                <a:spcPts val="0"/>
              </a:spcBef>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sp>
        <p:nvSpPr>
          <p:cNvPr id="21" name="Google Shape;21;p4"/>
          <p:cNvSpPr/>
          <p:nvPr>
            <p:ph idx="2" type="dgm"/>
          </p:nvPr>
        </p:nvSpPr>
        <p:spPr>
          <a:xfrm>
            <a:off x="1449388" y="3400425"/>
            <a:ext cx="9218612" cy="201613"/>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cxnSp>
        <p:nvCxnSpPr>
          <p:cNvPr id="22" name="Google Shape;22;p4"/>
          <p:cNvCxnSpPr>
            <a:stCxn id="21" idx="1"/>
          </p:cNvCxnSpPr>
          <p:nvPr/>
        </p:nvCxnSpPr>
        <p:spPr>
          <a:xfrm>
            <a:off x="1449388" y="3501232"/>
            <a:ext cx="9307800" cy="870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5"/>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solidFill>
                  <a:srgbClr val="000000"/>
                </a:solidFill>
              </a:defRPr>
            </a:lvl1pPr>
            <a:lvl2pPr indent="0" lvl="1" marL="0" algn="l">
              <a:spcBef>
                <a:spcPts val="0"/>
              </a:spcBef>
              <a:buNone/>
              <a:defRPr>
                <a:solidFill>
                  <a:srgbClr val="000000"/>
                </a:solidFill>
              </a:defRPr>
            </a:lvl2pPr>
            <a:lvl3pPr indent="0" lvl="2" marL="0" algn="l">
              <a:spcBef>
                <a:spcPts val="0"/>
              </a:spcBef>
              <a:buNone/>
              <a:defRPr>
                <a:solidFill>
                  <a:srgbClr val="000000"/>
                </a:solidFill>
              </a:defRPr>
            </a:lvl3pPr>
            <a:lvl4pPr indent="0" lvl="3" marL="0" algn="l">
              <a:spcBef>
                <a:spcPts val="0"/>
              </a:spcBef>
              <a:buNone/>
              <a:defRPr>
                <a:solidFill>
                  <a:srgbClr val="000000"/>
                </a:solidFill>
              </a:defRPr>
            </a:lvl4pPr>
            <a:lvl5pPr indent="0" lvl="4" marL="0" algn="l">
              <a:spcBef>
                <a:spcPts val="0"/>
              </a:spcBef>
              <a:buNone/>
              <a:defRPr>
                <a:solidFill>
                  <a:srgbClr val="000000"/>
                </a:solidFill>
              </a:defRPr>
            </a:lvl5pPr>
            <a:lvl6pPr indent="0" lvl="5" marL="0" algn="l">
              <a:spcBef>
                <a:spcPts val="0"/>
              </a:spcBef>
              <a:buNone/>
              <a:defRPr>
                <a:solidFill>
                  <a:srgbClr val="000000"/>
                </a:solidFill>
              </a:defRPr>
            </a:lvl6pPr>
            <a:lvl7pPr indent="0" lvl="6" marL="0" algn="l">
              <a:spcBef>
                <a:spcPts val="0"/>
              </a:spcBef>
              <a:buNone/>
              <a:defRPr>
                <a:solidFill>
                  <a:srgbClr val="000000"/>
                </a:solidFill>
              </a:defRPr>
            </a:lvl7pPr>
            <a:lvl8pPr indent="0" lvl="7" marL="0" algn="l">
              <a:spcBef>
                <a:spcPts val="0"/>
              </a:spcBef>
              <a:buNone/>
              <a:defRPr>
                <a:solidFill>
                  <a:srgbClr val="000000"/>
                </a:solidFill>
              </a:defRPr>
            </a:lvl8pPr>
            <a:lvl9pPr indent="0" lvl="8" marL="0" algn="l">
              <a:spcBef>
                <a:spcPts val="0"/>
              </a:spcBef>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cxnSp>
        <p:nvCxnSpPr>
          <p:cNvPr id="28" name="Google Shape;28;p5"/>
          <p:cNvCxnSpPr/>
          <p:nvPr/>
        </p:nvCxnSpPr>
        <p:spPr>
          <a:xfrm>
            <a:off x="838200" y="1753791"/>
            <a:ext cx="10515600"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algn="ctr">
              <a:lnSpc>
                <a:spcPct val="90000"/>
              </a:lnSpc>
              <a:spcBef>
                <a:spcPts val="1000"/>
              </a:spcBef>
              <a:spcAft>
                <a:spcPts val="0"/>
              </a:spcAft>
              <a:buClr>
                <a:schemeClr val="dk1"/>
              </a:buClr>
              <a:buSzPts val="3200"/>
              <a:buNone/>
              <a:defRPr sz="32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6"/>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solidFill>
                  <a:srgbClr val="000000"/>
                </a:solidFill>
              </a:defRPr>
            </a:lvl1pPr>
            <a:lvl2pPr indent="0" lvl="1" marL="0" algn="l">
              <a:spcBef>
                <a:spcPts val="0"/>
              </a:spcBef>
              <a:buNone/>
              <a:defRPr>
                <a:solidFill>
                  <a:srgbClr val="000000"/>
                </a:solidFill>
              </a:defRPr>
            </a:lvl2pPr>
            <a:lvl3pPr indent="0" lvl="2" marL="0" algn="l">
              <a:spcBef>
                <a:spcPts val="0"/>
              </a:spcBef>
              <a:buNone/>
              <a:defRPr>
                <a:solidFill>
                  <a:srgbClr val="000000"/>
                </a:solidFill>
              </a:defRPr>
            </a:lvl3pPr>
            <a:lvl4pPr indent="0" lvl="3" marL="0" algn="l">
              <a:spcBef>
                <a:spcPts val="0"/>
              </a:spcBef>
              <a:buNone/>
              <a:defRPr>
                <a:solidFill>
                  <a:srgbClr val="000000"/>
                </a:solidFill>
              </a:defRPr>
            </a:lvl4pPr>
            <a:lvl5pPr indent="0" lvl="4" marL="0" algn="l">
              <a:spcBef>
                <a:spcPts val="0"/>
              </a:spcBef>
              <a:buNone/>
              <a:defRPr>
                <a:solidFill>
                  <a:srgbClr val="000000"/>
                </a:solidFill>
              </a:defRPr>
            </a:lvl5pPr>
            <a:lvl6pPr indent="0" lvl="5" marL="0" algn="l">
              <a:spcBef>
                <a:spcPts val="0"/>
              </a:spcBef>
              <a:buNone/>
              <a:defRPr>
                <a:solidFill>
                  <a:srgbClr val="000000"/>
                </a:solidFill>
              </a:defRPr>
            </a:lvl6pPr>
            <a:lvl7pPr indent="0" lvl="6" marL="0" algn="l">
              <a:spcBef>
                <a:spcPts val="0"/>
              </a:spcBef>
              <a:buNone/>
              <a:defRPr>
                <a:solidFill>
                  <a:srgbClr val="000000"/>
                </a:solidFill>
              </a:defRPr>
            </a:lvl7pPr>
            <a:lvl8pPr indent="0" lvl="7" marL="0" algn="l">
              <a:spcBef>
                <a:spcPts val="0"/>
              </a:spcBef>
              <a:buNone/>
              <a:defRPr>
                <a:solidFill>
                  <a:srgbClr val="000000"/>
                </a:solidFill>
              </a:defRPr>
            </a:lvl8pPr>
            <a:lvl9pPr indent="0" lvl="8" marL="0" algn="l">
              <a:spcBef>
                <a:spcPts val="0"/>
              </a:spcBef>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cxnSp>
        <p:nvCxnSpPr>
          <p:cNvPr id="34" name="Google Shape;34;p6"/>
          <p:cNvCxnSpPr/>
          <p:nvPr/>
        </p:nvCxnSpPr>
        <p:spPr>
          <a:xfrm>
            <a:off x="838200" y="1753791"/>
            <a:ext cx="10515600" cy="0"/>
          </a:xfrm>
          <a:prstGeom prst="straightConnector1">
            <a:avLst/>
          </a:prstGeom>
          <a:noFill/>
          <a:ln cap="flat" cmpd="sng" w="19050">
            <a:solidFill>
              <a:schemeClr val="accent1"/>
            </a:solidFill>
            <a:prstDash val="solid"/>
            <a:miter lim="800000"/>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5" name="Shape 35"/>
        <p:cNvGrpSpPr/>
        <p:nvPr/>
      </p:nvGrpSpPr>
      <p:grpSpPr>
        <a:xfrm>
          <a:off x="0" y="0"/>
          <a:ext cx="0" cy="0"/>
          <a:chOff x="0" y="0"/>
          <a:chExt cx="0" cy="0"/>
        </a:xfrm>
      </p:grpSpPr>
      <p:sp>
        <p:nvSpPr>
          <p:cNvPr id="36" name="Google Shape;3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7"/>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solidFill>
                  <a:srgbClr val="000000"/>
                </a:solidFill>
              </a:defRPr>
            </a:lvl1pPr>
            <a:lvl2pPr indent="0" lvl="1" marL="0" algn="l">
              <a:spcBef>
                <a:spcPts val="0"/>
              </a:spcBef>
              <a:buNone/>
              <a:defRPr>
                <a:solidFill>
                  <a:srgbClr val="000000"/>
                </a:solidFill>
              </a:defRPr>
            </a:lvl2pPr>
            <a:lvl3pPr indent="0" lvl="2" marL="0" algn="l">
              <a:spcBef>
                <a:spcPts val="0"/>
              </a:spcBef>
              <a:buNone/>
              <a:defRPr>
                <a:solidFill>
                  <a:srgbClr val="000000"/>
                </a:solidFill>
              </a:defRPr>
            </a:lvl3pPr>
            <a:lvl4pPr indent="0" lvl="3" marL="0" algn="l">
              <a:spcBef>
                <a:spcPts val="0"/>
              </a:spcBef>
              <a:buNone/>
              <a:defRPr>
                <a:solidFill>
                  <a:srgbClr val="000000"/>
                </a:solidFill>
              </a:defRPr>
            </a:lvl4pPr>
            <a:lvl5pPr indent="0" lvl="4" marL="0" algn="l">
              <a:spcBef>
                <a:spcPts val="0"/>
              </a:spcBef>
              <a:buNone/>
              <a:defRPr>
                <a:solidFill>
                  <a:srgbClr val="000000"/>
                </a:solidFill>
              </a:defRPr>
            </a:lvl5pPr>
            <a:lvl6pPr indent="0" lvl="5" marL="0" algn="l">
              <a:spcBef>
                <a:spcPts val="0"/>
              </a:spcBef>
              <a:buNone/>
              <a:defRPr>
                <a:solidFill>
                  <a:srgbClr val="000000"/>
                </a:solidFill>
              </a:defRPr>
            </a:lvl6pPr>
            <a:lvl7pPr indent="0" lvl="6" marL="0" algn="l">
              <a:spcBef>
                <a:spcPts val="0"/>
              </a:spcBef>
              <a:buNone/>
              <a:defRPr>
                <a:solidFill>
                  <a:srgbClr val="000000"/>
                </a:solidFill>
              </a:defRPr>
            </a:lvl7pPr>
            <a:lvl8pPr indent="0" lvl="7" marL="0" algn="l">
              <a:spcBef>
                <a:spcPts val="0"/>
              </a:spcBef>
              <a:buNone/>
              <a:defRPr>
                <a:solidFill>
                  <a:srgbClr val="000000"/>
                </a:solidFill>
              </a:defRPr>
            </a:lvl8pPr>
            <a:lvl9pPr indent="0" lvl="8" marL="0" algn="l">
              <a:spcBef>
                <a:spcPts val="0"/>
              </a:spcBef>
              <a:buNone/>
              <a:defRPr>
                <a:solidFill>
                  <a:srgbClr val="000000"/>
                </a:solidFil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Times New Roman"/>
                <a:ea typeface="Times New Roman"/>
                <a:cs typeface="Times New Roman"/>
                <a:sym typeface="Times New Roman"/>
              </a:defRPr>
            </a:lvl9pPr>
          </a:lstStyle>
          <a:p/>
        </p:txBody>
      </p:sp>
      <p:sp>
        <p:nvSpPr>
          <p:cNvPr id="12" name="Google Shape;12;p3"/>
          <p:cNvSpPr txBox="1"/>
          <p:nvPr>
            <p:ph idx="10" type="dt"/>
          </p:nvPr>
        </p:nvSpPr>
        <p:spPr>
          <a:xfrm>
            <a:off x="8795535" y="6372226"/>
            <a:ext cx="1186665"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2pPr>
            <a:lvl3pPr lvl="2"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3pPr>
            <a:lvl4pPr lvl="3"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4pPr>
            <a:lvl5pPr lvl="4"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5pPr>
            <a:lvl6pPr lvl="5"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6pPr>
            <a:lvl7pPr lvl="6"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7pPr>
            <a:lvl8pPr lvl="7"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8pPr>
            <a:lvl9pPr lvl="8" marR="0" rtl="0" algn="l">
              <a:spcBef>
                <a:spcPts val="0"/>
              </a:spcBef>
              <a:spcAft>
                <a:spcPts val="0"/>
              </a:spcAft>
              <a:buSzPts val="1400"/>
              <a:buNone/>
              <a:defRPr b="0" i="0" sz="1800" u="none" cap="none" strike="noStrike">
                <a:solidFill>
                  <a:schemeClr val="dk1"/>
                </a:solidFill>
                <a:latin typeface="Times New Roman"/>
                <a:ea typeface="Times New Roman"/>
                <a:cs typeface="Times New Roman"/>
                <a:sym typeface="Times New Roman"/>
              </a:defRPr>
            </a:lvl9pPr>
          </a:lstStyle>
          <a:p/>
        </p:txBody>
      </p:sp>
      <p:sp>
        <p:nvSpPr>
          <p:cNvPr id="13" name="Google Shape;13;p3"/>
          <p:cNvSpPr txBox="1"/>
          <p:nvPr>
            <p:ph idx="12" type="sldNum"/>
          </p:nvPr>
        </p:nvSpPr>
        <p:spPr>
          <a:xfrm>
            <a:off x="9982200" y="6372226"/>
            <a:ext cx="685800" cy="35718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1pPr>
            <a:lvl2pPr indent="0" lvl="1"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2pPr>
            <a:lvl3pPr indent="0" lvl="2"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3pPr>
            <a:lvl4pPr indent="0" lvl="3"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4pPr>
            <a:lvl5pPr indent="0" lvl="4"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5pPr>
            <a:lvl6pPr indent="0" lvl="5"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6pPr>
            <a:lvl7pPr indent="0" lvl="6"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7pPr>
            <a:lvl8pPr indent="0" lvl="7"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8pPr>
            <a:lvl9pPr indent="0" lvl="8" marL="0" marR="0" rtl="0" algn="l">
              <a:spcBef>
                <a:spcPts val="0"/>
              </a:spcBef>
              <a:buNone/>
              <a:defRPr b="0" i="0" sz="1800" u="none" cap="none" strike="noStrik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pic>
        <p:nvPicPr>
          <p:cNvPr descr="Deerwalk DWIT College" id="14" name="Google Shape;14;p3"/>
          <p:cNvPicPr preferRelativeResize="0"/>
          <p:nvPr/>
        </p:nvPicPr>
        <p:blipFill rotWithShape="1">
          <a:blip r:embed="rId1">
            <a:alphaModFix/>
          </a:blip>
          <a:srcRect b="0" l="0" r="0" t="0"/>
          <a:stretch/>
        </p:blipFill>
        <p:spPr>
          <a:xfrm>
            <a:off x="5324184" y="6176963"/>
            <a:ext cx="1395115" cy="64701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hyperlink" Target="https://github.com/samsunk/DSA.git" TargetMode="Externa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github.com/samsunk/DSA.git" TargetMode="Externa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hyperlink" Target="https://github.com/samsunk/DSA.gi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8.png"/><Relationship Id="rId4" Type="http://schemas.openxmlformats.org/officeDocument/2006/relationships/hyperlink" Target="https://github.com/samsunk/DSA.git"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3.png"/><Relationship Id="rId5"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16.png"/><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 name="Shape 42"/>
        <p:cNvGrpSpPr/>
        <p:nvPr/>
      </p:nvGrpSpPr>
      <p:grpSpPr>
        <a:xfrm>
          <a:off x="0" y="0"/>
          <a:ext cx="0" cy="0"/>
          <a:chOff x="0" y="0"/>
          <a:chExt cx="0" cy="0"/>
        </a:xfrm>
      </p:grpSpPr>
      <p:sp>
        <p:nvSpPr>
          <p:cNvPr id="43" name="Google Shape;43;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Arial"/>
              <a:buNone/>
            </a:pPr>
            <a:r>
              <a:rPr lang="en-US"/>
              <a:t>Data Structures and Algorithms</a:t>
            </a:r>
            <a:endParaRPr/>
          </a:p>
          <a:p>
            <a:pPr indent="0" lvl="0" marL="0" rtl="0" algn="ctr">
              <a:spcBef>
                <a:spcPts val="0"/>
              </a:spcBef>
              <a:spcAft>
                <a:spcPts val="0"/>
              </a:spcAft>
              <a:buClr>
                <a:schemeClr val="dk1"/>
              </a:buClr>
              <a:buSzPct val="100000"/>
              <a:buFont typeface="Arial"/>
              <a:buNone/>
            </a:pPr>
            <a:r>
              <a:rPr lang="en-US"/>
              <a:t>CSC206</a:t>
            </a:r>
            <a:endParaRPr/>
          </a:p>
          <a:p>
            <a:pPr indent="0" lvl="0" marL="0" rtl="0" algn="ctr">
              <a:spcBef>
                <a:spcPts val="0"/>
              </a:spcBef>
              <a:spcAft>
                <a:spcPts val="0"/>
              </a:spcAft>
              <a:buClr>
                <a:schemeClr val="dk1"/>
              </a:buClr>
              <a:buSzPct val="100000"/>
              <a:buFont typeface="Arial"/>
              <a:buNone/>
            </a:pPr>
            <a:r>
              <a:t/>
            </a:r>
            <a:endParaRPr/>
          </a:p>
          <a:p>
            <a:pPr indent="0" lvl="0" marL="0" rtl="0" algn="ctr">
              <a:spcBef>
                <a:spcPts val="0"/>
              </a:spcBef>
              <a:spcAft>
                <a:spcPts val="0"/>
              </a:spcAft>
              <a:buClr>
                <a:schemeClr val="dk1"/>
              </a:buClr>
              <a:buSzPct val="200000"/>
              <a:buFont typeface="Arial"/>
              <a:buNone/>
            </a:pPr>
            <a:r>
              <a:rPr b="1" lang="en-US" sz="2400">
                <a:solidFill>
                  <a:srgbClr val="4A86E8"/>
                </a:solidFill>
              </a:rPr>
              <a:t>Unit 3:Recursion</a:t>
            </a:r>
            <a:endParaRPr/>
          </a:p>
        </p:txBody>
      </p:sp>
      <p:sp>
        <p:nvSpPr>
          <p:cNvPr id="44" name="Google Shape;44;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a:t>Shyam Sunder Khatiwada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22713c49c38_0_83"/>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Application of Recursion</a:t>
            </a:r>
            <a:endParaRPr sz="3000">
              <a:solidFill>
                <a:schemeClr val="accent1"/>
              </a:solidFill>
            </a:endParaRPr>
          </a:p>
        </p:txBody>
      </p:sp>
      <p:sp>
        <p:nvSpPr>
          <p:cNvPr id="106" name="Google Shape;106;g22713c49c38_0_83"/>
          <p:cNvSpPr txBox="1"/>
          <p:nvPr>
            <p:ph idx="1" type="body"/>
          </p:nvPr>
        </p:nvSpPr>
        <p:spPr>
          <a:xfrm>
            <a:off x="900752" y="1856097"/>
            <a:ext cx="10452900" cy="38889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Font typeface="Times New Roman"/>
              <a:buChar char="-"/>
            </a:pPr>
            <a:r>
              <a:rPr lang="en-US" sz="2400"/>
              <a:t>Solving tree structure algorithm</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Calculating </a:t>
            </a:r>
            <a:r>
              <a:rPr lang="en-US" sz="2400"/>
              <a:t>mathematical</a:t>
            </a:r>
            <a:r>
              <a:rPr lang="en-US" sz="2400"/>
              <a:t> series</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Drawing fractals</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Sorting data</a:t>
            </a:r>
            <a:endParaRPr sz="24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2713c49c38_0_34"/>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Tail Recursion</a:t>
            </a:r>
            <a:endParaRPr sz="3000">
              <a:solidFill>
                <a:schemeClr val="accent1"/>
              </a:solidFill>
            </a:endParaRPr>
          </a:p>
        </p:txBody>
      </p:sp>
      <p:sp>
        <p:nvSpPr>
          <p:cNvPr id="112" name="Google Shape;112;g22713c49c38_0_34"/>
          <p:cNvSpPr txBox="1"/>
          <p:nvPr>
            <p:ph idx="1" type="body"/>
          </p:nvPr>
        </p:nvSpPr>
        <p:spPr>
          <a:xfrm>
            <a:off x="900752" y="1856097"/>
            <a:ext cx="10452900" cy="3888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000"/>
              <a:buNone/>
            </a:pPr>
            <a:r>
              <a:rPr lang="en-US" sz="2400"/>
              <a:t>A special form of recursion where the last operation of a function is a recursive call.</a:t>
            </a:r>
            <a:endParaRPr sz="2400"/>
          </a:p>
          <a:p>
            <a:pPr indent="0" lvl="0" marL="0" rtl="0" algn="l">
              <a:lnSpc>
                <a:spcPct val="90000"/>
              </a:lnSpc>
              <a:spcBef>
                <a:spcPts val="0"/>
              </a:spcBef>
              <a:spcAft>
                <a:spcPts val="0"/>
              </a:spcAft>
              <a:buClr>
                <a:schemeClr val="dk1"/>
              </a:buClr>
              <a:buSzPts val="2000"/>
              <a:buNone/>
            </a:pPr>
            <a:r>
              <a:t/>
            </a:r>
            <a:endParaRPr sz="2000"/>
          </a:p>
          <a:p>
            <a:pPr indent="-381000" lvl="0" marL="457200" rtl="0" algn="l">
              <a:lnSpc>
                <a:spcPct val="90000"/>
              </a:lnSpc>
              <a:spcBef>
                <a:spcPts val="0"/>
              </a:spcBef>
              <a:spcAft>
                <a:spcPts val="0"/>
              </a:spcAft>
              <a:buSzPts val="2400"/>
              <a:buChar char="-"/>
            </a:pPr>
            <a:r>
              <a:rPr lang="en-US" sz="2400"/>
              <a:t>If a </a:t>
            </a:r>
            <a:r>
              <a:rPr lang="en-US" sz="2400"/>
              <a:t>function</a:t>
            </a:r>
            <a:r>
              <a:rPr lang="en-US" sz="2400"/>
              <a:t> is calling itself and that recursive call is the last statement in a function then it is called tail </a:t>
            </a:r>
            <a:r>
              <a:rPr lang="en-US" sz="2400"/>
              <a:t>recursion</a:t>
            </a:r>
            <a:r>
              <a:rPr lang="en-US" sz="2400"/>
              <a:t>. </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After that call there is nothing, it is not performing anything, so it is called tail recursion.</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The tail recursive functions considered better than non tial recursive functions as tail-recursion can be optimized by compiler.</a:t>
            </a:r>
            <a:endParaRPr sz="2400"/>
          </a:p>
          <a:p>
            <a:pPr indent="0" lvl="0" marL="0" rtl="0" algn="l">
              <a:lnSpc>
                <a:spcPct val="90000"/>
              </a:lnSpc>
              <a:spcBef>
                <a:spcPts val="0"/>
              </a:spcBef>
              <a:spcAft>
                <a:spcPts val="0"/>
              </a:spcAft>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2713c49c38_0_53"/>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Tail Recursion:</a:t>
            </a:r>
            <a:endParaRPr sz="3000">
              <a:solidFill>
                <a:schemeClr val="accent1"/>
              </a:solidFill>
            </a:endParaRPr>
          </a:p>
        </p:txBody>
      </p:sp>
      <p:sp>
        <p:nvSpPr>
          <p:cNvPr id="118" name="Google Shape;118;g22713c49c38_0_53"/>
          <p:cNvSpPr txBox="1"/>
          <p:nvPr>
            <p:ph idx="1" type="body"/>
          </p:nvPr>
        </p:nvSpPr>
        <p:spPr>
          <a:xfrm>
            <a:off x="900750" y="1856100"/>
            <a:ext cx="10452900" cy="44145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Font typeface="Times New Roman"/>
              <a:buChar char="-"/>
            </a:pPr>
            <a:r>
              <a:rPr lang="en-US" sz="2400"/>
              <a:t>Compilers usually execute recursive procedure/functions by using a stack.</a:t>
            </a:r>
            <a:endParaRPr sz="2400"/>
          </a:p>
          <a:p>
            <a:pPr indent="-381000" lvl="0" marL="457200" rtl="0" algn="l">
              <a:lnSpc>
                <a:spcPct val="90000"/>
              </a:lnSpc>
              <a:spcBef>
                <a:spcPts val="0"/>
              </a:spcBef>
              <a:spcAft>
                <a:spcPts val="0"/>
              </a:spcAft>
              <a:buSzPts val="2400"/>
              <a:buChar char="-"/>
            </a:pPr>
            <a:r>
              <a:rPr lang="en-US" sz="2400"/>
              <a:t>This stack consists of all the </a:t>
            </a:r>
            <a:r>
              <a:rPr lang="en-US" sz="2400"/>
              <a:t>pertinent</a:t>
            </a:r>
            <a:r>
              <a:rPr lang="en-US" sz="2400"/>
              <a:t> information, including the parameter values, for each recursive call.</a:t>
            </a:r>
            <a:endParaRPr sz="2400"/>
          </a:p>
          <a:p>
            <a:pPr indent="-381000" lvl="0" marL="457200" rtl="0" algn="l">
              <a:lnSpc>
                <a:spcPct val="90000"/>
              </a:lnSpc>
              <a:spcBef>
                <a:spcPts val="0"/>
              </a:spcBef>
              <a:spcAft>
                <a:spcPts val="0"/>
              </a:spcAft>
              <a:buSzPts val="2400"/>
              <a:buChar char="-"/>
            </a:pPr>
            <a:r>
              <a:rPr lang="en-US" sz="2400"/>
              <a:t>when a procedure/function is called, its function is pushed onto a stack, and when the function terminates the information is popped out of the stack.</a:t>
            </a:r>
            <a:endParaRPr sz="2400"/>
          </a:p>
          <a:p>
            <a:pPr indent="-381000" lvl="0" marL="457200" rtl="0" algn="l">
              <a:lnSpc>
                <a:spcPct val="90000"/>
              </a:lnSpc>
              <a:spcBef>
                <a:spcPts val="0"/>
              </a:spcBef>
              <a:spcAft>
                <a:spcPts val="0"/>
              </a:spcAft>
              <a:buSzPts val="2400"/>
              <a:buChar char="-"/>
            </a:pPr>
            <a:r>
              <a:rPr lang="en-US" sz="2400"/>
              <a:t>Thus, for the non-tail recursive functions, the stack depth (maximum amount of stack space used at any time during compilation) is more.</a:t>
            </a:r>
            <a:endParaRPr sz="2400"/>
          </a:p>
          <a:p>
            <a:pPr indent="-381000" lvl="0" marL="457200" rtl="0" algn="l">
              <a:lnSpc>
                <a:spcPct val="90000"/>
              </a:lnSpc>
              <a:spcBef>
                <a:spcPts val="0"/>
              </a:spcBef>
              <a:spcAft>
                <a:spcPts val="0"/>
              </a:spcAft>
              <a:buSzPts val="2400"/>
              <a:buChar char="-"/>
            </a:pPr>
            <a:r>
              <a:rPr lang="en-US" sz="2400"/>
              <a:t>The idea used by compilers to optimize tail-recursive functions is simple, since the recursive call is the last statement, there is nothing left to do in the current function, so saving the current function’s stack frame is of no use.</a:t>
            </a:r>
            <a:endParaRPr sz="24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51711850fa_0_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Example: Tail Recursion</a:t>
            </a:r>
            <a:endParaRPr sz="3000">
              <a:solidFill>
                <a:schemeClr val="accent1"/>
              </a:solidFill>
            </a:endParaRPr>
          </a:p>
        </p:txBody>
      </p:sp>
      <p:sp>
        <p:nvSpPr>
          <p:cNvPr id="124" name="Google Shape;124;g251711850fa_0_0"/>
          <p:cNvSpPr txBox="1"/>
          <p:nvPr>
            <p:ph idx="1" type="body"/>
          </p:nvPr>
        </p:nvSpPr>
        <p:spPr>
          <a:xfrm>
            <a:off x="5650900" y="1856100"/>
            <a:ext cx="5702700" cy="38889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Font typeface="Times New Roman"/>
              <a:buChar char="-"/>
            </a:pPr>
            <a:r>
              <a:rPr lang="en-US" sz="2400"/>
              <a:t>The following is an </a:t>
            </a:r>
            <a:r>
              <a:rPr lang="en-US" sz="2400"/>
              <a:t>example</a:t>
            </a:r>
            <a:r>
              <a:rPr lang="en-US" sz="2400"/>
              <a:t> of tail recursion.</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There is no any operation </a:t>
            </a:r>
            <a:r>
              <a:rPr lang="en-US" sz="2400"/>
              <a:t>after</a:t>
            </a:r>
            <a:r>
              <a:rPr lang="en-US" sz="2400"/>
              <a:t> the recursive call and that </a:t>
            </a:r>
            <a:r>
              <a:rPr lang="en-US" sz="2400"/>
              <a:t>recursive</a:t>
            </a:r>
            <a:r>
              <a:rPr lang="en-US" sz="2400"/>
              <a:t> </a:t>
            </a:r>
            <a:r>
              <a:rPr lang="en-US" sz="2400"/>
              <a:t>function</a:t>
            </a:r>
            <a:r>
              <a:rPr lang="en-US" sz="2400"/>
              <a:t> call is the last statement.</a:t>
            </a:r>
            <a:endParaRPr sz="2400"/>
          </a:p>
          <a:p>
            <a:pPr indent="-101600" lvl="0" marL="228600" rtl="0" algn="l">
              <a:lnSpc>
                <a:spcPct val="90000"/>
              </a:lnSpc>
              <a:spcBef>
                <a:spcPts val="1000"/>
              </a:spcBef>
              <a:spcAft>
                <a:spcPts val="0"/>
              </a:spcAft>
              <a:buClr>
                <a:schemeClr val="dk1"/>
              </a:buClr>
              <a:buSzPts val="2000"/>
              <a:buNone/>
            </a:pPr>
            <a:r>
              <a:t/>
            </a:r>
            <a:endParaRPr sz="2000"/>
          </a:p>
        </p:txBody>
      </p:sp>
      <p:sp>
        <p:nvSpPr>
          <p:cNvPr id="125" name="Google Shape;125;g251711850fa_0_0"/>
          <p:cNvSpPr txBox="1"/>
          <p:nvPr/>
        </p:nvSpPr>
        <p:spPr>
          <a:xfrm>
            <a:off x="464450" y="1856100"/>
            <a:ext cx="46902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#include &lt;stdio.h&gt;</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void fun(int n)</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    if (n &gt; 0)</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    {</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        printf("%d", n);</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        fun(n-1);</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    }</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int main ()</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    fun(3);</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    return 0;</a:t>
            </a:r>
            <a:endParaRPr sz="1800">
              <a:solidFill>
                <a:srgbClr val="212529"/>
              </a:solidFill>
              <a:highlight>
                <a:srgbClr val="EEEEEE"/>
              </a:highlight>
              <a:latin typeface="Courier New"/>
              <a:ea typeface="Courier New"/>
              <a:cs typeface="Courier New"/>
              <a:sym typeface="Courier New"/>
            </a:endParaRPr>
          </a:p>
          <a:p>
            <a:pPr indent="0" lvl="0" marL="177800" marR="177800" rtl="0" algn="l">
              <a:lnSpc>
                <a:spcPct val="115000"/>
              </a:lnSpc>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a:t>
            </a:r>
            <a:endParaRPr sz="1800">
              <a:solidFill>
                <a:srgbClr val="212529"/>
              </a:solidFill>
              <a:highlight>
                <a:srgbClr val="EEEEEE"/>
              </a:highlight>
              <a:latin typeface="Courier New"/>
              <a:ea typeface="Courier New"/>
              <a:cs typeface="Courier New"/>
              <a:sym typeface="Courier New"/>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51711850fa_0_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Example: Not Tail Recursion</a:t>
            </a:r>
            <a:endParaRPr sz="3000">
              <a:solidFill>
                <a:schemeClr val="accent1"/>
              </a:solidFill>
            </a:endParaRPr>
          </a:p>
        </p:txBody>
      </p:sp>
      <p:sp>
        <p:nvSpPr>
          <p:cNvPr id="131" name="Google Shape;131;g251711850fa_0_5"/>
          <p:cNvSpPr txBox="1"/>
          <p:nvPr>
            <p:ph idx="1" type="body"/>
          </p:nvPr>
        </p:nvSpPr>
        <p:spPr>
          <a:xfrm>
            <a:off x="6096001" y="1856100"/>
            <a:ext cx="5257500" cy="38889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rPr lang="en-US" sz="2400"/>
              <a:t>As you can see in the example, </a:t>
            </a:r>
            <a:endParaRPr sz="2400"/>
          </a:p>
          <a:p>
            <a:pPr indent="0" lvl="0" marL="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there is something written (+n) along with the function call i.e. some operation is going to be performed at returning time and hence cannot be tial recursion.</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Tail recursion means at returning time it doesn’t have to perform </a:t>
            </a:r>
            <a:r>
              <a:rPr lang="en-US" sz="2400"/>
              <a:t>anything</a:t>
            </a:r>
            <a:r>
              <a:rPr lang="en-US" sz="2400"/>
              <a:t> at all.</a:t>
            </a:r>
            <a:endParaRPr sz="2400"/>
          </a:p>
          <a:p>
            <a:pPr indent="-101600" lvl="0" marL="228600" rtl="0" algn="l">
              <a:lnSpc>
                <a:spcPct val="90000"/>
              </a:lnSpc>
              <a:spcBef>
                <a:spcPts val="1000"/>
              </a:spcBef>
              <a:spcAft>
                <a:spcPts val="0"/>
              </a:spcAft>
              <a:buClr>
                <a:schemeClr val="dk1"/>
              </a:buClr>
              <a:buSzPts val="2000"/>
              <a:buNone/>
            </a:pPr>
            <a:r>
              <a:t/>
            </a:r>
            <a:endParaRPr sz="2000"/>
          </a:p>
        </p:txBody>
      </p:sp>
      <p:sp>
        <p:nvSpPr>
          <p:cNvPr id="132" name="Google Shape;132;g251711850fa_0_5"/>
          <p:cNvSpPr txBox="1"/>
          <p:nvPr/>
        </p:nvSpPr>
        <p:spPr>
          <a:xfrm>
            <a:off x="754750" y="1856100"/>
            <a:ext cx="45315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#include &lt;stdio.h&gt;</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void fun(int n)</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    if (n &gt; 0)</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    {</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        printf("%d", n);</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        fun(n-1) + n;</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    }</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int main ()</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    fun(3);</a:t>
            </a:r>
            <a:endParaRPr sz="1800">
              <a:solidFill>
                <a:srgbClr val="212529"/>
              </a:solidFill>
              <a:highlight>
                <a:srgbClr val="EEEEEE"/>
              </a:highlight>
              <a:latin typeface="Courier New"/>
              <a:ea typeface="Courier New"/>
              <a:cs typeface="Courier New"/>
              <a:sym typeface="Courier New"/>
            </a:endParaRPr>
          </a:p>
          <a:p>
            <a:pPr indent="0" lvl="0" marL="0" rtl="0" algn="l">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    return 0;</a:t>
            </a:r>
            <a:endParaRPr sz="1800">
              <a:solidFill>
                <a:srgbClr val="212529"/>
              </a:solidFill>
              <a:highlight>
                <a:srgbClr val="EEEEEE"/>
              </a:highlight>
              <a:latin typeface="Courier New"/>
              <a:ea typeface="Courier New"/>
              <a:cs typeface="Courier New"/>
              <a:sym typeface="Courier New"/>
            </a:endParaRPr>
          </a:p>
          <a:p>
            <a:pPr indent="0" lvl="0" marL="177800" marR="177800" rtl="0" algn="l">
              <a:lnSpc>
                <a:spcPct val="115000"/>
              </a:lnSpc>
              <a:spcBef>
                <a:spcPts val="0"/>
              </a:spcBef>
              <a:spcAft>
                <a:spcPts val="0"/>
              </a:spcAft>
              <a:buNone/>
            </a:pPr>
            <a:r>
              <a:rPr lang="en-US" sz="1800">
                <a:solidFill>
                  <a:srgbClr val="212529"/>
                </a:solidFill>
                <a:highlight>
                  <a:srgbClr val="EEEEEE"/>
                </a:highlight>
                <a:latin typeface="Courier New"/>
                <a:ea typeface="Courier New"/>
                <a:cs typeface="Courier New"/>
                <a:sym typeface="Courier New"/>
              </a:rPr>
              <a:t>}</a:t>
            </a:r>
            <a:endParaRPr sz="1800">
              <a:solidFill>
                <a:srgbClr val="212529"/>
              </a:solidFill>
              <a:highlight>
                <a:srgbClr val="EEEEEE"/>
              </a:highlight>
              <a:latin typeface="Courier New"/>
              <a:ea typeface="Courier New"/>
              <a:cs typeface="Courier New"/>
              <a:sym typeface="Courier New"/>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51711850fa_0_1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Tail Recursion: Factorial</a:t>
            </a:r>
            <a:endParaRPr sz="3000">
              <a:solidFill>
                <a:schemeClr val="accent1"/>
              </a:solidFill>
            </a:endParaRPr>
          </a:p>
        </p:txBody>
      </p:sp>
      <p:sp>
        <p:nvSpPr>
          <p:cNvPr id="138" name="Google Shape;138;g251711850fa_0_10"/>
          <p:cNvSpPr txBox="1"/>
          <p:nvPr>
            <p:ph idx="1" type="body"/>
          </p:nvPr>
        </p:nvSpPr>
        <p:spPr>
          <a:xfrm>
            <a:off x="1111250" y="5014350"/>
            <a:ext cx="3857700" cy="1049100"/>
          </a:xfrm>
          <a:prstGeom prst="rect">
            <a:avLst/>
          </a:prstGeom>
          <a:solidFill>
            <a:srgbClr val="FF0000"/>
          </a:solidFill>
          <a:ln>
            <a:noFill/>
          </a:ln>
        </p:spPr>
        <p:txBody>
          <a:bodyPr anchorCtr="0" anchor="t" bIns="45700" lIns="91425" spcFirstLastPara="1" rIns="91425" wrap="square" tIns="45700">
            <a:normAutofit lnSpcReduction="10000"/>
          </a:bodyPr>
          <a:lstStyle/>
          <a:p>
            <a:pPr indent="-381000" lvl="0" marL="457200" rtl="0" algn="l">
              <a:lnSpc>
                <a:spcPct val="90000"/>
              </a:lnSpc>
              <a:spcBef>
                <a:spcPts val="0"/>
              </a:spcBef>
              <a:spcAft>
                <a:spcPts val="0"/>
              </a:spcAft>
              <a:buClr>
                <a:schemeClr val="lt1"/>
              </a:buClr>
              <a:buSzPts val="2400"/>
              <a:buFont typeface="Times New Roman"/>
              <a:buChar char="-"/>
            </a:pPr>
            <a:r>
              <a:rPr b="1" lang="en-US" sz="2400">
                <a:solidFill>
                  <a:schemeClr val="lt1"/>
                </a:solidFill>
              </a:rPr>
              <a:t>This  example is not a tail recursion. </a:t>
            </a:r>
            <a:endParaRPr b="1" sz="2400">
              <a:solidFill>
                <a:schemeClr val="lt1"/>
              </a:solidFill>
            </a:endParaRPr>
          </a:p>
          <a:p>
            <a:pPr indent="-101600" lvl="0" marL="228600" rtl="0" algn="l">
              <a:lnSpc>
                <a:spcPct val="90000"/>
              </a:lnSpc>
              <a:spcBef>
                <a:spcPts val="1000"/>
              </a:spcBef>
              <a:spcAft>
                <a:spcPts val="0"/>
              </a:spcAft>
              <a:buClr>
                <a:schemeClr val="dk1"/>
              </a:buClr>
              <a:buSzPts val="2000"/>
              <a:buNone/>
            </a:pPr>
            <a:r>
              <a:t/>
            </a:r>
            <a:endParaRPr sz="2000"/>
          </a:p>
        </p:txBody>
      </p:sp>
      <p:sp>
        <p:nvSpPr>
          <p:cNvPr id="139" name="Google Shape;139;g251711850fa_0_10"/>
          <p:cNvSpPr txBox="1"/>
          <p:nvPr/>
        </p:nvSpPr>
        <p:spPr>
          <a:xfrm>
            <a:off x="838200" y="1843650"/>
            <a:ext cx="4924500" cy="31707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US" sz="2000"/>
              <a:t>long int multiplyNumbers(int n) {</a:t>
            </a:r>
            <a:endParaRPr sz="2000"/>
          </a:p>
          <a:p>
            <a:pPr indent="0" lvl="0" marL="0" rtl="0" algn="l">
              <a:lnSpc>
                <a:spcPct val="150000"/>
              </a:lnSpc>
              <a:spcBef>
                <a:spcPts val="0"/>
              </a:spcBef>
              <a:spcAft>
                <a:spcPts val="0"/>
              </a:spcAft>
              <a:buNone/>
            </a:pPr>
            <a:r>
              <a:rPr lang="en-US" sz="2000"/>
              <a:t>    if (n&lt;=1)</a:t>
            </a:r>
            <a:endParaRPr sz="2000"/>
          </a:p>
          <a:p>
            <a:pPr indent="0" lvl="0" marL="0" rtl="0" algn="l">
              <a:lnSpc>
                <a:spcPct val="150000"/>
              </a:lnSpc>
              <a:spcBef>
                <a:spcPts val="0"/>
              </a:spcBef>
              <a:spcAft>
                <a:spcPts val="0"/>
              </a:spcAft>
              <a:buNone/>
            </a:pPr>
            <a:r>
              <a:rPr lang="en-US" sz="2000"/>
              <a:t>        return 1;</a:t>
            </a:r>
            <a:endParaRPr sz="2000"/>
          </a:p>
          <a:p>
            <a:pPr indent="0" lvl="0" marL="0" rtl="0" algn="l">
              <a:lnSpc>
                <a:spcPct val="150000"/>
              </a:lnSpc>
              <a:spcBef>
                <a:spcPts val="0"/>
              </a:spcBef>
              <a:spcAft>
                <a:spcPts val="0"/>
              </a:spcAft>
              <a:buNone/>
            </a:pPr>
            <a:r>
              <a:rPr lang="en-US" sz="2000"/>
              <a:t>    else</a:t>
            </a:r>
            <a:endParaRPr sz="2000"/>
          </a:p>
          <a:p>
            <a:pPr indent="0" lvl="0" marL="0" rtl="0" algn="l">
              <a:lnSpc>
                <a:spcPct val="150000"/>
              </a:lnSpc>
              <a:spcBef>
                <a:spcPts val="0"/>
              </a:spcBef>
              <a:spcAft>
                <a:spcPts val="0"/>
              </a:spcAft>
              <a:buNone/>
            </a:pPr>
            <a:r>
              <a:rPr lang="en-US" sz="2000"/>
              <a:t>        return </a:t>
            </a:r>
            <a:r>
              <a:rPr lang="en-US" sz="2000">
                <a:solidFill>
                  <a:schemeClr val="dk1"/>
                </a:solidFill>
              </a:rPr>
              <a:t>n*multiplyNumbers(n-1)</a:t>
            </a:r>
            <a:r>
              <a:rPr lang="en-US" sz="2000"/>
              <a:t>;</a:t>
            </a:r>
            <a:endParaRPr sz="2000"/>
          </a:p>
          <a:p>
            <a:pPr indent="0" lvl="0" marL="0" rtl="0" algn="l">
              <a:lnSpc>
                <a:spcPct val="150000"/>
              </a:lnSpc>
              <a:spcBef>
                <a:spcPts val="0"/>
              </a:spcBef>
              <a:spcAft>
                <a:spcPts val="0"/>
              </a:spcAft>
              <a:buNone/>
            </a:pPr>
            <a:r>
              <a:rPr lang="en-US" sz="2000"/>
              <a:t>}</a:t>
            </a:r>
            <a:endParaRPr sz="2000"/>
          </a:p>
          <a:p>
            <a:pPr indent="0" lvl="0" marL="0" rtl="0" algn="l">
              <a:spcBef>
                <a:spcPts val="0"/>
              </a:spcBef>
              <a:spcAft>
                <a:spcPts val="0"/>
              </a:spcAft>
              <a:buNone/>
            </a:pPr>
            <a:r>
              <a:t/>
            </a:r>
            <a:endParaRPr/>
          </a:p>
        </p:txBody>
      </p:sp>
      <p:sp>
        <p:nvSpPr>
          <p:cNvPr id="140" name="Google Shape;140;g251711850fa_0_10"/>
          <p:cNvSpPr txBox="1"/>
          <p:nvPr/>
        </p:nvSpPr>
        <p:spPr>
          <a:xfrm>
            <a:off x="6794500" y="1856100"/>
            <a:ext cx="47622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US" sz="2000"/>
              <a:t>int factorial( int n, int fact )</a:t>
            </a:r>
            <a:endParaRPr sz="2000"/>
          </a:p>
          <a:p>
            <a:pPr indent="0" lvl="0" marL="0" rtl="0" algn="l">
              <a:spcBef>
                <a:spcPts val="0"/>
              </a:spcBef>
              <a:spcAft>
                <a:spcPts val="0"/>
              </a:spcAft>
              <a:buNone/>
            </a:pPr>
            <a:r>
              <a:rPr lang="en-US" sz="2000"/>
              <a:t>{</a:t>
            </a:r>
            <a:endParaRPr sz="2000"/>
          </a:p>
          <a:p>
            <a:pPr indent="0" lvl="0" marL="0" rtl="0" algn="l">
              <a:spcBef>
                <a:spcPts val="0"/>
              </a:spcBef>
              <a:spcAft>
                <a:spcPts val="0"/>
              </a:spcAft>
              <a:buNone/>
            </a:pPr>
            <a:r>
              <a:rPr lang="en-US" sz="2000"/>
              <a:t>	if ( n==1 )</a:t>
            </a:r>
            <a:endParaRPr sz="2000"/>
          </a:p>
          <a:p>
            <a:pPr indent="0" lvl="0" marL="0" rtl="0" algn="l">
              <a:spcBef>
                <a:spcPts val="0"/>
              </a:spcBef>
              <a:spcAft>
                <a:spcPts val="0"/>
              </a:spcAft>
              <a:buNone/>
            </a:pPr>
            <a:r>
              <a:rPr lang="en-US" sz="2000"/>
              <a:t>		return fact;</a:t>
            </a:r>
            <a:endParaRPr sz="2000"/>
          </a:p>
          <a:p>
            <a:pPr indent="0" lvl="0" marL="0" rtl="0" algn="l">
              <a:spcBef>
                <a:spcPts val="0"/>
              </a:spcBef>
              <a:spcAft>
                <a:spcPts val="0"/>
              </a:spcAft>
              <a:buNone/>
            </a:pPr>
            <a:r>
              <a:rPr lang="en-US" sz="2000"/>
              <a:t>	else</a:t>
            </a:r>
            <a:endParaRPr sz="2000"/>
          </a:p>
          <a:p>
            <a:pPr indent="0" lvl="0" marL="0" rtl="0" algn="l">
              <a:spcBef>
                <a:spcPts val="0"/>
              </a:spcBef>
              <a:spcAft>
                <a:spcPts val="0"/>
              </a:spcAft>
              <a:buNone/>
            </a:pPr>
            <a:r>
              <a:rPr lang="en-US" sz="2000"/>
              <a:t>		factorial( n-1, n*fact );</a:t>
            </a:r>
            <a:endParaRPr sz="2000"/>
          </a:p>
          <a:p>
            <a:pPr indent="0" lvl="0" marL="0" rtl="0" algn="l">
              <a:spcBef>
                <a:spcPts val="0"/>
              </a:spcBef>
              <a:spcAft>
                <a:spcPts val="0"/>
              </a:spcAft>
              <a:buNone/>
            </a:pPr>
            <a:r>
              <a:rPr lang="en-US" sz="2000"/>
              <a:t>}</a:t>
            </a:r>
            <a:endParaRPr sz="2000"/>
          </a:p>
          <a:p>
            <a:pPr indent="0" lvl="0" marL="0" rtl="0" algn="l">
              <a:spcBef>
                <a:spcPts val="0"/>
              </a:spcBef>
              <a:spcAft>
                <a:spcPts val="0"/>
              </a:spcAft>
              <a:buNone/>
            </a:pPr>
            <a:r>
              <a:t/>
            </a:r>
            <a:endParaRPr/>
          </a:p>
        </p:txBody>
      </p:sp>
      <p:sp>
        <p:nvSpPr>
          <p:cNvPr id="141" name="Google Shape;141;g251711850fa_0_10"/>
          <p:cNvSpPr txBox="1"/>
          <p:nvPr/>
        </p:nvSpPr>
        <p:spPr>
          <a:xfrm>
            <a:off x="7254875" y="4707750"/>
            <a:ext cx="4468800" cy="923400"/>
          </a:xfrm>
          <a:prstGeom prst="rect">
            <a:avLst/>
          </a:prstGeom>
          <a:solidFill>
            <a:srgbClr val="38761D"/>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lt1"/>
                </a:solidFill>
                <a:latin typeface="Times New Roman"/>
                <a:ea typeface="Times New Roman"/>
                <a:cs typeface="Times New Roman"/>
                <a:sym typeface="Times New Roman"/>
              </a:rPr>
              <a:t>We can make it tail recursive, by adding some other </a:t>
            </a:r>
            <a:r>
              <a:rPr lang="en-US" sz="2400">
                <a:solidFill>
                  <a:schemeClr val="lt1"/>
                </a:solidFill>
                <a:latin typeface="Times New Roman"/>
                <a:ea typeface="Times New Roman"/>
                <a:cs typeface="Times New Roman"/>
                <a:sym typeface="Times New Roman"/>
              </a:rPr>
              <a:t>parameters</a:t>
            </a:r>
            <a:r>
              <a:rPr lang="en-US" sz="2400">
                <a:solidFill>
                  <a:schemeClr val="lt1"/>
                </a:solidFill>
                <a:latin typeface="Times New Roman"/>
                <a:ea typeface="Times New Roman"/>
                <a:cs typeface="Times New Roman"/>
                <a:sym typeface="Times New Roman"/>
              </a:rPr>
              <a:t>.</a:t>
            </a: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51711850fa_0_1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Recursion: Factorial</a:t>
            </a:r>
            <a:endParaRPr sz="3000">
              <a:solidFill>
                <a:schemeClr val="accent1"/>
              </a:solidFill>
            </a:endParaRPr>
          </a:p>
        </p:txBody>
      </p:sp>
      <p:sp>
        <p:nvSpPr>
          <p:cNvPr id="147" name="Google Shape;147;g251711850fa_0_15"/>
          <p:cNvSpPr txBox="1"/>
          <p:nvPr>
            <p:ph idx="1" type="body"/>
          </p:nvPr>
        </p:nvSpPr>
        <p:spPr>
          <a:xfrm>
            <a:off x="8270875" y="1856100"/>
            <a:ext cx="3082800" cy="203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sz="2000">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rPr b="1" lang="en-US" sz="2000"/>
              <a:t>GitHub Link:</a:t>
            </a:r>
            <a:endParaRPr b="1" sz="2000"/>
          </a:p>
          <a:p>
            <a:pPr indent="-101600" lvl="0" marL="228600" rtl="0" algn="l">
              <a:lnSpc>
                <a:spcPct val="90000"/>
              </a:lnSpc>
              <a:spcBef>
                <a:spcPts val="1000"/>
              </a:spcBef>
              <a:spcAft>
                <a:spcPts val="0"/>
              </a:spcAft>
              <a:buClr>
                <a:schemeClr val="dk1"/>
              </a:buClr>
              <a:buSzPts val="2000"/>
              <a:buNone/>
            </a:pPr>
            <a:r>
              <a:rPr b="1" lang="en-US" sz="2000" u="sng">
                <a:solidFill>
                  <a:schemeClr val="hlink"/>
                </a:solidFill>
                <a:hlinkClick r:id="rId3"/>
              </a:rPr>
              <a:t>Click- Recusive Factorial</a:t>
            </a:r>
            <a:endParaRPr b="1" sz="2000"/>
          </a:p>
        </p:txBody>
      </p:sp>
      <p:pic>
        <p:nvPicPr>
          <p:cNvPr id="148" name="Google Shape;148;g251711850fa_0_15"/>
          <p:cNvPicPr preferRelativeResize="0"/>
          <p:nvPr/>
        </p:nvPicPr>
        <p:blipFill>
          <a:blip r:embed="rId4">
            <a:alphaModFix/>
          </a:blip>
          <a:stretch>
            <a:fillRect/>
          </a:stretch>
        </p:blipFill>
        <p:spPr>
          <a:xfrm>
            <a:off x="838200" y="1856101"/>
            <a:ext cx="6961651" cy="4351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251711850fa_0_2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Recursion</a:t>
            </a:r>
            <a:r>
              <a:rPr lang="en-US" sz="3000">
                <a:solidFill>
                  <a:schemeClr val="accent1"/>
                </a:solidFill>
              </a:rPr>
              <a:t>: Factorial→ working stack</a:t>
            </a:r>
            <a:endParaRPr sz="3000">
              <a:solidFill>
                <a:schemeClr val="accent1"/>
              </a:solidFill>
            </a:endParaRPr>
          </a:p>
        </p:txBody>
      </p:sp>
      <p:pic>
        <p:nvPicPr>
          <p:cNvPr id="154" name="Google Shape;154;g251711850fa_0_20"/>
          <p:cNvPicPr preferRelativeResize="0"/>
          <p:nvPr/>
        </p:nvPicPr>
        <p:blipFill>
          <a:blip r:embed="rId3">
            <a:alphaModFix/>
          </a:blip>
          <a:stretch>
            <a:fillRect/>
          </a:stretch>
        </p:blipFill>
        <p:spPr>
          <a:xfrm>
            <a:off x="3390900" y="1856094"/>
            <a:ext cx="5555366" cy="483258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251711850fa_0_2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Recursion: Fibonacci Sequence</a:t>
            </a:r>
            <a:endParaRPr sz="3000">
              <a:solidFill>
                <a:schemeClr val="accent1"/>
              </a:solidFill>
            </a:endParaRPr>
          </a:p>
        </p:txBody>
      </p:sp>
      <p:sp>
        <p:nvSpPr>
          <p:cNvPr id="160" name="Google Shape;160;g251711850fa_0_25"/>
          <p:cNvSpPr txBox="1"/>
          <p:nvPr>
            <p:ph idx="1" type="body"/>
          </p:nvPr>
        </p:nvSpPr>
        <p:spPr>
          <a:xfrm>
            <a:off x="900752" y="1856097"/>
            <a:ext cx="10452900" cy="38889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Clr>
                <a:schemeClr val="dk1"/>
              </a:buClr>
              <a:buSzPts val="1100"/>
              <a:buFont typeface="Arial"/>
              <a:buNone/>
            </a:pPr>
            <a:r>
              <a:rPr lang="en-US" sz="2400">
                <a:solidFill>
                  <a:srgbClr val="333333"/>
                </a:solidFill>
              </a:rPr>
              <a:t>The Fibonacci Sequence is the series of numbers:</a:t>
            </a:r>
            <a:endParaRPr sz="2400">
              <a:solidFill>
                <a:srgbClr val="333333"/>
              </a:solidFill>
            </a:endParaRPr>
          </a:p>
          <a:p>
            <a:pPr indent="0" lvl="0" marL="2806700" marR="2806700" rtl="0" algn="ctr">
              <a:lnSpc>
                <a:spcPct val="115000"/>
              </a:lnSpc>
              <a:spcBef>
                <a:spcPts val="1200"/>
              </a:spcBef>
              <a:spcAft>
                <a:spcPts val="0"/>
              </a:spcAft>
              <a:buClr>
                <a:schemeClr val="dk1"/>
              </a:buClr>
              <a:buSzPts val="1100"/>
              <a:buFont typeface="Arial"/>
              <a:buNone/>
            </a:pPr>
            <a:r>
              <a:rPr lang="en-US" sz="2400">
                <a:solidFill>
                  <a:srgbClr val="333333"/>
                </a:solidFill>
              </a:rPr>
              <a:t>0, 1, 1, 2, 3, 5, 8, 13, 21, 34, ...</a:t>
            </a:r>
            <a:endParaRPr sz="2400">
              <a:solidFill>
                <a:srgbClr val="333333"/>
              </a:solidFill>
            </a:endParaRPr>
          </a:p>
          <a:p>
            <a:pPr indent="0" lvl="0" marL="0" rtl="0" algn="l">
              <a:lnSpc>
                <a:spcPct val="115000"/>
              </a:lnSpc>
              <a:spcBef>
                <a:spcPts val="1200"/>
              </a:spcBef>
              <a:spcAft>
                <a:spcPts val="0"/>
              </a:spcAft>
              <a:buClr>
                <a:schemeClr val="dk1"/>
              </a:buClr>
              <a:buSzPts val="1100"/>
              <a:buFont typeface="Arial"/>
              <a:buNone/>
            </a:pPr>
            <a:r>
              <a:rPr lang="en-US" sz="2400">
                <a:solidFill>
                  <a:srgbClr val="333333"/>
                </a:solidFill>
              </a:rPr>
              <a:t>The next number is found by adding up the two numbers before it:</a:t>
            </a:r>
            <a:endParaRPr sz="2400">
              <a:solidFill>
                <a:srgbClr val="333333"/>
              </a:solidFill>
            </a:endParaRPr>
          </a:p>
          <a:p>
            <a:pPr indent="-381000" lvl="0" marL="457200" rtl="0" algn="l">
              <a:lnSpc>
                <a:spcPct val="115000"/>
              </a:lnSpc>
              <a:spcBef>
                <a:spcPts val="1200"/>
              </a:spcBef>
              <a:spcAft>
                <a:spcPts val="0"/>
              </a:spcAft>
              <a:buClr>
                <a:srgbClr val="333333"/>
              </a:buClr>
              <a:buSzPts val="2400"/>
              <a:buFont typeface="Times New Roman"/>
              <a:buChar char="●"/>
            </a:pPr>
            <a:r>
              <a:rPr lang="en-US" sz="2400">
                <a:solidFill>
                  <a:srgbClr val="333333"/>
                </a:solidFill>
              </a:rPr>
              <a:t>the 2 is found by adding the two numbers before it (1+1),</a:t>
            </a:r>
            <a:endParaRPr sz="2400">
              <a:solidFill>
                <a:srgbClr val="333333"/>
              </a:solidFill>
            </a:endParaRPr>
          </a:p>
          <a:p>
            <a:pPr indent="-381000" lvl="0" marL="457200" rtl="0" algn="l">
              <a:lnSpc>
                <a:spcPct val="115000"/>
              </a:lnSpc>
              <a:spcBef>
                <a:spcPts val="0"/>
              </a:spcBef>
              <a:spcAft>
                <a:spcPts val="0"/>
              </a:spcAft>
              <a:buClr>
                <a:srgbClr val="333333"/>
              </a:buClr>
              <a:buSzPts val="2400"/>
              <a:buFont typeface="Times New Roman"/>
              <a:buChar char="●"/>
            </a:pPr>
            <a:r>
              <a:rPr lang="en-US" sz="2400">
                <a:solidFill>
                  <a:srgbClr val="333333"/>
                </a:solidFill>
              </a:rPr>
              <a:t>the 3 is found by adding the two numbers before it (1+2),</a:t>
            </a:r>
            <a:endParaRPr sz="2400">
              <a:solidFill>
                <a:srgbClr val="333333"/>
              </a:solidFill>
            </a:endParaRPr>
          </a:p>
          <a:p>
            <a:pPr indent="-381000" lvl="0" marL="457200" rtl="0" algn="l">
              <a:lnSpc>
                <a:spcPct val="115000"/>
              </a:lnSpc>
              <a:spcBef>
                <a:spcPts val="0"/>
              </a:spcBef>
              <a:spcAft>
                <a:spcPts val="0"/>
              </a:spcAft>
              <a:buClr>
                <a:srgbClr val="333333"/>
              </a:buClr>
              <a:buSzPts val="2400"/>
              <a:buFont typeface="Times New Roman"/>
              <a:buChar char="●"/>
            </a:pPr>
            <a:r>
              <a:rPr lang="en-US" sz="2400">
                <a:solidFill>
                  <a:srgbClr val="333333"/>
                </a:solidFill>
              </a:rPr>
              <a:t>the 5 is (2+3),</a:t>
            </a:r>
            <a:endParaRPr sz="2400">
              <a:solidFill>
                <a:srgbClr val="333333"/>
              </a:solidFill>
            </a:endParaRPr>
          </a:p>
          <a:p>
            <a:pPr indent="-381000" lvl="0" marL="457200" rtl="0" algn="l">
              <a:lnSpc>
                <a:spcPct val="115000"/>
              </a:lnSpc>
              <a:spcBef>
                <a:spcPts val="0"/>
              </a:spcBef>
              <a:spcAft>
                <a:spcPts val="0"/>
              </a:spcAft>
              <a:buClr>
                <a:srgbClr val="333333"/>
              </a:buClr>
              <a:buSzPts val="2400"/>
              <a:buFont typeface="Times New Roman"/>
              <a:buChar char="●"/>
            </a:pPr>
            <a:r>
              <a:rPr lang="en-US" sz="2400">
                <a:solidFill>
                  <a:srgbClr val="333333"/>
                </a:solidFill>
              </a:rPr>
              <a:t>and so on!</a:t>
            </a:r>
            <a:endParaRPr sz="2400">
              <a:solidFill>
                <a:srgbClr val="333333"/>
              </a:solidFill>
            </a:endParaRPr>
          </a:p>
          <a:p>
            <a:pPr indent="0" lvl="0" marL="0" rtl="0" algn="l">
              <a:lnSpc>
                <a:spcPct val="90000"/>
              </a:lnSpc>
              <a:spcBef>
                <a:spcPts val="1200"/>
              </a:spcBef>
              <a:spcAft>
                <a:spcPts val="0"/>
              </a:spcAft>
              <a:buClr>
                <a:schemeClr val="dk1"/>
              </a:buClr>
              <a:buSzPts val="2000"/>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22713c49c38_0_58"/>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Recursion: Fibonacci Sequence : Rule</a:t>
            </a:r>
            <a:endParaRPr sz="3000">
              <a:solidFill>
                <a:schemeClr val="accent1"/>
              </a:solidFill>
            </a:endParaRPr>
          </a:p>
        </p:txBody>
      </p:sp>
      <p:sp>
        <p:nvSpPr>
          <p:cNvPr id="166" name="Google Shape;166;g22713c49c38_0_58"/>
          <p:cNvSpPr txBox="1"/>
          <p:nvPr>
            <p:ph idx="1" type="body"/>
          </p:nvPr>
        </p:nvSpPr>
        <p:spPr>
          <a:xfrm>
            <a:off x="900750" y="1856102"/>
            <a:ext cx="10452900" cy="11283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000"/>
              <a:buNone/>
            </a:pPr>
            <a:r>
              <a:rPr lang="en-US" sz="2400">
                <a:solidFill>
                  <a:srgbClr val="333333"/>
                </a:solidFill>
              </a:rPr>
              <a:t>The Fibonacci Sequence can be written as a "Rule"</a:t>
            </a:r>
            <a:endParaRPr sz="2400">
              <a:solidFill>
                <a:srgbClr val="333333"/>
              </a:solidFill>
            </a:endParaRPr>
          </a:p>
          <a:p>
            <a:pPr indent="0" lvl="0" marL="0" rtl="0" algn="l">
              <a:lnSpc>
                <a:spcPct val="90000"/>
              </a:lnSpc>
              <a:spcBef>
                <a:spcPts val="0"/>
              </a:spcBef>
              <a:spcAft>
                <a:spcPts val="0"/>
              </a:spcAft>
              <a:buClr>
                <a:schemeClr val="dk1"/>
              </a:buClr>
              <a:buSzPts val="2000"/>
              <a:buNone/>
            </a:pPr>
            <a:r>
              <a:t/>
            </a:r>
            <a:endParaRPr sz="1200">
              <a:solidFill>
                <a:srgbClr val="333333"/>
              </a:solidFill>
              <a:latin typeface="Verdana"/>
              <a:ea typeface="Verdana"/>
              <a:cs typeface="Verdana"/>
              <a:sym typeface="Verdana"/>
            </a:endParaRPr>
          </a:p>
          <a:p>
            <a:pPr indent="0" lvl="0" marL="0" rtl="0" algn="l">
              <a:lnSpc>
                <a:spcPct val="90000"/>
              </a:lnSpc>
              <a:spcBef>
                <a:spcPts val="0"/>
              </a:spcBef>
              <a:spcAft>
                <a:spcPts val="0"/>
              </a:spcAft>
              <a:buClr>
                <a:schemeClr val="dk1"/>
              </a:buClr>
              <a:buSzPts val="2000"/>
              <a:buNone/>
            </a:pPr>
            <a:r>
              <a:t/>
            </a:r>
            <a:endParaRPr sz="1200">
              <a:solidFill>
                <a:srgbClr val="333333"/>
              </a:solidFill>
              <a:latin typeface="Verdana"/>
              <a:ea typeface="Verdana"/>
              <a:cs typeface="Verdana"/>
              <a:sym typeface="Verdana"/>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167" name="Google Shape;167;g22713c49c38_0_58"/>
          <p:cNvPicPr preferRelativeResize="0"/>
          <p:nvPr/>
        </p:nvPicPr>
        <p:blipFill>
          <a:blip r:embed="rId3">
            <a:alphaModFix/>
          </a:blip>
          <a:stretch>
            <a:fillRect/>
          </a:stretch>
        </p:blipFill>
        <p:spPr>
          <a:xfrm>
            <a:off x="1231900" y="2755800"/>
            <a:ext cx="10345376" cy="2181325"/>
          </a:xfrm>
          <a:prstGeom prst="rect">
            <a:avLst/>
          </a:prstGeom>
          <a:noFill/>
          <a:ln>
            <a:noFill/>
          </a:ln>
        </p:spPr>
      </p:pic>
      <p:pic>
        <p:nvPicPr>
          <p:cNvPr id="168" name="Google Shape;168;g22713c49c38_0_58"/>
          <p:cNvPicPr preferRelativeResize="0"/>
          <p:nvPr/>
        </p:nvPicPr>
        <p:blipFill>
          <a:blip r:embed="rId4">
            <a:alphaModFix/>
          </a:blip>
          <a:stretch>
            <a:fillRect/>
          </a:stretch>
        </p:blipFill>
        <p:spPr>
          <a:xfrm>
            <a:off x="7883525" y="5010150"/>
            <a:ext cx="3693750" cy="103473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2"/>
          <p:cNvSpPr txBox="1"/>
          <p:nvPr>
            <p:ph type="title"/>
          </p:nvPr>
        </p:nvSpPr>
        <p:spPr>
          <a:xfrm>
            <a:off x="838200" y="39491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Recursion</a:t>
            </a:r>
            <a:endParaRPr sz="3000">
              <a:solidFill>
                <a:schemeClr val="accent1"/>
              </a:solidFill>
            </a:endParaRPr>
          </a:p>
        </p:txBody>
      </p:sp>
      <p:sp>
        <p:nvSpPr>
          <p:cNvPr id="50" name="Google Shape;50;p2"/>
          <p:cNvSpPr txBox="1"/>
          <p:nvPr>
            <p:ph idx="1" type="body"/>
          </p:nvPr>
        </p:nvSpPr>
        <p:spPr>
          <a:xfrm>
            <a:off x="869475" y="1824350"/>
            <a:ext cx="10452900" cy="4382700"/>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None/>
            </a:pPr>
            <a:r>
              <a:rPr i="1" lang="en-US" sz="2400"/>
              <a:t>Recursion is a process by which a function calls itself repeatedly, until some specified </a:t>
            </a:r>
            <a:r>
              <a:rPr i="1" lang="en-US" sz="2400"/>
              <a:t>condition</a:t>
            </a:r>
            <a:r>
              <a:rPr i="1" lang="en-US" sz="2400"/>
              <a:t> has been satisfied.</a:t>
            </a:r>
            <a:endParaRPr i="1"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Powerful technique of writing a complicated algorithm in an easy way.</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The process is used for </a:t>
            </a:r>
            <a:r>
              <a:rPr lang="en-US" sz="2400"/>
              <a:t>repetitive</a:t>
            </a:r>
            <a:r>
              <a:rPr lang="en-US" sz="2400"/>
              <a:t> computations in which action is stated in terms of a </a:t>
            </a:r>
            <a:r>
              <a:rPr lang="en-US" sz="2400"/>
              <a:t>previous</a:t>
            </a:r>
            <a:r>
              <a:rPr lang="en-US" sz="2400"/>
              <a:t> result.</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In order to solve a problem recursively, two conditions must be satisfied:</a:t>
            </a:r>
            <a:endParaRPr sz="2400"/>
          </a:p>
          <a:p>
            <a:pPr indent="0" lvl="0" marL="457200" rtl="0" algn="l">
              <a:lnSpc>
                <a:spcPct val="90000"/>
              </a:lnSpc>
              <a:spcBef>
                <a:spcPts val="0"/>
              </a:spcBef>
              <a:spcAft>
                <a:spcPts val="0"/>
              </a:spcAft>
              <a:buNone/>
            </a:pPr>
            <a:r>
              <a:t/>
            </a:r>
            <a:endParaRPr sz="2400"/>
          </a:p>
          <a:p>
            <a:pPr indent="-381000" lvl="2" marL="1371600" rtl="0" algn="l">
              <a:lnSpc>
                <a:spcPct val="90000"/>
              </a:lnSpc>
              <a:spcBef>
                <a:spcPts val="0"/>
              </a:spcBef>
              <a:spcAft>
                <a:spcPts val="0"/>
              </a:spcAft>
              <a:buSzPts val="2400"/>
              <a:buChar char="-"/>
            </a:pPr>
            <a:r>
              <a:rPr lang="en-US" sz="2400"/>
              <a:t>First, base </a:t>
            </a:r>
            <a:r>
              <a:rPr lang="en-US" sz="2400"/>
              <a:t>condition</a:t>
            </a:r>
            <a:r>
              <a:rPr lang="en-US" sz="2400"/>
              <a:t> should be defined (stopping condition).</a:t>
            </a:r>
            <a:endParaRPr sz="2400"/>
          </a:p>
          <a:p>
            <a:pPr indent="-381000" lvl="2" marL="1371600" rtl="0" algn="l">
              <a:lnSpc>
                <a:spcPct val="90000"/>
              </a:lnSpc>
              <a:spcBef>
                <a:spcPts val="0"/>
              </a:spcBef>
              <a:spcAft>
                <a:spcPts val="0"/>
              </a:spcAft>
              <a:buSzPts val="2400"/>
              <a:buChar char="-"/>
            </a:pPr>
            <a:r>
              <a:rPr lang="en-US" sz="2400"/>
              <a:t>Second, Changing state of recursive call moving towards the base </a:t>
            </a:r>
            <a:r>
              <a:rPr lang="en-US" sz="2400"/>
              <a:t>condition</a:t>
            </a:r>
            <a:r>
              <a:rPr lang="en-US" sz="2400"/>
              <a:t>.</a:t>
            </a:r>
            <a:endParaRPr sz="2400"/>
          </a:p>
          <a:p>
            <a:pPr indent="0" lvl="0" marL="137160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sz="2400"/>
              <a:t>We use recursion to solve bigger problem</a:t>
            </a:r>
            <a:endParaRPr sz="24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22713c49c38_0_63"/>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3000"/>
              <a:buFont typeface="Times New Roman"/>
              <a:buNone/>
            </a:pPr>
            <a:r>
              <a:rPr lang="en-US" sz="3000">
                <a:solidFill>
                  <a:schemeClr val="accent1"/>
                </a:solidFill>
              </a:rPr>
              <a:t>Recursion: Fibonacci Sequence : Rule</a:t>
            </a:r>
            <a:endParaRPr sz="3000">
              <a:solidFill>
                <a:schemeClr val="accent1"/>
              </a:solidFill>
            </a:endParaRPr>
          </a:p>
        </p:txBody>
      </p:sp>
      <p:pic>
        <p:nvPicPr>
          <p:cNvPr id="174" name="Google Shape;174;g22713c49c38_0_63"/>
          <p:cNvPicPr preferRelativeResize="0"/>
          <p:nvPr/>
        </p:nvPicPr>
        <p:blipFill>
          <a:blip r:embed="rId3">
            <a:alphaModFix/>
          </a:blip>
          <a:stretch>
            <a:fillRect/>
          </a:stretch>
        </p:blipFill>
        <p:spPr>
          <a:xfrm>
            <a:off x="1311275" y="1920653"/>
            <a:ext cx="9423175" cy="4127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g22713c49c38_0_68"/>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Recursion: Fibonacci Sequence: How it works</a:t>
            </a:r>
            <a:endParaRPr sz="3000">
              <a:solidFill>
                <a:schemeClr val="accent1"/>
              </a:solidFill>
            </a:endParaRPr>
          </a:p>
        </p:txBody>
      </p:sp>
      <p:pic>
        <p:nvPicPr>
          <p:cNvPr id="180" name="Google Shape;180;g22713c49c38_0_68"/>
          <p:cNvPicPr preferRelativeResize="0"/>
          <p:nvPr/>
        </p:nvPicPr>
        <p:blipFill>
          <a:blip r:embed="rId3">
            <a:alphaModFix/>
          </a:blip>
          <a:stretch>
            <a:fillRect/>
          </a:stretch>
        </p:blipFill>
        <p:spPr>
          <a:xfrm>
            <a:off x="762000" y="2079400"/>
            <a:ext cx="8019525" cy="3794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2713c49c38_0_73"/>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Recursion</a:t>
            </a:r>
            <a:r>
              <a:rPr lang="en-US" sz="3000">
                <a:solidFill>
                  <a:schemeClr val="accent1"/>
                </a:solidFill>
              </a:rPr>
              <a:t>: Fibonacci sequence: Implementation</a:t>
            </a:r>
            <a:endParaRPr sz="3000">
              <a:solidFill>
                <a:schemeClr val="accent1"/>
              </a:solidFill>
            </a:endParaRPr>
          </a:p>
        </p:txBody>
      </p:sp>
      <p:sp>
        <p:nvSpPr>
          <p:cNvPr id="186" name="Google Shape;186;g22713c49c38_0_73"/>
          <p:cNvSpPr txBox="1"/>
          <p:nvPr>
            <p:ph idx="1" type="body"/>
          </p:nvPr>
        </p:nvSpPr>
        <p:spPr>
          <a:xfrm>
            <a:off x="5953125" y="1856100"/>
            <a:ext cx="5778600" cy="1731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b="1" lang="en-US" sz="2000"/>
              <a:t>GitHub Link:</a:t>
            </a:r>
            <a:endParaRPr b="1" sz="2000"/>
          </a:p>
          <a:p>
            <a:pPr indent="0" lvl="0" marL="0" rtl="0" algn="l">
              <a:lnSpc>
                <a:spcPct val="90000"/>
              </a:lnSpc>
              <a:spcBef>
                <a:spcPts val="0"/>
              </a:spcBef>
              <a:spcAft>
                <a:spcPts val="0"/>
              </a:spcAft>
              <a:buClr>
                <a:schemeClr val="dk1"/>
              </a:buClr>
              <a:buSzPts val="2000"/>
              <a:buNone/>
            </a:pPr>
            <a:r>
              <a:t/>
            </a:r>
            <a:endParaRPr b="1" sz="2000"/>
          </a:p>
          <a:p>
            <a:pPr indent="0" lvl="0" marL="0" rtl="0" algn="l">
              <a:lnSpc>
                <a:spcPct val="90000"/>
              </a:lnSpc>
              <a:spcBef>
                <a:spcPts val="0"/>
              </a:spcBef>
              <a:spcAft>
                <a:spcPts val="0"/>
              </a:spcAft>
              <a:buClr>
                <a:schemeClr val="dk1"/>
              </a:buClr>
              <a:buSzPts val="2000"/>
              <a:buNone/>
            </a:pPr>
            <a:r>
              <a:rPr b="1" lang="en-US" sz="2000" u="sng">
                <a:solidFill>
                  <a:schemeClr val="hlink"/>
                </a:solidFill>
                <a:hlinkClick r:id="rId3"/>
              </a:rPr>
              <a:t>Click here --&gt; Fibonacci Sequence using recursion</a:t>
            </a:r>
            <a:endParaRPr b="1" sz="2000"/>
          </a:p>
          <a:p>
            <a:pPr indent="-101600" lvl="0" marL="228600" rtl="0" algn="l">
              <a:lnSpc>
                <a:spcPct val="90000"/>
              </a:lnSpc>
              <a:spcBef>
                <a:spcPts val="1000"/>
              </a:spcBef>
              <a:spcAft>
                <a:spcPts val="0"/>
              </a:spcAft>
              <a:buClr>
                <a:schemeClr val="dk1"/>
              </a:buClr>
              <a:buSzPts val="2000"/>
              <a:buNone/>
            </a:pPr>
            <a:r>
              <a:t/>
            </a:r>
            <a:endParaRPr sz="2000"/>
          </a:p>
        </p:txBody>
      </p:sp>
      <p:pic>
        <p:nvPicPr>
          <p:cNvPr id="187" name="Google Shape;187;g22713c49c38_0_73"/>
          <p:cNvPicPr preferRelativeResize="0"/>
          <p:nvPr/>
        </p:nvPicPr>
        <p:blipFill>
          <a:blip r:embed="rId4">
            <a:alphaModFix/>
          </a:blip>
          <a:stretch>
            <a:fillRect/>
          </a:stretch>
        </p:blipFill>
        <p:spPr>
          <a:xfrm>
            <a:off x="838200" y="1856094"/>
            <a:ext cx="4067175" cy="47910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2713c49c38_0_78"/>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Recursion: GCD </a:t>
            </a:r>
            <a:endParaRPr sz="3000">
              <a:solidFill>
                <a:schemeClr val="accent1"/>
              </a:solidFill>
            </a:endParaRPr>
          </a:p>
        </p:txBody>
      </p:sp>
      <p:sp>
        <p:nvSpPr>
          <p:cNvPr id="193" name="Google Shape;193;g22713c49c38_0_78"/>
          <p:cNvSpPr txBox="1"/>
          <p:nvPr>
            <p:ph idx="1" type="body"/>
          </p:nvPr>
        </p:nvSpPr>
        <p:spPr>
          <a:xfrm>
            <a:off x="900750" y="1856100"/>
            <a:ext cx="10452900" cy="38589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Font typeface="Times New Roman"/>
              <a:buChar char="-"/>
            </a:pPr>
            <a:r>
              <a:rPr lang="en-US" sz="2400"/>
              <a:t>GCD (Greatest Common Divisor) or HCF (Highest Common Factor) of two numbers is the largest number that divides both of them.</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For example: let’s say we have following two numbers: 63 and 42</a:t>
            </a:r>
            <a:endParaRPr sz="2400"/>
          </a:p>
          <a:p>
            <a:pPr indent="0" lvl="0" marL="0" rtl="0" algn="l">
              <a:lnSpc>
                <a:spcPct val="90000"/>
              </a:lnSpc>
              <a:spcBef>
                <a:spcPts val="0"/>
              </a:spcBef>
              <a:spcAft>
                <a:spcPts val="0"/>
              </a:spcAft>
              <a:buNone/>
            </a:pPr>
            <a:r>
              <a:t/>
            </a:r>
            <a:endParaRPr sz="2400"/>
          </a:p>
          <a:p>
            <a:pPr indent="0" lvl="0" marL="0" rtl="0" algn="ctr">
              <a:lnSpc>
                <a:spcPct val="90000"/>
              </a:lnSpc>
              <a:spcBef>
                <a:spcPts val="0"/>
              </a:spcBef>
              <a:spcAft>
                <a:spcPts val="0"/>
              </a:spcAft>
              <a:buNone/>
            </a:pPr>
            <a:r>
              <a:rPr lang="en-US" sz="2400"/>
              <a:t>     </a:t>
            </a:r>
            <a:r>
              <a:rPr b="1" lang="en-US" sz="2400"/>
              <a:t>  63 = 7 * 3 * 3</a:t>
            </a:r>
            <a:endParaRPr b="1" sz="2400"/>
          </a:p>
          <a:p>
            <a:pPr indent="0" lvl="0" marL="0" rtl="0" algn="ctr">
              <a:lnSpc>
                <a:spcPct val="90000"/>
              </a:lnSpc>
              <a:spcBef>
                <a:spcPts val="0"/>
              </a:spcBef>
              <a:spcAft>
                <a:spcPts val="0"/>
              </a:spcAft>
              <a:buNone/>
            </a:pPr>
            <a:r>
              <a:rPr b="1" lang="en-US" sz="2400"/>
              <a:t>       42 = 7 * 3 * 2</a:t>
            </a:r>
            <a:endParaRPr b="1" sz="2400"/>
          </a:p>
          <a:p>
            <a:pPr indent="-381000" lvl="0" marL="457200" rtl="0" algn="l">
              <a:lnSpc>
                <a:spcPct val="90000"/>
              </a:lnSpc>
              <a:spcBef>
                <a:spcPts val="0"/>
              </a:spcBef>
              <a:spcAft>
                <a:spcPts val="0"/>
              </a:spcAft>
              <a:buSzPts val="2400"/>
              <a:buChar char="-"/>
            </a:pPr>
            <a:r>
              <a:rPr lang="en-US" sz="2400"/>
              <a:t>So, the GCD of 63 and 42 is 21.</a:t>
            </a:r>
            <a:endParaRPr sz="2400"/>
          </a:p>
          <a:p>
            <a:pPr indent="0" lvl="0" marL="457200" rtl="0" algn="l">
              <a:lnSpc>
                <a:spcPct val="90000"/>
              </a:lnSpc>
              <a:spcBef>
                <a:spcPts val="0"/>
              </a:spcBef>
              <a:spcAft>
                <a:spcPts val="0"/>
              </a:spcAft>
              <a:buNone/>
            </a:pPr>
            <a:r>
              <a:t/>
            </a:r>
            <a:endParaRPr sz="2400"/>
          </a:p>
          <a:p>
            <a:pPr indent="0" lvl="0" marL="457200" rtl="0" algn="l">
              <a:lnSpc>
                <a:spcPct val="90000"/>
              </a:lnSpc>
              <a:spcBef>
                <a:spcPts val="0"/>
              </a:spcBef>
              <a:spcAft>
                <a:spcPts val="0"/>
              </a:spcAft>
              <a:buNone/>
            </a:pPr>
            <a:r>
              <a:t/>
            </a:r>
            <a:endParaRPr sz="20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51711850fa_2_1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Recursion: GCD : Implementation</a:t>
            </a:r>
            <a:endParaRPr sz="3000">
              <a:solidFill>
                <a:srgbClr val="4A86E8"/>
              </a:solidFill>
            </a:endParaRPr>
          </a:p>
        </p:txBody>
      </p:sp>
      <p:pic>
        <p:nvPicPr>
          <p:cNvPr id="200" name="Google Shape;200;g251711850fa_2_17"/>
          <p:cNvPicPr preferRelativeResize="0"/>
          <p:nvPr/>
        </p:nvPicPr>
        <p:blipFill>
          <a:blip r:embed="rId3">
            <a:alphaModFix/>
          </a:blip>
          <a:stretch>
            <a:fillRect/>
          </a:stretch>
        </p:blipFill>
        <p:spPr>
          <a:xfrm>
            <a:off x="838200" y="1859100"/>
            <a:ext cx="7273925" cy="4322175"/>
          </a:xfrm>
          <a:prstGeom prst="rect">
            <a:avLst/>
          </a:prstGeom>
          <a:noFill/>
          <a:ln>
            <a:noFill/>
          </a:ln>
        </p:spPr>
      </p:pic>
      <p:sp>
        <p:nvSpPr>
          <p:cNvPr id="201" name="Google Shape;201;g251711850fa_2_17"/>
          <p:cNvSpPr txBox="1"/>
          <p:nvPr/>
        </p:nvSpPr>
        <p:spPr>
          <a:xfrm>
            <a:off x="7270750" y="1859100"/>
            <a:ext cx="46704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000">
                <a:latin typeface="Times New Roman"/>
                <a:ea typeface="Times New Roman"/>
                <a:cs typeface="Times New Roman"/>
                <a:sym typeface="Times New Roman"/>
              </a:rPr>
              <a:t>GitHub Link:</a:t>
            </a:r>
            <a:endParaRPr b="1" sz="2000">
              <a:latin typeface="Times New Roman"/>
              <a:ea typeface="Times New Roman"/>
              <a:cs typeface="Times New Roman"/>
              <a:sym typeface="Times New Roman"/>
            </a:endParaRPr>
          </a:p>
          <a:p>
            <a:pPr indent="0" lvl="0" marL="0" rtl="0" algn="l">
              <a:spcBef>
                <a:spcPts val="0"/>
              </a:spcBef>
              <a:spcAft>
                <a:spcPts val="0"/>
              </a:spcAft>
              <a:buNone/>
            </a:pPr>
            <a:r>
              <a:t/>
            </a:r>
            <a:endParaRPr b="1" sz="2000">
              <a:latin typeface="Times New Roman"/>
              <a:ea typeface="Times New Roman"/>
              <a:cs typeface="Times New Roman"/>
              <a:sym typeface="Times New Roman"/>
            </a:endParaRPr>
          </a:p>
          <a:p>
            <a:pPr indent="0" lvl="0" marL="0" rtl="0" algn="l">
              <a:spcBef>
                <a:spcPts val="0"/>
              </a:spcBef>
              <a:spcAft>
                <a:spcPts val="0"/>
              </a:spcAft>
              <a:buNone/>
            </a:pPr>
            <a:r>
              <a:rPr b="1" lang="en-US" sz="2000" u="sng">
                <a:solidFill>
                  <a:schemeClr val="hlink"/>
                </a:solidFill>
                <a:latin typeface="Times New Roman"/>
                <a:ea typeface="Times New Roman"/>
                <a:cs typeface="Times New Roman"/>
                <a:sym typeface="Times New Roman"/>
                <a:hlinkClick r:id="rId4"/>
              </a:rPr>
              <a:t>Click Here --&gt; GCD using recursion</a:t>
            </a:r>
            <a:endParaRPr b="1" sz="2000">
              <a:latin typeface="Times New Roman"/>
              <a:ea typeface="Times New Roman"/>
              <a:cs typeface="Times New Roman"/>
              <a:sym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51711850fa_2_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Recursion: Tower of Hanoi</a:t>
            </a:r>
            <a:endParaRPr sz="3000">
              <a:solidFill>
                <a:srgbClr val="4A86E8"/>
              </a:solidFill>
            </a:endParaRPr>
          </a:p>
        </p:txBody>
      </p:sp>
      <p:sp>
        <p:nvSpPr>
          <p:cNvPr id="208" name="Google Shape;208;g251711850fa_2_29"/>
          <p:cNvSpPr txBox="1"/>
          <p:nvPr>
            <p:ph idx="1" type="body"/>
          </p:nvPr>
        </p:nvSpPr>
        <p:spPr>
          <a:xfrm>
            <a:off x="838200" y="1920875"/>
            <a:ext cx="7607400" cy="4255800"/>
          </a:xfrm>
          <a:prstGeom prst="rect">
            <a:avLst/>
          </a:prstGeom>
        </p:spPr>
        <p:txBody>
          <a:bodyPr anchorCtr="0" anchor="t" bIns="45700" lIns="91425" spcFirstLastPara="1" rIns="91425" wrap="square" tIns="45700">
            <a:normAutofit/>
          </a:bodyPr>
          <a:lstStyle/>
          <a:p>
            <a:pPr indent="0" lvl="0" marL="0" rtl="0" algn="l">
              <a:lnSpc>
                <a:spcPct val="100000"/>
              </a:lnSpc>
              <a:spcBef>
                <a:spcPts val="500"/>
              </a:spcBef>
              <a:spcAft>
                <a:spcPts val="0"/>
              </a:spcAft>
              <a:buNone/>
            </a:pPr>
            <a:r>
              <a:rPr i="1" lang="en-US" sz="1800">
                <a:solidFill>
                  <a:srgbClr val="292929"/>
                </a:solidFill>
                <a:highlight>
                  <a:srgbClr val="FFFFFF"/>
                </a:highlight>
                <a:latin typeface="Arial"/>
                <a:ea typeface="Arial"/>
                <a:cs typeface="Arial"/>
                <a:sym typeface="Arial"/>
              </a:rPr>
              <a:t>The Tower of Hanoi is also known as the Tower of Brahma or the Lucas Tower. It is a mathematical game or puzzle that consists of three rods with ’n’ number of disks of different diameters.</a:t>
            </a:r>
            <a:endParaRPr i="1" sz="1800">
              <a:solidFill>
                <a:srgbClr val="292929"/>
              </a:solidFill>
              <a:highlight>
                <a:srgbClr val="FFFFFF"/>
              </a:highlight>
              <a:latin typeface="Arial"/>
              <a:ea typeface="Arial"/>
              <a:cs typeface="Arial"/>
              <a:sym typeface="Arial"/>
            </a:endParaRPr>
          </a:p>
          <a:p>
            <a:pPr indent="0" lvl="0" marL="0" rtl="0" algn="l">
              <a:lnSpc>
                <a:spcPct val="100000"/>
              </a:lnSpc>
              <a:spcBef>
                <a:spcPts val="500"/>
              </a:spcBef>
              <a:spcAft>
                <a:spcPts val="0"/>
              </a:spcAft>
              <a:buClr>
                <a:schemeClr val="dk1"/>
              </a:buClr>
              <a:buSzPts val="1100"/>
              <a:buFont typeface="Arial"/>
              <a:buNone/>
            </a:pPr>
            <a:r>
              <a:t/>
            </a:r>
            <a:endParaRPr sz="1800">
              <a:solidFill>
                <a:srgbClr val="292929"/>
              </a:solidFill>
              <a:highlight>
                <a:srgbClr val="FFFFFF"/>
              </a:highlight>
              <a:latin typeface="Arial"/>
              <a:ea typeface="Arial"/>
              <a:cs typeface="Arial"/>
              <a:sym typeface="Arial"/>
            </a:endParaRPr>
          </a:p>
          <a:p>
            <a:pPr indent="0" lvl="0" marL="0" rtl="0" algn="l">
              <a:lnSpc>
                <a:spcPct val="100000"/>
              </a:lnSpc>
              <a:spcBef>
                <a:spcPts val="500"/>
              </a:spcBef>
              <a:spcAft>
                <a:spcPts val="0"/>
              </a:spcAft>
              <a:buNone/>
            </a:pPr>
            <a:r>
              <a:rPr lang="en-US" sz="1800">
                <a:solidFill>
                  <a:srgbClr val="292929"/>
                </a:solidFill>
                <a:highlight>
                  <a:srgbClr val="FFFFFF"/>
                </a:highlight>
                <a:latin typeface="Arial"/>
                <a:ea typeface="Arial"/>
                <a:cs typeface="Arial"/>
                <a:sym typeface="Arial"/>
              </a:rPr>
              <a:t>The objective of the game is to shift the entire stack of disks from one rod to another rod following these three rules :</a:t>
            </a:r>
            <a:endParaRPr sz="1800">
              <a:solidFill>
                <a:srgbClr val="292929"/>
              </a:solidFill>
              <a:highlight>
                <a:srgbClr val="FFFFFF"/>
              </a:highlight>
              <a:latin typeface="Arial"/>
              <a:ea typeface="Arial"/>
              <a:cs typeface="Arial"/>
              <a:sym typeface="Arial"/>
            </a:endParaRPr>
          </a:p>
          <a:p>
            <a:pPr indent="0" lvl="0" marL="0" rtl="0" algn="l">
              <a:lnSpc>
                <a:spcPct val="100000"/>
              </a:lnSpc>
              <a:spcBef>
                <a:spcPts val="500"/>
              </a:spcBef>
              <a:spcAft>
                <a:spcPts val="0"/>
              </a:spcAft>
              <a:buClr>
                <a:schemeClr val="dk1"/>
              </a:buClr>
              <a:buSzPts val="1100"/>
              <a:buFont typeface="Arial"/>
              <a:buNone/>
            </a:pPr>
            <a:r>
              <a:t/>
            </a:r>
            <a:endParaRPr sz="1800">
              <a:solidFill>
                <a:srgbClr val="292929"/>
              </a:solidFill>
              <a:highlight>
                <a:srgbClr val="FFFFFF"/>
              </a:highlight>
              <a:latin typeface="Arial"/>
              <a:ea typeface="Arial"/>
              <a:cs typeface="Arial"/>
              <a:sym typeface="Arial"/>
            </a:endParaRPr>
          </a:p>
          <a:p>
            <a:pPr indent="-342900" lvl="0" marL="749300" rtl="0" algn="l">
              <a:lnSpc>
                <a:spcPct val="100000"/>
              </a:lnSpc>
              <a:spcBef>
                <a:spcPts val="500"/>
              </a:spcBef>
              <a:spcAft>
                <a:spcPts val="0"/>
              </a:spcAft>
              <a:buClr>
                <a:srgbClr val="292929"/>
              </a:buClr>
              <a:buSzPts val="1800"/>
              <a:buFont typeface="Arial"/>
              <a:buAutoNum type="arabicPeriod"/>
            </a:pPr>
            <a:r>
              <a:rPr lang="en-US" sz="1800">
                <a:solidFill>
                  <a:srgbClr val="292929"/>
                </a:solidFill>
                <a:highlight>
                  <a:srgbClr val="FFFFFF"/>
                </a:highlight>
                <a:latin typeface="Arial"/>
                <a:ea typeface="Arial"/>
                <a:cs typeface="Arial"/>
                <a:sym typeface="Arial"/>
              </a:rPr>
              <a:t>Only one disk can be moved at a time.</a:t>
            </a:r>
            <a:endParaRPr sz="1800">
              <a:solidFill>
                <a:srgbClr val="292929"/>
              </a:solidFill>
              <a:highlight>
                <a:srgbClr val="FFFFFF"/>
              </a:highlight>
              <a:latin typeface="Arial"/>
              <a:ea typeface="Arial"/>
              <a:cs typeface="Arial"/>
              <a:sym typeface="Arial"/>
            </a:endParaRPr>
          </a:p>
          <a:p>
            <a:pPr indent="-342900" lvl="0" marL="749300" rtl="0" algn="l">
              <a:lnSpc>
                <a:spcPct val="100000"/>
              </a:lnSpc>
              <a:spcBef>
                <a:spcPts val="500"/>
              </a:spcBef>
              <a:spcAft>
                <a:spcPts val="0"/>
              </a:spcAft>
              <a:buClr>
                <a:srgbClr val="292929"/>
              </a:buClr>
              <a:buSzPts val="1800"/>
              <a:buFont typeface="Arial"/>
              <a:buAutoNum type="arabicPeriod"/>
            </a:pPr>
            <a:r>
              <a:rPr lang="en-US" sz="1800">
                <a:solidFill>
                  <a:srgbClr val="292929"/>
                </a:solidFill>
                <a:highlight>
                  <a:srgbClr val="FFFFFF"/>
                </a:highlight>
                <a:latin typeface="Arial"/>
                <a:ea typeface="Arial"/>
                <a:cs typeface="Arial"/>
                <a:sym typeface="Arial"/>
              </a:rPr>
              <a:t>Only the uppermost disk from one stack can be moved on to the top of another stack or an empty rod.</a:t>
            </a:r>
            <a:endParaRPr sz="1800">
              <a:solidFill>
                <a:srgbClr val="292929"/>
              </a:solidFill>
              <a:highlight>
                <a:srgbClr val="FFFFFF"/>
              </a:highlight>
              <a:latin typeface="Arial"/>
              <a:ea typeface="Arial"/>
              <a:cs typeface="Arial"/>
              <a:sym typeface="Arial"/>
            </a:endParaRPr>
          </a:p>
          <a:p>
            <a:pPr indent="-342900" lvl="0" marL="749300" rtl="0" algn="l">
              <a:lnSpc>
                <a:spcPct val="100000"/>
              </a:lnSpc>
              <a:spcBef>
                <a:spcPts val="500"/>
              </a:spcBef>
              <a:spcAft>
                <a:spcPts val="0"/>
              </a:spcAft>
              <a:buClr>
                <a:srgbClr val="292929"/>
              </a:buClr>
              <a:buSzPts val="1800"/>
              <a:buFont typeface="Arial"/>
              <a:buAutoNum type="arabicPeriod"/>
            </a:pPr>
            <a:r>
              <a:rPr lang="en-US" sz="1800">
                <a:solidFill>
                  <a:srgbClr val="292929"/>
                </a:solidFill>
                <a:highlight>
                  <a:srgbClr val="FFFFFF"/>
                </a:highlight>
                <a:latin typeface="Arial"/>
                <a:ea typeface="Arial"/>
                <a:cs typeface="Arial"/>
                <a:sym typeface="Arial"/>
              </a:rPr>
              <a:t>Larger disks cannot be placed on the top of smaller disks.</a:t>
            </a:r>
            <a:endParaRPr sz="1800">
              <a:solidFill>
                <a:srgbClr val="292929"/>
              </a:solidFill>
              <a:highlight>
                <a:srgbClr val="FFFFFF"/>
              </a:highlight>
              <a:latin typeface="Arial"/>
              <a:ea typeface="Arial"/>
              <a:cs typeface="Arial"/>
              <a:sym typeface="Arial"/>
            </a:endParaRPr>
          </a:p>
          <a:p>
            <a:pPr indent="0" lvl="0" marL="0" rtl="0" algn="l">
              <a:spcBef>
                <a:spcPts val="1000"/>
              </a:spcBef>
              <a:spcAft>
                <a:spcPts val="0"/>
              </a:spcAft>
              <a:buNone/>
            </a:pPr>
            <a:r>
              <a:t/>
            </a:r>
            <a:endParaRPr/>
          </a:p>
        </p:txBody>
      </p:sp>
      <p:pic>
        <p:nvPicPr>
          <p:cNvPr id="209" name="Google Shape;209;g251711850fa_2_29"/>
          <p:cNvPicPr preferRelativeResize="0"/>
          <p:nvPr/>
        </p:nvPicPr>
        <p:blipFill>
          <a:blip r:embed="rId3">
            <a:alphaModFix/>
          </a:blip>
          <a:stretch>
            <a:fillRect/>
          </a:stretch>
        </p:blipFill>
        <p:spPr>
          <a:xfrm>
            <a:off x="8518525" y="1832838"/>
            <a:ext cx="3181350" cy="17716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251711850fa_2_3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sz="3000">
                <a:solidFill>
                  <a:srgbClr val="4A86E8"/>
                </a:solidFill>
              </a:rPr>
              <a:t>Recursion: Tower of Hanoi</a:t>
            </a:r>
            <a:endParaRPr sz="3000">
              <a:solidFill>
                <a:srgbClr val="4A86E8"/>
              </a:solidFill>
            </a:endParaRPr>
          </a:p>
        </p:txBody>
      </p:sp>
      <p:sp>
        <p:nvSpPr>
          <p:cNvPr id="216" name="Google Shape;216;g251711850fa_2_3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b="1" lang="en-US" sz="1800">
                <a:solidFill>
                  <a:srgbClr val="3A3A3A"/>
                </a:solidFill>
                <a:highlight>
                  <a:srgbClr val="FFFFFF"/>
                </a:highlight>
                <a:latin typeface="Arial"/>
                <a:ea typeface="Arial"/>
                <a:cs typeface="Arial"/>
                <a:sym typeface="Arial"/>
              </a:rPr>
              <a:t>Algorithm:</a:t>
            </a:r>
            <a:endParaRPr b="1" sz="1800">
              <a:solidFill>
                <a:srgbClr val="3A3A3A"/>
              </a:solidFill>
              <a:highlight>
                <a:srgbClr val="FFFFFF"/>
              </a:highlight>
              <a:latin typeface="Arial"/>
              <a:ea typeface="Arial"/>
              <a:cs typeface="Arial"/>
              <a:sym typeface="Arial"/>
            </a:endParaRPr>
          </a:p>
          <a:p>
            <a:pPr indent="0" lvl="0" marL="0" rtl="0" algn="l">
              <a:spcBef>
                <a:spcPts val="1000"/>
              </a:spcBef>
              <a:spcAft>
                <a:spcPts val="0"/>
              </a:spcAft>
              <a:buNone/>
            </a:pPr>
            <a:r>
              <a:t/>
            </a:r>
            <a:endParaRPr b="1" sz="1800">
              <a:solidFill>
                <a:srgbClr val="3A3A3A"/>
              </a:solidFill>
              <a:highlight>
                <a:srgbClr val="FFFFFF"/>
              </a:highlight>
              <a:latin typeface="Arial"/>
              <a:ea typeface="Arial"/>
              <a:cs typeface="Arial"/>
              <a:sym typeface="Arial"/>
            </a:endParaRPr>
          </a:p>
          <a:p>
            <a:pPr indent="0" lvl="0" marL="0" rtl="0" algn="l">
              <a:spcBef>
                <a:spcPts val="500"/>
              </a:spcBef>
              <a:spcAft>
                <a:spcPts val="0"/>
              </a:spcAft>
              <a:buNone/>
            </a:pPr>
            <a:r>
              <a:rPr lang="en-US" sz="1800">
                <a:solidFill>
                  <a:srgbClr val="3A3A3A"/>
                </a:solidFill>
                <a:highlight>
                  <a:srgbClr val="FFFFFF"/>
                </a:highlight>
                <a:latin typeface="Arial"/>
                <a:ea typeface="Arial"/>
                <a:cs typeface="Arial"/>
                <a:sym typeface="Arial"/>
              </a:rPr>
              <a:t>Step 1: Start the program.</a:t>
            </a:r>
            <a:endParaRPr sz="1800">
              <a:solidFill>
                <a:srgbClr val="3A3A3A"/>
              </a:solidFill>
              <a:highlight>
                <a:srgbClr val="FFFFFF"/>
              </a:highlight>
              <a:latin typeface="Arial"/>
              <a:ea typeface="Arial"/>
              <a:cs typeface="Arial"/>
              <a:sym typeface="Arial"/>
            </a:endParaRPr>
          </a:p>
          <a:p>
            <a:pPr indent="0" lvl="0" marL="0" rtl="0" algn="l">
              <a:spcBef>
                <a:spcPts val="500"/>
              </a:spcBef>
              <a:spcAft>
                <a:spcPts val="0"/>
              </a:spcAft>
              <a:buClr>
                <a:schemeClr val="dk1"/>
              </a:buClr>
              <a:buSzPts val="1100"/>
              <a:buFont typeface="Arial"/>
              <a:buNone/>
            </a:pPr>
            <a:r>
              <a:t/>
            </a:r>
            <a:endParaRPr sz="1800">
              <a:solidFill>
                <a:srgbClr val="3A3A3A"/>
              </a:solidFill>
              <a:highlight>
                <a:srgbClr val="FFFFFF"/>
              </a:highlight>
              <a:latin typeface="Arial"/>
              <a:ea typeface="Arial"/>
              <a:cs typeface="Arial"/>
              <a:sym typeface="Arial"/>
            </a:endParaRPr>
          </a:p>
          <a:p>
            <a:pPr indent="0" lvl="0" marL="0" rtl="0" algn="l">
              <a:spcBef>
                <a:spcPts val="500"/>
              </a:spcBef>
              <a:spcAft>
                <a:spcPts val="0"/>
              </a:spcAft>
              <a:buNone/>
            </a:pPr>
            <a:r>
              <a:rPr lang="en-US" sz="1800">
                <a:solidFill>
                  <a:srgbClr val="3A3A3A"/>
                </a:solidFill>
                <a:highlight>
                  <a:srgbClr val="FFFFFF"/>
                </a:highlight>
                <a:latin typeface="Arial"/>
                <a:ea typeface="Arial"/>
                <a:cs typeface="Arial"/>
                <a:sym typeface="Arial"/>
              </a:rPr>
              <a:t>Step 2: Input number of disks.</a:t>
            </a:r>
            <a:endParaRPr sz="1800">
              <a:solidFill>
                <a:srgbClr val="3A3A3A"/>
              </a:solidFill>
              <a:highlight>
                <a:srgbClr val="FFFFFF"/>
              </a:highlight>
              <a:latin typeface="Arial"/>
              <a:ea typeface="Arial"/>
              <a:cs typeface="Arial"/>
              <a:sym typeface="Arial"/>
            </a:endParaRPr>
          </a:p>
          <a:p>
            <a:pPr indent="0" lvl="0" marL="0" rtl="0" algn="l">
              <a:spcBef>
                <a:spcPts val="500"/>
              </a:spcBef>
              <a:spcAft>
                <a:spcPts val="0"/>
              </a:spcAft>
              <a:buClr>
                <a:schemeClr val="dk1"/>
              </a:buClr>
              <a:buSzPts val="1100"/>
              <a:buFont typeface="Arial"/>
              <a:buNone/>
            </a:pPr>
            <a:r>
              <a:t/>
            </a:r>
            <a:endParaRPr sz="1800">
              <a:solidFill>
                <a:srgbClr val="3A3A3A"/>
              </a:solidFill>
              <a:highlight>
                <a:srgbClr val="FFFFFF"/>
              </a:highlight>
              <a:latin typeface="Arial"/>
              <a:ea typeface="Arial"/>
              <a:cs typeface="Arial"/>
              <a:sym typeface="Arial"/>
            </a:endParaRPr>
          </a:p>
          <a:p>
            <a:pPr indent="0" lvl="0" marL="0" rtl="0" algn="l">
              <a:spcBef>
                <a:spcPts val="500"/>
              </a:spcBef>
              <a:spcAft>
                <a:spcPts val="0"/>
              </a:spcAft>
              <a:buNone/>
            </a:pPr>
            <a:r>
              <a:rPr lang="en-US" sz="1800">
                <a:solidFill>
                  <a:srgbClr val="3A3A3A"/>
                </a:solidFill>
                <a:highlight>
                  <a:srgbClr val="FFFFFF"/>
                </a:highlight>
                <a:latin typeface="Arial"/>
                <a:ea typeface="Arial"/>
                <a:cs typeface="Arial"/>
                <a:sym typeface="Arial"/>
              </a:rPr>
              <a:t>Step 3: Declare a function which takes the number of disks, starting disk, auxiliary disk and final disk as argument and recursively calls itself twice.</a:t>
            </a:r>
            <a:endParaRPr sz="1800">
              <a:solidFill>
                <a:srgbClr val="3A3A3A"/>
              </a:solidFill>
              <a:highlight>
                <a:srgbClr val="FFFFFF"/>
              </a:highlight>
              <a:latin typeface="Arial"/>
              <a:ea typeface="Arial"/>
              <a:cs typeface="Arial"/>
              <a:sym typeface="Arial"/>
            </a:endParaRPr>
          </a:p>
          <a:p>
            <a:pPr indent="0" lvl="0" marL="0" rtl="0" algn="l">
              <a:spcBef>
                <a:spcPts val="500"/>
              </a:spcBef>
              <a:spcAft>
                <a:spcPts val="0"/>
              </a:spcAft>
              <a:buClr>
                <a:schemeClr val="dk1"/>
              </a:buClr>
              <a:buSzPts val="1100"/>
              <a:buFont typeface="Arial"/>
              <a:buNone/>
            </a:pPr>
            <a:r>
              <a:t/>
            </a:r>
            <a:endParaRPr sz="1800">
              <a:solidFill>
                <a:srgbClr val="3A3A3A"/>
              </a:solidFill>
              <a:highlight>
                <a:srgbClr val="FFFFFF"/>
              </a:highlight>
              <a:latin typeface="Arial"/>
              <a:ea typeface="Arial"/>
              <a:cs typeface="Arial"/>
              <a:sym typeface="Arial"/>
            </a:endParaRPr>
          </a:p>
          <a:p>
            <a:pPr indent="0" lvl="0" marL="0" rtl="0" algn="l">
              <a:spcBef>
                <a:spcPts val="500"/>
              </a:spcBef>
              <a:spcAft>
                <a:spcPts val="0"/>
              </a:spcAft>
              <a:buNone/>
            </a:pPr>
            <a:r>
              <a:rPr lang="en-US" sz="1800">
                <a:solidFill>
                  <a:srgbClr val="3A3A3A"/>
                </a:solidFill>
                <a:highlight>
                  <a:srgbClr val="FFFFFF"/>
                </a:highlight>
                <a:latin typeface="Arial"/>
                <a:ea typeface="Arial"/>
                <a:cs typeface="Arial"/>
                <a:sym typeface="Arial"/>
              </a:rPr>
              <a:t>Step 4: Call the function.</a:t>
            </a:r>
            <a:endParaRPr sz="1800">
              <a:solidFill>
                <a:srgbClr val="3A3A3A"/>
              </a:solidFill>
              <a:highlight>
                <a:srgbClr val="FFFFFF"/>
              </a:highlight>
              <a:latin typeface="Arial"/>
              <a:ea typeface="Arial"/>
              <a:cs typeface="Arial"/>
              <a:sym typeface="Arial"/>
            </a:endParaRPr>
          </a:p>
          <a:p>
            <a:pPr indent="0" lvl="0" marL="0" rtl="0" algn="l">
              <a:spcBef>
                <a:spcPts val="500"/>
              </a:spcBef>
              <a:spcAft>
                <a:spcPts val="0"/>
              </a:spcAft>
              <a:buClr>
                <a:schemeClr val="dk1"/>
              </a:buClr>
              <a:buSzPts val="1100"/>
              <a:buFont typeface="Arial"/>
              <a:buNone/>
            </a:pPr>
            <a:r>
              <a:t/>
            </a:r>
            <a:endParaRPr sz="1800">
              <a:solidFill>
                <a:srgbClr val="3A3A3A"/>
              </a:solidFill>
              <a:highlight>
                <a:srgbClr val="FFFFFF"/>
              </a:highlight>
              <a:latin typeface="Arial"/>
              <a:ea typeface="Arial"/>
              <a:cs typeface="Arial"/>
              <a:sym typeface="Arial"/>
            </a:endParaRPr>
          </a:p>
          <a:p>
            <a:pPr indent="0" lvl="0" marL="0" rtl="0" algn="l">
              <a:spcBef>
                <a:spcPts val="500"/>
              </a:spcBef>
              <a:spcAft>
                <a:spcPts val="0"/>
              </a:spcAft>
              <a:buNone/>
            </a:pPr>
            <a:r>
              <a:rPr lang="en-US" sz="1800">
                <a:solidFill>
                  <a:srgbClr val="3A3A3A"/>
                </a:solidFill>
                <a:highlight>
                  <a:srgbClr val="FFFFFF"/>
                </a:highlight>
                <a:latin typeface="Arial"/>
                <a:ea typeface="Arial"/>
                <a:cs typeface="Arial"/>
                <a:sym typeface="Arial"/>
              </a:rPr>
              <a:t>Step 5: End the Program.</a:t>
            </a:r>
            <a:endParaRPr sz="18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51711850fa_2_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Recursion: Tower of Hanoi: Implementation</a:t>
            </a:r>
            <a:endParaRPr sz="3000">
              <a:solidFill>
                <a:srgbClr val="4A86E8"/>
              </a:solidFill>
            </a:endParaRPr>
          </a:p>
        </p:txBody>
      </p:sp>
      <p:pic>
        <p:nvPicPr>
          <p:cNvPr id="223" name="Google Shape;223;g251711850fa_2_43"/>
          <p:cNvPicPr preferRelativeResize="0"/>
          <p:nvPr/>
        </p:nvPicPr>
        <p:blipFill>
          <a:blip r:embed="rId3">
            <a:alphaModFix/>
          </a:blip>
          <a:stretch>
            <a:fillRect/>
          </a:stretch>
        </p:blipFill>
        <p:spPr>
          <a:xfrm>
            <a:off x="838200" y="1786075"/>
            <a:ext cx="6451834" cy="4862375"/>
          </a:xfrm>
          <a:prstGeom prst="rect">
            <a:avLst/>
          </a:prstGeom>
          <a:noFill/>
          <a:ln>
            <a:noFill/>
          </a:ln>
        </p:spPr>
      </p:pic>
      <p:sp>
        <p:nvSpPr>
          <p:cNvPr id="224" name="Google Shape;224;g251711850fa_2_43"/>
          <p:cNvSpPr txBox="1"/>
          <p:nvPr/>
        </p:nvSpPr>
        <p:spPr>
          <a:xfrm>
            <a:off x="8048625" y="2000250"/>
            <a:ext cx="354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GitHub Link:</a:t>
            </a:r>
            <a:endParaRPr b="1" sz="1800">
              <a:latin typeface="Times New Roman"/>
              <a:ea typeface="Times New Roman"/>
              <a:cs typeface="Times New Roman"/>
              <a:sym typeface="Times New Roman"/>
            </a:endParaRPr>
          </a:p>
          <a:p>
            <a:pPr indent="0" lvl="0" marL="0" rtl="0" algn="l">
              <a:spcBef>
                <a:spcPts val="0"/>
              </a:spcBef>
              <a:spcAft>
                <a:spcPts val="0"/>
              </a:spcAft>
              <a:buNone/>
            </a:pPr>
            <a:r>
              <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u="sng">
                <a:solidFill>
                  <a:schemeClr val="hlink"/>
                </a:solidFill>
                <a:latin typeface="Times New Roman"/>
                <a:ea typeface="Times New Roman"/>
                <a:cs typeface="Times New Roman"/>
                <a:sym typeface="Times New Roman"/>
                <a:hlinkClick r:id="rId4"/>
              </a:rPr>
              <a:t>Click Here: Tower of Hanoi</a:t>
            </a:r>
            <a:endParaRPr b="1" sz="1800">
              <a:latin typeface="Times New Roman"/>
              <a:ea typeface="Times New Roman"/>
              <a:cs typeface="Times New Roman"/>
              <a:sym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51711850fa_2_7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sz="3000">
                <a:solidFill>
                  <a:srgbClr val="4A86E8"/>
                </a:solidFill>
              </a:rPr>
              <a:t>WorkOut:</a:t>
            </a:r>
            <a:endParaRPr sz="3000">
              <a:solidFill>
                <a:srgbClr val="4A86E8"/>
              </a:solidFill>
            </a:endParaRPr>
          </a:p>
        </p:txBody>
      </p:sp>
      <p:sp>
        <p:nvSpPr>
          <p:cNvPr id="231" name="Google Shape;231;g251711850fa_2_70"/>
          <p:cNvSpPr txBox="1"/>
          <p:nvPr>
            <p:ph idx="1" type="body"/>
          </p:nvPr>
        </p:nvSpPr>
        <p:spPr>
          <a:xfrm>
            <a:off x="838200" y="1825625"/>
            <a:ext cx="10515600" cy="2714700"/>
          </a:xfrm>
          <a:prstGeom prst="rect">
            <a:avLst/>
          </a:prstGeom>
        </p:spPr>
        <p:txBody>
          <a:bodyPr anchorCtr="0" anchor="t" bIns="45700" lIns="91425" spcFirstLastPara="1" rIns="91425" wrap="square" tIns="45700">
            <a:normAutofit/>
          </a:bodyPr>
          <a:lstStyle/>
          <a:p>
            <a:pPr indent="-431800" lvl="0" marL="457200" rtl="0" algn="l">
              <a:spcBef>
                <a:spcPts val="1000"/>
              </a:spcBef>
              <a:spcAft>
                <a:spcPts val="0"/>
              </a:spcAft>
              <a:buSzPts val="3200"/>
              <a:buAutoNum type="alphaLcPeriod"/>
            </a:pPr>
            <a:r>
              <a:rPr lang="en-US"/>
              <a:t>Write a program of factorial, fibonacci sequence, GCD and tower of hanoi using function but not recursive.</a:t>
            </a:r>
            <a:endParaRPr/>
          </a:p>
          <a:p>
            <a:pPr indent="0" lvl="0" marL="457200" rtl="0" algn="l">
              <a:spcBef>
                <a:spcPts val="1000"/>
              </a:spcBef>
              <a:spcAft>
                <a:spcPts val="0"/>
              </a:spcAft>
              <a:buNone/>
            </a:pPr>
            <a:r>
              <a:t/>
            </a:r>
            <a:endParaRPr/>
          </a:p>
          <a:p>
            <a:pPr indent="-431800" lvl="0" marL="457200" rtl="0" algn="l">
              <a:spcBef>
                <a:spcPts val="1000"/>
              </a:spcBef>
              <a:spcAft>
                <a:spcPts val="0"/>
              </a:spcAft>
              <a:buSzPts val="3200"/>
              <a:buAutoNum type="alphaLcPeriod"/>
            </a:pPr>
            <a:r>
              <a:rPr lang="en-US"/>
              <a:t>Solve the </a:t>
            </a:r>
            <a:r>
              <a:rPr lang="en-US"/>
              <a:t>question</a:t>
            </a:r>
            <a:r>
              <a:rPr lang="en-US"/>
              <a:t> a using recursive.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51711850fa_2_49"/>
          <p:cNvSpPr txBox="1"/>
          <p:nvPr>
            <p:ph idx="1" type="body"/>
          </p:nvPr>
        </p:nvSpPr>
        <p:spPr>
          <a:xfrm>
            <a:off x="3937000" y="2460625"/>
            <a:ext cx="3730500" cy="1857300"/>
          </a:xfrm>
          <a:prstGeom prst="rect">
            <a:avLst/>
          </a:prstGeom>
        </p:spPr>
        <p:txBody>
          <a:bodyPr anchorCtr="0" anchor="t" bIns="45700" lIns="91425" spcFirstLastPara="1" rIns="91425" wrap="square" tIns="45700">
            <a:normAutofit/>
          </a:bodyPr>
          <a:lstStyle/>
          <a:p>
            <a:pPr indent="0" lvl="0" marL="0" rtl="0" algn="ctr">
              <a:spcBef>
                <a:spcPts val="1000"/>
              </a:spcBef>
              <a:spcAft>
                <a:spcPts val="0"/>
              </a:spcAft>
              <a:buNone/>
            </a:pPr>
            <a:r>
              <a:rPr lang="en-US">
                <a:solidFill>
                  <a:srgbClr val="FF0000"/>
                </a:solidFill>
              </a:rPr>
              <a:t>Any Query?</a:t>
            </a:r>
            <a:endParaRPr>
              <a:solidFill>
                <a:srgbClr val="FF0000"/>
              </a:solidFill>
            </a:endParaRPr>
          </a:p>
          <a:p>
            <a:pPr indent="0" lvl="0" marL="0" rtl="0" algn="ctr">
              <a:spcBef>
                <a:spcPts val="1000"/>
              </a:spcBef>
              <a:spcAft>
                <a:spcPts val="0"/>
              </a:spcAft>
              <a:buNone/>
            </a:pPr>
            <a:r>
              <a:rPr lang="en-US">
                <a:solidFill>
                  <a:srgbClr val="0000FF"/>
                </a:solidFill>
              </a:rPr>
              <a:t>Thank You!!!!</a:t>
            </a:r>
            <a:endParaRPr>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g22713c49c38_0_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Recursion</a:t>
            </a:r>
            <a:endParaRPr sz="3000">
              <a:solidFill>
                <a:schemeClr val="accent1"/>
              </a:solidFill>
            </a:endParaRPr>
          </a:p>
        </p:txBody>
      </p:sp>
      <p:sp>
        <p:nvSpPr>
          <p:cNvPr id="56" name="Google Shape;56;g22713c49c38_0_0"/>
          <p:cNvSpPr txBox="1"/>
          <p:nvPr>
            <p:ph idx="1" type="body"/>
          </p:nvPr>
        </p:nvSpPr>
        <p:spPr>
          <a:xfrm>
            <a:off x="900752" y="1856097"/>
            <a:ext cx="10452900" cy="3888900"/>
          </a:xfrm>
          <a:prstGeom prst="rect">
            <a:avLst/>
          </a:prstGeom>
          <a:noFill/>
          <a:ln>
            <a:noFill/>
          </a:ln>
        </p:spPr>
        <p:txBody>
          <a:bodyPr anchorCtr="0" anchor="t" bIns="45700" lIns="91425" spcFirstLastPara="1" rIns="91425" wrap="square" tIns="45700">
            <a:normAutofit lnSpcReduction="20000"/>
          </a:bodyPr>
          <a:lstStyle/>
          <a:p>
            <a:pPr indent="-355600" lvl="0" marL="457200" rtl="0" algn="l">
              <a:lnSpc>
                <a:spcPct val="90000"/>
              </a:lnSpc>
              <a:spcBef>
                <a:spcPts val="0"/>
              </a:spcBef>
              <a:spcAft>
                <a:spcPts val="0"/>
              </a:spcAft>
              <a:buSzPts val="2000"/>
              <a:buFont typeface="Times New Roman"/>
              <a:buChar char="-"/>
            </a:pPr>
            <a:r>
              <a:rPr lang="en-US" sz="2000"/>
              <a:t>Problem is defined in terms of itself.</a:t>
            </a:r>
            <a:endParaRPr sz="2000"/>
          </a:p>
          <a:p>
            <a:pPr indent="0" lvl="0" marL="457200" rtl="0" algn="l">
              <a:lnSpc>
                <a:spcPct val="90000"/>
              </a:lnSpc>
              <a:spcBef>
                <a:spcPts val="0"/>
              </a:spcBef>
              <a:spcAft>
                <a:spcPts val="0"/>
              </a:spcAft>
              <a:buNone/>
            </a:pPr>
            <a:r>
              <a:t/>
            </a:r>
            <a:endParaRPr sz="2000"/>
          </a:p>
          <a:p>
            <a:pPr indent="-355600" lvl="0" marL="457200" rtl="0" algn="l">
              <a:spcBef>
                <a:spcPts val="0"/>
              </a:spcBef>
              <a:spcAft>
                <a:spcPts val="0"/>
              </a:spcAft>
              <a:buSzPts val="2000"/>
              <a:buFont typeface="Times New Roman"/>
              <a:buChar char="-"/>
            </a:pPr>
            <a:r>
              <a:rPr lang="en-US" sz="2000"/>
              <a:t>When a complex problem can be broken down into smaller, identical problems.</a:t>
            </a:r>
            <a:endParaRPr sz="2000"/>
          </a:p>
          <a:p>
            <a:pPr indent="0" lvl="0" marL="0" rtl="0" algn="l">
              <a:spcBef>
                <a:spcPts val="0"/>
              </a:spcBef>
              <a:spcAft>
                <a:spcPts val="0"/>
              </a:spcAft>
              <a:buNone/>
            </a:pPr>
            <a:r>
              <a:t/>
            </a:r>
            <a:endParaRPr sz="2000"/>
          </a:p>
          <a:p>
            <a:pPr indent="-355600" lvl="3" marL="1828800" rtl="0" algn="l">
              <a:spcBef>
                <a:spcPts val="0"/>
              </a:spcBef>
              <a:spcAft>
                <a:spcPts val="0"/>
              </a:spcAft>
              <a:buSzPts val="2000"/>
              <a:buChar char="-"/>
            </a:pPr>
            <a:r>
              <a:rPr lang="en-US"/>
              <a:t>Searching for a file on computer.</a:t>
            </a:r>
            <a:endParaRPr/>
          </a:p>
          <a:p>
            <a:pPr indent="-355600" lvl="3" marL="1828800" rtl="0" algn="l">
              <a:spcBef>
                <a:spcPts val="0"/>
              </a:spcBef>
              <a:spcAft>
                <a:spcPts val="0"/>
              </a:spcAft>
              <a:buSzPts val="2000"/>
              <a:buChar char="-"/>
            </a:pPr>
            <a:r>
              <a:rPr lang="en-US"/>
              <a:t>To search in top directory we must also search in all the subdirectories and so on.</a:t>
            </a:r>
            <a:endParaRPr sz="2000"/>
          </a:p>
          <a:p>
            <a:pPr indent="0" lvl="0" marL="0" rtl="0" algn="l">
              <a:lnSpc>
                <a:spcPct val="90000"/>
              </a:lnSpc>
              <a:spcBef>
                <a:spcPts val="0"/>
              </a:spcBef>
              <a:spcAft>
                <a:spcPts val="0"/>
              </a:spcAft>
              <a:buNone/>
            </a:pPr>
            <a:r>
              <a:t/>
            </a:r>
            <a:endParaRPr sz="2000"/>
          </a:p>
          <a:p>
            <a:pPr indent="0" lvl="0" marL="0" rtl="0" algn="l">
              <a:lnSpc>
                <a:spcPct val="90000"/>
              </a:lnSpc>
              <a:spcBef>
                <a:spcPts val="0"/>
              </a:spcBef>
              <a:spcAft>
                <a:spcPts val="0"/>
              </a:spcAft>
              <a:buNone/>
            </a:pPr>
            <a:r>
              <a:rPr b="1" lang="en-US" sz="2000"/>
              <a:t>Note:</a:t>
            </a:r>
            <a:endParaRPr b="1" sz="2000"/>
          </a:p>
          <a:p>
            <a:pPr indent="-355600" lvl="0" marL="457200" rtl="0" algn="l">
              <a:lnSpc>
                <a:spcPct val="90000"/>
              </a:lnSpc>
              <a:spcBef>
                <a:spcPts val="0"/>
              </a:spcBef>
              <a:spcAft>
                <a:spcPts val="0"/>
              </a:spcAft>
              <a:buSzPts val="2000"/>
              <a:buChar char="-"/>
            </a:pPr>
            <a:r>
              <a:rPr lang="en-US" sz="2000"/>
              <a:t>A recursive function is a function which call itself.</a:t>
            </a:r>
            <a:endParaRPr sz="2000"/>
          </a:p>
          <a:p>
            <a:pPr indent="0" lvl="0" marL="457200" rtl="0" algn="l">
              <a:lnSpc>
                <a:spcPct val="90000"/>
              </a:lnSpc>
              <a:spcBef>
                <a:spcPts val="0"/>
              </a:spcBef>
              <a:spcAft>
                <a:spcPts val="0"/>
              </a:spcAft>
              <a:buNone/>
            </a:pPr>
            <a:r>
              <a:t/>
            </a:r>
            <a:endParaRPr sz="2000"/>
          </a:p>
          <a:p>
            <a:pPr indent="-355600" lvl="2" marL="1371600" rtl="0" algn="l">
              <a:lnSpc>
                <a:spcPct val="90000"/>
              </a:lnSpc>
              <a:spcBef>
                <a:spcPts val="0"/>
              </a:spcBef>
              <a:spcAft>
                <a:spcPts val="0"/>
              </a:spcAft>
              <a:buSzPts val="2000"/>
              <a:buChar char="-"/>
            </a:pPr>
            <a:r>
              <a:rPr lang="en-US" sz="2000"/>
              <a:t>Beware</a:t>
            </a:r>
            <a:r>
              <a:rPr lang="en-US" sz="2000"/>
              <a:t>: Just like while loops, this means we have the risk of code never ending.</a:t>
            </a:r>
            <a:endParaRPr sz="2000"/>
          </a:p>
          <a:p>
            <a:pPr indent="0" lvl="0" marL="1371600" rtl="0" algn="l">
              <a:lnSpc>
                <a:spcPct val="90000"/>
              </a:lnSpc>
              <a:spcBef>
                <a:spcPts val="0"/>
              </a:spcBef>
              <a:spcAft>
                <a:spcPts val="0"/>
              </a:spcAft>
              <a:buNone/>
            </a:pPr>
            <a:r>
              <a:t/>
            </a:r>
            <a:endParaRPr sz="2000"/>
          </a:p>
          <a:p>
            <a:pPr indent="-355600" lvl="0" marL="457200" rtl="0" algn="l">
              <a:lnSpc>
                <a:spcPct val="90000"/>
              </a:lnSpc>
              <a:spcBef>
                <a:spcPts val="0"/>
              </a:spcBef>
              <a:spcAft>
                <a:spcPts val="0"/>
              </a:spcAft>
              <a:buSzPts val="2000"/>
              <a:buChar char="-"/>
            </a:pPr>
            <a:r>
              <a:rPr lang="en-US" sz="2000"/>
              <a:t>A recursive program must change its state so that it moves towards the base case.</a:t>
            </a:r>
            <a:endParaRPr sz="2000"/>
          </a:p>
          <a:p>
            <a:pPr indent="0" lvl="0" marL="457200" rtl="0" algn="l">
              <a:lnSpc>
                <a:spcPct val="90000"/>
              </a:lnSpc>
              <a:spcBef>
                <a:spcPts val="0"/>
              </a:spcBef>
              <a:spcAft>
                <a:spcPts val="0"/>
              </a:spcAft>
              <a:buNone/>
            </a:pPr>
            <a:r>
              <a:t/>
            </a:r>
            <a:endParaRPr sz="2000"/>
          </a:p>
          <a:p>
            <a:pPr indent="-355600" lvl="2" marL="1371600" rtl="0" algn="l">
              <a:lnSpc>
                <a:spcPct val="90000"/>
              </a:lnSpc>
              <a:spcBef>
                <a:spcPts val="0"/>
              </a:spcBef>
              <a:spcAft>
                <a:spcPts val="0"/>
              </a:spcAft>
              <a:buSzPts val="2000"/>
              <a:buChar char="-"/>
            </a:pPr>
            <a:r>
              <a:rPr lang="en-US" sz="2000"/>
              <a:t>Otherwise it will never stop.</a:t>
            </a:r>
            <a:endParaRPr sz="20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g22713c49c38_0_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Example</a:t>
            </a:r>
            <a:endParaRPr sz="3000">
              <a:solidFill>
                <a:schemeClr val="accent1"/>
              </a:solidFill>
            </a:endParaRPr>
          </a:p>
        </p:txBody>
      </p:sp>
      <p:sp>
        <p:nvSpPr>
          <p:cNvPr id="62" name="Google Shape;62;g22713c49c38_0_5"/>
          <p:cNvSpPr txBox="1"/>
          <p:nvPr>
            <p:ph idx="1" type="body"/>
          </p:nvPr>
        </p:nvSpPr>
        <p:spPr>
          <a:xfrm>
            <a:off x="6096000" y="3968750"/>
            <a:ext cx="2270100" cy="888900"/>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000"/>
              <a:buNone/>
            </a:pPr>
            <a:r>
              <a:rPr lang="en-US" sz="3000">
                <a:solidFill>
                  <a:srgbClr val="0000FF"/>
                </a:solidFill>
              </a:rPr>
              <a:t>Output:</a:t>
            </a:r>
            <a:endParaRPr sz="3000">
              <a:solidFill>
                <a:srgbClr val="0000FF"/>
              </a:solidFill>
              <a:latin typeface="Times New Roman"/>
              <a:ea typeface="Times New Roman"/>
              <a:cs typeface="Times New Roman"/>
              <a:sym typeface="Times New Roman"/>
            </a:endParaRPr>
          </a:p>
          <a:p>
            <a:pPr indent="-101600" lvl="0" marL="228600" rtl="0" algn="l">
              <a:lnSpc>
                <a:spcPct val="90000"/>
              </a:lnSpc>
              <a:spcBef>
                <a:spcPts val="1000"/>
              </a:spcBef>
              <a:spcAft>
                <a:spcPts val="0"/>
              </a:spcAft>
              <a:buClr>
                <a:schemeClr val="dk1"/>
              </a:buClr>
              <a:buSzPts val="2000"/>
              <a:buNone/>
            </a:pPr>
            <a:r>
              <a:t/>
            </a:r>
            <a:endParaRPr sz="2000"/>
          </a:p>
        </p:txBody>
      </p:sp>
      <p:pic>
        <p:nvPicPr>
          <p:cNvPr id="63" name="Google Shape;63;g22713c49c38_0_5"/>
          <p:cNvPicPr preferRelativeResize="0"/>
          <p:nvPr/>
        </p:nvPicPr>
        <p:blipFill>
          <a:blip r:embed="rId3">
            <a:alphaModFix/>
          </a:blip>
          <a:stretch>
            <a:fillRect/>
          </a:stretch>
        </p:blipFill>
        <p:spPr>
          <a:xfrm>
            <a:off x="9137650" y="3619400"/>
            <a:ext cx="1577950" cy="1454458"/>
          </a:xfrm>
          <a:prstGeom prst="rect">
            <a:avLst/>
          </a:prstGeom>
          <a:noFill/>
          <a:ln>
            <a:noFill/>
          </a:ln>
        </p:spPr>
      </p:pic>
      <p:pic>
        <p:nvPicPr>
          <p:cNvPr id="64" name="Google Shape;64;g22713c49c38_0_5"/>
          <p:cNvPicPr preferRelativeResize="0"/>
          <p:nvPr/>
        </p:nvPicPr>
        <p:blipFill>
          <a:blip r:embed="rId4">
            <a:alphaModFix/>
          </a:blip>
          <a:stretch>
            <a:fillRect/>
          </a:stretch>
        </p:blipFill>
        <p:spPr>
          <a:xfrm>
            <a:off x="1470025" y="1888901"/>
            <a:ext cx="3657600" cy="4585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g22713c49c38_0_1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Recursion: Disadvantage</a:t>
            </a:r>
            <a:endParaRPr sz="3000">
              <a:solidFill>
                <a:schemeClr val="accent1"/>
              </a:solidFill>
            </a:endParaRPr>
          </a:p>
        </p:txBody>
      </p:sp>
      <p:sp>
        <p:nvSpPr>
          <p:cNvPr id="70" name="Google Shape;70;g22713c49c38_0_10"/>
          <p:cNvSpPr txBox="1"/>
          <p:nvPr>
            <p:ph idx="1" type="body"/>
          </p:nvPr>
        </p:nvSpPr>
        <p:spPr>
          <a:xfrm>
            <a:off x="900752" y="1856097"/>
            <a:ext cx="10452900" cy="38889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1000"/>
              </a:spcBef>
              <a:spcAft>
                <a:spcPts val="0"/>
              </a:spcAft>
              <a:buSzPts val="2400"/>
              <a:buChar char="-"/>
            </a:pPr>
            <a:r>
              <a:rPr lang="en-US" sz="2400"/>
              <a:t>Can be hard to debug.</a:t>
            </a:r>
            <a:endParaRPr sz="2400"/>
          </a:p>
          <a:p>
            <a:pPr indent="0" lvl="0" marL="914400" rtl="0" algn="l">
              <a:lnSpc>
                <a:spcPct val="90000"/>
              </a:lnSpc>
              <a:spcBef>
                <a:spcPts val="1000"/>
              </a:spcBef>
              <a:spcAft>
                <a:spcPts val="0"/>
              </a:spcAft>
              <a:buNone/>
            </a:pPr>
            <a:r>
              <a:t/>
            </a:r>
            <a:endParaRPr sz="2400"/>
          </a:p>
          <a:p>
            <a:pPr indent="-381000" lvl="0" marL="457200" rtl="0" algn="l">
              <a:lnSpc>
                <a:spcPct val="90000"/>
              </a:lnSpc>
              <a:spcBef>
                <a:spcPts val="1000"/>
              </a:spcBef>
              <a:spcAft>
                <a:spcPts val="0"/>
              </a:spcAft>
              <a:buSzPts val="2400"/>
              <a:buChar char="-"/>
            </a:pPr>
            <a:r>
              <a:rPr lang="en-US" sz="2400"/>
              <a:t>are slower than non- recursive functions.</a:t>
            </a:r>
            <a:endParaRPr sz="2400"/>
          </a:p>
          <a:p>
            <a:pPr indent="0" lvl="0" marL="914400" rtl="0" algn="l">
              <a:lnSpc>
                <a:spcPct val="90000"/>
              </a:lnSpc>
              <a:spcBef>
                <a:spcPts val="1000"/>
              </a:spcBef>
              <a:spcAft>
                <a:spcPts val="0"/>
              </a:spcAft>
              <a:buNone/>
            </a:pPr>
            <a:r>
              <a:t/>
            </a:r>
            <a:endParaRPr sz="2400"/>
          </a:p>
          <a:p>
            <a:pPr indent="-381000" lvl="0" marL="457200" rtl="0" algn="l">
              <a:lnSpc>
                <a:spcPct val="90000"/>
              </a:lnSpc>
              <a:spcBef>
                <a:spcPts val="1000"/>
              </a:spcBef>
              <a:spcAft>
                <a:spcPts val="0"/>
              </a:spcAft>
              <a:buSzPts val="2400"/>
              <a:buChar char="-"/>
            </a:pPr>
            <a:r>
              <a:rPr lang="en-US" sz="2400"/>
              <a:t>is usually less efficient than </a:t>
            </a:r>
            <a:r>
              <a:rPr lang="en-US" sz="2400"/>
              <a:t>iteration</a:t>
            </a:r>
            <a:r>
              <a:rPr lang="en-US" sz="2400"/>
              <a:t> in terms of the amount of memory required.</a:t>
            </a:r>
            <a:endParaRPr sz="2400"/>
          </a:p>
          <a:p>
            <a:pPr indent="0" lvl="0" marL="0" rtl="0" algn="l">
              <a:lnSpc>
                <a:spcPct val="90000"/>
              </a:lnSpc>
              <a:spcBef>
                <a:spcPts val="1000"/>
              </a:spcBef>
              <a:spcAft>
                <a:spcPts val="0"/>
              </a:spcAft>
              <a:buNone/>
            </a:pPr>
            <a:r>
              <a:t/>
            </a:r>
            <a:endParaRPr sz="2000"/>
          </a:p>
          <a:p>
            <a:pPr indent="-381000" lvl="0" marL="457200" rtl="0" algn="l">
              <a:lnSpc>
                <a:spcPct val="90000"/>
              </a:lnSpc>
              <a:spcBef>
                <a:spcPts val="1000"/>
              </a:spcBef>
              <a:spcAft>
                <a:spcPts val="0"/>
              </a:spcAft>
              <a:buSzPts val="2400"/>
              <a:buChar char="-"/>
            </a:pPr>
            <a:r>
              <a:rPr lang="en-US" sz="2400"/>
              <a:t>It is difficult to think recursively so one must be very careful when writing recursive functions.</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g22713c49c38_0_15"/>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Recursion: Advantage</a:t>
            </a:r>
            <a:endParaRPr sz="3000">
              <a:solidFill>
                <a:schemeClr val="accent1"/>
              </a:solidFill>
            </a:endParaRPr>
          </a:p>
        </p:txBody>
      </p:sp>
      <p:sp>
        <p:nvSpPr>
          <p:cNvPr id="76" name="Google Shape;76;g22713c49c38_0_15"/>
          <p:cNvSpPr txBox="1"/>
          <p:nvPr>
            <p:ph idx="1" type="body"/>
          </p:nvPr>
        </p:nvSpPr>
        <p:spPr>
          <a:xfrm>
            <a:off x="900752" y="1856097"/>
            <a:ext cx="10452900" cy="38889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0"/>
              </a:spcBef>
              <a:spcAft>
                <a:spcPts val="0"/>
              </a:spcAft>
              <a:buSzPts val="2400"/>
              <a:buFont typeface="Times New Roman"/>
              <a:buChar char="-"/>
            </a:pPr>
            <a:r>
              <a:rPr lang="en-US" sz="2400"/>
              <a:t>The code may be much quicker and shorter to write.</a:t>
            </a:r>
            <a:endParaRPr sz="2400"/>
          </a:p>
          <a:p>
            <a:pPr indent="0" lvl="0" marL="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Much easier to write and read.</a:t>
            </a:r>
            <a:endParaRPr sz="2400"/>
          </a:p>
          <a:p>
            <a:pPr indent="0" lvl="0" marL="457200" rtl="0" algn="l">
              <a:lnSpc>
                <a:spcPct val="90000"/>
              </a:lnSpc>
              <a:spcBef>
                <a:spcPts val="0"/>
              </a:spcBef>
              <a:spcAft>
                <a:spcPts val="0"/>
              </a:spcAft>
              <a:buNone/>
            </a:pPr>
            <a:r>
              <a:t/>
            </a:r>
            <a:endParaRPr sz="2400"/>
          </a:p>
          <a:p>
            <a:pPr indent="-381000" lvl="0" marL="457200" rtl="0" algn="l">
              <a:lnSpc>
                <a:spcPct val="90000"/>
              </a:lnSpc>
              <a:spcBef>
                <a:spcPts val="0"/>
              </a:spcBef>
              <a:spcAft>
                <a:spcPts val="0"/>
              </a:spcAft>
              <a:buSzPts val="2400"/>
              <a:buChar char="-"/>
            </a:pPr>
            <a:r>
              <a:rPr lang="en-US" sz="2400"/>
              <a:t>Many things are </a:t>
            </a:r>
            <a:r>
              <a:rPr b="1" lang="en-US" sz="2400"/>
              <a:t>“naturally recursive”</a:t>
            </a:r>
            <a:r>
              <a:rPr lang="en-US" sz="2400"/>
              <a:t>.</a:t>
            </a:r>
            <a:endParaRPr sz="2400"/>
          </a:p>
          <a:p>
            <a:pPr indent="-101600" lvl="0" marL="228600" rtl="0" algn="l">
              <a:lnSpc>
                <a:spcPct val="90000"/>
              </a:lnSpc>
              <a:spcBef>
                <a:spcPts val="1000"/>
              </a:spcBef>
              <a:spcAft>
                <a:spcPts val="0"/>
              </a:spcAft>
              <a:buClr>
                <a:schemeClr val="dk1"/>
              </a:buClr>
              <a:buSzPts val="2000"/>
              <a:buNone/>
            </a:pPr>
            <a:r>
              <a:t/>
            </a: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g22713c49c38_0_39"/>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Comparison</a:t>
            </a:r>
            <a:r>
              <a:rPr lang="en-US" sz="3000">
                <a:solidFill>
                  <a:schemeClr val="accent1"/>
                </a:solidFill>
              </a:rPr>
              <a:t> between Recursion and Iteration</a:t>
            </a:r>
            <a:endParaRPr sz="3000">
              <a:solidFill>
                <a:schemeClr val="accent1"/>
              </a:solidFill>
            </a:endParaRPr>
          </a:p>
        </p:txBody>
      </p:sp>
      <p:pic>
        <p:nvPicPr>
          <p:cNvPr id="82" name="Google Shape;82;g22713c49c38_0_39"/>
          <p:cNvPicPr preferRelativeResize="0"/>
          <p:nvPr/>
        </p:nvPicPr>
        <p:blipFill>
          <a:blip r:embed="rId3">
            <a:alphaModFix/>
          </a:blip>
          <a:stretch>
            <a:fillRect/>
          </a:stretch>
        </p:blipFill>
        <p:spPr>
          <a:xfrm>
            <a:off x="250813" y="1958975"/>
            <a:ext cx="6048375" cy="4019550"/>
          </a:xfrm>
          <a:prstGeom prst="rect">
            <a:avLst/>
          </a:prstGeom>
          <a:noFill/>
          <a:ln>
            <a:noFill/>
          </a:ln>
        </p:spPr>
      </p:pic>
      <p:pic>
        <p:nvPicPr>
          <p:cNvPr id="83" name="Google Shape;83;g22713c49c38_0_39"/>
          <p:cNvPicPr preferRelativeResize="0"/>
          <p:nvPr/>
        </p:nvPicPr>
        <p:blipFill>
          <a:blip r:embed="rId4">
            <a:alphaModFix/>
          </a:blip>
          <a:stretch>
            <a:fillRect/>
          </a:stretch>
        </p:blipFill>
        <p:spPr>
          <a:xfrm>
            <a:off x="6365875" y="2571750"/>
            <a:ext cx="5697150" cy="2000250"/>
          </a:xfrm>
          <a:prstGeom prst="rect">
            <a:avLst/>
          </a:prstGeom>
          <a:noFill/>
          <a:ln>
            <a:noFill/>
          </a:ln>
        </p:spPr>
      </p:pic>
      <p:pic>
        <p:nvPicPr>
          <p:cNvPr id="84" name="Google Shape;84;g22713c49c38_0_39"/>
          <p:cNvPicPr preferRelativeResize="0"/>
          <p:nvPr/>
        </p:nvPicPr>
        <p:blipFill>
          <a:blip r:embed="rId5">
            <a:alphaModFix/>
          </a:blip>
          <a:stretch>
            <a:fillRect/>
          </a:stretch>
        </p:blipFill>
        <p:spPr>
          <a:xfrm>
            <a:off x="6299200" y="1958972"/>
            <a:ext cx="5697150" cy="50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22713c49c38_0_20"/>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Iterative approach and  memory</a:t>
            </a:r>
            <a:endParaRPr sz="3000">
              <a:solidFill>
                <a:schemeClr val="accent1"/>
              </a:solidFill>
            </a:endParaRPr>
          </a:p>
        </p:txBody>
      </p:sp>
      <p:pic>
        <p:nvPicPr>
          <p:cNvPr id="90" name="Google Shape;90;g22713c49c38_0_20"/>
          <p:cNvPicPr preferRelativeResize="0"/>
          <p:nvPr/>
        </p:nvPicPr>
        <p:blipFill>
          <a:blip r:embed="rId3">
            <a:alphaModFix/>
          </a:blip>
          <a:stretch>
            <a:fillRect/>
          </a:stretch>
        </p:blipFill>
        <p:spPr>
          <a:xfrm>
            <a:off x="768350" y="2203450"/>
            <a:ext cx="4470400" cy="2082800"/>
          </a:xfrm>
          <a:prstGeom prst="rect">
            <a:avLst/>
          </a:prstGeom>
          <a:noFill/>
          <a:ln>
            <a:noFill/>
          </a:ln>
        </p:spPr>
      </p:pic>
      <p:pic>
        <p:nvPicPr>
          <p:cNvPr id="91" name="Google Shape;91;g22713c49c38_0_20"/>
          <p:cNvPicPr preferRelativeResize="0"/>
          <p:nvPr/>
        </p:nvPicPr>
        <p:blipFill>
          <a:blip r:embed="rId4">
            <a:alphaModFix/>
          </a:blip>
          <a:stretch>
            <a:fillRect/>
          </a:stretch>
        </p:blipFill>
        <p:spPr>
          <a:xfrm>
            <a:off x="7026275" y="2269902"/>
            <a:ext cx="1658125" cy="1460725"/>
          </a:xfrm>
          <a:prstGeom prst="rect">
            <a:avLst/>
          </a:prstGeom>
          <a:noFill/>
          <a:ln>
            <a:noFill/>
          </a:ln>
        </p:spPr>
      </p:pic>
      <p:pic>
        <p:nvPicPr>
          <p:cNvPr id="92" name="Google Shape;92;g22713c49c38_0_20"/>
          <p:cNvPicPr preferRelativeResize="0"/>
          <p:nvPr/>
        </p:nvPicPr>
        <p:blipFill>
          <a:blip r:embed="rId5">
            <a:alphaModFix/>
          </a:blip>
          <a:stretch>
            <a:fillRect/>
          </a:stretch>
        </p:blipFill>
        <p:spPr>
          <a:xfrm>
            <a:off x="4708525" y="4406900"/>
            <a:ext cx="2219325" cy="1485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g22713c49c38_0_29"/>
          <p:cNvSpPr txBox="1"/>
          <p:nvPr>
            <p:ph type="title"/>
          </p:nvPr>
        </p:nvSpPr>
        <p:spPr>
          <a:xfrm>
            <a:off x="838200" y="394919"/>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Times New Roman"/>
              <a:buNone/>
            </a:pPr>
            <a:r>
              <a:rPr lang="en-US" sz="3000">
                <a:solidFill>
                  <a:schemeClr val="accent1"/>
                </a:solidFill>
              </a:rPr>
              <a:t>Recursive approach and memory:</a:t>
            </a:r>
            <a:endParaRPr sz="3000">
              <a:solidFill>
                <a:schemeClr val="accent1"/>
              </a:solidFill>
            </a:endParaRPr>
          </a:p>
        </p:txBody>
      </p:sp>
      <p:pic>
        <p:nvPicPr>
          <p:cNvPr id="98" name="Google Shape;98;g22713c49c38_0_29"/>
          <p:cNvPicPr preferRelativeResize="0"/>
          <p:nvPr/>
        </p:nvPicPr>
        <p:blipFill>
          <a:blip r:embed="rId3">
            <a:alphaModFix/>
          </a:blip>
          <a:stretch>
            <a:fillRect/>
          </a:stretch>
        </p:blipFill>
        <p:spPr>
          <a:xfrm>
            <a:off x="838200" y="2000027"/>
            <a:ext cx="4120475" cy="2603725"/>
          </a:xfrm>
          <a:prstGeom prst="rect">
            <a:avLst/>
          </a:prstGeom>
          <a:noFill/>
          <a:ln>
            <a:noFill/>
          </a:ln>
        </p:spPr>
      </p:pic>
      <p:pic>
        <p:nvPicPr>
          <p:cNvPr id="99" name="Google Shape;99;g22713c49c38_0_29"/>
          <p:cNvPicPr preferRelativeResize="0"/>
          <p:nvPr/>
        </p:nvPicPr>
        <p:blipFill>
          <a:blip r:embed="rId4">
            <a:alphaModFix/>
          </a:blip>
          <a:stretch>
            <a:fillRect/>
          </a:stretch>
        </p:blipFill>
        <p:spPr>
          <a:xfrm>
            <a:off x="7566025" y="2105024"/>
            <a:ext cx="1567895" cy="1325700"/>
          </a:xfrm>
          <a:prstGeom prst="rect">
            <a:avLst/>
          </a:prstGeom>
          <a:noFill/>
          <a:ln>
            <a:noFill/>
          </a:ln>
        </p:spPr>
      </p:pic>
      <p:pic>
        <p:nvPicPr>
          <p:cNvPr id="100" name="Google Shape;100;g22713c49c38_0_29"/>
          <p:cNvPicPr preferRelativeResize="0"/>
          <p:nvPr/>
        </p:nvPicPr>
        <p:blipFill>
          <a:blip r:embed="rId5">
            <a:alphaModFix/>
          </a:blip>
          <a:stretch>
            <a:fillRect/>
          </a:stretch>
        </p:blipFill>
        <p:spPr>
          <a:xfrm>
            <a:off x="5111075" y="3583124"/>
            <a:ext cx="2200275" cy="2428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2016-10-18T09:29:19Z</dcterms:created>
  <dc:creator>rlamsal</dc:creator>
</cp:coreProperties>
</file>