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6858000" cx="12192000"/>
  <p:notesSz cx="6735750" cy="9869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01" roundtripDataSignature="AMtx7mjzBOnKf8SmQEQkey9cJKT5lzd1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3D032D-00C7-4002-9E17-0A190A982675}">
  <a:tblStyle styleId="{C93D032D-00C7-4002-9E17-0A190A9826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1" Type="http://customschemas.google.com/relationships/presentationmetadata" Target="metadata"/><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47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474"/>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8007"/>
            <a:ext cx="5388610" cy="444127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4301"/>
            <a:ext cx="2918831" cy="49347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4301"/>
            <a:ext cx="2918831" cy="49347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3c4f83167_0_4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3c4f83167_0_4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53c4f83167_0_4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3c4f83167_0_4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3c4f83167_0_4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53c4f83167_0_4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3c4f83167_0_5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3c4f83167_0_5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53c4f83167_0_5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3c4f83167_0_5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3c4f83167_0_5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53c4f83167_0_5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ac3d68364_0_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ac3d68364_0_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2ac3d68364_0_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ac3d68364_0_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ac3d68364_0_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2ac3d68364_0_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ac3d68364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ac3d68364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2ac3d68364_0_1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ac3d68364_0_2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ac3d68364_0_2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2ac3d68364_0_2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ac3d68364_0_2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ac3d68364_0_2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2ac3d68364_0_2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acbba0976_0_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acbba0976_0_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2acbba0976_0_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acbba0976_0_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acbba0976_0_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2acbba0976_0_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acbba0976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acbba0976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2acbba0976_0_1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acbba0976_0_2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acbba0976_0_2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2acbba0976_0_2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acbba0976_0_2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acbba0976_0_2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2acbba0976_0_2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acbba0976_0_3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acbba0976_0_3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2acbba0976_0_3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acbba0976_0_4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acbba0976_0_4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2acbba0976_0_4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acbba0976_0_4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acbba0976_0_4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2acbba0976_0_4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acbba0976_0_5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acbba0976_0_5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2acbba0976_0_5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acbba0976_0_5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acbba0976_0_5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2acbba0976_0_5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acbba0976_0_6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acbba0976_0_6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2acbba0976_0_6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53c4f83167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253c4f83167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acbba0976_0_7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acbba0976_0_7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2acbba0976_0_7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acbba0976_0_7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2acbba0976_0_7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2acbba0976_0_7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acbba0976_0_8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acbba0976_0_8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2acbba0976_0_8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af5494cf0_0_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af5494cf0_0_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2af5494cf0_0_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af5494cf0_0_2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af5494cf0_0_2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2af5494cf0_0_2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af5494cf0_0_3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af5494cf0_0_3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2af5494cf0_0_3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af5494cf0_0_3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af5494cf0_0_3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2af5494cf0_0_3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af5494cf0_0_4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af5494cf0_0_4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2af5494cf0_0_4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af5494cf0_0_5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af5494cf0_0_5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22af5494cf0_0_5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af5494cf0_0_5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af5494cf0_0_5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2af5494cf0_0_5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3c4f83167_0_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253c4f83167_0_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af5494cf0_0_6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af5494cf0_0_6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2af5494cf0_0_6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af5494cf0_0_6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af5494cf0_0_6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2af5494cf0_0_6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af5494cf0_0_7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af5494cf0_0_7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2af5494cf0_0_7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af5494cf0_0_8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af5494cf0_0_8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2af5494cf0_0_8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af5494cf0_0_8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af5494cf0_0_8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22af5494cf0_0_8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af5494cf0_0_9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af5494cf0_0_9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22af5494cf0_0_9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a07b131a0_0_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a07b131a0_0_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25a07b131a0_0_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a07b131a0_0_1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a07b131a0_0_1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5a07b131a0_0_1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a07b131a0_0_1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a07b131a0_0_1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5a07b131a0_0_1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a07b131a0_0_2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5a07b131a0_0_2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5a07b131a0_0_2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3c4f83167_0_1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253c4f83167_0_1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a07b131a0_0_3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a07b131a0_0_3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5a07b131a0_0_3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a07b131a0_0_3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a07b131a0_0_3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5a07b131a0_0_3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5a07b131a0_0_4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5a07b131a0_0_4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25a07b131a0_0_4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a07b131a0_0_4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a07b131a0_0_4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25a07b131a0_0_4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5a07b131a0_0_5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5a07b131a0_0_5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25a07b131a0_0_5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5a07b131a0_0_6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5a07b131a0_0_6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25a07b131a0_0_6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a07b131a0_0_6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a07b131a0_0_6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25a07b131a0_0_6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a07b131a0_0_7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a07b131a0_0_7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25a07b131a0_0_7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a07b131a0_0_7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a07b131a0_0_7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25a07b131a0_0_7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5a07b131a0_0_8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5a07b131a0_0_8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25a07b131a0_0_8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3c4f83167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53c4f83167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5a07b131a0_0_9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5a07b131a0_0_9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25a07b131a0_0_9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a07b131a0_0_9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5a07b131a0_0_9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25a07b131a0_0_9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5a07b131a0_0_10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5a07b131a0_0_10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25a07b131a0_0_10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5a07b131a0_0_10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5a07b131a0_0_10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25a07b131a0_0_10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5a07b131a0_0_1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5a07b131a0_0_1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g25a07b131a0_0_11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5a07b131a0_0_12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5a07b131a0_0_12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25a07b131a0_0_12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5a07b131a0_0_12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5a07b131a0_0_12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25a07b131a0_0_12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a07b131a0_0_13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5a07b131a0_0_13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25a07b131a0_0_13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5a07b131a0_0_13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5a07b131a0_0_13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25a07b131a0_0_13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5a07b131a0_0_14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5a07b131a0_0_14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25a07b131a0_0_14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3c4f83167_0_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53c4f83167_0_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a07b131a0_0_15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a07b131a0_0_15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25a07b131a0_0_15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5a07b131a0_0_15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5a07b131a0_0_15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25a07b131a0_0_15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3188760c9d_0_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3188760c9d_0_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23188760c9d_0_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3188760c9d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3188760c9d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23188760c9d_0_1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3188760c9d_0_2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3188760c9d_0_2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23188760c9d_0_2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3188760c9d_0_2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3188760c9d_0_2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g23188760c9d_0_2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3188760c9d_0_3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3188760c9d_0_3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g23188760c9d_0_3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3188760c9d_0_3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3188760c9d_0_3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g23188760c9d_0_3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188760c9d_0_4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3188760c9d_0_4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g23188760c9d_0_4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3188760c9d_0_5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3188760c9d_0_5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23188760c9d_0_5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3c4f83167_0_2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3c4f83167_0_2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53c4f83167_0_2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188760c9d_0_5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188760c9d_0_5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23188760c9d_0_5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3188760c9d_0_6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3188760c9d_0_6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g23188760c9d_0_6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3188760c9d_0_8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3188760c9d_0_8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g23188760c9d_0_8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3188760c9d_0_9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3188760c9d_0_9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g23188760c9d_0_9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3188760c9d_0_9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3188760c9d_0_9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g23188760c9d_0_9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3188760c9d_0_6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3188760c9d_0_6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g23188760c9d_0_6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188760c9d_0_10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188760c9d_0_10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g23188760c9d_0_10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3188760c9d_0_11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3188760c9d_0_11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g23188760c9d_0_11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3188760c9d_0_11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3188760c9d_0_11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g23188760c9d_0_11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3188760c9d_0_12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3188760c9d_0_12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g23188760c9d_0_12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3c4f83167_0_3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3c4f83167_0_3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53c4f83167_0_3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3188760c9d_0_13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3188760c9d_0_13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23188760c9d_0_13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e4fde1983f_0_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e4fde1983f_0_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g1e4fde1983f_0_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e4fde1983f_0_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e4fde1983f_0_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1e4fde1983f_0_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e4fde1983f_0_1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e4fde1983f_0_1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g1e4fde1983f_0_1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e4fde1983f_0_1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e4fde1983f_0_1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g1e4fde1983f_0_1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8456488" y="127952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Google Shape;20;p4"/>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
        <p:nvSpPr>
          <p:cNvPr id="21" name="Google Shape;21;p4"/>
          <p:cNvSpPr/>
          <p:nvPr>
            <p:ph idx="2" type="dgm"/>
          </p:nvPr>
        </p:nvSpPr>
        <p:spPr>
          <a:xfrm>
            <a:off x="1449388" y="3400425"/>
            <a:ext cx="9218612" cy="2016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cxnSp>
        <p:nvCxnSpPr>
          <p:cNvPr id="22" name="Google Shape;22;p4"/>
          <p:cNvCxnSpPr>
            <a:stCxn id="21" idx="1"/>
          </p:cNvCxnSpPr>
          <p:nvPr/>
        </p:nvCxnSpPr>
        <p:spPr>
          <a:xfrm>
            <a:off x="1449388" y="3501232"/>
            <a:ext cx="9307800" cy="870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5"/>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sz="3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6"/>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3"/>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pic>
        <p:nvPicPr>
          <p:cNvPr descr="Deerwalk DWIT College" id="14" name="Google Shape;14;p3"/>
          <p:cNvPicPr preferRelativeResize="0"/>
          <p:nvPr/>
        </p:nvPicPr>
        <p:blipFill rotWithShape="1">
          <a:blip r:embed="rId1">
            <a:alphaModFix/>
          </a:blip>
          <a:srcRect b="0" l="0" r="0" t="0"/>
          <a:stretch/>
        </p:blipFill>
        <p:spPr>
          <a:xfrm>
            <a:off x="5324184" y="6176963"/>
            <a:ext cx="1395115" cy="6470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0.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6.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 Structures and Algorithms</a:t>
            </a:r>
            <a:endParaRPr/>
          </a:p>
          <a:p>
            <a:pPr indent="0" lvl="0" marL="0" rtl="0" algn="ctr">
              <a:spcBef>
                <a:spcPts val="0"/>
              </a:spcBef>
              <a:spcAft>
                <a:spcPts val="0"/>
              </a:spcAft>
              <a:buClr>
                <a:schemeClr val="dk1"/>
              </a:buClr>
              <a:buSzPct val="100000"/>
              <a:buFont typeface="Arial"/>
              <a:buNone/>
            </a:pPr>
            <a:r>
              <a:rPr lang="en-US"/>
              <a:t>CSC 206</a:t>
            </a:r>
            <a:endParaRPr/>
          </a:p>
          <a:p>
            <a:pPr indent="0" lvl="0" marL="0" rtl="0" algn="ctr">
              <a:spcBef>
                <a:spcPts val="0"/>
              </a:spcBef>
              <a:spcAft>
                <a:spcPts val="0"/>
              </a:spcAft>
              <a:buClr>
                <a:schemeClr val="dk1"/>
              </a:buClr>
              <a:buSzPct val="100000"/>
              <a:buFont typeface="Arial"/>
              <a:buNone/>
            </a:pPr>
            <a:r>
              <a:t/>
            </a:r>
            <a:endParaRPr/>
          </a:p>
          <a:p>
            <a:pPr indent="0" lvl="0" marL="0" rtl="0" algn="ctr">
              <a:spcBef>
                <a:spcPts val="0"/>
              </a:spcBef>
              <a:spcAft>
                <a:spcPts val="0"/>
              </a:spcAft>
              <a:buClr>
                <a:schemeClr val="dk1"/>
              </a:buClr>
              <a:buSzPct val="200000"/>
              <a:buFont typeface="Arial"/>
              <a:buNone/>
            </a:pPr>
            <a:r>
              <a:rPr b="1" lang="en-US" sz="2400">
                <a:solidFill>
                  <a:srgbClr val="4A86E8"/>
                </a:solidFill>
              </a:rPr>
              <a:t>Unit 4: Lists</a:t>
            </a:r>
            <a:endParaRPr/>
          </a:p>
        </p:txBody>
      </p:sp>
      <p:sp>
        <p:nvSpPr>
          <p:cNvPr id="44" name="Google Shape;4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Shyam Sunder Khatiwada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53c4f83167_0_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Linked List</a:t>
            </a:r>
            <a:endParaRPr sz="3000">
              <a:solidFill>
                <a:srgbClr val="4A86E8"/>
              </a:solidFill>
            </a:endParaRPr>
          </a:p>
        </p:txBody>
      </p:sp>
      <p:sp>
        <p:nvSpPr>
          <p:cNvPr id="104" name="Google Shape;104;g253c4f83167_0_40"/>
          <p:cNvSpPr txBox="1"/>
          <p:nvPr>
            <p:ph idx="1" type="body"/>
          </p:nvPr>
        </p:nvSpPr>
        <p:spPr>
          <a:xfrm>
            <a:off x="838200" y="1825625"/>
            <a:ext cx="10515600" cy="29370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i="1" lang="en-US" sz="2400"/>
              <a:t>A linked list is a linear collection of data elements, called </a:t>
            </a:r>
            <a:r>
              <a:rPr b="1" i="1" lang="en-US" sz="2400">
                <a:solidFill>
                  <a:srgbClr val="0000FF"/>
                </a:solidFill>
              </a:rPr>
              <a:t>nodes</a:t>
            </a:r>
            <a:r>
              <a:rPr i="1" lang="en-US" sz="2400"/>
              <a:t>, where the linear order is given by means of </a:t>
            </a:r>
            <a:r>
              <a:rPr b="1" i="1" lang="en-US" sz="2400">
                <a:solidFill>
                  <a:srgbClr val="0000FF"/>
                </a:solidFill>
              </a:rPr>
              <a:t>pointers</a:t>
            </a:r>
            <a:r>
              <a:rPr i="1" lang="en-US" sz="2400"/>
              <a:t>.</a:t>
            </a:r>
            <a:endParaRPr i="1" sz="2400"/>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US" sz="2400"/>
              <a:t>Each </a:t>
            </a:r>
            <a:r>
              <a:rPr b="1" lang="en-US" sz="2400">
                <a:solidFill>
                  <a:srgbClr val="0000FF"/>
                </a:solidFill>
              </a:rPr>
              <a:t>node</a:t>
            </a:r>
            <a:r>
              <a:rPr lang="en-US" sz="2400"/>
              <a:t> is divided into two parts:</a:t>
            </a:r>
            <a:endParaRPr sz="2400"/>
          </a:p>
          <a:p>
            <a:pPr indent="0" lvl="0" marL="457200" rtl="0" algn="l">
              <a:spcBef>
                <a:spcPts val="1000"/>
              </a:spcBef>
              <a:spcAft>
                <a:spcPts val="0"/>
              </a:spcAft>
              <a:buNone/>
            </a:pPr>
            <a:r>
              <a:t/>
            </a:r>
            <a:endParaRPr sz="2400"/>
          </a:p>
          <a:p>
            <a:pPr indent="-355600" lvl="1" marL="914400" rtl="0" algn="l">
              <a:spcBef>
                <a:spcPts val="500"/>
              </a:spcBef>
              <a:spcAft>
                <a:spcPts val="0"/>
              </a:spcAft>
              <a:buSzPts val="2000"/>
              <a:buChar char="○"/>
            </a:pPr>
            <a:r>
              <a:rPr lang="en-US" sz="2000"/>
              <a:t>The first part contains the information of the element and </a:t>
            </a:r>
            <a:endParaRPr sz="2000"/>
          </a:p>
          <a:p>
            <a:pPr indent="0" lvl="0" marL="914400" rtl="0" algn="l">
              <a:spcBef>
                <a:spcPts val="1000"/>
              </a:spcBef>
              <a:spcAft>
                <a:spcPts val="0"/>
              </a:spcAft>
              <a:buNone/>
            </a:pPr>
            <a:r>
              <a:t/>
            </a:r>
            <a:endParaRPr sz="2000"/>
          </a:p>
          <a:p>
            <a:pPr indent="-355600" lvl="1" marL="914400" rtl="0" algn="l">
              <a:spcBef>
                <a:spcPts val="500"/>
              </a:spcBef>
              <a:spcAft>
                <a:spcPts val="0"/>
              </a:spcAft>
              <a:buSzPts val="2000"/>
              <a:buChar char="○"/>
            </a:pPr>
            <a:r>
              <a:rPr lang="en-US" sz="2000"/>
              <a:t>The second part contains the address of the next node(link/next pointer field) in the list.</a:t>
            </a:r>
            <a:endParaRPr sz="2000"/>
          </a:p>
        </p:txBody>
      </p:sp>
      <p:pic>
        <p:nvPicPr>
          <p:cNvPr id="105" name="Google Shape;105;g253c4f83167_0_40"/>
          <p:cNvPicPr preferRelativeResize="0"/>
          <p:nvPr/>
        </p:nvPicPr>
        <p:blipFill>
          <a:blip r:embed="rId3">
            <a:alphaModFix/>
          </a:blip>
          <a:stretch>
            <a:fillRect/>
          </a:stretch>
        </p:blipFill>
        <p:spPr>
          <a:xfrm>
            <a:off x="9296400" y="2398837"/>
            <a:ext cx="1640626" cy="179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53c4f83167_0_4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Linked List Representation</a:t>
            </a:r>
            <a:endParaRPr sz="3000">
              <a:solidFill>
                <a:srgbClr val="4A86E8"/>
              </a:solidFill>
            </a:endParaRPr>
          </a:p>
        </p:txBody>
      </p:sp>
      <p:sp>
        <p:nvSpPr>
          <p:cNvPr id="112" name="Google Shape;112;g253c4f83167_0_46"/>
          <p:cNvSpPr txBox="1"/>
          <p:nvPr>
            <p:ph idx="1" type="body"/>
          </p:nvPr>
        </p:nvSpPr>
        <p:spPr>
          <a:xfrm>
            <a:off x="838200" y="1825625"/>
            <a:ext cx="10515600" cy="1873200"/>
          </a:xfrm>
          <a:prstGeom prst="rect">
            <a:avLst/>
          </a:prstGeom>
        </p:spPr>
        <p:txBody>
          <a:bodyPr anchorCtr="0" anchor="t" bIns="45700" lIns="91425" spcFirstLastPara="1" rIns="91425" wrap="square" tIns="45700">
            <a:normAutofit lnSpcReduction="10000"/>
          </a:bodyPr>
          <a:lstStyle/>
          <a:p>
            <a:pPr indent="-381000" lvl="0" marL="457200" rtl="0" algn="l">
              <a:spcBef>
                <a:spcPts val="1000"/>
              </a:spcBef>
              <a:spcAft>
                <a:spcPts val="0"/>
              </a:spcAft>
              <a:buSzPts val="2400"/>
              <a:buChar char="●"/>
            </a:pPr>
            <a:r>
              <a:rPr lang="en-US" sz="2400"/>
              <a:t>Linked list can be visualized as chain of nodes, where every node points to the next node.</a:t>
            </a:r>
            <a:endParaRPr sz="2400"/>
          </a:p>
          <a:p>
            <a:pPr indent="-381000" lvl="0" marL="457200" rtl="0" algn="l">
              <a:spcBef>
                <a:spcPts val="0"/>
              </a:spcBef>
              <a:spcAft>
                <a:spcPts val="0"/>
              </a:spcAft>
              <a:buSzPts val="2400"/>
              <a:buChar char="●"/>
            </a:pPr>
            <a:r>
              <a:rPr lang="en-US" sz="2400"/>
              <a:t>The first node is called head. If the linked is empty, then value of head is NULL.</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p:txBody>
      </p:sp>
      <p:pic>
        <p:nvPicPr>
          <p:cNvPr id="113" name="Google Shape;113;g253c4f83167_0_46"/>
          <p:cNvPicPr preferRelativeResize="0"/>
          <p:nvPr/>
        </p:nvPicPr>
        <p:blipFill>
          <a:blip r:embed="rId3">
            <a:alphaModFix/>
          </a:blip>
          <a:stretch>
            <a:fillRect/>
          </a:stretch>
        </p:blipFill>
        <p:spPr>
          <a:xfrm>
            <a:off x="393700" y="3247975"/>
            <a:ext cx="5143500" cy="1866900"/>
          </a:xfrm>
          <a:prstGeom prst="rect">
            <a:avLst/>
          </a:prstGeom>
          <a:noFill/>
          <a:ln>
            <a:noFill/>
          </a:ln>
        </p:spPr>
      </p:pic>
      <p:sp>
        <p:nvSpPr>
          <p:cNvPr id="114" name="Google Shape;114;g253c4f83167_0_46"/>
          <p:cNvSpPr txBox="1"/>
          <p:nvPr/>
        </p:nvSpPr>
        <p:spPr>
          <a:xfrm>
            <a:off x="5648325" y="3048000"/>
            <a:ext cx="6032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As per the </a:t>
            </a:r>
            <a:r>
              <a:rPr b="1" lang="en-US" sz="2000">
                <a:latin typeface="Times New Roman"/>
                <a:ea typeface="Times New Roman"/>
                <a:cs typeface="Times New Roman"/>
                <a:sym typeface="Times New Roman"/>
              </a:rPr>
              <a:t>illustration</a:t>
            </a:r>
            <a:r>
              <a:rPr b="1" lang="en-US" sz="2000">
                <a:latin typeface="Times New Roman"/>
                <a:ea typeface="Times New Roman"/>
                <a:cs typeface="Times New Roman"/>
                <a:sym typeface="Times New Roman"/>
              </a:rPr>
              <a:t>, following are the important points to be considered.</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Linked List </a:t>
            </a:r>
            <a:r>
              <a:rPr lang="en-US" sz="2000">
                <a:latin typeface="Times New Roman"/>
                <a:ea typeface="Times New Roman"/>
                <a:cs typeface="Times New Roman"/>
                <a:sym typeface="Times New Roman"/>
              </a:rPr>
              <a:t>contains</a:t>
            </a:r>
            <a:r>
              <a:rPr lang="en-US" sz="2000">
                <a:latin typeface="Times New Roman"/>
                <a:ea typeface="Times New Roman"/>
                <a:cs typeface="Times New Roman"/>
                <a:sym typeface="Times New Roman"/>
              </a:rPr>
              <a:t> a linked element called first.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Each link carries a data field(s) and a link field called next.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Each link is linked with its next link using its next link.</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Last link carries a link as null to mark the end of the list.</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53c4f83167_0_5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Linked List</a:t>
            </a:r>
            <a:endParaRPr sz="3000">
              <a:solidFill>
                <a:srgbClr val="4A86E8"/>
              </a:solidFill>
            </a:endParaRPr>
          </a:p>
        </p:txBody>
      </p:sp>
      <p:sp>
        <p:nvSpPr>
          <p:cNvPr id="121" name="Google Shape;121;g253c4f83167_0_52"/>
          <p:cNvSpPr txBox="1"/>
          <p:nvPr>
            <p:ph idx="1" type="body"/>
          </p:nvPr>
        </p:nvSpPr>
        <p:spPr>
          <a:xfrm>
            <a:off x="838200" y="1825625"/>
            <a:ext cx="10515600" cy="173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Data structures can be added to or removed </a:t>
            </a:r>
            <a:r>
              <a:rPr lang="en-US" sz="2400"/>
              <a:t>from the linked list during execution NULL list head newNode</a:t>
            </a:r>
            <a:endParaRPr sz="2400"/>
          </a:p>
        </p:txBody>
      </p:sp>
      <p:pic>
        <p:nvPicPr>
          <p:cNvPr id="122" name="Google Shape;122;g253c4f83167_0_52"/>
          <p:cNvPicPr preferRelativeResize="0"/>
          <p:nvPr/>
        </p:nvPicPr>
        <p:blipFill>
          <a:blip r:embed="rId3">
            <a:alphaModFix/>
          </a:blip>
          <a:stretch>
            <a:fillRect/>
          </a:stretch>
        </p:blipFill>
        <p:spPr>
          <a:xfrm>
            <a:off x="1926438" y="4073550"/>
            <a:ext cx="8339125" cy="1911325"/>
          </a:xfrm>
          <a:prstGeom prst="rect">
            <a:avLst/>
          </a:prstGeom>
          <a:noFill/>
          <a:ln>
            <a:noFill/>
          </a:ln>
        </p:spPr>
      </p:pic>
      <p:sp>
        <p:nvSpPr>
          <p:cNvPr id="123" name="Google Shape;123;g253c4f83167_0_52"/>
          <p:cNvSpPr txBox="1"/>
          <p:nvPr/>
        </p:nvSpPr>
        <p:spPr>
          <a:xfrm>
            <a:off x="9477375" y="3841750"/>
            <a:ext cx="231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new Node</a:t>
            </a:r>
            <a:endParaRPr b="1"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53c4f83167_0_5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Linked List</a:t>
            </a:r>
            <a:endParaRPr sz="3000">
              <a:solidFill>
                <a:srgbClr val="4A86E8"/>
              </a:solidFill>
            </a:endParaRPr>
          </a:p>
        </p:txBody>
      </p:sp>
      <p:sp>
        <p:nvSpPr>
          <p:cNvPr id="130" name="Google Shape;130;g253c4f83167_0_58"/>
          <p:cNvSpPr txBox="1"/>
          <p:nvPr>
            <p:ph idx="1" type="body"/>
          </p:nvPr>
        </p:nvSpPr>
        <p:spPr>
          <a:xfrm>
            <a:off x="838200" y="1825625"/>
            <a:ext cx="10515600" cy="1778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Linked lists can grow and shrink as needed, unlike arrays, which have a fixed size linked lists can insert a node between other nodes easily NULL list head</a:t>
            </a:r>
            <a:endParaRPr sz="2400"/>
          </a:p>
        </p:txBody>
      </p:sp>
      <p:pic>
        <p:nvPicPr>
          <p:cNvPr id="131" name="Google Shape;131;g253c4f83167_0_58"/>
          <p:cNvPicPr preferRelativeResize="0"/>
          <p:nvPr/>
        </p:nvPicPr>
        <p:blipFill>
          <a:blip r:embed="rId3">
            <a:alphaModFix/>
          </a:blip>
          <a:stretch>
            <a:fillRect/>
          </a:stretch>
        </p:blipFill>
        <p:spPr>
          <a:xfrm>
            <a:off x="1200150" y="4079875"/>
            <a:ext cx="9440449" cy="144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2ac3d68364_0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Implementation of Linked List</a:t>
            </a:r>
            <a:endParaRPr sz="3000">
              <a:solidFill>
                <a:srgbClr val="4A86E8"/>
              </a:solidFill>
            </a:endParaRPr>
          </a:p>
        </p:txBody>
      </p:sp>
      <p:sp>
        <p:nvSpPr>
          <p:cNvPr id="138" name="Google Shape;138;g22ac3d68364_0_3"/>
          <p:cNvSpPr txBox="1"/>
          <p:nvPr>
            <p:ph idx="1" type="body"/>
          </p:nvPr>
        </p:nvSpPr>
        <p:spPr>
          <a:xfrm>
            <a:off x="838200" y="1825625"/>
            <a:ext cx="10515600" cy="904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Structure is used to define a node. Node is collection of Data and Address of Next Node can be stored in pointer type variable.</a:t>
            </a:r>
            <a:endParaRPr sz="2400"/>
          </a:p>
        </p:txBody>
      </p:sp>
      <p:pic>
        <p:nvPicPr>
          <p:cNvPr id="139" name="Google Shape;139;g22ac3d68364_0_3"/>
          <p:cNvPicPr preferRelativeResize="0"/>
          <p:nvPr/>
        </p:nvPicPr>
        <p:blipFill>
          <a:blip r:embed="rId3">
            <a:alphaModFix/>
          </a:blip>
          <a:stretch>
            <a:fillRect/>
          </a:stretch>
        </p:blipFill>
        <p:spPr>
          <a:xfrm>
            <a:off x="838200" y="2582000"/>
            <a:ext cx="5521225" cy="3196500"/>
          </a:xfrm>
          <a:prstGeom prst="rect">
            <a:avLst/>
          </a:prstGeom>
          <a:noFill/>
          <a:ln>
            <a:noFill/>
          </a:ln>
        </p:spPr>
      </p:pic>
      <p:graphicFrame>
        <p:nvGraphicFramePr>
          <p:cNvPr id="140" name="Google Shape;140;g22ac3d68364_0_3"/>
          <p:cNvGraphicFramePr/>
          <p:nvPr/>
        </p:nvGraphicFramePr>
        <p:xfrm>
          <a:off x="1158875" y="5937250"/>
          <a:ext cx="3000000" cy="3000000"/>
        </p:xfrm>
        <a:graphic>
          <a:graphicData uri="http://schemas.openxmlformats.org/drawingml/2006/table">
            <a:tbl>
              <a:tblPr>
                <a:noFill/>
                <a:tableStyleId>{C93D032D-00C7-4002-9E17-0A190A982675}</a:tableStyleId>
              </a:tblPr>
              <a:tblGrid>
                <a:gridCol w="960475"/>
                <a:gridCol w="960475"/>
              </a:tblGrid>
              <a:tr h="555650">
                <a:tc>
                  <a:txBody>
                    <a:bodyPr/>
                    <a:lstStyle/>
                    <a:p>
                      <a:pPr indent="0" lvl="0" marL="0" rtl="0" algn="l">
                        <a:spcBef>
                          <a:spcPts val="0"/>
                        </a:spcBef>
                        <a:spcAft>
                          <a:spcPts val="0"/>
                        </a:spcAft>
                        <a:buNone/>
                      </a:pPr>
                      <a:r>
                        <a:rPr b="1" lang="en-US" sz="2400"/>
                        <a:t>40</a:t>
                      </a:r>
                      <a:endParaRPr b="1" sz="2400"/>
                    </a:p>
                  </a:txBody>
                  <a:tcPr marT="91425" marB="91425" marR="91425" marL="91425"/>
                </a:tc>
                <a:tc>
                  <a:txBody>
                    <a:bodyPr/>
                    <a:lstStyle/>
                    <a:p>
                      <a:pPr indent="0" lvl="0" marL="0" rtl="0" algn="l">
                        <a:spcBef>
                          <a:spcPts val="0"/>
                        </a:spcBef>
                        <a:spcAft>
                          <a:spcPts val="0"/>
                        </a:spcAft>
                        <a:buNone/>
                      </a:pPr>
                      <a:r>
                        <a:rPr b="1" lang="en-US" sz="2400"/>
                        <a:t>null</a:t>
                      </a:r>
                      <a:endParaRPr b="1" sz="2400"/>
                    </a:p>
                  </a:txBody>
                  <a:tcPr marT="91425" marB="91425" marR="91425" marL="91425"/>
                </a:tc>
              </a:tr>
            </a:tbl>
          </a:graphicData>
        </a:graphic>
      </p:graphicFrame>
      <p:sp>
        <p:nvSpPr>
          <p:cNvPr id="141" name="Google Shape;141;g22ac3d68364_0_3"/>
          <p:cNvSpPr txBox="1"/>
          <p:nvPr/>
        </p:nvSpPr>
        <p:spPr>
          <a:xfrm>
            <a:off x="6445250" y="2730425"/>
            <a:ext cx="51435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It is self referential structure in C.</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It is Assumed that, type of data stored in each node is of integer type.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In C programming, memory can be acquired through use of standard library functions malloc() and calloc() from stdlib.h header file.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To Free Memory acquired, free(address) function is used.</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2ac3d68364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Why use linked list over array?</a:t>
            </a:r>
            <a:endParaRPr sz="3000">
              <a:solidFill>
                <a:srgbClr val="4A86E8"/>
              </a:solidFill>
            </a:endParaRPr>
          </a:p>
        </p:txBody>
      </p:sp>
      <p:sp>
        <p:nvSpPr>
          <p:cNvPr id="148" name="Google Shape;148;g22ac3d68364_0_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81000" lvl="0" marL="457200" rtl="0" algn="l">
              <a:spcBef>
                <a:spcPts val="1000"/>
              </a:spcBef>
              <a:spcAft>
                <a:spcPts val="0"/>
              </a:spcAft>
              <a:buSzPts val="2400"/>
              <a:buChar char="●"/>
            </a:pPr>
            <a:r>
              <a:rPr lang="en-US" sz="2400"/>
              <a:t>Arrays can be used to store linear data of similar types, but arrays have following limitations.</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Array contains following </a:t>
            </a:r>
            <a:r>
              <a:rPr lang="en-US" sz="2400"/>
              <a:t>limitations</a:t>
            </a:r>
            <a:r>
              <a:rPr lang="en-US" sz="2400"/>
              <a:t>:</a:t>
            </a:r>
            <a:endParaRPr sz="2400"/>
          </a:p>
          <a:p>
            <a:pPr indent="0" lvl="0" marL="457200" rtl="0" algn="l">
              <a:spcBef>
                <a:spcPts val="1000"/>
              </a:spcBef>
              <a:spcAft>
                <a:spcPts val="0"/>
              </a:spcAft>
              <a:buNone/>
            </a:pPr>
            <a:r>
              <a:t/>
            </a:r>
            <a:endParaRPr sz="2400"/>
          </a:p>
          <a:p>
            <a:pPr indent="-381000" lvl="1" marL="914400" rtl="0" algn="l">
              <a:spcBef>
                <a:spcPts val="500"/>
              </a:spcBef>
              <a:spcAft>
                <a:spcPts val="0"/>
              </a:spcAft>
              <a:buSzPts val="2400"/>
              <a:buChar char="○"/>
            </a:pPr>
            <a:r>
              <a:rPr lang="en-US" sz="2400"/>
              <a:t>The size of array must be known in advance before using it in the program.</a:t>
            </a:r>
            <a:endParaRPr sz="2400"/>
          </a:p>
          <a:p>
            <a:pPr indent="0" lvl="0" marL="914400" rtl="0" algn="l">
              <a:spcBef>
                <a:spcPts val="1000"/>
              </a:spcBef>
              <a:spcAft>
                <a:spcPts val="0"/>
              </a:spcAft>
              <a:buNone/>
            </a:pPr>
            <a:r>
              <a:t/>
            </a:r>
            <a:endParaRPr sz="2400"/>
          </a:p>
          <a:p>
            <a:pPr indent="-381000" lvl="1" marL="914400" rtl="0" algn="l">
              <a:spcBef>
                <a:spcPts val="500"/>
              </a:spcBef>
              <a:spcAft>
                <a:spcPts val="0"/>
              </a:spcAft>
              <a:buSzPts val="2400"/>
              <a:buChar char="○"/>
            </a:pPr>
            <a:r>
              <a:rPr lang="en-US" sz="2400"/>
              <a:t>Increasing size of the array is time taking process. It is almost impossible to expand the size of the array at run time.</a:t>
            </a:r>
            <a:endParaRPr sz="2400"/>
          </a:p>
          <a:p>
            <a:pPr indent="0" lvl="0" marL="914400" rtl="0" algn="l">
              <a:spcBef>
                <a:spcPts val="1000"/>
              </a:spcBef>
              <a:spcAft>
                <a:spcPts val="0"/>
              </a:spcAft>
              <a:buNone/>
            </a:pPr>
            <a:r>
              <a:t/>
            </a:r>
            <a:endParaRPr sz="2400"/>
          </a:p>
          <a:p>
            <a:pPr indent="-381000" lvl="1" marL="914400" rtl="0" algn="l">
              <a:spcBef>
                <a:spcPts val="500"/>
              </a:spcBef>
              <a:spcAft>
                <a:spcPts val="0"/>
              </a:spcAft>
              <a:buSzPts val="2400"/>
              <a:buChar char="○"/>
            </a:pPr>
            <a:r>
              <a:rPr lang="en-US" sz="2400"/>
              <a:t>All the elements  in the array need to be contiguously stored in the memory. Inserting any element in the array needs shifting of all its predecessors.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2ac3d68364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Why use linked list over array?</a:t>
            </a:r>
            <a:endParaRPr sz="3000">
              <a:solidFill>
                <a:srgbClr val="4A86E8"/>
              </a:solidFill>
            </a:endParaRPr>
          </a:p>
        </p:txBody>
      </p:sp>
      <p:sp>
        <p:nvSpPr>
          <p:cNvPr id="155" name="Google Shape;155;g22ac3d68364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For example, in a system if we maintain a sorted list of IDs in an array id[].</a:t>
            </a:r>
            <a:endParaRPr sz="2400"/>
          </a:p>
          <a:p>
            <a:pPr indent="-381000" lvl="1" marL="914400" rtl="0" algn="l">
              <a:spcBef>
                <a:spcPts val="0"/>
              </a:spcBef>
              <a:spcAft>
                <a:spcPts val="0"/>
              </a:spcAft>
              <a:buSzPts val="2400"/>
              <a:buChar char="○"/>
            </a:pPr>
            <a:r>
              <a:rPr lang="en-US" sz="2400"/>
              <a:t>id[] = [1000,1010,1020,1030,1040]</a:t>
            </a:r>
            <a:endParaRPr sz="2400"/>
          </a:p>
          <a:p>
            <a:pPr indent="0" lvl="0" marL="9144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And if we want to insert a new ID 1050, then to maintain the sorted order, we have to move all the elements after 1000(excluding 1000).</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Deletions is also expensive with arrays until unless some special techniques are used.</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For example, to delete 1010 in id[], everything after 1010 has to be moved.</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2ac3d68364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Why use linked list over array?</a:t>
            </a:r>
            <a:endParaRPr sz="3000">
              <a:solidFill>
                <a:srgbClr val="4A86E8"/>
              </a:solidFill>
            </a:endParaRPr>
          </a:p>
        </p:txBody>
      </p:sp>
      <p:sp>
        <p:nvSpPr>
          <p:cNvPr id="162" name="Google Shape;162;g22ac3d68364_0_21"/>
          <p:cNvSpPr txBox="1"/>
          <p:nvPr>
            <p:ph idx="1" type="body"/>
          </p:nvPr>
        </p:nvSpPr>
        <p:spPr>
          <a:xfrm>
            <a:off x="838200" y="1845650"/>
            <a:ext cx="10515600" cy="3863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Linked list is the data structure which can overcome all the </a:t>
            </a:r>
            <a:r>
              <a:rPr lang="en-US" sz="2400"/>
              <a:t>limitations</a:t>
            </a:r>
            <a:r>
              <a:rPr lang="en-US" sz="2400"/>
              <a:t> of an array.</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b="1" lang="en-US" sz="2400"/>
              <a:t>Advantage of linked list is that:</a:t>
            </a:r>
            <a:endParaRPr b="1" sz="2400"/>
          </a:p>
          <a:p>
            <a:pPr indent="-381000" lvl="0" marL="457200" rtl="0" algn="l">
              <a:spcBef>
                <a:spcPts val="1000"/>
              </a:spcBef>
              <a:spcAft>
                <a:spcPts val="0"/>
              </a:spcAft>
              <a:buSzPts val="2400"/>
              <a:buChar char="●"/>
            </a:pPr>
            <a:r>
              <a:rPr lang="en-US" sz="2400"/>
              <a:t>It allocates the memory dynamically. All the nodes of linked list are non contiguously stored in the memory and linked together with the help of pointers.</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Sizing is no longer a problem since we do not need to define its size at the time of declaration. List grows as per the program’s demand and limited to the </a:t>
            </a:r>
            <a:r>
              <a:rPr lang="en-US" sz="2400"/>
              <a:t>available</a:t>
            </a:r>
            <a:r>
              <a:rPr lang="en-US" sz="2400"/>
              <a:t> memory space.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ac3d68364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Drawbacks of Linked List:</a:t>
            </a:r>
            <a:endParaRPr sz="3000">
              <a:solidFill>
                <a:srgbClr val="4A86E8"/>
              </a:solidFill>
            </a:endParaRPr>
          </a:p>
        </p:txBody>
      </p:sp>
      <p:sp>
        <p:nvSpPr>
          <p:cNvPr id="169" name="Google Shape;169;g22ac3d68364_0_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Though it overcomes all the limitations of an array, it has some drawbacks:</a:t>
            </a:r>
            <a:endParaRPr b="1"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Random access is not allowed. we have to access elements sequentially starting from the first node. so we cannot do binary search with linked lists.</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Extra memory space for a pointer is required with each element of the list.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2acbba0976_0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Array vs Linked List</a:t>
            </a:r>
            <a:endParaRPr sz="3000">
              <a:solidFill>
                <a:srgbClr val="4A86E8"/>
              </a:solidFill>
            </a:endParaRPr>
          </a:p>
        </p:txBody>
      </p:sp>
      <p:pic>
        <p:nvPicPr>
          <p:cNvPr id="176" name="Google Shape;176;g22acbba0976_0_3"/>
          <p:cNvPicPr preferRelativeResize="0"/>
          <p:nvPr/>
        </p:nvPicPr>
        <p:blipFill>
          <a:blip r:embed="rId3">
            <a:alphaModFix/>
          </a:blip>
          <a:stretch>
            <a:fillRect/>
          </a:stretch>
        </p:blipFill>
        <p:spPr>
          <a:xfrm>
            <a:off x="838200" y="1959350"/>
            <a:ext cx="10515600" cy="35620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838200" y="3949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List</a:t>
            </a:r>
            <a:endParaRPr sz="3000">
              <a:solidFill>
                <a:schemeClr val="accent1"/>
              </a:solidFill>
            </a:endParaRPr>
          </a:p>
        </p:txBody>
      </p:sp>
      <p:sp>
        <p:nvSpPr>
          <p:cNvPr id="50" name="Google Shape;50;p2"/>
          <p:cNvSpPr txBox="1"/>
          <p:nvPr>
            <p:ph idx="1" type="body"/>
          </p:nvPr>
        </p:nvSpPr>
        <p:spPr>
          <a:xfrm>
            <a:off x="900752" y="1856097"/>
            <a:ext cx="10453048" cy="388892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83333"/>
              <a:buNone/>
            </a:pPr>
            <a:r>
              <a:rPr i="1" lang="en-US" sz="2400"/>
              <a:t>List is a sequential data structure in which addition and removal of data items can be done from any position.</a:t>
            </a:r>
            <a:endParaRPr i="1" sz="2400"/>
          </a:p>
          <a:p>
            <a:pPr indent="0" lvl="0" marL="0" rtl="0" algn="l">
              <a:lnSpc>
                <a:spcPct val="90000"/>
              </a:lnSpc>
              <a:spcBef>
                <a:spcPts val="0"/>
              </a:spcBef>
              <a:spcAft>
                <a:spcPts val="0"/>
              </a:spcAft>
              <a:buClr>
                <a:schemeClr val="dk1"/>
              </a:buClr>
              <a:buSzPct val="83333"/>
              <a:buNone/>
            </a:pPr>
            <a:r>
              <a:t/>
            </a:r>
            <a:endParaRPr sz="2400"/>
          </a:p>
          <a:p>
            <a:pPr indent="-369570" lvl="0" marL="457200" rtl="0" algn="l">
              <a:lnSpc>
                <a:spcPct val="90000"/>
              </a:lnSpc>
              <a:spcBef>
                <a:spcPts val="0"/>
              </a:spcBef>
              <a:spcAft>
                <a:spcPts val="0"/>
              </a:spcAft>
              <a:buSzPct val="100000"/>
              <a:buChar char="-"/>
            </a:pPr>
            <a:r>
              <a:rPr lang="en-US" sz="2400"/>
              <a:t>List is a collection of nodes.</a:t>
            </a:r>
            <a:endParaRPr sz="2400"/>
          </a:p>
          <a:p>
            <a:pPr indent="0" lvl="0" marL="457200" rtl="0" algn="l">
              <a:lnSpc>
                <a:spcPct val="90000"/>
              </a:lnSpc>
              <a:spcBef>
                <a:spcPts val="0"/>
              </a:spcBef>
              <a:spcAft>
                <a:spcPts val="0"/>
              </a:spcAft>
              <a:buNone/>
            </a:pPr>
            <a:r>
              <a:t/>
            </a:r>
            <a:endParaRPr sz="2400"/>
          </a:p>
          <a:p>
            <a:pPr indent="-369570" lvl="0" marL="457200" rtl="0" algn="l">
              <a:lnSpc>
                <a:spcPct val="90000"/>
              </a:lnSpc>
              <a:spcBef>
                <a:spcPts val="0"/>
              </a:spcBef>
              <a:spcAft>
                <a:spcPts val="0"/>
              </a:spcAft>
              <a:buSzPct val="100000"/>
              <a:buChar char="-"/>
            </a:pPr>
            <a:r>
              <a:rPr lang="en-US" sz="2400"/>
              <a:t>The list is an </a:t>
            </a:r>
            <a:endParaRPr sz="2400"/>
          </a:p>
          <a:p>
            <a:pPr indent="-334327" lvl="2" marL="1371600" rtl="0" algn="l">
              <a:lnSpc>
                <a:spcPct val="90000"/>
              </a:lnSpc>
              <a:spcBef>
                <a:spcPts val="0"/>
              </a:spcBef>
              <a:spcAft>
                <a:spcPts val="0"/>
              </a:spcAft>
              <a:buSzPct val="100000"/>
              <a:buChar char="-"/>
            </a:pPr>
            <a:r>
              <a:rPr lang="en-US" sz="1800"/>
              <a:t>Ordered sequence of data items called elements</a:t>
            </a:r>
            <a:endParaRPr sz="1800"/>
          </a:p>
          <a:p>
            <a:pPr indent="0" lvl="0" marL="1371600" rtl="0" algn="l">
              <a:lnSpc>
                <a:spcPct val="90000"/>
              </a:lnSpc>
              <a:spcBef>
                <a:spcPts val="0"/>
              </a:spcBef>
              <a:spcAft>
                <a:spcPts val="0"/>
              </a:spcAft>
              <a:buNone/>
            </a:pPr>
            <a:r>
              <a:t/>
            </a:r>
            <a:endParaRPr sz="1800"/>
          </a:p>
          <a:p>
            <a:pPr indent="-334327" lvl="2" marL="1371600" rtl="0" algn="l">
              <a:lnSpc>
                <a:spcPct val="90000"/>
              </a:lnSpc>
              <a:spcBef>
                <a:spcPts val="0"/>
              </a:spcBef>
              <a:spcAft>
                <a:spcPts val="0"/>
              </a:spcAft>
              <a:buSzPct val="100000"/>
              <a:buChar char="-"/>
            </a:pPr>
            <a:r>
              <a:rPr lang="en-US" sz="1800"/>
              <a:t>A1, A2, A3,.......A</a:t>
            </a:r>
            <a:r>
              <a:rPr baseline="-25000" lang="en-US" sz="1800"/>
              <a:t>N</a:t>
            </a:r>
            <a:r>
              <a:rPr lang="en-US" sz="1800"/>
              <a:t> is a list of size N</a:t>
            </a:r>
            <a:endParaRPr sz="1800"/>
          </a:p>
          <a:p>
            <a:pPr indent="0" lvl="0" marL="1371600" rtl="0" algn="l">
              <a:lnSpc>
                <a:spcPct val="90000"/>
              </a:lnSpc>
              <a:spcBef>
                <a:spcPts val="0"/>
              </a:spcBef>
              <a:spcAft>
                <a:spcPts val="0"/>
              </a:spcAft>
              <a:buNone/>
            </a:pPr>
            <a:r>
              <a:t/>
            </a:r>
            <a:endParaRPr sz="1800"/>
          </a:p>
          <a:p>
            <a:pPr indent="-334327" lvl="2" marL="1371600" rtl="0" algn="l">
              <a:lnSpc>
                <a:spcPct val="90000"/>
              </a:lnSpc>
              <a:spcBef>
                <a:spcPts val="0"/>
              </a:spcBef>
              <a:spcAft>
                <a:spcPts val="0"/>
              </a:spcAft>
              <a:buSzPct val="100000"/>
              <a:buChar char="-"/>
            </a:pPr>
            <a:r>
              <a:rPr lang="en-US" sz="1800"/>
              <a:t>size of an empty list is 0</a:t>
            </a:r>
            <a:endParaRPr sz="1800"/>
          </a:p>
          <a:p>
            <a:pPr indent="0" lvl="0" marL="1371600" rtl="0" algn="l">
              <a:lnSpc>
                <a:spcPct val="90000"/>
              </a:lnSpc>
              <a:spcBef>
                <a:spcPts val="0"/>
              </a:spcBef>
              <a:spcAft>
                <a:spcPts val="0"/>
              </a:spcAft>
              <a:buNone/>
            </a:pPr>
            <a:r>
              <a:t/>
            </a:r>
            <a:endParaRPr sz="1800"/>
          </a:p>
          <a:p>
            <a:pPr indent="-334327" lvl="2" marL="1371600" rtl="0" algn="l">
              <a:lnSpc>
                <a:spcPct val="90000"/>
              </a:lnSpc>
              <a:spcBef>
                <a:spcPts val="0"/>
              </a:spcBef>
              <a:spcAft>
                <a:spcPts val="0"/>
              </a:spcAft>
              <a:buSzPct val="100000"/>
              <a:buChar char="-"/>
            </a:pPr>
            <a:r>
              <a:rPr lang="en-US" sz="1800"/>
              <a:t>A</a:t>
            </a:r>
            <a:r>
              <a:rPr baseline="-25000" lang="en-US" sz="1800"/>
              <a:t>i+1 </a:t>
            </a:r>
            <a:r>
              <a:rPr lang="en-US" sz="1800"/>
              <a:t>succeeds A</a:t>
            </a:r>
            <a:r>
              <a:rPr baseline="-25000" lang="en-US" sz="1800"/>
              <a:t>i</a:t>
            </a:r>
            <a:endParaRPr baseline="-25000" sz="1800"/>
          </a:p>
          <a:p>
            <a:pPr indent="0" lvl="0" marL="1371600" rtl="0" algn="l">
              <a:lnSpc>
                <a:spcPct val="90000"/>
              </a:lnSpc>
              <a:spcBef>
                <a:spcPts val="0"/>
              </a:spcBef>
              <a:spcAft>
                <a:spcPts val="0"/>
              </a:spcAft>
              <a:buNone/>
            </a:pPr>
            <a:r>
              <a:t/>
            </a:r>
            <a:endParaRPr baseline="-25000" sz="1800"/>
          </a:p>
          <a:p>
            <a:pPr indent="-334327" lvl="2" marL="1371600" rtl="0" algn="l">
              <a:lnSpc>
                <a:spcPct val="90000"/>
              </a:lnSpc>
              <a:spcBef>
                <a:spcPts val="0"/>
              </a:spcBef>
              <a:spcAft>
                <a:spcPts val="0"/>
              </a:spcAft>
              <a:buSzPct val="100000"/>
              <a:buChar char="-"/>
            </a:pPr>
            <a:r>
              <a:rPr lang="en-US" sz="1800"/>
              <a:t>First element is A</a:t>
            </a:r>
            <a:r>
              <a:rPr baseline="-25000" lang="en-US" sz="1800"/>
              <a:t>1 </a:t>
            </a:r>
            <a:r>
              <a:rPr lang="en-US" sz="1800"/>
              <a:t>is called “head”</a:t>
            </a:r>
            <a:endParaRPr sz="1800"/>
          </a:p>
          <a:p>
            <a:pPr indent="0" lvl="0" marL="1371600" rtl="0" algn="l">
              <a:lnSpc>
                <a:spcPct val="90000"/>
              </a:lnSpc>
              <a:spcBef>
                <a:spcPts val="0"/>
              </a:spcBef>
              <a:spcAft>
                <a:spcPts val="0"/>
              </a:spcAft>
              <a:buNone/>
            </a:pPr>
            <a:r>
              <a:t/>
            </a:r>
            <a:endParaRPr sz="1800"/>
          </a:p>
          <a:p>
            <a:pPr indent="-334327" lvl="2" marL="1371600" rtl="0" algn="l">
              <a:lnSpc>
                <a:spcPct val="90000"/>
              </a:lnSpc>
              <a:spcBef>
                <a:spcPts val="0"/>
              </a:spcBef>
              <a:spcAft>
                <a:spcPts val="0"/>
              </a:spcAft>
              <a:buSzPct val="100000"/>
              <a:buChar char="-"/>
            </a:pPr>
            <a:r>
              <a:rPr lang="en-US" sz="1800"/>
              <a:t>Last element is A</a:t>
            </a:r>
            <a:r>
              <a:rPr baseline="-25000" lang="en-US" sz="1800"/>
              <a:t>N </a:t>
            </a:r>
            <a:r>
              <a:rPr lang="en-US" sz="1800"/>
              <a:t> called “tail”</a:t>
            </a:r>
            <a:endParaRPr sz="1800"/>
          </a:p>
          <a:p>
            <a:pPr indent="-101600" lvl="0" marL="228600" rtl="0" algn="l">
              <a:lnSpc>
                <a:spcPct val="90000"/>
              </a:lnSpc>
              <a:spcBef>
                <a:spcPts val="1000"/>
              </a:spcBef>
              <a:spcAft>
                <a:spcPts val="0"/>
              </a:spcAft>
              <a:buClr>
                <a:schemeClr val="dk1"/>
              </a:buClr>
              <a:buSzPct val="1000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2acbba0976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Application of Linked List</a:t>
            </a:r>
            <a:endParaRPr sz="3000">
              <a:solidFill>
                <a:srgbClr val="4A86E8"/>
              </a:solidFill>
            </a:endParaRPr>
          </a:p>
        </p:txBody>
      </p:sp>
      <p:sp>
        <p:nvSpPr>
          <p:cNvPr id="183" name="Google Shape;183;g22acbba0976_0_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000"/>
              <a:t>Linked list are frequently used to implement other data structures like tree, graphs and heaps.</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Linked can be used to create dynamic stack and queue which can grow and shrink at </a:t>
            </a:r>
            <a:r>
              <a:rPr lang="en-US" sz="2000"/>
              <a:t>runtime</a:t>
            </a:r>
            <a:r>
              <a:rPr lang="en-US" sz="2000"/>
              <a:t>.</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Linked list can used to store and process the polynomials.</a:t>
            </a:r>
            <a:endParaRPr sz="2000"/>
          </a:p>
          <a:p>
            <a:pPr indent="-355600" lvl="1" marL="914400" rtl="0" algn="l">
              <a:spcBef>
                <a:spcPts val="0"/>
              </a:spcBef>
              <a:spcAft>
                <a:spcPts val="0"/>
              </a:spcAft>
              <a:buSzPts val="2000"/>
              <a:buChar char="○"/>
            </a:pPr>
            <a:r>
              <a:rPr lang="en-US" sz="2000"/>
              <a:t>Coefficient</a:t>
            </a:r>
            <a:r>
              <a:rPr lang="en-US" sz="2000"/>
              <a:t> and power stored as data and link pointer points to next term in the polynomial.</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Linked list are normally implemented using pointers. some languages does not support pointers like VB, </a:t>
            </a:r>
            <a:r>
              <a:rPr lang="en-US" sz="2000"/>
              <a:t>Fortran</a:t>
            </a:r>
            <a:r>
              <a:rPr lang="en-US" sz="2000"/>
              <a:t> etc. In these array is used to </a:t>
            </a:r>
            <a:r>
              <a:rPr lang="en-US" sz="2000"/>
              <a:t>implement</a:t>
            </a:r>
            <a:r>
              <a:rPr lang="en-US" sz="2000"/>
              <a:t> LL.</a:t>
            </a:r>
            <a:endParaRPr sz="2000"/>
          </a:p>
        </p:txBody>
      </p:sp>
      <p:pic>
        <p:nvPicPr>
          <p:cNvPr id="184" name="Google Shape;184;g22acbba0976_0_9"/>
          <p:cNvPicPr preferRelativeResize="0"/>
          <p:nvPr/>
        </p:nvPicPr>
        <p:blipFill>
          <a:blip r:embed="rId3">
            <a:alphaModFix/>
          </a:blip>
          <a:stretch>
            <a:fillRect/>
          </a:stretch>
        </p:blipFill>
        <p:spPr>
          <a:xfrm>
            <a:off x="2757800" y="4064525"/>
            <a:ext cx="5322051" cy="125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2acbba0976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Linked List</a:t>
            </a:r>
            <a:endParaRPr sz="3000">
              <a:solidFill>
                <a:srgbClr val="4A86E8"/>
              </a:solidFill>
            </a:endParaRPr>
          </a:p>
        </p:txBody>
      </p:sp>
      <p:sp>
        <p:nvSpPr>
          <p:cNvPr id="191" name="Google Shape;191;g22acbba0976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We can treat linked list as an abstract data type and perform following basic operations.</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Creating Linked List</a:t>
            </a:r>
            <a:endParaRPr sz="2000"/>
          </a:p>
          <a:p>
            <a:pPr indent="-355600" lvl="0" marL="457200" rtl="0" algn="l">
              <a:spcBef>
                <a:spcPts val="0"/>
              </a:spcBef>
              <a:spcAft>
                <a:spcPts val="0"/>
              </a:spcAft>
              <a:buSzPts val="2000"/>
              <a:buChar char="●"/>
            </a:pPr>
            <a:r>
              <a:rPr lang="en-US" sz="2000"/>
              <a:t>Traversing Linked List</a:t>
            </a:r>
            <a:endParaRPr sz="2000"/>
          </a:p>
          <a:p>
            <a:pPr indent="-355600" lvl="0" marL="457200" rtl="0" algn="l">
              <a:spcBef>
                <a:spcPts val="0"/>
              </a:spcBef>
              <a:spcAft>
                <a:spcPts val="0"/>
              </a:spcAft>
              <a:buSzPts val="2000"/>
              <a:buChar char="●"/>
            </a:pPr>
            <a:r>
              <a:rPr lang="en-US" sz="2000"/>
              <a:t>Displaying Linked List</a:t>
            </a:r>
            <a:endParaRPr sz="2000"/>
          </a:p>
          <a:p>
            <a:pPr indent="-355600" lvl="0" marL="457200" rtl="0" algn="l">
              <a:spcBef>
                <a:spcPts val="0"/>
              </a:spcBef>
              <a:spcAft>
                <a:spcPts val="0"/>
              </a:spcAft>
              <a:buSzPts val="2000"/>
              <a:buChar char="●"/>
            </a:pPr>
            <a:r>
              <a:rPr lang="en-US" sz="2000"/>
              <a:t>Counting number of Nodes in Linked List</a:t>
            </a:r>
            <a:endParaRPr sz="2000"/>
          </a:p>
          <a:p>
            <a:pPr indent="-355600" lvl="0" marL="457200" rtl="0" algn="l">
              <a:spcBef>
                <a:spcPts val="0"/>
              </a:spcBef>
              <a:spcAft>
                <a:spcPts val="0"/>
              </a:spcAft>
              <a:buSzPts val="2000"/>
              <a:buChar char="●"/>
            </a:pPr>
            <a:r>
              <a:rPr lang="en-US" sz="2000"/>
              <a:t>Searching an element in Linked List</a:t>
            </a:r>
            <a:endParaRPr sz="2000"/>
          </a:p>
          <a:p>
            <a:pPr indent="-355600" lvl="0" marL="457200" rtl="0" algn="l">
              <a:spcBef>
                <a:spcPts val="0"/>
              </a:spcBef>
              <a:spcAft>
                <a:spcPts val="0"/>
              </a:spcAft>
              <a:buSzPts val="2000"/>
              <a:buChar char="●"/>
            </a:pPr>
            <a:r>
              <a:rPr lang="en-US" sz="2000"/>
              <a:t>Concatenating two Linked List</a:t>
            </a:r>
            <a:endParaRPr sz="2000"/>
          </a:p>
          <a:p>
            <a:pPr indent="-355600" lvl="0" marL="457200" rtl="0" algn="l">
              <a:spcBef>
                <a:spcPts val="0"/>
              </a:spcBef>
              <a:spcAft>
                <a:spcPts val="0"/>
              </a:spcAft>
              <a:buSzPts val="2000"/>
              <a:buChar char="●"/>
            </a:pPr>
            <a:r>
              <a:rPr lang="en-US" sz="2000"/>
              <a:t>Inserting element into Linked List (Start, end and Specific Position)</a:t>
            </a:r>
            <a:endParaRPr sz="2000"/>
          </a:p>
          <a:p>
            <a:pPr indent="-355600" lvl="0" marL="457200" rtl="0" algn="l">
              <a:spcBef>
                <a:spcPts val="0"/>
              </a:spcBef>
              <a:spcAft>
                <a:spcPts val="0"/>
              </a:spcAft>
              <a:buSzPts val="2000"/>
              <a:buChar char="●"/>
            </a:pPr>
            <a:r>
              <a:rPr lang="en-US" sz="2000"/>
              <a:t>Deleting elements from Linked List(Start, end and specific position)</a:t>
            </a:r>
            <a:endParaRPr sz="2000"/>
          </a:p>
          <a:p>
            <a:pPr indent="0" lvl="0" marL="457200" rtl="0" algn="l">
              <a:spcBef>
                <a:spcPts val="100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2acbba0976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Creating Linked List</a:t>
            </a:r>
            <a:endParaRPr sz="3000">
              <a:solidFill>
                <a:srgbClr val="4A86E8"/>
              </a:solidFill>
            </a:endParaRPr>
          </a:p>
        </p:txBody>
      </p:sp>
      <p:sp>
        <p:nvSpPr>
          <p:cNvPr id="198" name="Google Shape;198;g22acbba0976_0_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5600" lvl="0" marL="457200" rtl="0" algn="l">
              <a:spcBef>
                <a:spcPts val="400"/>
              </a:spcBef>
              <a:spcAft>
                <a:spcPts val="0"/>
              </a:spcAft>
              <a:buSzPts val="2000"/>
              <a:buChar char="➔"/>
            </a:pPr>
            <a:r>
              <a:rPr lang="en-US" sz="2000"/>
              <a:t>Linked List is Created using Dynamic Memory Allocation</a:t>
            </a:r>
            <a:endParaRPr sz="2000"/>
          </a:p>
          <a:p>
            <a:pPr indent="-355600" lvl="1" marL="914400" rtl="0" algn="l">
              <a:spcBef>
                <a:spcPts val="400"/>
              </a:spcBef>
              <a:spcAft>
                <a:spcPts val="0"/>
              </a:spcAft>
              <a:buSzPts val="2000"/>
              <a:buChar char="◆"/>
            </a:pPr>
            <a:r>
              <a:rPr lang="en-US" sz="2000"/>
              <a:t>Create function is used to create the linked list. It return address of memory block reserved with size node to main </a:t>
            </a:r>
            <a:r>
              <a:rPr lang="en-US" sz="2000"/>
              <a:t>function</a:t>
            </a:r>
            <a:r>
              <a:rPr lang="en-US" sz="2000"/>
              <a:t>.</a:t>
            </a:r>
            <a:endParaRPr sz="2000"/>
          </a:p>
          <a:p>
            <a:pPr indent="0" lvl="0" marL="914400" rtl="0" algn="l">
              <a:spcBef>
                <a:spcPts val="400"/>
              </a:spcBef>
              <a:spcAft>
                <a:spcPts val="0"/>
              </a:spcAft>
              <a:buNone/>
            </a:pPr>
            <a:r>
              <a:t/>
            </a:r>
            <a:endParaRPr sz="2000"/>
          </a:p>
          <a:p>
            <a:pPr indent="-355600" lvl="0" marL="457200" rtl="0" algn="l">
              <a:spcBef>
                <a:spcPts val="400"/>
              </a:spcBef>
              <a:spcAft>
                <a:spcPts val="0"/>
              </a:spcAft>
              <a:buSzPts val="2000"/>
              <a:buChar char="➔"/>
            </a:pPr>
            <a:r>
              <a:rPr lang="en-US" sz="2000"/>
              <a:t>Variable HEAD, head, p are having storage class as node *. It can store address of node that has been created dynamically.</a:t>
            </a:r>
            <a:endParaRPr sz="2000"/>
          </a:p>
          <a:p>
            <a:pPr indent="-355600" lvl="1" marL="914400" rtl="0" algn="l">
              <a:spcBef>
                <a:spcPts val="400"/>
              </a:spcBef>
              <a:spcAft>
                <a:spcPts val="0"/>
              </a:spcAft>
              <a:buSzPts val="2000"/>
              <a:buChar char="◆"/>
            </a:pPr>
            <a:r>
              <a:rPr lang="en-US" sz="2000"/>
              <a:t>sizeof(node) indicates storage requirement to store a node.</a:t>
            </a:r>
            <a:endParaRPr sz="2000"/>
          </a:p>
          <a:p>
            <a:pPr indent="0" lvl="0" marL="914400" rtl="0" algn="l">
              <a:spcBef>
                <a:spcPts val="400"/>
              </a:spcBef>
              <a:spcAft>
                <a:spcPts val="0"/>
              </a:spcAft>
              <a:buNone/>
            </a:pPr>
            <a:r>
              <a:t/>
            </a:r>
            <a:endParaRPr sz="2000"/>
          </a:p>
          <a:p>
            <a:pPr indent="-355600" lvl="0" marL="457200" rtl="0" algn="l">
              <a:spcBef>
                <a:spcPts val="400"/>
              </a:spcBef>
              <a:spcAft>
                <a:spcPts val="0"/>
              </a:spcAft>
              <a:buSzPts val="2000"/>
              <a:buChar char="➔"/>
            </a:pPr>
            <a:r>
              <a:rPr lang="en-US" sz="2000"/>
              <a:t>malloc(sizeof(node)) returns the address of allocated memory block and it is assigned to variable head.</a:t>
            </a:r>
            <a:endParaRPr sz="2000"/>
          </a:p>
          <a:p>
            <a:pPr indent="-355600" lvl="1" marL="914400" rtl="0" algn="l">
              <a:spcBef>
                <a:spcPts val="400"/>
              </a:spcBef>
              <a:spcAft>
                <a:spcPts val="0"/>
              </a:spcAft>
              <a:buSzPts val="2000"/>
              <a:buChar char="◆"/>
            </a:pPr>
            <a:r>
              <a:rPr lang="en-US" sz="2000"/>
              <a:t>If head ==NULL, it means memory block not reserved hence linked list empty.</a:t>
            </a:r>
            <a:endParaRPr sz="2000"/>
          </a:p>
          <a:p>
            <a:pPr indent="0" lvl="0" marL="914400" rtl="0" algn="l">
              <a:spcBef>
                <a:spcPts val="400"/>
              </a:spcBef>
              <a:spcAft>
                <a:spcPts val="0"/>
              </a:spcAft>
              <a:buNone/>
            </a:pPr>
            <a:r>
              <a:t/>
            </a:r>
            <a:endParaRPr sz="2000"/>
          </a:p>
          <a:p>
            <a:pPr indent="-355600" lvl="0" marL="457200" rtl="0" algn="l">
              <a:spcBef>
                <a:spcPts val="400"/>
              </a:spcBef>
              <a:spcAft>
                <a:spcPts val="0"/>
              </a:spcAft>
              <a:buSzPts val="2000"/>
              <a:buChar char="➔"/>
            </a:pPr>
            <a:r>
              <a:rPr lang="en-US" sz="2000"/>
              <a:t>Type casting operator (node *) used before malloc tells memory block of size of node.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2acbba0976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creating Node using Structure</a:t>
            </a:r>
            <a:endParaRPr sz="3000">
              <a:solidFill>
                <a:srgbClr val="4A86E8"/>
              </a:solidFill>
            </a:endParaRPr>
          </a:p>
        </p:txBody>
      </p:sp>
      <p:sp>
        <p:nvSpPr>
          <p:cNvPr id="205" name="Google Shape;205;g22acbba0976_0_27"/>
          <p:cNvSpPr txBox="1"/>
          <p:nvPr>
            <p:ph idx="1" type="body"/>
          </p:nvPr>
        </p:nvSpPr>
        <p:spPr>
          <a:xfrm>
            <a:off x="838200" y="1825625"/>
            <a:ext cx="51783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typedef struct node {</a:t>
            </a:r>
            <a:endParaRPr/>
          </a:p>
          <a:p>
            <a:pPr indent="457200" lvl="0" marL="457200" rtl="0" algn="l">
              <a:spcBef>
                <a:spcPts val="1000"/>
              </a:spcBef>
              <a:spcAft>
                <a:spcPts val="0"/>
              </a:spcAft>
              <a:buNone/>
            </a:pPr>
            <a:r>
              <a:rPr lang="en-US"/>
              <a:t>int data;</a:t>
            </a:r>
            <a:endParaRPr/>
          </a:p>
          <a:p>
            <a:pPr indent="457200" lvl="0" marL="457200" rtl="0" algn="l">
              <a:spcBef>
                <a:spcPts val="1000"/>
              </a:spcBef>
              <a:spcAft>
                <a:spcPts val="0"/>
              </a:spcAft>
              <a:buNone/>
            </a:pPr>
            <a:r>
              <a:rPr lang="en-US"/>
              <a:t>struct node* next;</a:t>
            </a:r>
            <a:endParaRPr/>
          </a:p>
          <a:p>
            <a:pPr indent="0" lvl="0" marL="0" rtl="0" algn="l">
              <a:spcBef>
                <a:spcPts val="1000"/>
              </a:spcBef>
              <a:spcAft>
                <a:spcPts val="0"/>
              </a:spcAft>
              <a:buNone/>
            </a:pPr>
            <a:r>
              <a:rPr lang="en-US"/>
              <a:t>}node;</a:t>
            </a:r>
            <a:endParaRPr/>
          </a:p>
          <a:p>
            <a:pPr indent="0" lvl="0" marL="0" rtl="0" algn="l">
              <a:spcBef>
                <a:spcPts val="1000"/>
              </a:spcBef>
              <a:spcAft>
                <a:spcPts val="0"/>
              </a:spcAft>
              <a:buNone/>
            </a:pPr>
            <a:r>
              <a:rPr lang="en-US"/>
              <a:t>node *create(int 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06" name="Google Shape;206;g22acbba0976_0_27"/>
          <p:cNvSpPr txBox="1"/>
          <p:nvPr/>
        </p:nvSpPr>
        <p:spPr>
          <a:xfrm>
            <a:off x="6016500" y="492125"/>
            <a:ext cx="5921400" cy="621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node *create(int n)</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node *p, *head;</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int i;</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first node</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head = (node*)malloc(sizeof(node));</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head-&gt;next=NULL;</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printf(“\n \t Enter Data:”);</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scanf(“%d”,&amp;head-&gt; data));</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p=head;</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remaining nodes</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for(i=1;i&lt;n;i++)</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p-&gt;next=(node*)malloc(sizeof(node));</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p=p-&gt;next;</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printf(“\n \t Enter Data %d:”,i+1);</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scanf(“%d”,&amp;(p-&gt;data));</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p-&gt;next=NULL;</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return head;</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2acbba0976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Linked List Main Function:</a:t>
            </a:r>
            <a:endParaRPr sz="3000">
              <a:solidFill>
                <a:srgbClr val="4A86E8"/>
              </a:solidFill>
            </a:endParaRPr>
          </a:p>
        </p:txBody>
      </p:sp>
      <p:sp>
        <p:nvSpPr>
          <p:cNvPr id="213" name="Google Shape;213;g22acbba0976_0_33"/>
          <p:cNvSpPr txBox="1"/>
          <p:nvPr>
            <p:ph idx="1" type="body"/>
          </p:nvPr>
        </p:nvSpPr>
        <p:spPr>
          <a:xfrm>
            <a:off x="3048000" y="1825625"/>
            <a:ext cx="7143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t>void main(){</a:t>
            </a:r>
            <a:endParaRPr b="1" sz="2400"/>
          </a:p>
          <a:p>
            <a:pPr indent="0" lvl="0" marL="0" rtl="0" algn="l">
              <a:spcBef>
                <a:spcPts val="1000"/>
              </a:spcBef>
              <a:spcAft>
                <a:spcPts val="0"/>
              </a:spcAft>
              <a:buNone/>
            </a:pPr>
            <a:r>
              <a:rPr b="1" lang="en-US" sz="2400"/>
              <a:t>int n,i;</a:t>
            </a:r>
            <a:endParaRPr b="1" sz="2400"/>
          </a:p>
          <a:p>
            <a:pPr indent="0" lvl="0" marL="0" rtl="0" algn="l">
              <a:spcBef>
                <a:spcPts val="1000"/>
              </a:spcBef>
              <a:spcAft>
                <a:spcPts val="0"/>
              </a:spcAft>
              <a:buNone/>
            </a:pPr>
            <a:r>
              <a:rPr b="1" lang="en-US" sz="2400"/>
              <a:t>node *HEAD;</a:t>
            </a:r>
            <a:endParaRPr b="1" sz="2400"/>
          </a:p>
          <a:p>
            <a:pPr indent="0" lvl="0" marL="0" rtl="0" algn="l">
              <a:spcBef>
                <a:spcPts val="1000"/>
              </a:spcBef>
              <a:spcAft>
                <a:spcPts val="0"/>
              </a:spcAft>
              <a:buNone/>
            </a:pPr>
            <a:r>
              <a:rPr b="1" lang="en-US" sz="2400"/>
              <a:t>HEAD-&gt;next=NULL;</a:t>
            </a:r>
            <a:endParaRPr b="1" sz="2400"/>
          </a:p>
          <a:p>
            <a:pPr indent="0" lvl="0" marL="0" rtl="0" algn="l">
              <a:spcBef>
                <a:spcPts val="1000"/>
              </a:spcBef>
              <a:spcAft>
                <a:spcPts val="0"/>
              </a:spcAft>
              <a:buNone/>
            </a:pPr>
            <a:r>
              <a:rPr b="1" lang="en-US" sz="2400"/>
              <a:t>printf(“\n\t no of items:”);</a:t>
            </a:r>
            <a:endParaRPr b="1" sz="2400"/>
          </a:p>
          <a:p>
            <a:pPr indent="0" lvl="0" marL="0" rtl="0" algn="l">
              <a:spcBef>
                <a:spcPts val="1000"/>
              </a:spcBef>
              <a:spcAft>
                <a:spcPts val="0"/>
              </a:spcAft>
              <a:buNone/>
            </a:pPr>
            <a:r>
              <a:rPr b="1" lang="en-US" sz="2400"/>
              <a:t>scanf(“%d”,&amp;n);</a:t>
            </a:r>
            <a:endParaRPr b="1" sz="2400"/>
          </a:p>
          <a:p>
            <a:pPr indent="0" lvl="0" marL="0" rtl="0" algn="l">
              <a:spcBef>
                <a:spcPts val="1000"/>
              </a:spcBef>
              <a:spcAft>
                <a:spcPts val="0"/>
              </a:spcAft>
              <a:buNone/>
            </a:pPr>
            <a:r>
              <a:rPr b="1" lang="en-US" sz="2400"/>
              <a:t>HEAD=create(n);</a:t>
            </a:r>
            <a:endParaRPr b="1" sz="2400"/>
          </a:p>
          <a:p>
            <a:pPr indent="0" lvl="0" marL="0" rtl="0" algn="l">
              <a:spcBef>
                <a:spcPts val="1000"/>
              </a:spcBef>
              <a:spcAft>
                <a:spcPts val="0"/>
              </a:spcAft>
              <a:buNone/>
            </a:pPr>
            <a:r>
              <a:rPr b="1" lang="en-US" sz="2400"/>
              <a:t>printf(“\n\t LLCreated from Address:%u”,HEAD);</a:t>
            </a:r>
            <a:endParaRPr b="1" sz="2400"/>
          </a:p>
          <a:p>
            <a:pPr indent="0" lvl="0" marL="0" rtl="0" algn="l">
              <a:spcBef>
                <a:spcPts val="1000"/>
              </a:spcBef>
              <a:spcAft>
                <a:spcPts val="0"/>
              </a:spcAft>
              <a:buNone/>
            </a:pPr>
            <a:r>
              <a:rPr b="1" lang="en-US" sz="2400"/>
              <a:t>}</a:t>
            </a:r>
            <a:endParaRPr b="1"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2acbba0976_0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Traversing Linked List</a:t>
            </a:r>
            <a:endParaRPr sz="3000">
              <a:solidFill>
                <a:srgbClr val="4A86E8"/>
              </a:solidFill>
            </a:endParaRPr>
          </a:p>
        </p:txBody>
      </p:sp>
      <p:sp>
        <p:nvSpPr>
          <p:cNvPr id="220" name="Google Shape;220;g22acbba0976_0_41"/>
          <p:cNvSpPr txBox="1"/>
          <p:nvPr>
            <p:ph idx="1" type="body"/>
          </p:nvPr>
        </p:nvSpPr>
        <p:spPr>
          <a:xfrm>
            <a:off x="838200" y="3317875"/>
            <a:ext cx="6940500" cy="2859000"/>
          </a:xfrm>
          <a:prstGeom prst="rect">
            <a:avLst/>
          </a:prstGeom>
        </p:spPr>
        <p:txBody>
          <a:bodyPr anchorCtr="0" anchor="t" bIns="45700" lIns="91425" spcFirstLastPara="1" rIns="91425" wrap="square" tIns="45700">
            <a:normAutofit fontScale="77500" lnSpcReduction="10000"/>
          </a:bodyPr>
          <a:lstStyle/>
          <a:p>
            <a:pPr indent="-386080" lvl="0" marL="457200" rtl="0" algn="l">
              <a:spcBef>
                <a:spcPts val="1000"/>
              </a:spcBef>
              <a:spcAft>
                <a:spcPts val="0"/>
              </a:spcAft>
              <a:buSzPct val="100000"/>
              <a:buChar char="●"/>
            </a:pPr>
            <a:r>
              <a:rPr lang="en-US"/>
              <a:t>Traversal of Linked list always starts with First Node.</a:t>
            </a:r>
            <a:endParaRPr/>
          </a:p>
          <a:p>
            <a:pPr indent="-386080" lvl="0" marL="457200" rtl="0" algn="l">
              <a:spcBef>
                <a:spcPts val="0"/>
              </a:spcBef>
              <a:spcAft>
                <a:spcPts val="0"/>
              </a:spcAft>
              <a:buSzPct val="100000"/>
              <a:buChar char="●"/>
            </a:pPr>
            <a:r>
              <a:rPr lang="en-US"/>
              <a:t>Initially pointer type variable is assigned to First Node(HEAD).</a:t>
            </a:r>
            <a:endParaRPr/>
          </a:p>
          <a:p>
            <a:pPr indent="-386080" lvl="0" marL="457200" rtl="0" algn="l">
              <a:spcBef>
                <a:spcPts val="0"/>
              </a:spcBef>
              <a:spcAft>
                <a:spcPts val="0"/>
              </a:spcAft>
              <a:buSzPct val="100000"/>
              <a:buChar char="●"/>
            </a:pPr>
            <a:r>
              <a:rPr lang="en-US"/>
              <a:t>In order to travel linked list in the forward direction, pointer is traversed through all the nodes.</a:t>
            </a:r>
            <a:endParaRPr/>
          </a:p>
          <a:p>
            <a:pPr indent="-386080" lvl="0" marL="457200" rtl="0" algn="l">
              <a:spcBef>
                <a:spcPts val="0"/>
              </a:spcBef>
              <a:spcAft>
                <a:spcPts val="0"/>
              </a:spcAft>
              <a:buSzPct val="100000"/>
              <a:buChar char="●"/>
            </a:pPr>
            <a:r>
              <a:rPr lang="en-US"/>
              <a:t>Stop at node where address for next gets as NULL.</a:t>
            </a:r>
            <a:endParaRPr/>
          </a:p>
        </p:txBody>
      </p:sp>
      <p:pic>
        <p:nvPicPr>
          <p:cNvPr id="221" name="Google Shape;221;g22acbba0976_0_41"/>
          <p:cNvPicPr preferRelativeResize="0"/>
          <p:nvPr/>
        </p:nvPicPr>
        <p:blipFill>
          <a:blip r:embed="rId3">
            <a:alphaModFix/>
          </a:blip>
          <a:stretch>
            <a:fillRect/>
          </a:stretch>
        </p:blipFill>
        <p:spPr>
          <a:xfrm>
            <a:off x="2438400" y="1922600"/>
            <a:ext cx="7038975" cy="1304925"/>
          </a:xfrm>
          <a:prstGeom prst="rect">
            <a:avLst/>
          </a:prstGeom>
          <a:noFill/>
          <a:ln>
            <a:noFill/>
          </a:ln>
        </p:spPr>
      </p:pic>
      <p:sp>
        <p:nvSpPr>
          <p:cNvPr id="222" name="Google Shape;222;g22acbba0976_0_41"/>
          <p:cNvSpPr txBox="1"/>
          <p:nvPr/>
        </p:nvSpPr>
        <p:spPr>
          <a:xfrm>
            <a:off x="8048625" y="4883875"/>
            <a:ext cx="3508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p=HEAD;</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while(p!=NULL)</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p=p-&gt;next;</a:t>
            </a:r>
            <a:endParaRPr b="1"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2acbba0976_0_4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Counting number of nodes Linked List</a:t>
            </a:r>
            <a:endParaRPr sz="3000">
              <a:solidFill>
                <a:srgbClr val="4A86E8"/>
              </a:solidFill>
            </a:endParaRPr>
          </a:p>
        </p:txBody>
      </p:sp>
      <p:sp>
        <p:nvSpPr>
          <p:cNvPr id="229" name="Google Shape;229;g22acbba0976_0_47"/>
          <p:cNvSpPr txBox="1"/>
          <p:nvPr>
            <p:ph idx="1" type="body"/>
          </p:nvPr>
        </p:nvSpPr>
        <p:spPr>
          <a:xfrm>
            <a:off x="838200" y="1825625"/>
            <a:ext cx="4702200" cy="3762300"/>
          </a:xfrm>
          <a:prstGeom prst="rect">
            <a:avLst/>
          </a:prstGeom>
        </p:spPr>
        <p:txBody>
          <a:bodyPr anchorCtr="0" anchor="t" bIns="45700" lIns="91425" spcFirstLastPara="1" rIns="91425" wrap="square" tIns="45700">
            <a:normAutofit/>
          </a:bodyPr>
          <a:lstStyle/>
          <a:p>
            <a:pPr indent="-381000" lvl="0" marL="457200" rtl="0" algn="l">
              <a:spcBef>
                <a:spcPts val="400"/>
              </a:spcBef>
              <a:spcAft>
                <a:spcPts val="0"/>
              </a:spcAft>
              <a:buSzPts val="2400"/>
              <a:buChar char="•"/>
            </a:pPr>
            <a:r>
              <a:rPr lang="en-US" sz="2400"/>
              <a:t>Take 1 variable, initialize to 0 (count=0)</a:t>
            </a:r>
            <a:endParaRPr sz="2400"/>
          </a:p>
          <a:p>
            <a:pPr indent="0" lvl="0" marL="457200" rtl="0" algn="l">
              <a:spcBef>
                <a:spcPts val="400"/>
              </a:spcBef>
              <a:spcAft>
                <a:spcPts val="0"/>
              </a:spcAft>
              <a:buNone/>
            </a:pPr>
            <a:r>
              <a:t/>
            </a:r>
            <a:endParaRPr sz="2400"/>
          </a:p>
          <a:p>
            <a:pPr indent="-381000" lvl="0" marL="457200" rtl="0" algn="l">
              <a:spcBef>
                <a:spcPts val="400"/>
              </a:spcBef>
              <a:spcAft>
                <a:spcPts val="0"/>
              </a:spcAft>
              <a:buSzPts val="2400"/>
              <a:buChar char="•"/>
            </a:pPr>
            <a:r>
              <a:rPr lang="en-US" sz="2400"/>
              <a:t>Traverse the linked list from start node to last node and for each node do count++.</a:t>
            </a:r>
            <a:endParaRPr sz="2400"/>
          </a:p>
          <a:p>
            <a:pPr indent="0" lvl="0" marL="2286000" rtl="0" algn="l">
              <a:spcBef>
                <a:spcPts val="1000"/>
              </a:spcBef>
              <a:spcAft>
                <a:spcPts val="0"/>
              </a:spcAft>
              <a:buNone/>
            </a:pPr>
            <a:r>
              <a:t/>
            </a:r>
            <a:endParaRPr b="1" sz="3800"/>
          </a:p>
        </p:txBody>
      </p:sp>
      <p:sp>
        <p:nvSpPr>
          <p:cNvPr id="230" name="Google Shape;230;g22acbba0976_0_47"/>
          <p:cNvSpPr txBox="1"/>
          <p:nvPr/>
        </p:nvSpPr>
        <p:spPr>
          <a:xfrm>
            <a:off x="5969000" y="1690825"/>
            <a:ext cx="4778400" cy="484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int count(node *p)</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int count=0;</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while(p!=NULL)</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count=count +1;</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p=p-&gt;next;</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return count;</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2acbba0976_0_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Display</a:t>
            </a:r>
            <a:r>
              <a:rPr lang="en-US" sz="3000">
                <a:solidFill>
                  <a:srgbClr val="4A86E8"/>
                </a:solidFill>
              </a:rPr>
              <a:t> all nodes from list</a:t>
            </a:r>
            <a:endParaRPr sz="3000">
              <a:solidFill>
                <a:srgbClr val="4A86E8"/>
              </a:solidFill>
            </a:endParaRPr>
          </a:p>
        </p:txBody>
      </p:sp>
      <p:sp>
        <p:nvSpPr>
          <p:cNvPr id="237" name="Google Shape;237;g22acbba0976_0_53"/>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Traverse the linked list from start node to last node and print each node.</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Below function traverse entire linked list and while traversing it prints integer data stored in the node.</a:t>
            </a:r>
            <a:endParaRPr sz="2400"/>
          </a:p>
        </p:txBody>
      </p:sp>
      <p:sp>
        <p:nvSpPr>
          <p:cNvPr id="238" name="Google Shape;238;g22acbba0976_0_53"/>
          <p:cNvSpPr txBox="1"/>
          <p:nvPr/>
        </p:nvSpPr>
        <p:spPr>
          <a:xfrm>
            <a:off x="6270625" y="1825625"/>
            <a:ext cx="4794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void display(node *p)</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a:p>
            <a:pPr indent="457200" lvl="0" marL="0" rtl="0" algn="l">
              <a:spcBef>
                <a:spcPts val="0"/>
              </a:spcBef>
              <a:spcAft>
                <a:spcPts val="0"/>
              </a:spcAft>
              <a:buNone/>
            </a:pPr>
            <a:r>
              <a:rPr b="1" lang="en-US" sz="2400">
                <a:latin typeface="Times New Roman"/>
                <a:ea typeface="Times New Roman"/>
                <a:cs typeface="Times New Roman"/>
                <a:sym typeface="Times New Roman"/>
              </a:rPr>
              <a:t>while(p!=NULL){</a:t>
            </a:r>
            <a:endParaRPr b="1" sz="2400">
              <a:latin typeface="Times New Roman"/>
              <a:ea typeface="Times New Roman"/>
              <a:cs typeface="Times New Roman"/>
              <a:sym typeface="Times New Roman"/>
            </a:endParaRPr>
          </a:p>
          <a:p>
            <a:pPr indent="457200" lvl="0" marL="0" rtl="0" algn="l">
              <a:spcBef>
                <a:spcPts val="0"/>
              </a:spcBef>
              <a:spcAft>
                <a:spcPts val="0"/>
              </a:spcAft>
              <a:buNone/>
            </a:pPr>
            <a:r>
              <a:rPr b="1" lang="en-US" sz="2400">
                <a:latin typeface="Times New Roman"/>
                <a:ea typeface="Times New Roman"/>
                <a:cs typeface="Times New Roman"/>
                <a:sym typeface="Times New Roman"/>
              </a:rPr>
              <a:t>printf(“%d”,p-&gt; data);</a:t>
            </a:r>
            <a:endParaRPr b="1" sz="2400">
              <a:latin typeface="Times New Roman"/>
              <a:ea typeface="Times New Roman"/>
              <a:cs typeface="Times New Roman"/>
              <a:sym typeface="Times New Roman"/>
            </a:endParaRPr>
          </a:p>
          <a:p>
            <a:pPr indent="457200" lvl="0" marL="0" rtl="0" algn="l">
              <a:spcBef>
                <a:spcPts val="0"/>
              </a:spcBef>
              <a:spcAft>
                <a:spcPts val="0"/>
              </a:spcAft>
              <a:buNone/>
            </a:pPr>
            <a:r>
              <a:rPr b="1" lang="en-US" sz="2400">
                <a:latin typeface="Times New Roman"/>
                <a:ea typeface="Times New Roman"/>
                <a:cs typeface="Times New Roman"/>
                <a:sym typeface="Times New Roman"/>
              </a:rPr>
              <a:t>p=p-&gt;next;</a:t>
            </a:r>
            <a:endParaRPr b="1" sz="2400">
              <a:latin typeface="Times New Roman"/>
              <a:ea typeface="Times New Roman"/>
              <a:cs typeface="Times New Roman"/>
              <a:sym typeface="Times New Roman"/>
            </a:endParaRPr>
          </a:p>
          <a:p>
            <a:pPr indent="457200" lvl="0" marL="0" rtl="0" algn="l">
              <a:spcBef>
                <a:spcPts val="0"/>
              </a:spcBef>
              <a:spcAft>
                <a:spcPts val="0"/>
              </a:spcAft>
              <a:buNone/>
            </a:pP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acbba0976_0_5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Searching nodes from list</a:t>
            </a:r>
            <a:endParaRPr sz="3000">
              <a:solidFill>
                <a:srgbClr val="4A86E8"/>
              </a:solidFill>
            </a:endParaRPr>
          </a:p>
        </p:txBody>
      </p:sp>
      <p:sp>
        <p:nvSpPr>
          <p:cNvPr id="245" name="Google Shape;245;g22acbba0976_0_59"/>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In order to search an element in Linked list, we start traversing from the first node.</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Traversal ends with success if element found (1), if not it ends with failure (0).</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Below function search the entire linked list for specific element, if it is found it returns 1 else 0.</a:t>
            </a:r>
            <a:endParaRPr sz="2400"/>
          </a:p>
        </p:txBody>
      </p:sp>
      <p:sp>
        <p:nvSpPr>
          <p:cNvPr id="246" name="Google Shape;246;g22acbba0976_0_59"/>
          <p:cNvSpPr txBox="1"/>
          <p:nvPr/>
        </p:nvSpPr>
        <p:spPr>
          <a:xfrm>
            <a:off x="6350000" y="1984375"/>
            <a:ext cx="5003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int search(node *p, int x){</a:t>
            </a:r>
            <a:endParaRPr b="1" sz="2400">
              <a:latin typeface="Times New Roman"/>
              <a:ea typeface="Times New Roman"/>
              <a:cs typeface="Times New Roman"/>
              <a:sym typeface="Times New Roman"/>
            </a:endParaRPr>
          </a:p>
          <a:p>
            <a:pPr indent="457200" lvl="0" marL="0" rtl="0" algn="l">
              <a:spcBef>
                <a:spcPts val="0"/>
              </a:spcBef>
              <a:spcAft>
                <a:spcPts val="0"/>
              </a:spcAft>
              <a:buNone/>
            </a:pPr>
            <a:r>
              <a:rPr b="1" lang="en-US" sz="2400">
                <a:latin typeface="Times New Roman"/>
                <a:ea typeface="Times New Roman"/>
                <a:cs typeface="Times New Roman"/>
                <a:sym typeface="Times New Roman"/>
              </a:rPr>
              <a:t>while(p!=NULL){</a:t>
            </a:r>
            <a:endParaRPr b="1" sz="2400">
              <a:latin typeface="Times New Roman"/>
              <a:ea typeface="Times New Roman"/>
              <a:cs typeface="Times New Roman"/>
              <a:sym typeface="Times New Roman"/>
            </a:endParaRPr>
          </a:p>
          <a:p>
            <a:pPr indent="457200" lvl="0" marL="457200" rtl="0" algn="l">
              <a:spcBef>
                <a:spcPts val="0"/>
              </a:spcBef>
              <a:spcAft>
                <a:spcPts val="0"/>
              </a:spcAft>
              <a:buNone/>
            </a:pPr>
            <a:r>
              <a:rPr b="1" lang="en-US" sz="2400">
                <a:latin typeface="Times New Roman"/>
                <a:ea typeface="Times New Roman"/>
                <a:cs typeface="Times New Roman"/>
                <a:sym typeface="Times New Roman"/>
              </a:rPr>
              <a:t>if(p-&gt;data==x)</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return 1;</a:t>
            </a:r>
            <a:endParaRPr b="1" sz="2400">
              <a:latin typeface="Times New Roman"/>
              <a:ea typeface="Times New Roman"/>
              <a:cs typeface="Times New Roman"/>
              <a:sym typeface="Times New Roman"/>
            </a:endParaRPr>
          </a:p>
          <a:p>
            <a:pPr indent="0" lvl="0" marL="0" rtl="0" algn="l">
              <a:spcBef>
                <a:spcPts val="0"/>
              </a:spcBef>
              <a:spcAft>
                <a:spcPts val="0"/>
              </a:spcAft>
              <a:buNone/>
            </a:pP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2acbba0976_0_6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Concatenating two linked lists</a:t>
            </a:r>
            <a:endParaRPr sz="3000">
              <a:solidFill>
                <a:srgbClr val="4A86E8"/>
              </a:solidFill>
            </a:endParaRPr>
          </a:p>
        </p:txBody>
      </p:sp>
      <p:pic>
        <p:nvPicPr>
          <p:cNvPr id="253" name="Google Shape;253;g22acbba0976_0_65"/>
          <p:cNvPicPr preferRelativeResize="0"/>
          <p:nvPr/>
        </p:nvPicPr>
        <p:blipFill>
          <a:blip r:embed="rId3">
            <a:alphaModFix/>
          </a:blip>
          <a:stretch>
            <a:fillRect/>
          </a:stretch>
        </p:blipFill>
        <p:spPr>
          <a:xfrm>
            <a:off x="3632200" y="1938413"/>
            <a:ext cx="4162425" cy="2343150"/>
          </a:xfrm>
          <a:prstGeom prst="rect">
            <a:avLst/>
          </a:prstGeom>
          <a:noFill/>
          <a:ln>
            <a:noFill/>
          </a:ln>
        </p:spPr>
      </p:pic>
      <p:pic>
        <p:nvPicPr>
          <p:cNvPr id="254" name="Google Shape;254;g22acbba0976_0_65"/>
          <p:cNvPicPr preferRelativeResize="0"/>
          <p:nvPr/>
        </p:nvPicPr>
        <p:blipFill>
          <a:blip r:embed="rId4">
            <a:alphaModFix/>
          </a:blip>
          <a:stretch>
            <a:fillRect/>
          </a:stretch>
        </p:blipFill>
        <p:spPr>
          <a:xfrm>
            <a:off x="1722438" y="4529163"/>
            <a:ext cx="7981950" cy="124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53c4f83167_0_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List Operation</a:t>
            </a:r>
            <a:endParaRPr sz="3000">
              <a:solidFill>
                <a:schemeClr val="accent1"/>
              </a:solidFill>
            </a:endParaRPr>
          </a:p>
        </p:txBody>
      </p:sp>
      <p:sp>
        <p:nvSpPr>
          <p:cNvPr id="56" name="Google Shape;56;g253c4f83167_0_0"/>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b="1" lang="en-US" sz="2000"/>
              <a:t>Add</a:t>
            </a:r>
            <a:r>
              <a:rPr lang="en-US" sz="2000"/>
              <a:t>: add a new node</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rPr b="1" lang="en-US" sz="2000"/>
              <a:t>Set</a:t>
            </a:r>
            <a:r>
              <a:rPr lang="en-US" sz="2000"/>
              <a:t>: Update the contents of a node</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rPr b="1" lang="en-US" sz="2000"/>
              <a:t>Remove</a:t>
            </a:r>
            <a:r>
              <a:rPr lang="en-US" sz="2000"/>
              <a:t>: remove a node</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rPr b="1" lang="en-US" sz="2000"/>
              <a:t>IsEmpty</a:t>
            </a:r>
            <a:r>
              <a:rPr lang="en-US" sz="2000"/>
              <a:t>: reports whether the list is empty</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rPr b="1" lang="en-US" sz="2000"/>
              <a:t>IsFull</a:t>
            </a:r>
            <a:r>
              <a:rPr lang="en-US" sz="2000"/>
              <a:t>: reports whether the list is full</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rPr b="1" lang="en-US" sz="2000"/>
              <a:t>Initialize</a:t>
            </a:r>
            <a:r>
              <a:rPr lang="en-US" sz="2000"/>
              <a:t>: creates/initializes the list</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rPr b="1" lang="en-US" sz="2000"/>
              <a:t>Destroy</a:t>
            </a:r>
            <a:r>
              <a:rPr lang="en-US" sz="2000"/>
              <a:t>: deletes the contents of the list.</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2acbba0976_0_7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Concatenating two linked lists</a:t>
            </a:r>
            <a:endParaRPr sz="3000">
              <a:solidFill>
                <a:srgbClr val="4A86E8"/>
              </a:solidFill>
            </a:endParaRPr>
          </a:p>
        </p:txBody>
      </p:sp>
      <p:sp>
        <p:nvSpPr>
          <p:cNvPr id="261" name="Google Shape;261;g22acbba0976_0_7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81000" lvl="0" marL="457200" rtl="0" algn="l">
              <a:spcBef>
                <a:spcPts val="1000"/>
              </a:spcBef>
              <a:spcAft>
                <a:spcPts val="0"/>
              </a:spcAft>
              <a:buSzPts val="2400"/>
              <a:buChar char="•"/>
            </a:pPr>
            <a:r>
              <a:rPr lang="en-US" sz="2400"/>
              <a:t>Let’s assume 2 linked list with 2 different heads- HEAD1 and HEAD2</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If first linked list is empty, return HEAD1</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Store the address of HEAD1 in pointer variable, say p.</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Start Traversing first linked list and go to last node whose address field is NULL and Replace that NULL as HEAD2.</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Return HEAD1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2acbba0976_0_7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Code:</a:t>
            </a:r>
            <a:r>
              <a:rPr lang="en-US" sz="3000">
                <a:solidFill>
                  <a:srgbClr val="4A86E8"/>
                </a:solidFill>
              </a:rPr>
              <a:t>Concatenating two linked lists</a:t>
            </a:r>
            <a:endParaRPr sz="3000">
              <a:solidFill>
                <a:srgbClr val="4A86E8"/>
              </a:solidFill>
            </a:endParaRPr>
          </a:p>
        </p:txBody>
      </p:sp>
      <p:sp>
        <p:nvSpPr>
          <p:cNvPr id="268" name="Google Shape;268;g22acbba0976_0_77"/>
          <p:cNvSpPr txBox="1"/>
          <p:nvPr>
            <p:ph idx="1" type="body"/>
          </p:nvPr>
        </p:nvSpPr>
        <p:spPr>
          <a:xfrm>
            <a:off x="838200" y="1825625"/>
            <a:ext cx="10515600" cy="4540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t>node *concatenate(node *head1, node *head2){</a:t>
            </a:r>
            <a:endParaRPr b="1" sz="1800"/>
          </a:p>
          <a:p>
            <a:pPr indent="457200" lvl="0" marL="0" rtl="0" algn="l">
              <a:spcBef>
                <a:spcPts val="1000"/>
              </a:spcBef>
              <a:spcAft>
                <a:spcPts val="0"/>
              </a:spcAft>
              <a:buNone/>
            </a:pPr>
            <a:r>
              <a:rPr b="1" lang="en-US" sz="1800"/>
              <a:t>node *p;</a:t>
            </a:r>
            <a:endParaRPr b="1" sz="1800"/>
          </a:p>
          <a:p>
            <a:pPr indent="457200" lvl="0" marL="457200" rtl="0" algn="l">
              <a:spcBef>
                <a:spcPts val="1000"/>
              </a:spcBef>
              <a:spcAft>
                <a:spcPts val="0"/>
              </a:spcAft>
              <a:buNone/>
            </a:pPr>
            <a:r>
              <a:rPr b="1" lang="en-US" sz="1800"/>
              <a:t>if(HEAD1==NULL)</a:t>
            </a:r>
            <a:endParaRPr b="1" sz="1800"/>
          </a:p>
          <a:p>
            <a:pPr indent="457200" lvl="0" marL="914400" rtl="0" algn="l">
              <a:spcBef>
                <a:spcPts val="1000"/>
              </a:spcBef>
              <a:spcAft>
                <a:spcPts val="0"/>
              </a:spcAft>
              <a:buNone/>
            </a:pPr>
            <a:r>
              <a:rPr b="1" lang="en-US" sz="1800"/>
              <a:t>return HEAD2;</a:t>
            </a:r>
            <a:endParaRPr b="1" sz="1800"/>
          </a:p>
          <a:p>
            <a:pPr indent="457200" lvl="0" marL="457200" rtl="0" algn="l">
              <a:spcBef>
                <a:spcPts val="1000"/>
              </a:spcBef>
              <a:spcAft>
                <a:spcPts val="0"/>
              </a:spcAft>
              <a:buNone/>
            </a:pPr>
            <a:r>
              <a:rPr b="1" lang="en-US" sz="1800"/>
              <a:t>if(HEAD2==NULL)</a:t>
            </a:r>
            <a:endParaRPr b="1" sz="1800"/>
          </a:p>
          <a:p>
            <a:pPr indent="457200" lvl="0" marL="914400" rtl="0" algn="l">
              <a:spcBef>
                <a:spcPts val="1000"/>
              </a:spcBef>
              <a:spcAft>
                <a:spcPts val="0"/>
              </a:spcAft>
              <a:buNone/>
            </a:pPr>
            <a:r>
              <a:rPr b="1" lang="en-US" sz="1800"/>
              <a:t>return HEAD1;</a:t>
            </a:r>
            <a:endParaRPr b="1" sz="1800"/>
          </a:p>
          <a:p>
            <a:pPr indent="457200" lvl="0" marL="457200" rtl="0" algn="l">
              <a:spcBef>
                <a:spcPts val="1000"/>
              </a:spcBef>
              <a:spcAft>
                <a:spcPts val="0"/>
              </a:spcAft>
              <a:buNone/>
            </a:pPr>
            <a:r>
              <a:rPr b="1" lang="en-US" sz="1800"/>
              <a:t>while(p!=NULL){</a:t>
            </a:r>
            <a:endParaRPr b="1" sz="1800"/>
          </a:p>
          <a:p>
            <a:pPr indent="457200" lvl="0" marL="914400" rtl="0" algn="l">
              <a:spcBef>
                <a:spcPts val="1000"/>
              </a:spcBef>
              <a:spcAft>
                <a:spcPts val="0"/>
              </a:spcAft>
              <a:buNone/>
            </a:pPr>
            <a:r>
              <a:rPr b="1" lang="en-US" sz="1800"/>
              <a:t>p=p-&gt;next;</a:t>
            </a:r>
            <a:endParaRPr b="1" sz="1800"/>
          </a:p>
          <a:p>
            <a:pPr indent="457200" lvl="0" marL="914400" rtl="0" algn="l">
              <a:spcBef>
                <a:spcPts val="1000"/>
              </a:spcBef>
              <a:spcAft>
                <a:spcPts val="0"/>
              </a:spcAft>
              <a:buNone/>
            </a:pPr>
            <a:r>
              <a:rPr b="1" lang="en-US" sz="1800"/>
              <a:t>p-&gt;next=HEAD2;</a:t>
            </a:r>
            <a:endParaRPr b="1" sz="1800"/>
          </a:p>
          <a:p>
            <a:pPr indent="457200" lvl="0" marL="457200" rtl="0" algn="l">
              <a:spcBef>
                <a:spcPts val="1000"/>
              </a:spcBef>
              <a:spcAft>
                <a:spcPts val="0"/>
              </a:spcAft>
              <a:buNone/>
            </a:pPr>
            <a:r>
              <a:rPr b="1" lang="en-US" sz="1800"/>
              <a:t>}</a:t>
            </a:r>
            <a:endParaRPr b="1" sz="1800"/>
          </a:p>
          <a:p>
            <a:pPr indent="457200" lvl="0" marL="0" rtl="0" algn="l">
              <a:spcBef>
                <a:spcPts val="1000"/>
              </a:spcBef>
              <a:spcAft>
                <a:spcPts val="0"/>
              </a:spcAft>
              <a:buNone/>
            </a:pPr>
            <a:r>
              <a:rPr b="1" lang="en-US" sz="1800"/>
              <a:t>return HEAD1;</a:t>
            </a:r>
            <a:endParaRPr b="1" sz="1800"/>
          </a:p>
          <a:p>
            <a:pPr indent="0" lvl="0" marL="0" rtl="0" algn="l">
              <a:spcBef>
                <a:spcPts val="1000"/>
              </a:spcBef>
              <a:spcAft>
                <a:spcPts val="0"/>
              </a:spcAft>
              <a:buNone/>
            </a:pPr>
            <a:r>
              <a:rPr b="1" lang="en-US" sz="1800"/>
              <a:t>}</a:t>
            </a:r>
            <a:endParaRPr b="1"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2acbba0976_0_8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Types of Linked List</a:t>
            </a:r>
            <a:endParaRPr sz="3000">
              <a:solidFill>
                <a:srgbClr val="4A86E8"/>
              </a:solidFill>
            </a:endParaRPr>
          </a:p>
        </p:txBody>
      </p:sp>
      <p:sp>
        <p:nvSpPr>
          <p:cNvPr id="275" name="Google Shape;275;g22acbba0976_0_83"/>
          <p:cNvSpPr txBox="1"/>
          <p:nvPr>
            <p:ph idx="1" type="body"/>
          </p:nvPr>
        </p:nvSpPr>
        <p:spPr>
          <a:xfrm>
            <a:off x="838200" y="1825625"/>
            <a:ext cx="10515600" cy="35559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AutoNum type="arabicPeriod"/>
            </a:pPr>
            <a:r>
              <a:rPr lang="en-US" sz="2400"/>
              <a:t>Singly linked list</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Doubly linked list</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Circular linked list</a:t>
            </a:r>
            <a:endParaRPr sz="2400"/>
          </a:p>
          <a:p>
            <a:pPr indent="-381000" lvl="1" marL="914400" rtl="0" algn="l">
              <a:spcBef>
                <a:spcPts val="0"/>
              </a:spcBef>
              <a:spcAft>
                <a:spcPts val="0"/>
              </a:spcAft>
              <a:buSzPts val="2400"/>
              <a:buAutoNum type="alphaLcPeriod"/>
            </a:pPr>
            <a:r>
              <a:rPr lang="en-US" sz="2400"/>
              <a:t>Singly circular linked list</a:t>
            </a:r>
            <a:endParaRPr sz="2400"/>
          </a:p>
          <a:p>
            <a:pPr indent="-381000" lvl="1" marL="914400" rtl="0" algn="l">
              <a:spcBef>
                <a:spcPts val="0"/>
              </a:spcBef>
              <a:spcAft>
                <a:spcPts val="0"/>
              </a:spcAft>
              <a:buSzPts val="2400"/>
              <a:buAutoNum type="alphaLcPeriod"/>
            </a:pPr>
            <a:r>
              <a:rPr lang="en-US" sz="2400"/>
              <a:t>Doubly circular linked list</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2af5494cf0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Singly Linked List</a:t>
            </a:r>
            <a:endParaRPr sz="3000">
              <a:solidFill>
                <a:srgbClr val="4A86E8"/>
              </a:solidFill>
            </a:endParaRPr>
          </a:p>
        </p:txBody>
      </p:sp>
      <p:sp>
        <p:nvSpPr>
          <p:cNvPr id="282" name="Google Shape;282;g22af5494cf0_0_8"/>
          <p:cNvSpPr txBox="1"/>
          <p:nvPr>
            <p:ph idx="1" type="body"/>
          </p:nvPr>
        </p:nvSpPr>
        <p:spPr>
          <a:xfrm>
            <a:off x="838200" y="1825625"/>
            <a:ext cx="10515600" cy="25887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In any single linked list, the individual element is called as “Node”. Every “Node” contains two fields, data and next. The data field is used to store actual value of that node and next field is used to store the address of the next node in the sequence.</a:t>
            </a:r>
            <a:endParaRPr sz="2400"/>
          </a:p>
          <a:p>
            <a:pPr indent="-381000" lvl="0" marL="457200" rtl="0" algn="l">
              <a:spcBef>
                <a:spcPts val="0"/>
              </a:spcBef>
              <a:spcAft>
                <a:spcPts val="0"/>
              </a:spcAft>
              <a:buSzPts val="2400"/>
              <a:buChar char="●"/>
            </a:pPr>
            <a:r>
              <a:rPr lang="en-US" sz="2400"/>
              <a:t>In this type of linked list, only one link in each node, where the link points to the next node in the list. The link of last node has a NULL pointer.</a:t>
            </a:r>
            <a:endParaRPr sz="2400"/>
          </a:p>
          <a:p>
            <a:pPr indent="-431800" lvl="0" marL="457200" rtl="0" algn="l">
              <a:spcBef>
                <a:spcPts val="0"/>
              </a:spcBef>
              <a:spcAft>
                <a:spcPts val="0"/>
              </a:spcAft>
              <a:buSzPts val="3200"/>
              <a:buChar char="●"/>
            </a:pPr>
            <a:r>
              <a:rPr lang="en-US" sz="2400"/>
              <a:t>The graphical representation of a node in a single </a:t>
            </a:r>
            <a:r>
              <a:rPr lang="en-US" sz="2400"/>
              <a:t>linked</a:t>
            </a:r>
            <a:r>
              <a:rPr lang="en-US" sz="2400"/>
              <a:t> list is:</a:t>
            </a:r>
            <a:r>
              <a:rPr lang="en-US"/>
              <a:t> </a:t>
            </a:r>
            <a:endParaRPr/>
          </a:p>
        </p:txBody>
      </p:sp>
      <p:pic>
        <p:nvPicPr>
          <p:cNvPr id="283" name="Google Shape;283;g22af5494cf0_0_8"/>
          <p:cNvPicPr preferRelativeResize="0"/>
          <p:nvPr/>
        </p:nvPicPr>
        <p:blipFill>
          <a:blip r:embed="rId3">
            <a:alphaModFix/>
          </a:blip>
          <a:stretch>
            <a:fillRect/>
          </a:stretch>
        </p:blipFill>
        <p:spPr>
          <a:xfrm>
            <a:off x="3022450" y="4469975"/>
            <a:ext cx="6848475" cy="1724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2af5494cf0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Representation of Singly Linked List</a:t>
            </a:r>
            <a:endParaRPr sz="3000">
              <a:solidFill>
                <a:srgbClr val="4A86E8"/>
              </a:solidFill>
            </a:endParaRPr>
          </a:p>
        </p:txBody>
      </p:sp>
      <p:sp>
        <p:nvSpPr>
          <p:cNvPr id="290" name="Google Shape;290;g22af5494cf0_0_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400"/>
              <a:t>We can create a structure for the singly linked list - node, each node has two members, one is info that is used to store data items and another is next field that store the address of next node in the list.</a:t>
            </a:r>
            <a:endParaRPr sz="2400"/>
          </a:p>
          <a:p>
            <a:pPr indent="0" lvl="0" marL="0" rtl="0" algn="l">
              <a:spcBef>
                <a:spcPts val="1000"/>
              </a:spcBef>
              <a:spcAft>
                <a:spcPts val="0"/>
              </a:spcAft>
              <a:buNone/>
            </a:pPr>
            <a:r>
              <a:rPr lang="en-US" sz="2400"/>
              <a:t>we can define a node as follows:</a:t>
            </a:r>
            <a:endParaRPr sz="2400"/>
          </a:p>
          <a:p>
            <a:pPr indent="457200" lvl="0" marL="457200" rtl="0" algn="l">
              <a:spcBef>
                <a:spcPts val="1000"/>
              </a:spcBef>
              <a:spcAft>
                <a:spcPts val="0"/>
              </a:spcAft>
              <a:buNone/>
            </a:pPr>
            <a:r>
              <a:rPr lang="en-US"/>
              <a:t>s</a:t>
            </a:r>
            <a:r>
              <a:rPr lang="en-US" sz="2550"/>
              <a:t>truct Node{</a:t>
            </a:r>
            <a:endParaRPr sz="2550"/>
          </a:p>
          <a:p>
            <a:pPr indent="457200" lvl="0" marL="1828800" rtl="0" algn="l">
              <a:spcBef>
                <a:spcPts val="1000"/>
              </a:spcBef>
              <a:spcAft>
                <a:spcPts val="0"/>
              </a:spcAft>
              <a:buNone/>
            </a:pPr>
            <a:r>
              <a:rPr lang="en-US" sz="2550"/>
              <a:t>int data;</a:t>
            </a:r>
            <a:endParaRPr sz="2550"/>
          </a:p>
          <a:p>
            <a:pPr indent="457200" lvl="0" marL="1828800" rtl="0" algn="l">
              <a:spcBef>
                <a:spcPts val="1000"/>
              </a:spcBef>
              <a:spcAft>
                <a:spcPts val="0"/>
              </a:spcAft>
              <a:buNone/>
            </a:pPr>
            <a:r>
              <a:rPr lang="en-US" sz="2550"/>
              <a:t>struct node *next</a:t>
            </a:r>
            <a:endParaRPr sz="2550"/>
          </a:p>
          <a:p>
            <a:pPr indent="457200" lvl="0" marL="914400" rtl="0" algn="l">
              <a:spcBef>
                <a:spcPts val="1000"/>
              </a:spcBef>
              <a:spcAft>
                <a:spcPts val="0"/>
              </a:spcAft>
              <a:buNone/>
            </a:pPr>
            <a:r>
              <a:rPr lang="en-US" sz="2550"/>
              <a:t>}</a:t>
            </a:r>
            <a:endParaRPr sz="2550"/>
          </a:p>
          <a:p>
            <a:pPr indent="457200" lvl="0" marL="914400" rtl="0" algn="l">
              <a:spcBef>
                <a:spcPts val="1000"/>
              </a:spcBef>
              <a:spcAft>
                <a:spcPts val="0"/>
              </a:spcAft>
              <a:buNone/>
            </a:pPr>
            <a:r>
              <a:rPr lang="en-US" sz="2550"/>
              <a:t>typedef struct Node NodeType;</a:t>
            </a:r>
            <a:endParaRPr sz="2550"/>
          </a:p>
          <a:p>
            <a:pPr indent="457200" lvl="0" marL="914400" rtl="0" algn="l">
              <a:spcBef>
                <a:spcPts val="1000"/>
              </a:spcBef>
              <a:spcAft>
                <a:spcPts val="0"/>
              </a:spcAft>
              <a:buNone/>
            </a:pPr>
            <a:r>
              <a:rPr lang="en-US" sz="2550"/>
              <a:t>NodeType *head;  // head is a pointer type structure variable</a:t>
            </a:r>
            <a:endParaRPr sz="25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2af5494cf0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Singly Linked List</a:t>
            </a:r>
            <a:endParaRPr sz="3000">
              <a:solidFill>
                <a:srgbClr val="4A86E8"/>
              </a:solidFill>
            </a:endParaRPr>
          </a:p>
        </p:txBody>
      </p:sp>
      <p:sp>
        <p:nvSpPr>
          <p:cNvPr id="297" name="Google Shape;297;g22af5494cf0_0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To create a new node, we use the malloc function to dynamically allocate memory for the new node.</a:t>
            </a:r>
            <a:endParaRPr sz="2400"/>
          </a:p>
          <a:p>
            <a:pPr indent="-381000" lvl="0" marL="457200" rtl="0" algn="l">
              <a:spcBef>
                <a:spcPts val="0"/>
              </a:spcBef>
              <a:spcAft>
                <a:spcPts val="0"/>
              </a:spcAft>
              <a:buSzPts val="2400"/>
              <a:buChar char="●"/>
            </a:pPr>
            <a:r>
              <a:rPr lang="en-US" sz="2400"/>
              <a:t>After creating the node, we can store the new item in the node using a pointer to that node.</a:t>
            </a:r>
            <a:endParaRPr sz="2400"/>
          </a:p>
          <a:p>
            <a:pPr indent="0" lvl="0" marL="0" rtl="0" algn="l">
              <a:spcBef>
                <a:spcPts val="1000"/>
              </a:spcBef>
              <a:spcAft>
                <a:spcPts val="0"/>
              </a:spcAft>
              <a:buNone/>
            </a:pPr>
            <a:r>
              <a:rPr lang="en-US" sz="2400"/>
              <a:t>Steps required to create a node and storing an item:</a:t>
            </a:r>
            <a:endParaRPr sz="2400"/>
          </a:p>
          <a:p>
            <a:pPr indent="0" lvl="0" marL="1828800" rtl="0" algn="l">
              <a:spcBef>
                <a:spcPts val="1000"/>
              </a:spcBef>
              <a:spcAft>
                <a:spcPts val="0"/>
              </a:spcAft>
              <a:buNone/>
            </a:pPr>
            <a:r>
              <a:rPr lang="en-US" sz="2400"/>
              <a:t>Nodetype *p;</a:t>
            </a:r>
            <a:endParaRPr sz="2400"/>
          </a:p>
          <a:p>
            <a:pPr indent="0" lvl="0" marL="1828800" rtl="0" algn="l">
              <a:spcBef>
                <a:spcPts val="1000"/>
              </a:spcBef>
              <a:spcAft>
                <a:spcPts val="0"/>
              </a:spcAft>
              <a:buNone/>
            </a:pPr>
            <a:r>
              <a:rPr lang="en-US" sz="2400"/>
              <a:t>p=(NodeType*)malloc(sizeof(Nodetype));</a:t>
            </a:r>
            <a:endParaRPr sz="2400"/>
          </a:p>
          <a:p>
            <a:pPr indent="0" lvl="0" marL="1828800" rtl="0" algn="l">
              <a:spcBef>
                <a:spcPts val="1000"/>
              </a:spcBef>
              <a:spcAft>
                <a:spcPts val="0"/>
              </a:spcAft>
              <a:buNone/>
            </a:pPr>
            <a:r>
              <a:rPr lang="en-US" sz="2400"/>
              <a:t>p-&gt;info=50;</a:t>
            </a:r>
            <a:endParaRPr sz="2400"/>
          </a:p>
          <a:p>
            <a:pPr indent="0" lvl="0" marL="1828800" rtl="0" algn="l">
              <a:spcBef>
                <a:spcPts val="1000"/>
              </a:spcBef>
              <a:spcAft>
                <a:spcPts val="0"/>
              </a:spcAft>
              <a:buNone/>
            </a:pPr>
            <a:r>
              <a:rPr lang="en-US" sz="2400"/>
              <a:t>p-&gt;next=NULL;</a:t>
            </a:r>
            <a:endParaRPr sz="2400"/>
          </a:p>
          <a:p>
            <a:pPr indent="0" lvl="0" marL="0" rtl="0" algn="l">
              <a:spcBef>
                <a:spcPts val="1000"/>
              </a:spcBef>
              <a:spcAft>
                <a:spcPts val="0"/>
              </a:spcAft>
              <a:buNone/>
            </a:pPr>
            <a:r>
              <a:rPr lang="en-US" sz="2400"/>
              <a:t>Note: p is not a node; instead it is a pointer to a node.</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2af5494cf0_0_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Singly Linked List</a:t>
            </a:r>
            <a:endParaRPr sz="3000">
              <a:solidFill>
                <a:srgbClr val="4A86E8"/>
              </a:solidFill>
            </a:endParaRPr>
          </a:p>
        </p:txBody>
      </p:sp>
      <p:sp>
        <p:nvSpPr>
          <p:cNvPr id="304" name="Google Shape;304;g22af5494cf0_0_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2000"/>
              <a:t>The getNode function:</a:t>
            </a:r>
            <a:endParaRPr b="1" sz="2000"/>
          </a:p>
          <a:p>
            <a:pPr indent="0" lvl="0" marL="0" rtl="0" algn="l">
              <a:spcBef>
                <a:spcPts val="1000"/>
              </a:spcBef>
              <a:spcAft>
                <a:spcPts val="0"/>
              </a:spcAft>
              <a:buNone/>
            </a:pPr>
            <a:r>
              <a:rPr lang="en-US" sz="2000"/>
              <a:t>we can define a function getNode() to allocate the memory for a node dynamically. It is user-defined function that return a pointer to the newly created node.</a:t>
            </a:r>
            <a:endParaRPr sz="2000"/>
          </a:p>
          <a:p>
            <a:pPr indent="0" lvl="0" marL="914400" rtl="0" algn="l">
              <a:spcBef>
                <a:spcPts val="1000"/>
              </a:spcBef>
              <a:spcAft>
                <a:spcPts val="0"/>
              </a:spcAft>
              <a:buNone/>
            </a:pPr>
            <a:r>
              <a:rPr b="1" lang="en-US" sz="2000"/>
              <a:t>Nodetype * getNode()</a:t>
            </a:r>
            <a:r>
              <a:rPr lang="en-US" sz="2000"/>
              <a:t>{</a:t>
            </a:r>
            <a:endParaRPr sz="2000"/>
          </a:p>
          <a:p>
            <a:pPr indent="0" lvl="0" marL="914400" rtl="0" algn="l">
              <a:spcBef>
                <a:spcPts val="1000"/>
              </a:spcBef>
              <a:spcAft>
                <a:spcPts val="0"/>
              </a:spcAft>
              <a:buNone/>
            </a:pPr>
            <a:r>
              <a:rPr lang="en-US" sz="2000"/>
              <a:t>NodeType *p;</a:t>
            </a:r>
            <a:endParaRPr sz="2000"/>
          </a:p>
          <a:p>
            <a:pPr indent="0" lvl="0" marL="914400" rtl="0" algn="l">
              <a:spcBef>
                <a:spcPts val="1000"/>
              </a:spcBef>
              <a:spcAft>
                <a:spcPts val="0"/>
              </a:spcAft>
              <a:buNone/>
            </a:pPr>
            <a:r>
              <a:rPr lang="en-US" sz="2000"/>
              <a:t>p=(Nodetype*)malloc(sizeof(Nodetype));</a:t>
            </a:r>
            <a:endParaRPr sz="2000"/>
          </a:p>
          <a:p>
            <a:pPr indent="0" lvl="0" marL="914400" rtl="0" algn="l">
              <a:spcBef>
                <a:spcPts val="1000"/>
              </a:spcBef>
              <a:spcAft>
                <a:spcPts val="0"/>
              </a:spcAft>
              <a:buNone/>
            </a:pPr>
            <a:r>
              <a:rPr lang="en-US" sz="2000"/>
              <a:t>return (p);</a:t>
            </a:r>
            <a:endParaRPr sz="2000"/>
          </a:p>
          <a:p>
            <a:pPr indent="0" lvl="0" marL="914400" rtl="0" algn="l">
              <a:spcBef>
                <a:spcPts val="1000"/>
              </a:spcBef>
              <a:spcAft>
                <a:spcPts val="0"/>
              </a:spcAft>
              <a:buNone/>
            </a:pPr>
            <a:r>
              <a:rPr lang="en-US" sz="2000"/>
              <a:t>}</a:t>
            </a:r>
            <a:endParaRPr sz="2000"/>
          </a:p>
          <a:p>
            <a:pPr indent="0" lvl="0" marL="0" rtl="0" algn="l">
              <a:spcBef>
                <a:spcPts val="1000"/>
              </a:spcBef>
              <a:spcAft>
                <a:spcPts val="0"/>
              </a:spcAft>
              <a:buNone/>
            </a:pPr>
            <a:r>
              <a:rPr lang="en-US" sz="2000"/>
              <a:t>Creating the empty list:</a:t>
            </a:r>
            <a:endParaRPr sz="2000"/>
          </a:p>
          <a:p>
            <a:pPr indent="0" lvl="0" marL="914400" rtl="0" algn="l">
              <a:spcBef>
                <a:spcPts val="1000"/>
              </a:spcBef>
              <a:spcAft>
                <a:spcPts val="0"/>
              </a:spcAft>
              <a:buNone/>
            </a:pPr>
            <a:r>
              <a:rPr b="1" lang="en-US" sz="2000"/>
              <a:t>void createEmptyList(Nodetype *head)</a:t>
            </a:r>
            <a:r>
              <a:rPr lang="en-US" sz="2000"/>
              <a:t>{</a:t>
            </a:r>
            <a:endParaRPr sz="2000"/>
          </a:p>
          <a:p>
            <a:pPr indent="0" lvl="0" marL="914400" rtl="0" algn="l">
              <a:spcBef>
                <a:spcPts val="1000"/>
              </a:spcBef>
              <a:spcAft>
                <a:spcPts val="0"/>
              </a:spcAft>
              <a:buNone/>
            </a:pPr>
            <a:r>
              <a:rPr lang="en-US" sz="2000"/>
              <a:t>head=NULL;</a:t>
            </a:r>
            <a:endParaRPr sz="2000"/>
          </a:p>
          <a:p>
            <a:pPr indent="0" lvl="0" marL="914400" rtl="0" algn="l">
              <a:spcBef>
                <a:spcPts val="1000"/>
              </a:spcBef>
              <a:spcAft>
                <a:spcPts val="0"/>
              </a:spcAft>
              <a:buNone/>
            </a:pPr>
            <a:r>
              <a:rPr lang="en-US" sz="2000"/>
              <a:t>}</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2af5494cf0_0_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Singly Linked List: Inserting node</a:t>
            </a:r>
            <a:endParaRPr sz="3000">
              <a:solidFill>
                <a:srgbClr val="4A86E8"/>
              </a:solidFill>
            </a:endParaRPr>
          </a:p>
        </p:txBody>
      </p:sp>
      <p:sp>
        <p:nvSpPr>
          <p:cNvPr id="311" name="Google Shape;311;g22af5494cf0_0_4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Inserting Nodes:</a:t>
            </a:r>
            <a:endParaRPr b="1" sz="2400"/>
          </a:p>
          <a:p>
            <a:pPr indent="-381000" lvl="0" marL="457200" rtl="0" algn="l">
              <a:spcBef>
                <a:spcPts val="1000"/>
              </a:spcBef>
              <a:spcAft>
                <a:spcPts val="0"/>
              </a:spcAft>
              <a:buSzPts val="2400"/>
              <a:buChar char="•"/>
            </a:pPr>
            <a:r>
              <a:rPr lang="en-US" sz="2400"/>
              <a:t>To insert an element or a node in a linked list, the following three things to be done:</a:t>
            </a:r>
            <a:endParaRPr sz="2400"/>
          </a:p>
          <a:p>
            <a:pPr indent="-381000" lvl="1" marL="914400" rtl="0" algn="l">
              <a:spcBef>
                <a:spcPts val="0"/>
              </a:spcBef>
              <a:spcAft>
                <a:spcPts val="0"/>
              </a:spcAft>
              <a:buSzPts val="2400"/>
              <a:buChar char="•"/>
            </a:pPr>
            <a:r>
              <a:rPr lang="en-US" sz="2400"/>
              <a:t>Allocating a node</a:t>
            </a:r>
            <a:endParaRPr sz="2400"/>
          </a:p>
          <a:p>
            <a:pPr indent="-381000" lvl="1" marL="914400" rtl="0" algn="l">
              <a:spcBef>
                <a:spcPts val="0"/>
              </a:spcBef>
              <a:spcAft>
                <a:spcPts val="0"/>
              </a:spcAft>
              <a:buSzPts val="2400"/>
              <a:buChar char="•"/>
            </a:pPr>
            <a:r>
              <a:rPr lang="en-US" sz="2400"/>
              <a:t>Assigning a data to info field of the node</a:t>
            </a:r>
            <a:endParaRPr sz="2400"/>
          </a:p>
          <a:p>
            <a:pPr indent="-381000" lvl="1" marL="914400" rtl="0" algn="l">
              <a:spcBef>
                <a:spcPts val="0"/>
              </a:spcBef>
              <a:spcAft>
                <a:spcPts val="0"/>
              </a:spcAft>
              <a:buSzPts val="2400"/>
              <a:buChar char="•"/>
            </a:pPr>
            <a:r>
              <a:rPr lang="en-US" sz="2400"/>
              <a:t>Adjusting a pointer and a new node may be inserted</a:t>
            </a:r>
            <a:endParaRPr sz="2400"/>
          </a:p>
          <a:p>
            <a:pPr indent="-381000" lvl="0" marL="457200" rtl="0" algn="l">
              <a:spcBef>
                <a:spcPts val="0"/>
              </a:spcBef>
              <a:spcAft>
                <a:spcPts val="0"/>
              </a:spcAft>
              <a:buSzPts val="2400"/>
              <a:buChar char="•"/>
            </a:pPr>
            <a:r>
              <a:rPr lang="en-US" sz="2400"/>
              <a:t>In a linked list, the insertion operation can be performed in three ways. They are as follows…</a:t>
            </a:r>
            <a:endParaRPr sz="2400"/>
          </a:p>
          <a:p>
            <a:pPr indent="-381000" lvl="1" marL="914400" rtl="0" algn="l">
              <a:spcBef>
                <a:spcPts val="0"/>
              </a:spcBef>
              <a:spcAft>
                <a:spcPts val="0"/>
              </a:spcAft>
              <a:buSzPts val="2400"/>
              <a:buChar char="•"/>
            </a:pPr>
            <a:r>
              <a:rPr lang="en-US" sz="2400"/>
              <a:t>Inserting At Begining of the list</a:t>
            </a:r>
            <a:endParaRPr sz="2400"/>
          </a:p>
          <a:p>
            <a:pPr indent="-381000" lvl="1" marL="914400" rtl="0" algn="l">
              <a:spcBef>
                <a:spcPts val="0"/>
              </a:spcBef>
              <a:spcAft>
                <a:spcPts val="0"/>
              </a:spcAft>
              <a:buSzPts val="2400"/>
              <a:buChar char="•"/>
            </a:pPr>
            <a:r>
              <a:rPr lang="en-US" sz="2400"/>
              <a:t>Inserting At End of the list</a:t>
            </a:r>
            <a:endParaRPr sz="2400"/>
          </a:p>
          <a:p>
            <a:pPr indent="-381000" lvl="1" marL="914400" rtl="0" algn="l">
              <a:spcBef>
                <a:spcPts val="0"/>
              </a:spcBef>
              <a:spcAft>
                <a:spcPts val="0"/>
              </a:spcAft>
              <a:buSzPts val="2400"/>
              <a:buChar char="•"/>
            </a:pPr>
            <a:r>
              <a:rPr lang="en-US" sz="2400"/>
              <a:t>Inserting At specific location in the list.</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2af5494cf0_0_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Singly Linked List: </a:t>
            </a:r>
            <a:r>
              <a:rPr lang="en-US" sz="3000">
                <a:solidFill>
                  <a:srgbClr val="4A86E8"/>
                </a:solidFill>
              </a:rPr>
              <a:t>insertion</a:t>
            </a:r>
            <a:r>
              <a:rPr lang="en-US" sz="3000">
                <a:solidFill>
                  <a:srgbClr val="4A86E8"/>
                </a:solidFill>
              </a:rPr>
              <a:t> at beginning </a:t>
            </a:r>
            <a:endParaRPr sz="3000">
              <a:solidFill>
                <a:srgbClr val="4A86E8"/>
              </a:solidFill>
            </a:endParaRPr>
          </a:p>
        </p:txBody>
      </p:sp>
      <p:sp>
        <p:nvSpPr>
          <p:cNvPr id="318" name="Google Shape;318;g22af5494cf0_0_50"/>
          <p:cNvSpPr txBox="1"/>
          <p:nvPr>
            <p:ph idx="1" type="body"/>
          </p:nvPr>
        </p:nvSpPr>
        <p:spPr>
          <a:xfrm>
            <a:off x="282575" y="1889125"/>
            <a:ext cx="3924300" cy="4175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t>We can use the following steps to insert a new node at beginning of the single linked list..</a:t>
            </a:r>
            <a:endParaRPr b="1" sz="2000"/>
          </a:p>
          <a:p>
            <a:pPr indent="-355600" lvl="0" marL="457200" rtl="0" algn="l">
              <a:spcBef>
                <a:spcPts val="1000"/>
              </a:spcBef>
              <a:spcAft>
                <a:spcPts val="0"/>
              </a:spcAft>
              <a:buSzPts val="2000"/>
              <a:buAutoNum type="arabicPeriod"/>
            </a:pPr>
            <a:r>
              <a:rPr lang="en-US" sz="2000"/>
              <a:t>create a newNode with given value.</a:t>
            </a:r>
            <a:endParaRPr sz="2000"/>
          </a:p>
          <a:p>
            <a:pPr indent="-355600" lvl="0" marL="457200" rtl="0" algn="l">
              <a:spcBef>
                <a:spcPts val="0"/>
              </a:spcBef>
              <a:spcAft>
                <a:spcPts val="0"/>
              </a:spcAft>
              <a:buSzPts val="2000"/>
              <a:buAutoNum type="arabicPeriod"/>
            </a:pPr>
            <a:r>
              <a:rPr lang="en-US" sz="2000"/>
              <a:t>check whether list is Empty (head= = NULL)</a:t>
            </a:r>
            <a:endParaRPr sz="2000"/>
          </a:p>
          <a:p>
            <a:pPr indent="-355600" lvl="0" marL="457200" rtl="0" algn="l">
              <a:spcBef>
                <a:spcPts val="0"/>
              </a:spcBef>
              <a:spcAft>
                <a:spcPts val="0"/>
              </a:spcAft>
              <a:buSzPts val="2000"/>
              <a:buAutoNum type="arabicPeriod"/>
            </a:pPr>
            <a:r>
              <a:rPr lang="en-US" sz="2000"/>
              <a:t>If it is Empty then, set newNode →next = NULL and head = newNode</a:t>
            </a:r>
            <a:endParaRPr sz="2000"/>
          </a:p>
          <a:p>
            <a:pPr indent="-355600" lvl="0" marL="457200" rtl="0" algn="l">
              <a:spcBef>
                <a:spcPts val="0"/>
              </a:spcBef>
              <a:spcAft>
                <a:spcPts val="0"/>
              </a:spcAft>
              <a:buSzPts val="2000"/>
              <a:buAutoNum type="arabicPeriod"/>
            </a:pPr>
            <a:r>
              <a:rPr lang="en-US" sz="2000"/>
              <a:t>If it is Not Empty then, set newNode →next = head and head = newNode</a:t>
            </a:r>
            <a:endParaRPr sz="2000"/>
          </a:p>
        </p:txBody>
      </p:sp>
      <p:pic>
        <p:nvPicPr>
          <p:cNvPr id="319" name="Google Shape;319;g22af5494cf0_0_50"/>
          <p:cNvPicPr preferRelativeResize="0"/>
          <p:nvPr/>
        </p:nvPicPr>
        <p:blipFill>
          <a:blip r:embed="rId3">
            <a:alphaModFix/>
          </a:blip>
          <a:stretch>
            <a:fillRect/>
          </a:stretch>
        </p:blipFill>
        <p:spPr>
          <a:xfrm>
            <a:off x="4312713" y="4575100"/>
            <a:ext cx="4617468" cy="2108275"/>
          </a:xfrm>
          <a:prstGeom prst="rect">
            <a:avLst/>
          </a:prstGeom>
          <a:noFill/>
          <a:ln>
            <a:noFill/>
          </a:ln>
        </p:spPr>
      </p:pic>
      <p:pic>
        <p:nvPicPr>
          <p:cNvPr id="320" name="Google Shape;320;g22af5494cf0_0_50"/>
          <p:cNvPicPr preferRelativeResize="0"/>
          <p:nvPr/>
        </p:nvPicPr>
        <p:blipFill>
          <a:blip r:embed="rId4">
            <a:alphaModFix/>
          </a:blip>
          <a:stretch>
            <a:fillRect/>
          </a:stretch>
        </p:blipFill>
        <p:spPr>
          <a:xfrm>
            <a:off x="7350103" y="1285213"/>
            <a:ext cx="4702200" cy="37852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2af5494cf0_0_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Singly Linked List:insertion at the end </a:t>
            </a:r>
            <a:endParaRPr sz="3000">
              <a:solidFill>
                <a:srgbClr val="4A86E8"/>
              </a:solidFill>
            </a:endParaRPr>
          </a:p>
        </p:txBody>
      </p:sp>
      <p:sp>
        <p:nvSpPr>
          <p:cNvPr id="327" name="Google Shape;327;g22af5494cf0_0_56"/>
          <p:cNvSpPr txBox="1"/>
          <p:nvPr>
            <p:ph idx="1" type="body"/>
          </p:nvPr>
        </p:nvSpPr>
        <p:spPr>
          <a:xfrm>
            <a:off x="838200" y="1825625"/>
            <a:ext cx="5353200" cy="43512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b="1" lang="en-US" sz="2550"/>
              <a:t>We can use the following steps to insert a new node at the end of the single linked list…</a:t>
            </a:r>
            <a:endParaRPr b="1" sz="2550"/>
          </a:p>
          <a:p>
            <a:pPr indent="-366236" lvl="0" marL="457200" rtl="0" algn="l">
              <a:spcBef>
                <a:spcPts val="1000"/>
              </a:spcBef>
              <a:spcAft>
                <a:spcPts val="0"/>
              </a:spcAft>
              <a:buSzPct val="100000"/>
              <a:buAutoNum type="arabicPeriod"/>
            </a:pPr>
            <a:r>
              <a:rPr lang="en-US" sz="2550"/>
              <a:t>create a newNode with given value and newNode → next as NULL.</a:t>
            </a:r>
            <a:endParaRPr sz="2550"/>
          </a:p>
          <a:p>
            <a:pPr indent="-366236" lvl="0" marL="457200" rtl="0" algn="l">
              <a:spcBef>
                <a:spcPts val="0"/>
              </a:spcBef>
              <a:spcAft>
                <a:spcPts val="0"/>
              </a:spcAft>
              <a:buSzPct val="100000"/>
              <a:buAutoNum type="arabicPeriod"/>
            </a:pPr>
            <a:r>
              <a:rPr lang="en-US" sz="2550"/>
              <a:t>Check whether list is Empty (head = = NULL).</a:t>
            </a:r>
            <a:endParaRPr sz="2550"/>
          </a:p>
          <a:p>
            <a:pPr indent="-366236" lvl="0" marL="457200" rtl="0" algn="l">
              <a:spcBef>
                <a:spcPts val="0"/>
              </a:spcBef>
              <a:spcAft>
                <a:spcPts val="0"/>
              </a:spcAft>
              <a:buSzPct val="100000"/>
              <a:buAutoNum type="arabicPeriod"/>
            </a:pPr>
            <a:r>
              <a:rPr lang="en-US" sz="2550"/>
              <a:t>If it is Empty then, set head = newNode.</a:t>
            </a:r>
            <a:endParaRPr sz="2550"/>
          </a:p>
          <a:p>
            <a:pPr indent="-366236" lvl="0" marL="457200" rtl="0" algn="l">
              <a:spcBef>
                <a:spcPts val="0"/>
              </a:spcBef>
              <a:spcAft>
                <a:spcPts val="0"/>
              </a:spcAft>
              <a:buSzPct val="100000"/>
              <a:buAutoNum type="arabicPeriod"/>
            </a:pPr>
            <a:r>
              <a:rPr lang="en-US" sz="2550"/>
              <a:t>If it is Not Empty then, define a node pointer temp and initalize with head.</a:t>
            </a:r>
            <a:endParaRPr sz="2550"/>
          </a:p>
          <a:p>
            <a:pPr indent="-366236" lvl="0" marL="457200" rtl="0" algn="l">
              <a:spcBef>
                <a:spcPts val="0"/>
              </a:spcBef>
              <a:spcAft>
                <a:spcPts val="0"/>
              </a:spcAft>
              <a:buSzPct val="100000"/>
              <a:buAutoNum type="arabicPeriod"/>
            </a:pPr>
            <a:r>
              <a:rPr lang="en-US" sz="2550"/>
              <a:t>Keep moving the temp to its next node </a:t>
            </a:r>
            <a:r>
              <a:rPr lang="en-US" sz="2550"/>
              <a:t>until</a:t>
            </a:r>
            <a:r>
              <a:rPr lang="en-US" sz="2550"/>
              <a:t> it reaches to the last node in the list (until temp → next is equal to NULL).</a:t>
            </a:r>
            <a:endParaRPr sz="2550"/>
          </a:p>
          <a:p>
            <a:pPr indent="-366236" lvl="0" marL="457200" rtl="0" algn="l">
              <a:spcBef>
                <a:spcPts val="0"/>
              </a:spcBef>
              <a:spcAft>
                <a:spcPts val="0"/>
              </a:spcAft>
              <a:buSzPct val="100000"/>
              <a:buAutoNum type="arabicPeriod"/>
            </a:pPr>
            <a:r>
              <a:rPr lang="en-US" sz="2550"/>
              <a:t>set temp → next = newNode.</a:t>
            </a:r>
            <a:endParaRPr sz="2550"/>
          </a:p>
          <a:p>
            <a:pPr indent="0" lvl="0" marL="0" rtl="0" algn="l">
              <a:spcBef>
                <a:spcPts val="1000"/>
              </a:spcBef>
              <a:spcAft>
                <a:spcPts val="0"/>
              </a:spcAft>
              <a:buNone/>
            </a:pPr>
            <a:r>
              <a:t/>
            </a:r>
            <a:endParaRPr/>
          </a:p>
        </p:txBody>
      </p:sp>
      <p:pic>
        <p:nvPicPr>
          <p:cNvPr id="328" name="Google Shape;328;g22af5494cf0_0_56"/>
          <p:cNvPicPr preferRelativeResize="0"/>
          <p:nvPr/>
        </p:nvPicPr>
        <p:blipFill>
          <a:blip r:embed="rId3">
            <a:alphaModFix/>
          </a:blip>
          <a:stretch>
            <a:fillRect/>
          </a:stretch>
        </p:blipFill>
        <p:spPr>
          <a:xfrm>
            <a:off x="6343800" y="1843225"/>
            <a:ext cx="5353200" cy="42357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53c4f83167_0_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List Operation</a:t>
            </a:r>
            <a:endParaRPr sz="3000">
              <a:solidFill>
                <a:schemeClr val="accent1"/>
              </a:solidFill>
            </a:endParaRPr>
          </a:p>
        </p:txBody>
      </p:sp>
      <p:sp>
        <p:nvSpPr>
          <p:cNvPr id="62" name="Google Shape;62;g253c4f83167_0_5"/>
          <p:cNvSpPr txBox="1"/>
          <p:nvPr>
            <p:ph idx="1" type="body"/>
          </p:nvPr>
        </p:nvSpPr>
        <p:spPr>
          <a:xfrm>
            <a:off x="612325" y="1856100"/>
            <a:ext cx="11021700" cy="38889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90000"/>
              </a:lnSpc>
              <a:spcBef>
                <a:spcPts val="0"/>
              </a:spcBef>
              <a:spcAft>
                <a:spcPts val="0"/>
              </a:spcAft>
              <a:buSzPts val="2000"/>
              <a:buChar char="●"/>
            </a:pPr>
            <a:r>
              <a:rPr b="1" lang="en-US" sz="2000"/>
              <a:t>initialize(L)</a:t>
            </a:r>
            <a:endParaRPr b="1" sz="2000"/>
          </a:p>
          <a:p>
            <a:pPr indent="-355600" lvl="1" marL="914400" rtl="0" algn="l">
              <a:lnSpc>
                <a:spcPct val="90000"/>
              </a:lnSpc>
              <a:spcBef>
                <a:spcPts val="0"/>
              </a:spcBef>
              <a:spcAft>
                <a:spcPts val="0"/>
              </a:spcAft>
              <a:buSzPts val="2000"/>
              <a:buChar char="○"/>
            </a:pPr>
            <a:r>
              <a:rPr lang="en-US" sz="2000"/>
              <a:t>creates a new empty List named L</a:t>
            </a:r>
            <a:endParaRPr sz="2000"/>
          </a:p>
          <a:p>
            <a:pPr indent="-355600" lvl="0" marL="457200" rtl="0" algn="l">
              <a:lnSpc>
                <a:spcPct val="90000"/>
              </a:lnSpc>
              <a:spcBef>
                <a:spcPts val="0"/>
              </a:spcBef>
              <a:spcAft>
                <a:spcPts val="0"/>
              </a:spcAft>
              <a:buSzPts val="2000"/>
              <a:buChar char="●"/>
            </a:pPr>
            <a:r>
              <a:rPr b="1" lang="en-US" sz="2000"/>
              <a:t>add(1,X,L)</a:t>
            </a:r>
            <a:endParaRPr b="1" sz="2000"/>
          </a:p>
          <a:p>
            <a:pPr indent="-355600" lvl="1" marL="914400" rtl="0" algn="l">
              <a:lnSpc>
                <a:spcPct val="90000"/>
              </a:lnSpc>
              <a:spcBef>
                <a:spcPts val="0"/>
              </a:spcBef>
              <a:spcAft>
                <a:spcPts val="0"/>
              </a:spcAft>
              <a:buSzPts val="2000"/>
              <a:buChar char="○"/>
            </a:pPr>
            <a:r>
              <a:rPr lang="en-US" sz="2000"/>
              <a:t>add the value X to list at position 1 (the start of the list is position 0), shifting subsequent elements up</a:t>
            </a:r>
            <a:endParaRPr sz="2000"/>
          </a:p>
          <a:p>
            <a:pPr indent="-355600" lvl="0" marL="457200" rtl="0" algn="l">
              <a:lnSpc>
                <a:spcPct val="90000"/>
              </a:lnSpc>
              <a:spcBef>
                <a:spcPts val="0"/>
              </a:spcBef>
              <a:spcAft>
                <a:spcPts val="0"/>
              </a:spcAft>
              <a:buSzPts val="2000"/>
              <a:buChar char="●"/>
            </a:pPr>
            <a:r>
              <a:rPr b="1" lang="en-US" sz="2000"/>
              <a:t>set(2,Z,L)</a:t>
            </a:r>
            <a:endParaRPr b="1" sz="2000"/>
          </a:p>
          <a:p>
            <a:pPr indent="-355600" lvl="1" marL="914400" rtl="0" algn="l">
              <a:lnSpc>
                <a:spcPct val="90000"/>
              </a:lnSpc>
              <a:spcBef>
                <a:spcPts val="0"/>
              </a:spcBef>
              <a:spcAft>
                <a:spcPts val="0"/>
              </a:spcAft>
              <a:buSzPts val="2000"/>
              <a:buChar char="○"/>
            </a:pPr>
            <a:r>
              <a:rPr lang="en-US" sz="2000"/>
              <a:t>updates the value at position 2 to be Z</a:t>
            </a:r>
            <a:endParaRPr sz="2000"/>
          </a:p>
          <a:p>
            <a:pPr indent="-355600" lvl="0" marL="457200" rtl="0" algn="l">
              <a:lnSpc>
                <a:spcPct val="90000"/>
              </a:lnSpc>
              <a:spcBef>
                <a:spcPts val="0"/>
              </a:spcBef>
              <a:spcAft>
                <a:spcPts val="0"/>
              </a:spcAft>
              <a:buSzPts val="2000"/>
              <a:buChar char="●"/>
            </a:pPr>
            <a:r>
              <a:rPr b="1" lang="en-US" sz="2000"/>
              <a:t>remove(Z,L)</a:t>
            </a:r>
            <a:endParaRPr b="1" sz="2000"/>
          </a:p>
          <a:p>
            <a:pPr indent="-355600" lvl="1" marL="914400" rtl="0" algn="l">
              <a:lnSpc>
                <a:spcPct val="90000"/>
              </a:lnSpc>
              <a:spcBef>
                <a:spcPts val="0"/>
              </a:spcBef>
              <a:spcAft>
                <a:spcPts val="0"/>
              </a:spcAft>
              <a:buSzPts val="2000"/>
              <a:buChar char="○"/>
            </a:pPr>
            <a:r>
              <a:rPr lang="en-US" sz="2000"/>
              <a:t>removes the node with value Z</a:t>
            </a:r>
            <a:endParaRPr sz="2000"/>
          </a:p>
          <a:p>
            <a:pPr indent="-355600" lvl="0" marL="457200" rtl="0" algn="l">
              <a:lnSpc>
                <a:spcPct val="90000"/>
              </a:lnSpc>
              <a:spcBef>
                <a:spcPts val="0"/>
              </a:spcBef>
              <a:spcAft>
                <a:spcPts val="0"/>
              </a:spcAft>
              <a:buSzPts val="2000"/>
              <a:buChar char="●"/>
            </a:pPr>
            <a:r>
              <a:rPr b="1" lang="en-US" sz="2000"/>
              <a:t>get(2,L)</a:t>
            </a:r>
            <a:endParaRPr b="1" sz="2000"/>
          </a:p>
          <a:p>
            <a:pPr indent="-355600" lvl="1" marL="914400" rtl="0" algn="l">
              <a:lnSpc>
                <a:spcPct val="90000"/>
              </a:lnSpc>
              <a:spcBef>
                <a:spcPts val="0"/>
              </a:spcBef>
              <a:spcAft>
                <a:spcPts val="0"/>
              </a:spcAft>
              <a:buSzPts val="2000"/>
              <a:buChar char="○"/>
            </a:pPr>
            <a:r>
              <a:rPr lang="en-US" sz="2000"/>
              <a:t>returns the </a:t>
            </a:r>
            <a:r>
              <a:rPr lang="en-US" sz="2000"/>
              <a:t>value</a:t>
            </a:r>
            <a:r>
              <a:rPr lang="en-US" sz="2000"/>
              <a:t> of the third node i.e. C</a:t>
            </a:r>
            <a:endParaRPr sz="2000"/>
          </a:p>
          <a:p>
            <a:pPr indent="-355600" lvl="0" marL="457200" rtl="0" algn="l">
              <a:lnSpc>
                <a:spcPct val="90000"/>
              </a:lnSpc>
              <a:spcBef>
                <a:spcPts val="0"/>
              </a:spcBef>
              <a:spcAft>
                <a:spcPts val="0"/>
              </a:spcAft>
              <a:buSzPts val="2000"/>
              <a:buChar char="●"/>
            </a:pPr>
            <a:r>
              <a:rPr b="1" lang="en-US" sz="2000"/>
              <a:t>indexOf(X,L)</a:t>
            </a:r>
            <a:endParaRPr b="1" sz="2000"/>
          </a:p>
          <a:p>
            <a:pPr indent="-355600" lvl="1" marL="914400" rtl="0" algn="l">
              <a:lnSpc>
                <a:spcPct val="90000"/>
              </a:lnSpc>
              <a:spcBef>
                <a:spcPts val="0"/>
              </a:spcBef>
              <a:spcAft>
                <a:spcPts val="0"/>
              </a:spcAft>
              <a:buSzPts val="2000"/>
              <a:buChar char="○"/>
            </a:pPr>
            <a:r>
              <a:rPr lang="en-US" sz="2000"/>
              <a:t>returns the index of the node with value X, i.e. 1</a:t>
            </a:r>
            <a:endParaRPr sz="2000"/>
          </a:p>
          <a:p>
            <a:pPr indent="0" lvl="0" marL="457200" rtl="0" algn="l">
              <a:lnSpc>
                <a:spcPct val="90000"/>
              </a:lnSpc>
              <a:spcBef>
                <a:spcPts val="1000"/>
              </a:spcBef>
              <a:spcAft>
                <a:spcPts val="0"/>
              </a:spcAft>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2af5494cf0_0_6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Singly Linked List:insertion at the end</a:t>
            </a:r>
            <a:endParaRPr sz="3000">
              <a:solidFill>
                <a:srgbClr val="4A86E8"/>
              </a:solidFill>
            </a:endParaRPr>
          </a:p>
        </p:txBody>
      </p:sp>
      <p:pic>
        <p:nvPicPr>
          <p:cNvPr id="335" name="Google Shape;335;g22af5494cf0_0_62"/>
          <p:cNvPicPr preferRelativeResize="0"/>
          <p:nvPr/>
        </p:nvPicPr>
        <p:blipFill>
          <a:blip r:embed="rId3">
            <a:alphaModFix/>
          </a:blip>
          <a:stretch>
            <a:fillRect/>
          </a:stretch>
        </p:blipFill>
        <p:spPr>
          <a:xfrm>
            <a:off x="2168525" y="1922600"/>
            <a:ext cx="7866850" cy="4236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2af5494cf0_0_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 of Singly Linked List: insertion at specific location </a:t>
            </a:r>
            <a:endParaRPr sz="3000">
              <a:solidFill>
                <a:srgbClr val="4A86E8"/>
              </a:solidFill>
            </a:endParaRPr>
          </a:p>
        </p:txBody>
      </p:sp>
      <p:sp>
        <p:nvSpPr>
          <p:cNvPr id="342" name="Google Shape;342;g22af5494cf0_0_6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We can use the following step to insert a new node after a node in the single linked list….</a:t>
            </a:r>
            <a:endParaRPr b="1" sz="2400"/>
          </a:p>
          <a:p>
            <a:pPr indent="-355600" lvl="0" marL="457200" rtl="0" algn="l">
              <a:spcBef>
                <a:spcPts val="1000"/>
              </a:spcBef>
              <a:spcAft>
                <a:spcPts val="0"/>
              </a:spcAft>
              <a:buSzPts val="2000"/>
              <a:buAutoNum type="arabicPeriod"/>
            </a:pPr>
            <a:r>
              <a:rPr lang="en-US" sz="2000"/>
              <a:t>Create a newNode with given value.</a:t>
            </a:r>
            <a:endParaRPr sz="2000"/>
          </a:p>
          <a:p>
            <a:pPr indent="-355600" lvl="0" marL="457200" rtl="0" algn="l">
              <a:spcBef>
                <a:spcPts val="0"/>
              </a:spcBef>
              <a:spcAft>
                <a:spcPts val="0"/>
              </a:spcAft>
              <a:buSzPts val="2000"/>
              <a:buAutoNum type="arabicPeriod"/>
            </a:pPr>
            <a:r>
              <a:rPr lang="en-US" sz="2000"/>
              <a:t>Check whether list is Empty (head = = NULL).</a:t>
            </a:r>
            <a:endParaRPr sz="2000"/>
          </a:p>
          <a:p>
            <a:pPr indent="-355600" lvl="0" marL="457200" rtl="0" algn="l">
              <a:spcBef>
                <a:spcPts val="0"/>
              </a:spcBef>
              <a:spcAft>
                <a:spcPts val="0"/>
              </a:spcAft>
              <a:buSzPts val="2000"/>
              <a:buAutoNum type="arabicPeriod"/>
            </a:pPr>
            <a:r>
              <a:rPr lang="en-US" sz="2000"/>
              <a:t>If it is Empty then, set newNode→next = NULL and head = newNode.</a:t>
            </a:r>
            <a:endParaRPr sz="2000"/>
          </a:p>
          <a:p>
            <a:pPr indent="-355600" lvl="0" marL="457200" rtl="0" algn="l">
              <a:spcBef>
                <a:spcPts val="0"/>
              </a:spcBef>
              <a:spcAft>
                <a:spcPts val="0"/>
              </a:spcAft>
              <a:buSzPts val="2000"/>
              <a:buAutoNum type="arabicPeriod"/>
            </a:pPr>
            <a:r>
              <a:rPr lang="en-US" sz="2000"/>
              <a:t>If it is not Empty then, define a node pointer temp and initialize with head.</a:t>
            </a:r>
            <a:endParaRPr sz="2000"/>
          </a:p>
          <a:p>
            <a:pPr indent="-355600" lvl="0" marL="457200" rtl="0" algn="l">
              <a:spcBef>
                <a:spcPts val="0"/>
              </a:spcBef>
              <a:spcAft>
                <a:spcPts val="0"/>
              </a:spcAft>
              <a:buSzPts val="2000"/>
              <a:buAutoNum type="arabicPeriod"/>
            </a:pPr>
            <a:r>
              <a:rPr lang="en-US" sz="2000"/>
              <a:t>Keep moving the temp to its next node until it reaches to the node after which we want to insert the newNode(until temp1 → data is equal to location, here location is the node value after which we want to insert a newNode).</a:t>
            </a:r>
            <a:endParaRPr sz="2000"/>
          </a:p>
          <a:p>
            <a:pPr indent="-355600" lvl="0" marL="457200" rtl="0" algn="l">
              <a:spcBef>
                <a:spcPts val="0"/>
              </a:spcBef>
              <a:spcAft>
                <a:spcPts val="0"/>
              </a:spcAft>
              <a:buSzPts val="2000"/>
              <a:buAutoNum type="arabicPeriod"/>
            </a:pPr>
            <a:r>
              <a:rPr lang="en-US" sz="2000"/>
              <a:t>Every time check wheter temp is reached to last node or not. If it is reached to last node then display ‘Given node is not found in the list !!! Insertion not possible!!!’ and terminate the function, </a:t>
            </a:r>
            <a:r>
              <a:rPr lang="en-US" sz="2000"/>
              <a:t>Otherwise</a:t>
            </a:r>
            <a:r>
              <a:rPr lang="en-US" sz="2000"/>
              <a:t> move the temp to next node.</a:t>
            </a:r>
            <a:endParaRPr sz="2000"/>
          </a:p>
          <a:p>
            <a:pPr indent="-355600" lvl="0" marL="457200" rtl="0" algn="l">
              <a:spcBef>
                <a:spcPts val="0"/>
              </a:spcBef>
              <a:spcAft>
                <a:spcPts val="0"/>
              </a:spcAft>
              <a:buSzPts val="2000"/>
              <a:buAutoNum type="arabicPeriod"/>
            </a:pPr>
            <a:r>
              <a:rPr lang="en-US" sz="2000"/>
              <a:t>Finally, set ‘newNode → next = temp → next’ and ‘ temp → next = newNode’</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2af5494cf0_0_74"/>
          <p:cNvSpPr txBox="1"/>
          <p:nvPr>
            <p:ph type="title"/>
          </p:nvPr>
        </p:nvSpPr>
        <p:spPr>
          <a:xfrm>
            <a:off x="838200" y="365125"/>
            <a:ext cx="57621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Singly: insertion at specific location</a:t>
            </a:r>
            <a:endParaRPr sz="3000">
              <a:solidFill>
                <a:srgbClr val="4A86E8"/>
              </a:solidFill>
            </a:endParaRPr>
          </a:p>
        </p:txBody>
      </p:sp>
      <p:pic>
        <p:nvPicPr>
          <p:cNvPr id="349" name="Google Shape;349;g22af5494cf0_0_74"/>
          <p:cNvPicPr preferRelativeResize="0"/>
          <p:nvPr/>
        </p:nvPicPr>
        <p:blipFill>
          <a:blip r:embed="rId3">
            <a:alphaModFix/>
          </a:blip>
          <a:stretch>
            <a:fillRect/>
          </a:stretch>
        </p:blipFill>
        <p:spPr>
          <a:xfrm>
            <a:off x="342900" y="1834425"/>
            <a:ext cx="6108125" cy="2946850"/>
          </a:xfrm>
          <a:prstGeom prst="rect">
            <a:avLst/>
          </a:prstGeom>
          <a:noFill/>
          <a:ln>
            <a:noFill/>
          </a:ln>
        </p:spPr>
      </p:pic>
      <p:sp>
        <p:nvSpPr>
          <p:cNvPr id="350" name="Google Shape;350;g22af5494cf0_0_74"/>
          <p:cNvSpPr txBox="1"/>
          <p:nvPr/>
        </p:nvSpPr>
        <p:spPr>
          <a:xfrm>
            <a:off x="6841900" y="562625"/>
            <a:ext cx="51195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void insertAtSpecificPos(int value, int loc1)</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struct Node *newNode;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newNode = (struct Node*)malloc(sizeof(struct Node));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newNode-&gt;data = value;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if(head == NULL)</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newNode-&gt;next = NULL;</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head = newNode;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else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struct Node *temp = head;</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while(temp-&gt;data != loc1)</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temp = temp-&gt;next;</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newNode-&gt;next = temp-&gt;next;</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temp-&gt;next = newNode;</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a:t>
            </a:r>
            <a:endParaRPr>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solidFill>
                  <a:srgbClr val="333333"/>
                </a:solidFill>
                <a:highlight>
                  <a:srgbClr val="FFFFFF"/>
                </a:highlight>
                <a:latin typeface="Courier New"/>
                <a:ea typeface="Courier New"/>
                <a:cs typeface="Courier New"/>
                <a:sym typeface="Courier New"/>
              </a:rPr>
              <a:t>   printf("\nOne node inserted!!!\n");</a:t>
            </a:r>
            <a:endParaRPr>
              <a:solidFill>
                <a:srgbClr val="333333"/>
              </a:solidFill>
              <a:highlight>
                <a:srgbClr val="FFFFFF"/>
              </a:highlight>
              <a:latin typeface="Courier New"/>
              <a:ea typeface="Courier New"/>
              <a:cs typeface="Courier New"/>
              <a:sym typeface="Courier New"/>
            </a:endParaRPr>
          </a:p>
          <a:p>
            <a:pPr indent="0" lvl="0" marL="88900" marR="88900" rtl="0" algn="just">
              <a:lnSpc>
                <a:spcPct val="142857"/>
              </a:lnSpc>
              <a:spcBef>
                <a:spcPts val="400"/>
              </a:spcBef>
              <a:spcAft>
                <a:spcPts val="0"/>
              </a:spcAft>
              <a:buClr>
                <a:schemeClr val="dk1"/>
              </a:buClr>
              <a:buSzPts val="1100"/>
              <a:buFont typeface="Arial"/>
              <a:buNone/>
            </a:pPr>
            <a:r>
              <a:rPr lang="en-US">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2af5494cf0_0_8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Insertion at specific location:</a:t>
            </a:r>
            <a:endParaRPr sz="3000">
              <a:solidFill>
                <a:srgbClr val="4A86E8"/>
              </a:solidFill>
            </a:endParaRPr>
          </a:p>
        </p:txBody>
      </p:sp>
      <p:pic>
        <p:nvPicPr>
          <p:cNvPr id="357" name="Google Shape;357;g22af5494cf0_0_80"/>
          <p:cNvPicPr preferRelativeResize="0"/>
          <p:nvPr/>
        </p:nvPicPr>
        <p:blipFill>
          <a:blip r:embed="rId3">
            <a:alphaModFix/>
          </a:blip>
          <a:stretch>
            <a:fillRect/>
          </a:stretch>
        </p:blipFill>
        <p:spPr>
          <a:xfrm>
            <a:off x="2533650" y="1954350"/>
            <a:ext cx="7264131" cy="4222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2af5494cf0_0_8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Insertion at specific location:</a:t>
            </a:r>
            <a:endParaRPr sz="3000">
              <a:solidFill>
                <a:srgbClr val="4A86E8"/>
              </a:solidFill>
            </a:endParaRPr>
          </a:p>
        </p:txBody>
      </p:sp>
      <p:pic>
        <p:nvPicPr>
          <p:cNvPr id="364" name="Google Shape;364;g22af5494cf0_0_86"/>
          <p:cNvPicPr preferRelativeResize="0"/>
          <p:nvPr/>
        </p:nvPicPr>
        <p:blipFill>
          <a:blip r:embed="rId3">
            <a:alphaModFix/>
          </a:blip>
          <a:stretch>
            <a:fillRect/>
          </a:stretch>
        </p:blipFill>
        <p:spPr>
          <a:xfrm>
            <a:off x="2247900" y="1827350"/>
            <a:ext cx="6435725" cy="4334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2af5494cf0_0_9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Insertion at specific location:</a:t>
            </a:r>
            <a:endParaRPr sz="3000">
              <a:solidFill>
                <a:srgbClr val="4A86E8"/>
              </a:solidFill>
            </a:endParaRPr>
          </a:p>
        </p:txBody>
      </p:sp>
      <p:pic>
        <p:nvPicPr>
          <p:cNvPr id="371" name="Google Shape;371;g22af5494cf0_0_92"/>
          <p:cNvPicPr preferRelativeResize="0"/>
          <p:nvPr/>
        </p:nvPicPr>
        <p:blipFill>
          <a:blip r:embed="rId3">
            <a:alphaModFix/>
          </a:blip>
          <a:stretch>
            <a:fillRect/>
          </a:stretch>
        </p:blipFill>
        <p:spPr>
          <a:xfrm>
            <a:off x="2990850" y="1811475"/>
            <a:ext cx="5470524" cy="4378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5a07b131a0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Insertion at specific location:</a:t>
            </a:r>
            <a:endParaRPr sz="3000">
              <a:solidFill>
                <a:srgbClr val="4A86E8"/>
              </a:solidFill>
            </a:endParaRPr>
          </a:p>
        </p:txBody>
      </p:sp>
      <p:pic>
        <p:nvPicPr>
          <p:cNvPr id="378" name="Google Shape;378;g25a07b131a0_0_6"/>
          <p:cNvPicPr preferRelativeResize="0"/>
          <p:nvPr/>
        </p:nvPicPr>
        <p:blipFill>
          <a:blip r:embed="rId3">
            <a:alphaModFix/>
          </a:blip>
          <a:stretch>
            <a:fillRect/>
          </a:stretch>
        </p:blipFill>
        <p:spPr>
          <a:xfrm>
            <a:off x="2247900" y="1827725"/>
            <a:ext cx="7070725" cy="4507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5a07b131a0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a:t>
            </a:r>
            <a:r>
              <a:rPr lang="en-US" sz="3000">
                <a:solidFill>
                  <a:srgbClr val="4A86E8"/>
                </a:solidFill>
              </a:rPr>
              <a:t> of Singly Linked List: Deleting node</a:t>
            </a:r>
            <a:endParaRPr sz="3000">
              <a:solidFill>
                <a:srgbClr val="4A86E8"/>
              </a:solidFill>
            </a:endParaRPr>
          </a:p>
        </p:txBody>
      </p:sp>
      <p:sp>
        <p:nvSpPr>
          <p:cNvPr id="385" name="Google Shape;385;g25a07b131a0_0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Deleting node:</a:t>
            </a:r>
            <a:endParaRPr b="1" sz="2400"/>
          </a:p>
          <a:p>
            <a:pPr indent="-381000" lvl="0" marL="457200" rtl="0" algn="l">
              <a:spcBef>
                <a:spcPts val="1000"/>
              </a:spcBef>
              <a:spcAft>
                <a:spcPts val="0"/>
              </a:spcAft>
              <a:buSzPts val="2400"/>
              <a:buChar char="●"/>
            </a:pPr>
            <a:r>
              <a:rPr lang="en-US" sz="2400"/>
              <a:t>To delete a node from linked list, we need to do following steps:</a:t>
            </a:r>
            <a:endParaRPr sz="2400"/>
          </a:p>
          <a:p>
            <a:pPr indent="-381000" lvl="1" marL="914400" rtl="0" algn="l">
              <a:spcBef>
                <a:spcPts val="0"/>
              </a:spcBef>
              <a:spcAft>
                <a:spcPts val="0"/>
              </a:spcAft>
              <a:buSzPts val="2400"/>
              <a:buChar char="○"/>
            </a:pPr>
            <a:r>
              <a:rPr lang="en-US" sz="2400"/>
              <a:t>Find previous node of the node to be deleted.</a:t>
            </a:r>
            <a:endParaRPr sz="2400"/>
          </a:p>
          <a:p>
            <a:pPr indent="-381000" lvl="1" marL="914400" rtl="0" algn="l">
              <a:spcBef>
                <a:spcPts val="0"/>
              </a:spcBef>
              <a:spcAft>
                <a:spcPts val="0"/>
              </a:spcAft>
              <a:buSzPts val="2400"/>
              <a:buChar char="○"/>
            </a:pPr>
            <a:r>
              <a:rPr lang="en-US" sz="2400"/>
              <a:t>change the next of previous node.</a:t>
            </a:r>
            <a:endParaRPr sz="2400"/>
          </a:p>
          <a:p>
            <a:pPr indent="-381000" lvl="1" marL="914400" rtl="0" algn="l">
              <a:spcBef>
                <a:spcPts val="0"/>
              </a:spcBef>
              <a:spcAft>
                <a:spcPts val="0"/>
              </a:spcAft>
              <a:buSzPts val="2400"/>
              <a:buChar char="○"/>
            </a:pPr>
            <a:r>
              <a:rPr lang="en-US" sz="2400"/>
              <a:t>Free memory for the node to be deleted.</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In  a linked list, the deletion operation can be performed in three ways:</a:t>
            </a:r>
            <a:endParaRPr sz="2400"/>
          </a:p>
          <a:p>
            <a:pPr indent="-381000" lvl="1" marL="914400" rtl="0" algn="l">
              <a:spcBef>
                <a:spcPts val="0"/>
              </a:spcBef>
              <a:spcAft>
                <a:spcPts val="0"/>
              </a:spcAft>
              <a:buSzPts val="2400"/>
              <a:buChar char="○"/>
            </a:pPr>
            <a:r>
              <a:rPr lang="en-US" sz="2400"/>
              <a:t>Deleting from </a:t>
            </a:r>
            <a:r>
              <a:rPr lang="en-US" sz="2400"/>
              <a:t>Beginning</a:t>
            </a:r>
            <a:r>
              <a:rPr lang="en-US" sz="2400"/>
              <a:t> of the list</a:t>
            </a:r>
            <a:endParaRPr sz="2400"/>
          </a:p>
          <a:p>
            <a:pPr indent="-381000" lvl="1" marL="914400" rtl="0" algn="l">
              <a:spcBef>
                <a:spcPts val="0"/>
              </a:spcBef>
              <a:spcAft>
                <a:spcPts val="0"/>
              </a:spcAft>
              <a:buSzPts val="2400"/>
              <a:buChar char="○"/>
            </a:pPr>
            <a:r>
              <a:rPr lang="en-US" sz="2400"/>
              <a:t>Deleting from End of the list.</a:t>
            </a:r>
            <a:endParaRPr sz="2400"/>
          </a:p>
          <a:p>
            <a:pPr indent="-381000" lvl="1" marL="914400" rtl="0" algn="l">
              <a:spcBef>
                <a:spcPts val="0"/>
              </a:spcBef>
              <a:spcAft>
                <a:spcPts val="0"/>
              </a:spcAft>
              <a:buSzPts val="2400"/>
              <a:buChar char="○"/>
            </a:pPr>
            <a:r>
              <a:rPr lang="en-US" sz="2400"/>
              <a:t>Deleting a Specific Node.</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5a07b131a0_0_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Deletion of node from </a:t>
            </a:r>
            <a:r>
              <a:rPr lang="en-US" sz="3000">
                <a:solidFill>
                  <a:srgbClr val="4A86E8"/>
                </a:solidFill>
              </a:rPr>
              <a:t>Beginning</a:t>
            </a:r>
            <a:r>
              <a:rPr lang="en-US" sz="3000">
                <a:solidFill>
                  <a:srgbClr val="4A86E8"/>
                </a:solidFill>
              </a:rPr>
              <a:t> of the list</a:t>
            </a:r>
            <a:endParaRPr sz="3000">
              <a:solidFill>
                <a:srgbClr val="4A86E8"/>
              </a:solidFill>
            </a:endParaRPr>
          </a:p>
        </p:txBody>
      </p:sp>
      <p:sp>
        <p:nvSpPr>
          <p:cNvPr id="392" name="Google Shape;392;g25a07b131a0_0_19"/>
          <p:cNvSpPr txBox="1"/>
          <p:nvPr>
            <p:ph idx="1" type="body"/>
          </p:nvPr>
        </p:nvSpPr>
        <p:spPr>
          <a:xfrm>
            <a:off x="838200" y="1825625"/>
            <a:ext cx="53688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2400"/>
              <a:t>Deletion : node from </a:t>
            </a:r>
            <a:r>
              <a:rPr b="1" lang="en-US" sz="2400"/>
              <a:t>beginning</a:t>
            </a:r>
            <a:r>
              <a:rPr b="1" lang="en-US" sz="2400"/>
              <a:t> of the list</a:t>
            </a:r>
            <a:endParaRPr b="1" sz="2400"/>
          </a:p>
          <a:p>
            <a:pPr indent="-355600" lvl="0" marL="457200" rtl="0" algn="l">
              <a:spcBef>
                <a:spcPts val="1000"/>
              </a:spcBef>
              <a:spcAft>
                <a:spcPts val="0"/>
              </a:spcAft>
              <a:buSzPts val="2000"/>
              <a:buAutoNum type="arabicPeriod"/>
            </a:pPr>
            <a:r>
              <a:rPr lang="en-US" sz="2000"/>
              <a:t>Check </a:t>
            </a:r>
            <a:r>
              <a:rPr lang="en-US" sz="2000"/>
              <a:t>whether</a:t>
            </a:r>
            <a:r>
              <a:rPr lang="en-US" sz="2000"/>
              <a:t> list is Empty (head = = NULL)</a:t>
            </a:r>
            <a:endParaRPr sz="2000"/>
          </a:p>
          <a:p>
            <a:pPr indent="-355600" lvl="0" marL="457200" rtl="0" algn="l">
              <a:spcBef>
                <a:spcPts val="0"/>
              </a:spcBef>
              <a:spcAft>
                <a:spcPts val="0"/>
              </a:spcAft>
              <a:buSzPts val="2000"/>
              <a:buAutoNum type="arabicPeriod"/>
            </a:pPr>
            <a:r>
              <a:rPr lang="en-US" sz="2000"/>
              <a:t>If it is Empty then, display ‘List is Empty!!! Deletion is not possible’ and terminate the function.</a:t>
            </a:r>
            <a:endParaRPr sz="2000"/>
          </a:p>
          <a:p>
            <a:pPr indent="-355600" lvl="0" marL="457200" rtl="0" algn="l">
              <a:spcBef>
                <a:spcPts val="0"/>
              </a:spcBef>
              <a:spcAft>
                <a:spcPts val="0"/>
              </a:spcAft>
              <a:buSzPts val="2000"/>
              <a:buAutoNum type="arabicPeriod"/>
            </a:pPr>
            <a:r>
              <a:rPr lang="en-US" sz="2000"/>
              <a:t>If it is Not Empty then, define a Node pointer ‘temp’ and initalize with head.</a:t>
            </a:r>
            <a:endParaRPr sz="2000"/>
          </a:p>
          <a:p>
            <a:pPr indent="-355600" lvl="0" marL="457200" rtl="0" algn="l">
              <a:spcBef>
                <a:spcPts val="0"/>
              </a:spcBef>
              <a:spcAft>
                <a:spcPts val="0"/>
              </a:spcAft>
              <a:buSzPts val="2000"/>
              <a:buAutoNum type="arabicPeriod"/>
            </a:pPr>
            <a:r>
              <a:rPr lang="en-US" sz="2000"/>
              <a:t>Check whether list is having only one node (temp → next = = NULL).</a:t>
            </a:r>
            <a:endParaRPr sz="2000"/>
          </a:p>
          <a:p>
            <a:pPr indent="-355600" lvl="0" marL="457200" rtl="0" algn="l">
              <a:spcBef>
                <a:spcPts val="0"/>
              </a:spcBef>
              <a:spcAft>
                <a:spcPts val="0"/>
              </a:spcAft>
              <a:buSzPts val="2000"/>
              <a:buAutoNum type="arabicPeriod"/>
            </a:pPr>
            <a:r>
              <a:rPr lang="en-US" sz="2000"/>
              <a:t>If it is TRUE then set head = NULL and delete temp (Setting Empty list </a:t>
            </a:r>
            <a:r>
              <a:rPr lang="en-US" sz="2000"/>
              <a:t>conditions</a:t>
            </a:r>
            <a:r>
              <a:rPr lang="en-US" sz="2000"/>
              <a:t>)</a:t>
            </a:r>
            <a:endParaRPr sz="2000"/>
          </a:p>
          <a:p>
            <a:pPr indent="-355600" lvl="0" marL="457200" rtl="0" algn="l">
              <a:spcBef>
                <a:spcPts val="0"/>
              </a:spcBef>
              <a:spcAft>
                <a:spcPts val="0"/>
              </a:spcAft>
              <a:buSzPts val="2000"/>
              <a:buAutoNum type="arabicPeriod"/>
            </a:pPr>
            <a:r>
              <a:rPr lang="en-US" sz="2000"/>
              <a:t>If it is FALSE then set head = temp → next, and delete temp.</a:t>
            </a:r>
            <a:endParaRPr sz="2000"/>
          </a:p>
        </p:txBody>
      </p:sp>
      <p:pic>
        <p:nvPicPr>
          <p:cNvPr id="393" name="Google Shape;393;g25a07b131a0_0_19"/>
          <p:cNvPicPr preferRelativeResize="0"/>
          <p:nvPr/>
        </p:nvPicPr>
        <p:blipFill>
          <a:blip r:embed="rId3">
            <a:alphaModFix/>
          </a:blip>
          <a:stretch>
            <a:fillRect/>
          </a:stretch>
        </p:blipFill>
        <p:spPr>
          <a:xfrm>
            <a:off x="7172200" y="1825626"/>
            <a:ext cx="4181600" cy="4875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5a07b131a0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Deletion of node from Beginning of the list</a:t>
            </a:r>
            <a:endParaRPr sz="3000">
              <a:solidFill>
                <a:srgbClr val="4A86E8"/>
              </a:solidFill>
            </a:endParaRPr>
          </a:p>
        </p:txBody>
      </p:sp>
      <p:pic>
        <p:nvPicPr>
          <p:cNvPr id="400" name="Google Shape;400;g25a07b131a0_0_25"/>
          <p:cNvPicPr preferRelativeResize="0"/>
          <p:nvPr/>
        </p:nvPicPr>
        <p:blipFill>
          <a:blip r:embed="rId3">
            <a:alphaModFix/>
          </a:blip>
          <a:stretch>
            <a:fillRect/>
          </a:stretch>
        </p:blipFill>
        <p:spPr>
          <a:xfrm>
            <a:off x="1798638" y="1843225"/>
            <a:ext cx="8594724" cy="429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53c4f83167_0_1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Static List Structure</a:t>
            </a:r>
            <a:endParaRPr sz="3000">
              <a:solidFill>
                <a:schemeClr val="accent1"/>
              </a:solidFill>
            </a:endParaRPr>
          </a:p>
        </p:txBody>
      </p:sp>
      <p:sp>
        <p:nvSpPr>
          <p:cNvPr id="68" name="Google Shape;68;g253c4f83167_0_10"/>
          <p:cNvSpPr txBox="1"/>
          <p:nvPr>
            <p:ph idx="1" type="body"/>
          </p:nvPr>
        </p:nvSpPr>
        <p:spPr>
          <a:xfrm>
            <a:off x="900750" y="1856100"/>
            <a:ext cx="10452900" cy="42942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90000"/>
              </a:lnSpc>
              <a:spcBef>
                <a:spcPts val="0"/>
              </a:spcBef>
              <a:spcAft>
                <a:spcPts val="0"/>
              </a:spcAft>
              <a:buSzPts val="2000"/>
              <a:buChar char="●"/>
            </a:pPr>
            <a:r>
              <a:rPr lang="en-US" sz="2000"/>
              <a:t>Static implementation of list stores the items in an array. The position of elements is given by an index starting with 0 to n-1, where n is the number of elements.</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Static list is of fixed size. The different operations within the static list and their complexities are as follows:</a:t>
            </a:r>
            <a:endParaRPr sz="2000"/>
          </a:p>
          <a:p>
            <a:pPr indent="0" lvl="0" marL="457200" rtl="0" algn="l">
              <a:lnSpc>
                <a:spcPct val="90000"/>
              </a:lnSpc>
              <a:spcBef>
                <a:spcPts val="0"/>
              </a:spcBef>
              <a:spcAft>
                <a:spcPts val="0"/>
              </a:spcAft>
              <a:buNone/>
            </a:pPr>
            <a:r>
              <a:t/>
            </a:r>
            <a:endParaRPr sz="2000"/>
          </a:p>
          <a:p>
            <a:pPr indent="-355600" lvl="1" marL="914400" rtl="0" algn="l">
              <a:lnSpc>
                <a:spcPct val="90000"/>
              </a:lnSpc>
              <a:spcBef>
                <a:spcPts val="0"/>
              </a:spcBef>
              <a:spcAft>
                <a:spcPts val="0"/>
              </a:spcAft>
              <a:buSzPts val="2000"/>
              <a:buChar char="○"/>
            </a:pPr>
            <a:r>
              <a:rPr lang="en-US" sz="2000"/>
              <a:t>Given an index, the element at that position can be accessed at constant time, without any relation with the size of list.</a:t>
            </a:r>
            <a:endParaRPr sz="2000"/>
          </a:p>
          <a:p>
            <a:pPr indent="0" lvl="0" marL="914400" rtl="0" algn="l">
              <a:lnSpc>
                <a:spcPct val="90000"/>
              </a:lnSpc>
              <a:spcBef>
                <a:spcPts val="0"/>
              </a:spcBef>
              <a:spcAft>
                <a:spcPts val="0"/>
              </a:spcAft>
              <a:buNone/>
            </a:pPr>
            <a:r>
              <a:t/>
            </a:r>
            <a:endParaRPr sz="2000"/>
          </a:p>
          <a:p>
            <a:pPr indent="-355600" lvl="1" marL="914400" rtl="0" algn="l">
              <a:lnSpc>
                <a:spcPct val="90000"/>
              </a:lnSpc>
              <a:spcBef>
                <a:spcPts val="0"/>
              </a:spcBef>
              <a:spcAft>
                <a:spcPts val="0"/>
              </a:spcAft>
              <a:buSzPts val="2000"/>
              <a:buChar char="○"/>
            </a:pPr>
            <a:r>
              <a:rPr lang="en-US" sz="2000"/>
              <a:t>To add an element at the end of the list, it can also be done at constant time, to add an element at any other position involves shifting  up one position of all the subsequent elements, so the time complexity depends on the size of the list.</a:t>
            </a:r>
            <a:endParaRPr sz="2000"/>
          </a:p>
          <a:p>
            <a:pPr indent="0" lvl="0" marL="914400" rtl="0" algn="l">
              <a:lnSpc>
                <a:spcPct val="90000"/>
              </a:lnSpc>
              <a:spcBef>
                <a:spcPts val="0"/>
              </a:spcBef>
              <a:spcAft>
                <a:spcPts val="0"/>
              </a:spcAft>
              <a:buNone/>
            </a:pPr>
            <a:r>
              <a:t/>
            </a:r>
            <a:endParaRPr sz="2000"/>
          </a:p>
          <a:p>
            <a:pPr indent="-355600" lvl="1" marL="914400" rtl="0" algn="l">
              <a:lnSpc>
                <a:spcPct val="90000"/>
              </a:lnSpc>
              <a:spcBef>
                <a:spcPts val="0"/>
              </a:spcBef>
              <a:spcAft>
                <a:spcPts val="0"/>
              </a:spcAft>
              <a:buSzPts val="2000"/>
              <a:buChar char="○"/>
            </a:pPr>
            <a:r>
              <a:rPr lang="en-US" sz="2000"/>
              <a:t>To remove an element from the list, all the subsequent elements should be shifted down one position, so the time complexity depends on the size of the list.</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5a07b131a0_0_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Deletion of node from end of the list</a:t>
            </a:r>
            <a:endParaRPr sz="3000">
              <a:solidFill>
                <a:srgbClr val="4A86E8"/>
              </a:solidFill>
            </a:endParaRPr>
          </a:p>
        </p:txBody>
      </p:sp>
      <p:sp>
        <p:nvSpPr>
          <p:cNvPr id="407" name="Google Shape;407;g25a07b131a0_0_31"/>
          <p:cNvSpPr txBox="1"/>
          <p:nvPr>
            <p:ph idx="1" type="body"/>
          </p:nvPr>
        </p:nvSpPr>
        <p:spPr>
          <a:xfrm>
            <a:off x="838200" y="1825625"/>
            <a:ext cx="10515600" cy="45720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AutoNum type="arabicPeriod"/>
            </a:pPr>
            <a:r>
              <a:rPr lang="en-US" sz="2400"/>
              <a:t>Check whether list is Empty (head = = NULL)</a:t>
            </a:r>
            <a:endParaRPr sz="2400"/>
          </a:p>
          <a:p>
            <a:pPr indent="-381000" lvl="0" marL="457200" rtl="0" algn="l">
              <a:spcBef>
                <a:spcPts val="0"/>
              </a:spcBef>
              <a:spcAft>
                <a:spcPts val="0"/>
              </a:spcAft>
              <a:buSzPts val="2400"/>
              <a:buAutoNum type="arabicPeriod"/>
            </a:pPr>
            <a:r>
              <a:rPr lang="en-US" sz="2400"/>
              <a:t>If it is Empty then, display ‘LIst is Empty!!! Deletion is not </a:t>
            </a:r>
            <a:r>
              <a:rPr lang="en-US" sz="2400"/>
              <a:t>possible</a:t>
            </a:r>
            <a:r>
              <a:rPr lang="en-US" sz="2400"/>
              <a:t>’ and terminate the </a:t>
            </a:r>
            <a:r>
              <a:rPr lang="en-US" sz="2400"/>
              <a:t>function.</a:t>
            </a:r>
            <a:endParaRPr sz="2400"/>
          </a:p>
          <a:p>
            <a:pPr indent="-381000" lvl="0" marL="457200" rtl="0" algn="l">
              <a:spcBef>
                <a:spcPts val="0"/>
              </a:spcBef>
              <a:spcAft>
                <a:spcPts val="0"/>
              </a:spcAft>
              <a:buSzPts val="2400"/>
              <a:buAutoNum type="arabicPeriod"/>
            </a:pPr>
            <a:r>
              <a:rPr lang="en-US" sz="2400"/>
              <a:t>If it is Not Empty then, define two Node pointers ‘temp1’ and ‘temp2’ and initialize ‘temp1’ with head.</a:t>
            </a:r>
            <a:endParaRPr sz="2400"/>
          </a:p>
          <a:p>
            <a:pPr indent="-381000" lvl="0" marL="457200" rtl="0" algn="l">
              <a:spcBef>
                <a:spcPts val="0"/>
              </a:spcBef>
              <a:spcAft>
                <a:spcPts val="0"/>
              </a:spcAft>
              <a:buSzPts val="2400"/>
              <a:buAutoNum type="arabicPeriod"/>
            </a:pPr>
            <a:r>
              <a:rPr lang="en-US" sz="2400"/>
              <a:t>Check whether list has only one Node (temp1 → next = = NULL)</a:t>
            </a:r>
            <a:endParaRPr sz="2400"/>
          </a:p>
          <a:p>
            <a:pPr indent="-381000" lvl="0" marL="457200" rtl="0" algn="l">
              <a:spcBef>
                <a:spcPts val="0"/>
              </a:spcBef>
              <a:spcAft>
                <a:spcPts val="0"/>
              </a:spcAft>
              <a:buSzPts val="2400"/>
              <a:buAutoNum type="arabicPeriod"/>
            </a:pPr>
            <a:r>
              <a:rPr lang="en-US" sz="2400"/>
              <a:t>If it is TRUE, Then, set head = NULL and delete temp1. And terminate the function. (Setting Empty list condition)</a:t>
            </a:r>
            <a:endParaRPr sz="2400"/>
          </a:p>
          <a:p>
            <a:pPr indent="-381000" lvl="0" marL="457200" rtl="0" algn="l">
              <a:spcBef>
                <a:spcPts val="0"/>
              </a:spcBef>
              <a:spcAft>
                <a:spcPts val="0"/>
              </a:spcAft>
              <a:buSzPts val="2400"/>
              <a:buAutoNum type="arabicPeriod"/>
            </a:pPr>
            <a:r>
              <a:rPr lang="en-US" sz="2400"/>
              <a:t>If it is FALSE. Then, set ‘temp2 = temp1’ and move temp1 to its next node. Repeat the same until it reaches to the last node in the list.(until temp1 → next = = NULL)</a:t>
            </a:r>
            <a:endParaRPr sz="2400"/>
          </a:p>
          <a:p>
            <a:pPr indent="-381000" lvl="0" marL="457200" rtl="0" algn="l">
              <a:spcBef>
                <a:spcPts val="0"/>
              </a:spcBef>
              <a:spcAft>
                <a:spcPts val="0"/>
              </a:spcAft>
              <a:buSzPts val="2400"/>
              <a:buAutoNum type="arabicPeriod"/>
            </a:pPr>
            <a:r>
              <a:rPr lang="en-US" sz="2400"/>
              <a:t>Finally, Set temp2 → next= NULL and delete temp1.</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5a07b131a0_0_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Deletion of node from end of the list</a:t>
            </a:r>
            <a:endParaRPr sz="3000">
              <a:solidFill>
                <a:srgbClr val="4A86E8"/>
              </a:solidFill>
            </a:endParaRPr>
          </a:p>
        </p:txBody>
      </p:sp>
      <p:pic>
        <p:nvPicPr>
          <p:cNvPr id="414" name="Google Shape;414;g25a07b131a0_0_37"/>
          <p:cNvPicPr preferRelativeResize="0"/>
          <p:nvPr/>
        </p:nvPicPr>
        <p:blipFill>
          <a:blip r:embed="rId3">
            <a:alphaModFix/>
          </a:blip>
          <a:stretch>
            <a:fillRect/>
          </a:stretch>
        </p:blipFill>
        <p:spPr>
          <a:xfrm>
            <a:off x="612775" y="1866175"/>
            <a:ext cx="6393801" cy="3125650"/>
          </a:xfrm>
          <a:prstGeom prst="rect">
            <a:avLst/>
          </a:prstGeom>
          <a:noFill/>
          <a:ln>
            <a:noFill/>
          </a:ln>
        </p:spPr>
      </p:pic>
      <p:pic>
        <p:nvPicPr>
          <p:cNvPr id="415" name="Google Shape;415;g25a07b131a0_0_37"/>
          <p:cNvPicPr preferRelativeResize="0"/>
          <p:nvPr/>
        </p:nvPicPr>
        <p:blipFill>
          <a:blip r:embed="rId4">
            <a:alphaModFix/>
          </a:blip>
          <a:stretch>
            <a:fillRect/>
          </a:stretch>
        </p:blipFill>
        <p:spPr>
          <a:xfrm>
            <a:off x="8067676" y="1779725"/>
            <a:ext cx="3286125" cy="4743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5a07b131a0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Deletion of specific node from </a:t>
            </a:r>
            <a:r>
              <a:rPr lang="en-US" sz="3000">
                <a:solidFill>
                  <a:srgbClr val="4A86E8"/>
                </a:solidFill>
              </a:rPr>
              <a:t>Singly</a:t>
            </a:r>
            <a:r>
              <a:rPr lang="en-US" sz="3000">
                <a:solidFill>
                  <a:srgbClr val="4A86E8"/>
                </a:solidFill>
              </a:rPr>
              <a:t> linked list.</a:t>
            </a:r>
            <a:endParaRPr sz="3000">
              <a:solidFill>
                <a:srgbClr val="4A86E8"/>
              </a:solidFill>
            </a:endParaRPr>
          </a:p>
        </p:txBody>
      </p:sp>
      <p:sp>
        <p:nvSpPr>
          <p:cNvPr id="422" name="Google Shape;422;g25a07b131a0_0_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81000" lvl="0" marL="457200" rtl="0" algn="l">
              <a:spcBef>
                <a:spcPts val="1000"/>
              </a:spcBef>
              <a:spcAft>
                <a:spcPts val="0"/>
              </a:spcAft>
              <a:buSzPts val="2400"/>
              <a:buAutoNum type="arabicPeriod"/>
            </a:pPr>
            <a:r>
              <a:rPr lang="en-US" sz="2400"/>
              <a:t>Check whether list is Empty (head = = NULL)</a:t>
            </a:r>
            <a:endParaRPr sz="2400"/>
          </a:p>
          <a:p>
            <a:pPr indent="-381000" lvl="0" marL="457200" rtl="0" algn="l">
              <a:spcBef>
                <a:spcPts val="0"/>
              </a:spcBef>
              <a:spcAft>
                <a:spcPts val="0"/>
              </a:spcAft>
              <a:buSzPts val="2400"/>
              <a:buAutoNum type="arabicPeriod"/>
            </a:pPr>
            <a:r>
              <a:rPr lang="en-US" sz="2400"/>
              <a:t>If it is Empty then, display ‘List is Empty!!! Deletion is not possible’ and terminate the function.</a:t>
            </a:r>
            <a:endParaRPr sz="2400"/>
          </a:p>
          <a:p>
            <a:pPr indent="-381000" lvl="0" marL="457200" rtl="0" algn="l">
              <a:spcBef>
                <a:spcPts val="0"/>
              </a:spcBef>
              <a:spcAft>
                <a:spcPts val="0"/>
              </a:spcAft>
              <a:buSzPts val="2400"/>
              <a:buAutoNum type="arabicPeriod"/>
            </a:pPr>
            <a:r>
              <a:rPr lang="en-US" sz="2400"/>
              <a:t>If it is Not Empty then, define two NOde pointer ‘temp1’ and ‘temp2’ and </a:t>
            </a:r>
            <a:r>
              <a:rPr lang="en-US" sz="2400"/>
              <a:t>initialize</a:t>
            </a:r>
            <a:r>
              <a:rPr lang="en-US" sz="2400"/>
              <a:t> ‘temp1’ with head.</a:t>
            </a:r>
            <a:endParaRPr sz="2400"/>
          </a:p>
          <a:p>
            <a:pPr indent="-381000" lvl="0" marL="457200" rtl="0" algn="l">
              <a:spcBef>
                <a:spcPts val="0"/>
              </a:spcBef>
              <a:spcAft>
                <a:spcPts val="0"/>
              </a:spcAft>
              <a:buSzPts val="2400"/>
              <a:buAutoNum type="arabicPeriod"/>
            </a:pPr>
            <a:r>
              <a:rPr lang="en-US" sz="2400"/>
              <a:t>Keep moving the temp1 until it reaches to the exact node to be deleted or to the last node. And every time set ‘temp2 = temp1’ before moving the ‘temp1’ to its next node.</a:t>
            </a:r>
            <a:endParaRPr sz="2400"/>
          </a:p>
          <a:p>
            <a:pPr indent="-381000" lvl="0" marL="457200" rtl="0" algn="l">
              <a:spcBef>
                <a:spcPts val="0"/>
              </a:spcBef>
              <a:spcAft>
                <a:spcPts val="0"/>
              </a:spcAft>
              <a:buSzPts val="2400"/>
              <a:buAutoNum type="arabicPeriod"/>
            </a:pPr>
            <a:r>
              <a:rPr lang="en-US" sz="2400"/>
              <a:t>If it is reached to the last node then display ‘Given node not found in the list! Deletion not possible!!!’. And terminate the function.</a:t>
            </a:r>
            <a:endParaRPr sz="2400"/>
          </a:p>
          <a:p>
            <a:pPr indent="0" lvl="0" marL="0" rtl="0" algn="l">
              <a:spcBef>
                <a:spcPts val="1000"/>
              </a:spcBef>
              <a:spcAft>
                <a:spcPts val="0"/>
              </a:spcAft>
              <a:buNone/>
            </a:pPr>
            <a:r>
              <a:rPr lang="en-US" sz="2400"/>
              <a:t>6. If it is reached to the exact node which we want to delete, then check whether list is having one node or not.</a:t>
            </a:r>
            <a:endParaRPr sz="2400"/>
          </a:p>
          <a:p>
            <a:pPr indent="0" lvl="0" marL="457200" rtl="0" algn="l">
              <a:spcBef>
                <a:spcPts val="10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5a07b131a0_0_4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Deletion of specific node from Singly linked list.</a:t>
            </a:r>
            <a:endParaRPr sz="3000">
              <a:solidFill>
                <a:srgbClr val="4A86E8"/>
              </a:solidFill>
            </a:endParaRPr>
          </a:p>
        </p:txBody>
      </p:sp>
      <p:sp>
        <p:nvSpPr>
          <p:cNvPr id="429" name="Google Shape;429;g25a07b131a0_0_4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US"/>
              <a:t>7. If list has only one node and that is the node to be deleted, then set head = NULL and delete temp1 (free(temp1)).</a:t>
            </a:r>
            <a:endParaRPr/>
          </a:p>
          <a:p>
            <a:pPr indent="0" lvl="0" marL="0" rtl="0" algn="l">
              <a:spcBef>
                <a:spcPts val="1000"/>
              </a:spcBef>
              <a:spcAft>
                <a:spcPts val="0"/>
              </a:spcAft>
              <a:buNone/>
            </a:pPr>
            <a:r>
              <a:rPr lang="en-US"/>
              <a:t>8. If list contains multiple nodes, then check whether temp1 is the first node in the list (temp1 == head).</a:t>
            </a:r>
            <a:endParaRPr/>
          </a:p>
          <a:p>
            <a:pPr indent="0" lvl="0" marL="0" rtl="0" algn="l">
              <a:spcBef>
                <a:spcPts val="1000"/>
              </a:spcBef>
              <a:spcAft>
                <a:spcPts val="0"/>
              </a:spcAft>
              <a:buNone/>
            </a:pPr>
            <a:r>
              <a:rPr lang="en-US"/>
              <a:t>9. If temp1 is the first node then move the head to the next node (head = head → next) and delete temp1.</a:t>
            </a:r>
            <a:endParaRPr/>
          </a:p>
          <a:p>
            <a:pPr indent="0" lvl="0" marL="0" rtl="0" algn="l">
              <a:spcBef>
                <a:spcPts val="1000"/>
              </a:spcBef>
              <a:spcAft>
                <a:spcPts val="0"/>
              </a:spcAft>
              <a:buNone/>
            </a:pPr>
            <a:r>
              <a:rPr lang="en-US"/>
              <a:t>10. If temp1 is not first node then check whether it is last node in the list (temp1 → next = NULL).</a:t>
            </a:r>
            <a:endParaRPr/>
          </a:p>
          <a:p>
            <a:pPr indent="0" lvl="0" marL="0" rtl="0" algn="l">
              <a:spcBef>
                <a:spcPts val="1000"/>
              </a:spcBef>
              <a:spcAft>
                <a:spcPts val="0"/>
              </a:spcAft>
              <a:buNone/>
            </a:pPr>
            <a:r>
              <a:rPr lang="en-US"/>
              <a:t>11. If temp1 is last node then set temp2→ next = NULL and delete temp1 (free(temp1)).</a:t>
            </a:r>
            <a:endParaRPr/>
          </a:p>
          <a:p>
            <a:pPr indent="0" lvl="0" marL="0" rtl="0" algn="l">
              <a:spcBef>
                <a:spcPts val="1000"/>
              </a:spcBef>
              <a:spcAft>
                <a:spcPts val="0"/>
              </a:spcAft>
              <a:buNone/>
            </a:pPr>
            <a:r>
              <a:rPr lang="en-US"/>
              <a:t>12. If temp1 is not first node and not last node then set temp2 → next = Temp1→ next and delete temp1 (free (temp1)).</a:t>
            </a:r>
            <a:endParaRPr/>
          </a:p>
          <a:p>
            <a:pPr indent="0" lvl="0" marL="0" rtl="0" algn="l">
              <a:spcBef>
                <a:spcPts val="10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5a07b131a0_0_5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Deletion of specific node from Singly linked list.</a:t>
            </a:r>
            <a:endParaRPr sz="3000">
              <a:solidFill>
                <a:srgbClr val="4A86E8"/>
              </a:solidFill>
            </a:endParaRPr>
          </a:p>
        </p:txBody>
      </p:sp>
      <p:pic>
        <p:nvPicPr>
          <p:cNvPr id="436" name="Google Shape;436;g25a07b131a0_0_55"/>
          <p:cNvPicPr preferRelativeResize="0"/>
          <p:nvPr/>
        </p:nvPicPr>
        <p:blipFill>
          <a:blip r:embed="rId3">
            <a:alphaModFix/>
          </a:blip>
          <a:stretch>
            <a:fillRect/>
          </a:stretch>
        </p:blipFill>
        <p:spPr>
          <a:xfrm>
            <a:off x="615950" y="1859100"/>
            <a:ext cx="5813424" cy="2979775"/>
          </a:xfrm>
          <a:prstGeom prst="rect">
            <a:avLst/>
          </a:prstGeom>
          <a:noFill/>
          <a:ln>
            <a:noFill/>
          </a:ln>
        </p:spPr>
      </p:pic>
      <p:pic>
        <p:nvPicPr>
          <p:cNvPr id="437" name="Google Shape;437;g25a07b131a0_0_55"/>
          <p:cNvPicPr preferRelativeResize="0"/>
          <p:nvPr/>
        </p:nvPicPr>
        <p:blipFill>
          <a:blip r:embed="rId4">
            <a:alphaModFix/>
          </a:blip>
          <a:stretch>
            <a:fillRect/>
          </a:stretch>
        </p:blipFill>
        <p:spPr>
          <a:xfrm>
            <a:off x="6581775" y="1843225"/>
            <a:ext cx="5328375" cy="41416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5a07b131a0_0_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a:t>
            </a:r>
            <a:endParaRPr sz="3000">
              <a:solidFill>
                <a:srgbClr val="4A86E8"/>
              </a:solidFill>
            </a:endParaRPr>
          </a:p>
        </p:txBody>
      </p:sp>
      <p:sp>
        <p:nvSpPr>
          <p:cNvPr id="444" name="Google Shape;444;g25a07b131a0_0_61"/>
          <p:cNvSpPr txBox="1"/>
          <p:nvPr>
            <p:ph idx="1" type="body"/>
          </p:nvPr>
        </p:nvSpPr>
        <p:spPr>
          <a:xfrm>
            <a:off x="838200" y="1825625"/>
            <a:ext cx="73215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000"/>
              <a:t>Doubly Linked list is a complex type of linked list in which a node contains a pointer to the previous as well as the next node in the sequence.</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Therefore, in a doubly linked list, a node </a:t>
            </a:r>
            <a:r>
              <a:rPr lang="en-US" sz="2000"/>
              <a:t>consists</a:t>
            </a:r>
            <a:r>
              <a:rPr lang="en-US" sz="2000"/>
              <a:t> of three parts:</a:t>
            </a:r>
            <a:endParaRPr sz="2000"/>
          </a:p>
          <a:p>
            <a:pPr indent="-355600" lvl="1" marL="914400" rtl="0" algn="l">
              <a:spcBef>
                <a:spcPts val="0"/>
              </a:spcBef>
              <a:spcAft>
                <a:spcPts val="0"/>
              </a:spcAft>
              <a:buSzPts val="2000"/>
              <a:buChar char="○"/>
            </a:pPr>
            <a:r>
              <a:rPr lang="en-US" sz="2000"/>
              <a:t>node data </a:t>
            </a:r>
            <a:endParaRPr sz="2000"/>
          </a:p>
          <a:p>
            <a:pPr indent="-355600" lvl="1" marL="914400" rtl="0" algn="l">
              <a:spcBef>
                <a:spcPts val="0"/>
              </a:spcBef>
              <a:spcAft>
                <a:spcPts val="0"/>
              </a:spcAft>
              <a:buSzPts val="2000"/>
              <a:buChar char="○"/>
            </a:pPr>
            <a:r>
              <a:rPr lang="en-US" sz="2000"/>
              <a:t>pointer to the next node in sequence (next pointer)</a:t>
            </a:r>
            <a:endParaRPr sz="2000"/>
          </a:p>
          <a:p>
            <a:pPr indent="-355600" lvl="1" marL="914400" rtl="0" algn="l">
              <a:spcBef>
                <a:spcPts val="0"/>
              </a:spcBef>
              <a:spcAft>
                <a:spcPts val="0"/>
              </a:spcAft>
              <a:buSzPts val="2000"/>
              <a:buChar char="○"/>
            </a:pPr>
            <a:r>
              <a:rPr lang="en-US" sz="2000"/>
              <a:t>pointer to the previous node ( previous pointer)</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Pointers exist between adjacent nodes in both directions. The list can be traversed either forward or backward.</a:t>
            </a:r>
            <a:endParaRPr sz="2000"/>
          </a:p>
          <a:p>
            <a:pPr indent="0" lvl="0" marL="457200" rtl="0" algn="l">
              <a:spcBef>
                <a:spcPts val="1000"/>
              </a:spcBef>
              <a:spcAft>
                <a:spcPts val="0"/>
              </a:spcAft>
              <a:buNone/>
            </a:pPr>
            <a:r>
              <a:t/>
            </a:r>
            <a:endParaRPr sz="2000"/>
          </a:p>
        </p:txBody>
      </p:sp>
      <p:pic>
        <p:nvPicPr>
          <p:cNvPr id="445" name="Google Shape;445;g25a07b131a0_0_61"/>
          <p:cNvPicPr preferRelativeResize="0"/>
          <p:nvPr/>
        </p:nvPicPr>
        <p:blipFill>
          <a:blip r:embed="rId3">
            <a:alphaModFix/>
          </a:blip>
          <a:stretch>
            <a:fillRect/>
          </a:stretch>
        </p:blipFill>
        <p:spPr>
          <a:xfrm>
            <a:off x="8258175" y="1954925"/>
            <a:ext cx="3486150" cy="19335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5a07b131a0_0_6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a:t>
            </a:r>
            <a:endParaRPr sz="3000">
              <a:solidFill>
                <a:srgbClr val="4A86E8"/>
              </a:solidFill>
            </a:endParaRPr>
          </a:p>
        </p:txBody>
      </p:sp>
      <p:sp>
        <p:nvSpPr>
          <p:cNvPr id="452" name="Google Shape;452;g25a07b131a0_0_67"/>
          <p:cNvSpPr txBox="1"/>
          <p:nvPr>
            <p:ph idx="1" type="body"/>
          </p:nvPr>
        </p:nvSpPr>
        <p:spPr>
          <a:xfrm>
            <a:off x="838200" y="1825625"/>
            <a:ext cx="10515600" cy="160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 doubly linked list containing three nodes having numbers from 1 to 3.</a:t>
            </a:r>
            <a:endParaRPr/>
          </a:p>
        </p:txBody>
      </p:sp>
      <p:pic>
        <p:nvPicPr>
          <p:cNvPr id="453" name="Google Shape;453;g25a07b131a0_0_67"/>
          <p:cNvPicPr preferRelativeResize="0"/>
          <p:nvPr/>
        </p:nvPicPr>
        <p:blipFill>
          <a:blip r:embed="rId3">
            <a:alphaModFix/>
          </a:blip>
          <a:stretch>
            <a:fillRect/>
          </a:stretch>
        </p:blipFill>
        <p:spPr>
          <a:xfrm>
            <a:off x="1695450" y="3216400"/>
            <a:ext cx="8801100" cy="26871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5a07b131a0_0_7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Advantage of DLL over SLL</a:t>
            </a:r>
            <a:endParaRPr sz="3000">
              <a:solidFill>
                <a:srgbClr val="4A86E8"/>
              </a:solidFill>
            </a:endParaRPr>
          </a:p>
        </p:txBody>
      </p:sp>
      <p:sp>
        <p:nvSpPr>
          <p:cNvPr id="460" name="Google Shape;460;g25a07b131a0_0_7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t>Advantages of DLL over SLL</a:t>
            </a:r>
            <a:endParaRPr b="1" sz="2400"/>
          </a:p>
          <a:p>
            <a:pPr indent="-381000" lvl="0" marL="457200" rtl="0" algn="l">
              <a:spcBef>
                <a:spcPts val="1000"/>
              </a:spcBef>
              <a:spcAft>
                <a:spcPts val="0"/>
              </a:spcAft>
              <a:buSzPts val="2400"/>
              <a:buChar char="●"/>
            </a:pPr>
            <a:r>
              <a:rPr lang="en-US" sz="2400"/>
              <a:t>A DLL can be traversed in both forward and backward direction.</a:t>
            </a:r>
            <a:endParaRPr sz="2400"/>
          </a:p>
          <a:p>
            <a:pPr indent="-381000" lvl="0" marL="457200" rtl="0" algn="l">
              <a:spcBef>
                <a:spcPts val="0"/>
              </a:spcBef>
              <a:spcAft>
                <a:spcPts val="0"/>
              </a:spcAft>
              <a:buSzPts val="2400"/>
              <a:buChar char="●"/>
            </a:pPr>
            <a:r>
              <a:rPr lang="en-US" sz="2400"/>
              <a:t>The delete operation in DLL is more efficient if pointer to the node to be deleted is given.</a:t>
            </a:r>
            <a:endParaRPr sz="2400"/>
          </a:p>
          <a:p>
            <a:pPr indent="-381000" lvl="1" marL="914400" rtl="0" algn="l">
              <a:spcBef>
                <a:spcPts val="0"/>
              </a:spcBef>
              <a:spcAft>
                <a:spcPts val="0"/>
              </a:spcAft>
              <a:buSzPts val="2400"/>
              <a:buChar char="○"/>
            </a:pPr>
            <a:r>
              <a:rPr lang="en-US" sz="2400"/>
              <a:t>In DLL, to delete a node, pointer to the previous node is needed. To get this previous node, sometimes the list is traversed. In DLL, we can get the previous node using previous pointer.</a:t>
            </a:r>
            <a:endParaRPr sz="2400"/>
          </a:p>
          <a:p>
            <a:pPr indent="0" lvl="0" marL="0" rtl="0" algn="l">
              <a:spcBef>
                <a:spcPts val="1000"/>
              </a:spcBef>
              <a:spcAft>
                <a:spcPts val="0"/>
              </a:spcAft>
              <a:buNone/>
            </a:pPr>
            <a:r>
              <a:rPr b="1" lang="en-US" sz="2400"/>
              <a:t>Disadvantages of DLL over SLL</a:t>
            </a:r>
            <a:endParaRPr b="1" sz="2400"/>
          </a:p>
          <a:p>
            <a:pPr indent="-381000" lvl="0" marL="457200" rtl="0" algn="l">
              <a:spcBef>
                <a:spcPts val="1000"/>
              </a:spcBef>
              <a:spcAft>
                <a:spcPts val="0"/>
              </a:spcAft>
              <a:buSzPts val="2400"/>
              <a:buChar char="●"/>
            </a:pPr>
            <a:r>
              <a:rPr lang="en-US" sz="2400"/>
              <a:t>Every node of DLL require extra space for an previous pointer.</a:t>
            </a:r>
            <a:endParaRPr sz="2400"/>
          </a:p>
          <a:p>
            <a:pPr indent="-381000" lvl="0" marL="457200" rtl="0" algn="l">
              <a:spcBef>
                <a:spcPts val="0"/>
              </a:spcBef>
              <a:spcAft>
                <a:spcPts val="0"/>
              </a:spcAft>
              <a:buSzPts val="2400"/>
              <a:buChar char="●"/>
            </a:pPr>
            <a:r>
              <a:rPr lang="en-US" sz="2400"/>
              <a:t>All operations require an extra pointer perviouss to be maintained. For example, in insertion, we need to modify previous pointers together with next pointers.</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5a07b131a0_0_7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Representation</a:t>
            </a:r>
            <a:endParaRPr sz="3000">
              <a:solidFill>
                <a:srgbClr val="4A86E8"/>
              </a:solidFill>
            </a:endParaRPr>
          </a:p>
        </p:txBody>
      </p:sp>
      <p:sp>
        <p:nvSpPr>
          <p:cNvPr id="467" name="Google Shape;467;g25a07b131a0_0_7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Node Representation-</a:t>
            </a:r>
            <a:endParaRPr/>
          </a:p>
          <a:p>
            <a:pPr indent="0" lvl="0" marL="0" rtl="0" algn="l">
              <a:spcBef>
                <a:spcPts val="1000"/>
              </a:spcBef>
              <a:spcAft>
                <a:spcPts val="0"/>
              </a:spcAft>
              <a:buNone/>
            </a:pPr>
            <a:r>
              <a:rPr lang="en-US"/>
              <a:t>typedef struct node{</a:t>
            </a:r>
            <a:endParaRPr/>
          </a:p>
          <a:p>
            <a:pPr indent="0" lvl="0" marL="0" rtl="0" algn="l">
              <a:spcBef>
                <a:spcPts val="1000"/>
              </a:spcBef>
              <a:spcAft>
                <a:spcPts val="0"/>
              </a:spcAft>
              <a:buNone/>
            </a:pPr>
            <a:r>
              <a:rPr lang="en-US"/>
              <a:t>		int data;</a:t>
            </a:r>
            <a:endParaRPr/>
          </a:p>
          <a:p>
            <a:pPr indent="0" lvl="0" marL="0" rtl="0" algn="l">
              <a:spcBef>
                <a:spcPts val="1000"/>
              </a:spcBef>
              <a:spcAft>
                <a:spcPts val="0"/>
              </a:spcAft>
              <a:buNone/>
            </a:pPr>
            <a:r>
              <a:rPr lang="en-US"/>
              <a:t>		struct node *prev;</a:t>
            </a:r>
            <a:endParaRPr/>
          </a:p>
          <a:p>
            <a:pPr indent="0" lvl="0" marL="0" rtl="0" algn="l">
              <a:spcBef>
                <a:spcPts val="1000"/>
              </a:spcBef>
              <a:spcAft>
                <a:spcPts val="0"/>
              </a:spcAft>
              <a:buNone/>
            </a:pPr>
            <a:r>
              <a:rPr lang="en-US"/>
              <a:t>		struct node *next;</a:t>
            </a:r>
            <a:endParaRPr/>
          </a:p>
          <a:p>
            <a:pPr indent="0" lvl="0" marL="0" rtl="0" algn="l">
              <a:spcBef>
                <a:spcPts val="1000"/>
              </a:spcBef>
              <a:spcAft>
                <a:spcPts val="0"/>
              </a:spcAft>
              <a:buNone/>
            </a:pPr>
            <a:r>
              <a:rPr lang="en-US"/>
              <a:t>	} dbnode;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5a07b131a0_0_8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Basic operation in Doubly linked list</a:t>
            </a:r>
            <a:endParaRPr sz="3000">
              <a:solidFill>
                <a:srgbClr val="4A86E8"/>
              </a:solidFill>
            </a:endParaRPr>
          </a:p>
        </p:txBody>
      </p:sp>
      <p:sp>
        <p:nvSpPr>
          <p:cNvPr id="474" name="Google Shape;474;g25a07b131a0_0_8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31800" lvl="0" marL="457200" rtl="0" algn="l">
              <a:spcBef>
                <a:spcPts val="1000"/>
              </a:spcBef>
              <a:spcAft>
                <a:spcPts val="0"/>
              </a:spcAft>
              <a:buSzPts val="3200"/>
              <a:buAutoNum type="arabicPeriod"/>
            </a:pPr>
            <a:r>
              <a:rPr lang="en-US"/>
              <a:t>Insertion</a:t>
            </a:r>
            <a:endParaRPr/>
          </a:p>
          <a:p>
            <a:pPr indent="-406400" lvl="1" marL="914400" rtl="0" algn="l">
              <a:spcBef>
                <a:spcPts val="0"/>
              </a:spcBef>
              <a:spcAft>
                <a:spcPts val="0"/>
              </a:spcAft>
              <a:buSzPts val="2800"/>
              <a:buAutoNum type="alphaLcPeriod"/>
            </a:pPr>
            <a:r>
              <a:rPr lang="en-US"/>
              <a:t>Insertion at the beginning of list.</a:t>
            </a:r>
            <a:endParaRPr/>
          </a:p>
          <a:p>
            <a:pPr indent="-406400" lvl="1" marL="914400" rtl="0" algn="l">
              <a:spcBef>
                <a:spcPts val="0"/>
              </a:spcBef>
              <a:spcAft>
                <a:spcPts val="0"/>
              </a:spcAft>
              <a:buSzPts val="2800"/>
              <a:buAutoNum type="alphaLcPeriod"/>
            </a:pPr>
            <a:r>
              <a:rPr lang="en-US"/>
              <a:t>Insertion at the end of the list.</a:t>
            </a:r>
            <a:endParaRPr/>
          </a:p>
          <a:p>
            <a:pPr indent="-406400" lvl="1" marL="914400" rtl="0" algn="l">
              <a:spcBef>
                <a:spcPts val="0"/>
              </a:spcBef>
              <a:spcAft>
                <a:spcPts val="0"/>
              </a:spcAft>
              <a:buSzPts val="2800"/>
              <a:buAutoNum type="alphaLcPeriod"/>
            </a:pPr>
            <a:r>
              <a:rPr lang="en-US"/>
              <a:t>Insertion at the specified position</a:t>
            </a:r>
            <a:endParaRPr/>
          </a:p>
          <a:p>
            <a:pPr indent="-431800" lvl="0" marL="457200" rtl="0" algn="l">
              <a:spcBef>
                <a:spcPts val="0"/>
              </a:spcBef>
              <a:spcAft>
                <a:spcPts val="0"/>
              </a:spcAft>
              <a:buSzPts val="3200"/>
              <a:buAutoNum type="arabicPeriod"/>
            </a:pPr>
            <a:r>
              <a:rPr lang="en-US"/>
              <a:t>Deletion</a:t>
            </a:r>
            <a:endParaRPr/>
          </a:p>
          <a:p>
            <a:pPr indent="-406400" lvl="1" marL="914400" rtl="0" algn="l">
              <a:spcBef>
                <a:spcPts val="0"/>
              </a:spcBef>
              <a:spcAft>
                <a:spcPts val="0"/>
              </a:spcAft>
              <a:buSzPts val="2800"/>
              <a:buAutoNum type="alphaLcPeriod"/>
            </a:pPr>
            <a:r>
              <a:rPr lang="en-US"/>
              <a:t>Deletion of first node.</a:t>
            </a:r>
            <a:endParaRPr/>
          </a:p>
          <a:p>
            <a:pPr indent="-406400" lvl="1" marL="914400" rtl="0" algn="l">
              <a:spcBef>
                <a:spcPts val="0"/>
              </a:spcBef>
              <a:spcAft>
                <a:spcPts val="0"/>
              </a:spcAft>
              <a:buSzPts val="2800"/>
              <a:buAutoNum type="alphaLcPeriod"/>
            </a:pPr>
            <a:r>
              <a:rPr lang="en-US"/>
              <a:t>Deletion of inner node.</a:t>
            </a:r>
            <a:endParaRPr/>
          </a:p>
          <a:p>
            <a:pPr indent="-406400" lvl="1" marL="914400" rtl="0" algn="l">
              <a:spcBef>
                <a:spcPts val="0"/>
              </a:spcBef>
              <a:spcAft>
                <a:spcPts val="0"/>
              </a:spcAft>
              <a:buSzPts val="2800"/>
              <a:buAutoNum type="alphaLcPeriod"/>
            </a:pPr>
            <a:r>
              <a:rPr lang="en-US"/>
              <a:t>Deletion of last node.</a:t>
            </a:r>
            <a:endParaRPr/>
          </a:p>
          <a:p>
            <a:pPr indent="-431800" lvl="0" marL="457200" rtl="0" algn="l">
              <a:spcBef>
                <a:spcPts val="0"/>
              </a:spcBef>
              <a:spcAft>
                <a:spcPts val="0"/>
              </a:spcAft>
              <a:buSzPts val="3200"/>
              <a:buAutoNum type="arabicPeriod"/>
            </a:pPr>
            <a:r>
              <a:rPr lang="en-US"/>
              <a:t>Traversing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53c4f83167_0_1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Dynamic List Structure</a:t>
            </a:r>
            <a:endParaRPr sz="3000">
              <a:solidFill>
                <a:schemeClr val="accent1"/>
              </a:solidFill>
            </a:endParaRPr>
          </a:p>
        </p:txBody>
      </p:sp>
      <p:sp>
        <p:nvSpPr>
          <p:cNvPr id="74" name="Google Shape;74;g253c4f83167_0_15"/>
          <p:cNvSpPr txBox="1"/>
          <p:nvPr>
            <p:ph idx="1" type="body"/>
          </p:nvPr>
        </p:nvSpPr>
        <p:spPr>
          <a:xfrm>
            <a:off x="900750" y="1856099"/>
            <a:ext cx="10452900" cy="24165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lang="en-US" sz="2000"/>
              <a:t>In </a:t>
            </a:r>
            <a:r>
              <a:rPr lang="en-US" sz="2000"/>
              <a:t>Dynamic</a:t>
            </a:r>
            <a:r>
              <a:rPr lang="en-US" sz="2000"/>
              <a:t> data structure the size of the structure is not fixed and can be modified during the operations performed on it.</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Dynamic data structures are designed to facilitate change of data structures in the run time.</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Example of Dynamic Data structures: Linked List</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75" name="Google Shape;75;g253c4f83167_0_15"/>
          <p:cNvPicPr preferRelativeResize="0"/>
          <p:nvPr/>
        </p:nvPicPr>
        <p:blipFill>
          <a:blip r:embed="rId3">
            <a:alphaModFix/>
          </a:blip>
          <a:stretch>
            <a:fillRect/>
          </a:stretch>
        </p:blipFill>
        <p:spPr>
          <a:xfrm>
            <a:off x="1798850" y="3921549"/>
            <a:ext cx="6429375" cy="14382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5a07b131a0_0_9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Insertion at beginning of list</a:t>
            </a:r>
            <a:endParaRPr sz="3000">
              <a:solidFill>
                <a:srgbClr val="4A86E8"/>
              </a:solidFill>
            </a:endParaRPr>
          </a:p>
        </p:txBody>
      </p:sp>
      <p:sp>
        <p:nvSpPr>
          <p:cNvPr id="481" name="Google Shape;481;g25a07b131a0_0_91"/>
          <p:cNvSpPr txBox="1"/>
          <p:nvPr>
            <p:ph idx="1" type="body"/>
          </p:nvPr>
        </p:nvSpPr>
        <p:spPr>
          <a:xfrm>
            <a:off x="838200" y="1825625"/>
            <a:ext cx="10515600" cy="19527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AutoNum type="arabicPeriod"/>
            </a:pPr>
            <a:r>
              <a:rPr lang="en-US" sz="2400"/>
              <a:t>Create a newNode with given value and newNode → previous as NULL.</a:t>
            </a:r>
            <a:endParaRPr sz="2400"/>
          </a:p>
          <a:p>
            <a:pPr indent="-381000" lvl="0" marL="457200" rtl="0" algn="l">
              <a:spcBef>
                <a:spcPts val="0"/>
              </a:spcBef>
              <a:spcAft>
                <a:spcPts val="0"/>
              </a:spcAft>
              <a:buSzPts val="2400"/>
              <a:buAutoNum type="arabicPeriod"/>
            </a:pPr>
            <a:r>
              <a:rPr lang="en-US" sz="2400"/>
              <a:t>Check whether list is Empty (head = = NULL)</a:t>
            </a:r>
            <a:endParaRPr sz="2400"/>
          </a:p>
          <a:p>
            <a:pPr indent="-381000" lvl="0" marL="457200" rtl="0" algn="l">
              <a:spcBef>
                <a:spcPts val="0"/>
              </a:spcBef>
              <a:spcAft>
                <a:spcPts val="0"/>
              </a:spcAft>
              <a:buSzPts val="2400"/>
              <a:buAutoNum type="arabicPeriod"/>
            </a:pPr>
            <a:r>
              <a:rPr lang="en-US" sz="2400"/>
              <a:t>If it is Empty then, assign NULL to newNode → next and newNode to head.</a:t>
            </a:r>
            <a:endParaRPr sz="2400"/>
          </a:p>
          <a:p>
            <a:pPr indent="-381000" lvl="0" marL="457200" rtl="0" algn="l">
              <a:spcBef>
                <a:spcPts val="0"/>
              </a:spcBef>
              <a:spcAft>
                <a:spcPts val="0"/>
              </a:spcAft>
              <a:buSzPts val="2400"/>
              <a:buAutoNum type="arabicPeriod"/>
            </a:pPr>
            <a:r>
              <a:rPr lang="en-US" sz="2400"/>
              <a:t>If it is not Empty then, assign head to newNode → next and newNode to head.</a:t>
            </a:r>
            <a:endParaRPr sz="2400"/>
          </a:p>
        </p:txBody>
      </p:sp>
      <p:pic>
        <p:nvPicPr>
          <p:cNvPr id="482" name="Google Shape;482;g25a07b131a0_0_91"/>
          <p:cNvPicPr preferRelativeResize="0"/>
          <p:nvPr/>
        </p:nvPicPr>
        <p:blipFill>
          <a:blip r:embed="rId3">
            <a:alphaModFix/>
          </a:blip>
          <a:stretch>
            <a:fillRect/>
          </a:stretch>
        </p:blipFill>
        <p:spPr>
          <a:xfrm>
            <a:off x="2517775" y="3429000"/>
            <a:ext cx="5724909" cy="2774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25a07b131a0_0_9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Insertion at specified position</a:t>
            </a:r>
            <a:endParaRPr sz="3000">
              <a:solidFill>
                <a:srgbClr val="4A86E8"/>
              </a:solidFill>
            </a:endParaRPr>
          </a:p>
        </p:txBody>
      </p:sp>
      <p:sp>
        <p:nvSpPr>
          <p:cNvPr id="489" name="Google Shape;489;g25a07b131a0_0_9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en-US" sz="2000"/>
              <a:t>Create a </a:t>
            </a:r>
            <a:r>
              <a:rPr b="1" lang="en-US" sz="2000"/>
              <a:t>newNode </a:t>
            </a:r>
            <a:r>
              <a:rPr lang="en-US" sz="2000"/>
              <a:t>with given value.</a:t>
            </a:r>
            <a:endParaRPr sz="2000"/>
          </a:p>
          <a:p>
            <a:pPr indent="-355600" lvl="0" marL="457200" rtl="0" algn="l">
              <a:spcBef>
                <a:spcPts val="0"/>
              </a:spcBef>
              <a:spcAft>
                <a:spcPts val="0"/>
              </a:spcAft>
              <a:buSzPts val="2000"/>
              <a:buAutoNum type="arabicPeriod"/>
            </a:pPr>
            <a:r>
              <a:rPr lang="en-US" sz="2000"/>
              <a:t>Check whether list is </a:t>
            </a:r>
            <a:r>
              <a:rPr b="1" lang="en-US" sz="2000"/>
              <a:t>Empty</a:t>
            </a:r>
            <a:r>
              <a:rPr lang="en-US" sz="2000"/>
              <a:t> (</a:t>
            </a:r>
            <a:r>
              <a:rPr b="1" lang="en-US" sz="2000"/>
              <a:t>head = = NULL</a:t>
            </a:r>
            <a:r>
              <a:rPr lang="en-US" sz="2000"/>
              <a:t>)</a:t>
            </a:r>
            <a:endParaRPr sz="2000"/>
          </a:p>
          <a:p>
            <a:pPr indent="-355600" lvl="0" marL="457200" rtl="0" algn="l">
              <a:spcBef>
                <a:spcPts val="0"/>
              </a:spcBef>
              <a:spcAft>
                <a:spcPts val="0"/>
              </a:spcAft>
              <a:buSzPts val="2000"/>
              <a:buAutoNum type="arabicPeriod"/>
            </a:pPr>
            <a:r>
              <a:rPr lang="en-US" sz="2000"/>
              <a:t>If it is Empty then, assign </a:t>
            </a:r>
            <a:r>
              <a:rPr b="1" lang="en-US" sz="2000"/>
              <a:t>NULL</a:t>
            </a:r>
            <a:r>
              <a:rPr lang="en-US" sz="2000"/>
              <a:t> to</a:t>
            </a:r>
            <a:r>
              <a:rPr b="1" lang="en-US" sz="2000"/>
              <a:t> newNode → previous</a:t>
            </a:r>
            <a:r>
              <a:rPr lang="en-US" sz="2000"/>
              <a:t> &amp; </a:t>
            </a:r>
            <a:r>
              <a:rPr b="1" lang="en-US" sz="2000"/>
              <a:t>newNode → next</a:t>
            </a:r>
            <a:r>
              <a:rPr lang="en-US" sz="2000"/>
              <a:t> and </a:t>
            </a:r>
            <a:r>
              <a:rPr b="1" lang="en-US" sz="2000"/>
              <a:t>newNode </a:t>
            </a:r>
            <a:r>
              <a:rPr lang="en-US" sz="2000"/>
              <a:t>to </a:t>
            </a:r>
            <a:r>
              <a:rPr b="1" lang="en-US" sz="2000"/>
              <a:t>head.</a:t>
            </a:r>
            <a:endParaRPr b="1" sz="2000"/>
          </a:p>
          <a:p>
            <a:pPr indent="-355600" lvl="0" marL="457200" rtl="0" algn="l">
              <a:spcBef>
                <a:spcPts val="0"/>
              </a:spcBef>
              <a:spcAft>
                <a:spcPts val="0"/>
              </a:spcAft>
              <a:buSzPts val="2000"/>
              <a:buAutoNum type="arabicPeriod"/>
            </a:pPr>
            <a:r>
              <a:rPr lang="en-US" sz="2000"/>
              <a:t>If it is not </a:t>
            </a:r>
            <a:r>
              <a:rPr lang="en-US" sz="2000"/>
              <a:t>Empty</a:t>
            </a:r>
            <a:r>
              <a:rPr lang="en-US" sz="2000"/>
              <a:t> then, define two node pointers </a:t>
            </a:r>
            <a:r>
              <a:rPr b="1" lang="en-US" sz="2000"/>
              <a:t>temp1</a:t>
            </a:r>
            <a:r>
              <a:rPr lang="en-US" sz="2000"/>
              <a:t> and t</a:t>
            </a:r>
            <a:r>
              <a:rPr b="1" lang="en-US" sz="2000"/>
              <a:t>emp2</a:t>
            </a:r>
            <a:r>
              <a:rPr lang="en-US" sz="2000"/>
              <a:t> and initialize temp1 with </a:t>
            </a:r>
            <a:r>
              <a:rPr b="1" lang="en-US" sz="2000"/>
              <a:t>head.</a:t>
            </a:r>
            <a:endParaRPr b="1" sz="2000"/>
          </a:p>
          <a:p>
            <a:pPr indent="-355600" lvl="0" marL="457200" rtl="0" algn="l">
              <a:spcBef>
                <a:spcPts val="0"/>
              </a:spcBef>
              <a:spcAft>
                <a:spcPts val="0"/>
              </a:spcAft>
              <a:buSzPts val="2000"/>
              <a:buAutoNum type="arabicPeriod"/>
            </a:pPr>
            <a:r>
              <a:rPr lang="en-US" sz="2000"/>
              <a:t>Keep moving the </a:t>
            </a:r>
            <a:r>
              <a:rPr b="1" lang="en-US" sz="2000"/>
              <a:t>temp1</a:t>
            </a:r>
            <a:r>
              <a:rPr lang="en-US" sz="2000"/>
              <a:t> to its next node </a:t>
            </a:r>
            <a:r>
              <a:rPr lang="en-US" sz="2000"/>
              <a:t>until</a:t>
            </a:r>
            <a:r>
              <a:rPr lang="en-US" sz="2000"/>
              <a:t> it reaches to the node after which we want to insert the newNode (</a:t>
            </a:r>
            <a:r>
              <a:rPr lang="en-US" sz="2000"/>
              <a:t>until</a:t>
            </a:r>
            <a:r>
              <a:rPr lang="en-US" sz="2000"/>
              <a:t> </a:t>
            </a:r>
            <a:r>
              <a:rPr b="1" lang="en-US" sz="2000"/>
              <a:t>temp1→ data</a:t>
            </a:r>
            <a:r>
              <a:rPr lang="en-US" sz="2000"/>
              <a:t> is equal to </a:t>
            </a:r>
            <a:r>
              <a:rPr b="1" lang="en-US" sz="2000"/>
              <a:t>location</a:t>
            </a:r>
            <a:r>
              <a:rPr lang="en-US" sz="2000"/>
              <a:t>, here location is the node value after which we want to insert the newNode.</a:t>
            </a:r>
            <a:endParaRPr sz="2000"/>
          </a:p>
          <a:p>
            <a:pPr indent="-355600" lvl="0" marL="457200" rtl="0" algn="l">
              <a:spcBef>
                <a:spcPts val="0"/>
              </a:spcBef>
              <a:spcAft>
                <a:spcPts val="0"/>
              </a:spcAft>
              <a:buSzPts val="2000"/>
              <a:buAutoNum type="arabicPeriod"/>
            </a:pPr>
            <a:r>
              <a:rPr lang="en-US" sz="2000"/>
              <a:t>Every time check whether </a:t>
            </a:r>
            <a:r>
              <a:rPr b="1" lang="en-US" sz="2000"/>
              <a:t>temp1</a:t>
            </a:r>
            <a:r>
              <a:rPr lang="en-US" sz="2000"/>
              <a:t> is reached to the last node. If it is reached to the last node then display ‘</a:t>
            </a:r>
            <a:r>
              <a:rPr b="1" lang="en-US" sz="2000"/>
              <a:t>Given node is not found in the list!!! Insertion not possible!!!</a:t>
            </a:r>
            <a:r>
              <a:rPr lang="en-US" sz="2000"/>
              <a:t>’ and terminate the function. Otherwise move the </a:t>
            </a:r>
            <a:r>
              <a:rPr b="1" lang="en-US" sz="2000"/>
              <a:t>temp1</a:t>
            </a:r>
            <a:r>
              <a:rPr lang="en-US" sz="2000"/>
              <a:t> to next node.</a:t>
            </a:r>
            <a:endParaRPr sz="2000"/>
          </a:p>
          <a:p>
            <a:pPr indent="-355600" lvl="0" marL="457200" rtl="0" algn="l">
              <a:spcBef>
                <a:spcPts val="0"/>
              </a:spcBef>
              <a:spcAft>
                <a:spcPts val="0"/>
              </a:spcAft>
              <a:buSzPts val="2000"/>
              <a:buAutoNum type="arabicPeriod"/>
            </a:pPr>
            <a:r>
              <a:rPr lang="en-US" sz="2000"/>
              <a:t>Assign </a:t>
            </a:r>
            <a:r>
              <a:rPr b="1" lang="en-US" sz="2000"/>
              <a:t>temp1 → next</a:t>
            </a:r>
            <a:r>
              <a:rPr lang="en-US" sz="2000"/>
              <a:t> to </a:t>
            </a:r>
            <a:r>
              <a:rPr b="1" lang="en-US" sz="2000"/>
              <a:t>temp2</a:t>
            </a:r>
            <a:r>
              <a:rPr lang="en-US" sz="2000"/>
              <a:t>, </a:t>
            </a:r>
            <a:r>
              <a:rPr b="1" lang="en-US" sz="2000"/>
              <a:t>newNode</a:t>
            </a:r>
            <a:r>
              <a:rPr lang="en-US" sz="2000"/>
              <a:t> to </a:t>
            </a:r>
            <a:r>
              <a:rPr b="1" lang="en-US" sz="2000"/>
              <a:t>temp1 → next</a:t>
            </a:r>
            <a:r>
              <a:rPr lang="en-US" sz="2000"/>
              <a:t>, </a:t>
            </a:r>
            <a:r>
              <a:rPr b="1" lang="en-US" sz="2000"/>
              <a:t>temp1</a:t>
            </a:r>
            <a:r>
              <a:rPr lang="en-US" sz="2000"/>
              <a:t> to </a:t>
            </a:r>
            <a:r>
              <a:rPr b="1" lang="en-US" sz="2000"/>
              <a:t>newNode→ previous</a:t>
            </a:r>
            <a:r>
              <a:rPr lang="en-US" sz="2000"/>
              <a:t>, </a:t>
            </a:r>
            <a:r>
              <a:rPr b="1" lang="en-US" sz="2000"/>
              <a:t>temp2</a:t>
            </a:r>
            <a:r>
              <a:rPr lang="en-US" sz="2000"/>
              <a:t> to </a:t>
            </a:r>
            <a:r>
              <a:rPr b="1" lang="en-US" sz="2000"/>
              <a:t>newNode → next</a:t>
            </a:r>
            <a:r>
              <a:rPr lang="en-US" sz="2000"/>
              <a:t> and </a:t>
            </a:r>
            <a:r>
              <a:rPr b="1" lang="en-US" sz="2000"/>
              <a:t>newNode</a:t>
            </a:r>
            <a:r>
              <a:rPr lang="en-US" sz="2000"/>
              <a:t> to </a:t>
            </a:r>
            <a:r>
              <a:rPr b="1" lang="en-US" sz="2000"/>
              <a:t>temp2 → previous</a:t>
            </a:r>
            <a:r>
              <a:rPr lang="en-US" sz="2000"/>
              <a:t>. </a:t>
            </a:r>
            <a:endParaRPr sz="20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25a07b131a0_0_10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Doubly Linked List: Insertion at specified position</a:t>
            </a:r>
            <a:endParaRPr sz="3000">
              <a:solidFill>
                <a:srgbClr val="4A86E8"/>
              </a:solidFill>
            </a:endParaRPr>
          </a:p>
        </p:txBody>
      </p:sp>
      <p:pic>
        <p:nvPicPr>
          <p:cNvPr id="496" name="Google Shape;496;g25a07b131a0_0_103"/>
          <p:cNvPicPr preferRelativeResize="0"/>
          <p:nvPr/>
        </p:nvPicPr>
        <p:blipFill>
          <a:blip r:embed="rId3">
            <a:alphaModFix/>
          </a:blip>
          <a:stretch>
            <a:fillRect/>
          </a:stretch>
        </p:blipFill>
        <p:spPr>
          <a:xfrm>
            <a:off x="914400" y="2113100"/>
            <a:ext cx="10439400" cy="361363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5a07b131a0_0_10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a:t>
            </a:r>
            <a:r>
              <a:rPr lang="en-US" sz="3000">
                <a:solidFill>
                  <a:srgbClr val="4A86E8"/>
                </a:solidFill>
              </a:rPr>
              <a:t>Insertion</a:t>
            </a:r>
            <a:r>
              <a:rPr lang="en-US" sz="3000">
                <a:solidFill>
                  <a:srgbClr val="4A86E8"/>
                </a:solidFill>
              </a:rPr>
              <a:t> at the end</a:t>
            </a:r>
            <a:endParaRPr sz="3000">
              <a:solidFill>
                <a:srgbClr val="4A86E8"/>
              </a:solidFill>
            </a:endParaRPr>
          </a:p>
        </p:txBody>
      </p:sp>
      <p:sp>
        <p:nvSpPr>
          <p:cNvPr id="503" name="Google Shape;503;g25a07b131a0_0_10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369570" lvl="0" marL="457200" rtl="0" algn="l">
              <a:spcBef>
                <a:spcPts val="1000"/>
              </a:spcBef>
              <a:spcAft>
                <a:spcPts val="0"/>
              </a:spcAft>
              <a:buSzPct val="100000"/>
              <a:buAutoNum type="arabicPeriod"/>
            </a:pPr>
            <a:r>
              <a:rPr lang="en-US" sz="2400"/>
              <a:t>Create a </a:t>
            </a:r>
            <a:r>
              <a:rPr b="1" lang="en-US" sz="2400"/>
              <a:t>newNode</a:t>
            </a:r>
            <a:r>
              <a:rPr lang="en-US" sz="2400"/>
              <a:t> with given value and </a:t>
            </a:r>
            <a:r>
              <a:rPr b="1" lang="en-US" sz="2400"/>
              <a:t>newNode → next</a:t>
            </a:r>
            <a:r>
              <a:rPr lang="en-US" sz="2400"/>
              <a:t> as</a:t>
            </a:r>
            <a:r>
              <a:rPr b="1" lang="en-US" sz="2400"/>
              <a:t> NULL</a:t>
            </a:r>
            <a:r>
              <a:rPr lang="en-US" sz="2400"/>
              <a:t>.</a:t>
            </a:r>
            <a:endParaRPr sz="2400"/>
          </a:p>
          <a:p>
            <a:pPr indent="0" lvl="0" marL="457200" rtl="0" algn="l">
              <a:spcBef>
                <a:spcPts val="1000"/>
              </a:spcBef>
              <a:spcAft>
                <a:spcPts val="0"/>
              </a:spcAft>
              <a:buNone/>
            </a:pPr>
            <a:r>
              <a:t/>
            </a:r>
            <a:endParaRPr sz="2400"/>
          </a:p>
          <a:p>
            <a:pPr indent="-369570" lvl="0" marL="457200" rtl="0" algn="l">
              <a:spcBef>
                <a:spcPts val="1000"/>
              </a:spcBef>
              <a:spcAft>
                <a:spcPts val="0"/>
              </a:spcAft>
              <a:buSzPct val="100000"/>
              <a:buAutoNum type="arabicPeriod"/>
            </a:pPr>
            <a:r>
              <a:rPr lang="en-US" sz="2400"/>
              <a:t>Check whether list is </a:t>
            </a:r>
            <a:r>
              <a:rPr b="1" lang="en-US" sz="2400"/>
              <a:t>Empty (head = = NULL)</a:t>
            </a:r>
            <a:endParaRPr b="1" sz="2400"/>
          </a:p>
          <a:p>
            <a:pPr indent="0" lvl="0" marL="457200" rtl="0" algn="l">
              <a:spcBef>
                <a:spcPts val="1000"/>
              </a:spcBef>
              <a:spcAft>
                <a:spcPts val="0"/>
              </a:spcAft>
              <a:buNone/>
            </a:pPr>
            <a:r>
              <a:t/>
            </a:r>
            <a:endParaRPr sz="2400"/>
          </a:p>
          <a:p>
            <a:pPr indent="-369570" lvl="0" marL="457200" rtl="0" algn="l">
              <a:spcBef>
                <a:spcPts val="1000"/>
              </a:spcBef>
              <a:spcAft>
                <a:spcPts val="0"/>
              </a:spcAft>
              <a:buSzPct val="100000"/>
              <a:buAutoNum type="arabicPeriod"/>
            </a:pPr>
            <a:r>
              <a:rPr lang="en-US" sz="2400"/>
              <a:t>If it is </a:t>
            </a:r>
            <a:r>
              <a:rPr b="1" lang="en-US" sz="2400"/>
              <a:t>Empty</a:t>
            </a:r>
            <a:r>
              <a:rPr lang="en-US" sz="2400"/>
              <a:t>, then assign </a:t>
            </a:r>
            <a:r>
              <a:rPr b="1" lang="en-US" sz="2400"/>
              <a:t>NULL</a:t>
            </a:r>
            <a:r>
              <a:rPr lang="en-US" sz="2400"/>
              <a:t> to</a:t>
            </a:r>
            <a:r>
              <a:rPr b="1" lang="en-US" sz="2400"/>
              <a:t> newNode → previous</a:t>
            </a:r>
            <a:r>
              <a:rPr lang="en-US" sz="2400"/>
              <a:t> and </a:t>
            </a:r>
            <a:r>
              <a:rPr b="1" lang="en-US" sz="2400"/>
              <a:t>newNode</a:t>
            </a:r>
            <a:r>
              <a:rPr lang="en-US" sz="2400"/>
              <a:t> to </a:t>
            </a:r>
            <a:r>
              <a:rPr b="1" lang="en-US" sz="2400"/>
              <a:t>head</a:t>
            </a:r>
            <a:r>
              <a:rPr lang="en-US" sz="2400"/>
              <a:t>.</a:t>
            </a:r>
            <a:endParaRPr sz="2400"/>
          </a:p>
          <a:p>
            <a:pPr indent="0" lvl="0" marL="457200" rtl="0" algn="l">
              <a:spcBef>
                <a:spcPts val="1000"/>
              </a:spcBef>
              <a:spcAft>
                <a:spcPts val="0"/>
              </a:spcAft>
              <a:buNone/>
            </a:pPr>
            <a:r>
              <a:t/>
            </a:r>
            <a:endParaRPr sz="2400"/>
          </a:p>
          <a:p>
            <a:pPr indent="-369570" lvl="0" marL="457200" rtl="0" algn="l">
              <a:spcBef>
                <a:spcPts val="1000"/>
              </a:spcBef>
              <a:spcAft>
                <a:spcPts val="0"/>
              </a:spcAft>
              <a:buSzPct val="100000"/>
              <a:buAutoNum type="arabicPeriod"/>
            </a:pPr>
            <a:r>
              <a:rPr lang="en-US" sz="2400"/>
              <a:t>If it is </a:t>
            </a:r>
            <a:r>
              <a:rPr b="1" lang="en-US" sz="2400"/>
              <a:t>not Empty</a:t>
            </a:r>
            <a:r>
              <a:rPr lang="en-US" sz="2400"/>
              <a:t>, then define a node pointer </a:t>
            </a:r>
            <a:r>
              <a:rPr b="1" lang="en-US" sz="2400"/>
              <a:t>temp</a:t>
            </a:r>
            <a:r>
              <a:rPr lang="en-US" sz="2400"/>
              <a:t> and initialize with </a:t>
            </a:r>
            <a:r>
              <a:rPr b="1" lang="en-US" sz="2400"/>
              <a:t>head</a:t>
            </a:r>
            <a:r>
              <a:rPr lang="en-US" sz="2400"/>
              <a:t>.</a:t>
            </a:r>
            <a:endParaRPr sz="2400"/>
          </a:p>
          <a:p>
            <a:pPr indent="0" lvl="0" marL="457200" rtl="0" algn="l">
              <a:spcBef>
                <a:spcPts val="1000"/>
              </a:spcBef>
              <a:spcAft>
                <a:spcPts val="0"/>
              </a:spcAft>
              <a:buNone/>
            </a:pPr>
            <a:r>
              <a:t/>
            </a:r>
            <a:endParaRPr sz="2400"/>
          </a:p>
          <a:p>
            <a:pPr indent="-369570" lvl="0" marL="457200" rtl="0" algn="l">
              <a:spcBef>
                <a:spcPts val="1000"/>
              </a:spcBef>
              <a:spcAft>
                <a:spcPts val="0"/>
              </a:spcAft>
              <a:buSzPct val="100000"/>
              <a:buAutoNum type="arabicPeriod"/>
            </a:pPr>
            <a:r>
              <a:rPr lang="en-US" sz="2400"/>
              <a:t>Keep moving the </a:t>
            </a:r>
            <a:r>
              <a:rPr b="1" lang="en-US" sz="2400"/>
              <a:t>temp</a:t>
            </a:r>
            <a:r>
              <a:rPr lang="en-US" sz="2400"/>
              <a:t> to its next node </a:t>
            </a:r>
            <a:r>
              <a:rPr lang="en-US" sz="2400"/>
              <a:t>until</a:t>
            </a:r>
            <a:r>
              <a:rPr lang="en-US" sz="2400"/>
              <a:t> it reaches to the last node in the list (until </a:t>
            </a:r>
            <a:r>
              <a:rPr b="1" lang="en-US" sz="2400"/>
              <a:t>temp → next</a:t>
            </a:r>
            <a:r>
              <a:rPr lang="en-US" sz="2400"/>
              <a:t> is equal to </a:t>
            </a:r>
            <a:r>
              <a:rPr b="1" lang="en-US" sz="2400"/>
              <a:t>NULL</a:t>
            </a:r>
            <a:r>
              <a:rPr lang="en-US" sz="2400"/>
              <a:t>).</a:t>
            </a:r>
            <a:endParaRPr sz="2400"/>
          </a:p>
          <a:p>
            <a:pPr indent="0" lvl="0" marL="457200" rtl="0" algn="l">
              <a:spcBef>
                <a:spcPts val="1000"/>
              </a:spcBef>
              <a:spcAft>
                <a:spcPts val="0"/>
              </a:spcAft>
              <a:buNone/>
            </a:pPr>
            <a:r>
              <a:t/>
            </a:r>
            <a:endParaRPr sz="2400"/>
          </a:p>
          <a:p>
            <a:pPr indent="-369570" lvl="0" marL="457200" rtl="0" algn="l">
              <a:spcBef>
                <a:spcPts val="1000"/>
              </a:spcBef>
              <a:spcAft>
                <a:spcPts val="0"/>
              </a:spcAft>
              <a:buSzPct val="100000"/>
              <a:buAutoNum type="arabicPeriod"/>
            </a:pPr>
            <a:r>
              <a:rPr lang="en-US" sz="2400"/>
              <a:t>Assign </a:t>
            </a:r>
            <a:r>
              <a:rPr b="1" lang="en-US" sz="2400"/>
              <a:t>newNode</a:t>
            </a:r>
            <a:r>
              <a:rPr lang="en-US" sz="2400"/>
              <a:t> to </a:t>
            </a:r>
            <a:r>
              <a:rPr b="1" lang="en-US" sz="2400"/>
              <a:t>temp → next</a:t>
            </a:r>
            <a:r>
              <a:rPr lang="en-US" sz="2400"/>
              <a:t> and </a:t>
            </a:r>
            <a:r>
              <a:rPr b="1" lang="en-US" sz="2400"/>
              <a:t>temp</a:t>
            </a:r>
            <a:r>
              <a:rPr lang="en-US" sz="2400"/>
              <a:t> to</a:t>
            </a:r>
            <a:r>
              <a:rPr b="1" lang="en-US" sz="2400"/>
              <a:t> newNode → previous</a:t>
            </a:r>
            <a:r>
              <a:rPr lang="en-US" sz="2400"/>
              <a:t>.</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5a07b131a0_0_1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Doubly Linked List: Insertion at the end</a:t>
            </a:r>
            <a:endParaRPr sz="3000">
              <a:solidFill>
                <a:srgbClr val="4A86E8"/>
              </a:solidFill>
            </a:endParaRPr>
          </a:p>
        </p:txBody>
      </p:sp>
      <p:pic>
        <p:nvPicPr>
          <p:cNvPr id="510" name="Google Shape;510;g25a07b131a0_0_115"/>
          <p:cNvPicPr preferRelativeResize="0"/>
          <p:nvPr/>
        </p:nvPicPr>
        <p:blipFill>
          <a:blip r:embed="rId3">
            <a:alphaModFix/>
          </a:blip>
          <a:stretch>
            <a:fillRect/>
          </a:stretch>
        </p:blipFill>
        <p:spPr>
          <a:xfrm>
            <a:off x="838200" y="1957406"/>
            <a:ext cx="10417176" cy="43264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5a07b131a0_0_1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Deletion of node from </a:t>
            </a:r>
            <a:r>
              <a:rPr lang="en-US" sz="3000">
                <a:solidFill>
                  <a:srgbClr val="4A86E8"/>
                </a:solidFill>
              </a:rPr>
              <a:t>beginning</a:t>
            </a:r>
            <a:endParaRPr sz="3000">
              <a:solidFill>
                <a:srgbClr val="4A86E8"/>
              </a:solidFill>
            </a:endParaRPr>
          </a:p>
        </p:txBody>
      </p:sp>
      <p:pic>
        <p:nvPicPr>
          <p:cNvPr id="517" name="Google Shape;517;g25a07b131a0_0_121"/>
          <p:cNvPicPr preferRelativeResize="0"/>
          <p:nvPr/>
        </p:nvPicPr>
        <p:blipFill>
          <a:blip r:embed="rId3">
            <a:alphaModFix/>
          </a:blip>
          <a:stretch>
            <a:fillRect/>
          </a:stretch>
        </p:blipFill>
        <p:spPr>
          <a:xfrm>
            <a:off x="1855788" y="1779725"/>
            <a:ext cx="8480425" cy="4354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25a07b131a0_0_1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Deletion from the end</a:t>
            </a:r>
            <a:endParaRPr sz="3000">
              <a:solidFill>
                <a:srgbClr val="4A86E8"/>
              </a:solidFill>
            </a:endParaRPr>
          </a:p>
        </p:txBody>
      </p:sp>
      <p:pic>
        <p:nvPicPr>
          <p:cNvPr id="524" name="Google Shape;524;g25a07b131a0_0_127"/>
          <p:cNvPicPr preferRelativeResize="0"/>
          <p:nvPr/>
        </p:nvPicPr>
        <p:blipFill>
          <a:blip r:embed="rId3">
            <a:alphaModFix/>
          </a:blip>
          <a:stretch>
            <a:fillRect/>
          </a:stretch>
        </p:blipFill>
        <p:spPr>
          <a:xfrm>
            <a:off x="1724025" y="1811475"/>
            <a:ext cx="8610600" cy="44647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25a07b131a0_0_1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Deletion of specific node</a:t>
            </a:r>
            <a:endParaRPr sz="3000">
              <a:solidFill>
                <a:srgbClr val="4A86E8"/>
              </a:solidFill>
            </a:endParaRPr>
          </a:p>
        </p:txBody>
      </p:sp>
      <p:pic>
        <p:nvPicPr>
          <p:cNvPr id="531" name="Google Shape;531;g25a07b131a0_0_133"/>
          <p:cNvPicPr preferRelativeResize="0"/>
          <p:nvPr/>
        </p:nvPicPr>
        <p:blipFill>
          <a:blip r:embed="rId3">
            <a:alphaModFix/>
          </a:blip>
          <a:stretch>
            <a:fillRect/>
          </a:stretch>
        </p:blipFill>
        <p:spPr>
          <a:xfrm>
            <a:off x="2039952" y="1763727"/>
            <a:ext cx="8786799" cy="4734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25a07b131a0_0_1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Doubly Linked List: Deletion of specific node</a:t>
            </a:r>
            <a:endParaRPr sz="3000">
              <a:solidFill>
                <a:srgbClr val="4A86E8"/>
              </a:solidFill>
            </a:endParaRPr>
          </a:p>
        </p:txBody>
      </p:sp>
      <p:pic>
        <p:nvPicPr>
          <p:cNvPr id="538" name="Google Shape;538;g25a07b131a0_0_139"/>
          <p:cNvPicPr preferRelativeResize="0"/>
          <p:nvPr/>
        </p:nvPicPr>
        <p:blipFill>
          <a:blip r:embed="rId3">
            <a:alphaModFix/>
          </a:blip>
          <a:stretch>
            <a:fillRect/>
          </a:stretch>
        </p:blipFill>
        <p:spPr>
          <a:xfrm>
            <a:off x="1663700" y="1865450"/>
            <a:ext cx="9051925" cy="47599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25a07b131a0_0_1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Displaying elements</a:t>
            </a:r>
            <a:endParaRPr sz="3000">
              <a:solidFill>
                <a:srgbClr val="4A86E8"/>
              </a:solidFill>
            </a:endParaRPr>
          </a:p>
        </p:txBody>
      </p:sp>
      <p:pic>
        <p:nvPicPr>
          <p:cNvPr id="545" name="Google Shape;545;g25a07b131a0_0_145"/>
          <p:cNvPicPr preferRelativeResize="0"/>
          <p:nvPr/>
        </p:nvPicPr>
        <p:blipFill>
          <a:blip r:embed="rId3">
            <a:alphaModFix/>
          </a:blip>
          <a:stretch>
            <a:fillRect/>
          </a:stretch>
        </p:blipFill>
        <p:spPr>
          <a:xfrm>
            <a:off x="1346200" y="1859100"/>
            <a:ext cx="9877426" cy="431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53c4f83167_0_2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Array Implementation of List</a:t>
            </a:r>
            <a:endParaRPr sz="3000">
              <a:solidFill>
                <a:schemeClr val="accent1"/>
              </a:solidFill>
            </a:endParaRPr>
          </a:p>
        </p:txBody>
      </p:sp>
      <p:sp>
        <p:nvSpPr>
          <p:cNvPr id="81" name="Google Shape;81;g253c4f83167_0_20"/>
          <p:cNvSpPr txBox="1"/>
          <p:nvPr>
            <p:ph idx="1" type="body"/>
          </p:nvPr>
        </p:nvSpPr>
        <p:spPr>
          <a:xfrm>
            <a:off x="900750" y="1856100"/>
            <a:ext cx="10452900" cy="132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Suppose a list of fixed size N i.e. index ranges from 0 to N-1.</a:t>
            </a:r>
            <a:endParaRPr sz="2000"/>
          </a:p>
          <a:p>
            <a:pPr indent="0" lvl="0" marL="0" rtl="0" algn="l">
              <a:lnSpc>
                <a:spcPct val="90000"/>
              </a:lnSpc>
              <a:spcBef>
                <a:spcPts val="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
        <p:nvSpPr>
          <p:cNvPr id="82" name="Google Shape;82;g253c4f83167_0_20"/>
          <p:cNvSpPr txBox="1"/>
          <p:nvPr/>
        </p:nvSpPr>
        <p:spPr>
          <a:xfrm>
            <a:off x="1183825" y="2394850"/>
            <a:ext cx="3932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Insertion of Node at kth Position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If (k&gt;=N):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Display “List index out of range”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Else: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Initialize i=N-1</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list[i]=list[i-1]</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Decrement by 1</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if(i==k):</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AutoNum type="romanLcPeriod"/>
            </a:pPr>
            <a:r>
              <a:rPr lang="en-US" sz="1800">
                <a:latin typeface="Times New Roman"/>
                <a:ea typeface="Times New Roman"/>
                <a:cs typeface="Times New Roman"/>
                <a:sym typeface="Times New Roman"/>
              </a:rPr>
              <a:t>list[i]=item</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Else:</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AutoNum type="romanLcPeriod"/>
            </a:pPr>
            <a:r>
              <a:rPr lang="en-US" sz="1800">
                <a:latin typeface="Times New Roman"/>
                <a:ea typeface="Times New Roman"/>
                <a:cs typeface="Times New Roman"/>
                <a:sym typeface="Times New Roman"/>
              </a:rPr>
              <a:t>Repeat from step 2(b)</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stop</a:t>
            </a:r>
            <a:endParaRPr sz="1800">
              <a:latin typeface="Times New Roman"/>
              <a:ea typeface="Times New Roman"/>
              <a:cs typeface="Times New Roman"/>
              <a:sym typeface="Times New Roman"/>
            </a:endParaRPr>
          </a:p>
        </p:txBody>
      </p:sp>
      <p:sp>
        <p:nvSpPr>
          <p:cNvPr id="83" name="Google Shape;83;g253c4f83167_0_20"/>
          <p:cNvSpPr txBox="1"/>
          <p:nvPr/>
        </p:nvSpPr>
        <p:spPr>
          <a:xfrm>
            <a:off x="6096000" y="2517325"/>
            <a:ext cx="52797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Deletion of Node at kth position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if(k&gt;=N):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Display</a:t>
            </a:r>
            <a:r>
              <a:rPr lang="en-US" sz="1800">
                <a:latin typeface="Times New Roman"/>
                <a:ea typeface="Times New Roman"/>
                <a:cs typeface="Times New Roman"/>
                <a:sym typeface="Times New Roman"/>
              </a:rPr>
              <a:t> “List index out of range”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Else: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Initialize i=k</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list[i]=list[i+1]</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Increment i by </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AutoNum type="alphaLcPeriod"/>
            </a:pPr>
            <a:r>
              <a:rPr lang="en-US" sz="1800">
                <a:latin typeface="Times New Roman"/>
                <a:ea typeface="Times New Roman"/>
                <a:cs typeface="Times New Roman"/>
                <a:sym typeface="Times New Roman"/>
              </a:rPr>
              <a:t>Repeat until i&gt;=N-1</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Stop</a:t>
            </a:r>
            <a:endParaRPr sz="18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5a07b131a0_0_1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Doubly Linked List: Applications</a:t>
            </a:r>
            <a:endParaRPr sz="3000">
              <a:solidFill>
                <a:srgbClr val="4A86E8"/>
              </a:solidFill>
            </a:endParaRPr>
          </a:p>
        </p:txBody>
      </p:sp>
      <p:sp>
        <p:nvSpPr>
          <p:cNvPr id="552" name="Google Shape;552;g25a07b131a0_0_15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31800" lvl="0" marL="457200" rtl="0" algn="l">
              <a:spcBef>
                <a:spcPts val="1000"/>
              </a:spcBef>
              <a:spcAft>
                <a:spcPts val="0"/>
              </a:spcAft>
              <a:buSzPts val="3200"/>
              <a:buAutoNum type="arabicPeriod"/>
            </a:pPr>
            <a:r>
              <a:rPr lang="en-US"/>
              <a:t>Redo and undo functionality in software.</a:t>
            </a:r>
            <a:endParaRPr/>
          </a:p>
          <a:p>
            <a:pPr indent="0" lvl="0" marL="457200" rtl="0" algn="l">
              <a:spcBef>
                <a:spcPts val="1000"/>
              </a:spcBef>
              <a:spcAft>
                <a:spcPts val="0"/>
              </a:spcAft>
              <a:buNone/>
            </a:pPr>
            <a:r>
              <a:t/>
            </a:r>
            <a:endParaRPr/>
          </a:p>
          <a:p>
            <a:pPr indent="-431800" lvl="0" marL="457200" rtl="0" algn="l">
              <a:spcBef>
                <a:spcPts val="1000"/>
              </a:spcBef>
              <a:spcAft>
                <a:spcPts val="0"/>
              </a:spcAft>
              <a:buSzPts val="3200"/>
              <a:buAutoNum type="arabicPeriod"/>
            </a:pPr>
            <a:r>
              <a:rPr lang="en-US"/>
              <a:t>Forward and backward navigation in browsers.</a:t>
            </a:r>
            <a:endParaRPr/>
          </a:p>
          <a:p>
            <a:pPr indent="0" lvl="0" marL="457200" rtl="0" algn="l">
              <a:spcBef>
                <a:spcPts val="1000"/>
              </a:spcBef>
              <a:spcAft>
                <a:spcPts val="0"/>
              </a:spcAft>
              <a:buNone/>
            </a:pPr>
            <a:r>
              <a:t/>
            </a:r>
            <a:endParaRPr/>
          </a:p>
          <a:p>
            <a:pPr indent="-431800" lvl="0" marL="457200" rtl="0" algn="l">
              <a:spcBef>
                <a:spcPts val="1000"/>
              </a:spcBef>
              <a:spcAft>
                <a:spcPts val="0"/>
              </a:spcAft>
              <a:buSzPts val="3200"/>
              <a:buAutoNum type="arabicPeriod"/>
            </a:pPr>
            <a:r>
              <a:rPr lang="en-US"/>
              <a:t>For navigation systems where forward and backward navigation is required.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25a07b131a0_0_1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Circular Linked List:</a:t>
            </a:r>
            <a:endParaRPr sz="3000">
              <a:solidFill>
                <a:srgbClr val="4A86E8"/>
              </a:solidFill>
            </a:endParaRPr>
          </a:p>
        </p:txBody>
      </p:sp>
      <p:sp>
        <p:nvSpPr>
          <p:cNvPr id="559" name="Google Shape;559;g25a07b131a0_0_15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A circular linked list is basically a linear </a:t>
            </a:r>
            <a:r>
              <a:rPr lang="en-US" sz="2400"/>
              <a:t>linked</a:t>
            </a:r>
            <a:r>
              <a:rPr lang="en-US" sz="2400"/>
              <a:t> list that may be :</a:t>
            </a:r>
            <a:endParaRPr sz="2400"/>
          </a:p>
          <a:p>
            <a:pPr indent="-381000" lvl="1" marL="914400" rtl="0" algn="l">
              <a:spcBef>
                <a:spcPts val="0"/>
              </a:spcBef>
              <a:spcAft>
                <a:spcPts val="0"/>
              </a:spcAft>
              <a:buSzPts val="2400"/>
              <a:buChar char="○"/>
            </a:pPr>
            <a:r>
              <a:rPr lang="en-US" sz="2400"/>
              <a:t>single- or double-linked.</a:t>
            </a:r>
            <a:endParaRPr sz="2400"/>
          </a:p>
          <a:p>
            <a:pPr indent="-381000" lvl="0" marL="457200" rtl="0" algn="l">
              <a:spcBef>
                <a:spcPts val="0"/>
              </a:spcBef>
              <a:spcAft>
                <a:spcPts val="0"/>
              </a:spcAft>
              <a:buSzPts val="2400"/>
              <a:buChar char="●"/>
            </a:pPr>
            <a:r>
              <a:rPr lang="en-US" sz="2400"/>
              <a:t>The only difference is that </a:t>
            </a:r>
            <a:r>
              <a:rPr b="1" lang="en-US" sz="2400">
                <a:solidFill>
                  <a:srgbClr val="0000FF"/>
                </a:solidFill>
              </a:rPr>
              <a:t>there is no any NULL</a:t>
            </a:r>
            <a:r>
              <a:rPr lang="en-US" sz="2400"/>
              <a:t> value terminating the list.</a:t>
            </a:r>
            <a:endParaRPr sz="2400"/>
          </a:p>
          <a:p>
            <a:pPr indent="-381000" lvl="0" marL="457200" rtl="0" algn="l">
              <a:spcBef>
                <a:spcPts val="0"/>
              </a:spcBef>
              <a:spcAft>
                <a:spcPts val="0"/>
              </a:spcAft>
              <a:buSzPts val="2400"/>
              <a:buChar char="●"/>
            </a:pPr>
            <a:r>
              <a:rPr lang="en-US" sz="2400"/>
              <a:t>In fact in the list every node points to the next node and last node points to the first node, thus forming a circle. Since it forms a circle with </a:t>
            </a:r>
            <a:r>
              <a:rPr b="1" lang="en-US" sz="2400"/>
              <a:t>no end to stop</a:t>
            </a:r>
            <a:r>
              <a:rPr lang="en-US" sz="2400"/>
              <a:t> it is called as </a:t>
            </a:r>
            <a:r>
              <a:rPr b="1" lang="en-US" sz="2400"/>
              <a:t>circular linked list</a:t>
            </a:r>
            <a:r>
              <a:rPr lang="en-US" sz="2400"/>
              <a:t>.</a:t>
            </a:r>
            <a:endParaRPr sz="2400"/>
          </a:p>
          <a:p>
            <a:pPr indent="-381000" lvl="0" marL="457200" rtl="0" algn="l">
              <a:spcBef>
                <a:spcPts val="0"/>
              </a:spcBef>
              <a:spcAft>
                <a:spcPts val="0"/>
              </a:spcAft>
              <a:buSzPts val="2400"/>
              <a:buChar char="●"/>
            </a:pPr>
            <a:r>
              <a:rPr lang="en-US" sz="2400"/>
              <a:t>In circular linked list there can be no starting or ending node, whole node can be </a:t>
            </a:r>
            <a:r>
              <a:rPr b="1" lang="en-US" sz="2400"/>
              <a:t>traversed from any node</a:t>
            </a:r>
            <a:r>
              <a:rPr lang="en-US" sz="2400"/>
              <a:t>.</a:t>
            </a:r>
            <a:endParaRPr sz="2400"/>
          </a:p>
          <a:p>
            <a:pPr indent="-381000" lvl="0" marL="457200" rtl="0" algn="l">
              <a:spcBef>
                <a:spcPts val="0"/>
              </a:spcBef>
              <a:spcAft>
                <a:spcPts val="0"/>
              </a:spcAft>
              <a:buSzPts val="2400"/>
              <a:buChar char="●"/>
            </a:pPr>
            <a:r>
              <a:rPr lang="en-US" sz="2400"/>
              <a:t>In order to traverse the circular </a:t>
            </a:r>
            <a:r>
              <a:rPr lang="en-US" sz="2400"/>
              <a:t>linked</a:t>
            </a:r>
            <a:r>
              <a:rPr lang="en-US" sz="2400"/>
              <a:t> list, only once we need to traverse entire list </a:t>
            </a:r>
            <a:r>
              <a:rPr lang="en-US" sz="2400"/>
              <a:t>until</a:t>
            </a:r>
            <a:r>
              <a:rPr lang="en-US" sz="2400"/>
              <a:t> the </a:t>
            </a:r>
            <a:r>
              <a:rPr b="1" lang="en-US" sz="2400"/>
              <a:t>starting node is not traversed again</a:t>
            </a:r>
            <a:r>
              <a:rPr lang="en-US" sz="2400"/>
              <a:t>.</a:t>
            </a:r>
            <a:endParaRPr sz="2400"/>
          </a:p>
          <a:p>
            <a:pPr indent="0" lvl="0" marL="457200" rtl="0" algn="l">
              <a:spcBef>
                <a:spcPts val="1000"/>
              </a:spcBef>
              <a:spcAft>
                <a:spcPts val="0"/>
              </a:spcAft>
              <a:buNone/>
            </a:pPr>
            <a:r>
              <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3188760c9d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Circular linked list</a:t>
            </a:r>
            <a:endParaRPr sz="3000">
              <a:solidFill>
                <a:srgbClr val="4A86E8"/>
              </a:solidFill>
            </a:endParaRPr>
          </a:p>
        </p:txBody>
      </p:sp>
      <p:sp>
        <p:nvSpPr>
          <p:cNvPr id="566" name="Google Shape;566;g23188760c9d_0_9"/>
          <p:cNvSpPr txBox="1"/>
          <p:nvPr>
            <p:ph idx="1" type="body"/>
          </p:nvPr>
        </p:nvSpPr>
        <p:spPr>
          <a:xfrm>
            <a:off x="838200" y="1825625"/>
            <a:ext cx="10515600" cy="12225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A circular linked list can be implemented using both singly linked list and doubly linked list.</a:t>
            </a:r>
            <a:endParaRPr/>
          </a:p>
        </p:txBody>
      </p:sp>
      <p:pic>
        <p:nvPicPr>
          <p:cNvPr id="567" name="Google Shape;567;g23188760c9d_0_9"/>
          <p:cNvPicPr preferRelativeResize="0"/>
          <p:nvPr/>
        </p:nvPicPr>
        <p:blipFill>
          <a:blip r:embed="rId3">
            <a:alphaModFix/>
          </a:blip>
          <a:stretch>
            <a:fillRect/>
          </a:stretch>
        </p:blipFill>
        <p:spPr>
          <a:xfrm>
            <a:off x="306388" y="2657475"/>
            <a:ext cx="5895975" cy="1924050"/>
          </a:xfrm>
          <a:prstGeom prst="rect">
            <a:avLst/>
          </a:prstGeom>
          <a:noFill/>
          <a:ln>
            <a:noFill/>
          </a:ln>
        </p:spPr>
      </p:pic>
      <p:pic>
        <p:nvPicPr>
          <p:cNvPr id="568" name="Google Shape;568;g23188760c9d_0_9"/>
          <p:cNvPicPr preferRelativeResize="0"/>
          <p:nvPr/>
        </p:nvPicPr>
        <p:blipFill>
          <a:blip r:embed="rId4">
            <a:alphaModFix/>
          </a:blip>
          <a:stretch>
            <a:fillRect/>
          </a:stretch>
        </p:blipFill>
        <p:spPr>
          <a:xfrm>
            <a:off x="5029200" y="4302125"/>
            <a:ext cx="7296150" cy="20383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23188760c9d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Circular Linked List</a:t>
            </a:r>
            <a:endParaRPr sz="3000">
              <a:solidFill>
                <a:srgbClr val="4A86E8"/>
              </a:solidFill>
            </a:endParaRPr>
          </a:p>
        </p:txBody>
      </p:sp>
      <p:sp>
        <p:nvSpPr>
          <p:cNvPr id="575" name="Google Shape;575;g23188760c9d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2400"/>
              <a:t>Advantages of a Circular linked list</a:t>
            </a:r>
            <a:endParaRPr b="1" sz="2400"/>
          </a:p>
          <a:p>
            <a:pPr indent="-381000" lvl="0" marL="457200" rtl="0" algn="l">
              <a:spcBef>
                <a:spcPts val="1000"/>
              </a:spcBef>
              <a:spcAft>
                <a:spcPts val="0"/>
              </a:spcAft>
              <a:buSzPts val="2400"/>
              <a:buChar char="●"/>
            </a:pPr>
            <a:r>
              <a:rPr lang="en-US" sz="2400"/>
              <a:t>Entire list can be traversed from any node.</a:t>
            </a:r>
            <a:endParaRPr sz="2400"/>
          </a:p>
          <a:p>
            <a:pPr indent="-381000" lvl="0" marL="457200" rtl="0" algn="l">
              <a:spcBef>
                <a:spcPts val="0"/>
              </a:spcBef>
              <a:spcAft>
                <a:spcPts val="0"/>
              </a:spcAft>
              <a:buSzPts val="2400"/>
              <a:buChar char="●"/>
            </a:pPr>
            <a:r>
              <a:rPr lang="en-US" sz="2400"/>
              <a:t>Circular lists are the required data structure when we want a list to be accessed in a circle or loop.</a:t>
            </a:r>
            <a:endParaRPr sz="2400"/>
          </a:p>
          <a:p>
            <a:pPr indent="-381000" lvl="0" marL="457200" rtl="0" algn="l">
              <a:spcBef>
                <a:spcPts val="0"/>
              </a:spcBef>
              <a:spcAft>
                <a:spcPts val="0"/>
              </a:spcAft>
              <a:buSzPts val="2400"/>
              <a:buChar char="●"/>
            </a:pPr>
            <a:r>
              <a:rPr lang="en-US" sz="2400"/>
              <a:t>Despite of being singly circular linked list we can easily traverse to its previous node, which is not possible in singly linked list.</a:t>
            </a:r>
            <a:endParaRPr sz="2400"/>
          </a:p>
          <a:p>
            <a:pPr indent="0" lvl="0" marL="0" rtl="0" algn="l">
              <a:spcBef>
                <a:spcPts val="1000"/>
              </a:spcBef>
              <a:spcAft>
                <a:spcPts val="0"/>
              </a:spcAft>
              <a:buNone/>
            </a:pPr>
            <a:r>
              <a:rPr b="1" lang="en-US" sz="2400"/>
              <a:t>Disadvantages of Circular linked list</a:t>
            </a:r>
            <a:endParaRPr b="1" sz="2400"/>
          </a:p>
          <a:p>
            <a:pPr indent="-381000" lvl="0" marL="457200" rtl="0" algn="l">
              <a:spcBef>
                <a:spcPts val="1000"/>
              </a:spcBef>
              <a:spcAft>
                <a:spcPts val="0"/>
              </a:spcAft>
              <a:buSzPts val="2400"/>
              <a:buChar char="•"/>
            </a:pPr>
            <a:r>
              <a:rPr lang="en-US" sz="2400"/>
              <a:t>Circular list are complex as compared to singly linked lists.</a:t>
            </a:r>
            <a:endParaRPr sz="2400"/>
          </a:p>
          <a:p>
            <a:pPr indent="-381000" lvl="0" marL="457200" rtl="0" algn="l">
              <a:spcBef>
                <a:spcPts val="0"/>
              </a:spcBef>
              <a:spcAft>
                <a:spcPts val="0"/>
              </a:spcAft>
              <a:buSzPts val="2400"/>
              <a:buChar char="•"/>
            </a:pPr>
            <a:r>
              <a:rPr lang="en-US" sz="2400"/>
              <a:t>Reversing of circular list is a complex as compared to singly or doubly lists.</a:t>
            </a:r>
            <a:endParaRPr sz="2400"/>
          </a:p>
          <a:p>
            <a:pPr indent="-381000" lvl="0" marL="457200" rtl="0" algn="l">
              <a:spcBef>
                <a:spcPts val="0"/>
              </a:spcBef>
              <a:spcAft>
                <a:spcPts val="0"/>
              </a:spcAft>
              <a:buSzPts val="2400"/>
              <a:buChar char="•"/>
            </a:pPr>
            <a:r>
              <a:rPr lang="en-US" sz="2400"/>
              <a:t>If not traversed carefully, then we could end up in an infinite loop.</a:t>
            </a:r>
            <a:endParaRPr sz="2400"/>
          </a:p>
          <a:p>
            <a:pPr indent="-381000" lvl="0" marL="457200" rtl="0" algn="l">
              <a:spcBef>
                <a:spcPts val="0"/>
              </a:spcBef>
              <a:spcAft>
                <a:spcPts val="0"/>
              </a:spcAft>
              <a:buSzPts val="2400"/>
              <a:buChar char="•"/>
            </a:pPr>
            <a:r>
              <a:rPr lang="en-US" sz="2400"/>
              <a:t>Like singly and doubly lists circular linked list also doesn’t supports direct accessing of elements.</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23188760c9d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Basic Operation on Circular Linked List:</a:t>
            </a:r>
            <a:endParaRPr sz="3000">
              <a:solidFill>
                <a:srgbClr val="4A86E8"/>
              </a:solidFill>
            </a:endParaRPr>
          </a:p>
        </p:txBody>
      </p:sp>
      <p:sp>
        <p:nvSpPr>
          <p:cNvPr id="582" name="Google Shape;582;g23188760c9d_0_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b="1" lang="en-US" sz="2400"/>
              <a:t>Insertion:</a:t>
            </a:r>
            <a:r>
              <a:rPr lang="en-US" sz="2400"/>
              <a:t> we can insert an element at 3 different positions</a:t>
            </a:r>
            <a:endParaRPr sz="2400"/>
          </a:p>
          <a:p>
            <a:pPr indent="-381000" lvl="1" marL="914400" rtl="0" algn="l">
              <a:spcBef>
                <a:spcPts val="0"/>
              </a:spcBef>
              <a:spcAft>
                <a:spcPts val="0"/>
              </a:spcAft>
              <a:buSzPts val="2400"/>
              <a:buChar char="•"/>
            </a:pPr>
            <a:r>
              <a:rPr lang="en-US" sz="2400"/>
              <a:t>Insertion at the beginning</a:t>
            </a:r>
            <a:endParaRPr sz="2400"/>
          </a:p>
          <a:p>
            <a:pPr indent="-381000" lvl="1" marL="914400" rtl="0" algn="l">
              <a:spcBef>
                <a:spcPts val="0"/>
              </a:spcBef>
              <a:spcAft>
                <a:spcPts val="0"/>
              </a:spcAft>
              <a:buSzPts val="2400"/>
              <a:buChar char="•"/>
            </a:pPr>
            <a:r>
              <a:rPr lang="en-US" sz="2400"/>
              <a:t>Insertion at the end.</a:t>
            </a:r>
            <a:endParaRPr sz="2400"/>
          </a:p>
          <a:p>
            <a:pPr indent="-381000" lvl="1" marL="914400" rtl="0" algn="l">
              <a:spcBef>
                <a:spcPts val="0"/>
              </a:spcBef>
              <a:spcAft>
                <a:spcPts val="0"/>
              </a:spcAft>
              <a:buSzPts val="2400"/>
              <a:buChar char="•"/>
            </a:pPr>
            <a:r>
              <a:rPr lang="en-US" sz="2400"/>
              <a:t>Insertion</a:t>
            </a:r>
            <a:r>
              <a:rPr lang="en-US" sz="2400"/>
              <a:t> in-between nodes.</a:t>
            </a:r>
            <a:endParaRPr sz="2400"/>
          </a:p>
          <a:p>
            <a:pPr indent="0" lvl="0" marL="914400" rtl="0" algn="l">
              <a:spcBef>
                <a:spcPts val="1000"/>
              </a:spcBef>
              <a:spcAft>
                <a:spcPts val="0"/>
              </a:spcAft>
              <a:buNone/>
            </a:pPr>
            <a:r>
              <a:t/>
            </a:r>
            <a:endParaRPr sz="2400"/>
          </a:p>
          <a:p>
            <a:pPr indent="-381000" lvl="0" marL="457200" rtl="0" algn="l">
              <a:spcBef>
                <a:spcPts val="1000"/>
              </a:spcBef>
              <a:spcAft>
                <a:spcPts val="0"/>
              </a:spcAft>
              <a:buSzPts val="2400"/>
              <a:buChar char="•"/>
            </a:pPr>
            <a:r>
              <a:rPr b="1" lang="en-US" sz="2400"/>
              <a:t>Deletion:</a:t>
            </a:r>
            <a:r>
              <a:rPr lang="en-US" sz="2400"/>
              <a:t> we can delete an element in 3 ways:</a:t>
            </a:r>
            <a:endParaRPr sz="2400"/>
          </a:p>
          <a:p>
            <a:pPr indent="-381000" lvl="1" marL="914400" rtl="0" algn="l">
              <a:spcBef>
                <a:spcPts val="0"/>
              </a:spcBef>
              <a:spcAft>
                <a:spcPts val="0"/>
              </a:spcAft>
              <a:buSzPts val="2400"/>
              <a:buChar char="•"/>
            </a:pPr>
            <a:r>
              <a:rPr lang="en-US" sz="2400"/>
              <a:t>node to be deleted is only one node</a:t>
            </a:r>
            <a:endParaRPr sz="2400"/>
          </a:p>
          <a:p>
            <a:pPr indent="-381000" lvl="1" marL="914400" rtl="0" algn="l">
              <a:spcBef>
                <a:spcPts val="0"/>
              </a:spcBef>
              <a:spcAft>
                <a:spcPts val="0"/>
              </a:spcAft>
              <a:buSzPts val="2400"/>
              <a:buChar char="•"/>
            </a:pPr>
            <a:r>
              <a:rPr lang="en-US" sz="2400"/>
              <a:t>last node to be deleted</a:t>
            </a:r>
            <a:endParaRPr sz="2400"/>
          </a:p>
          <a:p>
            <a:pPr indent="-381000" lvl="1" marL="914400" rtl="0" algn="l">
              <a:spcBef>
                <a:spcPts val="0"/>
              </a:spcBef>
              <a:spcAft>
                <a:spcPts val="0"/>
              </a:spcAft>
              <a:buSzPts val="2400"/>
              <a:buChar char="•"/>
            </a:pPr>
            <a:r>
              <a:rPr lang="en-US" sz="2400"/>
              <a:t>any other nodes to be deleted</a:t>
            </a:r>
            <a:endParaRPr sz="2400"/>
          </a:p>
          <a:p>
            <a:pPr indent="0" lvl="0" marL="914400" rtl="0" algn="l">
              <a:spcBef>
                <a:spcPts val="1000"/>
              </a:spcBef>
              <a:spcAft>
                <a:spcPts val="0"/>
              </a:spcAft>
              <a:buNone/>
            </a:pPr>
            <a:r>
              <a:t/>
            </a:r>
            <a:endParaRPr sz="2400"/>
          </a:p>
          <a:p>
            <a:pPr indent="-381000" lvl="0" marL="457200" rtl="0" algn="l">
              <a:spcBef>
                <a:spcPts val="1000"/>
              </a:spcBef>
              <a:spcAft>
                <a:spcPts val="0"/>
              </a:spcAft>
              <a:buSzPts val="2400"/>
              <a:buChar char="•"/>
            </a:pPr>
            <a:r>
              <a:rPr b="1" lang="en-US" sz="2400"/>
              <a:t>Display:</a:t>
            </a:r>
            <a:r>
              <a:rPr lang="en-US" sz="2400"/>
              <a:t> displaying the </a:t>
            </a:r>
            <a:r>
              <a:rPr lang="en-US" sz="2400"/>
              <a:t>elements of the list</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23188760c9d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Insertion: </a:t>
            </a:r>
            <a:r>
              <a:rPr lang="en-US" sz="3000">
                <a:solidFill>
                  <a:srgbClr val="4A86E8"/>
                </a:solidFill>
              </a:rPr>
              <a:t>Beginning</a:t>
            </a:r>
            <a:r>
              <a:rPr lang="en-US" sz="3000">
                <a:solidFill>
                  <a:srgbClr val="4A86E8"/>
                </a:solidFill>
              </a:rPr>
              <a:t> of the list</a:t>
            </a:r>
            <a:endParaRPr sz="3000">
              <a:solidFill>
                <a:srgbClr val="4A86E8"/>
              </a:solidFill>
            </a:endParaRPr>
          </a:p>
        </p:txBody>
      </p:sp>
      <p:pic>
        <p:nvPicPr>
          <p:cNvPr id="589" name="Google Shape;589;g23188760c9d_0_27"/>
          <p:cNvPicPr preferRelativeResize="0"/>
          <p:nvPr/>
        </p:nvPicPr>
        <p:blipFill>
          <a:blip r:embed="rId3">
            <a:alphaModFix/>
          </a:blip>
          <a:stretch>
            <a:fillRect/>
          </a:stretch>
        </p:blipFill>
        <p:spPr>
          <a:xfrm>
            <a:off x="838200" y="2367100"/>
            <a:ext cx="10351900" cy="25700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23188760c9d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Insertion: At the end of the list</a:t>
            </a:r>
            <a:endParaRPr sz="3000">
              <a:solidFill>
                <a:srgbClr val="4A86E8"/>
              </a:solidFill>
            </a:endParaRPr>
          </a:p>
        </p:txBody>
      </p:sp>
      <p:pic>
        <p:nvPicPr>
          <p:cNvPr id="596" name="Google Shape;596;g23188760c9d_0_33"/>
          <p:cNvPicPr preferRelativeResize="0"/>
          <p:nvPr/>
        </p:nvPicPr>
        <p:blipFill>
          <a:blip r:embed="rId3">
            <a:alphaModFix/>
          </a:blip>
          <a:stretch>
            <a:fillRect/>
          </a:stretch>
        </p:blipFill>
        <p:spPr>
          <a:xfrm>
            <a:off x="838200" y="2081350"/>
            <a:ext cx="10598926" cy="23477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23188760c9d_0_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Insertion: At the Specific location</a:t>
            </a:r>
            <a:endParaRPr sz="3000">
              <a:solidFill>
                <a:srgbClr val="4A86E8"/>
              </a:solidFill>
            </a:endParaRPr>
          </a:p>
        </p:txBody>
      </p:sp>
      <p:pic>
        <p:nvPicPr>
          <p:cNvPr id="603" name="Google Shape;603;g23188760c9d_0_39"/>
          <p:cNvPicPr preferRelativeResize="0"/>
          <p:nvPr/>
        </p:nvPicPr>
        <p:blipFill>
          <a:blip r:embed="rId3">
            <a:alphaModFix/>
          </a:blip>
          <a:stretch>
            <a:fillRect/>
          </a:stretch>
        </p:blipFill>
        <p:spPr>
          <a:xfrm>
            <a:off x="887413" y="1827350"/>
            <a:ext cx="10417175" cy="41934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23188760c9d_0_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Deletion: From </a:t>
            </a:r>
            <a:r>
              <a:rPr lang="en-US" sz="3000">
                <a:solidFill>
                  <a:srgbClr val="4A86E8"/>
                </a:solidFill>
              </a:rPr>
              <a:t>Beginning</a:t>
            </a:r>
            <a:r>
              <a:rPr lang="en-US" sz="3000">
                <a:solidFill>
                  <a:srgbClr val="4A86E8"/>
                </a:solidFill>
              </a:rPr>
              <a:t> of the list</a:t>
            </a:r>
            <a:endParaRPr sz="3000">
              <a:solidFill>
                <a:srgbClr val="4A86E8"/>
              </a:solidFill>
            </a:endParaRPr>
          </a:p>
        </p:txBody>
      </p:sp>
      <p:pic>
        <p:nvPicPr>
          <p:cNvPr id="610" name="Google Shape;610;g23188760c9d_0_45"/>
          <p:cNvPicPr preferRelativeResize="0"/>
          <p:nvPr/>
        </p:nvPicPr>
        <p:blipFill>
          <a:blip r:embed="rId3">
            <a:alphaModFix/>
          </a:blip>
          <a:stretch>
            <a:fillRect/>
          </a:stretch>
        </p:blipFill>
        <p:spPr>
          <a:xfrm>
            <a:off x="838200" y="1954350"/>
            <a:ext cx="10611300" cy="26811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23188760c9d_0_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Deletion: From End of the list</a:t>
            </a:r>
            <a:endParaRPr sz="3000">
              <a:solidFill>
                <a:srgbClr val="4A86E8"/>
              </a:solidFill>
            </a:endParaRPr>
          </a:p>
        </p:txBody>
      </p:sp>
      <p:pic>
        <p:nvPicPr>
          <p:cNvPr id="617" name="Google Shape;617;g23188760c9d_0_51"/>
          <p:cNvPicPr preferRelativeResize="0"/>
          <p:nvPr/>
        </p:nvPicPr>
        <p:blipFill>
          <a:blip r:embed="rId3">
            <a:alphaModFix/>
          </a:blip>
          <a:stretch>
            <a:fillRect/>
          </a:stretch>
        </p:blipFill>
        <p:spPr>
          <a:xfrm>
            <a:off x="838200" y="1906725"/>
            <a:ext cx="10598225" cy="279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53c4f83167_0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Workout</a:t>
            </a:r>
            <a:endParaRPr sz="3000">
              <a:solidFill>
                <a:srgbClr val="4A86E8"/>
              </a:solidFill>
            </a:endParaRPr>
          </a:p>
        </p:txBody>
      </p:sp>
      <p:sp>
        <p:nvSpPr>
          <p:cNvPr id="90" name="Google Shape;90;g253c4f83167_0_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Write a program to implement the list using an array.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23188760c9d_0_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Deletion: </a:t>
            </a:r>
            <a:r>
              <a:rPr lang="en-US" sz="3000">
                <a:solidFill>
                  <a:srgbClr val="4A86E8"/>
                </a:solidFill>
              </a:rPr>
              <a:t>Specific node of list</a:t>
            </a:r>
            <a:endParaRPr sz="3000">
              <a:solidFill>
                <a:srgbClr val="4A86E8"/>
              </a:solidFill>
            </a:endParaRPr>
          </a:p>
        </p:txBody>
      </p:sp>
      <p:pic>
        <p:nvPicPr>
          <p:cNvPr id="624" name="Google Shape;624;g23188760c9d_0_57"/>
          <p:cNvPicPr preferRelativeResize="0"/>
          <p:nvPr/>
        </p:nvPicPr>
        <p:blipFill>
          <a:blip r:embed="rId3">
            <a:alphaModFix/>
          </a:blip>
          <a:stretch>
            <a:fillRect/>
          </a:stretch>
        </p:blipFill>
        <p:spPr>
          <a:xfrm>
            <a:off x="1631950" y="1690825"/>
            <a:ext cx="9226549" cy="49059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23188760c9d_0_6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Displaying element of list</a:t>
            </a:r>
            <a:endParaRPr sz="3000">
              <a:solidFill>
                <a:srgbClr val="4A86E8"/>
              </a:solidFill>
            </a:endParaRPr>
          </a:p>
        </p:txBody>
      </p:sp>
      <p:pic>
        <p:nvPicPr>
          <p:cNvPr id="631" name="Google Shape;631;g23188760c9d_0_63"/>
          <p:cNvPicPr preferRelativeResize="0"/>
          <p:nvPr/>
        </p:nvPicPr>
        <p:blipFill>
          <a:blip r:embed="rId3">
            <a:alphaModFix/>
          </a:blip>
          <a:stretch>
            <a:fillRect/>
          </a:stretch>
        </p:blipFill>
        <p:spPr>
          <a:xfrm>
            <a:off x="838200" y="1906725"/>
            <a:ext cx="10515601" cy="253531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3188760c9d_0_8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as Linked List</a:t>
            </a:r>
            <a:endParaRPr sz="3000">
              <a:solidFill>
                <a:srgbClr val="4A86E8"/>
              </a:solidFill>
            </a:endParaRPr>
          </a:p>
        </p:txBody>
      </p:sp>
      <p:sp>
        <p:nvSpPr>
          <p:cNvPr id="638" name="Google Shape;638;g23188760c9d_0_8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The major </a:t>
            </a:r>
            <a:r>
              <a:rPr lang="en-US" sz="2400"/>
              <a:t>problem</a:t>
            </a:r>
            <a:r>
              <a:rPr lang="en-US" sz="2400"/>
              <a:t> with the stack implemented using an array is, it works only for fixed number of data values.</a:t>
            </a:r>
            <a:endParaRPr sz="2400"/>
          </a:p>
          <a:p>
            <a:pPr indent="-381000" lvl="0" marL="457200" rtl="0" algn="l">
              <a:spcBef>
                <a:spcPts val="0"/>
              </a:spcBef>
              <a:spcAft>
                <a:spcPts val="0"/>
              </a:spcAft>
              <a:buSzPts val="2400"/>
              <a:buChar char="●"/>
            </a:pPr>
            <a:r>
              <a:rPr lang="en-US" sz="2400"/>
              <a:t>That means the amount of data must be specified at the </a:t>
            </a:r>
            <a:r>
              <a:rPr lang="en-US" sz="2400"/>
              <a:t>beginning</a:t>
            </a:r>
            <a:r>
              <a:rPr lang="en-US" sz="2400"/>
              <a:t> of the implementation itself.</a:t>
            </a:r>
            <a:endParaRPr sz="2400"/>
          </a:p>
          <a:p>
            <a:pPr indent="-381000" lvl="0" marL="457200" rtl="0" algn="l">
              <a:spcBef>
                <a:spcPts val="0"/>
              </a:spcBef>
              <a:spcAft>
                <a:spcPts val="0"/>
              </a:spcAft>
              <a:buSzPts val="2400"/>
              <a:buChar char="●"/>
            </a:pPr>
            <a:r>
              <a:rPr lang="en-US" sz="2400"/>
              <a:t>Stack implemented using an array is not suitable, when we don’t know the size of data which we are going to use.</a:t>
            </a:r>
            <a:endParaRPr sz="2400"/>
          </a:p>
          <a:p>
            <a:pPr indent="-381000" lvl="0" marL="457200" rtl="0" algn="l">
              <a:spcBef>
                <a:spcPts val="0"/>
              </a:spcBef>
              <a:spcAft>
                <a:spcPts val="0"/>
              </a:spcAft>
              <a:buSzPts val="2400"/>
              <a:buChar char="●"/>
            </a:pPr>
            <a:r>
              <a:rPr lang="en-US" sz="2400"/>
              <a:t>A </a:t>
            </a:r>
            <a:r>
              <a:rPr lang="en-US" sz="2400"/>
              <a:t>stack data structure can be implemented by using a linked list data structure.</a:t>
            </a:r>
            <a:endParaRPr sz="2400"/>
          </a:p>
          <a:p>
            <a:pPr indent="-381000" lvl="0" marL="457200" rtl="0" algn="l">
              <a:spcBef>
                <a:spcPts val="0"/>
              </a:spcBef>
              <a:spcAft>
                <a:spcPts val="0"/>
              </a:spcAft>
              <a:buSzPts val="2400"/>
              <a:buChar char="●"/>
            </a:pPr>
            <a:r>
              <a:rPr lang="en-US" sz="2400"/>
              <a:t>The stack implemented using linked list can work for an unlimited number of values. That means, stack implemented using linked list works for the variable size of data.</a:t>
            </a:r>
            <a:endParaRPr sz="2400"/>
          </a:p>
          <a:p>
            <a:pPr indent="-381000" lvl="0" marL="457200" rtl="0" algn="l">
              <a:spcBef>
                <a:spcPts val="0"/>
              </a:spcBef>
              <a:spcAft>
                <a:spcPts val="0"/>
              </a:spcAft>
              <a:buSzPts val="2400"/>
              <a:buChar char="●"/>
            </a:pPr>
            <a:r>
              <a:rPr lang="en-US" sz="2400"/>
              <a:t>So, there is no need to fix the size at the beginning of the implementation.</a:t>
            </a:r>
            <a:endParaRPr sz="2400"/>
          </a:p>
          <a:p>
            <a:pPr indent="-381000" lvl="0" marL="457200" rtl="0" algn="l">
              <a:spcBef>
                <a:spcPts val="0"/>
              </a:spcBef>
              <a:spcAft>
                <a:spcPts val="0"/>
              </a:spcAft>
              <a:buSzPts val="2400"/>
              <a:buChar char="●"/>
            </a:pPr>
            <a:r>
              <a:rPr lang="en-US" sz="2400"/>
              <a:t>The Stack implemented using linked list can organize as many data values as we want.</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23188760c9d_0_9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as Linked List</a:t>
            </a:r>
            <a:endParaRPr sz="3000">
              <a:solidFill>
                <a:srgbClr val="4A86E8"/>
              </a:solidFill>
            </a:endParaRPr>
          </a:p>
        </p:txBody>
      </p:sp>
      <p:sp>
        <p:nvSpPr>
          <p:cNvPr id="645" name="Google Shape;645;g23188760c9d_0_92"/>
          <p:cNvSpPr txBox="1"/>
          <p:nvPr>
            <p:ph idx="1" type="body"/>
          </p:nvPr>
        </p:nvSpPr>
        <p:spPr>
          <a:xfrm>
            <a:off x="838200" y="1825625"/>
            <a:ext cx="6543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In linked list implementation of a stack, every new element is inserted as ‘top’ element. That means every newly inserted element is pointed by ‘top’.</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Whenever we want to remove an element from the stack, simply remove the node which is pointed by ‘top’ by moving ‘top’ to its previous node in the list. The next field of the first element must be always NULL.</a:t>
            </a:r>
            <a:endParaRPr sz="2400"/>
          </a:p>
        </p:txBody>
      </p:sp>
      <p:pic>
        <p:nvPicPr>
          <p:cNvPr id="646" name="Google Shape;646;g23188760c9d_0_92"/>
          <p:cNvPicPr preferRelativeResize="0"/>
          <p:nvPr/>
        </p:nvPicPr>
        <p:blipFill>
          <a:blip r:embed="rId3">
            <a:alphaModFix/>
          </a:blip>
          <a:stretch>
            <a:fillRect/>
          </a:stretch>
        </p:blipFill>
        <p:spPr>
          <a:xfrm>
            <a:off x="8058225" y="1825625"/>
            <a:ext cx="3284850" cy="43512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23188760c9d_0_9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as Linked List</a:t>
            </a:r>
            <a:endParaRPr sz="3000">
              <a:solidFill>
                <a:srgbClr val="4A86E8"/>
              </a:solidFill>
            </a:endParaRPr>
          </a:p>
        </p:txBody>
      </p:sp>
      <p:sp>
        <p:nvSpPr>
          <p:cNvPr id="653" name="Google Shape;653;g23188760c9d_0_9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400"/>
              <a:t>To implement a stack using a linked list, we need to set the following things before implementing actual operations:</a:t>
            </a:r>
            <a:endParaRPr sz="2400"/>
          </a:p>
          <a:p>
            <a:pPr indent="-381000" lvl="0" marL="914400" rtl="0" algn="l">
              <a:spcBef>
                <a:spcPts val="1000"/>
              </a:spcBef>
              <a:spcAft>
                <a:spcPts val="0"/>
              </a:spcAft>
              <a:buSzPts val="2400"/>
              <a:buChar char="●"/>
            </a:pPr>
            <a:r>
              <a:rPr lang="en-US" sz="2400"/>
              <a:t>Include all the header files which are used in the program. And declare all the user defined functions.</a:t>
            </a:r>
            <a:endParaRPr sz="2400"/>
          </a:p>
          <a:p>
            <a:pPr indent="0" lvl="0" marL="914400" rtl="0" algn="l">
              <a:spcBef>
                <a:spcPts val="1000"/>
              </a:spcBef>
              <a:spcAft>
                <a:spcPts val="0"/>
              </a:spcAft>
              <a:buNone/>
            </a:pPr>
            <a:r>
              <a:t/>
            </a:r>
            <a:endParaRPr sz="2400"/>
          </a:p>
          <a:p>
            <a:pPr indent="-381000" lvl="0" marL="914400" rtl="0" algn="l">
              <a:spcBef>
                <a:spcPts val="1000"/>
              </a:spcBef>
              <a:spcAft>
                <a:spcPts val="0"/>
              </a:spcAft>
              <a:buSzPts val="2400"/>
              <a:buChar char="●"/>
            </a:pPr>
            <a:r>
              <a:rPr lang="en-US" sz="2400"/>
              <a:t>Define a ‘Node’ structure with two numbers data and next.</a:t>
            </a:r>
            <a:endParaRPr sz="2400"/>
          </a:p>
          <a:p>
            <a:pPr indent="0" lvl="0" marL="914400" rtl="0" algn="l">
              <a:spcBef>
                <a:spcPts val="1000"/>
              </a:spcBef>
              <a:spcAft>
                <a:spcPts val="0"/>
              </a:spcAft>
              <a:buNone/>
            </a:pPr>
            <a:r>
              <a:t/>
            </a:r>
            <a:endParaRPr sz="2400"/>
          </a:p>
          <a:p>
            <a:pPr indent="-381000" lvl="0" marL="914400" rtl="0" algn="l">
              <a:spcBef>
                <a:spcPts val="1000"/>
              </a:spcBef>
              <a:spcAft>
                <a:spcPts val="0"/>
              </a:spcAft>
              <a:buSzPts val="2400"/>
              <a:buChar char="●"/>
            </a:pPr>
            <a:r>
              <a:rPr lang="en-US" sz="2400"/>
              <a:t>Define a Node pointer ‘top’ and set it to NULL.</a:t>
            </a:r>
            <a:endParaRPr sz="2400"/>
          </a:p>
          <a:p>
            <a:pPr indent="0" lvl="0" marL="914400" rtl="0" algn="l">
              <a:spcBef>
                <a:spcPts val="1000"/>
              </a:spcBef>
              <a:spcAft>
                <a:spcPts val="0"/>
              </a:spcAft>
              <a:buNone/>
            </a:pPr>
            <a:r>
              <a:t/>
            </a:r>
            <a:endParaRPr sz="2400"/>
          </a:p>
          <a:p>
            <a:pPr indent="-381000" lvl="0" marL="914400" rtl="0" algn="l">
              <a:spcBef>
                <a:spcPts val="1000"/>
              </a:spcBef>
              <a:spcAft>
                <a:spcPts val="0"/>
              </a:spcAft>
              <a:buSzPts val="2400"/>
              <a:buChar char="●"/>
            </a:pPr>
            <a:r>
              <a:rPr lang="en-US" sz="2400"/>
              <a:t>Implement</a:t>
            </a:r>
            <a:r>
              <a:rPr lang="en-US" sz="2400"/>
              <a:t> the main method by displaying Menu with list of </a:t>
            </a:r>
            <a:r>
              <a:rPr lang="en-US" sz="2400"/>
              <a:t>operations</a:t>
            </a:r>
            <a:r>
              <a:rPr lang="en-US" sz="2400"/>
              <a:t> and make suitable functions calls in the main method.</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23188760c9d_0_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as Linked List: Push Operation</a:t>
            </a:r>
            <a:endParaRPr sz="3000">
              <a:solidFill>
                <a:srgbClr val="4A86E8"/>
              </a:solidFill>
            </a:endParaRPr>
          </a:p>
        </p:txBody>
      </p:sp>
      <p:sp>
        <p:nvSpPr>
          <p:cNvPr id="660" name="Google Shape;660;g23188760c9d_0_6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2400"/>
              <a:t>Steps to insert a new node into the stack:</a:t>
            </a:r>
            <a:endParaRPr b="1" sz="2400"/>
          </a:p>
          <a:p>
            <a:pPr indent="-381000" lvl="0" marL="457200" rtl="0" algn="l">
              <a:spcBef>
                <a:spcPts val="1000"/>
              </a:spcBef>
              <a:spcAft>
                <a:spcPts val="0"/>
              </a:spcAft>
              <a:buSzPts val="2400"/>
              <a:buAutoNum type="arabicPeriod"/>
            </a:pPr>
            <a:r>
              <a:rPr lang="en-US" sz="2400"/>
              <a:t>Create a newNode with given value.</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Check whether stack is Empty (top = = NULL)</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If it is Empty, then set newNode → next = NULL.</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If it is Not Empty, then set newNode → next = top.</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Finally, set top = newNode</a:t>
            </a:r>
            <a:endParaRPr sz="24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23188760c9d_0_10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as Linked List: POP Operation</a:t>
            </a:r>
            <a:endParaRPr sz="3000">
              <a:solidFill>
                <a:srgbClr val="4A86E8"/>
              </a:solidFill>
            </a:endParaRPr>
          </a:p>
        </p:txBody>
      </p:sp>
      <p:sp>
        <p:nvSpPr>
          <p:cNvPr id="667" name="Google Shape;667;g23188760c9d_0_10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2400"/>
              <a:t>Steps to delete a node from the stack:</a:t>
            </a:r>
            <a:endParaRPr b="1" sz="2400"/>
          </a:p>
          <a:p>
            <a:pPr indent="-381000" lvl="0" marL="457200" rtl="0" algn="l">
              <a:spcBef>
                <a:spcPts val="1000"/>
              </a:spcBef>
              <a:spcAft>
                <a:spcPts val="0"/>
              </a:spcAft>
              <a:buSzPts val="2400"/>
              <a:buAutoNum type="arabicPeriod"/>
            </a:pPr>
            <a:r>
              <a:rPr lang="en-US" sz="2400"/>
              <a:t>Check whether stack is Empty(top = = NULL).</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If it is Empty, then display “Stack is Empty!!!” and terminate the function.</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If it is Not Empty, then define a Node pointer ‘temp’ and set it to ‘top’.</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Then set ‘top = top→ next’.</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AutoNum type="arabicPeriod"/>
            </a:pPr>
            <a:r>
              <a:rPr lang="en-US" sz="2400"/>
              <a:t>Finally, delete ‘temp’. (free(temp)).</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23188760c9d_0_1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Stack as Linked List: Displaying elements</a:t>
            </a:r>
            <a:endParaRPr sz="3000">
              <a:solidFill>
                <a:srgbClr val="4A86E8"/>
              </a:solidFill>
            </a:endParaRPr>
          </a:p>
        </p:txBody>
      </p:sp>
      <p:pic>
        <p:nvPicPr>
          <p:cNvPr id="674" name="Google Shape;674;g23188760c9d_0_112"/>
          <p:cNvPicPr preferRelativeResize="0"/>
          <p:nvPr/>
        </p:nvPicPr>
        <p:blipFill>
          <a:blip r:embed="rId3">
            <a:alphaModFix/>
          </a:blip>
          <a:stretch>
            <a:fillRect/>
          </a:stretch>
        </p:blipFill>
        <p:spPr>
          <a:xfrm>
            <a:off x="838200" y="1970225"/>
            <a:ext cx="10927124" cy="24906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g23188760c9d_0_1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Queue as Linked List:</a:t>
            </a:r>
            <a:endParaRPr sz="3000">
              <a:solidFill>
                <a:srgbClr val="4A86E8"/>
              </a:solidFill>
            </a:endParaRPr>
          </a:p>
        </p:txBody>
      </p:sp>
      <p:sp>
        <p:nvSpPr>
          <p:cNvPr id="681" name="Google Shape;681;g23188760c9d_0_1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81000" lvl="0" marL="457200" rtl="0" algn="l">
              <a:spcBef>
                <a:spcPts val="300"/>
              </a:spcBef>
              <a:spcAft>
                <a:spcPts val="0"/>
              </a:spcAft>
              <a:buSzPts val="2400"/>
              <a:buChar char="•"/>
            </a:pPr>
            <a:r>
              <a:rPr lang="en-US" sz="2400"/>
              <a:t>The major problem with the queue implemented using an array is, It will work for an only fixed number of data values.</a:t>
            </a:r>
            <a:endParaRPr sz="2400"/>
          </a:p>
          <a:p>
            <a:pPr indent="0" lvl="0" marL="457200" rtl="0" algn="l">
              <a:spcBef>
                <a:spcPts val="300"/>
              </a:spcBef>
              <a:spcAft>
                <a:spcPts val="0"/>
              </a:spcAft>
              <a:buNone/>
            </a:pPr>
            <a:r>
              <a:t/>
            </a:r>
            <a:endParaRPr sz="2400"/>
          </a:p>
          <a:p>
            <a:pPr indent="-381000" lvl="0" marL="457200" rtl="0" algn="l">
              <a:spcBef>
                <a:spcPts val="300"/>
              </a:spcBef>
              <a:spcAft>
                <a:spcPts val="0"/>
              </a:spcAft>
              <a:buSzPts val="2400"/>
              <a:buChar char="•"/>
            </a:pPr>
            <a:r>
              <a:rPr lang="en-US" sz="2400"/>
              <a:t>That means, the amount of data must be specified at the beginning itself.</a:t>
            </a:r>
            <a:endParaRPr sz="2400"/>
          </a:p>
          <a:p>
            <a:pPr indent="0" lvl="0" marL="457200" rtl="0" algn="l">
              <a:spcBef>
                <a:spcPts val="300"/>
              </a:spcBef>
              <a:spcAft>
                <a:spcPts val="0"/>
              </a:spcAft>
              <a:buNone/>
            </a:pPr>
            <a:r>
              <a:t/>
            </a:r>
            <a:endParaRPr sz="2400"/>
          </a:p>
          <a:p>
            <a:pPr indent="-381000" lvl="0" marL="457200" rtl="0" algn="l">
              <a:spcBef>
                <a:spcPts val="300"/>
              </a:spcBef>
              <a:spcAft>
                <a:spcPts val="0"/>
              </a:spcAft>
              <a:buSzPts val="2400"/>
              <a:buChar char="•"/>
            </a:pPr>
            <a:r>
              <a:rPr lang="en-US" sz="2400"/>
              <a:t>Queue using an array is not suitable when we don’t know the size of dta which we are going to use.</a:t>
            </a:r>
            <a:endParaRPr sz="2400"/>
          </a:p>
          <a:p>
            <a:pPr indent="0" lvl="0" marL="457200" rtl="0" algn="l">
              <a:spcBef>
                <a:spcPts val="300"/>
              </a:spcBef>
              <a:spcAft>
                <a:spcPts val="0"/>
              </a:spcAft>
              <a:buNone/>
            </a:pPr>
            <a:r>
              <a:t/>
            </a:r>
            <a:endParaRPr sz="2400"/>
          </a:p>
          <a:p>
            <a:pPr indent="-381000" lvl="0" marL="457200" rtl="0" algn="l">
              <a:spcBef>
                <a:spcPts val="300"/>
              </a:spcBef>
              <a:spcAft>
                <a:spcPts val="0"/>
              </a:spcAft>
              <a:buSzPts val="2400"/>
              <a:buChar char="•"/>
            </a:pPr>
            <a:r>
              <a:rPr lang="en-US" sz="2400"/>
              <a:t>The queue which is implemented using a linked list can work for an unlimited number of values. That means, queue using linked list can work for the variable size of data (No need to fix the size at the beginning of the implementation).</a:t>
            </a:r>
            <a:endParaRPr sz="2400"/>
          </a:p>
          <a:p>
            <a:pPr indent="0" lvl="0" marL="457200" rtl="0" algn="l">
              <a:spcBef>
                <a:spcPts val="300"/>
              </a:spcBef>
              <a:spcAft>
                <a:spcPts val="0"/>
              </a:spcAft>
              <a:buNone/>
            </a:pPr>
            <a:r>
              <a:t/>
            </a:r>
            <a:endParaRPr sz="2400"/>
          </a:p>
          <a:p>
            <a:pPr indent="-381000" lvl="0" marL="457200" rtl="0" algn="l">
              <a:spcBef>
                <a:spcPts val="300"/>
              </a:spcBef>
              <a:spcAft>
                <a:spcPts val="0"/>
              </a:spcAft>
              <a:buSzPts val="2400"/>
              <a:buChar char="•"/>
            </a:pPr>
            <a:r>
              <a:rPr lang="en-US" sz="2400"/>
              <a:t>The Queue implemented using linked list can organize as many data values as we want.</a:t>
            </a:r>
            <a:endParaRPr sz="24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23188760c9d_0_1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Queue as Linked List:</a:t>
            </a:r>
            <a:endParaRPr sz="3000">
              <a:solidFill>
                <a:srgbClr val="4A86E8"/>
              </a:solidFill>
            </a:endParaRPr>
          </a:p>
        </p:txBody>
      </p:sp>
      <p:sp>
        <p:nvSpPr>
          <p:cNvPr id="688" name="Google Shape;688;g23188760c9d_0_124"/>
          <p:cNvSpPr txBox="1"/>
          <p:nvPr>
            <p:ph idx="1" type="body"/>
          </p:nvPr>
        </p:nvSpPr>
        <p:spPr>
          <a:xfrm>
            <a:off x="838200" y="1825625"/>
            <a:ext cx="10515600" cy="185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000"/>
              <a:t>In linked list implementation of a queue, the last inserted node is always pointed by ‘rear’ and the first node is always pointed by ‘front’.</a:t>
            </a:r>
            <a:endParaRPr sz="3000"/>
          </a:p>
        </p:txBody>
      </p:sp>
      <p:pic>
        <p:nvPicPr>
          <p:cNvPr id="689" name="Google Shape;689;g23188760c9d_0_124"/>
          <p:cNvPicPr preferRelativeResize="0"/>
          <p:nvPr/>
        </p:nvPicPr>
        <p:blipFill>
          <a:blip r:embed="rId3">
            <a:alphaModFix/>
          </a:blip>
          <a:stretch>
            <a:fillRect/>
          </a:stretch>
        </p:blipFill>
        <p:spPr>
          <a:xfrm>
            <a:off x="1104900" y="3359075"/>
            <a:ext cx="10788776" cy="156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53c4f83167_0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Array implementation of List</a:t>
            </a:r>
            <a:endParaRPr sz="3000">
              <a:solidFill>
                <a:srgbClr val="4A86E8"/>
              </a:solidFill>
            </a:endParaRPr>
          </a:p>
        </p:txBody>
      </p:sp>
      <p:sp>
        <p:nvSpPr>
          <p:cNvPr id="97" name="Google Shape;97;g253c4f83167_0_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t>Advantages of Array Implementation</a:t>
            </a:r>
            <a:endParaRPr sz="2400"/>
          </a:p>
          <a:p>
            <a:pPr indent="-381000" lvl="0" marL="914400" rtl="0" algn="l">
              <a:spcBef>
                <a:spcPts val="1000"/>
              </a:spcBef>
              <a:spcAft>
                <a:spcPts val="0"/>
              </a:spcAft>
              <a:buSzPts val="2400"/>
              <a:buAutoNum type="arabicPeriod"/>
            </a:pPr>
            <a:r>
              <a:rPr lang="en-US" sz="2400"/>
              <a:t>variables are stored in </a:t>
            </a:r>
            <a:r>
              <a:rPr lang="en-US" sz="2400"/>
              <a:t>contiguous</a:t>
            </a:r>
            <a:r>
              <a:rPr lang="en-US" sz="2400"/>
              <a:t> memory.</a:t>
            </a:r>
            <a:endParaRPr sz="2400"/>
          </a:p>
          <a:p>
            <a:pPr indent="-381000" lvl="0" marL="914400" rtl="0" algn="l">
              <a:spcBef>
                <a:spcPts val="0"/>
              </a:spcBef>
              <a:spcAft>
                <a:spcPts val="0"/>
              </a:spcAft>
              <a:buSzPts val="2400"/>
              <a:buAutoNum type="arabicPeriod"/>
            </a:pPr>
            <a:r>
              <a:rPr lang="en-US" sz="2400"/>
              <a:t>Easy to handle data</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Limitations</a:t>
            </a:r>
            <a:r>
              <a:rPr lang="en-US" sz="2400"/>
              <a:t> of Array Implementation</a:t>
            </a:r>
            <a:endParaRPr sz="2400"/>
          </a:p>
          <a:p>
            <a:pPr indent="-381000" lvl="0" marL="914400" rtl="0" algn="l">
              <a:spcBef>
                <a:spcPts val="1000"/>
              </a:spcBef>
              <a:spcAft>
                <a:spcPts val="0"/>
              </a:spcAft>
              <a:buSzPts val="2400"/>
              <a:buAutoNum type="arabicPeriod"/>
            </a:pPr>
            <a:r>
              <a:rPr lang="en-US" sz="2400"/>
              <a:t>Hard to add/remove elements</a:t>
            </a:r>
            <a:endParaRPr sz="2400"/>
          </a:p>
          <a:p>
            <a:pPr indent="-381000" lvl="0" marL="914400" rtl="0" algn="l">
              <a:spcBef>
                <a:spcPts val="0"/>
              </a:spcBef>
              <a:spcAft>
                <a:spcPts val="0"/>
              </a:spcAft>
              <a:buSzPts val="2400"/>
              <a:buAutoNum type="arabicPeriod"/>
            </a:pPr>
            <a:r>
              <a:rPr lang="en-US" sz="2400"/>
              <a:t>Can not be dynamically resized</a:t>
            </a:r>
            <a:endParaRPr sz="2400"/>
          </a:p>
          <a:p>
            <a:pPr indent="-381000" lvl="0" marL="914400" rtl="0" algn="l">
              <a:spcBef>
                <a:spcPts val="0"/>
              </a:spcBef>
              <a:spcAft>
                <a:spcPts val="0"/>
              </a:spcAft>
              <a:buSzPts val="2400"/>
              <a:buAutoNum type="arabicPeriod"/>
            </a:pPr>
            <a:r>
              <a:rPr lang="en-US" sz="2400"/>
              <a:t>Memory loss </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g23188760c9d_0_1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Operations:</a:t>
            </a:r>
            <a:endParaRPr sz="3000">
              <a:solidFill>
                <a:srgbClr val="4A86E8"/>
              </a:solidFill>
            </a:endParaRPr>
          </a:p>
        </p:txBody>
      </p:sp>
      <p:sp>
        <p:nvSpPr>
          <p:cNvPr id="696" name="Google Shape;696;g23188760c9d_0_1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rPr>
              <a:t>To implement queue using linked list, we need to set the following things before implementing actual operations.</a:t>
            </a:r>
            <a:endParaRPr sz="2400">
              <a:highlight>
                <a:srgbClr val="FFFFFF"/>
              </a:highlight>
            </a:endParaRPr>
          </a:p>
          <a:p>
            <a:pPr indent="-228600" lvl="0" marL="457200" rtl="0" algn="l">
              <a:lnSpc>
                <a:spcPct val="115000"/>
              </a:lnSpc>
              <a:spcBef>
                <a:spcPts val="800"/>
              </a:spcBef>
              <a:spcAft>
                <a:spcPts val="0"/>
              </a:spcAft>
              <a:buClr>
                <a:schemeClr val="dk1"/>
              </a:buClr>
              <a:buSzPts val="2400"/>
              <a:buNone/>
            </a:pPr>
            <a:r>
              <a:rPr lang="en-US" sz="2400">
                <a:highlight>
                  <a:srgbClr val="FFFFFF"/>
                </a:highlight>
              </a:rPr>
              <a:t>Step 1 - Include all the </a:t>
            </a:r>
            <a:r>
              <a:rPr b="1" lang="en-US" sz="2400">
                <a:highlight>
                  <a:srgbClr val="FFFFFF"/>
                </a:highlight>
              </a:rPr>
              <a:t>header files</a:t>
            </a:r>
            <a:r>
              <a:rPr lang="en-US" sz="2400">
                <a:highlight>
                  <a:srgbClr val="FFFFFF"/>
                </a:highlight>
              </a:rPr>
              <a:t> which are used in the program. And declare all the </a:t>
            </a:r>
            <a:r>
              <a:rPr b="1" lang="en-US" sz="2400">
                <a:highlight>
                  <a:srgbClr val="FFFFFF"/>
                </a:highlight>
              </a:rPr>
              <a:t>user defined functions</a:t>
            </a:r>
            <a:r>
              <a:rPr lang="en-US" sz="2400">
                <a:highlight>
                  <a:srgbClr val="FFFFFF"/>
                </a:highlight>
              </a:rPr>
              <a:t>.</a:t>
            </a:r>
            <a:endParaRPr sz="2400">
              <a:highlight>
                <a:srgbClr val="FFFFFF"/>
              </a:highlight>
            </a:endParaRPr>
          </a:p>
          <a:p>
            <a:pPr indent="-228600" lvl="0" marL="457200" rtl="0" algn="l">
              <a:lnSpc>
                <a:spcPct val="115000"/>
              </a:lnSpc>
              <a:spcBef>
                <a:spcPts val="0"/>
              </a:spcBef>
              <a:spcAft>
                <a:spcPts val="0"/>
              </a:spcAft>
              <a:buClr>
                <a:schemeClr val="dk1"/>
              </a:buClr>
              <a:buSzPts val="2400"/>
              <a:buNone/>
            </a:pPr>
            <a:r>
              <a:rPr lang="en-US" sz="2400">
                <a:highlight>
                  <a:srgbClr val="FFFFFF"/>
                </a:highlight>
              </a:rPr>
              <a:t>Step 2 - Define a '</a:t>
            </a:r>
            <a:r>
              <a:rPr b="1" lang="en-US" sz="2400">
                <a:highlight>
                  <a:srgbClr val="FFFFFF"/>
                </a:highlight>
              </a:rPr>
              <a:t>Node</a:t>
            </a:r>
            <a:r>
              <a:rPr lang="en-US" sz="2400">
                <a:highlight>
                  <a:srgbClr val="FFFFFF"/>
                </a:highlight>
              </a:rPr>
              <a:t>' structure with two members </a:t>
            </a:r>
            <a:r>
              <a:rPr b="1" lang="en-US" sz="2400">
                <a:highlight>
                  <a:srgbClr val="FFFFFF"/>
                </a:highlight>
              </a:rPr>
              <a:t>data</a:t>
            </a:r>
            <a:r>
              <a:rPr lang="en-US" sz="2400">
                <a:highlight>
                  <a:srgbClr val="FFFFFF"/>
                </a:highlight>
              </a:rPr>
              <a:t> and </a:t>
            </a:r>
            <a:r>
              <a:rPr b="1" lang="en-US" sz="2400">
                <a:highlight>
                  <a:srgbClr val="FFFFFF"/>
                </a:highlight>
              </a:rPr>
              <a:t>next</a:t>
            </a:r>
            <a:r>
              <a:rPr lang="en-US" sz="2400">
                <a:highlight>
                  <a:srgbClr val="FFFFFF"/>
                </a:highlight>
              </a:rPr>
              <a:t>.</a:t>
            </a:r>
            <a:endParaRPr sz="2400">
              <a:highlight>
                <a:srgbClr val="FFFFFF"/>
              </a:highlight>
            </a:endParaRPr>
          </a:p>
          <a:p>
            <a:pPr indent="-228600" lvl="0" marL="457200" rtl="0" algn="l">
              <a:lnSpc>
                <a:spcPct val="115000"/>
              </a:lnSpc>
              <a:spcBef>
                <a:spcPts val="0"/>
              </a:spcBef>
              <a:spcAft>
                <a:spcPts val="0"/>
              </a:spcAft>
              <a:buClr>
                <a:schemeClr val="dk1"/>
              </a:buClr>
              <a:buSzPts val="2400"/>
              <a:buNone/>
            </a:pPr>
            <a:r>
              <a:rPr lang="en-US" sz="2400">
                <a:highlight>
                  <a:srgbClr val="FFFFFF"/>
                </a:highlight>
              </a:rPr>
              <a:t>Step 3 - Define two </a:t>
            </a:r>
            <a:r>
              <a:rPr b="1" lang="en-US" sz="2400">
                <a:highlight>
                  <a:srgbClr val="FFFFFF"/>
                </a:highlight>
              </a:rPr>
              <a:t>Node</a:t>
            </a:r>
            <a:r>
              <a:rPr lang="en-US" sz="2400">
                <a:highlight>
                  <a:srgbClr val="FFFFFF"/>
                </a:highlight>
              </a:rPr>
              <a:t> pointers '</a:t>
            </a:r>
            <a:r>
              <a:rPr b="1" lang="en-US" sz="2400">
                <a:highlight>
                  <a:srgbClr val="FFFFFF"/>
                </a:highlight>
              </a:rPr>
              <a:t>front</a:t>
            </a:r>
            <a:r>
              <a:rPr lang="en-US" sz="2400">
                <a:highlight>
                  <a:srgbClr val="FFFFFF"/>
                </a:highlight>
              </a:rPr>
              <a:t>' and '</a:t>
            </a:r>
            <a:r>
              <a:rPr b="1" lang="en-US" sz="2400">
                <a:highlight>
                  <a:srgbClr val="FFFFFF"/>
                </a:highlight>
              </a:rPr>
              <a:t>rear</a:t>
            </a:r>
            <a:r>
              <a:rPr lang="en-US" sz="2400">
                <a:highlight>
                  <a:srgbClr val="FFFFFF"/>
                </a:highlight>
              </a:rPr>
              <a:t>' and set both to </a:t>
            </a:r>
            <a:r>
              <a:rPr b="1" lang="en-US" sz="2400">
                <a:highlight>
                  <a:srgbClr val="FFFFFF"/>
                </a:highlight>
              </a:rPr>
              <a:t>NULL</a:t>
            </a:r>
            <a:r>
              <a:rPr lang="en-US" sz="2400">
                <a:highlight>
                  <a:srgbClr val="FFFFFF"/>
                </a:highlight>
              </a:rPr>
              <a:t>.</a:t>
            </a:r>
            <a:endParaRPr sz="2400">
              <a:highlight>
                <a:srgbClr val="FFFFFF"/>
              </a:highlight>
            </a:endParaRPr>
          </a:p>
          <a:p>
            <a:pPr indent="-228600" lvl="0" marL="457200" rtl="0" algn="l">
              <a:lnSpc>
                <a:spcPct val="115000"/>
              </a:lnSpc>
              <a:spcBef>
                <a:spcPts val="0"/>
              </a:spcBef>
              <a:spcAft>
                <a:spcPts val="0"/>
              </a:spcAft>
              <a:buClr>
                <a:schemeClr val="dk1"/>
              </a:buClr>
              <a:buSzPts val="2400"/>
              <a:buNone/>
            </a:pPr>
            <a:r>
              <a:rPr lang="en-US" sz="2400">
                <a:highlight>
                  <a:srgbClr val="FFFFFF"/>
                </a:highlight>
              </a:rPr>
              <a:t>Step 4 - Implement the </a:t>
            </a:r>
            <a:r>
              <a:rPr b="1" lang="en-US" sz="2400">
                <a:highlight>
                  <a:srgbClr val="FFFFFF"/>
                </a:highlight>
              </a:rPr>
              <a:t>main</a:t>
            </a:r>
            <a:r>
              <a:rPr lang="en-US" sz="2400">
                <a:highlight>
                  <a:srgbClr val="FFFFFF"/>
                </a:highlight>
              </a:rPr>
              <a:t> method by displaying Menu of list of operations and make suitable function calls in the </a:t>
            </a:r>
            <a:r>
              <a:rPr b="1" lang="en-US" sz="2400">
                <a:highlight>
                  <a:srgbClr val="FFFFFF"/>
                </a:highlight>
              </a:rPr>
              <a:t>main</a:t>
            </a:r>
            <a:r>
              <a:rPr lang="en-US" sz="2400">
                <a:highlight>
                  <a:srgbClr val="FFFFFF"/>
                </a:highlight>
              </a:rPr>
              <a:t> method to perform user selected operation.</a:t>
            </a:r>
            <a:endParaRPr sz="2400">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1e4fde1983f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enqueue( ) Operation: </a:t>
            </a:r>
            <a:r>
              <a:rPr lang="en-US" sz="3000">
                <a:solidFill>
                  <a:srgbClr val="4A86E8"/>
                </a:solidFill>
              </a:rPr>
              <a:t>Inserting</a:t>
            </a:r>
            <a:r>
              <a:rPr lang="en-US" sz="3000">
                <a:solidFill>
                  <a:srgbClr val="4A86E8"/>
                </a:solidFill>
              </a:rPr>
              <a:t> an element into the queue</a:t>
            </a:r>
            <a:endParaRPr sz="3000">
              <a:solidFill>
                <a:srgbClr val="4A86E8"/>
              </a:solidFill>
            </a:endParaRPr>
          </a:p>
          <a:p>
            <a:pPr indent="0" lvl="0" marL="0" rtl="0" algn="l">
              <a:spcBef>
                <a:spcPts val="0"/>
              </a:spcBef>
              <a:spcAft>
                <a:spcPts val="0"/>
              </a:spcAft>
              <a:buNone/>
            </a:pPr>
            <a:r>
              <a:t/>
            </a:r>
            <a:endParaRPr sz="3000">
              <a:solidFill>
                <a:srgbClr val="4A86E8"/>
              </a:solidFill>
            </a:endParaRPr>
          </a:p>
        </p:txBody>
      </p:sp>
      <p:sp>
        <p:nvSpPr>
          <p:cNvPr id="703" name="Google Shape;703;g1e4fde1983f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400">
                <a:solidFill>
                  <a:srgbClr val="333333"/>
                </a:solidFill>
                <a:highlight>
                  <a:srgbClr val="FFFFFF"/>
                </a:highlight>
              </a:rPr>
              <a:t>We can use the following steps to insert a new node into the queue...</a:t>
            </a:r>
            <a:endParaRPr sz="2400">
              <a:solidFill>
                <a:srgbClr val="333333"/>
              </a:solidFill>
              <a:highlight>
                <a:srgbClr val="FFFFFF"/>
              </a:highlight>
            </a:endParaRPr>
          </a:p>
          <a:p>
            <a:pPr indent="-228600" lvl="0" marL="457200" rtl="0" algn="l">
              <a:lnSpc>
                <a:spcPct val="115000"/>
              </a:lnSpc>
              <a:spcBef>
                <a:spcPts val="800"/>
              </a:spcBef>
              <a:spcAft>
                <a:spcPts val="0"/>
              </a:spcAft>
              <a:buClr>
                <a:srgbClr val="333333"/>
              </a:buClr>
              <a:buSzPts val="2400"/>
              <a:buNone/>
            </a:pPr>
            <a:r>
              <a:rPr lang="en-US" sz="2400">
                <a:solidFill>
                  <a:srgbClr val="162F59"/>
                </a:solidFill>
                <a:highlight>
                  <a:srgbClr val="FFFFFF"/>
                </a:highlight>
              </a:rPr>
              <a:t>Step 1 - </a:t>
            </a:r>
            <a:r>
              <a:rPr lang="en-US" sz="2400">
                <a:solidFill>
                  <a:srgbClr val="333333"/>
                </a:solidFill>
                <a:highlight>
                  <a:srgbClr val="FFFFFF"/>
                </a:highlight>
              </a:rPr>
              <a:t>Create a </a:t>
            </a:r>
            <a:r>
              <a:rPr b="1" lang="en-US" sz="2400">
                <a:solidFill>
                  <a:srgbClr val="333333"/>
                </a:solidFill>
                <a:highlight>
                  <a:srgbClr val="FFFFFF"/>
                </a:highlight>
              </a:rPr>
              <a:t>newNode</a:t>
            </a:r>
            <a:r>
              <a:rPr lang="en-US" sz="2400">
                <a:solidFill>
                  <a:srgbClr val="333333"/>
                </a:solidFill>
                <a:highlight>
                  <a:srgbClr val="FFFFFF"/>
                </a:highlight>
              </a:rPr>
              <a:t> with given value and set '</a:t>
            </a:r>
            <a:r>
              <a:rPr b="1" lang="en-US" sz="2400">
                <a:solidFill>
                  <a:srgbClr val="333333"/>
                </a:solidFill>
                <a:highlight>
                  <a:srgbClr val="FFFFFF"/>
                </a:highlight>
              </a:rPr>
              <a:t>newNode → next</a:t>
            </a:r>
            <a:r>
              <a:rPr lang="en-US" sz="2400">
                <a:solidFill>
                  <a:srgbClr val="333333"/>
                </a:solidFill>
                <a:highlight>
                  <a:srgbClr val="FFFFFF"/>
                </a:highlight>
              </a:rPr>
              <a:t>' to </a:t>
            </a:r>
            <a:r>
              <a:rPr b="1" lang="en-US" sz="2400">
                <a:solidFill>
                  <a:srgbClr val="333333"/>
                </a:solidFill>
                <a:highlight>
                  <a:srgbClr val="FFFFFF"/>
                </a:highlight>
              </a:rPr>
              <a:t>NULL</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2 - </a:t>
            </a:r>
            <a:r>
              <a:rPr lang="en-US" sz="2400">
                <a:solidFill>
                  <a:srgbClr val="333333"/>
                </a:solidFill>
                <a:highlight>
                  <a:srgbClr val="FFFFFF"/>
                </a:highlight>
              </a:rPr>
              <a:t>Check whether queue is </a:t>
            </a:r>
            <a:r>
              <a:rPr b="1" lang="en-US" sz="2400">
                <a:solidFill>
                  <a:srgbClr val="333333"/>
                </a:solidFill>
                <a:highlight>
                  <a:srgbClr val="FFFFFF"/>
                </a:highlight>
              </a:rPr>
              <a:t>Empty</a:t>
            </a:r>
            <a:r>
              <a:rPr lang="en-US" sz="2400">
                <a:solidFill>
                  <a:srgbClr val="333333"/>
                </a:solidFill>
                <a:highlight>
                  <a:srgbClr val="FFFFFF"/>
                </a:highlight>
              </a:rPr>
              <a:t> (</a:t>
            </a:r>
            <a:r>
              <a:rPr b="1" lang="en-US" sz="2400">
                <a:solidFill>
                  <a:srgbClr val="333333"/>
                </a:solidFill>
                <a:highlight>
                  <a:srgbClr val="FFFFFF"/>
                </a:highlight>
              </a:rPr>
              <a:t>rear</a:t>
            </a:r>
            <a:r>
              <a:rPr lang="en-US" sz="2400">
                <a:solidFill>
                  <a:srgbClr val="333333"/>
                </a:solidFill>
                <a:highlight>
                  <a:srgbClr val="FFFFFF"/>
                </a:highlight>
              </a:rPr>
              <a:t> == </a:t>
            </a:r>
            <a:r>
              <a:rPr b="1" lang="en-US" sz="2400">
                <a:solidFill>
                  <a:srgbClr val="333333"/>
                </a:solidFill>
                <a:highlight>
                  <a:srgbClr val="FFFFFF"/>
                </a:highlight>
              </a:rPr>
              <a:t>NULL</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3 - </a:t>
            </a:r>
            <a:r>
              <a:rPr lang="en-US" sz="2400">
                <a:solidFill>
                  <a:srgbClr val="333333"/>
                </a:solidFill>
                <a:highlight>
                  <a:srgbClr val="FFFFFF"/>
                </a:highlight>
              </a:rPr>
              <a:t>If it is </a:t>
            </a:r>
            <a:r>
              <a:rPr b="1" lang="en-US" sz="2400">
                <a:solidFill>
                  <a:srgbClr val="333333"/>
                </a:solidFill>
                <a:highlight>
                  <a:srgbClr val="FFFFFF"/>
                </a:highlight>
              </a:rPr>
              <a:t>Empty</a:t>
            </a:r>
            <a:r>
              <a:rPr lang="en-US" sz="2400">
                <a:solidFill>
                  <a:srgbClr val="333333"/>
                </a:solidFill>
                <a:highlight>
                  <a:srgbClr val="FFFFFF"/>
                </a:highlight>
              </a:rPr>
              <a:t> then, set </a:t>
            </a:r>
            <a:r>
              <a:rPr b="1" lang="en-US" sz="2400">
                <a:solidFill>
                  <a:srgbClr val="333333"/>
                </a:solidFill>
                <a:highlight>
                  <a:srgbClr val="FFFFFF"/>
                </a:highlight>
              </a:rPr>
              <a:t>front</a:t>
            </a:r>
            <a:r>
              <a:rPr lang="en-US" sz="2400">
                <a:solidFill>
                  <a:srgbClr val="333333"/>
                </a:solidFill>
                <a:highlight>
                  <a:srgbClr val="FFFFFF"/>
                </a:highlight>
              </a:rPr>
              <a:t> = </a:t>
            </a:r>
            <a:r>
              <a:rPr b="1" lang="en-US" sz="2400">
                <a:solidFill>
                  <a:srgbClr val="333333"/>
                </a:solidFill>
                <a:highlight>
                  <a:srgbClr val="FFFFFF"/>
                </a:highlight>
              </a:rPr>
              <a:t>newNode</a:t>
            </a:r>
            <a:r>
              <a:rPr lang="en-US" sz="2400">
                <a:solidFill>
                  <a:srgbClr val="333333"/>
                </a:solidFill>
                <a:highlight>
                  <a:srgbClr val="FFFFFF"/>
                </a:highlight>
              </a:rPr>
              <a:t> and </a:t>
            </a:r>
            <a:r>
              <a:rPr b="1" lang="en-US" sz="2400">
                <a:solidFill>
                  <a:srgbClr val="333333"/>
                </a:solidFill>
                <a:highlight>
                  <a:srgbClr val="FFFFFF"/>
                </a:highlight>
              </a:rPr>
              <a:t>rear</a:t>
            </a:r>
            <a:r>
              <a:rPr lang="en-US" sz="2400">
                <a:solidFill>
                  <a:srgbClr val="333333"/>
                </a:solidFill>
                <a:highlight>
                  <a:srgbClr val="FFFFFF"/>
                </a:highlight>
              </a:rPr>
              <a:t> = </a:t>
            </a:r>
            <a:r>
              <a:rPr b="1" lang="en-US" sz="2400">
                <a:solidFill>
                  <a:srgbClr val="333333"/>
                </a:solidFill>
                <a:highlight>
                  <a:srgbClr val="FFFFFF"/>
                </a:highlight>
              </a:rPr>
              <a:t>newNode</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4 - </a:t>
            </a:r>
            <a:r>
              <a:rPr lang="en-US" sz="2400">
                <a:solidFill>
                  <a:srgbClr val="333333"/>
                </a:solidFill>
                <a:highlight>
                  <a:srgbClr val="FFFFFF"/>
                </a:highlight>
              </a:rPr>
              <a:t>If it is </a:t>
            </a:r>
            <a:r>
              <a:rPr b="1" lang="en-US" sz="2400">
                <a:solidFill>
                  <a:srgbClr val="333333"/>
                </a:solidFill>
                <a:highlight>
                  <a:srgbClr val="FFFFFF"/>
                </a:highlight>
              </a:rPr>
              <a:t>Not Empty</a:t>
            </a:r>
            <a:r>
              <a:rPr lang="en-US" sz="2400">
                <a:solidFill>
                  <a:srgbClr val="333333"/>
                </a:solidFill>
                <a:highlight>
                  <a:srgbClr val="FFFFFF"/>
                </a:highlight>
              </a:rPr>
              <a:t> then, set </a:t>
            </a:r>
            <a:r>
              <a:rPr b="1" lang="en-US" sz="2400">
                <a:solidFill>
                  <a:srgbClr val="333333"/>
                </a:solidFill>
                <a:highlight>
                  <a:srgbClr val="FFFFFF"/>
                </a:highlight>
              </a:rPr>
              <a:t>rear → next</a:t>
            </a:r>
            <a:r>
              <a:rPr lang="en-US" sz="2400">
                <a:solidFill>
                  <a:srgbClr val="333333"/>
                </a:solidFill>
                <a:highlight>
                  <a:srgbClr val="FFFFFF"/>
                </a:highlight>
              </a:rPr>
              <a:t> = </a:t>
            </a:r>
            <a:r>
              <a:rPr b="1" lang="en-US" sz="2400">
                <a:solidFill>
                  <a:srgbClr val="333333"/>
                </a:solidFill>
                <a:highlight>
                  <a:srgbClr val="FFFFFF"/>
                </a:highlight>
              </a:rPr>
              <a:t>newNode</a:t>
            </a:r>
            <a:r>
              <a:rPr lang="en-US" sz="2400">
                <a:solidFill>
                  <a:srgbClr val="333333"/>
                </a:solidFill>
                <a:highlight>
                  <a:srgbClr val="FFFFFF"/>
                </a:highlight>
              </a:rPr>
              <a:t> and </a:t>
            </a:r>
            <a:r>
              <a:rPr b="1" lang="en-US" sz="2400">
                <a:solidFill>
                  <a:srgbClr val="333333"/>
                </a:solidFill>
                <a:highlight>
                  <a:srgbClr val="FFFFFF"/>
                </a:highlight>
              </a:rPr>
              <a:t>rear</a:t>
            </a:r>
            <a:r>
              <a:rPr lang="en-US" sz="2400">
                <a:solidFill>
                  <a:srgbClr val="333333"/>
                </a:solidFill>
                <a:highlight>
                  <a:srgbClr val="FFFFFF"/>
                </a:highlight>
              </a:rPr>
              <a:t> = </a:t>
            </a:r>
            <a:r>
              <a:rPr b="1" lang="en-US" sz="2400">
                <a:solidFill>
                  <a:srgbClr val="333333"/>
                </a:solidFill>
                <a:highlight>
                  <a:srgbClr val="FFFFFF"/>
                </a:highlight>
              </a:rPr>
              <a:t>newNode</a:t>
            </a:r>
            <a:r>
              <a:rPr lang="en-US" sz="2400">
                <a:solidFill>
                  <a:srgbClr val="333333"/>
                </a:solidFill>
                <a:highlight>
                  <a:srgbClr val="FFFFFF"/>
                </a:highlight>
              </a:rPr>
              <a:t>.</a:t>
            </a:r>
            <a:endParaRPr sz="2400">
              <a:solidFill>
                <a:srgbClr val="333333"/>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1e4fde1983f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dequeue( ) operation: deleting an element from queue</a:t>
            </a:r>
            <a:endParaRPr sz="3000">
              <a:solidFill>
                <a:srgbClr val="4A86E8"/>
              </a:solidFill>
            </a:endParaRPr>
          </a:p>
          <a:p>
            <a:pPr indent="0" lvl="0" marL="0" rtl="0" algn="l">
              <a:spcBef>
                <a:spcPts val="0"/>
              </a:spcBef>
              <a:spcAft>
                <a:spcPts val="0"/>
              </a:spcAft>
              <a:buNone/>
            </a:pPr>
            <a:r>
              <a:t/>
            </a:r>
            <a:endParaRPr sz="3000">
              <a:solidFill>
                <a:srgbClr val="4A86E8"/>
              </a:solidFill>
            </a:endParaRPr>
          </a:p>
        </p:txBody>
      </p:sp>
      <p:sp>
        <p:nvSpPr>
          <p:cNvPr id="710" name="Google Shape;710;g1e4fde1983f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400">
                <a:solidFill>
                  <a:srgbClr val="333333"/>
                </a:solidFill>
                <a:highlight>
                  <a:srgbClr val="FFFFFF"/>
                </a:highlight>
              </a:rPr>
              <a:t>We can use the following steps to delete a node from the queue...</a:t>
            </a:r>
            <a:endParaRPr sz="2400">
              <a:solidFill>
                <a:srgbClr val="333333"/>
              </a:solidFill>
              <a:highlight>
                <a:srgbClr val="FFFFFF"/>
              </a:highlight>
            </a:endParaRPr>
          </a:p>
          <a:p>
            <a:pPr indent="-228600" lvl="0" marL="457200" rtl="0" algn="l">
              <a:lnSpc>
                <a:spcPct val="115000"/>
              </a:lnSpc>
              <a:spcBef>
                <a:spcPts val="800"/>
              </a:spcBef>
              <a:spcAft>
                <a:spcPts val="0"/>
              </a:spcAft>
              <a:buClr>
                <a:srgbClr val="333333"/>
              </a:buClr>
              <a:buSzPts val="2400"/>
              <a:buNone/>
            </a:pPr>
            <a:r>
              <a:rPr lang="en-US" sz="2400">
                <a:solidFill>
                  <a:srgbClr val="162F59"/>
                </a:solidFill>
                <a:highlight>
                  <a:srgbClr val="FFFFFF"/>
                </a:highlight>
              </a:rPr>
              <a:t>Step 1 - </a:t>
            </a:r>
            <a:r>
              <a:rPr lang="en-US" sz="2400">
                <a:solidFill>
                  <a:srgbClr val="333333"/>
                </a:solidFill>
                <a:highlight>
                  <a:srgbClr val="FFFFFF"/>
                </a:highlight>
              </a:rPr>
              <a:t>Check whether </a:t>
            </a:r>
            <a:r>
              <a:rPr b="1" lang="en-US" sz="2400">
                <a:solidFill>
                  <a:srgbClr val="333333"/>
                </a:solidFill>
                <a:highlight>
                  <a:srgbClr val="FFFFFF"/>
                </a:highlight>
              </a:rPr>
              <a:t>queue</a:t>
            </a:r>
            <a:r>
              <a:rPr lang="en-US" sz="2400">
                <a:solidFill>
                  <a:srgbClr val="333333"/>
                </a:solidFill>
                <a:highlight>
                  <a:srgbClr val="FFFFFF"/>
                </a:highlight>
              </a:rPr>
              <a:t> is </a:t>
            </a:r>
            <a:r>
              <a:rPr b="1" lang="en-US" sz="2400">
                <a:solidFill>
                  <a:srgbClr val="333333"/>
                </a:solidFill>
                <a:highlight>
                  <a:srgbClr val="FFFFFF"/>
                </a:highlight>
              </a:rPr>
              <a:t>Empty</a:t>
            </a:r>
            <a:r>
              <a:rPr lang="en-US" sz="2400">
                <a:solidFill>
                  <a:srgbClr val="333333"/>
                </a:solidFill>
                <a:highlight>
                  <a:srgbClr val="FFFFFF"/>
                </a:highlight>
              </a:rPr>
              <a:t> (</a:t>
            </a:r>
            <a:r>
              <a:rPr b="1" lang="en-US" sz="2400">
                <a:solidFill>
                  <a:srgbClr val="333333"/>
                </a:solidFill>
                <a:highlight>
                  <a:srgbClr val="FFFFFF"/>
                </a:highlight>
              </a:rPr>
              <a:t>front == NULL</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2 - </a:t>
            </a:r>
            <a:r>
              <a:rPr lang="en-US" sz="2400">
                <a:solidFill>
                  <a:srgbClr val="333333"/>
                </a:solidFill>
                <a:highlight>
                  <a:srgbClr val="FFFFFF"/>
                </a:highlight>
              </a:rPr>
              <a:t>If it is </a:t>
            </a:r>
            <a:r>
              <a:rPr b="1" lang="en-US" sz="2400">
                <a:solidFill>
                  <a:srgbClr val="333333"/>
                </a:solidFill>
                <a:highlight>
                  <a:srgbClr val="FFFFFF"/>
                </a:highlight>
              </a:rPr>
              <a:t>Empty</a:t>
            </a:r>
            <a:r>
              <a:rPr lang="en-US" sz="2400">
                <a:solidFill>
                  <a:srgbClr val="333333"/>
                </a:solidFill>
                <a:highlight>
                  <a:srgbClr val="FFFFFF"/>
                </a:highlight>
              </a:rPr>
              <a:t>, then display </a:t>
            </a:r>
            <a:r>
              <a:rPr b="1" lang="en-US" sz="2400">
                <a:solidFill>
                  <a:srgbClr val="333333"/>
                </a:solidFill>
                <a:highlight>
                  <a:srgbClr val="FFFFFF"/>
                </a:highlight>
              </a:rPr>
              <a:t>"Queue is Empty!!! Deletion is not possible!!!"</a:t>
            </a:r>
            <a:r>
              <a:rPr lang="en-US" sz="2400">
                <a:solidFill>
                  <a:srgbClr val="333333"/>
                </a:solidFill>
                <a:highlight>
                  <a:srgbClr val="FFFFFF"/>
                </a:highlight>
              </a:rPr>
              <a:t> and terminate from the function</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3 - </a:t>
            </a:r>
            <a:r>
              <a:rPr lang="en-US" sz="2400">
                <a:solidFill>
                  <a:srgbClr val="333333"/>
                </a:solidFill>
                <a:highlight>
                  <a:srgbClr val="FFFFFF"/>
                </a:highlight>
              </a:rPr>
              <a:t>If it is </a:t>
            </a:r>
            <a:r>
              <a:rPr b="1" lang="en-US" sz="2400">
                <a:solidFill>
                  <a:srgbClr val="333333"/>
                </a:solidFill>
                <a:highlight>
                  <a:srgbClr val="FFFFFF"/>
                </a:highlight>
              </a:rPr>
              <a:t>Not Empty</a:t>
            </a:r>
            <a:r>
              <a:rPr lang="en-US" sz="2400">
                <a:solidFill>
                  <a:srgbClr val="333333"/>
                </a:solidFill>
                <a:highlight>
                  <a:srgbClr val="FFFFFF"/>
                </a:highlight>
              </a:rPr>
              <a:t> then, define a Node pointer '</a:t>
            </a:r>
            <a:r>
              <a:rPr b="1" lang="en-US" sz="2400">
                <a:solidFill>
                  <a:srgbClr val="333333"/>
                </a:solidFill>
                <a:highlight>
                  <a:srgbClr val="FFFFFF"/>
                </a:highlight>
              </a:rPr>
              <a:t>temp</a:t>
            </a:r>
            <a:r>
              <a:rPr lang="en-US" sz="2400">
                <a:solidFill>
                  <a:srgbClr val="333333"/>
                </a:solidFill>
                <a:highlight>
                  <a:srgbClr val="FFFFFF"/>
                </a:highlight>
              </a:rPr>
              <a:t>' and set it to '</a:t>
            </a:r>
            <a:r>
              <a:rPr b="1" lang="en-US" sz="2400">
                <a:solidFill>
                  <a:srgbClr val="333333"/>
                </a:solidFill>
                <a:highlight>
                  <a:srgbClr val="FFFFFF"/>
                </a:highlight>
              </a:rPr>
              <a:t>front</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4 - </a:t>
            </a:r>
            <a:r>
              <a:rPr lang="en-US" sz="2400">
                <a:solidFill>
                  <a:srgbClr val="333333"/>
                </a:solidFill>
                <a:highlight>
                  <a:srgbClr val="FFFFFF"/>
                </a:highlight>
              </a:rPr>
              <a:t>Then set '</a:t>
            </a:r>
            <a:r>
              <a:rPr b="1" lang="en-US" sz="2400">
                <a:solidFill>
                  <a:srgbClr val="333333"/>
                </a:solidFill>
                <a:highlight>
                  <a:srgbClr val="FFFFFF"/>
                </a:highlight>
              </a:rPr>
              <a:t>front</a:t>
            </a:r>
            <a:r>
              <a:rPr lang="en-US" sz="2400">
                <a:solidFill>
                  <a:srgbClr val="333333"/>
                </a:solidFill>
                <a:highlight>
                  <a:srgbClr val="FFFFFF"/>
                </a:highlight>
              </a:rPr>
              <a:t> = </a:t>
            </a:r>
            <a:r>
              <a:rPr b="1" lang="en-US" sz="2400">
                <a:solidFill>
                  <a:srgbClr val="333333"/>
                </a:solidFill>
                <a:highlight>
                  <a:srgbClr val="FFFFFF"/>
                </a:highlight>
              </a:rPr>
              <a:t>front → next</a:t>
            </a:r>
            <a:r>
              <a:rPr lang="en-US" sz="2400">
                <a:solidFill>
                  <a:srgbClr val="333333"/>
                </a:solidFill>
                <a:highlight>
                  <a:srgbClr val="FFFFFF"/>
                </a:highlight>
              </a:rPr>
              <a:t>' and delete '</a:t>
            </a:r>
            <a:r>
              <a:rPr b="1" lang="en-US" sz="2400">
                <a:solidFill>
                  <a:srgbClr val="333333"/>
                </a:solidFill>
                <a:highlight>
                  <a:srgbClr val="FFFFFF"/>
                </a:highlight>
              </a:rPr>
              <a:t>temp</a:t>
            </a:r>
            <a:r>
              <a:rPr lang="en-US" sz="2400">
                <a:solidFill>
                  <a:srgbClr val="333333"/>
                </a:solidFill>
                <a:highlight>
                  <a:srgbClr val="FFFFFF"/>
                </a:highlight>
              </a:rPr>
              <a:t>' (</a:t>
            </a:r>
            <a:r>
              <a:rPr b="1" lang="en-US" sz="2400">
                <a:solidFill>
                  <a:srgbClr val="333333"/>
                </a:solidFill>
                <a:highlight>
                  <a:srgbClr val="FFFFFF"/>
                </a:highlight>
              </a:rPr>
              <a:t>free(temp)</a:t>
            </a:r>
            <a:r>
              <a:rPr lang="en-US" sz="2400">
                <a:solidFill>
                  <a:srgbClr val="333333"/>
                </a:solidFill>
                <a:highlight>
                  <a:srgbClr val="FFFFFF"/>
                </a:highlight>
              </a:rPr>
              <a:t>).</a:t>
            </a:r>
            <a:endParaRPr sz="2400">
              <a:solidFill>
                <a:srgbClr val="333333"/>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g1e4fde1983f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display( ) </a:t>
            </a:r>
            <a:r>
              <a:rPr lang="en-US" sz="3000">
                <a:solidFill>
                  <a:srgbClr val="4A86E8"/>
                </a:solidFill>
              </a:rPr>
              <a:t>operation</a:t>
            </a:r>
            <a:r>
              <a:rPr lang="en-US" sz="3000">
                <a:solidFill>
                  <a:srgbClr val="4A86E8"/>
                </a:solidFill>
              </a:rPr>
              <a:t>: displaying an </a:t>
            </a:r>
            <a:r>
              <a:rPr lang="en-US" sz="3000">
                <a:solidFill>
                  <a:srgbClr val="4A86E8"/>
                </a:solidFill>
              </a:rPr>
              <a:t>element of an queue</a:t>
            </a:r>
            <a:endParaRPr sz="3000">
              <a:solidFill>
                <a:srgbClr val="4A86E8"/>
              </a:solidFill>
            </a:endParaRPr>
          </a:p>
          <a:p>
            <a:pPr indent="0" lvl="0" marL="0" rtl="0" algn="l">
              <a:spcBef>
                <a:spcPts val="0"/>
              </a:spcBef>
              <a:spcAft>
                <a:spcPts val="0"/>
              </a:spcAft>
              <a:buNone/>
            </a:pPr>
            <a:r>
              <a:t/>
            </a:r>
            <a:endParaRPr sz="3000">
              <a:solidFill>
                <a:srgbClr val="4A86E8"/>
              </a:solidFill>
            </a:endParaRPr>
          </a:p>
        </p:txBody>
      </p:sp>
      <p:sp>
        <p:nvSpPr>
          <p:cNvPr id="717" name="Google Shape;717;g1e4fde1983f_0_1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400">
                <a:solidFill>
                  <a:srgbClr val="333333"/>
                </a:solidFill>
                <a:highlight>
                  <a:srgbClr val="FFFFFF"/>
                </a:highlight>
              </a:rPr>
              <a:t>We can use the following steps to display the elements (nodes) of a queue...</a:t>
            </a:r>
            <a:endParaRPr sz="2400">
              <a:solidFill>
                <a:srgbClr val="333333"/>
              </a:solidFill>
              <a:highlight>
                <a:srgbClr val="FFFFFF"/>
              </a:highlight>
            </a:endParaRPr>
          </a:p>
          <a:p>
            <a:pPr indent="-228600" lvl="0" marL="457200" rtl="0" algn="l">
              <a:lnSpc>
                <a:spcPct val="115000"/>
              </a:lnSpc>
              <a:spcBef>
                <a:spcPts val="800"/>
              </a:spcBef>
              <a:spcAft>
                <a:spcPts val="0"/>
              </a:spcAft>
              <a:buClr>
                <a:srgbClr val="333333"/>
              </a:buClr>
              <a:buSzPts val="2400"/>
              <a:buNone/>
            </a:pPr>
            <a:r>
              <a:rPr lang="en-US" sz="2400">
                <a:solidFill>
                  <a:srgbClr val="162F59"/>
                </a:solidFill>
                <a:highlight>
                  <a:srgbClr val="FFFFFF"/>
                </a:highlight>
              </a:rPr>
              <a:t>Step 1 - </a:t>
            </a:r>
            <a:r>
              <a:rPr lang="en-US" sz="2400">
                <a:solidFill>
                  <a:srgbClr val="333333"/>
                </a:solidFill>
                <a:highlight>
                  <a:srgbClr val="FFFFFF"/>
                </a:highlight>
              </a:rPr>
              <a:t>Check whether queue is </a:t>
            </a:r>
            <a:r>
              <a:rPr b="1" lang="en-US" sz="2400">
                <a:solidFill>
                  <a:srgbClr val="333333"/>
                </a:solidFill>
                <a:highlight>
                  <a:srgbClr val="FFFFFF"/>
                </a:highlight>
              </a:rPr>
              <a:t>Empty</a:t>
            </a:r>
            <a:r>
              <a:rPr lang="en-US" sz="2400">
                <a:solidFill>
                  <a:srgbClr val="333333"/>
                </a:solidFill>
                <a:highlight>
                  <a:srgbClr val="FFFFFF"/>
                </a:highlight>
              </a:rPr>
              <a:t> (</a:t>
            </a:r>
            <a:r>
              <a:rPr b="1" lang="en-US" sz="2400">
                <a:solidFill>
                  <a:srgbClr val="333333"/>
                </a:solidFill>
                <a:highlight>
                  <a:srgbClr val="FFFFFF"/>
                </a:highlight>
              </a:rPr>
              <a:t>front</a:t>
            </a:r>
            <a:r>
              <a:rPr lang="en-US" sz="2400">
                <a:solidFill>
                  <a:srgbClr val="333333"/>
                </a:solidFill>
                <a:highlight>
                  <a:srgbClr val="FFFFFF"/>
                </a:highlight>
              </a:rPr>
              <a:t> == </a:t>
            </a:r>
            <a:r>
              <a:rPr b="1" lang="en-US" sz="2400">
                <a:solidFill>
                  <a:srgbClr val="333333"/>
                </a:solidFill>
                <a:highlight>
                  <a:srgbClr val="FFFFFF"/>
                </a:highlight>
              </a:rPr>
              <a:t>NULL</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2 - </a:t>
            </a:r>
            <a:r>
              <a:rPr lang="en-US" sz="2400">
                <a:solidFill>
                  <a:srgbClr val="333333"/>
                </a:solidFill>
                <a:highlight>
                  <a:srgbClr val="FFFFFF"/>
                </a:highlight>
              </a:rPr>
              <a:t>If it is </a:t>
            </a:r>
            <a:r>
              <a:rPr b="1" lang="en-US" sz="2400">
                <a:solidFill>
                  <a:srgbClr val="333333"/>
                </a:solidFill>
                <a:highlight>
                  <a:srgbClr val="FFFFFF"/>
                </a:highlight>
              </a:rPr>
              <a:t>Empty</a:t>
            </a:r>
            <a:r>
              <a:rPr lang="en-US" sz="2400">
                <a:solidFill>
                  <a:srgbClr val="333333"/>
                </a:solidFill>
                <a:highlight>
                  <a:srgbClr val="FFFFFF"/>
                </a:highlight>
              </a:rPr>
              <a:t> then, display </a:t>
            </a:r>
            <a:r>
              <a:rPr b="1" lang="en-US" sz="2400">
                <a:solidFill>
                  <a:srgbClr val="333333"/>
                </a:solidFill>
                <a:highlight>
                  <a:srgbClr val="FFFFFF"/>
                </a:highlight>
              </a:rPr>
              <a:t>'Queue is Empty!!!'</a:t>
            </a:r>
            <a:r>
              <a:rPr lang="en-US" sz="2400">
                <a:solidFill>
                  <a:srgbClr val="333333"/>
                </a:solidFill>
                <a:highlight>
                  <a:srgbClr val="FFFFFF"/>
                </a:highlight>
              </a:rPr>
              <a:t> and terminate the function.</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3 - </a:t>
            </a:r>
            <a:r>
              <a:rPr lang="en-US" sz="2400">
                <a:solidFill>
                  <a:srgbClr val="333333"/>
                </a:solidFill>
                <a:highlight>
                  <a:srgbClr val="FFFFFF"/>
                </a:highlight>
              </a:rPr>
              <a:t>If it is </a:t>
            </a:r>
            <a:r>
              <a:rPr b="1" lang="en-US" sz="2400">
                <a:solidFill>
                  <a:srgbClr val="333333"/>
                </a:solidFill>
                <a:highlight>
                  <a:srgbClr val="FFFFFF"/>
                </a:highlight>
              </a:rPr>
              <a:t>Not Empty</a:t>
            </a:r>
            <a:r>
              <a:rPr lang="en-US" sz="2400">
                <a:solidFill>
                  <a:srgbClr val="333333"/>
                </a:solidFill>
                <a:highlight>
                  <a:srgbClr val="FFFFFF"/>
                </a:highlight>
              </a:rPr>
              <a:t> then, define a Node pointer </a:t>
            </a:r>
            <a:r>
              <a:rPr b="1" lang="en-US" sz="2400">
                <a:solidFill>
                  <a:srgbClr val="333333"/>
                </a:solidFill>
                <a:highlight>
                  <a:srgbClr val="FFFFFF"/>
                </a:highlight>
              </a:rPr>
              <a:t>'temp'</a:t>
            </a:r>
            <a:r>
              <a:rPr lang="en-US" sz="2400">
                <a:solidFill>
                  <a:srgbClr val="333333"/>
                </a:solidFill>
                <a:highlight>
                  <a:srgbClr val="FFFFFF"/>
                </a:highlight>
              </a:rPr>
              <a:t> and initialize with </a:t>
            </a:r>
            <a:r>
              <a:rPr b="1" lang="en-US" sz="2400">
                <a:solidFill>
                  <a:srgbClr val="333333"/>
                </a:solidFill>
                <a:highlight>
                  <a:srgbClr val="FFFFFF"/>
                </a:highlight>
              </a:rPr>
              <a:t>front</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4 - </a:t>
            </a:r>
            <a:r>
              <a:rPr lang="en-US" sz="2400">
                <a:solidFill>
                  <a:srgbClr val="333333"/>
                </a:solidFill>
                <a:highlight>
                  <a:srgbClr val="FFFFFF"/>
                </a:highlight>
              </a:rPr>
              <a:t>Display '</a:t>
            </a:r>
            <a:r>
              <a:rPr b="1" lang="en-US" sz="2400">
                <a:solidFill>
                  <a:srgbClr val="333333"/>
                </a:solidFill>
                <a:highlight>
                  <a:srgbClr val="FFFFFF"/>
                </a:highlight>
              </a:rPr>
              <a:t>temp → data</a:t>
            </a:r>
            <a:r>
              <a:rPr lang="en-US" sz="2400">
                <a:solidFill>
                  <a:srgbClr val="333333"/>
                </a:solidFill>
                <a:highlight>
                  <a:srgbClr val="FFFFFF"/>
                </a:highlight>
              </a:rPr>
              <a:t> ---&gt;' and move it to the next node. Repeat the same until '</a:t>
            </a:r>
            <a:r>
              <a:rPr b="1" lang="en-US" sz="2400">
                <a:solidFill>
                  <a:srgbClr val="333333"/>
                </a:solidFill>
                <a:highlight>
                  <a:srgbClr val="FFFFFF"/>
                </a:highlight>
              </a:rPr>
              <a:t>temp</a:t>
            </a:r>
            <a:r>
              <a:rPr lang="en-US" sz="2400">
                <a:solidFill>
                  <a:srgbClr val="333333"/>
                </a:solidFill>
                <a:highlight>
                  <a:srgbClr val="FFFFFF"/>
                </a:highlight>
              </a:rPr>
              <a:t>' reaches to '</a:t>
            </a:r>
            <a:r>
              <a:rPr b="1" lang="en-US" sz="2400">
                <a:solidFill>
                  <a:srgbClr val="333333"/>
                </a:solidFill>
                <a:highlight>
                  <a:srgbClr val="FFFFFF"/>
                </a:highlight>
              </a:rPr>
              <a:t>rear</a:t>
            </a:r>
            <a:r>
              <a:rPr lang="en-US" sz="2400">
                <a:solidFill>
                  <a:srgbClr val="333333"/>
                </a:solidFill>
                <a:highlight>
                  <a:srgbClr val="FFFFFF"/>
                </a:highlight>
              </a:rPr>
              <a:t>' (</a:t>
            </a:r>
            <a:r>
              <a:rPr b="1" lang="en-US" sz="2400">
                <a:solidFill>
                  <a:srgbClr val="333333"/>
                </a:solidFill>
                <a:highlight>
                  <a:srgbClr val="FFFFFF"/>
                </a:highlight>
              </a:rPr>
              <a:t>temp → next</a:t>
            </a:r>
            <a:r>
              <a:rPr lang="en-US" sz="2400">
                <a:solidFill>
                  <a:srgbClr val="333333"/>
                </a:solidFill>
                <a:highlight>
                  <a:srgbClr val="FFFFFF"/>
                </a:highlight>
              </a:rPr>
              <a:t> != </a:t>
            </a:r>
            <a:r>
              <a:rPr b="1" lang="en-US" sz="2400">
                <a:solidFill>
                  <a:srgbClr val="333333"/>
                </a:solidFill>
                <a:highlight>
                  <a:srgbClr val="FFFFFF"/>
                </a:highlight>
              </a:rPr>
              <a:t>NULL</a:t>
            </a:r>
            <a:r>
              <a:rPr lang="en-US" sz="2400">
                <a:solidFill>
                  <a:srgbClr val="333333"/>
                </a:solidFill>
                <a:highlight>
                  <a:srgbClr val="FFFFFF"/>
                </a:highlight>
              </a:rPr>
              <a: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ts val="2400"/>
              <a:buNone/>
            </a:pPr>
            <a:r>
              <a:rPr lang="en-US" sz="2400">
                <a:solidFill>
                  <a:srgbClr val="162F59"/>
                </a:solidFill>
                <a:highlight>
                  <a:srgbClr val="FFFFFF"/>
                </a:highlight>
              </a:rPr>
              <a:t>Step 5 - </a:t>
            </a:r>
            <a:r>
              <a:rPr lang="en-US" sz="2400">
                <a:solidFill>
                  <a:srgbClr val="333333"/>
                </a:solidFill>
                <a:highlight>
                  <a:srgbClr val="FFFFFF"/>
                </a:highlight>
              </a:rPr>
              <a:t>Finally! Display '</a:t>
            </a:r>
            <a:r>
              <a:rPr b="1" lang="en-US" sz="2400">
                <a:solidFill>
                  <a:srgbClr val="333333"/>
                </a:solidFill>
                <a:highlight>
                  <a:srgbClr val="FFFFFF"/>
                </a:highlight>
              </a:rPr>
              <a:t>temp → data</a:t>
            </a:r>
            <a:r>
              <a:rPr lang="en-US" sz="2400">
                <a:solidFill>
                  <a:srgbClr val="333333"/>
                </a:solidFill>
                <a:highlight>
                  <a:srgbClr val="FFFFFF"/>
                </a:highlight>
              </a:rPr>
              <a:t> ---&gt; </a:t>
            </a:r>
            <a:r>
              <a:rPr b="1" lang="en-US" sz="2400">
                <a:solidFill>
                  <a:srgbClr val="333333"/>
                </a:solidFill>
                <a:highlight>
                  <a:srgbClr val="FFFFFF"/>
                </a:highlight>
              </a:rPr>
              <a:t>NULL</a:t>
            </a:r>
            <a:r>
              <a:rPr lang="en-US" sz="2400">
                <a:solidFill>
                  <a:srgbClr val="333333"/>
                </a:solidFill>
                <a:highlight>
                  <a:srgbClr val="FFFFFF"/>
                </a:highlight>
              </a:rPr>
              <a:t>'.</a:t>
            </a:r>
            <a:endParaRPr sz="2400">
              <a:solidFill>
                <a:srgbClr val="333333"/>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g1e4fde1983f_0_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solidFill>
                <a:srgbClr val="4A86E8"/>
              </a:solidFill>
            </a:endParaRPr>
          </a:p>
        </p:txBody>
      </p:sp>
      <p:sp>
        <p:nvSpPr>
          <p:cNvPr id="724" name="Google Shape;724;g1e4fde1983f_0_19"/>
          <p:cNvSpPr txBox="1"/>
          <p:nvPr>
            <p:ph idx="1" type="body"/>
          </p:nvPr>
        </p:nvSpPr>
        <p:spPr>
          <a:xfrm>
            <a:off x="3984625" y="3429000"/>
            <a:ext cx="3699000" cy="14289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rgbClr val="0000FF"/>
                </a:solidFill>
              </a:rPr>
              <a:t>Any- Query??</a:t>
            </a:r>
            <a:endParaRPr>
              <a:solidFill>
                <a:srgbClr val="0000FF"/>
              </a:solidFill>
            </a:endParaRPr>
          </a:p>
          <a:p>
            <a:pPr indent="0" lvl="0" marL="0" rtl="0" algn="ctr">
              <a:spcBef>
                <a:spcPts val="1000"/>
              </a:spcBef>
              <a:spcAft>
                <a:spcPts val="0"/>
              </a:spcAft>
              <a:buClr>
                <a:schemeClr val="dk1"/>
              </a:buClr>
              <a:buSzPts val="1100"/>
              <a:buFont typeface="Arial"/>
              <a:buNone/>
            </a:pPr>
            <a:r>
              <a:rPr lang="en-US">
                <a:solidFill>
                  <a:srgbClr val="FF0000"/>
                </a:solidFill>
              </a:rPr>
              <a:t>The - End!</a:t>
            </a:r>
            <a:endParaRPr>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2016-10-18T09:29:19Z</dcterms:created>
  <dc:creator>rlamsal</dc:creator>
</cp:coreProperties>
</file>