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Lst>
  <p:sldSz cx="12192000" cy="6858000"/>
  <p:notesSz cx="6735763" cy="9869488"/>
  <p:embeddedFontLs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h7LLb4mEFsOTFzwhnzxoVsjQyd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Poudyal" userId="fd330f09-1dd3-4692-8972-cc4f77e76df1" providerId="ADAL" clId="{242F9B8D-2C56-4897-B971-D5D1768E6C6E}"/>
    <pc:docChg chg="modSld">
      <pc:chgData name="Parth Poudyal" userId="fd330f09-1dd3-4692-8972-cc4f77e76df1" providerId="ADAL" clId="{242F9B8D-2C56-4897-B971-D5D1768E6C6E}" dt="2025-01-26T12:41:26.008" v="1" actId="1036"/>
      <pc:docMkLst>
        <pc:docMk/>
      </pc:docMkLst>
      <pc:sldChg chg="modSp mod">
        <pc:chgData name="Parth Poudyal" userId="fd330f09-1dd3-4692-8972-cc4f77e76df1" providerId="ADAL" clId="{242F9B8D-2C56-4897-B971-D5D1768E6C6E}" dt="2025-01-26T12:41:26.008" v="1" actId="1036"/>
        <pc:sldMkLst>
          <pc:docMk/>
          <pc:sldMk cId="0" sldId="269"/>
        </pc:sldMkLst>
        <pc:picChg chg="mod">
          <ac:chgData name="Parth Poudyal" userId="fd330f09-1dd3-4692-8972-cc4f77e76df1" providerId="ADAL" clId="{242F9B8D-2C56-4897-B971-D5D1768E6C6E}" dt="2025-01-26T12:41:26.008" v="1" actId="1036"/>
          <ac:picMkLst>
            <pc:docMk/>
            <pc:sldMk cId="0" sldId="269"/>
            <ac:picMk id="1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831" cy="49347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5373" y="0"/>
            <a:ext cx="2918831" cy="49347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688007"/>
            <a:ext cx="5388610" cy="444127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4301"/>
            <a:ext cx="2918831" cy="49347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5373" y="9374301"/>
            <a:ext cx="2918831" cy="49347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0: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1: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4: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4: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5: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6: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6: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7: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7: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8: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8: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9: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9: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0: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20: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1: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1: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2: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2: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23: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4: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4: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5: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5: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6: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6: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7: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7: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8: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8: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9: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9: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0: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30: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709b0941bd_0_2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2709b0941bd_0_2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709b0941bd_0_2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2709b0941bd_0_2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709b0941bd_0_3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709b0941bd_0_3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709b0941bd_0_3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709b0941bd_0_3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09b0941bd_0_4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709b0941bd_0_4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709b0941bd_0_4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2709b0941bd_0_4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70a424c8d7_0_1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70a424c8d7_0_1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270a424c8d7_0_15: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4: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9: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2"/>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8456488" y="127952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32"/>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sp>
        <p:nvSpPr>
          <p:cNvPr id="21" name="Google Shape;21;p32"/>
          <p:cNvSpPr>
            <a:spLocks noGrp="1"/>
          </p:cNvSpPr>
          <p:nvPr>
            <p:ph type="dgm" idx="2"/>
          </p:nvPr>
        </p:nvSpPr>
        <p:spPr>
          <a:xfrm>
            <a:off x="1449388" y="3400425"/>
            <a:ext cx="9218612" cy="2016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cxnSp>
        <p:nvCxnSpPr>
          <p:cNvPr id="22" name="Google Shape;22;p32"/>
          <p:cNvCxnSpPr>
            <a:stCxn id="21" idx="1"/>
          </p:cNvCxnSpPr>
          <p:nvPr/>
        </p:nvCxnSpPr>
        <p:spPr>
          <a:xfrm>
            <a:off x="1449388" y="3501232"/>
            <a:ext cx="9307800" cy="87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3"/>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3"/>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33"/>
          <p:cNvCxnSpPr/>
          <p:nvPr/>
        </p:nvCxnSpPr>
        <p:spPr>
          <a:xfrm>
            <a:off x="838200" y="1753791"/>
            <a:ext cx="10515600"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3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4"/>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4"/>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cxnSp>
        <p:nvCxnSpPr>
          <p:cNvPr id="34" name="Google Shape;34;p34"/>
          <p:cNvCxnSpPr/>
          <p:nvPr/>
        </p:nvCxnSpPr>
        <p:spPr>
          <a:xfrm>
            <a:off x="838200" y="1753791"/>
            <a:ext cx="10515600"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5"/>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31"/>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31"/>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000000"/>
                </a:solidFill>
                <a:latin typeface="Times New Roman"/>
                <a:ea typeface="Times New Roman"/>
                <a:cs typeface="Times New Roman"/>
                <a:sym typeface="Times New Roman"/>
              </a:defRPr>
            </a:lvl1pPr>
            <a:lvl2pPr marL="0" marR="0" lvl="1" indent="0" algn="l" rtl="0">
              <a:spcBef>
                <a:spcPts val="0"/>
              </a:spcBef>
              <a:buNone/>
              <a:defRPr sz="1800" b="0" i="0" u="none" strike="noStrike" cap="none">
                <a:solidFill>
                  <a:srgbClr val="000000"/>
                </a:solidFill>
                <a:latin typeface="Times New Roman"/>
                <a:ea typeface="Times New Roman"/>
                <a:cs typeface="Times New Roman"/>
                <a:sym typeface="Times New Roman"/>
              </a:defRPr>
            </a:lvl2pPr>
            <a:lvl3pPr marL="0" marR="0" lvl="2" indent="0" algn="l" rtl="0">
              <a:spcBef>
                <a:spcPts val="0"/>
              </a:spcBef>
              <a:buNone/>
              <a:defRPr sz="1800" b="0" i="0" u="none" strike="noStrike" cap="none">
                <a:solidFill>
                  <a:srgbClr val="000000"/>
                </a:solidFill>
                <a:latin typeface="Times New Roman"/>
                <a:ea typeface="Times New Roman"/>
                <a:cs typeface="Times New Roman"/>
                <a:sym typeface="Times New Roman"/>
              </a:defRPr>
            </a:lvl3pPr>
            <a:lvl4pPr marL="0" marR="0" lvl="3" indent="0" algn="l" rtl="0">
              <a:spcBef>
                <a:spcPts val="0"/>
              </a:spcBef>
              <a:buNone/>
              <a:defRPr sz="1800" b="0" i="0" u="none" strike="noStrike" cap="none">
                <a:solidFill>
                  <a:srgbClr val="000000"/>
                </a:solidFill>
                <a:latin typeface="Times New Roman"/>
                <a:ea typeface="Times New Roman"/>
                <a:cs typeface="Times New Roman"/>
                <a:sym typeface="Times New Roman"/>
              </a:defRPr>
            </a:lvl4pPr>
            <a:lvl5pPr marL="0" marR="0" lvl="4" indent="0" algn="l" rtl="0">
              <a:spcBef>
                <a:spcPts val="0"/>
              </a:spcBef>
              <a:buNone/>
              <a:defRPr sz="1800" b="0" i="0" u="none" strike="noStrike" cap="none">
                <a:solidFill>
                  <a:srgbClr val="000000"/>
                </a:solidFill>
                <a:latin typeface="Times New Roman"/>
                <a:ea typeface="Times New Roman"/>
                <a:cs typeface="Times New Roman"/>
                <a:sym typeface="Times New Roman"/>
              </a:defRPr>
            </a:lvl5pPr>
            <a:lvl6pPr marL="0" marR="0" lvl="5" indent="0" algn="l" rtl="0">
              <a:spcBef>
                <a:spcPts val="0"/>
              </a:spcBef>
              <a:buNone/>
              <a:defRPr sz="1800" b="0" i="0" u="none" strike="noStrike" cap="none">
                <a:solidFill>
                  <a:srgbClr val="000000"/>
                </a:solidFill>
                <a:latin typeface="Times New Roman"/>
                <a:ea typeface="Times New Roman"/>
                <a:cs typeface="Times New Roman"/>
                <a:sym typeface="Times New Roman"/>
              </a:defRPr>
            </a:lvl6pPr>
            <a:lvl7pPr marL="0" marR="0" lvl="6" indent="0" algn="l" rtl="0">
              <a:spcBef>
                <a:spcPts val="0"/>
              </a:spcBef>
              <a:buNone/>
              <a:defRPr sz="1800" b="0" i="0" u="none" strike="noStrike" cap="none">
                <a:solidFill>
                  <a:srgbClr val="000000"/>
                </a:solidFill>
                <a:latin typeface="Times New Roman"/>
                <a:ea typeface="Times New Roman"/>
                <a:cs typeface="Times New Roman"/>
                <a:sym typeface="Times New Roman"/>
              </a:defRPr>
            </a:lvl7pPr>
            <a:lvl8pPr marL="0" marR="0" lvl="7" indent="0" algn="l" rtl="0">
              <a:spcBef>
                <a:spcPts val="0"/>
              </a:spcBef>
              <a:buNone/>
              <a:defRPr sz="1800" b="0" i="0" u="none" strike="noStrike" cap="none">
                <a:solidFill>
                  <a:srgbClr val="000000"/>
                </a:solidFill>
                <a:latin typeface="Times New Roman"/>
                <a:ea typeface="Times New Roman"/>
                <a:cs typeface="Times New Roman"/>
                <a:sym typeface="Times New Roman"/>
              </a:defRPr>
            </a:lvl8pPr>
            <a:lvl9pPr marL="0" marR="0" lvl="8" indent="0" algn="l" rtl="0">
              <a:spcBef>
                <a:spcPts val="0"/>
              </a:spcBef>
              <a:buNone/>
              <a:defRPr sz="1800" b="0" i="0" u="none" strike="noStrike" cap="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pic>
        <p:nvPicPr>
          <p:cNvPr id="14" name="Google Shape;14;p31" descr="Deerwalk DWIT College"/>
          <p:cNvPicPr preferRelativeResize="0"/>
          <p:nvPr/>
        </p:nvPicPr>
        <p:blipFill rotWithShape="1">
          <a:blip r:embed="rId6">
            <a:alphaModFix/>
          </a:blip>
          <a:srcRect/>
          <a:stretch/>
        </p:blipFill>
        <p:spPr>
          <a:xfrm>
            <a:off x="5324184" y="6176963"/>
            <a:ext cx="1395115" cy="64701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000"/>
              <a:buFont typeface="Arial"/>
              <a:buNone/>
            </a:pPr>
            <a:r>
              <a:rPr lang="en-US" sz="3000" b="1" dirty="0"/>
              <a:t>Data Structures and Algorithms</a:t>
            </a:r>
            <a:br>
              <a:rPr lang="en-US" sz="3000" b="1" dirty="0"/>
            </a:br>
            <a:r>
              <a:rPr lang="en-US" sz="3000" b="1" dirty="0"/>
              <a:t>CSC211</a:t>
            </a:r>
            <a:br>
              <a:rPr lang="en-US" sz="2000" dirty="0"/>
            </a:br>
            <a:br>
              <a:rPr lang="en-US" sz="2000" dirty="0"/>
            </a:br>
            <a:br>
              <a:rPr lang="en-US" sz="2000" dirty="0"/>
            </a:br>
            <a:r>
              <a:rPr lang="en-US" sz="2400" b="1" dirty="0"/>
              <a:t>Unit 6:Sorting</a:t>
            </a:r>
            <a:br>
              <a:rPr lang="en-US" sz="2000" dirty="0"/>
            </a:br>
            <a:br>
              <a:rPr lang="en-US" sz="2000" dirty="0"/>
            </a:br>
            <a:endParaRPr sz="2000" dirty="0"/>
          </a:p>
        </p:txBody>
      </p:sp>
      <p:sp>
        <p:nvSpPr>
          <p:cNvPr id="44" name="Google Shape;44;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dirty="0"/>
              <a:t>Shyam Sunder Khatiwada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 Insertion Sorting</a:t>
            </a:r>
            <a:endParaRPr sz="3000">
              <a:solidFill>
                <a:schemeClr val="accent1"/>
              </a:solidFill>
            </a:endParaRPr>
          </a:p>
        </p:txBody>
      </p:sp>
      <p:pic>
        <p:nvPicPr>
          <p:cNvPr id="100" name="Google Shape;100;p10"/>
          <p:cNvPicPr preferRelativeResize="0"/>
          <p:nvPr/>
        </p:nvPicPr>
        <p:blipFill>
          <a:blip r:embed="rId3">
            <a:alphaModFix/>
          </a:blip>
          <a:stretch>
            <a:fillRect/>
          </a:stretch>
        </p:blipFill>
        <p:spPr>
          <a:xfrm>
            <a:off x="1742650" y="1806607"/>
            <a:ext cx="7211322" cy="48327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Code: </a:t>
            </a:r>
            <a:endParaRPr sz="3000">
              <a:solidFill>
                <a:schemeClr val="accent1"/>
              </a:solidFill>
            </a:endParaRPr>
          </a:p>
        </p:txBody>
      </p:sp>
      <p:sp>
        <p:nvSpPr>
          <p:cNvPr id="106" name="Google Shape;106;p11"/>
          <p:cNvSpPr txBox="1">
            <a:spLocks noGrp="1"/>
          </p:cNvSpPr>
          <p:nvPr>
            <p:ph type="body" idx="1"/>
          </p:nvPr>
        </p:nvSpPr>
        <p:spPr>
          <a:xfrm>
            <a:off x="9458750" y="1856100"/>
            <a:ext cx="18951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07" name="Google Shape;107;p11"/>
          <p:cNvPicPr preferRelativeResize="0"/>
          <p:nvPr/>
        </p:nvPicPr>
        <p:blipFill>
          <a:blip r:embed="rId3">
            <a:alphaModFix/>
          </a:blip>
          <a:stretch>
            <a:fillRect/>
          </a:stretch>
        </p:blipFill>
        <p:spPr>
          <a:xfrm>
            <a:off x="765325" y="1972271"/>
            <a:ext cx="4057175" cy="1705200"/>
          </a:xfrm>
          <a:prstGeom prst="rect">
            <a:avLst/>
          </a:prstGeom>
          <a:noFill/>
          <a:ln>
            <a:noFill/>
          </a:ln>
        </p:spPr>
      </p:pic>
      <p:pic>
        <p:nvPicPr>
          <p:cNvPr id="108" name="Google Shape;108;p11"/>
          <p:cNvPicPr preferRelativeResize="0"/>
          <p:nvPr/>
        </p:nvPicPr>
        <p:blipFill>
          <a:blip r:embed="rId4">
            <a:alphaModFix/>
          </a:blip>
          <a:stretch>
            <a:fillRect/>
          </a:stretch>
        </p:blipFill>
        <p:spPr>
          <a:xfrm>
            <a:off x="5405575" y="540972"/>
            <a:ext cx="5096775" cy="56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2"/>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Selection Sort</a:t>
            </a:r>
            <a:endParaRPr sz="3000">
              <a:solidFill>
                <a:schemeClr val="accent1"/>
              </a:solidFill>
            </a:endParaRPr>
          </a:p>
        </p:txBody>
      </p:sp>
      <p:sp>
        <p:nvSpPr>
          <p:cNvPr id="114" name="Google Shape;114;p12"/>
          <p:cNvSpPr txBox="1">
            <a:spLocks noGrp="1"/>
          </p:cNvSpPr>
          <p:nvPr>
            <p:ph type="body" idx="1"/>
          </p:nvPr>
        </p:nvSpPr>
        <p:spPr>
          <a:xfrm>
            <a:off x="900750" y="1856100"/>
            <a:ext cx="10453200" cy="42399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Font typeface="Times New Roman"/>
              <a:buChar char="-"/>
            </a:pPr>
            <a:r>
              <a:rPr lang="en-US" sz="2400"/>
              <a:t>The selection sort algorithm is a simple, yet effective sorting algorithm. </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Font typeface="Times New Roman"/>
              <a:buChar char="-"/>
            </a:pPr>
            <a:r>
              <a:rPr lang="en-US" sz="2400"/>
              <a:t>A selection based sorting algorithm is described as an in-place comparison-based algorithm that divides the list into two parts.</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The sorted part on the left and unsorted part on the right.</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Initially, the sorted section is empty, and the unsorted section contains the entire list.</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when sorting a small list, selection sort can be used.</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Algorithm:</a:t>
            </a:r>
            <a:endParaRPr sz="3000">
              <a:solidFill>
                <a:schemeClr val="accent1"/>
              </a:solidFill>
            </a:endParaRPr>
          </a:p>
        </p:txBody>
      </p:sp>
      <p:sp>
        <p:nvSpPr>
          <p:cNvPr id="120" name="Google Shape;120;p13"/>
          <p:cNvSpPr txBox="1">
            <a:spLocks noGrp="1"/>
          </p:cNvSpPr>
          <p:nvPr>
            <p:ph type="body" idx="1"/>
          </p:nvPr>
        </p:nvSpPr>
        <p:spPr>
          <a:xfrm>
            <a:off x="6924250" y="1856100"/>
            <a:ext cx="44295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21" name="Google Shape;121;p13"/>
          <p:cNvPicPr preferRelativeResize="0"/>
          <p:nvPr/>
        </p:nvPicPr>
        <p:blipFill>
          <a:blip r:embed="rId3">
            <a:alphaModFix/>
          </a:blip>
          <a:stretch>
            <a:fillRect/>
          </a:stretch>
        </p:blipFill>
        <p:spPr>
          <a:xfrm>
            <a:off x="838200" y="1856091"/>
            <a:ext cx="9078125" cy="299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a:t>Example</a:t>
            </a:r>
            <a:endParaRPr sz="3000">
              <a:solidFill>
                <a:schemeClr val="accent1"/>
              </a:solidFill>
            </a:endParaRPr>
          </a:p>
        </p:txBody>
      </p:sp>
      <p:sp>
        <p:nvSpPr>
          <p:cNvPr id="127" name="Google Shape;127;p14"/>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28" name="Google Shape;128;p14"/>
          <p:cNvPicPr preferRelativeResize="0"/>
          <p:nvPr/>
        </p:nvPicPr>
        <p:blipFill>
          <a:blip r:embed="rId3">
            <a:alphaModFix/>
          </a:blip>
          <a:stretch>
            <a:fillRect/>
          </a:stretch>
        </p:blipFill>
        <p:spPr>
          <a:xfrm>
            <a:off x="2428278" y="2218289"/>
            <a:ext cx="6635550" cy="378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Code: Selection Sort</a:t>
            </a:r>
            <a:endParaRPr sz="3000">
              <a:solidFill>
                <a:schemeClr val="accent1"/>
              </a:solidFill>
            </a:endParaRPr>
          </a:p>
        </p:txBody>
      </p:sp>
      <p:sp>
        <p:nvSpPr>
          <p:cNvPr id="134" name="Google Shape;134;p15"/>
          <p:cNvSpPr txBox="1">
            <a:spLocks noGrp="1"/>
          </p:cNvSpPr>
          <p:nvPr>
            <p:ph type="body" idx="1"/>
          </p:nvPr>
        </p:nvSpPr>
        <p:spPr>
          <a:xfrm>
            <a:off x="8961775" y="1856100"/>
            <a:ext cx="23919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35" name="Google Shape;135;p15"/>
          <p:cNvPicPr preferRelativeResize="0"/>
          <p:nvPr/>
        </p:nvPicPr>
        <p:blipFill>
          <a:blip r:embed="rId3">
            <a:alphaModFix/>
          </a:blip>
          <a:stretch>
            <a:fillRect/>
          </a:stretch>
        </p:blipFill>
        <p:spPr>
          <a:xfrm>
            <a:off x="599650" y="1856098"/>
            <a:ext cx="5339025" cy="4703725"/>
          </a:xfrm>
          <a:prstGeom prst="rect">
            <a:avLst/>
          </a:prstGeom>
          <a:noFill/>
          <a:ln>
            <a:noFill/>
          </a:ln>
        </p:spPr>
      </p:pic>
      <p:pic>
        <p:nvPicPr>
          <p:cNvPr id="136" name="Google Shape;136;p15"/>
          <p:cNvPicPr preferRelativeResize="0"/>
          <p:nvPr/>
        </p:nvPicPr>
        <p:blipFill>
          <a:blip r:embed="rId4">
            <a:alphaModFix/>
          </a:blip>
          <a:stretch>
            <a:fillRect/>
          </a:stretch>
        </p:blipFill>
        <p:spPr>
          <a:xfrm>
            <a:off x="6500175" y="1856106"/>
            <a:ext cx="5189675" cy="322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Bubble Sort:</a:t>
            </a:r>
            <a:endParaRPr sz="3000">
              <a:solidFill>
                <a:schemeClr val="accent1"/>
              </a:solidFill>
            </a:endParaRPr>
          </a:p>
        </p:txBody>
      </p:sp>
      <p:sp>
        <p:nvSpPr>
          <p:cNvPr id="142" name="Google Shape;142;p16"/>
          <p:cNvSpPr txBox="1">
            <a:spLocks noGrp="1"/>
          </p:cNvSpPr>
          <p:nvPr>
            <p:ph type="body" idx="1"/>
          </p:nvPr>
        </p:nvSpPr>
        <p:spPr>
          <a:xfrm>
            <a:off x="869475" y="1789850"/>
            <a:ext cx="10452900" cy="45048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n-US" sz="2400"/>
              <a:t>Bubble sort is a sorting algorithm that compares two adjacent elements and swaps them until they are in the intended order.</a:t>
            </a:r>
            <a:endParaRPr sz="2400"/>
          </a:p>
          <a:p>
            <a:pPr marL="457200" lvl="0" indent="0" algn="l" rtl="0">
              <a:lnSpc>
                <a:spcPct val="90000"/>
              </a:lnSpc>
              <a:spcBef>
                <a:spcPts val="1000"/>
              </a:spcBef>
              <a:spcAft>
                <a:spcPts val="0"/>
              </a:spcAft>
              <a:buNone/>
            </a:pPr>
            <a:endParaRPr sz="2400"/>
          </a:p>
          <a:p>
            <a:pPr marL="457200" lvl="0" indent="-381000" algn="l" rtl="0">
              <a:lnSpc>
                <a:spcPct val="90000"/>
              </a:lnSpc>
              <a:spcBef>
                <a:spcPts val="1000"/>
              </a:spcBef>
              <a:spcAft>
                <a:spcPts val="0"/>
              </a:spcAft>
              <a:buSzPts val="2400"/>
              <a:buChar char="-"/>
            </a:pPr>
            <a:r>
              <a:rPr lang="en-US" sz="2400"/>
              <a:t>Just like the movement of air bubbles in the water that rise up to the surface, each element of the array move to the end in each iteration. Therefore, it is called a bubble sort.</a:t>
            </a:r>
            <a:endParaRPr sz="2400"/>
          </a:p>
          <a:p>
            <a:pPr marL="457200" lvl="0" indent="0" algn="l" rtl="0">
              <a:lnSpc>
                <a:spcPct val="90000"/>
              </a:lnSpc>
              <a:spcBef>
                <a:spcPts val="1000"/>
              </a:spcBef>
              <a:spcAft>
                <a:spcPts val="0"/>
              </a:spcAft>
              <a:buNone/>
            </a:pPr>
            <a:endParaRPr sz="2400"/>
          </a:p>
          <a:p>
            <a:pPr marL="457200" lvl="0" indent="-381000" algn="l" rtl="0">
              <a:lnSpc>
                <a:spcPct val="90000"/>
              </a:lnSpc>
              <a:spcBef>
                <a:spcPts val="1000"/>
              </a:spcBef>
              <a:spcAft>
                <a:spcPts val="0"/>
              </a:spcAft>
              <a:buSzPts val="2400"/>
              <a:buChar char="-"/>
            </a:pPr>
            <a:r>
              <a:rPr lang="en-US" sz="2400"/>
              <a:t>Although it is simple to use, it is primarily used as an educational tool because the performance of bubble sort is poor in the real world.</a:t>
            </a:r>
            <a:endParaRPr sz="2400"/>
          </a:p>
          <a:p>
            <a:pPr marL="457200" lvl="0" indent="0" algn="l" rtl="0">
              <a:lnSpc>
                <a:spcPct val="90000"/>
              </a:lnSpc>
              <a:spcBef>
                <a:spcPts val="1000"/>
              </a:spcBef>
              <a:spcAft>
                <a:spcPts val="0"/>
              </a:spcAft>
              <a:buNone/>
            </a:pPr>
            <a:endParaRPr sz="2400"/>
          </a:p>
          <a:p>
            <a:pPr marL="457200" lvl="0" indent="-381000" algn="l" rtl="0">
              <a:lnSpc>
                <a:spcPct val="90000"/>
              </a:lnSpc>
              <a:spcBef>
                <a:spcPts val="1000"/>
              </a:spcBef>
              <a:spcAft>
                <a:spcPts val="0"/>
              </a:spcAft>
              <a:buSzPts val="2400"/>
              <a:buChar char="-"/>
            </a:pPr>
            <a:r>
              <a:rPr lang="en-US" sz="2400"/>
              <a:t>It is not suitable for large data sets.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Algorithm</a:t>
            </a:r>
            <a:endParaRPr sz="3000">
              <a:solidFill>
                <a:schemeClr val="accent1"/>
              </a:solidFill>
            </a:endParaRPr>
          </a:p>
        </p:txBody>
      </p:sp>
      <p:sp>
        <p:nvSpPr>
          <p:cNvPr id="148" name="Google Shape;148;p17"/>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49" name="Google Shape;149;p17"/>
          <p:cNvPicPr preferRelativeResize="0"/>
          <p:nvPr/>
        </p:nvPicPr>
        <p:blipFill>
          <a:blip r:embed="rId3">
            <a:alphaModFix/>
          </a:blip>
          <a:stretch>
            <a:fillRect/>
          </a:stretch>
        </p:blipFill>
        <p:spPr>
          <a:xfrm>
            <a:off x="1613050" y="1856100"/>
            <a:ext cx="8508300" cy="429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pic>
        <p:nvPicPr>
          <p:cNvPr id="155" name="Google Shape;155;p18"/>
          <p:cNvPicPr preferRelativeResize="0"/>
          <p:nvPr/>
        </p:nvPicPr>
        <p:blipFill>
          <a:blip r:embed="rId3">
            <a:alphaModFix/>
          </a:blip>
          <a:stretch>
            <a:fillRect/>
          </a:stretch>
        </p:blipFill>
        <p:spPr>
          <a:xfrm>
            <a:off x="1335075" y="2037525"/>
            <a:ext cx="7262275" cy="4095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Code:</a:t>
            </a:r>
            <a:endParaRPr sz="3000">
              <a:solidFill>
                <a:schemeClr val="accent1"/>
              </a:solidFill>
            </a:endParaRPr>
          </a:p>
        </p:txBody>
      </p:sp>
      <p:pic>
        <p:nvPicPr>
          <p:cNvPr id="161" name="Google Shape;161;p19"/>
          <p:cNvPicPr preferRelativeResize="0"/>
          <p:nvPr/>
        </p:nvPicPr>
        <p:blipFill>
          <a:blip r:embed="rId3">
            <a:alphaModFix/>
          </a:blip>
          <a:stretch>
            <a:fillRect/>
          </a:stretch>
        </p:blipFill>
        <p:spPr>
          <a:xfrm>
            <a:off x="407925" y="1830050"/>
            <a:ext cx="7493699" cy="4297700"/>
          </a:xfrm>
          <a:prstGeom prst="rect">
            <a:avLst/>
          </a:prstGeom>
          <a:noFill/>
          <a:ln>
            <a:noFill/>
          </a:ln>
        </p:spPr>
      </p:pic>
      <p:pic>
        <p:nvPicPr>
          <p:cNvPr id="162" name="Google Shape;162;p19"/>
          <p:cNvPicPr preferRelativeResize="0"/>
          <p:nvPr/>
        </p:nvPicPr>
        <p:blipFill>
          <a:blip r:embed="rId4">
            <a:alphaModFix/>
          </a:blip>
          <a:stretch>
            <a:fillRect/>
          </a:stretch>
        </p:blipFill>
        <p:spPr>
          <a:xfrm>
            <a:off x="7528975" y="249474"/>
            <a:ext cx="4293425" cy="266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000"/>
              <a:buFont typeface="Times New Roman"/>
              <a:buNone/>
            </a:pPr>
            <a:r>
              <a:rPr lang="en-US" sz="3000">
                <a:solidFill>
                  <a:schemeClr val="accent1"/>
                </a:solidFill>
              </a:rPr>
              <a:t>Introduction</a:t>
            </a:r>
            <a:endParaRPr sz="3000">
              <a:solidFill>
                <a:schemeClr val="accent1"/>
              </a:solidFill>
            </a:endParaRPr>
          </a:p>
        </p:txBody>
      </p:sp>
      <p:sp>
        <p:nvSpPr>
          <p:cNvPr id="50" name="Google Shape;50;p2"/>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54000" algn="l" rtl="0">
              <a:lnSpc>
                <a:spcPct val="90000"/>
              </a:lnSpc>
              <a:spcBef>
                <a:spcPts val="1000"/>
              </a:spcBef>
              <a:spcAft>
                <a:spcPts val="0"/>
              </a:spcAft>
              <a:buClr>
                <a:schemeClr val="dk1"/>
              </a:buClr>
              <a:buSzPts val="2400"/>
              <a:buChar char="•"/>
            </a:pPr>
            <a:r>
              <a:rPr lang="en-US" sz="2400"/>
              <a:t>Sorting refers to ordering data in an increasing or decreasing manner according to some linear relationship among the data items.</a:t>
            </a:r>
            <a:endParaRPr sz="2400"/>
          </a:p>
          <a:p>
            <a:pPr marL="228600" lvl="0" indent="-254000" algn="l" rtl="0">
              <a:lnSpc>
                <a:spcPct val="90000"/>
              </a:lnSpc>
              <a:spcBef>
                <a:spcPts val="1000"/>
              </a:spcBef>
              <a:spcAft>
                <a:spcPts val="0"/>
              </a:spcAft>
              <a:buClr>
                <a:schemeClr val="dk1"/>
              </a:buClr>
              <a:buSzPts val="2400"/>
              <a:buChar char="•"/>
            </a:pPr>
            <a:r>
              <a:rPr lang="en-US" sz="2400"/>
              <a:t>Sorting algorithm is used to arrange elements of an array/list in a specific order(ascending/descending).</a:t>
            </a:r>
            <a:endParaRPr sz="2400"/>
          </a:p>
          <a:p>
            <a:pPr marL="228600" lvl="0" indent="-254000" algn="l" rtl="0">
              <a:lnSpc>
                <a:spcPct val="90000"/>
              </a:lnSpc>
              <a:spcBef>
                <a:spcPts val="1000"/>
              </a:spcBef>
              <a:spcAft>
                <a:spcPts val="0"/>
              </a:spcAft>
              <a:buClr>
                <a:schemeClr val="dk1"/>
              </a:buClr>
              <a:buSzPts val="2400"/>
              <a:buChar char="•"/>
            </a:pPr>
            <a:r>
              <a:rPr lang="en-US" sz="2400"/>
              <a:t>By sorting, it is easier to search through it quickly and easily.</a:t>
            </a:r>
            <a:endParaRPr sz="2400"/>
          </a:p>
          <a:p>
            <a:pPr marL="228600" lvl="0" indent="-254000" algn="l" rtl="0">
              <a:lnSpc>
                <a:spcPct val="90000"/>
              </a:lnSpc>
              <a:spcBef>
                <a:spcPts val="1000"/>
              </a:spcBef>
              <a:spcAft>
                <a:spcPts val="0"/>
              </a:spcAft>
              <a:buClr>
                <a:schemeClr val="dk1"/>
              </a:buClr>
              <a:buSzPts val="2400"/>
              <a:buChar char="•"/>
            </a:pPr>
            <a:r>
              <a:rPr lang="en-US" sz="2400"/>
              <a:t>The simplest example of sorting is dictionary.</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Quick sort</a:t>
            </a:r>
            <a:endParaRPr sz="3000">
              <a:solidFill>
                <a:schemeClr val="accent1"/>
              </a:solidFill>
            </a:endParaRPr>
          </a:p>
        </p:txBody>
      </p:sp>
      <p:sp>
        <p:nvSpPr>
          <p:cNvPr id="168" name="Google Shape;168;p20"/>
          <p:cNvSpPr txBox="1">
            <a:spLocks noGrp="1"/>
          </p:cNvSpPr>
          <p:nvPr>
            <p:ph type="body" idx="1"/>
          </p:nvPr>
        </p:nvSpPr>
        <p:spPr>
          <a:xfrm>
            <a:off x="900750" y="1856100"/>
            <a:ext cx="10453200" cy="4324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000"/>
              <a:t>Q</a:t>
            </a:r>
            <a:r>
              <a:rPr lang="en-US" sz="2400"/>
              <a:t>uick sort is a sorting algorithm based on divide and conquer approach where:</a:t>
            </a:r>
            <a:endParaRPr sz="2400"/>
          </a:p>
          <a:p>
            <a:pPr marL="0" lvl="0" indent="0" algn="l" rtl="0">
              <a:lnSpc>
                <a:spcPct val="90000"/>
              </a:lnSpc>
              <a:spcBef>
                <a:spcPts val="0"/>
              </a:spcBef>
              <a:spcAft>
                <a:spcPts val="0"/>
              </a:spcAft>
              <a:buClr>
                <a:schemeClr val="dk1"/>
              </a:buClr>
              <a:buSzPts val="2000"/>
              <a:buNone/>
            </a:pPr>
            <a:endParaRPr sz="2400"/>
          </a:p>
          <a:p>
            <a:pPr marL="457200" lvl="0" indent="-381000" algn="l" rtl="0">
              <a:lnSpc>
                <a:spcPct val="90000"/>
              </a:lnSpc>
              <a:spcBef>
                <a:spcPts val="0"/>
              </a:spcBef>
              <a:spcAft>
                <a:spcPts val="0"/>
              </a:spcAft>
              <a:buSzPts val="2400"/>
              <a:buChar char="-"/>
            </a:pPr>
            <a:r>
              <a:rPr lang="en-US" sz="2400"/>
              <a:t>An array is divide into subarrays by selecting pivot element.</a:t>
            </a:r>
            <a:endParaRPr sz="2400"/>
          </a:p>
          <a:p>
            <a:pPr marL="914400" lvl="1" indent="-381000" algn="l" rtl="0">
              <a:lnSpc>
                <a:spcPct val="90000"/>
              </a:lnSpc>
              <a:spcBef>
                <a:spcPts val="0"/>
              </a:spcBef>
              <a:spcAft>
                <a:spcPts val="0"/>
              </a:spcAft>
              <a:buSzPts val="2400"/>
              <a:buChar char="-"/>
            </a:pPr>
            <a:r>
              <a:rPr lang="en-US" sz="2400"/>
              <a:t>while dividing the array, the pivot element should be positioned in such a way that elements less than pivot are kept on the left side and elements greater than pivot are on the right side of the pivot.</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The left and right subarrays are also divided using the same approach. This process continues until each subarray contains a single element.</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At this point, elements are already sorted. Finally, elements are combined to form a sorted array.</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Choosing pivot element</a:t>
            </a:r>
            <a:endParaRPr sz="3000">
              <a:solidFill>
                <a:schemeClr val="accent1"/>
              </a:solidFill>
            </a:endParaRPr>
          </a:p>
        </p:txBody>
      </p:sp>
      <p:sp>
        <p:nvSpPr>
          <p:cNvPr id="174" name="Google Shape;174;p21"/>
          <p:cNvSpPr txBox="1">
            <a:spLocks noGrp="1"/>
          </p:cNvSpPr>
          <p:nvPr>
            <p:ph type="body" idx="1"/>
          </p:nvPr>
        </p:nvSpPr>
        <p:spPr>
          <a:xfrm>
            <a:off x="900750" y="1856100"/>
            <a:ext cx="10453200" cy="4365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400"/>
              <a:t>Picking a good pivot is necessary for the fast implementation of quicksort. However it is typical to determine a good pivot. some of the ways of choosing a pivot are as follows:</a:t>
            </a:r>
            <a:endParaRPr sz="2400"/>
          </a:p>
          <a:p>
            <a:pPr marL="0" lvl="0" indent="0" algn="l" rtl="0">
              <a:lnSpc>
                <a:spcPct val="90000"/>
              </a:lnSpc>
              <a:spcBef>
                <a:spcPts val="0"/>
              </a:spcBef>
              <a:spcAft>
                <a:spcPts val="0"/>
              </a:spcAft>
              <a:buClr>
                <a:schemeClr val="dk1"/>
              </a:buClr>
              <a:buSzPts val="2000"/>
              <a:buNone/>
            </a:pPr>
            <a:endParaRPr sz="2400"/>
          </a:p>
          <a:p>
            <a:pPr marL="457200" lvl="0" indent="-381000" algn="l" rtl="0">
              <a:lnSpc>
                <a:spcPct val="90000"/>
              </a:lnSpc>
              <a:spcBef>
                <a:spcPts val="0"/>
              </a:spcBef>
              <a:spcAft>
                <a:spcPts val="0"/>
              </a:spcAft>
              <a:buSzPts val="2400"/>
              <a:buChar char="-"/>
            </a:pPr>
            <a:r>
              <a:rPr lang="en-US" sz="2400"/>
              <a:t>pivot can be random, i.e. select the random pivot from the given array.</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pivot can either be the rightmost element or leftmost element of the given array.</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select median as the pivot element.</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t>Note: </a:t>
            </a:r>
            <a:r>
              <a:rPr lang="en-US" sz="2400" i="1"/>
              <a:t>we are considering the leftmost element of the given array in this topic.</a:t>
            </a:r>
            <a:endParaRPr sz="2400" i="1"/>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180" name="Google Shape;180;p22"/>
          <p:cNvSpPr txBox="1">
            <a:spLocks noGrp="1"/>
          </p:cNvSpPr>
          <p:nvPr>
            <p:ph type="body" idx="1"/>
          </p:nvPr>
        </p:nvSpPr>
        <p:spPr>
          <a:xfrm>
            <a:off x="9823175" y="1856100"/>
            <a:ext cx="15306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81" name="Google Shape;181;p22"/>
          <p:cNvPicPr preferRelativeResize="0"/>
          <p:nvPr/>
        </p:nvPicPr>
        <p:blipFill>
          <a:blip r:embed="rId3">
            <a:alphaModFix/>
          </a:blip>
          <a:stretch>
            <a:fillRect/>
          </a:stretch>
        </p:blipFill>
        <p:spPr>
          <a:xfrm>
            <a:off x="3938588" y="394932"/>
            <a:ext cx="4314825" cy="1209675"/>
          </a:xfrm>
          <a:prstGeom prst="rect">
            <a:avLst/>
          </a:prstGeom>
          <a:noFill/>
          <a:ln>
            <a:noFill/>
          </a:ln>
        </p:spPr>
      </p:pic>
      <p:pic>
        <p:nvPicPr>
          <p:cNvPr id="182" name="Google Shape;182;p22"/>
          <p:cNvPicPr preferRelativeResize="0"/>
          <p:nvPr/>
        </p:nvPicPr>
        <p:blipFill>
          <a:blip r:embed="rId4">
            <a:alphaModFix/>
          </a:blip>
          <a:stretch>
            <a:fillRect/>
          </a:stretch>
        </p:blipFill>
        <p:spPr>
          <a:xfrm>
            <a:off x="838200" y="2002074"/>
            <a:ext cx="8098299" cy="1112175"/>
          </a:xfrm>
          <a:prstGeom prst="rect">
            <a:avLst/>
          </a:prstGeom>
          <a:noFill/>
          <a:ln>
            <a:noFill/>
          </a:ln>
        </p:spPr>
      </p:pic>
      <p:pic>
        <p:nvPicPr>
          <p:cNvPr id="183" name="Google Shape;183;p22"/>
          <p:cNvPicPr preferRelativeResize="0"/>
          <p:nvPr/>
        </p:nvPicPr>
        <p:blipFill>
          <a:blip r:embed="rId5">
            <a:alphaModFix/>
          </a:blip>
          <a:stretch>
            <a:fillRect/>
          </a:stretch>
        </p:blipFill>
        <p:spPr>
          <a:xfrm>
            <a:off x="838200" y="3233524"/>
            <a:ext cx="3895725" cy="1962150"/>
          </a:xfrm>
          <a:prstGeom prst="rect">
            <a:avLst/>
          </a:prstGeom>
          <a:noFill/>
          <a:ln>
            <a:noFill/>
          </a:ln>
        </p:spPr>
      </p:pic>
      <p:sp>
        <p:nvSpPr>
          <p:cNvPr id="184" name="Google Shape;184;p22"/>
          <p:cNvSpPr txBox="1"/>
          <p:nvPr/>
        </p:nvSpPr>
        <p:spPr>
          <a:xfrm>
            <a:off x="5002700" y="3845150"/>
            <a:ext cx="4406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rgbClr val="333333"/>
                </a:solidFill>
                <a:highlight>
                  <a:srgbClr val="FFFFFF"/>
                </a:highlight>
                <a:latin typeface="Roboto"/>
                <a:ea typeface="Roboto"/>
                <a:cs typeface="Roboto"/>
                <a:sym typeface="Roboto"/>
              </a:rPr>
              <a:t>Now, a[pivot] &lt; a[right], so algorithm moves forward one position towards left, i.e. -</a:t>
            </a:r>
            <a:endParaRPr/>
          </a:p>
        </p:txBody>
      </p:sp>
      <p:pic>
        <p:nvPicPr>
          <p:cNvPr id="185" name="Google Shape;185;p22"/>
          <p:cNvPicPr preferRelativeResize="0"/>
          <p:nvPr/>
        </p:nvPicPr>
        <p:blipFill>
          <a:blip r:embed="rId6">
            <a:alphaModFix/>
          </a:blip>
          <a:stretch>
            <a:fillRect/>
          </a:stretch>
        </p:blipFill>
        <p:spPr>
          <a:xfrm>
            <a:off x="7677125" y="4319750"/>
            <a:ext cx="3676650" cy="200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191" name="Google Shape;191;p23"/>
          <p:cNvSpPr txBox="1"/>
          <p:nvPr/>
        </p:nvSpPr>
        <p:spPr>
          <a:xfrm>
            <a:off x="911100" y="1856100"/>
            <a:ext cx="8382000" cy="735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200">
                <a:solidFill>
                  <a:srgbClr val="333333"/>
                </a:solidFill>
                <a:highlight>
                  <a:srgbClr val="FFFFFF"/>
                </a:highlight>
                <a:latin typeface="Roboto"/>
                <a:ea typeface="Roboto"/>
                <a:cs typeface="Roboto"/>
                <a:sym typeface="Roboto"/>
              </a:rPr>
              <a:t>Now, a[left] = 24, a[right] = 19, and a[pivot] = 24.</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US" sz="1200">
                <a:solidFill>
                  <a:srgbClr val="333333"/>
                </a:solidFill>
                <a:highlight>
                  <a:srgbClr val="FFFFFF"/>
                </a:highlight>
                <a:latin typeface="Roboto"/>
                <a:ea typeface="Roboto"/>
                <a:cs typeface="Roboto"/>
                <a:sym typeface="Roboto"/>
              </a:rPr>
              <a:t>Because, a[pivot] &gt; a[right], so, algorithm will swap a[pivot] with a[right], and pivot moves to right, as -</a:t>
            </a:r>
            <a:endParaRPr sz="1200">
              <a:solidFill>
                <a:srgbClr val="333333"/>
              </a:solidFill>
              <a:highlight>
                <a:srgbClr val="FFFFFF"/>
              </a:highlight>
              <a:latin typeface="Roboto"/>
              <a:ea typeface="Roboto"/>
              <a:cs typeface="Roboto"/>
              <a:sym typeface="Roboto"/>
            </a:endParaRPr>
          </a:p>
        </p:txBody>
      </p:sp>
      <p:pic>
        <p:nvPicPr>
          <p:cNvPr id="192" name="Google Shape;192;p23"/>
          <p:cNvPicPr preferRelativeResize="0"/>
          <p:nvPr/>
        </p:nvPicPr>
        <p:blipFill>
          <a:blip r:embed="rId3">
            <a:alphaModFix/>
          </a:blip>
          <a:stretch>
            <a:fillRect/>
          </a:stretch>
        </p:blipFill>
        <p:spPr>
          <a:xfrm>
            <a:off x="911100" y="2727325"/>
            <a:ext cx="3781425" cy="2114550"/>
          </a:xfrm>
          <a:prstGeom prst="rect">
            <a:avLst/>
          </a:prstGeom>
          <a:noFill/>
          <a:ln>
            <a:noFill/>
          </a:ln>
        </p:spPr>
      </p:pic>
      <p:sp>
        <p:nvSpPr>
          <p:cNvPr id="193" name="Google Shape;193;p23"/>
          <p:cNvSpPr txBox="1"/>
          <p:nvPr/>
        </p:nvSpPr>
        <p:spPr>
          <a:xfrm>
            <a:off x="5125200" y="3310600"/>
            <a:ext cx="6228600" cy="948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200">
                <a:solidFill>
                  <a:srgbClr val="333333"/>
                </a:solidFill>
                <a:highlight>
                  <a:srgbClr val="FFFFFF"/>
                </a:highlight>
                <a:latin typeface="Roboto"/>
                <a:ea typeface="Roboto"/>
                <a:cs typeface="Roboto"/>
                <a:sym typeface="Roboto"/>
              </a:rPr>
              <a:t>Now, a[left] = 19, a[right] = 24, and a[pivot] = 24. Since, pivot is at right, so algorithm starts from left and moves to right.</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US" sz="1200">
                <a:solidFill>
                  <a:srgbClr val="333333"/>
                </a:solidFill>
                <a:highlight>
                  <a:srgbClr val="FFFFFF"/>
                </a:highlight>
                <a:latin typeface="Roboto"/>
                <a:ea typeface="Roboto"/>
                <a:cs typeface="Roboto"/>
                <a:sym typeface="Roboto"/>
              </a:rPr>
              <a:t>As a[pivot] &gt; a[left], so algorithm moves one position to right as -</a:t>
            </a:r>
            <a:endParaRPr sz="1200">
              <a:solidFill>
                <a:srgbClr val="333333"/>
              </a:solidFill>
              <a:highlight>
                <a:srgbClr val="FFFFFF"/>
              </a:highlight>
              <a:latin typeface="Roboto"/>
              <a:ea typeface="Roboto"/>
              <a:cs typeface="Roboto"/>
              <a:sym typeface="Roboto"/>
            </a:endParaRPr>
          </a:p>
        </p:txBody>
      </p:sp>
      <p:pic>
        <p:nvPicPr>
          <p:cNvPr id="194" name="Google Shape;194;p23"/>
          <p:cNvPicPr preferRelativeResize="0"/>
          <p:nvPr/>
        </p:nvPicPr>
        <p:blipFill>
          <a:blip r:embed="rId4">
            <a:alphaModFix/>
          </a:blip>
          <a:stretch>
            <a:fillRect/>
          </a:stretch>
        </p:blipFill>
        <p:spPr>
          <a:xfrm>
            <a:off x="6534575" y="4344750"/>
            <a:ext cx="3762375" cy="213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200" name="Google Shape;200;p24"/>
          <p:cNvSpPr txBox="1">
            <a:spLocks noGrp="1"/>
          </p:cNvSpPr>
          <p:nvPr>
            <p:ph type="body" idx="1"/>
          </p:nvPr>
        </p:nvSpPr>
        <p:spPr>
          <a:xfrm>
            <a:off x="10237300" y="1856100"/>
            <a:ext cx="11166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sp>
        <p:nvSpPr>
          <p:cNvPr id="201" name="Google Shape;201;p24"/>
          <p:cNvSpPr txBox="1"/>
          <p:nvPr/>
        </p:nvSpPr>
        <p:spPr>
          <a:xfrm>
            <a:off x="838200" y="1856100"/>
            <a:ext cx="83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rgbClr val="333333"/>
                </a:solidFill>
                <a:highlight>
                  <a:srgbClr val="FFFFFF"/>
                </a:highlight>
                <a:latin typeface="Roboto"/>
                <a:ea typeface="Roboto"/>
                <a:cs typeface="Roboto"/>
                <a:sym typeface="Roboto"/>
              </a:rPr>
              <a:t>Now, a[left] = 9, a[right] = 24, and a[pivot] = 24. As a[pivot] &gt; a[left], so algorithm moves one position to right as -</a:t>
            </a:r>
            <a:endParaRPr/>
          </a:p>
        </p:txBody>
      </p:sp>
      <p:pic>
        <p:nvPicPr>
          <p:cNvPr id="202" name="Google Shape;202;p24"/>
          <p:cNvPicPr preferRelativeResize="0"/>
          <p:nvPr/>
        </p:nvPicPr>
        <p:blipFill>
          <a:blip r:embed="rId3">
            <a:alphaModFix/>
          </a:blip>
          <a:stretch>
            <a:fillRect/>
          </a:stretch>
        </p:blipFill>
        <p:spPr>
          <a:xfrm>
            <a:off x="838200" y="2371725"/>
            <a:ext cx="3790950" cy="2114550"/>
          </a:xfrm>
          <a:prstGeom prst="rect">
            <a:avLst/>
          </a:prstGeom>
          <a:noFill/>
          <a:ln>
            <a:noFill/>
          </a:ln>
        </p:spPr>
      </p:pic>
      <p:sp>
        <p:nvSpPr>
          <p:cNvPr id="203" name="Google Shape;203;p24"/>
          <p:cNvSpPr txBox="1"/>
          <p:nvPr/>
        </p:nvSpPr>
        <p:spPr>
          <a:xfrm>
            <a:off x="5184900" y="3064575"/>
            <a:ext cx="5582400" cy="932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200">
                <a:solidFill>
                  <a:srgbClr val="333333"/>
                </a:solidFill>
                <a:highlight>
                  <a:srgbClr val="FFFFFF"/>
                </a:highlight>
                <a:latin typeface="Roboto"/>
                <a:ea typeface="Roboto"/>
                <a:cs typeface="Roboto"/>
                <a:sym typeface="Roboto"/>
              </a:rPr>
              <a:t>Now, a[left] = 29, a[right] = 24, and a[pivot] = 24. As a[pivot] &lt; a[left], so, swap a[pivot] and a[left], now pivot is at left, i.e. -</a:t>
            </a:r>
            <a:endParaRPr sz="120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a:solidFill>
                <a:schemeClr val="dk1"/>
              </a:solidFill>
            </a:endParaRPr>
          </a:p>
        </p:txBody>
      </p:sp>
      <p:pic>
        <p:nvPicPr>
          <p:cNvPr id="204" name="Google Shape;204;p24"/>
          <p:cNvPicPr preferRelativeResize="0"/>
          <p:nvPr/>
        </p:nvPicPr>
        <p:blipFill>
          <a:blip r:embed="rId4">
            <a:alphaModFix/>
          </a:blip>
          <a:stretch>
            <a:fillRect/>
          </a:stretch>
        </p:blipFill>
        <p:spPr>
          <a:xfrm>
            <a:off x="5867400" y="3997275"/>
            <a:ext cx="3773560" cy="206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210" name="Google Shape;210;p25"/>
          <p:cNvSpPr txBox="1">
            <a:spLocks noGrp="1"/>
          </p:cNvSpPr>
          <p:nvPr>
            <p:ph type="body" idx="1"/>
          </p:nvPr>
        </p:nvSpPr>
        <p:spPr>
          <a:xfrm>
            <a:off x="9574700" y="1856100"/>
            <a:ext cx="17790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sp>
        <p:nvSpPr>
          <p:cNvPr id="211" name="Google Shape;211;p25"/>
          <p:cNvSpPr txBox="1"/>
          <p:nvPr/>
        </p:nvSpPr>
        <p:spPr>
          <a:xfrm>
            <a:off x="838200" y="1856100"/>
            <a:ext cx="6185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Since, pivot is at left, so algorithm starts from right, and move to left. Now, a[left] = 24, a[right] = 29, and a[pivot] = 24. As a[pivot] &lt; a[right], so algorithm moves one position to left, as -</a:t>
            </a:r>
            <a:endParaRPr sz="1800">
              <a:latin typeface="Times New Roman"/>
              <a:ea typeface="Times New Roman"/>
              <a:cs typeface="Times New Roman"/>
              <a:sym typeface="Times New Roman"/>
            </a:endParaRPr>
          </a:p>
        </p:txBody>
      </p:sp>
      <p:pic>
        <p:nvPicPr>
          <p:cNvPr id="212" name="Google Shape;212;p25"/>
          <p:cNvPicPr preferRelativeResize="0"/>
          <p:nvPr/>
        </p:nvPicPr>
        <p:blipFill>
          <a:blip r:embed="rId3">
            <a:alphaModFix/>
          </a:blip>
          <a:stretch>
            <a:fillRect/>
          </a:stretch>
        </p:blipFill>
        <p:spPr>
          <a:xfrm>
            <a:off x="7436150" y="1720482"/>
            <a:ext cx="3781425" cy="2095500"/>
          </a:xfrm>
          <a:prstGeom prst="rect">
            <a:avLst/>
          </a:prstGeom>
          <a:noFill/>
          <a:ln>
            <a:noFill/>
          </a:ln>
        </p:spPr>
      </p:pic>
      <p:sp>
        <p:nvSpPr>
          <p:cNvPr id="213" name="Google Shape;213;p25"/>
          <p:cNvSpPr txBox="1"/>
          <p:nvPr/>
        </p:nvSpPr>
        <p:spPr>
          <a:xfrm>
            <a:off x="838200" y="4730038"/>
            <a:ext cx="5705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Now, a[pivot] = 24, a[left] = 24, and a[right] = 14. As a[pivot] &gt; a[right], so, swap a[pivot] and a[right], now pivot is at right, i.e. -</a:t>
            </a:r>
            <a:endParaRPr sz="1800">
              <a:latin typeface="Times New Roman"/>
              <a:ea typeface="Times New Roman"/>
              <a:cs typeface="Times New Roman"/>
              <a:sym typeface="Times New Roman"/>
            </a:endParaRPr>
          </a:p>
        </p:txBody>
      </p:sp>
      <p:pic>
        <p:nvPicPr>
          <p:cNvPr id="214" name="Google Shape;214;p25"/>
          <p:cNvPicPr preferRelativeResize="0"/>
          <p:nvPr/>
        </p:nvPicPr>
        <p:blipFill>
          <a:blip r:embed="rId4">
            <a:alphaModFix/>
          </a:blip>
          <a:stretch>
            <a:fillRect/>
          </a:stretch>
        </p:blipFill>
        <p:spPr>
          <a:xfrm>
            <a:off x="7591413" y="4223513"/>
            <a:ext cx="3762375" cy="2028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220" name="Google Shape;220;p26"/>
          <p:cNvSpPr txBox="1"/>
          <p:nvPr/>
        </p:nvSpPr>
        <p:spPr>
          <a:xfrm>
            <a:off x="838200" y="1905000"/>
            <a:ext cx="5257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Now, a[pivot] = 24, a[left] = 14, and a[right] = 24. Pivot is at right, so the algorithm starts from left and move to right</a:t>
            </a:r>
            <a:r>
              <a:rPr lang="en-US" sz="1200">
                <a:solidFill>
                  <a:srgbClr val="333333"/>
                </a:solidFill>
                <a:highlight>
                  <a:srgbClr val="FFFFFF"/>
                </a:highlight>
                <a:latin typeface="Roboto"/>
                <a:ea typeface="Roboto"/>
                <a:cs typeface="Roboto"/>
                <a:sym typeface="Roboto"/>
              </a:rPr>
              <a:t>.</a:t>
            </a:r>
            <a:endParaRPr/>
          </a:p>
        </p:txBody>
      </p:sp>
      <p:pic>
        <p:nvPicPr>
          <p:cNvPr id="221" name="Google Shape;221;p26"/>
          <p:cNvPicPr preferRelativeResize="0"/>
          <p:nvPr/>
        </p:nvPicPr>
        <p:blipFill>
          <a:blip r:embed="rId3">
            <a:alphaModFix/>
          </a:blip>
          <a:stretch>
            <a:fillRect/>
          </a:stretch>
        </p:blipFill>
        <p:spPr>
          <a:xfrm>
            <a:off x="6745350" y="2457450"/>
            <a:ext cx="4608450" cy="2404409"/>
          </a:xfrm>
          <a:prstGeom prst="rect">
            <a:avLst/>
          </a:prstGeom>
          <a:noFill/>
          <a:ln>
            <a:noFill/>
          </a:ln>
        </p:spPr>
      </p:pic>
      <p:sp>
        <p:nvSpPr>
          <p:cNvPr id="222" name="Google Shape;222;p26"/>
          <p:cNvSpPr txBox="1"/>
          <p:nvPr/>
        </p:nvSpPr>
        <p:spPr>
          <a:xfrm>
            <a:off x="838200" y="2920800"/>
            <a:ext cx="4992900" cy="1890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Now, a[pivot] = 24, a[left] = 24, and a[right] = 24. So, pivot, left and right are pointing the same element. It represents the termination of procedure.</a:t>
            </a:r>
            <a:endParaRPr sz="18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US" sz="1800">
                <a:solidFill>
                  <a:srgbClr val="333333"/>
                </a:solidFill>
                <a:highlight>
                  <a:srgbClr val="FFFFFF"/>
                </a:highlight>
                <a:latin typeface="Times New Roman"/>
                <a:ea typeface="Times New Roman"/>
                <a:cs typeface="Times New Roman"/>
                <a:sym typeface="Times New Roman"/>
              </a:rPr>
              <a:t>Element 24, which is the pivot element is placed at its exact position.</a:t>
            </a:r>
            <a:endParaRPr sz="18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228" name="Google Shape;228;p27"/>
          <p:cNvSpPr txBox="1"/>
          <p:nvPr/>
        </p:nvSpPr>
        <p:spPr>
          <a:xfrm>
            <a:off x="838200" y="1838750"/>
            <a:ext cx="5175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Elements that are right side of element 24 are greater than it, and the elements that are left side of element 24 are smaller than it.</a:t>
            </a:r>
            <a:endParaRPr sz="1800">
              <a:latin typeface="Times New Roman"/>
              <a:ea typeface="Times New Roman"/>
              <a:cs typeface="Times New Roman"/>
              <a:sym typeface="Times New Roman"/>
            </a:endParaRPr>
          </a:p>
        </p:txBody>
      </p:sp>
      <p:pic>
        <p:nvPicPr>
          <p:cNvPr id="229" name="Google Shape;229;p27"/>
          <p:cNvPicPr preferRelativeResize="0"/>
          <p:nvPr/>
        </p:nvPicPr>
        <p:blipFill>
          <a:blip r:embed="rId3">
            <a:alphaModFix/>
          </a:blip>
          <a:stretch>
            <a:fillRect/>
          </a:stretch>
        </p:blipFill>
        <p:spPr>
          <a:xfrm>
            <a:off x="6679075" y="1996475"/>
            <a:ext cx="4484777" cy="1325550"/>
          </a:xfrm>
          <a:prstGeom prst="rect">
            <a:avLst/>
          </a:prstGeom>
          <a:noFill/>
          <a:ln>
            <a:noFill/>
          </a:ln>
        </p:spPr>
      </p:pic>
      <p:sp>
        <p:nvSpPr>
          <p:cNvPr id="230" name="Google Shape;230;p27"/>
          <p:cNvSpPr txBox="1"/>
          <p:nvPr/>
        </p:nvSpPr>
        <p:spPr>
          <a:xfrm>
            <a:off x="887850" y="4207550"/>
            <a:ext cx="5075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Now, in a similar manner, quick sort algorithm is separately applied to the left and right sub-arrays. After sorting gets done, the array will be </a:t>
            </a:r>
            <a:r>
              <a:rPr lang="en-US" sz="1200">
                <a:solidFill>
                  <a:srgbClr val="333333"/>
                </a:solidFill>
                <a:highlight>
                  <a:srgbClr val="FFFFFF"/>
                </a:highlight>
                <a:latin typeface="Roboto"/>
                <a:ea typeface="Roboto"/>
                <a:cs typeface="Roboto"/>
                <a:sym typeface="Roboto"/>
              </a:rPr>
              <a:t>-</a:t>
            </a:r>
            <a:endParaRPr/>
          </a:p>
        </p:txBody>
      </p:sp>
      <p:pic>
        <p:nvPicPr>
          <p:cNvPr id="231" name="Google Shape;231;p27"/>
          <p:cNvPicPr preferRelativeResize="0"/>
          <p:nvPr/>
        </p:nvPicPr>
        <p:blipFill>
          <a:blip r:embed="rId4">
            <a:alphaModFix/>
          </a:blip>
          <a:stretch>
            <a:fillRect/>
          </a:stretch>
        </p:blipFill>
        <p:spPr>
          <a:xfrm>
            <a:off x="6480375" y="4286100"/>
            <a:ext cx="5075700" cy="8672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Merge Sort</a:t>
            </a:r>
            <a:endParaRPr sz="3000">
              <a:solidFill>
                <a:schemeClr val="accent1"/>
              </a:solidFill>
            </a:endParaRPr>
          </a:p>
        </p:txBody>
      </p:sp>
      <p:sp>
        <p:nvSpPr>
          <p:cNvPr id="237" name="Google Shape;237;p28"/>
          <p:cNvSpPr txBox="1">
            <a:spLocks noGrp="1"/>
          </p:cNvSpPr>
          <p:nvPr>
            <p:ph type="body" idx="1"/>
          </p:nvPr>
        </p:nvSpPr>
        <p:spPr>
          <a:xfrm>
            <a:off x="900750" y="1856100"/>
            <a:ext cx="6414600" cy="4452900"/>
          </a:xfrm>
          <a:prstGeom prst="rect">
            <a:avLst/>
          </a:prstGeom>
          <a:noFill/>
          <a:ln>
            <a:noFill/>
          </a:ln>
        </p:spPr>
        <p:txBody>
          <a:bodyPr spcFirstLastPara="1" wrap="square" lIns="91425" tIns="45700" rIns="91425" bIns="45700" anchor="t" anchorCtr="0">
            <a:normAutofit lnSpcReduction="20000"/>
          </a:bodyPr>
          <a:lstStyle/>
          <a:p>
            <a:pPr marL="457200" lvl="0" indent="-381000" algn="l" rtl="0">
              <a:lnSpc>
                <a:spcPct val="90000"/>
              </a:lnSpc>
              <a:spcBef>
                <a:spcPts val="0"/>
              </a:spcBef>
              <a:spcAft>
                <a:spcPts val="0"/>
              </a:spcAft>
              <a:buSzPts val="2400"/>
              <a:buChar char="-"/>
            </a:pPr>
            <a:r>
              <a:rPr lang="en-US" sz="2400"/>
              <a:t>Merge sort is a sorting algorithm that follows the divide-and-conquer approach. </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It works by recursively dividing the input array into smaller subarrays and sorting those subarrays then merging them back together to obtain the sorted array.</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In simple terms, we can say that the process of merge sort is to divide the array into two halves, sort each half, and then merge the sorted halves back together.</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This process is repeated until the entire array is sorted.</a:t>
            </a:r>
            <a:endParaRPr sz="2400"/>
          </a:p>
          <a:p>
            <a:pPr marL="228600" lvl="0" indent="-101600" algn="l" rtl="0">
              <a:lnSpc>
                <a:spcPct val="90000"/>
              </a:lnSpc>
              <a:spcBef>
                <a:spcPts val="1000"/>
              </a:spcBef>
              <a:spcAft>
                <a:spcPts val="0"/>
              </a:spcAft>
              <a:buClr>
                <a:schemeClr val="dk1"/>
              </a:buClr>
              <a:buSzPts val="2000"/>
              <a:buNone/>
            </a:pPr>
            <a:endParaRPr sz="2000"/>
          </a:p>
        </p:txBody>
      </p:sp>
      <p:pic>
        <p:nvPicPr>
          <p:cNvPr id="238" name="Google Shape;238;p28"/>
          <p:cNvPicPr preferRelativeResize="0"/>
          <p:nvPr/>
        </p:nvPicPr>
        <p:blipFill>
          <a:blip r:embed="rId3">
            <a:alphaModFix/>
          </a:blip>
          <a:stretch>
            <a:fillRect/>
          </a:stretch>
        </p:blipFill>
        <p:spPr>
          <a:xfrm>
            <a:off x="7865325" y="1856094"/>
            <a:ext cx="3724400" cy="4256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How does Merge sort work</a:t>
            </a:r>
            <a:endParaRPr sz="3000">
              <a:solidFill>
                <a:schemeClr val="accent1"/>
              </a:solidFill>
            </a:endParaRPr>
          </a:p>
        </p:txBody>
      </p:sp>
      <p:sp>
        <p:nvSpPr>
          <p:cNvPr id="244" name="Google Shape;244;p29"/>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000"/>
              <a:buNone/>
            </a:pPr>
            <a:r>
              <a:rPr lang="en-US" sz="2400"/>
              <a:t>Merge sort is popular sorting algorithm known for its efficiency and stability. It follows the divide-and- conquer approach to sort a given array of elements.</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a:t>Here’s a step-by-step explanation of how merge sort works:</a:t>
            </a:r>
            <a:endParaRPr sz="2400"/>
          </a:p>
          <a:p>
            <a:pPr marL="0" lvl="0" indent="0" algn="l" rtl="0">
              <a:lnSpc>
                <a:spcPct val="90000"/>
              </a:lnSpc>
              <a:spcBef>
                <a:spcPts val="0"/>
              </a:spcBef>
              <a:spcAft>
                <a:spcPts val="0"/>
              </a:spcAft>
              <a:buClr>
                <a:schemeClr val="dk1"/>
              </a:buClr>
              <a:buSzPts val="2000"/>
              <a:buNone/>
            </a:pPr>
            <a:endParaRPr sz="2400"/>
          </a:p>
          <a:p>
            <a:pPr marL="457200" lvl="0" indent="-381000" algn="l" rtl="0">
              <a:lnSpc>
                <a:spcPct val="90000"/>
              </a:lnSpc>
              <a:spcBef>
                <a:spcPts val="0"/>
              </a:spcBef>
              <a:spcAft>
                <a:spcPts val="0"/>
              </a:spcAft>
              <a:buSzPts val="2400"/>
              <a:buChar char="-"/>
            </a:pPr>
            <a:r>
              <a:rPr lang="en-US" sz="2400" b="1"/>
              <a:t>Divide</a:t>
            </a:r>
            <a:r>
              <a:rPr lang="en-US" sz="2400"/>
              <a:t>: Divide the list of array recursively into two halves until it can no more be divided.</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b="1"/>
              <a:t>Conquer</a:t>
            </a:r>
            <a:r>
              <a:rPr lang="en-US" sz="2400"/>
              <a:t>: Each subarray is sorted individually using the merge sort algorithm.</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b="1"/>
              <a:t>Merge</a:t>
            </a:r>
            <a:r>
              <a:rPr lang="en-US" sz="2400"/>
              <a:t>- The sorted subarrays are merged back together in sorted order. The process continues until all elements from both subarrays have been merged.</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000"/>
              <a:buFont typeface="Times New Roman"/>
              <a:buNone/>
            </a:pPr>
            <a:r>
              <a:rPr lang="en-US" sz="3000">
                <a:solidFill>
                  <a:schemeClr val="accent1"/>
                </a:solidFill>
              </a:rPr>
              <a:t>Types:</a:t>
            </a:r>
            <a:endParaRPr sz="3000">
              <a:solidFill>
                <a:schemeClr val="accent1"/>
              </a:solidFill>
            </a:endParaRPr>
          </a:p>
        </p:txBody>
      </p:sp>
      <p:sp>
        <p:nvSpPr>
          <p:cNvPr id="56" name="Google Shape;56;p3"/>
          <p:cNvSpPr txBox="1">
            <a:spLocks noGrp="1"/>
          </p:cNvSpPr>
          <p:nvPr>
            <p:ph type="body" idx="1"/>
          </p:nvPr>
        </p:nvSpPr>
        <p:spPr>
          <a:xfrm>
            <a:off x="900750" y="1856100"/>
            <a:ext cx="79452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457200" lvl="0" indent="-381000" algn="l" rtl="0">
              <a:lnSpc>
                <a:spcPct val="90000"/>
              </a:lnSpc>
              <a:spcBef>
                <a:spcPts val="1000"/>
              </a:spcBef>
              <a:spcAft>
                <a:spcPts val="0"/>
              </a:spcAft>
              <a:buSzPts val="2400"/>
              <a:buChar char="●"/>
            </a:pPr>
            <a:r>
              <a:rPr lang="en-US" sz="2400" b="1"/>
              <a:t>Stable Sorting and Unstable Sorting</a:t>
            </a:r>
            <a:endParaRPr sz="2400" b="1"/>
          </a:p>
          <a:p>
            <a:pPr marL="457200" lvl="0" indent="0" algn="l" rtl="0">
              <a:lnSpc>
                <a:spcPct val="90000"/>
              </a:lnSpc>
              <a:spcBef>
                <a:spcPts val="1000"/>
              </a:spcBef>
              <a:spcAft>
                <a:spcPts val="0"/>
              </a:spcAft>
              <a:buNone/>
            </a:pPr>
            <a:endParaRPr sz="2400" b="1"/>
          </a:p>
          <a:p>
            <a:pPr marL="457200" lvl="0" indent="-381000" algn="l" rtl="0">
              <a:lnSpc>
                <a:spcPct val="90000"/>
              </a:lnSpc>
              <a:spcBef>
                <a:spcPts val="1000"/>
              </a:spcBef>
              <a:spcAft>
                <a:spcPts val="0"/>
              </a:spcAft>
              <a:buSzPts val="2400"/>
              <a:buChar char="●"/>
            </a:pPr>
            <a:r>
              <a:rPr lang="en-US" sz="2400" b="1"/>
              <a:t>Internal Sorting and External Sorting.</a:t>
            </a:r>
            <a:endParaRPr sz="2400" b="1"/>
          </a:p>
          <a:p>
            <a:pPr marL="0" lvl="0" indent="0" algn="l" rtl="0">
              <a:lnSpc>
                <a:spcPct val="90000"/>
              </a:lnSpc>
              <a:spcBef>
                <a:spcPts val="1000"/>
              </a:spcBef>
              <a:spcAft>
                <a:spcPts val="0"/>
              </a:spcAft>
              <a:buNone/>
            </a:pPr>
            <a:endParaRPr sz="2000"/>
          </a:p>
          <a:p>
            <a:pPr marL="0" lvl="0" indent="0" algn="l" rtl="0">
              <a:lnSpc>
                <a:spcPct val="90000"/>
              </a:lnSpc>
              <a:spcBef>
                <a:spcPts val="1000"/>
              </a:spcBef>
              <a:spcAft>
                <a:spcPts val="0"/>
              </a:spcAft>
              <a:buNone/>
            </a:pPr>
            <a:endParaRPr sz="2000" b="1"/>
          </a:p>
          <a:p>
            <a:pPr marL="0" lvl="0" indent="0" algn="l" rtl="0">
              <a:lnSpc>
                <a:spcPct val="90000"/>
              </a:lnSpc>
              <a:spcBef>
                <a:spcPts val="1000"/>
              </a:spcBef>
              <a:spcAft>
                <a:spcPts val="0"/>
              </a:spcAft>
              <a:buNone/>
            </a:pPr>
            <a:r>
              <a:rPr lang="en-US" sz="2000" b="1"/>
              <a:t> </a:t>
            </a: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250" name="Google Shape;250;p30"/>
          <p:cNvSpPr txBox="1"/>
          <p:nvPr/>
        </p:nvSpPr>
        <p:spPr>
          <a:xfrm>
            <a:off x="838200" y="1855300"/>
            <a:ext cx="10061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273239"/>
                </a:solidFill>
                <a:highlight>
                  <a:srgbClr val="FFFFFF"/>
                </a:highlight>
                <a:latin typeface="Times New Roman"/>
                <a:ea typeface="Times New Roman"/>
                <a:cs typeface="Times New Roman"/>
                <a:sym typeface="Times New Roman"/>
              </a:rPr>
              <a:t>Let’s sort the array or list</a:t>
            </a:r>
            <a:r>
              <a:rPr lang="en-US" sz="2400" b="1">
                <a:solidFill>
                  <a:srgbClr val="273239"/>
                </a:solidFill>
                <a:highlight>
                  <a:srgbClr val="FFFFFF"/>
                </a:highlight>
                <a:latin typeface="Times New Roman"/>
                <a:ea typeface="Times New Roman"/>
                <a:cs typeface="Times New Roman"/>
                <a:sym typeface="Times New Roman"/>
              </a:rPr>
              <a:t> [38, 27, 43, 10] </a:t>
            </a:r>
            <a:r>
              <a:rPr lang="en-US" sz="2400">
                <a:solidFill>
                  <a:srgbClr val="273239"/>
                </a:solidFill>
                <a:highlight>
                  <a:srgbClr val="FFFFFF"/>
                </a:highlight>
                <a:latin typeface="Times New Roman"/>
                <a:ea typeface="Times New Roman"/>
                <a:cs typeface="Times New Roman"/>
                <a:sym typeface="Times New Roman"/>
              </a:rPr>
              <a:t>using Merge Sort</a:t>
            </a:r>
            <a:endParaRPr sz="2400">
              <a:latin typeface="Times New Roman"/>
              <a:ea typeface="Times New Roman"/>
              <a:cs typeface="Times New Roman"/>
              <a:sym typeface="Times New Roman"/>
            </a:endParaRPr>
          </a:p>
        </p:txBody>
      </p:sp>
      <p:pic>
        <p:nvPicPr>
          <p:cNvPr id="251" name="Google Shape;251;p30"/>
          <p:cNvPicPr preferRelativeResize="0"/>
          <p:nvPr/>
        </p:nvPicPr>
        <p:blipFill>
          <a:blip r:embed="rId3">
            <a:alphaModFix/>
          </a:blip>
          <a:stretch>
            <a:fillRect/>
          </a:stretch>
        </p:blipFill>
        <p:spPr>
          <a:xfrm>
            <a:off x="838200" y="2544225"/>
            <a:ext cx="4724400" cy="2981325"/>
          </a:xfrm>
          <a:prstGeom prst="rect">
            <a:avLst/>
          </a:prstGeom>
          <a:noFill/>
          <a:ln>
            <a:noFill/>
          </a:ln>
        </p:spPr>
      </p:pic>
      <p:pic>
        <p:nvPicPr>
          <p:cNvPr id="252" name="Google Shape;252;p30"/>
          <p:cNvPicPr preferRelativeResize="0"/>
          <p:nvPr/>
        </p:nvPicPr>
        <p:blipFill>
          <a:blip r:embed="rId4">
            <a:alphaModFix/>
          </a:blip>
          <a:stretch>
            <a:fillRect/>
          </a:stretch>
        </p:blipFill>
        <p:spPr>
          <a:xfrm>
            <a:off x="6096000" y="2658575"/>
            <a:ext cx="5579100" cy="246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709b0941bd_0_24"/>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Code: Merge Sort</a:t>
            </a:r>
            <a:endParaRPr sz="3000">
              <a:solidFill>
                <a:schemeClr val="accent1"/>
              </a:solidFill>
            </a:endParaRPr>
          </a:p>
        </p:txBody>
      </p:sp>
      <p:pic>
        <p:nvPicPr>
          <p:cNvPr id="258" name="Google Shape;258;g2709b0941bd_0_24"/>
          <p:cNvPicPr preferRelativeResize="0"/>
          <p:nvPr/>
        </p:nvPicPr>
        <p:blipFill>
          <a:blip r:embed="rId3">
            <a:alphaModFix/>
          </a:blip>
          <a:stretch>
            <a:fillRect/>
          </a:stretch>
        </p:blipFill>
        <p:spPr>
          <a:xfrm>
            <a:off x="984550" y="1873019"/>
            <a:ext cx="3792545" cy="4832581"/>
          </a:xfrm>
          <a:prstGeom prst="rect">
            <a:avLst/>
          </a:prstGeom>
          <a:noFill/>
          <a:ln>
            <a:noFill/>
          </a:ln>
        </p:spPr>
      </p:pic>
      <p:pic>
        <p:nvPicPr>
          <p:cNvPr id="259" name="Google Shape;259;g2709b0941bd_0_24"/>
          <p:cNvPicPr preferRelativeResize="0"/>
          <p:nvPr/>
        </p:nvPicPr>
        <p:blipFill>
          <a:blip r:embed="rId4">
            <a:alphaModFix/>
          </a:blip>
          <a:stretch>
            <a:fillRect/>
          </a:stretch>
        </p:blipFill>
        <p:spPr>
          <a:xfrm>
            <a:off x="5993870" y="1873019"/>
            <a:ext cx="4057650" cy="4362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709b0941bd_0_29"/>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imes New Roman"/>
              <a:buNone/>
            </a:pPr>
            <a:r>
              <a:rPr lang="en-US" sz="3000">
                <a:solidFill>
                  <a:schemeClr val="accent1"/>
                </a:solidFill>
              </a:rPr>
              <a:t>Code: Merge Sort</a:t>
            </a:r>
            <a:endParaRPr sz="3000">
              <a:solidFill>
                <a:schemeClr val="accent1"/>
              </a:solidFill>
            </a:endParaRPr>
          </a:p>
        </p:txBody>
      </p:sp>
      <p:pic>
        <p:nvPicPr>
          <p:cNvPr id="265" name="Google Shape;265;g2709b0941bd_0_29"/>
          <p:cNvPicPr preferRelativeResize="0"/>
          <p:nvPr/>
        </p:nvPicPr>
        <p:blipFill>
          <a:blip r:embed="rId3">
            <a:alphaModFix/>
          </a:blip>
          <a:stretch>
            <a:fillRect/>
          </a:stretch>
        </p:blipFill>
        <p:spPr>
          <a:xfrm>
            <a:off x="2513400" y="2318153"/>
            <a:ext cx="6910675" cy="257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709b0941bd_0_34"/>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Shell Sort</a:t>
            </a:r>
            <a:endParaRPr sz="3000">
              <a:solidFill>
                <a:schemeClr val="accent1"/>
              </a:solidFill>
            </a:endParaRPr>
          </a:p>
        </p:txBody>
      </p:sp>
      <p:sp>
        <p:nvSpPr>
          <p:cNvPr id="271" name="Google Shape;271;g2709b0941bd_0_34"/>
          <p:cNvSpPr txBox="1">
            <a:spLocks noGrp="1"/>
          </p:cNvSpPr>
          <p:nvPr>
            <p:ph type="body" idx="1"/>
          </p:nvPr>
        </p:nvSpPr>
        <p:spPr>
          <a:xfrm>
            <a:off x="900750" y="1856100"/>
            <a:ext cx="10452900" cy="43560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n-US" sz="2400">
                <a:highlight>
                  <a:srgbClr val="FFFFFF"/>
                </a:highlight>
              </a:rPr>
              <a:t>Shell sort is a highly efficient sorting algorithm and is based on insertion sort algorithm. </a:t>
            </a:r>
            <a:endParaRPr sz="2400">
              <a:highlight>
                <a:srgbClr val="FFFFFF"/>
              </a:highlight>
            </a:endParaRPr>
          </a:p>
          <a:p>
            <a:pPr marL="457200" lvl="0" indent="0" algn="l" rtl="0">
              <a:lnSpc>
                <a:spcPct val="90000"/>
              </a:lnSpc>
              <a:spcBef>
                <a:spcPts val="1000"/>
              </a:spcBef>
              <a:spcAft>
                <a:spcPts val="0"/>
              </a:spcAft>
              <a:buNone/>
            </a:pPr>
            <a:endParaRPr sz="2400">
              <a:highlight>
                <a:srgbClr val="FFFFFF"/>
              </a:highlight>
            </a:endParaRPr>
          </a:p>
          <a:p>
            <a:pPr marL="457200" lvl="0" indent="-381000" algn="l" rtl="0">
              <a:lnSpc>
                <a:spcPct val="90000"/>
              </a:lnSpc>
              <a:spcBef>
                <a:spcPts val="1000"/>
              </a:spcBef>
              <a:spcAft>
                <a:spcPts val="0"/>
              </a:spcAft>
              <a:buSzPts val="2400"/>
              <a:buChar char="-"/>
            </a:pPr>
            <a:r>
              <a:rPr lang="en-US" sz="2400">
                <a:highlight>
                  <a:srgbClr val="FFFFFF"/>
                </a:highlight>
              </a:rPr>
              <a:t>This algorithm avoids large shifts as in case of insertion sort, if the smaller value is to the far right and has to be moved to the far left.</a:t>
            </a:r>
            <a:endParaRPr sz="2400">
              <a:highlight>
                <a:srgbClr val="FFFFFF"/>
              </a:highlight>
            </a:endParaRPr>
          </a:p>
          <a:p>
            <a:pPr marL="0" lvl="0" indent="0" algn="l" rtl="0">
              <a:lnSpc>
                <a:spcPct val="90000"/>
              </a:lnSpc>
              <a:spcBef>
                <a:spcPts val="1000"/>
              </a:spcBef>
              <a:spcAft>
                <a:spcPts val="0"/>
              </a:spcAft>
              <a:buClr>
                <a:schemeClr val="dk1"/>
              </a:buClr>
              <a:buSzPts val="2000"/>
              <a:buNone/>
            </a:pPr>
            <a:endParaRPr sz="2400">
              <a:highlight>
                <a:srgbClr val="FFFFFF"/>
              </a:highlight>
            </a:endParaRPr>
          </a:p>
          <a:p>
            <a:pPr marL="457200" lvl="0" indent="-381000" algn="l" rtl="0">
              <a:lnSpc>
                <a:spcPct val="90000"/>
              </a:lnSpc>
              <a:spcBef>
                <a:spcPts val="1000"/>
              </a:spcBef>
              <a:spcAft>
                <a:spcPts val="0"/>
              </a:spcAft>
              <a:buSzPts val="2400"/>
              <a:buChar char="-"/>
            </a:pPr>
            <a:r>
              <a:rPr lang="en-US" sz="2400">
                <a:highlight>
                  <a:srgbClr val="FFFFFF"/>
                </a:highlight>
              </a:rPr>
              <a:t>This algorithm uses insertion sort on a widely spread elements, first to sort them and then sorts the less widely spaced elements. </a:t>
            </a:r>
            <a:endParaRPr sz="2400">
              <a:highlight>
                <a:srgbClr val="FFFFFF"/>
              </a:highlight>
            </a:endParaRPr>
          </a:p>
          <a:p>
            <a:pPr marL="457200" lvl="0" indent="0" algn="l" rtl="0">
              <a:lnSpc>
                <a:spcPct val="90000"/>
              </a:lnSpc>
              <a:spcBef>
                <a:spcPts val="1000"/>
              </a:spcBef>
              <a:spcAft>
                <a:spcPts val="0"/>
              </a:spcAft>
              <a:buNone/>
            </a:pPr>
            <a:endParaRPr sz="2400">
              <a:highlight>
                <a:srgbClr val="FFFFFF"/>
              </a:highlight>
            </a:endParaRPr>
          </a:p>
          <a:p>
            <a:pPr marL="457200" lvl="0" indent="-381000" algn="l" rtl="0">
              <a:lnSpc>
                <a:spcPct val="90000"/>
              </a:lnSpc>
              <a:spcBef>
                <a:spcPts val="1000"/>
              </a:spcBef>
              <a:spcAft>
                <a:spcPts val="0"/>
              </a:spcAft>
              <a:buSzPts val="2400"/>
              <a:buChar char="-"/>
            </a:pPr>
            <a:r>
              <a:rPr lang="en-US" sz="2400">
                <a:highlight>
                  <a:srgbClr val="FFFFFF"/>
                </a:highlight>
              </a:rPr>
              <a:t>This spacing is termed as </a:t>
            </a:r>
            <a:r>
              <a:rPr lang="en-US" sz="2400" b="1">
                <a:highlight>
                  <a:srgbClr val="FFFFFF"/>
                </a:highlight>
              </a:rPr>
              <a:t>interval</a:t>
            </a:r>
            <a:r>
              <a:rPr lang="en-US" sz="2400">
                <a:highlight>
                  <a:srgbClr val="FFFFFF"/>
                </a:highlight>
              </a:rPr>
              <a:t>.</a:t>
            </a:r>
            <a:endParaRPr sz="2400">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709b0941bd_0_39"/>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Shell Sort Algorithm</a:t>
            </a:r>
            <a:endParaRPr sz="3000">
              <a:solidFill>
                <a:schemeClr val="accent1"/>
              </a:solidFill>
            </a:endParaRPr>
          </a:p>
        </p:txBody>
      </p:sp>
      <p:pic>
        <p:nvPicPr>
          <p:cNvPr id="277" name="Google Shape;277;g2709b0941bd_0_39"/>
          <p:cNvPicPr preferRelativeResize="0"/>
          <p:nvPr/>
        </p:nvPicPr>
        <p:blipFill>
          <a:blip r:embed="rId3">
            <a:alphaModFix/>
          </a:blip>
          <a:stretch>
            <a:fillRect/>
          </a:stretch>
        </p:blipFill>
        <p:spPr>
          <a:xfrm>
            <a:off x="1288586" y="2042900"/>
            <a:ext cx="9449275" cy="2512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709b0941bd_0_44"/>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Code: </a:t>
            </a:r>
            <a:endParaRPr sz="3000">
              <a:solidFill>
                <a:schemeClr val="accent1"/>
              </a:solidFill>
            </a:endParaRPr>
          </a:p>
        </p:txBody>
      </p:sp>
      <p:pic>
        <p:nvPicPr>
          <p:cNvPr id="283" name="Google Shape;283;g2709b0941bd_0_44"/>
          <p:cNvPicPr preferRelativeResize="0"/>
          <p:nvPr/>
        </p:nvPicPr>
        <p:blipFill>
          <a:blip r:embed="rId3">
            <a:alphaModFix/>
          </a:blip>
          <a:stretch>
            <a:fillRect/>
          </a:stretch>
        </p:blipFill>
        <p:spPr>
          <a:xfrm>
            <a:off x="3836525" y="597526"/>
            <a:ext cx="7517274" cy="5523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709b0941bd_0_49"/>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Code:</a:t>
            </a:r>
            <a:endParaRPr sz="3000">
              <a:solidFill>
                <a:schemeClr val="accent1"/>
              </a:solidFill>
            </a:endParaRPr>
          </a:p>
        </p:txBody>
      </p:sp>
      <p:pic>
        <p:nvPicPr>
          <p:cNvPr id="289" name="Google Shape;289;g2709b0941bd_0_49"/>
          <p:cNvPicPr preferRelativeResize="0"/>
          <p:nvPr/>
        </p:nvPicPr>
        <p:blipFill>
          <a:blip r:embed="rId3">
            <a:alphaModFix/>
          </a:blip>
          <a:stretch>
            <a:fillRect/>
          </a:stretch>
        </p:blipFill>
        <p:spPr>
          <a:xfrm>
            <a:off x="4890050" y="159812"/>
            <a:ext cx="6463750" cy="63064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70a424c8d7_0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sz="3000">
              <a:solidFill>
                <a:srgbClr val="3D85C6"/>
              </a:solidFill>
            </a:endParaRPr>
          </a:p>
        </p:txBody>
      </p:sp>
      <p:sp>
        <p:nvSpPr>
          <p:cNvPr id="329" name="Google Shape;329;g270a424c8d7_0_15"/>
          <p:cNvSpPr txBox="1"/>
          <p:nvPr/>
        </p:nvSpPr>
        <p:spPr>
          <a:xfrm>
            <a:off x="3776875" y="3710625"/>
            <a:ext cx="3495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rgbClr val="FF0000"/>
                </a:solidFill>
                <a:latin typeface="Times New Roman"/>
                <a:ea typeface="Times New Roman"/>
                <a:cs typeface="Times New Roman"/>
                <a:sym typeface="Times New Roman"/>
              </a:rPr>
              <a:t> The ~End</a:t>
            </a:r>
            <a:endParaRPr sz="3600" b="1">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Stable sorting vs Unstable sorting</a:t>
            </a:r>
            <a:endParaRPr sz="3000">
              <a:solidFill>
                <a:schemeClr val="accent1"/>
              </a:solidFill>
            </a:endParaRPr>
          </a:p>
        </p:txBody>
      </p:sp>
      <p:sp>
        <p:nvSpPr>
          <p:cNvPr id="62" name="Google Shape;62;p4"/>
          <p:cNvSpPr txBox="1">
            <a:spLocks noGrp="1"/>
          </p:cNvSpPr>
          <p:nvPr>
            <p:ph type="body" idx="1"/>
          </p:nvPr>
        </p:nvSpPr>
        <p:spPr>
          <a:xfrm>
            <a:off x="900750" y="1856100"/>
            <a:ext cx="5099100" cy="38424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chemeClr val="dk1"/>
              </a:buClr>
              <a:buSzPct val="45833"/>
              <a:buNone/>
            </a:pPr>
            <a:r>
              <a:rPr lang="en-US" sz="2400" b="1" i="1">
                <a:latin typeface="Arial"/>
                <a:ea typeface="Arial"/>
                <a:cs typeface="Arial"/>
                <a:sym typeface="Arial"/>
              </a:rPr>
              <a:t> </a:t>
            </a:r>
            <a:r>
              <a:rPr lang="en-US" sz="2400" i="1">
                <a:latin typeface="Arial"/>
                <a:ea typeface="Arial"/>
                <a:cs typeface="Arial"/>
                <a:sym typeface="Arial"/>
              </a:rPr>
              <a:t> A stable sort algorithm maintains the relative ordering of elements of equal values in a sorted sequence. It can be understood using the following diagram</a:t>
            </a:r>
            <a:endParaRPr sz="2400" i="1">
              <a:latin typeface="Arial"/>
              <a:ea typeface="Arial"/>
              <a:cs typeface="Arial"/>
              <a:sym typeface="Arial"/>
            </a:endParaRPr>
          </a:p>
          <a:p>
            <a:pPr marL="0" lvl="0" indent="0" algn="l" rtl="0">
              <a:spcBef>
                <a:spcPts val="1000"/>
              </a:spcBef>
              <a:spcAft>
                <a:spcPts val="0"/>
              </a:spcAft>
              <a:buClr>
                <a:schemeClr val="dk1"/>
              </a:buClr>
              <a:buSzPct val="45833"/>
              <a:buNone/>
            </a:pPr>
            <a:endParaRPr sz="2400" i="1"/>
          </a:p>
          <a:p>
            <a:pPr marL="0" lvl="0" indent="0" algn="l" rtl="0">
              <a:spcBef>
                <a:spcPts val="1000"/>
              </a:spcBef>
              <a:spcAft>
                <a:spcPts val="0"/>
              </a:spcAft>
              <a:buClr>
                <a:schemeClr val="dk1"/>
              </a:buClr>
              <a:buSzPct val="45833"/>
              <a:buFont typeface="Arial"/>
              <a:buNone/>
            </a:pPr>
            <a:r>
              <a:rPr lang="en-US" sz="2400"/>
              <a:t>As the diagram depicts, our unsorted list has two fives. The first 5 is in a white slot and the second one is in a gray slot. After sorting, in the sorted sequence also, the 5 in the white slot remains before the 5 in the gray slot.</a:t>
            </a:r>
            <a:endParaRPr sz="2400"/>
          </a:p>
          <a:p>
            <a:pPr marL="0" lvl="0" indent="0" algn="l" rtl="0">
              <a:lnSpc>
                <a:spcPct val="90000"/>
              </a:lnSpc>
              <a:spcBef>
                <a:spcPts val="0"/>
              </a:spcBef>
              <a:spcAft>
                <a:spcPts val="0"/>
              </a:spcAft>
              <a:buClr>
                <a:schemeClr val="dk1"/>
              </a:buClr>
              <a:buSzPct val="100000"/>
              <a:buNone/>
            </a:pPr>
            <a:endParaRPr sz="2000"/>
          </a:p>
          <a:p>
            <a:pPr marL="228600" lvl="0" indent="-101600" algn="l" rtl="0">
              <a:lnSpc>
                <a:spcPct val="90000"/>
              </a:lnSpc>
              <a:spcBef>
                <a:spcPts val="1000"/>
              </a:spcBef>
              <a:spcAft>
                <a:spcPts val="0"/>
              </a:spcAft>
              <a:buClr>
                <a:schemeClr val="dk1"/>
              </a:buClr>
              <a:buSzPct val="100000"/>
              <a:buNone/>
            </a:pPr>
            <a:endParaRPr sz="2000"/>
          </a:p>
        </p:txBody>
      </p:sp>
      <p:pic>
        <p:nvPicPr>
          <p:cNvPr id="63" name="Google Shape;63;p4"/>
          <p:cNvPicPr preferRelativeResize="0"/>
          <p:nvPr/>
        </p:nvPicPr>
        <p:blipFill>
          <a:blip r:embed="rId3">
            <a:alphaModFix/>
          </a:blip>
          <a:stretch>
            <a:fillRect/>
          </a:stretch>
        </p:blipFill>
        <p:spPr>
          <a:xfrm>
            <a:off x="6863324" y="2286698"/>
            <a:ext cx="4490475" cy="24668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Stable vs Unstable Sorting</a:t>
            </a:r>
            <a:endParaRPr sz="3000">
              <a:solidFill>
                <a:schemeClr val="accent1"/>
              </a:solidFill>
            </a:endParaRPr>
          </a:p>
        </p:txBody>
      </p:sp>
      <p:sp>
        <p:nvSpPr>
          <p:cNvPr id="69" name="Google Shape;69;p5"/>
          <p:cNvSpPr txBox="1">
            <a:spLocks noGrp="1"/>
          </p:cNvSpPr>
          <p:nvPr>
            <p:ph type="body" idx="1"/>
          </p:nvPr>
        </p:nvSpPr>
        <p:spPr>
          <a:xfrm>
            <a:off x="900751" y="1856100"/>
            <a:ext cx="5195100" cy="3888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400" i="1"/>
              <a:t>Unstable sorting algorithms do not maintain the relative ordering of elements of equal values in a sorted sequence. The diagram will help in understanding unstable sorting.</a:t>
            </a:r>
            <a:endParaRPr sz="2400" i="1"/>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a:t>As in diagram, the 5 in a gray slot is before the 5 in white slot. In the unsorted sequence, the 5 in white slot is before the 5 in gray slot. After sorting, in the sorted sequence, their relative ordering is changed.</a:t>
            </a:r>
            <a:endParaRPr sz="2400"/>
          </a:p>
          <a:p>
            <a:pPr marL="228600" lvl="0" indent="-101600" algn="l" rtl="0">
              <a:lnSpc>
                <a:spcPct val="90000"/>
              </a:lnSpc>
              <a:spcBef>
                <a:spcPts val="1000"/>
              </a:spcBef>
              <a:spcAft>
                <a:spcPts val="0"/>
              </a:spcAft>
              <a:buClr>
                <a:schemeClr val="dk1"/>
              </a:buClr>
              <a:buSzPts val="2000"/>
              <a:buNone/>
            </a:pPr>
            <a:endParaRPr sz="2000"/>
          </a:p>
        </p:txBody>
      </p:sp>
      <p:pic>
        <p:nvPicPr>
          <p:cNvPr id="70" name="Google Shape;70;p5"/>
          <p:cNvPicPr preferRelativeResize="0"/>
          <p:nvPr/>
        </p:nvPicPr>
        <p:blipFill>
          <a:blip r:embed="rId3">
            <a:alphaModFix/>
          </a:blip>
          <a:stretch>
            <a:fillRect/>
          </a:stretch>
        </p:blipFill>
        <p:spPr>
          <a:xfrm>
            <a:off x="6714125" y="2127774"/>
            <a:ext cx="4830875" cy="26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Internal Sorting vs External Sorting</a:t>
            </a:r>
            <a:endParaRPr sz="3000">
              <a:solidFill>
                <a:schemeClr val="accent1"/>
              </a:solidFill>
            </a:endParaRPr>
          </a:p>
        </p:txBody>
      </p:sp>
      <p:sp>
        <p:nvSpPr>
          <p:cNvPr id="76" name="Google Shape;76;p6"/>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b="1"/>
              <a:t>Internal sorting:</a:t>
            </a:r>
            <a:endParaRPr sz="2400" b="1"/>
          </a:p>
          <a:p>
            <a:pPr marL="0" lvl="0" indent="0" algn="l" rtl="0">
              <a:lnSpc>
                <a:spcPct val="90000"/>
              </a:lnSpc>
              <a:spcBef>
                <a:spcPts val="0"/>
              </a:spcBef>
              <a:spcAft>
                <a:spcPts val="0"/>
              </a:spcAft>
              <a:buClr>
                <a:schemeClr val="dk1"/>
              </a:buClr>
              <a:buSzPts val="2000"/>
              <a:buNone/>
            </a:pPr>
            <a:endParaRPr sz="2400" b="1"/>
          </a:p>
          <a:p>
            <a:pPr marL="457200" lvl="0" indent="-381000" algn="l" rtl="0">
              <a:lnSpc>
                <a:spcPct val="90000"/>
              </a:lnSpc>
              <a:spcBef>
                <a:spcPts val="0"/>
              </a:spcBef>
              <a:spcAft>
                <a:spcPts val="0"/>
              </a:spcAft>
              <a:buSzPts val="2400"/>
              <a:buChar char="-"/>
            </a:pPr>
            <a:r>
              <a:rPr lang="en-US" sz="2400"/>
              <a:t>When all the data placed in the main memory or internal memory then sorting is called internal sorting.</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In internal sorting, the problem cannot take input beyond its size.</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Example- Heap sort, bubble sort, selection sort, quick sort,shell sort, insertion sort</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imes New Roman"/>
              <a:buNone/>
            </a:pPr>
            <a:r>
              <a:rPr lang="en-US" sz="3000">
                <a:solidFill>
                  <a:schemeClr val="accent1"/>
                </a:solidFill>
              </a:rPr>
              <a:t>Internal Sorting vs External Sorting</a:t>
            </a:r>
            <a:endParaRPr sz="3000">
              <a:solidFill>
                <a:schemeClr val="accent1"/>
              </a:solidFill>
            </a:endParaRPr>
          </a:p>
        </p:txBody>
      </p:sp>
      <p:sp>
        <p:nvSpPr>
          <p:cNvPr id="82" name="Google Shape;82;p7"/>
          <p:cNvSpPr txBox="1">
            <a:spLocks noGrp="1"/>
          </p:cNvSpPr>
          <p:nvPr>
            <p:ph type="body" idx="1"/>
          </p:nvPr>
        </p:nvSpPr>
        <p:spPr>
          <a:xfrm>
            <a:off x="900750" y="1856100"/>
            <a:ext cx="10453200" cy="4389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a:t>External Sorting:</a:t>
            </a:r>
            <a:endParaRPr sz="2000" b="1"/>
          </a:p>
          <a:p>
            <a:pPr marL="0" lvl="0" indent="0" algn="l" rtl="0">
              <a:lnSpc>
                <a:spcPct val="90000"/>
              </a:lnSpc>
              <a:spcBef>
                <a:spcPts val="0"/>
              </a:spcBef>
              <a:spcAft>
                <a:spcPts val="0"/>
              </a:spcAft>
              <a:buClr>
                <a:schemeClr val="dk1"/>
              </a:buClr>
              <a:buSzPts val="2000"/>
              <a:buNone/>
            </a:pPr>
            <a:endParaRPr sz="2400"/>
          </a:p>
          <a:p>
            <a:pPr marL="457200" lvl="0" indent="-381000" algn="l" rtl="0">
              <a:lnSpc>
                <a:spcPct val="90000"/>
              </a:lnSpc>
              <a:spcBef>
                <a:spcPts val="0"/>
              </a:spcBef>
              <a:spcAft>
                <a:spcPts val="0"/>
              </a:spcAft>
              <a:buSzPts val="2400"/>
              <a:buChar char="-"/>
            </a:pPr>
            <a:r>
              <a:rPr lang="en-US" sz="2400"/>
              <a:t>When all the data that needs to be sorted cannot be placed in main memory at a time, the sorting is called external sorting.</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It is used for the massive amount of data.</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Merge sort and its variations are typically used for external sorting.</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Some external storage like hard disks and CDs are used for external sorting.</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Example- Merge sort, Tag sort, Polyphase sort etc.</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Insertion Sort</a:t>
            </a:r>
            <a:endParaRPr sz="3000">
              <a:solidFill>
                <a:schemeClr val="accent1"/>
              </a:solidFill>
            </a:endParaRPr>
          </a:p>
        </p:txBody>
      </p:sp>
      <p:sp>
        <p:nvSpPr>
          <p:cNvPr id="88" name="Google Shape;88;p8"/>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lnSpcReduction="10000"/>
          </a:bodyPr>
          <a:lstStyle/>
          <a:p>
            <a:pPr marL="457200" lvl="0" indent="-355600" algn="l" rtl="0">
              <a:lnSpc>
                <a:spcPct val="90000"/>
              </a:lnSpc>
              <a:spcBef>
                <a:spcPts val="0"/>
              </a:spcBef>
              <a:spcAft>
                <a:spcPts val="0"/>
              </a:spcAft>
              <a:buSzPts val="2000"/>
              <a:buFont typeface="Times New Roman"/>
              <a:buChar char="-"/>
            </a:pPr>
            <a:r>
              <a:rPr lang="en-US" sz="2000"/>
              <a:t>Insertion sort is a simple algorithm that works by iteratively inserting each element of an unsorted list into its correct position in a sorted portion of the list.</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It is a stable sorting algorithm, meaning that elements with equal values maintain their relative order in the sorted output.</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It is like sorting playing cards in your hands. It is assumed that the first card is already sorted in the card game, and then we select and unsorted card.</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 If the selected unsorted card is greater than the first card, it will be placed at the right side; otherwise, it will be placed at the left side</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Algorithm</a:t>
            </a:r>
            <a:endParaRPr sz="3000">
              <a:solidFill>
                <a:schemeClr val="accent1"/>
              </a:solidFill>
            </a:endParaRPr>
          </a:p>
        </p:txBody>
      </p:sp>
      <p:sp>
        <p:nvSpPr>
          <p:cNvPr id="94" name="Google Shape;94;p9"/>
          <p:cNvSpPr txBox="1">
            <a:spLocks noGrp="1"/>
          </p:cNvSpPr>
          <p:nvPr>
            <p:ph type="body" idx="1"/>
          </p:nvPr>
        </p:nvSpPr>
        <p:spPr>
          <a:xfrm>
            <a:off x="900750" y="1856100"/>
            <a:ext cx="10453200" cy="41901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1200"/>
              </a:spcBef>
              <a:spcAft>
                <a:spcPts val="0"/>
              </a:spcAft>
              <a:buClr>
                <a:schemeClr val="dk1"/>
              </a:buClr>
              <a:buSzPct val="45833"/>
              <a:buFont typeface="Arial"/>
              <a:buNone/>
            </a:pPr>
            <a:r>
              <a:rPr lang="en-US" sz="2400" b="1">
                <a:solidFill>
                  <a:srgbClr val="333333"/>
                </a:solidFill>
                <a:highlight>
                  <a:srgbClr val="FFFFFF"/>
                </a:highlight>
              </a:rPr>
              <a:t>Step 1 -</a:t>
            </a:r>
            <a:r>
              <a:rPr lang="en-US" sz="2400">
                <a:solidFill>
                  <a:srgbClr val="333333"/>
                </a:solidFill>
                <a:highlight>
                  <a:srgbClr val="FFFFFF"/>
                </a:highlight>
              </a:rPr>
              <a:t> If the element is the first element, assume that it is already sorted. Return 1.</a:t>
            </a:r>
            <a:endParaRPr sz="2400">
              <a:solidFill>
                <a:srgbClr val="333333"/>
              </a:solidFill>
              <a:highlight>
                <a:srgbClr val="FFFFFF"/>
              </a:highlight>
            </a:endParaRPr>
          </a:p>
          <a:p>
            <a:pPr marL="0" lvl="0" indent="0" algn="just" rtl="0">
              <a:lnSpc>
                <a:spcPct val="115000"/>
              </a:lnSpc>
              <a:spcBef>
                <a:spcPts val="1200"/>
              </a:spcBef>
              <a:spcAft>
                <a:spcPts val="0"/>
              </a:spcAft>
              <a:buClr>
                <a:schemeClr val="dk1"/>
              </a:buClr>
              <a:buSzPct val="45833"/>
              <a:buFont typeface="Arial"/>
              <a:buNone/>
            </a:pPr>
            <a:r>
              <a:rPr lang="en-US" sz="2400" b="1">
                <a:solidFill>
                  <a:srgbClr val="333333"/>
                </a:solidFill>
                <a:highlight>
                  <a:srgbClr val="FFFFFF"/>
                </a:highlight>
              </a:rPr>
              <a:t>Step2 -</a:t>
            </a:r>
            <a:r>
              <a:rPr lang="en-US" sz="2400">
                <a:solidFill>
                  <a:srgbClr val="333333"/>
                </a:solidFill>
                <a:highlight>
                  <a:srgbClr val="FFFFFF"/>
                </a:highlight>
              </a:rPr>
              <a:t> Pick the next element, and store it separately in a </a:t>
            </a:r>
            <a:r>
              <a:rPr lang="en-US" sz="2400" b="1">
                <a:solidFill>
                  <a:srgbClr val="333333"/>
                </a:solidFill>
                <a:highlight>
                  <a:srgbClr val="FFFFFF"/>
                </a:highlight>
              </a:rPr>
              <a:t>key.</a:t>
            </a:r>
            <a:endParaRPr sz="2400" b="1">
              <a:solidFill>
                <a:srgbClr val="333333"/>
              </a:solidFill>
              <a:highlight>
                <a:srgbClr val="FFFFFF"/>
              </a:highlight>
            </a:endParaRPr>
          </a:p>
          <a:p>
            <a:pPr marL="0" lvl="0" indent="0" algn="just" rtl="0">
              <a:lnSpc>
                <a:spcPct val="115000"/>
              </a:lnSpc>
              <a:spcBef>
                <a:spcPts val="1200"/>
              </a:spcBef>
              <a:spcAft>
                <a:spcPts val="0"/>
              </a:spcAft>
              <a:buClr>
                <a:schemeClr val="dk1"/>
              </a:buClr>
              <a:buSzPct val="45833"/>
              <a:buFont typeface="Arial"/>
              <a:buNone/>
            </a:pPr>
            <a:r>
              <a:rPr lang="en-US" sz="2400" b="1">
                <a:solidFill>
                  <a:srgbClr val="333333"/>
                </a:solidFill>
                <a:highlight>
                  <a:srgbClr val="FFFFFF"/>
                </a:highlight>
              </a:rPr>
              <a:t>Step3 -</a:t>
            </a:r>
            <a:r>
              <a:rPr lang="en-US" sz="2400">
                <a:solidFill>
                  <a:srgbClr val="333333"/>
                </a:solidFill>
                <a:highlight>
                  <a:srgbClr val="FFFFFF"/>
                </a:highlight>
              </a:rPr>
              <a:t> Now, compare the </a:t>
            </a:r>
            <a:r>
              <a:rPr lang="en-US" sz="2400" b="1">
                <a:solidFill>
                  <a:srgbClr val="333333"/>
                </a:solidFill>
                <a:highlight>
                  <a:srgbClr val="FFFFFF"/>
                </a:highlight>
              </a:rPr>
              <a:t>key</a:t>
            </a:r>
            <a:r>
              <a:rPr lang="en-US" sz="2400">
                <a:solidFill>
                  <a:srgbClr val="333333"/>
                </a:solidFill>
                <a:highlight>
                  <a:srgbClr val="FFFFFF"/>
                </a:highlight>
              </a:rPr>
              <a:t> with all elements in the sorted array.</a:t>
            </a:r>
            <a:endParaRPr sz="2400">
              <a:solidFill>
                <a:srgbClr val="333333"/>
              </a:solidFill>
              <a:highlight>
                <a:srgbClr val="FFFFFF"/>
              </a:highlight>
            </a:endParaRPr>
          </a:p>
          <a:p>
            <a:pPr marL="0" lvl="0" indent="0" algn="just" rtl="0">
              <a:lnSpc>
                <a:spcPct val="115000"/>
              </a:lnSpc>
              <a:spcBef>
                <a:spcPts val="1200"/>
              </a:spcBef>
              <a:spcAft>
                <a:spcPts val="0"/>
              </a:spcAft>
              <a:buClr>
                <a:schemeClr val="dk1"/>
              </a:buClr>
              <a:buSzPct val="45833"/>
              <a:buNone/>
            </a:pPr>
            <a:r>
              <a:rPr lang="en-US" sz="2400" b="1">
                <a:solidFill>
                  <a:srgbClr val="333333"/>
                </a:solidFill>
                <a:highlight>
                  <a:srgbClr val="FFFFFF"/>
                </a:highlight>
              </a:rPr>
              <a:t>Step 4 -</a:t>
            </a:r>
            <a:r>
              <a:rPr lang="en-US" sz="2400">
                <a:solidFill>
                  <a:srgbClr val="333333"/>
                </a:solidFill>
                <a:highlight>
                  <a:srgbClr val="FFFFFF"/>
                </a:highlight>
              </a:rPr>
              <a:t> If the element in the sorted array is smaller than the current element, then move to the next element. Else, shift greater elements in the array towards the right.</a:t>
            </a:r>
            <a:endParaRPr sz="2400">
              <a:solidFill>
                <a:srgbClr val="333333"/>
              </a:solidFill>
              <a:highlight>
                <a:srgbClr val="FFFFFF"/>
              </a:highlight>
            </a:endParaRPr>
          </a:p>
          <a:p>
            <a:pPr marL="0" lvl="0" indent="0" algn="just" rtl="0">
              <a:lnSpc>
                <a:spcPct val="115000"/>
              </a:lnSpc>
              <a:spcBef>
                <a:spcPts val="1200"/>
              </a:spcBef>
              <a:spcAft>
                <a:spcPts val="0"/>
              </a:spcAft>
              <a:buClr>
                <a:schemeClr val="dk1"/>
              </a:buClr>
              <a:buSzPct val="45833"/>
              <a:buNone/>
            </a:pPr>
            <a:r>
              <a:rPr lang="en-US" sz="2400" b="1">
                <a:solidFill>
                  <a:srgbClr val="333333"/>
                </a:solidFill>
                <a:highlight>
                  <a:srgbClr val="FFFFFF"/>
                </a:highlight>
              </a:rPr>
              <a:t>Step 5 -</a:t>
            </a:r>
            <a:r>
              <a:rPr lang="en-US" sz="2400">
                <a:solidFill>
                  <a:srgbClr val="333333"/>
                </a:solidFill>
                <a:highlight>
                  <a:srgbClr val="FFFFFF"/>
                </a:highlight>
              </a:rPr>
              <a:t> Insert the value.</a:t>
            </a:r>
            <a:endParaRPr sz="2400">
              <a:solidFill>
                <a:srgbClr val="333333"/>
              </a:solidFill>
              <a:highlight>
                <a:srgbClr val="FFFFFF"/>
              </a:highlight>
            </a:endParaRPr>
          </a:p>
          <a:p>
            <a:pPr marL="0" lvl="0" indent="0" algn="just" rtl="0">
              <a:lnSpc>
                <a:spcPct val="115000"/>
              </a:lnSpc>
              <a:spcBef>
                <a:spcPts val="1200"/>
              </a:spcBef>
              <a:spcAft>
                <a:spcPts val="0"/>
              </a:spcAft>
              <a:buClr>
                <a:schemeClr val="dk1"/>
              </a:buClr>
              <a:buSzPct val="45833"/>
              <a:buNone/>
            </a:pPr>
            <a:r>
              <a:rPr lang="en-US" sz="2400" b="1">
                <a:solidFill>
                  <a:srgbClr val="333333"/>
                </a:solidFill>
                <a:highlight>
                  <a:srgbClr val="FFFFFF"/>
                </a:highlight>
              </a:rPr>
              <a:t>Step 6 -</a:t>
            </a:r>
            <a:r>
              <a:rPr lang="en-US" sz="2400">
                <a:solidFill>
                  <a:srgbClr val="333333"/>
                </a:solidFill>
                <a:highlight>
                  <a:srgbClr val="FFFFFF"/>
                </a:highlight>
              </a:rPr>
              <a:t> Repeat until the array is sorted.</a:t>
            </a:r>
            <a:endParaRPr sz="2400">
              <a:solidFill>
                <a:srgbClr val="333333"/>
              </a:solidFill>
              <a:highlight>
                <a:srgbClr val="FFFFFF"/>
              </a:highlight>
            </a:endParaRPr>
          </a:p>
          <a:p>
            <a:pPr marL="0" lvl="0" indent="0" algn="just" rtl="0">
              <a:lnSpc>
                <a:spcPct val="115000"/>
              </a:lnSpc>
              <a:spcBef>
                <a:spcPts val="1200"/>
              </a:spcBef>
              <a:spcAft>
                <a:spcPts val="0"/>
              </a:spcAft>
              <a:buClr>
                <a:schemeClr val="dk1"/>
              </a:buClr>
              <a:buSzPct val="91666"/>
              <a:buFont typeface="Arial"/>
              <a:buNone/>
            </a:pPr>
            <a:endParaRPr sz="1200">
              <a:solidFill>
                <a:srgbClr val="333333"/>
              </a:solidFill>
              <a:highlight>
                <a:srgbClr val="FFFFFF"/>
              </a:highlight>
              <a:latin typeface="Roboto"/>
              <a:ea typeface="Roboto"/>
              <a:cs typeface="Roboto"/>
              <a:sym typeface="Roboto"/>
            </a:endParaRPr>
          </a:p>
          <a:p>
            <a:pPr marL="228600" lvl="0" indent="-101600" algn="l" rtl="0">
              <a:lnSpc>
                <a:spcPct val="90000"/>
              </a:lnSpc>
              <a:spcBef>
                <a:spcPts val="1200"/>
              </a:spcBef>
              <a:spcAft>
                <a:spcPts val="0"/>
              </a:spcAft>
              <a:buClr>
                <a:schemeClr val="dk1"/>
              </a:buClr>
              <a:buSzPct val="100000"/>
              <a:buNone/>
            </a:pPr>
            <a:endParaRPr sz="2000"/>
          </a:p>
        </p:txBody>
      </p:sp>
    </p:spTree>
  </p:cSld>
  <p:clrMapOvr>
    <a:masterClrMapping/>
  </p:clrMapOvr>
</p:sld>
</file>

<file path=ppt/theme/theme1.xml><?xml version="1.0" encoding="utf-8"?>
<a:theme xmlns:a="http://schemas.openxmlformats.org/drawingml/2006/main"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1855</Words>
  <Application>Microsoft Office PowerPoint</Application>
  <PresentationFormat>Widescreen</PresentationFormat>
  <Paragraphs>161</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Roboto</vt:lpstr>
      <vt:lpstr>Arial</vt:lpstr>
      <vt:lpstr>Times New Roman</vt:lpstr>
      <vt:lpstr>1_Office Theme</vt:lpstr>
      <vt:lpstr>Data Structures and Algorithms CSC211   Unit 6:Sorting  </vt:lpstr>
      <vt:lpstr>Introduction</vt:lpstr>
      <vt:lpstr>Types:</vt:lpstr>
      <vt:lpstr>Stable sorting vs Unstable sorting</vt:lpstr>
      <vt:lpstr>Stable vs Unstable Sorting</vt:lpstr>
      <vt:lpstr>Internal Sorting vs External Sorting</vt:lpstr>
      <vt:lpstr>Internal Sorting vs External Sorting</vt:lpstr>
      <vt:lpstr>Insertion Sort</vt:lpstr>
      <vt:lpstr>Algorithm</vt:lpstr>
      <vt:lpstr>Example: Insertion Sorting</vt:lpstr>
      <vt:lpstr>Code: </vt:lpstr>
      <vt:lpstr>Selection Sort</vt:lpstr>
      <vt:lpstr>Algorithm:</vt:lpstr>
      <vt:lpstr>Example</vt:lpstr>
      <vt:lpstr>Code: Selection Sort</vt:lpstr>
      <vt:lpstr>Bubble Sort:</vt:lpstr>
      <vt:lpstr>Algorithm</vt:lpstr>
      <vt:lpstr>Example</vt:lpstr>
      <vt:lpstr>Code:</vt:lpstr>
      <vt:lpstr>Quick sort</vt:lpstr>
      <vt:lpstr>Choosing pivot element</vt:lpstr>
      <vt:lpstr>Example</vt:lpstr>
      <vt:lpstr>Example</vt:lpstr>
      <vt:lpstr>Example</vt:lpstr>
      <vt:lpstr>Example</vt:lpstr>
      <vt:lpstr>Example</vt:lpstr>
      <vt:lpstr>Example</vt:lpstr>
      <vt:lpstr>Merge Sort</vt:lpstr>
      <vt:lpstr>How does Merge sort work</vt:lpstr>
      <vt:lpstr>Example</vt:lpstr>
      <vt:lpstr>Code: Merge Sort</vt:lpstr>
      <vt:lpstr>Code: Merge Sort</vt:lpstr>
      <vt:lpstr>Shell Sort</vt:lpstr>
      <vt:lpstr>Shell Sort Algorithm</vt:lpstr>
      <vt:lpstr>Code: </vt:lpstr>
      <vt:lpst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rlamsal</dc:creator>
  <cp:lastModifiedBy>acer</cp:lastModifiedBy>
  <cp:revision>1</cp:revision>
  <dcterms:created xsi:type="dcterms:W3CDTF">2016-10-18T09:29:19Z</dcterms:created>
  <dcterms:modified xsi:type="dcterms:W3CDTF">2025-01-26T12:41:34Z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2025-01-26T12:41:34Z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4ecc6ff1-1141-4999-95e9-322119a70546</vt:lpwstr>
  </property>
  <property fmtid="{D5CDD505-2E9C-101B-9397-08002B2CF9AE}" pid="7" name="MSIP_Label_defa4170-0d19-0005-0004-bc88714345d2_ActionId">
    <vt:lpwstr>f64b403b-072b-42e5-9eec-0c22acb24a2d</vt:lpwstr>
  </property>
  <property fmtid="{D5CDD505-2E9C-101B-9397-08002B2CF9AE}" pid="8" name="MSIP_Label_defa4170-0d19-0005-0004-bc88714345d2_ContentBits">
    <vt:lpwstr>0</vt:lpwstr>
  </property>
</Properties>
</file>