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12192000"/>
  <p:notesSz cx="6735750" cy="9869475"/>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5" roundtripDataSignature="AMtx7mh2TQU/D6QswIw25xpr9czQ8ax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ED320D-D9FA-48BB-892D-80E56E7E469B}">
  <a:tblStyle styleId="{70ED320D-D9FA-48BB-892D-80E56E7E46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607EFF-061F-4CA2-A953-DF2423827CC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47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47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8007"/>
            <a:ext cx="5388610" cy="444127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4301"/>
            <a:ext cx="2918831" cy="49347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4301"/>
            <a:ext cx="2918831" cy="49347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d745f9e20_0_3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5d745f9e20_0_3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745f9e20_0_4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5d745f9e20_0_4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d745f9e20_0_4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5d745f9e20_0_4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d745f9e20_0_5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5d745f9e20_0_5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745f9e20_0_5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5d745f9e20_0_5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d745f9e20_0_6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5d745f9e20_0_6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d745f9e20_0_6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5d745f9e20_0_6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d745f9e20_0_7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5d745f9e20_0_7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d745f9e20_0_7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5d745f9e20_0_7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745f9e20_0_8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5d745f9e20_0_8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d745f9e20_0_8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5d745f9e20_0_8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d745f9e20_0_9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5d745f9e20_0_9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d745f9e20_0_9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5d745f9e20_0_9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d745f9e20_0_10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5d745f9e20_0_10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d745f9e20_0_10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5d745f9e20_0_10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d745f9e20_0_11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5d745f9e20_0_11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d745f9e20_0_1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5d745f9e20_0_1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d745f9e20_0_1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5d745f9e20_0_1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d745f9e20_0_12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5d745f9e20_0_12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d745f9e20_0_1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5d745f9e20_0_1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5d745f9e20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25d745f9e20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d745f9e20_0_13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5d745f9e20_0_13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d745f9e20_0_14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5d745f9e20_0_14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f59c70752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f59c70752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5f59c70752_0_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f59c70752_0_1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f59c70752_0_1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5f59c70752_0_1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f59c70752_0_1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f59c70752_0_1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5f59c70752_0_1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59c70752_0_2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59c70752_0_2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5f59c70752_0_2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f59c70752_0_2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f59c70752_0_2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5f59c70752_0_2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f59c70752_0_3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5f59c70752_0_3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5f59c70752_0_35: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f59c70752_0_41: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f59c70752_0_41: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5f59c70752_0_41: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9e345eacf_0_36: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9e345eacf_0_36: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39e345eacf_0_36: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d745f9e20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25d745f9e20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39e345eacf_0_42: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39e345eacf_0_42: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39e345eacf_0_42: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39e345eacf_0_4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39e345eacf_0_4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39e345eacf_0_4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9e345eacf_0_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9e345eacf_0_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39e345eacf_0_8: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39e345eacf_0_1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39e345eacf_0_1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39e345eacf_0_14: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9e345eacf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9e345eacf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39e345eacf_0_2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d745f9e20_0_1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25d745f9e20_0_1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d745f9e20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25d745f9e20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d745f9e20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5d745f9e20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745f9e20_0_2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25d745f9e20_0_2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d745f9e20_0_3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5d745f9e20_0_3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8456488" y="127952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4"/>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
        <p:nvSpPr>
          <p:cNvPr id="21" name="Google Shape;21;p4"/>
          <p:cNvSpPr/>
          <p:nvPr>
            <p:ph idx="2" type="dgm"/>
          </p:nvPr>
        </p:nvSpPr>
        <p:spPr>
          <a:xfrm>
            <a:off x="1449388" y="3400425"/>
            <a:ext cx="9218612" cy="2016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cxnSp>
        <p:nvCxnSpPr>
          <p:cNvPr id="22" name="Google Shape;22;p4"/>
          <p:cNvCxnSpPr>
            <a:stCxn id="21" idx="1"/>
          </p:cNvCxnSpPr>
          <p:nvPr/>
        </p:nvCxnSpPr>
        <p:spPr>
          <a:xfrm>
            <a:off x="1449388" y="3501232"/>
            <a:ext cx="9307800" cy="870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pic>
        <p:nvPicPr>
          <p:cNvPr descr="Deerwalk DWIT College" id="14" name="Google Shape;14;p3"/>
          <p:cNvPicPr preferRelativeResize="0"/>
          <p:nvPr/>
        </p:nvPicPr>
        <p:blipFill rotWithShape="1">
          <a:blip r:embed="rId1">
            <a:alphaModFix/>
          </a:blip>
          <a:srcRect b="0" l="0" r="0" t="0"/>
          <a:stretch/>
        </p:blipFill>
        <p:spPr>
          <a:xfrm>
            <a:off x="5324184" y="6176963"/>
            <a:ext cx="1395115" cy="6470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ctrTitle"/>
          </p:nvPr>
        </p:nvSpPr>
        <p:spPr>
          <a:xfrm>
            <a:off x="1524000" y="1122372"/>
            <a:ext cx="9144000" cy="1872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4800"/>
              <a:buFont typeface="Arial"/>
              <a:buNone/>
            </a:pPr>
            <a:r>
              <a:rPr lang="en-US" sz="2400"/>
              <a:t>Data Structures and Algorithms</a:t>
            </a:r>
            <a:endParaRPr sz="2400"/>
          </a:p>
          <a:p>
            <a:pPr indent="0" lvl="0" marL="0" rtl="0" algn="ctr">
              <a:spcBef>
                <a:spcPts val="0"/>
              </a:spcBef>
              <a:spcAft>
                <a:spcPts val="0"/>
              </a:spcAft>
              <a:buClr>
                <a:schemeClr val="dk1"/>
              </a:buClr>
              <a:buSzPts val="4800"/>
              <a:buFont typeface="Arial"/>
              <a:buNone/>
            </a:pPr>
            <a:r>
              <a:rPr lang="en-US" sz="2400"/>
              <a:t>CSC206</a:t>
            </a:r>
            <a:endParaRPr sz="2400"/>
          </a:p>
          <a:p>
            <a:pPr indent="0" lvl="0" marL="0" rtl="0" algn="ctr">
              <a:spcBef>
                <a:spcPts val="0"/>
              </a:spcBef>
              <a:spcAft>
                <a:spcPts val="0"/>
              </a:spcAft>
              <a:buClr>
                <a:schemeClr val="dk1"/>
              </a:buClr>
              <a:buSzPts val="4800"/>
              <a:buFont typeface="Arial"/>
              <a:buNone/>
            </a:pPr>
            <a:r>
              <a:t/>
            </a:r>
            <a:endParaRPr sz="2400"/>
          </a:p>
          <a:p>
            <a:pPr indent="0" lvl="0" marL="0" rtl="0" algn="ctr">
              <a:lnSpc>
                <a:spcPct val="90000"/>
              </a:lnSpc>
              <a:spcBef>
                <a:spcPts val="0"/>
              </a:spcBef>
              <a:spcAft>
                <a:spcPts val="0"/>
              </a:spcAft>
              <a:buClr>
                <a:schemeClr val="dk1"/>
              </a:buClr>
              <a:buSzPts val="4800"/>
              <a:buFont typeface="Arial"/>
              <a:buNone/>
            </a:pPr>
            <a:r>
              <a:rPr b="1" lang="en-US" sz="2400">
                <a:solidFill>
                  <a:srgbClr val="4A86E8"/>
                </a:solidFill>
              </a:rPr>
              <a:t>Unit 7:Searching and Hashing</a:t>
            </a:r>
            <a:endParaRPr sz="2400"/>
          </a:p>
        </p:txBody>
      </p:sp>
      <p:sp>
        <p:nvSpPr>
          <p:cNvPr id="44" name="Google Shape;4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Shyam Sunder Khatiwada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5d745f9e20_0_3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Binary Search: Implementation</a:t>
            </a:r>
            <a:endParaRPr sz="3000">
              <a:solidFill>
                <a:schemeClr val="accent1"/>
              </a:solidFill>
            </a:endParaRPr>
          </a:p>
        </p:txBody>
      </p:sp>
      <p:sp>
        <p:nvSpPr>
          <p:cNvPr id="101" name="Google Shape;101;g25d745f9e20_0_35"/>
          <p:cNvSpPr txBox="1"/>
          <p:nvPr>
            <p:ph idx="1" type="body"/>
          </p:nvPr>
        </p:nvSpPr>
        <p:spPr>
          <a:xfrm>
            <a:off x="900750" y="1856100"/>
            <a:ext cx="4733700" cy="4390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#include&lt;stdio.h&gt;</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#include&lt;conio.h&gt;</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void main()</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int first, last, middle, size, i, sElement, list[100];</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clrscr();</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printf("Enter the size of the list: ");</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scanf("%d",&amp;size);</a:t>
            </a:r>
            <a:endParaRPr b="1" sz="1800">
              <a:solidFill>
                <a:srgbClr val="333333"/>
              </a:solidFill>
              <a:highlight>
                <a:srgbClr val="FFFFFF"/>
              </a:highlight>
            </a:endParaRPr>
          </a:p>
          <a:p>
            <a:pPr indent="0" lvl="0" marL="0" rtl="0" algn="l">
              <a:lnSpc>
                <a:spcPct val="90000"/>
              </a:lnSpc>
              <a:spcBef>
                <a:spcPts val="0"/>
              </a:spcBef>
              <a:spcAft>
                <a:spcPts val="0"/>
              </a:spcAft>
              <a:buClr>
                <a:schemeClr val="dk1"/>
              </a:buClr>
              <a:buSzPts val="2000"/>
              <a:buNone/>
            </a:pPr>
            <a:r>
              <a:rPr b="1" lang="en-US" sz="1800">
                <a:solidFill>
                  <a:srgbClr val="333333"/>
                </a:solidFill>
                <a:highlight>
                  <a:srgbClr val="FFFFFF"/>
                </a:highlight>
              </a:rPr>
              <a:t> </a:t>
            </a:r>
            <a:endParaRPr b="1" sz="1800">
              <a:solidFill>
                <a:srgbClr val="333333"/>
              </a:solidFill>
              <a:highlight>
                <a:srgbClr val="FFFFFF"/>
              </a:highlight>
            </a:endParaRPr>
          </a:p>
          <a:p>
            <a:pPr indent="0" lvl="0" marL="88900" marR="88900" rtl="0" algn="just">
              <a:lnSpc>
                <a:spcPct val="142857"/>
              </a:lnSpc>
              <a:spcBef>
                <a:spcPts val="400"/>
              </a:spcBef>
              <a:spcAft>
                <a:spcPts val="0"/>
              </a:spcAft>
              <a:buClr>
                <a:schemeClr val="dk1"/>
              </a:buClr>
              <a:buSzPts val="1100"/>
              <a:buFont typeface="Arial"/>
              <a:buNone/>
            </a:pPr>
            <a:r>
              <a:rPr b="1" lang="en-US" sz="1800">
                <a:solidFill>
                  <a:srgbClr val="333333"/>
                </a:solidFill>
                <a:highlight>
                  <a:srgbClr val="FFFFFF"/>
                </a:highlight>
              </a:rPr>
              <a:t>   printf("Enter %d integer values in Assending order\n", size);</a:t>
            </a:r>
            <a:endParaRPr b="1" sz="1800">
              <a:solidFill>
                <a:srgbClr val="333333"/>
              </a:solidFill>
              <a:highlight>
                <a:srgbClr val="FFFFFF"/>
              </a:highlight>
            </a:endParaRPr>
          </a:p>
          <a:p>
            <a:pPr indent="0" lvl="0" marL="0" rtl="0" algn="l">
              <a:lnSpc>
                <a:spcPct val="90000"/>
              </a:lnSpc>
              <a:spcBef>
                <a:spcPts val="8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102" name="Google Shape;102;g25d745f9e20_0_35"/>
          <p:cNvSpPr txBox="1"/>
          <p:nvPr/>
        </p:nvSpPr>
        <p:spPr>
          <a:xfrm>
            <a:off x="6246250" y="1968775"/>
            <a:ext cx="4617300" cy="272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for (i = 0; i &lt; size; i++)</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scanf("%d",&amp;list[i]);</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printf("Enter value to be search: ");</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scanf("%d", &amp;sElement);</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first = 0;</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last = size - 1;</a:t>
            </a:r>
            <a:endParaRPr b="1" sz="1800">
              <a:solidFill>
                <a:srgbClr val="333333"/>
              </a:solidFill>
              <a:highlight>
                <a:srgbClr val="FFFFFF"/>
              </a:highlight>
              <a:latin typeface="Times New Roman"/>
              <a:ea typeface="Times New Roman"/>
              <a:cs typeface="Times New Roman"/>
              <a:sym typeface="Times New Roman"/>
            </a:endParaRPr>
          </a:p>
          <a:p>
            <a:pPr indent="0" lvl="0" marL="88900" marR="88900" rtl="0" algn="just">
              <a:lnSpc>
                <a:spcPct val="142857"/>
              </a:lnSpc>
              <a:spcBef>
                <a:spcPts val="400"/>
              </a:spcBef>
              <a:spcAft>
                <a:spcPts val="800"/>
              </a:spcAft>
              <a:buNone/>
            </a:pPr>
            <a:r>
              <a:rPr b="1" lang="en-US" sz="1800">
                <a:solidFill>
                  <a:srgbClr val="333333"/>
                </a:solidFill>
                <a:highlight>
                  <a:srgbClr val="FFFFFF"/>
                </a:highlight>
                <a:latin typeface="Times New Roman"/>
                <a:ea typeface="Times New Roman"/>
                <a:cs typeface="Times New Roman"/>
                <a:sym typeface="Times New Roman"/>
              </a:rPr>
              <a:t>   middle = (first+last)/2;</a:t>
            </a:r>
            <a:endParaRPr b="1" sz="18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5d745f9e20_0_4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Times New Roman"/>
              <a:buNone/>
            </a:pPr>
            <a:r>
              <a:rPr lang="en-US" sz="3000">
                <a:solidFill>
                  <a:schemeClr val="accent1"/>
                </a:solidFill>
              </a:rPr>
              <a:t>Binary Search: Implementation</a:t>
            </a:r>
            <a:endParaRPr sz="3000">
              <a:solidFill>
                <a:schemeClr val="accent1"/>
              </a:solidFill>
            </a:endParaRPr>
          </a:p>
        </p:txBody>
      </p:sp>
      <p:sp>
        <p:nvSpPr>
          <p:cNvPr id="108" name="Google Shape;108;g25d745f9e20_0_40"/>
          <p:cNvSpPr txBox="1"/>
          <p:nvPr>
            <p:ph idx="1" type="body"/>
          </p:nvPr>
        </p:nvSpPr>
        <p:spPr>
          <a:xfrm>
            <a:off x="900750" y="1856100"/>
            <a:ext cx="5699700" cy="4390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solidFill>
                  <a:srgbClr val="333333"/>
                </a:solidFill>
                <a:highlight>
                  <a:srgbClr val="FFFFFF"/>
                </a:highlight>
              </a:rPr>
              <a:t>while (first &lt;= last) {</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if (list[middle] &lt; sElement)</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first = middle + 1;    </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else if (list[middle] == sElement) {</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printf("Element found at index %d.\n",middle);</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break;</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else</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last = middle - 1; </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middle = (first + last)/2;</a:t>
            </a:r>
            <a:endParaRPr b="1" sz="1800">
              <a:solidFill>
                <a:srgbClr val="333333"/>
              </a:solidFill>
              <a:highlight>
                <a:srgbClr val="FFFFFF"/>
              </a:highlight>
            </a:endParaRPr>
          </a:p>
          <a:p>
            <a:pPr indent="0" lvl="0" marL="0" rtl="0" algn="l">
              <a:spcBef>
                <a:spcPts val="1000"/>
              </a:spcBef>
              <a:spcAft>
                <a:spcPts val="0"/>
              </a:spcAft>
              <a:buNone/>
            </a:pPr>
            <a:r>
              <a:rPr b="1" lang="en-US" sz="1800">
                <a:solidFill>
                  <a:srgbClr val="333333"/>
                </a:solidFill>
                <a:highlight>
                  <a:srgbClr val="FFFFFF"/>
                </a:highlight>
              </a:rPr>
              <a:t>   }</a:t>
            </a:r>
            <a:endParaRPr b="1" sz="1800">
              <a:solidFill>
                <a:srgbClr val="333333"/>
              </a:solidFill>
              <a:highlight>
                <a:srgbClr val="FFFFFF"/>
              </a:highlight>
            </a:endParaRPr>
          </a:p>
          <a:p>
            <a:pPr indent="0" lvl="0" marL="0" rtl="0" algn="l">
              <a:spcBef>
                <a:spcPts val="1000"/>
              </a:spcBef>
              <a:spcAft>
                <a:spcPts val="0"/>
              </a:spcAft>
              <a:buNone/>
            </a:pPr>
            <a:r>
              <a:rPr lang="en-US" sz="1800">
                <a:solidFill>
                  <a:srgbClr val="333333"/>
                </a:solidFill>
                <a:highlight>
                  <a:srgbClr val="FFFFFF"/>
                </a:highlight>
              </a:rPr>
              <a:t>  </a:t>
            </a:r>
            <a:endParaRPr sz="1800">
              <a:solidFill>
                <a:srgbClr val="333333"/>
              </a:solidFill>
              <a:highlight>
                <a:srgbClr val="FFFFFF"/>
              </a:highlight>
            </a:endParaRPr>
          </a:p>
        </p:txBody>
      </p:sp>
      <p:sp>
        <p:nvSpPr>
          <p:cNvPr id="109" name="Google Shape;109;g25d745f9e20_0_40"/>
          <p:cNvSpPr txBox="1"/>
          <p:nvPr/>
        </p:nvSpPr>
        <p:spPr>
          <a:xfrm>
            <a:off x="8564425" y="2141100"/>
            <a:ext cx="3000000" cy="176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if (first &gt; last)</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printf("Element Not found in the list.");</a:t>
            </a:r>
            <a:endParaRPr b="1" sz="1800">
              <a:solidFill>
                <a:srgbClr val="333333"/>
              </a:solidFill>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b="1" lang="en-US" sz="1800">
                <a:solidFill>
                  <a:srgbClr val="333333"/>
                </a:solidFill>
                <a:highlight>
                  <a:srgbClr val="FFFFFF"/>
                </a:highlight>
                <a:latin typeface="Times New Roman"/>
                <a:ea typeface="Times New Roman"/>
                <a:cs typeface="Times New Roman"/>
                <a:sym typeface="Times New Roman"/>
              </a:rPr>
              <a:t>   getch();  </a:t>
            </a:r>
            <a:endParaRPr b="1" sz="1800">
              <a:solidFill>
                <a:srgbClr val="333333"/>
              </a:solidFill>
              <a:highlight>
                <a:srgbClr val="FFFFFF"/>
              </a:highlight>
              <a:latin typeface="Times New Roman"/>
              <a:ea typeface="Times New Roman"/>
              <a:cs typeface="Times New Roman"/>
              <a:sym typeface="Times New Roman"/>
            </a:endParaRPr>
          </a:p>
          <a:p>
            <a:pPr indent="0" lvl="0" marL="88900" marR="88900" rtl="0" algn="just">
              <a:lnSpc>
                <a:spcPct val="142857"/>
              </a:lnSpc>
              <a:spcBef>
                <a:spcPts val="400"/>
              </a:spcBef>
              <a:spcAft>
                <a:spcPts val="800"/>
              </a:spcAft>
              <a:buNone/>
            </a:pPr>
            <a:r>
              <a:rPr b="1" lang="en-US" sz="1800">
                <a:solidFill>
                  <a:srgbClr val="333333"/>
                </a:solidFill>
                <a:highlight>
                  <a:srgbClr val="FFFFFF"/>
                </a:highlight>
                <a:latin typeface="Times New Roman"/>
                <a:ea typeface="Times New Roman"/>
                <a:cs typeface="Times New Roman"/>
                <a:sym typeface="Times New Roman"/>
              </a:rPr>
              <a:t>}</a:t>
            </a:r>
            <a:endParaRPr b="1" sz="18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5d745f9e20_0_4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Binary Search: Time Complexity</a:t>
            </a:r>
            <a:endParaRPr sz="3000">
              <a:solidFill>
                <a:schemeClr val="accent1"/>
              </a:solidFill>
            </a:endParaRPr>
          </a:p>
        </p:txBody>
      </p:sp>
      <p:sp>
        <p:nvSpPr>
          <p:cNvPr id="115" name="Google Shape;115;g25d745f9e20_0_45"/>
          <p:cNvSpPr txBox="1"/>
          <p:nvPr>
            <p:ph idx="1" type="body"/>
          </p:nvPr>
        </p:nvSpPr>
        <p:spPr>
          <a:xfrm>
            <a:off x="10190402" y="1856100"/>
            <a:ext cx="1163400" cy="3888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graphicFrame>
        <p:nvGraphicFramePr>
          <p:cNvPr id="116" name="Google Shape;116;g25d745f9e20_0_45"/>
          <p:cNvGraphicFramePr/>
          <p:nvPr/>
        </p:nvGraphicFramePr>
        <p:xfrm>
          <a:off x="838200" y="2117975"/>
          <a:ext cx="3000000" cy="3000000"/>
        </p:xfrm>
        <a:graphic>
          <a:graphicData uri="http://schemas.openxmlformats.org/drawingml/2006/table">
            <a:tbl>
              <a:tblPr>
                <a:solidFill>
                  <a:srgbClr val="FFFFFF"/>
                </a:solidFill>
                <a:tableStyleId>{70ED320D-D9FA-48BB-892D-80E56E7E469B}</a:tableStyleId>
              </a:tblPr>
              <a:tblGrid>
                <a:gridCol w="4345950"/>
                <a:gridCol w="5556900"/>
              </a:tblGrid>
              <a:tr h="645425">
                <a:tc>
                  <a:txBody>
                    <a:bodyPr/>
                    <a:lstStyle/>
                    <a:p>
                      <a:pPr indent="0" lvl="0" marL="0" rtl="0" algn="l">
                        <a:lnSpc>
                          <a:spcPct val="115000"/>
                        </a:lnSpc>
                        <a:spcBef>
                          <a:spcPts val="0"/>
                        </a:spcBef>
                        <a:spcAft>
                          <a:spcPts val="0"/>
                        </a:spcAft>
                        <a:buNone/>
                      </a:pPr>
                      <a:r>
                        <a:rPr b="1" lang="en-US" sz="1800">
                          <a:highlight>
                            <a:srgbClr val="FFFFFF"/>
                          </a:highlight>
                          <a:latin typeface="Times New Roman"/>
                          <a:ea typeface="Times New Roman"/>
                          <a:cs typeface="Times New Roman"/>
                          <a:sym typeface="Times New Roman"/>
                        </a:rPr>
                        <a:t>Case</a:t>
                      </a:r>
                      <a:endParaRPr b="1" sz="18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1800">
                          <a:highlight>
                            <a:srgbClr val="FFFFFF"/>
                          </a:highlight>
                          <a:latin typeface="Times New Roman"/>
                          <a:ea typeface="Times New Roman"/>
                          <a:cs typeface="Times New Roman"/>
                          <a:sym typeface="Times New Roman"/>
                        </a:rPr>
                        <a:t>Time Complexity</a:t>
                      </a:r>
                      <a:endParaRPr b="1" sz="18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65887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Best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O(1)</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5887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Average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O(logn)</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5887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Worst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O(logn)</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5d745f9e20_0_5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Hashing</a:t>
            </a:r>
            <a:endParaRPr sz="3000">
              <a:solidFill>
                <a:schemeClr val="accent1"/>
              </a:solidFill>
            </a:endParaRPr>
          </a:p>
        </p:txBody>
      </p:sp>
      <p:sp>
        <p:nvSpPr>
          <p:cNvPr id="122" name="Google Shape;122;g25d745f9e20_0_50"/>
          <p:cNvSpPr txBox="1"/>
          <p:nvPr>
            <p:ph idx="1" type="body"/>
          </p:nvPr>
        </p:nvSpPr>
        <p:spPr>
          <a:xfrm>
            <a:off x="869552" y="1856097"/>
            <a:ext cx="10452900" cy="3888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i="1" lang="en-US" sz="2400">
                <a:highlight>
                  <a:srgbClr val="FFFFFF"/>
                </a:highlight>
              </a:rPr>
              <a:t>Hashing is the process of generating a value from a text or a list of numbers using a mathematical function known as a hash function.There are many hash functions that use numeric or alphanumeric keys.</a:t>
            </a:r>
            <a:endParaRPr i="1" sz="2400">
              <a:highlight>
                <a:srgbClr val="FFFFFF"/>
              </a:highlight>
            </a:endParaRPr>
          </a:p>
          <a:p>
            <a:pPr indent="0" lvl="0" marL="0" rtl="0" algn="l">
              <a:spcBef>
                <a:spcPts val="1000"/>
              </a:spcBef>
              <a:spcAft>
                <a:spcPts val="0"/>
              </a:spcAft>
              <a:buNone/>
            </a:pPr>
            <a:r>
              <a:t/>
            </a:r>
            <a:endParaRPr sz="2400">
              <a:highlight>
                <a:srgbClr val="FFFFFF"/>
              </a:highlight>
            </a:endParaRPr>
          </a:p>
          <a:p>
            <a:pPr indent="0" lvl="0" marL="0" rtl="0" algn="l">
              <a:spcBef>
                <a:spcPts val="1000"/>
              </a:spcBef>
              <a:spcAft>
                <a:spcPts val="0"/>
              </a:spcAft>
              <a:buNone/>
            </a:pPr>
            <a:r>
              <a:rPr lang="en-US" sz="2400">
                <a:highlight>
                  <a:srgbClr val="FFFFFF"/>
                </a:highlight>
              </a:rPr>
              <a:t>Types of Hash Functions:</a:t>
            </a:r>
            <a:endParaRPr sz="2400">
              <a:highlight>
                <a:srgbClr val="FFFFFF"/>
              </a:highlight>
            </a:endParaRPr>
          </a:p>
          <a:p>
            <a:pPr indent="-381000" lvl="0" marL="457200" rtl="0" algn="l">
              <a:spcBef>
                <a:spcPts val="1000"/>
              </a:spcBef>
              <a:spcAft>
                <a:spcPts val="0"/>
              </a:spcAft>
              <a:buSzPts val="2400"/>
              <a:buChar char="-"/>
            </a:pPr>
            <a:r>
              <a:rPr lang="en-US" sz="2400">
                <a:highlight>
                  <a:srgbClr val="FFFFFF"/>
                </a:highlight>
              </a:rPr>
              <a:t>Division method</a:t>
            </a:r>
            <a:endParaRPr sz="2400">
              <a:highlight>
                <a:srgbClr val="FFFFFF"/>
              </a:highlight>
            </a:endParaRPr>
          </a:p>
          <a:p>
            <a:pPr indent="-381000" lvl="0" marL="457200" rtl="0" algn="l">
              <a:spcBef>
                <a:spcPts val="0"/>
              </a:spcBef>
              <a:spcAft>
                <a:spcPts val="0"/>
              </a:spcAft>
              <a:buSzPts val="2400"/>
              <a:buChar char="-"/>
            </a:pPr>
            <a:r>
              <a:rPr lang="en-US" sz="2400">
                <a:highlight>
                  <a:srgbClr val="FFFFFF"/>
                </a:highlight>
              </a:rPr>
              <a:t>Mid square method</a:t>
            </a:r>
            <a:endParaRPr sz="2400">
              <a:highlight>
                <a:srgbClr val="FFFFFF"/>
              </a:highlight>
            </a:endParaRPr>
          </a:p>
          <a:p>
            <a:pPr indent="-381000" lvl="0" marL="457200" rtl="0" algn="l">
              <a:spcBef>
                <a:spcPts val="0"/>
              </a:spcBef>
              <a:spcAft>
                <a:spcPts val="0"/>
              </a:spcAft>
              <a:buSzPts val="2400"/>
              <a:buChar char="-"/>
            </a:pPr>
            <a:r>
              <a:rPr lang="en-US" sz="2400">
                <a:highlight>
                  <a:srgbClr val="FFFFFF"/>
                </a:highlight>
              </a:rPr>
              <a:t>Digit folding method</a:t>
            </a:r>
            <a:endParaRPr sz="24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d745f9e20_0_5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Hash </a:t>
            </a:r>
            <a:r>
              <a:rPr lang="en-US" sz="3000">
                <a:solidFill>
                  <a:schemeClr val="accent1"/>
                </a:solidFill>
              </a:rPr>
              <a:t>Function</a:t>
            </a:r>
            <a:r>
              <a:rPr lang="en-US" sz="3000">
                <a:solidFill>
                  <a:schemeClr val="accent1"/>
                </a:solidFill>
              </a:rPr>
              <a:t>: Division method</a:t>
            </a:r>
            <a:endParaRPr sz="3000">
              <a:solidFill>
                <a:schemeClr val="accent1"/>
              </a:solidFill>
            </a:endParaRPr>
          </a:p>
        </p:txBody>
      </p:sp>
      <p:sp>
        <p:nvSpPr>
          <p:cNvPr id="128" name="Google Shape;128;g25d745f9e20_0_55"/>
          <p:cNvSpPr txBox="1"/>
          <p:nvPr>
            <p:ph idx="1" type="body"/>
          </p:nvPr>
        </p:nvSpPr>
        <p:spPr>
          <a:xfrm>
            <a:off x="900750" y="1856100"/>
            <a:ext cx="10452900" cy="44868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60000"/>
              </a:lnSpc>
              <a:spcBef>
                <a:spcPts val="200"/>
              </a:spcBef>
              <a:spcAft>
                <a:spcPts val="0"/>
              </a:spcAft>
              <a:buClr>
                <a:schemeClr val="dk1"/>
              </a:buClr>
              <a:buSzPts val="1100"/>
              <a:buFont typeface="Arial"/>
              <a:buNone/>
            </a:pPr>
            <a:r>
              <a:rPr lang="en-US" sz="1600">
                <a:highlight>
                  <a:srgbClr val="FFFFFF"/>
                </a:highlight>
              </a:rPr>
              <a:t>This is the easiest method to create a hash function. The hash function can be described as −            </a:t>
            </a:r>
            <a:r>
              <a:rPr lang="en-US" sz="1600">
                <a:highlight>
                  <a:srgbClr val="EEEEEE"/>
                </a:highlight>
              </a:rPr>
              <a:t>h</a:t>
            </a:r>
            <a:r>
              <a:rPr lang="en-US" sz="1600">
                <a:solidFill>
                  <a:srgbClr val="666600"/>
                </a:solidFill>
                <a:highlight>
                  <a:srgbClr val="EEEEEE"/>
                </a:highlight>
              </a:rPr>
              <a:t>(</a:t>
            </a:r>
            <a:r>
              <a:rPr lang="en-US" sz="1600">
                <a:highlight>
                  <a:srgbClr val="EEEEEE"/>
                </a:highlight>
              </a:rPr>
              <a:t>k</a:t>
            </a:r>
            <a:r>
              <a:rPr lang="en-US" sz="1600">
                <a:solidFill>
                  <a:srgbClr val="666600"/>
                </a:solidFill>
                <a:highlight>
                  <a:srgbClr val="EEEEEE"/>
                </a:highlight>
              </a:rPr>
              <a:t>)</a:t>
            </a:r>
            <a:r>
              <a:rPr lang="en-US" sz="1600">
                <a:highlight>
                  <a:srgbClr val="EEEEEE"/>
                </a:highlight>
              </a:rPr>
              <a:t> </a:t>
            </a:r>
            <a:r>
              <a:rPr lang="en-US" sz="1600">
                <a:solidFill>
                  <a:srgbClr val="666600"/>
                </a:solidFill>
                <a:highlight>
                  <a:srgbClr val="EEEEEE"/>
                </a:highlight>
              </a:rPr>
              <a:t>=</a:t>
            </a:r>
            <a:r>
              <a:rPr lang="en-US" sz="1600">
                <a:highlight>
                  <a:srgbClr val="EEEEEE"/>
                </a:highlight>
              </a:rPr>
              <a:t> k mod n</a:t>
            </a:r>
            <a:endParaRPr sz="1600">
              <a:highlight>
                <a:srgbClr val="EEEEEE"/>
              </a:highlight>
            </a:endParaRPr>
          </a:p>
          <a:p>
            <a:pPr indent="0" lvl="0" marL="25400" marR="25400" rtl="0" algn="just">
              <a:lnSpc>
                <a:spcPct val="160000"/>
              </a:lnSpc>
              <a:spcBef>
                <a:spcPts val="800"/>
              </a:spcBef>
              <a:spcAft>
                <a:spcPts val="0"/>
              </a:spcAft>
              <a:buClr>
                <a:schemeClr val="dk1"/>
              </a:buClr>
              <a:buSzPts val="1100"/>
              <a:buFont typeface="Arial"/>
              <a:buNone/>
            </a:pPr>
            <a:r>
              <a:rPr lang="en-US" sz="1600">
                <a:highlight>
                  <a:srgbClr val="FFFFFF"/>
                </a:highlight>
              </a:rPr>
              <a:t>Here, h(k) is the hash value obtained by dividing the key value k by size of hash table n using the remainder. It is best that n is a prime number as that makes sure the keys are distributed with more uniformity. An example of the Division Method is as follows −</a:t>
            </a:r>
            <a:endParaRPr sz="1600">
              <a:highlight>
                <a:srgbClr val="FFFFFF"/>
              </a:highlight>
            </a:endParaRPr>
          </a:p>
          <a:p>
            <a:pPr indent="0" lvl="0" marL="0" rtl="0" algn="l">
              <a:spcBef>
                <a:spcPts val="1000"/>
              </a:spcBef>
              <a:spcAft>
                <a:spcPts val="0"/>
              </a:spcAft>
              <a:buNone/>
            </a:pPr>
            <a:r>
              <a:rPr lang="en-US" sz="1600">
                <a:highlight>
                  <a:srgbClr val="EEEEEE"/>
                </a:highlight>
              </a:rPr>
              <a:t>k</a:t>
            </a:r>
            <a:r>
              <a:rPr lang="en-US" sz="1600">
                <a:solidFill>
                  <a:srgbClr val="666600"/>
                </a:solidFill>
                <a:highlight>
                  <a:srgbClr val="EEEEEE"/>
                </a:highlight>
              </a:rPr>
              <a:t>=</a:t>
            </a:r>
            <a:r>
              <a:rPr lang="en-US" sz="1600">
                <a:solidFill>
                  <a:srgbClr val="006666"/>
                </a:solidFill>
                <a:highlight>
                  <a:srgbClr val="EEEEEE"/>
                </a:highlight>
              </a:rPr>
              <a:t>1276</a:t>
            </a:r>
            <a:endParaRPr sz="1600">
              <a:highlight>
                <a:srgbClr val="EEEEEE"/>
              </a:highlight>
            </a:endParaRPr>
          </a:p>
          <a:p>
            <a:pPr indent="0" lvl="0" marL="0" rtl="0" algn="l">
              <a:spcBef>
                <a:spcPts val="1000"/>
              </a:spcBef>
              <a:spcAft>
                <a:spcPts val="0"/>
              </a:spcAft>
              <a:buNone/>
            </a:pPr>
            <a:r>
              <a:rPr lang="en-US" sz="1600">
                <a:highlight>
                  <a:srgbClr val="EEEEEE"/>
                </a:highlight>
              </a:rPr>
              <a:t>n</a:t>
            </a:r>
            <a:r>
              <a:rPr lang="en-US" sz="1600">
                <a:solidFill>
                  <a:srgbClr val="666600"/>
                </a:solidFill>
                <a:highlight>
                  <a:srgbClr val="EEEEEE"/>
                </a:highlight>
              </a:rPr>
              <a:t>=</a:t>
            </a:r>
            <a:r>
              <a:rPr lang="en-US" sz="1600">
                <a:solidFill>
                  <a:srgbClr val="006666"/>
                </a:solidFill>
                <a:highlight>
                  <a:srgbClr val="EEEEEE"/>
                </a:highlight>
              </a:rPr>
              <a:t>10</a:t>
            </a:r>
            <a:endParaRPr sz="1600">
              <a:highlight>
                <a:srgbClr val="EEEEEE"/>
              </a:highlight>
            </a:endParaRPr>
          </a:p>
          <a:p>
            <a:pPr indent="0" lvl="0" marL="0" rtl="0" algn="l">
              <a:spcBef>
                <a:spcPts val="1000"/>
              </a:spcBef>
              <a:spcAft>
                <a:spcPts val="0"/>
              </a:spcAft>
              <a:buNone/>
            </a:pPr>
            <a:r>
              <a:rPr lang="en-US" sz="1600">
                <a:highlight>
                  <a:srgbClr val="EEEEEE"/>
                </a:highlight>
              </a:rPr>
              <a:t>h</a:t>
            </a:r>
            <a:r>
              <a:rPr lang="en-US" sz="1600">
                <a:solidFill>
                  <a:srgbClr val="666600"/>
                </a:solidFill>
                <a:highlight>
                  <a:srgbClr val="EEEEEE"/>
                </a:highlight>
              </a:rPr>
              <a:t>(</a:t>
            </a:r>
            <a:r>
              <a:rPr lang="en-US" sz="1600">
                <a:solidFill>
                  <a:srgbClr val="006666"/>
                </a:solidFill>
                <a:highlight>
                  <a:srgbClr val="EEEEEE"/>
                </a:highlight>
              </a:rPr>
              <a:t>1276</a:t>
            </a:r>
            <a:r>
              <a:rPr lang="en-US" sz="1600">
                <a:solidFill>
                  <a:srgbClr val="666600"/>
                </a:solidFill>
                <a:highlight>
                  <a:srgbClr val="EEEEEE"/>
                </a:highlight>
              </a:rPr>
              <a:t>)</a:t>
            </a:r>
            <a:r>
              <a:rPr lang="en-US" sz="1600">
                <a:highlight>
                  <a:srgbClr val="EEEEEE"/>
                </a:highlight>
              </a:rPr>
              <a:t> </a:t>
            </a:r>
            <a:r>
              <a:rPr lang="en-US" sz="1600">
                <a:solidFill>
                  <a:srgbClr val="666600"/>
                </a:solidFill>
                <a:highlight>
                  <a:srgbClr val="EEEEEE"/>
                </a:highlight>
              </a:rPr>
              <a:t>=</a:t>
            </a:r>
            <a:r>
              <a:rPr lang="en-US" sz="1600">
                <a:highlight>
                  <a:srgbClr val="EEEEEE"/>
                </a:highlight>
              </a:rPr>
              <a:t> </a:t>
            </a:r>
            <a:r>
              <a:rPr lang="en-US" sz="1600">
                <a:solidFill>
                  <a:srgbClr val="006666"/>
                </a:solidFill>
                <a:highlight>
                  <a:srgbClr val="EEEEEE"/>
                </a:highlight>
              </a:rPr>
              <a:t>1276</a:t>
            </a:r>
            <a:r>
              <a:rPr lang="en-US" sz="1600">
                <a:highlight>
                  <a:srgbClr val="EEEEEE"/>
                </a:highlight>
              </a:rPr>
              <a:t> mod </a:t>
            </a:r>
            <a:r>
              <a:rPr lang="en-US" sz="1600">
                <a:solidFill>
                  <a:srgbClr val="006666"/>
                </a:solidFill>
                <a:highlight>
                  <a:srgbClr val="EEEEEE"/>
                </a:highlight>
              </a:rPr>
              <a:t>10</a:t>
            </a:r>
            <a:endParaRPr sz="1600">
              <a:highlight>
                <a:srgbClr val="EEEEEE"/>
              </a:highlight>
            </a:endParaRPr>
          </a:p>
          <a:p>
            <a:pPr indent="0" lvl="0" marL="25400" marR="25400" rtl="0" algn="l">
              <a:lnSpc>
                <a:spcPct val="115000"/>
              </a:lnSpc>
              <a:spcBef>
                <a:spcPts val="600"/>
              </a:spcBef>
              <a:spcAft>
                <a:spcPts val="0"/>
              </a:spcAft>
              <a:buClr>
                <a:schemeClr val="dk1"/>
              </a:buClr>
              <a:buSzPts val="1100"/>
              <a:buFont typeface="Arial"/>
              <a:buNone/>
            </a:pPr>
            <a:r>
              <a:rPr lang="en-US" sz="1600">
                <a:solidFill>
                  <a:srgbClr val="666600"/>
                </a:solidFill>
                <a:highlight>
                  <a:srgbClr val="EEEEEE"/>
                </a:highlight>
              </a:rPr>
              <a:t>=</a:t>
            </a:r>
            <a:r>
              <a:rPr lang="en-US" sz="1600">
                <a:highlight>
                  <a:srgbClr val="EEEEEE"/>
                </a:highlight>
              </a:rPr>
              <a:t> </a:t>
            </a:r>
            <a:r>
              <a:rPr lang="en-US" sz="1600">
                <a:solidFill>
                  <a:srgbClr val="006666"/>
                </a:solidFill>
                <a:highlight>
                  <a:srgbClr val="EEEEEE"/>
                </a:highlight>
              </a:rPr>
              <a:t>6</a:t>
            </a:r>
            <a:endParaRPr sz="1600">
              <a:solidFill>
                <a:srgbClr val="006666"/>
              </a:solidFill>
              <a:highlight>
                <a:srgbClr val="EEEEEE"/>
              </a:highlight>
            </a:endParaRPr>
          </a:p>
          <a:p>
            <a:pPr indent="0" lvl="0" marL="25400" marR="25400" rtl="0" algn="just">
              <a:lnSpc>
                <a:spcPct val="160000"/>
              </a:lnSpc>
              <a:spcBef>
                <a:spcPts val="600"/>
              </a:spcBef>
              <a:spcAft>
                <a:spcPts val="0"/>
              </a:spcAft>
              <a:buClr>
                <a:schemeClr val="dk1"/>
              </a:buClr>
              <a:buSzPts val="1100"/>
              <a:buFont typeface="Arial"/>
              <a:buNone/>
            </a:pPr>
            <a:r>
              <a:rPr lang="en-US" sz="1600">
                <a:highlight>
                  <a:srgbClr val="FFFFFF"/>
                </a:highlight>
              </a:rPr>
              <a:t>The hash value obtained is 6</a:t>
            </a:r>
            <a:endParaRPr sz="1600">
              <a:highlight>
                <a:srgbClr val="FFFFFF"/>
              </a:highlight>
            </a:endParaRPr>
          </a:p>
          <a:p>
            <a:pPr indent="0" lvl="0" marL="25400" marR="25400" rtl="0" algn="just">
              <a:lnSpc>
                <a:spcPct val="160000"/>
              </a:lnSpc>
              <a:spcBef>
                <a:spcPts val="800"/>
              </a:spcBef>
              <a:spcAft>
                <a:spcPts val="800"/>
              </a:spcAft>
              <a:buClr>
                <a:schemeClr val="dk1"/>
              </a:buClr>
              <a:buSzPts val="1100"/>
              <a:buFont typeface="Arial"/>
              <a:buNone/>
            </a:pPr>
            <a:r>
              <a:rPr lang="en-US" sz="1600">
                <a:highlight>
                  <a:srgbClr val="FFFFFF"/>
                </a:highlight>
              </a:rPr>
              <a:t>A disadvantage of the division method id that consecutive keys map to consecutive hash values in the hash table. This leads to a poor performance.</a:t>
            </a:r>
            <a:endParaRPr sz="160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5d745f9e20_0_6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Hash Function: Mid Square method</a:t>
            </a:r>
            <a:endParaRPr sz="3000">
              <a:solidFill>
                <a:schemeClr val="accent1"/>
              </a:solidFill>
            </a:endParaRPr>
          </a:p>
        </p:txBody>
      </p:sp>
      <p:sp>
        <p:nvSpPr>
          <p:cNvPr id="134" name="Google Shape;134;g25d745f9e20_0_60"/>
          <p:cNvSpPr txBox="1"/>
          <p:nvPr>
            <p:ph idx="1" type="body"/>
          </p:nvPr>
        </p:nvSpPr>
        <p:spPr>
          <a:xfrm>
            <a:off x="838200" y="1856100"/>
            <a:ext cx="10452900" cy="4325700"/>
          </a:xfrm>
          <a:prstGeom prst="rect">
            <a:avLst/>
          </a:prstGeom>
          <a:noFill/>
          <a:ln>
            <a:noFill/>
          </a:ln>
        </p:spPr>
        <p:txBody>
          <a:bodyPr anchorCtr="0" anchor="t" bIns="45700" lIns="91425" spcFirstLastPara="1" rIns="91425" wrap="square" tIns="45700">
            <a:noAutofit/>
          </a:bodyPr>
          <a:lstStyle/>
          <a:p>
            <a:pPr indent="0" lvl="0" marL="25400" marR="25400" rtl="0" algn="just">
              <a:lnSpc>
                <a:spcPct val="100000"/>
              </a:lnSpc>
              <a:spcBef>
                <a:spcPts val="200"/>
              </a:spcBef>
              <a:spcAft>
                <a:spcPts val="0"/>
              </a:spcAft>
              <a:buNone/>
            </a:pPr>
            <a:r>
              <a:rPr lang="en-US" sz="1800">
                <a:highlight>
                  <a:srgbClr val="FFFFFF"/>
                </a:highlight>
              </a:rPr>
              <a:t>The mid square method is a very good hash function. It involves squaring the value of the key and then extracting the middle r digits as the hash value. The value of r can be decided according to the size of the hash table.</a:t>
            </a:r>
            <a:endParaRPr sz="1800">
              <a:highlight>
                <a:srgbClr val="FFFFFF"/>
              </a:highlight>
            </a:endParaRPr>
          </a:p>
          <a:p>
            <a:pPr indent="0" lvl="0" marL="25400" marR="25400" rtl="0" algn="just">
              <a:lnSpc>
                <a:spcPct val="100000"/>
              </a:lnSpc>
              <a:spcBef>
                <a:spcPts val="500"/>
              </a:spcBef>
              <a:spcAft>
                <a:spcPts val="0"/>
              </a:spcAft>
              <a:buNone/>
            </a:pPr>
            <a:r>
              <a:rPr lang="en-US" sz="1800">
                <a:highlight>
                  <a:srgbClr val="FFFFFF"/>
                </a:highlight>
              </a:rPr>
              <a:t>An example of the Mid Square Method is as follows −</a:t>
            </a:r>
            <a:endParaRPr sz="1800">
              <a:highlight>
                <a:srgbClr val="FFFFFF"/>
              </a:highlight>
            </a:endParaRPr>
          </a:p>
          <a:p>
            <a:pPr indent="0" lvl="0" marL="25400" marR="25400" rtl="0" algn="just">
              <a:lnSpc>
                <a:spcPct val="100000"/>
              </a:lnSpc>
              <a:spcBef>
                <a:spcPts val="500"/>
              </a:spcBef>
              <a:spcAft>
                <a:spcPts val="0"/>
              </a:spcAft>
              <a:buClr>
                <a:schemeClr val="dk1"/>
              </a:buClr>
              <a:buSzPts val="1100"/>
              <a:buFont typeface="Arial"/>
              <a:buNone/>
            </a:pPr>
            <a:r>
              <a:rPr lang="en-US" sz="1800">
                <a:highlight>
                  <a:srgbClr val="FFFFFF"/>
                </a:highlight>
              </a:rPr>
              <a:t>Suppose the hash table has 100 memory locations. So r=2 because two digits are required to map the key to memory location.</a:t>
            </a:r>
            <a:endParaRPr sz="1800">
              <a:highlight>
                <a:srgbClr val="FFFFFF"/>
              </a:highlight>
            </a:endParaRPr>
          </a:p>
          <a:p>
            <a:pPr indent="0" lvl="0" marL="0" rtl="0" algn="l">
              <a:spcBef>
                <a:spcPts val="1000"/>
              </a:spcBef>
              <a:spcAft>
                <a:spcPts val="0"/>
              </a:spcAft>
              <a:buNone/>
            </a:pPr>
            <a:r>
              <a:rPr lang="en-US" sz="1600">
                <a:highlight>
                  <a:srgbClr val="EEEEEE"/>
                </a:highlight>
              </a:rPr>
              <a:t>k </a:t>
            </a:r>
            <a:r>
              <a:rPr lang="en-US" sz="1600">
                <a:solidFill>
                  <a:srgbClr val="666600"/>
                </a:solidFill>
                <a:highlight>
                  <a:srgbClr val="EEEEEE"/>
                </a:highlight>
              </a:rPr>
              <a:t>=</a:t>
            </a:r>
            <a:r>
              <a:rPr lang="en-US" sz="1600">
                <a:highlight>
                  <a:srgbClr val="EEEEEE"/>
                </a:highlight>
              </a:rPr>
              <a:t> </a:t>
            </a:r>
            <a:r>
              <a:rPr lang="en-US" sz="1600">
                <a:solidFill>
                  <a:srgbClr val="006666"/>
                </a:solidFill>
                <a:highlight>
                  <a:srgbClr val="EEEEEE"/>
                </a:highlight>
              </a:rPr>
              <a:t>50</a:t>
            </a:r>
            <a:endParaRPr sz="1600">
              <a:highlight>
                <a:srgbClr val="EEEEEE"/>
              </a:highlight>
            </a:endParaRPr>
          </a:p>
          <a:p>
            <a:pPr indent="0" lvl="0" marL="0" rtl="0" algn="l">
              <a:spcBef>
                <a:spcPts val="1000"/>
              </a:spcBef>
              <a:spcAft>
                <a:spcPts val="0"/>
              </a:spcAft>
              <a:buNone/>
            </a:pPr>
            <a:r>
              <a:rPr lang="en-US" sz="1600">
                <a:highlight>
                  <a:srgbClr val="EEEEEE"/>
                </a:highlight>
              </a:rPr>
              <a:t>k</a:t>
            </a:r>
            <a:r>
              <a:rPr lang="en-US" sz="1600">
                <a:solidFill>
                  <a:srgbClr val="666600"/>
                </a:solidFill>
                <a:highlight>
                  <a:srgbClr val="EEEEEE"/>
                </a:highlight>
              </a:rPr>
              <a:t>*</a:t>
            </a:r>
            <a:r>
              <a:rPr lang="en-US" sz="1600">
                <a:highlight>
                  <a:srgbClr val="EEEEEE"/>
                </a:highlight>
              </a:rPr>
              <a:t>k </a:t>
            </a:r>
            <a:r>
              <a:rPr lang="en-US" sz="1600">
                <a:solidFill>
                  <a:srgbClr val="666600"/>
                </a:solidFill>
                <a:highlight>
                  <a:srgbClr val="EEEEEE"/>
                </a:highlight>
              </a:rPr>
              <a:t>=</a:t>
            </a:r>
            <a:r>
              <a:rPr lang="en-US" sz="1600">
                <a:highlight>
                  <a:srgbClr val="EEEEEE"/>
                </a:highlight>
              </a:rPr>
              <a:t> </a:t>
            </a:r>
            <a:r>
              <a:rPr lang="en-US" sz="1600">
                <a:solidFill>
                  <a:srgbClr val="006666"/>
                </a:solidFill>
                <a:highlight>
                  <a:srgbClr val="EEEEEE"/>
                </a:highlight>
              </a:rPr>
              <a:t>2500</a:t>
            </a:r>
            <a:endParaRPr sz="1600">
              <a:highlight>
                <a:srgbClr val="EEEEEE"/>
              </a:highlight>
            </a:endParaRPr>
          </a:p>
          <a:p>
            <a:pPr indent="0" lvl="0" marL="0" rtl="0" algn="l">
              <a:spcBef>
                <a:spcPts val="1000"/>
              </a:spcBef>
              <a:spcAft>
                <a:spcPts val="0"/>
              </a:spcAft>
              <a:buNone/>
            </a:pPr>
            <a:r>
              <a:rPr lang="en-US" sz="1600">
                <a:highlight>
                  <a:srgbClr val="EEEEEE"/>
                </a:highlight>
              </a:rPr>
              <a:t>h</a:t>
            </a:r>
            <a:r>
              <a:rPr lang="en-US" sz="1600">
                <a:solidFill>
                  <a:srgbClr val="666600"/>
                </a:solidFill>
                <a:highlight>
                  <a:srgbClr val="EEEEEE"/>
                </a:highlight>
              </a:rPr>
              <a:t>(</a:t>
            </a:r>
            <a:r>
              <a:rPr lang="en-US" sz="1600">
                <a:solidFill>
                  <a:srgbClr val="006666"/>
                </a:solidFill>
                <a:highlight>
                  <a:srgbClr val="EEEEEE"/>
                </a:highlight>
              </a:rPr>
              <a:t>50</a:t>
            </a:r>
            <a:r>
              <a:rPr lang="en-US" sz="1600">
                <a:solidFill>
                  <a:srgbClr val="666600"/>
                </a:solidFill>
                <a:highlight>
                  <a:srgbClr val="EEEEEE"/>
                </a:highlight>
              </a:rPr>
              <a:t>)</a:t>
            </a:r>
            <a:r>
              <a:rPr lang="en-US" sz="1600">
                <a:highlight>
                  <a:srgbClr val="EEEEEE"/>
                </a:highlight>
              </a:rPr>
              <a:t> </a:t>
            </a:r>
            <a:r>
              <a:rPr lang="en-US" sz="1600">
                <a:solidFill>
                  <a:srgbClr val="666600"/>
                </a:solidFill>
                <a:highlight>
                  <a:srgbClr val="EEEEEE"/>
                </a:highlight>
              </a:rPr>
              <a:t>=</a:t>
            </a:r>
            <a:r>
              <a:rPr lang="en-US" sz="1600">
                <a:highlight>
                  <a:srgbClr val="EEEEEE"/>
                </a:highlight>
              </a:rPr>
              <a:t> </a:t>
            </a:r>
            <a:r>
              <a:rPr lang="en-US" sz="1600">
                <a:solidFill>
                  <a:srgbClr val="006666"/>
                </a:solidFill>
                <a:highlight>
                  <a:srgbClr val="EEEEEE"/>
                </a:highlight>
              </a:rPr>
              <a:t>50</a:t>
            </a:r>
            <a:endParaRPr sz="1600">
              <a:highlight>
                <a:srgbClr val="EEEEEE"/>
              </a:highlight>
            </a:endParaRPr>
          </a:p>
          <a:p>
            <a:pPr indent="0" lvl="0" marL="0" rtl="0" algn="l">
              <a:spcBef>
                <a:spcPts val="1000"/>
              </a:spcBef>
              <a:spcAft>
                <a:spcPts val="0"/>
              </a:spcAft>
              <a:buNone/>
            </a:pPr>
            <a:r>
              <a:t/>
            </a:r>
            <a:endParaRPr sz="1600">
              <a:highlight>
                <a:srgbClr val="EEEEEE"/>
              </a:highlight>
            </a:endParaRPr>
          </a:p>
          <a:p>
            <a:pPr indent="0" lvl="0" marL="25400" marR="25400" rtl="0" algn="l">
              <a:lnSpc>
                <a:spcPct val="115000"/>
              </a:lnSpc>
              <a:spcBef>
                <a:spcPts val="600"/>
              </a:spcBef>
              <a:spcAft>
                <a:spcPts val="600"/>
              </a:spcAft>
              <a:buClr>
                <a:schemeClr val="dk1"/>
              </a:buClr>
              <a:buSzPts val="1100"/>
              <a:buFont typeface="Arial"/>
              <a:buNone/>
            </a:pPr>
            <a:r>
              <a:rPr lang="en-US" sz="1600">
                <a:solidFill>
                  <a:srgbClr val="660066"/>
                </a:solidFill>
                <a:highlight>
                  <a:srgbClr val="EEEEEE"/>
                </a:highlight>
              </a:rPr>
              <a:t>The</a:t>
            </a:r>
            <a:r>
              <a:rPr lang="en-US" sz="1600">
                <a:highlight>
                  <a:srgbClr val="EEEEEE"/>
                </a:highlight>
              </a:rPr>
              <a:t> hash </a:t>
            </a:r>
            <a:r>
              <a:rPr lang="en-US" sz="1600">
                <a:solidFill>
                  <a:srgbClr val="000088"/>
                </a:solidFill>
                <a:highlight>
                  <a:srgbClr val="EEEEEE"/>
                </a:highlight>
              </a:rPr>
              <a:t>value</a:t>
            </a:r>
            <a:r>
              <a:rPr lang="en-US" sz="1600">
                <a:highlight>
                  <a:srgbClr val="EEEEEE"/>
                </a:highlight>
              </a:rPr>
              <a:t> obtained </a:t>
            </a:r>
            <a:r>
              <a:rPr lang="en-US" sz="1600">
                <a:solidFill>
                  <a:srgbClr val="000088"/>
                </a:solidFill>
                <a:highlight>
                  <a:srgbClr val="EEEEEE"/>
                </a:highlight>
              </a:rPr>
              <a:t>is</a:t>
            </a:r>
            <a:r>
              <a:rPr lang="en-US" sz="1600">
                <a:highlight>
                  <a:srgbClr val="EEEEEE"/>
                </a:highlight>
              </a:rPr>
              <a:t> </a:t>
            </a:r>
            <a:r>
              <a:rPr lang="en-US" sz="1600">
                <a:solidFill>
                  <a:srgbClr val="006666"/>
                </a:solidFill>
                <a:highlight>
                  <a:srgbClr val="EEEEEE"/>
                </a:highlight>
              </a:rPr>
              <a:t>50</a:t>
            </a:r>
            <a:endParaRPr sz="1600">
              <a:solidFill>
                <a:srgbClr val="006666"/>
              </a:solidFill>
              <a:highlight>
                <a:srgbClr val="EEEEEE"/>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5d745f9e20_0_6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Times New Roman"/>
              <a:buNone/>
            </a:pPr>
            <a:r>
              <a:rPr lang="en-US" sz="3000">
                <a:solidFill>
                  <a:schemeClr val="accent1"/>
                </a:solidFill>
              </a:rPr>
              <a:t>Hash Function: Folding method</a:t>
            </a:r>
            <a:endParaRPr sz="3000">
              <a:solidFill>
                <a:schemeClr val="accent1"/>
              </a:solidFill>
            </a:endParaRPr>
          </a:p>
          <a:p>
            <a:pPr indent="0" lvl="0" marL="0" rtl="0" algn="l">
              <a:lnSpc>
                <a:spcPct val="90000"/>
              </a:lnSpc>
              <a:spcBef>
                <a:spcPts val="0"/>
              </a:spcBef>
              <a:spcAft>
                <a:spcPts val="0"/>
              </a:spcAft>
              <a:buClr>
                <a:schemeClr val="dk1"/>
              </a:buClr>
              <a:buSzPts val="3000"/>
              <a:buFont typeface="Times New Roman"/>
              <a:buNone/>
            </a:pPr>
            <a:r>
              <a:t/>
            </a:r>
            <a:endParaRPr sz="3000">
              <a:solidFill>
                <a:schemeClr val="accent1"/>
              </a:solidFill>
            </a:endParaRPr>
          </a:p>
        </p:txBody>
      </p:sp>
      <p:sp>
        <p:nvSpPr>
          <p:cNvPr id="140" name="Google Shape;140;g25d745f9e20_0_65"/>
          <p:cNvSpPr txBox="1"/>
          <p:nvPr>
            <p:ph idx="1" type="body"/>
          </p:nvPr>
        </p:nvSpPr>
        <p:spPr>
          <a:xfrm>
            <a:off x="900750" y="1856100"/>
            <a:ext cx="10452900" cy="44064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0"/>
              </a:spcBef>
              <a:spcAft>
                <a:spcPts val="0"/>
              </a:spcAft>
              <a:buClr>
                <a:schemeClr val="dk1"/>
              </a:buClr>
              <a:buSzPct val="44000"/>
              <a:buFont typeface="Arial"/>
              <a:buNone/>
            </a:pPr>
            <a:r>
              <a:rPr lang="en-US" sz="2500">
                <a:solidFill>
                  <a:srgbClr val="273239"/>
                </a:solidFill>
                <a:highlight>
                  <a:srgbClr val="FFFFFF"/>
                </a:highlight>
              </a:rPr>
              <a:t>This method involves two steps:</a:t>
            </a:r>
            <a:endParaRPr sz="2500">
              <a:solidFill>
                <a:srgbClr val="273239"/>
              </a:solidFill>
              <a:highlight>
                <a:srgbClr val="FFFFFF"/>
              </a:highlight>
            </a:endParaRPr>
          </a:p>
          <a:p>
            <a:pPr indent="-327818" lvl="0" marL="685800" rtl="0" algn="l">
              <a:lnSpc>
                <a:spcPct val="158000"/>
              </a:lnSpc>
              <a:spcBef>
                <a:spcPts val="800"/>
              </a:spcBef>
              <a:spcAft>
                <a:spcPts val="0"/>
              </a:spcAft>
              <a:buClr>
                <a:srgbClr val="273239"/>
              </a:buClr>
              <a:buSzPct val="100000"/>
              <a:buFont typeface="Nunito"/>
              <a:buAutoNum type="arabicPeriod"/>
            </a:pPr>
            <a:r>
              <a:rPr lang="en-US" sz="2500">
                <a:solidFill>
                  <a:srgbClr val="273239"/>
                </a:solidFill>
                <a:highlight>
                  <a:srgbClr val="FFFFFF"/>
                </a:highlight>
              </a:rPr>
              <a:t>Divide the key-value </a:t>
            </a:r>
            <a:r>
              <a:rPr b="1" lang="en-US" sz="2500">
                <a:solidFill>
                  <a:srgbClr val="273239"/>
                </a:solidFill>
                <a:highlight>
                  <a:srgbClr val="FFFFFF"/>
                </a:highlight>
              </a:rPr>
              <a:t>k </a:t>
            </a:r>
            <a:r>
              <a:rPr lang="en-US" sz="2500">
                <a:solidFill>
                  <a:srgbClr val="273239"/>
                </a:solidFill>
                <a:highlight>
                  <a:srgbClr val="FFFFFF"/>
                </a:highlight>
              </a:rPr>
              <a:t>into a number of parts i.e. </a:t>
            </a:r>
            <a:r>
              <a:rPr b="1" lang="en-US" sz="2500">
                <a:solidFill>
                  <a:srgbClr val="273239"/>
                </a:solidFill>
                <a:highlight>
                  <a:srgbClr val="FFFFFF"/>
                </a:highlight>
              </a:rPr>
              <a:t>k1, k2, k3,….,kn</a:t>
            </a:r>
            <a:r>
              <a:rPr lang="en-US" sz="2500">
                <a:solidFill>
                  <a:srgbClr val="273239"/>
                </a:solidFill>
                <a:highlight>
                  <a:srgbClr val="FFFFFF"/>
                </a:highlight>
              </a:rPr>
              <a:t>, where each part has the same number of digits except for the last part that can have lesser digits than the other parts.</a:t>
            </a:r>
            <a:endParaRPr sz="2500">
              <a:solidFill>
                <a:srgbClr val="273239"/>
              </a:solidFill>
              <a:highlight>
                <a:srgbClr val="FFFFFF"/>
              </a:highlight>
            </a:endParaRPr>
          </a:p>
          <a:p>
            <a:pPr indent="-327818" lvl="0" marL="685800" rtl="0" algn="l">
              <a:lnSpc>
                <a:spcPct val="158000"/>
              </a:lnSpc>
              <a:spcBef>
                <a:spcPts val="0"/>
              </a:spcBef>
              <a:spcAft>
                <a:spcPts val="0"/>
              </a:spcAft>
              <a:buClr>
                <a:srgbClr val="273239"/>
              </a:buClr>
              <a:buSzPct val="100000"/>
              <a:buFont typeface="Times New Roman"/>
              <a:buAutoNum type="arabicPeriod"/>
            </a:pPr>
            <a:r>
              <a:rPr lang="en-US" sz="2500">
                <a:solidFill>
                  <a:srgbClr val="273239"/>
                </a:solidFill>
                <a:highlight>
                  <a:srgbClr val="FFFFFF"/>
                </a:highlight>
              </a:rPr>
              <a:t>Add the individual parts. The hash value is obtained by ignoring the last carry if any.</a:t>
            </a:r>
            <a:endParaRPr sz="2500">
              <a:solidFill>
                <a:srgbClr val="273239"/>
              </a:solidFill>
              <a:highlight>
                <a:srgbClr val="FFFFFF"/>
              </a:highlight>
            </a:endParaRPr>
          </a:p>
          <a:p>
            <a:pPr indent="0" lvl="0" marL="0" rtl="0" algn="l">
              <a:lnSpc>
                <a:spcPct val="115000"/>
              </a:lnSpc>
              <a:spcBef>
                <a:spcPts val="1800"/>
              </a:spcBef>
              <a:spcAft>
                <a:spcPts val="0"/>
              </a:spcAft>
              <a:buClr>
                <a:schemeClr val="dk1"/>
              </a:buClr>
              <a:buSzPct val="44000"/>
              <a:buFont typeface="Arial"/>
              <a:buNone/>
            </a:pPr>
            <a:r>
              <a:rPr b="1" lang="en-US" sz="2500">
                <a:solidFill>
                  <a:srgbClr val="273239"/>
                </a:solidFill>
                <a:highlight>
                  <a:srgbClr val="FFFFFF"/>
                </a:highlight>
              </a:rPr>
              <a:t>Formula:</a:t>
            </a:r>
            <a:endParaRPr b="1" sz="2500">
              <a:solidFill>
                <a:srgbClr val="273239"/>
              </a:solidFill>
              <a:highlight>
                <a:srgbClr val="FFFFFF"/>
              </a:highlight>
            </a:endParaRPr>
          </a:p>
          <a:p>
            <a:pPr indent="0" lvl="0" marL="228600" marR="228600" rtl="0" algn="l">
              <a:lnSpc>
                <a:spcPct val="115000"/>
              </a:lnSpc>
              <a:spcBef>
                <a:spcPts val="800"/>
              </a:spcBef>
              <a:spcAft>
                <a:spcPts val="0"/>
              </a:spcAft>
              <a:buClr>
                <a:schemeClr val="dk1"/>
              </a:buClr>
              <a:buSzPct val="44000"/>
              <a:buFont typeface="Arial"/>
              <a:buNone/>
            </a:pPr>
            <a:r>
              <a:rPr b="1" i="1" lang="en-US" sz="2500">
                <a:solidFill>
                  <a:srgbClr val="273239"/>
                </a:solidFill>
              </a:rPr>
              <a:t>k = k1, k2, k3, k4, ….., kn</a:t>
            </a:r>
            <a:br>
              <a:rPr b="1" i="1" lang="en-US" sz="2500">
                <a:solidFill>
                  <a:srgbClr val="273239"/>
                </a:solidFill>
              </a:rPr>
            </a:br>
            <a:r>
              <a:rPr b="1" i="1" lang="en-US" sz="2500">
                <a:solidFill>
                  <a:srgbClr val="273239"/>
                </a:solidFill>
              </a:rPr>
              <a:t>s = k1+ k2 + k3 + k4 +….+ kn</a:t>
            </a:r>
            <a:br>
              <a:rPr b="1" i="1" lang="en-US" sz="2500">
                <a:solidFill>
                  <a:srgbClr val="273239"/>
                </a:solidFill>
              </a:rPr>
            </a:br>
            <a:r>
              <a:rPr b="1" i="1" lang="en-US" sz="2500">
                <a:solidFill>
                  <a:srgbClr val="273239"/>
                </a:solidFill>
              </a:rPr>
              <a:t>h(K)= s</a:t>
            </a:r>
            <a:endParaRPr b="1" i="1" sz="2500">
              <a:solidFill>
                <a:srgbClr val="273239"/>
              </a:solidFill>
            </a:endParaRPr>
          </a:p>
          <a:p>
            <a:pPr indent="0" lvl="0" marL="228600" marR="228600" rtl="0" algn="l">
              <a:lnSpc>
                <a:spcPct val="115000"/>
              </a:lnSpc>
              <a:spcBef>
                <a:spcPts val="2600"/>
              </a:spcBef>
              <a:spcAft>
                <a:spcPts val="0"/>
              </a:spcAft>
              <a:buClr>
                <a:schemeClr val="dk1"/>
              </a:buClr>
              <a:buSzPct val="44000"/>
              <a:buFont typeface="Arial"/>
              <a:buNone/>
            </a:pPr>
            <a:r>
              <a:rPr i="1" lang="en-US" sz="2500">
                <a:solidFill>
                  <a:srgbClr val="273239"/>
                </a:solidFill>
              </a:rPr>
              <a:t>Here,</a:t>
            </a:r>
            <a:br>
              <a:rPr i="1" lang="en-US" sz="2500">
                <a:solidFill>
                  <a:srgbClr val="273239"/>
                </a:solidFill>
              </a:rPr>
            </a:br>
            <a:r>
              <a:rPr b="1" i="1" lang="en-US" sz="2500">
                <a:solidFill>
                  <a:srgbClr val="273239"/>
                </a:solidFill>
              </a:rPr>
              <a:t>s </a:t>
            </a:r>
            <a:r>
              <a:rPr i="1" lang="en-US" sz="2500">
                <a:solidFill>
                  <a:srgbClr val="273239"/>
                </a:solidFill>
              </a:rPr>
              <a:t>is obtained by adding the parts of the key </a:t>
            </a:r>
            <a:r>
              <a:rPr b="1" i="1" lang="en-US" sz="2500">
                <a:solidFill>
                  <a:srgbClr val="273239"/>
                </a:solidFill>
              </a:rPr>
              <a:t>k</a:t>
            </a:r>
            <a:endParaRPr b="1" i="1" sz="2500">
              <a:solidFill>
                <a:srgbClr val="273239"/>
              </a:solidFill>
            </a:endParaRPr>
          </a:p>
          <a:p>
            <a:pPr indent="0" lvl="0" marL="0" rtl="0" algn="l">
              <a:lnSpc>
                <a:spcPct val="90000"/>
              </a:lnSpc>
              <a:spcBef>
                <a:spcPts val="2600"/>
              </a:spcBef>
              <a:spcAft>
                <a:spcPts val="0"/>
              </a:spcAft>
              <a:buClr>
                <a:schemeClr val="dk1"/>
              </a:buClr>
              <a:buSzPct val="100000"/>
              <a:buNone/>
            </a:pPr>
            <a:r>
              <a:t/>
            </a:r>
            <a:endParaRPr sz="2000"/>
          </a:p>
          <a:p>
            <a:pPr indent="-101600" lvl="0" marL="228600" rtl="0" algn="l">
              <a:lnSpc>
                <a:spcPct val="90000"/>
              </a:lnSpc>
              <a:spcBef>
                <a:spcPts val="1000"/>
              </a:spcBef>
              <a:spcAft>
                <a:spcPts val="0"/>
              </a:spcAft>
              <a:buClr>
                <a:schemeClr val="dk1"/>
              </a:buClr>
              <a:buSzPct val="100000"/>
              <a:buNone/>
            </a:pPr>
            <a:r>
              <a:t/>
            </a:r>
            <a:endParaRPr sz="2000"/>
          </a:p>
        </p:txBody>
      </p:sp>
      <p:pic>
        <p:nvPicPr>
          <p:cNvPr id="141" name="Google Shape;141;g25d745f9e20_0_65"/>
          <p:cNvPicPr preferRelativeResize="0"/>
          <p:nvPr/>
        </p:nvPicPr>
        <p:blipFill>
          <a:blip r:embed="rId3">
            <a:alphaModFix/>
          </a:blip>
          <a:stretch>
            <a:fillRect/>
          </a:stretch>
        </p:blipFill>
        <p:spPr>
          <a:xfrm>
            <a:off x="7965529" y="3904975"/>
            <a:ext cx="2450275" cy="226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5d745f9e20_0_7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Characteristics</a:t>
            </a:r>
            <a:r>
              <a:rPr lang="en-US" sz="3000">
                <a:solidFill>
                  <a:schemeClr val="accent1"/>
                </a:solidFill>
              </a:rPr>
              <a:t> of Hash </a:t>
            </a:r>
            <a:r>
              <a:rPr lang="en-US" sz="3000">
                <a:solidFill>
                  <a:schemeClr val="accent1"/>
                </a:solidFill>
              </a:rPr>
              <a:t>Function</a:t>
            </a:r>
            <a:r>
              <a:rPr lang="en-US" sz="3000">
                <a:solidFill>
                  <a:schemeClr val="accent1"/>
                </a:solidFill>
              </a:rPr>
              <a:t>:</a:t>
            </a:r>
            <a:endParaRPr sz="3000">
              <a:solidFill>
                <a:schemeClr val="accent1"/>
              </a:solidFill>
            </a:endParaRPr>
          </a:p>
        </p:txBody>
      </p:sp>
      <p:sp>
        <p:nvSpPr>
          <p:cNvPr id="147" name="Google Shape;147;g25d745f9e20_0_7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sz="2400"/>
              <a:t>The hash function should generate different hash values for the similar string.</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hash function is easy to understand and simple to compute.</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hash function should produce the keys which will get distributed, uniformly over an array.</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A number of collisions should be less while placing the data in the hash table.</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hash function is a perfect hash function when it uses all the input data.</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d745f9e20_0_7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Hash Table</a:t>
            </a:r>
            <a:endParaRPr sz="3000">
              <a:solidFill>
                <a:schemeClr val="accent1"/>
              </a:solidFill>
            </a:endParaRPr>
          </a:p>
        </p:txBody>
      </p:sp>
      <p:sp>
        <p:nvSpPr>
          <p:cNvPr id="153" name="Google Shape;153;g25d745f9e20_0_7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SzPts val="2400"/>
              <a:buChar char="●"/>
            </a:pPr>
            <a:r>
              <a:rPr lang="en-US" sz="2400"/>
              <a:t>A hash table is a data structure that is used to store keys/value pairs.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It uses a hash function to compute an index into an array in which an element will be inserted or searched.</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By using a good hash </a:t>
            </a:r>
            <a:r>
              <a:rPr lang="en-US" sz="2400"/>
              <a:t>function</a:t>
            </a:r>
            <a:r>
              <a:rPr lang="en-US" sz="2400"/>
              <a:t>, hashing can work well.</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Under reasonable assumptions, the average time required for an </a:t>
            </a:r>
            <a:r>
              <a:rPr lang="en-US" sz="2400"/>
              <a:t>element</a:t>
            </a:r>
            <a:r>
              <a:rPr lang="en-US" sz="2400"/>
              <a:t> in a hash table is O(1).</a:t>
            </a:r>
            <a:endParaRPr sz="24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5d745f9e20_0_8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159" name="Google Shape;159;g25d745f9e20_0_80"/>
          <p:cNvSpPr txBox="1"/>
          <p:nvPr>
            <p:ph idx="1" type="body"/>
          </p:nvPr>
        </p:nvSpPr>
        <p:spPr>
          <a:xfrm>
            <a:off x="900750" y="1856100"/>
            <a:ext cx="10452900" cy="41004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lang="en-US" sz="2000"/>
              <a:t>Suppose we have a set of strings {“abc”,”def”,”ghi”} that we’d like to store in a table. Our objective here is to find or update them quickly from a table, actually in O(1). </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We are not concerned about ordering them or maintaining any order at all. Let us think of a simple schema to do this.</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Suppose we assign </a:t>
            </a:r>
            <a:r>
              <a:rPr b="1" lang="en-US" sz="2000"/>
              <a:t>“a”=1, “b”=2, ….</a:t>
            </a:r>
            <a:r>
              <a:rPr lang="en-US" sz="2000"/>
              <a:t> etc to all alphabetical characters.</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We can then simply compute a number for each of the strings by using the sum of the characters as </a:t>
            </a:r>
            <a:endParaRPr sz="2000"/>
          </a:p>
          <a:p>
            <a:pPr indent="0" lvl="0" marL="457200" rtl="0" algn="l">
              <a:lnSpc>
                <a:spcPct val="90000"/>
              </a:lnSpc>
              <a:spcBef>
                <a:spcPts val="0"/>
              </a:spcBef>
              <a:spcAft>
                <a:spcPts val="0"/>
              </a:spcAft>
              <a:buNone/>
            </a:pPr>
            <a:r>
              <a:t/>
            </a:r>
            <a:endParaRPr sz="2000"/>
          </a:p>
          <a:p>
            <a:pPr indent="-355600" lvl="3" marL="1828800" rtl="0" algn="l">
              <a:lnSpc>
                <a:spcPct val="90000"/>
              </a:lnSpc>
              <a:spcBef>
                <a:spcPts val="0"/>
              </a:spcBef>
              <a:spcAft>
                <a:spcPts val="0"/>
              </a:spcAft>
              <a:buSzPts val="2000"/>
              <a:buChar char="●"/>
            </a:pPr>
            <a:r>
              <a:rPr b="1" lang="en-US" sz="2000"/>
              <a:t>“abc”=1+2+3=6, “def”=4+5+6=15, “ghi”=7+8+9=24</a:t>
            </a:r>
            <a:endParaRPr b="1" sz="2000"/>
          </a:p>
          <a:p>
            <a:pPr indent="0" lvl="0" marL="0" rtl="0" algn="l">
              <a:lnSpc>
                <a:spcPct val="90000"/>
              </a:lnSpc>
              <a:spcBef>
                <a:spcPts val="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838200" y="3949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Searching</a:t>
            </a:r>
            <a:endParaRPr sz="3000">
              <a:solidFill>
                <a:schemeClr val="accent1"/>
              </a:solidFill>
            </a:endParaRPr>
          </a:p>
        </p:txBody>
      </p:sp>
      <p:sp>
        <p:nvSpPr>
          <p:cNvPr id="50" name="Google Shape;50;p2"/>
          <p:cNvSpPr txBox="1"/>
          <p:nvPr>
            <p:ph idx="1" type="body"/>
          </p:nvPr>
        </p:nvSpPr>
        <p:spPr>
          <a:xfrm>
            <a:off x="900750" y="1856100"/>
            <a:ext cx="10453200" cy="4422300"/>
          </a:xfrm>
          <a:prstGeom prst="rect">
            <a:avLst/>
          </a:prstGeom>
          <a:noFill/>
          <a:ln>
            <a:noFill/>
          </a:ln>
        </p:spPr>
        <p:txBody>
          <a:bodyPr anchorCtr="0" anchor="t" bIns="45700" lIns="91425" spcFirstLastPara="1" rIns="91425" wrap="square" tIns="45700">
            <a:normAutofit fontScale="92500" lnSpcReduction="10000"/>
          </a:bodyPr>
          <a:lstStyle/>
          <a:p>
            <a:pPr indent="-346075" lvl="0" marL="457200" rtl="0" algn="l">
              <a:lnSpc>
                <a:spcPct val="90000"/>
              </a:lnSpc>
              <a:spcBef>
                <a:spcPts val="0"/>
              </a:spcBef>
              <a:spcAft>
                <a:spcPts val="0"/>
              </a:spcAft>
              <a:buSzPct val="100000"/>
              <a:buChar char="●"/>
            </a:pPr>
            <a:r>
              <a:rPr lang="en-US" sz="2000"/>
              <a:t>S</a:t>
            </a:r>
            <a:r>
              <a:rPr lang="en-US" sz="2400"/>
              <a:t>earching is a process of checking and finding an element from a list of elements.</a:t>
            </a:r>
            <a:endParaRPr sz="2400"/>
          </a:p>
          <a:p>
            <a:pPr indent="0" lvl="0" marL="457200" rtl="0" algn="l">
              <a:lnSpc>
                <a:spcPct val="90000"/>
              </a:lnSpc>
              <a:spcBef>
                <a:spcPts val="0"/>
              </a:spcBef>
              <a:spcAft>
                <a:spcPts val="0"/>
              </a:spcAft>
              <a:buNone/>
            </a:pPr>
            <a:r>
              <a:t/>
            </a:r>
            <a:endParaRPr sz="2400"/>
          </a:p>
          <a:p>
            <a:pPr indent="-369570" lvl="0" marL="457200" rtl="0" algn="l">
              <a:lnSpc>
                <a:spcPct val="90000"/>
              </a:lnSpc>
              <a:spcBef>
                <a:spcPts val="0"/>
              </a:spcBef>
              <a:spcAft>
                <a:spcPts val="0"/>
              </a:spcAft>
              <a:buSzPct val="100000"/>
              <a:buChar char="●"/>
            </a:pPr>
            <a:r>
              <a:rPr lang="en-US" sz="2400"/>
              <a:t>Let X  be a collection of data elements, i.e., X is a linear array of say n elements. If we want to find the presence of an element “data” in A, then we have to search for it.</a:t>
            </a:r>
            <a:endParaRPr sz="2400"/>
          </a:p>
          <a:p>
            <a:pPr indent="0" lvl="0" marL="457200" rtl="0" algn="l">
              <a:lnSpc>
                <a:spcPct val="90000"/>
              </a:lnSpc>
              <a:spcBef>
                <a:spcPts val="0"/>
              </a:spcBef>
              <a:spcAft>
                <a:spcPts val="0"/>
              </a:spcAft>
              <a:buNone/>
            </a:pPr>
            <a:r>
              <a:t/>
            </a:r>
            <a:endParaRPr sz="2400"/>
          </a:p>
          <a:p>
            <a:pPr indent="-369570" lvl="0" marL="457200" rtl="0" algn="l">
              <a:lnSpc>
                <a:spcPct val="90000"/>
              </a:lnSpc>
              <a:spcBef>
                <a:spcPts val="0"/>
              </a:spcBef>
              <a:spcAft>
                <a:spcPts val="0"/>
              </a:spcAft>
              <a:buSzPct val="100000"/>
              <a:buChar char="●"/>
            </a:pPr>
            <a:r>
              <a:rPr lang="en-US" sz="2400"/>
              <a:t>The search is </a:t>
            </a:r>
            <a:r>
              <a:rPr lang="en-US" sz="2400"/>
              <a:t>successful</a:t>
            </a:r>
            <a:r>
              <a:rPr lang="en-US" sz="2400"/>
              <a:t> if data does appear in A and unsuccessful if otherwise.</a:t>
            </a:r>
            <a:endParaRPr sz="2400"/>
          </a:p>
          <a:p>
            <a:pPr indent="0" lvl="0" marL="457200" rtl="0" algn="l">
              <a:lnSpc>
                <a:spcPct val="90000"/>
              </a:lnSpc>
              <a:spcBef>
                <a:spcPts val="0"/>
              </a:spcBef>
              <a:spcAft>
                <a:spcPts val="0"/>
              </a:spcAft>
              <a:buNone/>
            </a:pPr>
            <a:r>
              <a:t/>
            </a:r>
            <a:endParaRPr sz="2400"/>
          </a:p>
          <a:p>
            <a:pPr indent="-369570" lvl="0" marL="457200" rtl="0" algn="l">
              <a:lnSpc>
                <a:spcPct val="90000"/>
              </a:lnSpc>
              <a:spcBef>
                <a:spcPts val="0"/>
              </a:spcBef>
              <a:spcAft>
                <a:spcPts val="0"/>
              </a:spcAft>
              <a:buSzPct val="100000"/>
              <a:buChar char="●"/>
            </a:pPr>
            <a:r>
              <a:rPr lang="en-US" sz="2400"/>
              <a:t>There are several types of searching techniques; one has some advantages over </a:t>
            </a:r>
            <a:r>
              <a:rPr lang="en-US" sz="2400"/>
              <a:t>other.</a:t>
            </a:r>
            <a:endParaRPr sz="2400"/>
          </a:p>
          <a:p>
            <a:pPr indent="0" lvl="0" marL="457200" rtl="0" algn="l">
              <a:lnSpc>
                <a:spcPct val="90000"/>
              </a:lnSpc>
              <a:spcBef>
                <a:spcPts val="0"/>
              </a:spcBef>
              <a:spcAft>
                <a:spcPts val="0"/>
              </a:spcAft>
              <a:buNone/>
            </a:pPr>
            <a:r>
              <a:t/>
            </a:r>
            <a:endParaRPr sz="2400"/>
          </a:p>
          <a:p>
            <a:pPr indent="-369570" lvl="0" marL="457200" rtl="0" algn="l">
              <a:lnSpc>
                <a:spcPct val="90000"/>
              </a:lnSpc>
              <a:spcBef>
                <a:spcPts val="0"/>
              </a:spcBef>
              <a:spcAft>
                <a:spcPts val="0"/>
              </a:spcAft>
              <a:buSzPct val="100000"/>
              <a:buChar char="●"/>
            </a:pPr>
            <a:r>
              <a:rPr lang="en-US" sz="2400"/>
              <a:t>Some of the techniques are :</a:t>
            </a:r>
            <a:endParaRPr sz="2400"/>
          </a:p>
          <a:p>
            <a:pPr indent="0" lvl="0" marL="0" rtl="0" algn="l">
              <a:lnSpc>
                <a:spcPct val="90000"/>
              </a:lnSpc>
              <a:spcBef>
                <a:spcPts val="0"/>
              </a:spcBef>
              <a:spcAft>
                <a:spcPts val="0"/>
              </a:spcAft>
              <a:buClr>
                <a:schemeClr val="dk1"/>
              </a:buClr>
              <a:buSzPct val="83333"/>
              <a:buNone/>
            </a:pPr>
            <a:r>
              <a:t/>
            </a:r>
            <a:endParaRPr sz="2400"/>
          </a:p>
          <a:p>
            <a:pPr indent="-369569" lvl="0" marL="1371600" rtl="0" algn="l">
              <a:lnSpc>
                <a:spcPct val="90000"/>
              </a:lnSpc>
              <a:spcBef>
                <a:spcPts val="0"/>
              </a:spcBef>
              <a:spcAft>
                <a:spcPts val="0"/>
              </a:spcAft>
              <a:buSzPct val="100000"/>
              <a:buAutoNum type="arabicPeriod"/>
            </a:pPr>
            <a:r>
              <a:rPr lang="en-US" sz="2400"/>
              <a:t>Linear or Sequential Searching (Small arrays and unsorted arrays)</a:t>
            </a:r>
            <a:endParaRPr sz="2400"/>
          </a:p>
          <a:p>
            <a:pPr indent="-369569" lvl="0" marL="1371600" rtl="0" algn="l">
              <a:lnSpc>
                <a:spcPct val="90000"/>
              </a:lnSpc>
              <a:spcBef>
                <a:spcPts val="0"/>
              </a:spcBef>
              <a:spcAft>
                <a:spcPts val="0"/>
              </a:spcAft>
              <a:buSzPct val="100000"/>
              <a:buAutoNum type="arabicPeriod"/>
            </a:pPr>
            <a:r>
              <a:rPr lang="en-US" sz="2400"/>
              <a:t>Binary Searching (Large arrays and sorted arrays)</a:t>
            </a:r>
            <a:endParaRPr sz="2400"/>
          </a:p>
          <a:p>
            <a:pPr indent="-101600" lvl="0" marL="228600" rtl="0" algn="l">
              <a:lnSpc>
                <a:spcPct val="90000"/>
              </a:lnSpc>
              <a:spcBef>
                <a:spcPts val="1000"/>
              </a:spcBef>
              <a:spcAft>
                <a:spcPts val="0"/>
              </a:spcAft>
              <a:buClr>
                <a:schemeClr val="dk1"/>
              </a:buClr>
              <a:buSzPct val="83333"/>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d745f9e20_0_8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165" name="Google Shape;165;g25d745f9e20_0_8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Font typeface="Times New Roman"/>
              <a:buChar char="-"/>
            </a:pPr>
            <a:r>
              <a:rPr lang="en-US" sz="2000"/>
              <a:t>If we assume that we have table of size 5 to store these strings, we can compute then location of the string by taking the sum mod 5.</a:t>
            </a:r>
            <a:endParaRPr sz="2000"/>
          </a:p>
          <a:p>
            <a:pPr indent="-355600" lvl="0" marL="457200" rtl="0" algn="l">
              <a:lnSpc>
                <a:spcPct val="90000"/>
              </a:lnSpc>
              <a:spcBef>
                <a:spcPts val="0"/>
              </a:spcBef>
              <a:spcAft>
                <a:spcPts val="0"/>
              </a:spcAft>
              <a:buSzPts val="2000"/>
              <a:buChar char="-"/>
            </a:pPr>
            <a:r>
              <a:t/>
            </a:r>
            <a:endParaRPr sz="2000"/>
          </a:p>
          <a:p>
            <a:pPr indent="-355600" lvl="0" marL="457200" rtl="0" algn="l">
              <a:lnSpc>
                <a:spcPct val="90000"/>
              </a:lnSpc>
              <a:spcBef>
                <a:spcPts val="0"/>
              </a:spcBef>
              <a:spcAft>
                <a:spcPts val="0"/>
              </a:spcAft>
              <a:buSzPts val="2000"/>
              <a:buChar char="-"/>
            </a:pPr>
            <a:r>
              <a:rPr lang="en-US" sz="2000"/>
              <a:t>So we will then store </a:t>
            </a:r>
            <a:r>
              <a:rPr b="1" lang="en-US" sz="2000"/>
              <a:t>“abc” in 6 mod 5 = 1</a:t>
            </a:r>
            <a:endParaRPr b="1" sz="2000"/>
          </a:p>
          <a:p>
            <a:pPr indent="0" lvl="0" marL="457200" rtl="0" algn="l">
              <a:lnSpc>
                <a:spcPct val="90000"/>
              </a:lnSpc>
              <a:spcBef>
                <a:spcPts val="0"/>
              </a:spcBef>
              <a:spcAft>
                <a:spcPts val="0"/>
              </a:spcAft>
              <a:buNone/>
            </a:pPr>
            <a:r>
              <a:t/>
            </a:r>
            <a:endParaRPr b="1" sz="2000"/>
          </a:p>
          <a:p>
            <a:pPr indent="-355600" lvl="0" marL="457200" rtl="0" algn="l">
              <a:lnSpc>
                <a:spcPct val="90000"/>
              </a:lnSpc>
              <a:spcBef>
                <a:spcPts val="0"/>
              </a:spcBef>
              <a:spcAft>
                <a:spcPts val="0"/>
              </a:spcAft>
              <a:buSzPts val="2000"/>
              <a:buChar char="-"/>
            </a:pPr>
            <a:r>
              <a:rPr b="1" lang="en-US" sz="2000"/>
              <a:t>“def” in 15 mod 5 = 0</a:t>
            </a:r>
            <a:endParaRPr b="1" sz="2000"/>
          </a:p>
          <a:p>
            <a:pPr indent="0" lvl="0" marL="457200" rtl="0" algn="l">
              <a:lnSpc>
                <a:spcPct val="90000"/>
              </a:lnSpc>
              <a:spcBef>
                <a:spcPts val="0"/>
              </a:spcBef>
              <a:spcAft>
                <a:spcPts val="0"/>
              </a:spcAft>
              <a:buNone/>
            </a:pPr>
            <a:r>
              <a:t/>
            </a:r>
            <a:endParaRPr b="1" sz="2000"/>
          </a:p>
          <a:p>
            <a:pPr indent="-355600" lvl="0" marL="457200" rtl="0" algn="l">
              <a:lnSpc>
                <a:spcPct val="90000"/>
              </a:lnSpc>
              <a:spcBef>
                <a:spcPts val="0"/>
              </a:spcBef>
              <a:spcAft>
                <a:spcPts val="0"/>
              </a:spcAft>
              <a:buSzPts val="2000"/>
              <a:buChar char="-"/>
            </a:pPr>
            <a:r>
              <a:rPr b="1" lang="en-US" sz="2000"/>
              <a:t>“ghi” in 24 mod 5 = 24 </a:t>
            </a:r>
            <a:endParaRPr b="1" sz="2000"/>
          </a:p>
          <a:p>
            <a:pPr indent="-101600" lvl="0" marL="228600" rtl="0" algn="l">
              <a:lnSpc>
                <a:spcPct val="90000"/>
              </a:lnSpc>
              <a:spcBef>
                <a:spcPts val="1000"/>
              </a:spcBef>
              <a:spcAft>
                <a:spcPts val="0"/>
              </a:spcAft>
              <a:buClr>
                <a:schemeClr val="dk1"/>
              </a:buClr>
              <a:buSzPts val="2000"/>
              <a:buNone/>
            </a:pPr>
            <a:r>
              <a:t/>
            </a:r>
            <a:endParaRPr sz="2000"/>
          </a:p>
        </p:txBody>
      </p:sp>
      <p:graphicFrame>
        <p:nvGraphicFramePr>
          <p:cNvPr id="166" name="Google Shape;166;g25d745f9e20_0_85"/>
          <p:cNvGraphicFramePr/>
          <p:nvPr/>
        </p:nvGraphicFramePr>
        <p:xfrm>
          <a:off x="952500" y="4561275"/>
          <a:ext cx="3000000" cy="3000000"/>
        </p:xfrm>
        <a:graphic>
          <a:graphicData uri="http://schemas.openxmlformats.org/drawingml/2006/table">
            <a:tbl>
              <a:tblPr>
                <a:noFill/>
                <a:tableStyleId>{9D607EFF-061F-4CA2-A953-DF2423827CC7}</a:tableStyleId>
              </a:tblPr>
              <a:tblGrid>
                <a:gridCol w="2057400"/>
                <a:gridCol w="2057400"/>
                <a:gridCol w="2057400"/>
                <a:gridCol w="2057400"/>
                <a:gridCol w="2057400"/>
              </a:tblGrid>
              <a:tr h="381000">
                <a:tc>
                  <a:txBody>
                    <a:bodyPr/>
                    <a:lstStyle/>
                    <a:p>
                      <a:pPr indent="0" lvl="0" marL="0" rtl="0" algn="l">
                        <a:spcBef>
                          <a:spcPts val="0"/>
                        </a:spcBef>
                        <a:spcAft>
                          <a:spcPts val="0"/>
                        </a:spcAft>
                        <a:buNone/>
                      </a:pPr>
                      <a:r>
                        <a:rPr b="1" lang="en-US" sz="1800"/>
                        <a:t>0</a:t>
                      </a:r>
                      <a:endParaRPr b="1" sz="1800"/>
                    </a:p>
                  </a:txBody>
                  <a:tcPr marT="91425" marB="91425" marR="91425" marL="91425"/>
                </a:tc>
                <a:tc>
                  <a:txBody>
                    <a:bodyPr/>
                    <a:lstStyle/>
                    <a:p>
                      <a:pPr indent="0" lvl="0" marL="0" rtl="0" algn="l">
                        <a:spcBef>
                          <a:spcPts val="0"/>
                        </a:spcBef>
                        <a:spcAft>
                          <a:spcPts val="0"/>
                        </a:spcAft>
                        <a:buNone/>
                      </a:pPr>
                      <a:r>
                        <a:rPr b="1" lang="en-US" sz="1800"/>
                        <a:t>1</a:t>
                      </a:r>
                      <a:endParaRPr b="1" sz="1800"/>
                    </a:p>
                  </a:txBody>
                  <a:tcPr marT="91425" marB="91425" marR="91425" marL="91425"/>
                </a:tc>
                <a:tc>
                  <a:txBody>
                    <a:bodyPr/>
                    <a:lstStyle/>
                    <a:p>
                      <a:pPr indent="0" lvl="0" marL="0" rtl="0" algn="l">
                        <a:spcBef>
                          <a:spcPts val="0"/>
                        </a:spcBef>
                        <a:spcAft>
                          <a:spcPts val="0"/>
                        </a:spcAft>
                        <a:buNone/>
                      </a:pPr>
                      <a:r>
                        <a:rPr b="1" lang="en-US" sz="1800"/>
                        <a:t>2</a:t>
                      </a:r>
                      <a:endParaRPr b="1" sz="1800"/>
                    </a:p>
                  </a:txBody>
                  <a:tcPr marT="91425" marB="91425" marR="91425" marL="91425"/>
                </a:tc>
                <a:tc>
                  <a:txBody>
                    <a:bodyPr/>
                    <a:lstStyle/>
                    <a:p>
                      <a:pPr indent="0" lvl="0" marL="0" rtl="0" algn="l">
                        <a:spcBef>
                          <a:spcPts val="0"/>
                        </a:spcBef>
                        <a:spcAft>
                          <a:spcPts val="0"/>
                        </a:spcAft>
                        <a:buNone/>
                      </a:pPr>
                      <a:r>
                        <a:rPr b="1" lang="en-US" sz="1800"/>
                        <a:t>3</a:t>
                      </a:r>
                      <a:endParaRPr b="1" sz="1800"/>
                    </a:p>
                  </a:txBody>
                  <a:tcPr marT="91425" marB="91425" marR="91425" marL="91425"/>
                </a:tc>
                <a:tc>
                  <a:txBody>
                    <a:bodyPr/>
                    <a:lstStyle/>
                    <a:p>
                      <a:pPr indent="0" lvl="0" marL="0" rtl="0" algn="l">
                        <a:spcBef>
                          <a:spcPts val="0"/>
                        </a:spcBef>
                        <a:spcAft>
                          <a:spcPts val="0"/>
                        </a:spcAft>
                        <a:buNone/>
                      </a:pPr>
                      <a:r>
                        <a:rPr b="1" lang="en-US" sz="1800"/>
                        <a:t>4</a:t>
                      </a:r>
                      <a:endParaRPr b="1" sz="1800"/>
                    </a:p>
                  </a:txBody>
                  <a:tcPr marT="91425" marB="91425" marR="91425" marL="91425"/>
                </a:tc>
              </a:tr>
              <a:tr h="381000">
                <a:tc>
                  <a:txBody>
                    <a:bodyPr/>
                    <a:lstStyle/>
                    <a:p>
                      <a:pPr indent="0" lvl="0" marL="0" rtl="0" algn="l">
                        <a:spcBef>
                          <a:spcPts val="0"/>
                        </a:spcBef>
                        <a:spcAft>
                          <a:spcPts val="0"/>
                        </a:spcAft>
                        <a:buNone/>
                      </a:pPr>
                      <a:r>
                        <a:rPr lang="en-US"/>
                        <a:t>def</a:t>
                      </a:r>
                      <a:endParaRPr/>
                    </a:p>
                  </a:txBody>
                  <a:tcPr marT="91425" marB="91425" marR="91425" marL="91425"/>
                </a:tc>
                <a:tc>
                  <a:txBody>
                    <a:bodyPr/>
                    <a:lstStyle/>
                    <a:p>
                      <a:pPr indent="0" lvl="0" marL="0" rtl="0" algn="l">
                        <a:spcBef>
                          <a:spcPts val="0"/>
                        </a:spcBef>
                        <a:spcAft>
                          <a:spcPts val="0"/>
                        </a:spcAft>
                        <a:buNone/>
                      </a:pPr>
                      <a:r>
                        <a:rPr lang="en-US"/>
                        <a:t>abc</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ghi</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5d745f9e20_0_9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Hash Collision</a:t>
            </a:r>
            <a:endParaRPr sz="3000">
              <a:solidFill>
                <a:schemeClr val="accent1"/>
              </a:solidFill>
            </a:endParaRPr>
          </a:p>
        </p:txBody>
      </p:sp>
      <p:sp>
        <p:nvSpPr>
          <p:cNvPr id="172" name="Google Shape;172;g25d745f9e20_0_90"/>
          <p:cNvSpPr txBox="1"/>
          <p:nvPr>
            <p:ph idx="1" type="body"/>
          </p:nvPr>
        </p:nvSpPr>
        <p:spPr>
          <a:xfrm>
            <a:off x="869550" y="1840000"/>
            <a:ext cx="6745200" cy="4470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lang="en-US" sz="2400">
                <a:highlight>
                  <a:srgbClr val="F9FAFC"/>
                </a:highlight>
              </a:rPr>
              <a:t>When the hash function generates the same index for multiple keys, there will be a conflict (what value to be stored in that index). This is called a hash collision.</a:t>
            </a:r>
            <a:endParaRPr sz="2400">
              <a:highlight>
                <a:srgbClr val="F9FAFC"/>
              </a:highlight>
            </a:endParaRPr>
          </a:p>
          <a:p>
            <a:pPr indent="0" lvl="0" marL="0" rtl="0" algn="l">
              <a:lnSpc>
                <a:spcPct val="90000"/>
              </a:lnSpc>
              <a:spcBef>
                <a:spcPts val="0"/>
              </a:spcBef>
              <a:spcAft>
                <a:spcPts val="0"/>
              </a:spcAft>
              <a:buClr>
                <a:schemeClr val="dk1"/>
              </a:buClr>
              <a:buSzPts val="2000"/>
              <a:buNone/>
            </a:pPr>
            <a:r>
              <a:t/>
            </a:r>
            <a:endParaRPr sz="2400">
              <a:highlight>
                <a:srgbClr val="F9FAFC"/>
              </a:highlight>
            </a:endParaRPr>
          </a:p>
          <a:p>
            <a:pPr indent="0" lvl="0" marL="0" rtl="0" algn="l">
              <a:lnSpc>
                <a:spcPct val="166666"/>
              </a:lnSpc>
              <a:spcBef>
                <a:spcPts val="0"/>
              </a:spcBef>
              <a:spcAft>
                <a:spcPts val="0"/>
              </a:spcAft>
              <a:buClr>
                <a:schemeClr val="dk1"/>
              </a:buClr>
              <a:buSzPts val="1100"/>
              <a:buFont typeface="Arial"/>
              <a:buNone/>
            </a:pPr>
            <a:r>
              <a:rPr lang="en-US" sz="2350">
                <a:highlight>
                  <a:srgbClr val="F9FAFC"/>
                </a:highlight>
              </a:rPr>
              <a:t>We can resolve the hash collision using one of the following techniques.</a:t>
            </a:r>
            <a:endParaRPr sz="2350">
              <a:highlight>
                <a:srgbClr val="F9FAFC"/>
              </a:highlight>
            </a:endParaRPr>
          </a:p>
          <a:p>
            <a:pPr indent="-377825" lvl="0" marL="457200" rtl="0" algn="l">
              <a:lnSpc>
                <a:spcPct val="166666"/>
              </a:lnSpc>
              <a:spcBef>
                <a:spcPts val="1200"/>
              </a:spcBef>
              <a:spcAft>
                <a:spcPts val="0"/>
              </a:spcAft>
              <a:buSzPts val="2350"/>
              <a:buFont typeface="Times New Roman"/>
              <a:buChar char="●"/>
            </a:pPr>
            <a:r>
              <a:rPr lang="en-US" sz="2350">
                <a:highlight>
                  <a:srgbClr val="F9FAFC"/>
                </a:highlight>
              </a:rPr>
              <a:t>Collision resolution by chaining</a:t>
            </a:r>
            <a:endParaRPr sz="2350">
              <a:highlight>
                <a:srgbClr val="F9FAFC"/>
              </a:highlight>
            </a:endParaRPr>
          </a:p>
          <a:p>
            <a:pPr indent="-377825" lvl="0" marL="457200" rtl="0" algn="l">
              <a:lnSpc>
                <a:spcPct val="166666"/>
              </a:lnSpc>
              <a:spcBef>
                <a:spcPts val="0"/>
              </a:spcBef>
              <a:spcAft>
                <a:spcPts val="0"/>
              </a:spcAft>
              <a:buSzPts val="2350"/>
              <a:buFont typeface="Times New Roman"/>
              <a:buChar char="●"/>
            </a:pPr>
            <a:r>
              <a:rPr lang="en-US" sz="2350">
                <a:highlight>
                  <a:srgbClr val="F9FAFC"/>
                </a:highlight>
              </a:rPr>
              <a:t>Open Addressing: Linear/Quadratic Probing and Double Hashing</a:t>
            </a:r>
            <a:endParaRPr sz="2000"/>
          </a:p>
        </p:txBody>
      </p:sp>
      <p:pic>
        <p:nvPicPr>
          <p:cNvPr id="173" name="Google Shape;173;g25d745f9e20_0_90"/>
          <p:cNvPicPr preferRelativeResize="0"/>
          <p:nvPr/>
        </p:nvPicPr>
        <p:blipFill>
          <a:blip r:embed="rId3">
            <a:alphaModFix/>
          </a:blip>
          <a:stretch>
            <a:fillRect/>
          </a:stretch>
        </p:blipFill>
        <p:spPr>
          <a:xfrm>
            <a:off x="7799350" y="1840002"/>
            <a:ext cx="3625025" cy="260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5d745f9e20_0_9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Collision Resolution Techniques</a:t>
            </a:r>
            <a:endParaRPr sz="3000">
              <a:solidFill>
                <a:schemeClr val="accent1"/>
              </a:solidFill>
            </a:endParaRPr>
          </a:p>
        </p:txBody>
      </p:sp>
      <p:sp>
        <p:nvSpPr>
          <p:cNvPr id="179" name="Google Shape;179;g25d745f9e20_0_9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sz="2400"/>
              <a:t>Collision Resolution Techniques are the techniques used for resolving  or handling collisions.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process of finding an alternate </a:t>
            </a:r>
            <a:r>
              <a:rPr lang="en-US" sz="2400"/>
              <a:t>location</a:t>
            </a:r>
            <a:r>
              <a:rPr lang="en-US" sz="2400"/>
              <a:t> is called collision resolution.</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Even though hash tables have collision problems, they are more efficient in many cases compared to all other data structures, like search trees.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There are a number of </a:t>
            </a:r>
            <a:r>
              <a:rPr lang="en-US" sz="2400"/>
              <a:t>collision</a:t>
            </a:r>
            <a:r>
              <a:rPr lang="en-US" sz="2400"/>
              <a:t> </a:t>
            </a:r>
            <a:r>
              <a:rPr lang="en-US" sz="2400"/>
              <a:t>resolution</a:t>
            </a:r>
            <a:r>
              <a:rPr lang="en-US" sz="2400"/>
              <a:t> techniques, and the most popular are direct chaining and open addressing.</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5d745f9e20_0_10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Collision</a:t>
            </a:r>
            <a:r>
              <a:rPr lang="en-US" sz="3000">
                <a:solidFill>
                  <a:schemeClr val="accent1"/>
                </a:solidFill>
              </a:rPr>
              <a:t> </a:t>
            </a:r>
            <a:r>
              <a:rPr lang="en-US" sz="3000">
                <a:solidFill>
                  <a:schemeClr val="accent1"/>
                </a:solidFill>
              </a:rPr>
              <a:t>Resolution</a:t>
            </a:r>
            <a:r>
              <a:rPr lang="en-US" sz="3000">
                <a:solidFill>
                  <a:schemeClr val="accent1"/>
                </a:solidFill>
              </a:rPr>
              <a:t> Techniques</a:t>
            </a:r>
            <a:endParaRPr sz="3000">
              <a:solidFill>
                <a:schemeClr val="accent1"/>
              </a:solidFill>
            </a:endParaRPr>
          </a:p>
        </p:txBody>
      </p:sp>
      <p:sp>
        <p:nvSpPr>
          <p:cNvPr id="185" name="Google Shape;185;g25d745f9e20_0_100"/>
          <p:cNvSpPr txBox="1"/>
          <p:nvPr>
            <p:ph idx="1" type="body"/>
          </p:nvPr>
        </p:nvSpPr>
        <p:spPr>
          <a:xfrm>
            <a:off x="838202" y="18882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b="1" lang="en-US" sz="2400"/>
              <a:t>Direct Chaining (Open Hashing):</a:t>
            </a:r>
            <a:r>
              <a:rPr lang="en-US" sz="2400"/>
              <a:t> An array of linked list </a:t>
            </a:r>
            <a:r>
              <a:rPr lang="en-US" sz="2400"/>
              <a:t>application.</a:t>
            </a:r>
            <a:endParaRPr sz="2400"/>
          </a:p>
          <a:p>
            <a:pPr indent="-381000" lvl="1" marL="914400" rtl="0" algn="l">
              <a:lnSpc>
                <a:spcPct val="90000"/>
              </a:lnSpc>
              <a:spcBef>
                <a:spcPts val="0"/>
              </a:spcBef>
              <a:spcAft>
                <a:spcPts val="0"/>
              </a:spcAft>
              <a:buSzPts val="2400"/>
              <a:buChar char="○"/>
            </a:pPr>
            <a:r>
              <a:rPr lang="en-US" sz="2400"/>
              <a:t>Separate chaining</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b="1" lang="en-US" sz="2400"/>
              <a:t>Open Addressing  (Closed Hashing): </a:t>
            </a:r>
            <a:r>
              <a:rPr lang="en-US" sz="2400"/>
              <a:t>Array-based implementation</a:t>
            </a:r>
            <a:endParaRPr sz="2400"/>
          </a:p>
          <a:p>
            <a:pPr indent="-381000" lvl="1" marL="914400" rtl="0" algn="l">
              <a:lnSpc>
                <a:spcPct val="90000"/>
              </a:lnSpc>
              <a:spcBef>
                <a:spcPts val="0"/>
              </a:spcBef>
              <a:spcAft>
                <a:spcPts val="0"/>
              </a:spcAft>
              <a:buSzPts val="2400"/>
              <a:buChar char="○"/>
            </a:pPr>
            <a:r>
              <a:rPr lang="en-US" sz="2400"/>
              <a:t>Linear probing (linear search)</a:t>
            </a:r>
            <a:endParaRPr sz="2400"/>
          </a:p>
          <a:p>
            <a:pPr indent="-381000" lvl="1" marL="914400" rtl="0" algn="l">
              <a:lnSpc>
                <a:spcPct val="90000"/>
              </a:lnSpc>
              <a:spcBef>
                <a:spcPts val="0"/>
              </a:spcBef>
              <a:spcAft>
                <a:spcPts val="0"/>
              </a:spcAft>
              <a:buSzPts val="2400"/>
              <a:buChar char="○"/>
            </a:pPr>
            <a:r>
              <a:rPr lang="en-US" sz="2400"/>
              <a:t>Quadratic probing (non-linear search)</a:t>
            </a:r>
            <a:endParaRPr sz="2400"/>
          </a:p>
          <a:p>
            <a:pPr indent="-381000" lvl="1" marL="914400" rtl="0" algn="l">
              <a:lnSpc>
                <a:spcPct val="90000"/>
              </a:lnSpc>
              <a:spcBef>
                <a:spcPts val="0"/>
              </a:spcBef>
              <a:spcAft>
                <a:spcPts val="0"/>
              </a:spcAft>
              <a:buSzPts val="2400"/>
              <a:buChar char="○"/>
            </a:pPr>
            <a:r>
              <a:rPr lang="en-US" sz="2400"/>
              <a:t>Double hashing (use two hash functions)</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5d745f9e20_0_10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Collision Resolution by Chaining</a:t>
            </a:r>
            <a:endParaRPr sz="3000">
              <a:solidFill>
                <a:schemeClr val="accent1"/>
              </a:solidFill>
            </a:endParaRPr>
          </a:p>
        </p:txBody>
      </p:sp>
      <p:sp>
        <p:nvSpPr>
          <p:cNvPr id="191" name="Google Shape;191;g25d745f9e20_0_105"/>
          <p:cNvSpPr txBox="1"/>
          <p:nvPr>
            <p:ph idx="1" type="body"/>
          </p:nvPr>
        </p:nvSpPr>
        <p:spPr>
          <a:xfrm>
            <a:off x="900750" y="1856100"/>
            <a:ext cx="10452900" cy="43419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sz="2400">
                <a:highlight>
                  <a:srgbClr val="F9FAFC"/>
                </a:highlight>
              </a:rPr>
              <a:t>In chaining, if a hash function produces the same index for multiple elements, these elements are stored in the same index by using a doubly-linked list.</a:t>
            </a:r>
            <a:endParaRPr sz="2400">
              <a:highlight>
                <a:srgbClr val="F9FAFC"/>
              </a:highlight>
            </a:endParaRPr>
          </a:p>
          <a:p>
            <a:pPr indent="0" lvl="0" marL="457200" rtl="0" algn="l">
              <a:lnSpc>
                <a:spcPct val="100000"/>
              </a:lnSpc>
              <a:spcBef>
                <a:spcPts val="0"/>
              </a:spcBef>
              <a:spcAft>
                <a:spcPts val="0"/>
              </a:spcAft>
              <a:buNone/>
            </a:pPr>
            <a:r>
              <a:t/>
            </a:r>
            <a:endParaRPr sz="2400">
              <a:highlight>
                <a:srgbClr val="F9FAFC"/>
              </a:highlight>
            </a:endParaRPr>
          </a:p>
          <a:p>
            <a:pPr indent="-381000" lvl="0" marL="457200" rtl="0" algn="l">
              <a:lnSpc>
                <a:spcPct val="100000"/>
              </a:lnSpc>
              <a:spcBef>
                <a:spcPts val="0"/>
              </a:spcBef>
              <a:spcAft>
                <a:spcPts val="0"/>
              </a:spcAft>
              <a:buSzPts val="2400"/>
              <a:buChar char="•"/>
            </a:pPr>
            <a:r>
              <a:rPr lang="en-US" sz="2400">
                <a:highlight>
                  <a:srgbClr val="F9FAFC"/>
                </a:highlight>
              </a:rPr>
              <a:t>If </a:t>
            </a:r>
            <a:r>
              <a:rPr lang="en-US" sz="2400">
                <a:solidFill>
                  <a:srgbClr val="188038"/>
                </a:solidFill>
                <a:highlight>
                  <a:srgbClr val="F9FAFC"/>
                </a:highlight>
              </a:rPr>
              <a:t>j</a:t>
            </a:r>
            <a:r>
              <a:rPr lang="en-US" sz="2400">
                <a:highlight>
                  <a:srgbClr val="F9FAFC"/>
                </a:highlight>
              </a:rPr>
              <a:t> is the slot for multiple elements, it contains a pointer to the head of the list of elements. If no element is present, </a:t>
            </a:r>
            <a:r>
              <a:rPr lang="en-US" sz="2400">
                <a:solidFill>
                  <a:srgbClr val="188038"/>
                </a:solidFill>
                <a:highlight>
                  <a:srgbClr val="F9FAFC"/>
                </a:highlight>
              </a:rPr>
              <a:t>j</a:t>
            </a:r>
            <a:r>
              <a:rPr lang="en-US" sz="2400">
                <a:highlight>
                  <a:srgbClr val="F9FAFC"/>
                </a:highlight>
              </a:rPr>
              <a:t> contains </a:t>
            </a:r>
            <a:r>
              <a:rPr lang="en-US" sz="2400">
                <a:solidFill>
                  <a:srgbClr val="188038"/>
                </a:solidFill>
                <a:highlight>
                  <a:srgbClr val="F9FAFC"/>
                </a:highlight>
              </a:rPr>
              <a:t>NIL</a:t>
            </a:r>
            <a:r>
              <a:rPr lang="en-US" sz="2400">
                <a:highlight>
                  <a:srgbClr val="F9FAFC"/>
                </a:highlight>
              </a:rPr>
              <a:t>.</a:t>
            </a:r>
            <a:endParaRPr sz="2400">
              <a:highlight>
                <a:srgbClr val="F9FAFC"/>
              </a:highlight>
            </a:endParaRPr>
          </a:p>
          <a:p>
            <a:pPr indent="0" lvl="0" marL="0" rtl="0" algn="l">
              <a:lnSpc>
                <a:spcPct val="90000"/>
              </a:lnSpc>
              <a:spcBef>
                <a:spcPts val="0"/>
              </a:spcBef>
              <a:spcAft>
                <a:spcPts val="0"/>
              </a:spcAft>
              <a:buClr>
                <a:schemeClr val="dk1"/>
              </a:buClr>
              <a:buSzPts val="2000"/>
              <a:buNone/>
            </a:pPr>
            <a:r>
              <a:t/>
            </a:r>
            <a:endParaRPr sz="2400"/>
          </a:p>
          <a:p>
            <a:pPr indent="-381000" lvl="0" marL="457200" rtl="0" algn="l">
              <a:lnSpc>
                <a:spcPct val="90000"/>
              </a:lnSpc>
              <a:spcBef>
                <a:spcPts val="0"/>
              </a:spcBef>
              <a:spcAft>
                <a:spcPts val="0"/>
              </a:spcAft>
              <a:buSzPts val="2400"/>
              <a:buChar char="•"/>
            </a:pPr>
            <a:r>
              <a:rPr lang="en-US" sz="2400"/>
              <a:t> This linked list of slots looks like a chain, so it is called </a:t>
            </a:r>
            <a:r>
              <a:rPr lang="en-US" sz="2400"/>
              <a:t>separate</a:t>
            </a:r>
            <a:r>
              <a:rPr lang="en-US" sz="2400"/>
              <a:t> chaining.</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It is used more when we do not know how many keys to insert or delete.</a:t>
            </a:r>
            <a:endParaRPr sz="2400"/>
          </a:p>
          <a:p>
            <a:pPr indent="0" lvl="0" marL="457200" rtl="0" algn="l">
              <a:lnSpc>
                <a:spcPct val="90000"/>
              </a:lnSpc>
              <a:spcBef>
                <a:spcPts val="1000"/>
              </a:spcBef>
              <a:spcAft>
                <a:spcPts val="0"/>
              </a:spcAft>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5d745f9e20_0_11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Collision</a:t>
            </a:r>
            <a:r>
              <a:rPr lang="en-US" sz="3000">
                <a:solidFill>
                  <a:schemeClr val="accent1"/>
                </a:solidFill>
              </a:rPr>
              <a:t> Resolution Techniques</a:t>
            </a:r>
            <a:endParaRPr sz="3000">
              <a:solidFill>
                <a:schemeClr val="accent1"/>
              </a:solidFill>
            </a:endParaRPr>
          </a:p>
        </p:txBody>
      </p:sp>
      <p:pic>
        <p:nvPicPr>
          <p:cNvPr id="197" name="Google Shape;197;g25d745f9e20_0_110"/>
          <p:cNvPicPr preferRelativeResize="0"/>
          <p:nvPr/>
        </p:nvPicPr>
        <p:blipFill>
          <a:blip r:embed="rId3">
            <a:alphaModFix/>
          </a:blip>
          <a:stretch>
            <a:fillRect/>
          </a:stretch>
        </p:blipFill>
        <p:spPr>
          <a:xfrm>
            <a:off x="1939350" y="1856094"/>
            <a:ext cx="7543800" cy="45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5d745f9e20_0_11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 </a:t>
            </a:r>
            <a:r>
              <a:rPr lang="en-US" sz="3000">
                <a:solidFill>
                  <a:schemeClr val="accent1"/>
                </a:solidFill>
              </a:rPr>
              <a:t>Separate</a:t>
            </a:r>
            <a:r>
              <a:rPr lang="en-US" sz="3000">
                <a:solidFill>
                  <a:schemeClr val="accent1"/>
                </a:solidFill>
              </a:rPr>
              <a:t> Chaining</a:t>
            </a:r>
            <a:endParaRPr sz="3000">
              <a:solidFill>
                <a:schemeClr val="accent1"/>
              </a:solidFill>
            </a:endParaRPr>
          </a:p>
        </p:txBody>
      </p:sp>
      <p:sp>
        <p:nvSpPr>
          <p:cNvPr id="203" name="Google Shape;203;g25d745f9e20_0_115"/>
          <p:cNvSpPr txBox="1"/>
          <p:nvPr>
            <p:ph idx="1" type="body"/>
          </p:nvPr>
        </p:nvSpPr>
        <p:spPr>
          <a:xfrm>
            <a:off x="900900" y="1856100"/>
            <a:ext cx="3687300" cy="35046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solidFill>
                  <a:srgbClr val="273239"/>
                </a:solidFill>
                <a:highlight>
                  <a:srgbClr val="FFFFFF"/>
                </a:highlight>
              </a:rPr>
              <a:t>Example:</a:t>
            </a:r>
            <a:r>
              <a:rPr lang="en-US" sz="2400">
                <a:solidFill>
                  <a:srgbClr val="273239"/>
                </a:solidFill>
                <a:highlight>
                  <a:srgbClr val="FFFFFF"/>
                </a:highlight>
              </a:rPr>
              <a:t> Let us consider a simple hash function as “</a:t>
            </a:r>
            <a:r>
              <a:rPr b="1" lang="en-US" sz="2400">
                <a:solidFill>
                  <a:srgbClr val="273239"/>
                </a:solidFill>
                <a:highlight>
                  <a:srgbClr val="FFFFFF"/>
                </a:highlight>
              </a:rPr>
              <a:t>key mod 7</a:t>
            </a:r>
            <a:r>
              <a:rPr lang="en-US" sz="2400">
                <a:solidFill>
                  <a:srgbClr val="273239"/>
                </a:solidFill>
                <a:highlight>
                  <a:srgbClr val="FFFFFF"/>
                </a:highlight>
              </a:rPr>
              <a:t>” and a sequence of keys as </a:t>
            </a:r>
            <a:endParaRPr sz="2400">
              <a:solidFill>
                <a:srgbClr val="273239"/>
              </a:solidFill>
              <a:highlight>
                <a:srgbClr val="FFFFFF"/>
              </a:highlight>
            </a:endParaRPr>
          </a:p>
          <a:p>
            <a:pPr indent="0" lvl="0" marL="0" rtl="0" algn="l">
              <a:spcBef>
                <a:spcPts val="1000"/>
              </a:spcBef>
              <a:spcAft>
                <a:spcPts val="0"/>
              </a:spcAft>
              <a:buNone/>
            </a:pPr>
            <a:r>
              <a:rPr lang="en-US" sz="2400">
                <a:solidFill>
                  <a:srgbClr val="273239"/>
                </a:solidFill>
                <a:highlight>
                  <a:srgbClr val="FFFFFF"/>
                </a:highlight>
              </a:rPr>
              <a:t>50, 700, 76, 85, 92, 73, 101</a:t>
            </a:r>
            <a:endParaRPr sz="2400"/>
          </a:p>
        </p:txBody>
      </p:sp>
      <p:pic>
        <p:nvPicPr>
          <p:cNvPr id="204" name="Google Shape;204;g25d745f9e20_0_115"/>
          <p:cNvPicPr preferRelativeResize="0"/>
          <p:nvPr/>
        </p:nvPicPr>
        <p:blipFill>
          <a:blip r:embed="rId3">
            <a:alphaModFix/>
          </a:blip>
          <a:stretch>
            <a:fillRect/>
          </a:stretch>
        </p:blipFill>
        <p:spPr>
          <a:xfrm>
            <a:off x="5307175" y="1856100"/>
            <a:ext cx="5607675" cy="443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5d745f9e20_0_12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Separate</a:t>
            </a:r>
            <a:r>
              <a:rPr lang="en-US" sz="3000">
                <a:solidFill>
                  <a:schemeClr val="accent1"/>
                </a:solidFill>
              </a:rPr>
              <a:t> Chaining</a:t>
            </a:r>
            <a:endParaRPr sz="3000">
              <a:solidFill>
                <a:schemeClr val="accent1"/>
              </a:solidFill>
            </a:endParaRPr>
          </a:p>
        </p:txBody>
      </p:sp>
      <p:sp>
        <p:nvSpPr>
          <p:cNvPr id="210" name="Google Shape;210;g25d745f9e20_0_12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400"/>
              <a:t>Advantages:</a:t>
            </a:r>
            <a:endParaRPr b="1" sz="2400"/>
          </a:p>
          <a:p>
            <a:pPr indent="-381000" lvl="0" marL="457200" rtl="0" algn="l">
              <a:lnSpc>
                <a:spcPct val="90000"/>
              </a:lnSpc>
              <a:spcBef>
                <a:spcPts val="0"/>
              </a:spcBef>
              <a:spcAft>
                <a:spcPts val="0"/>
              </a:spcAft>
              <a:buSzPts val="2400"/>
              <a:buChar char="•"/>
            </a:pPr>
            <a:r>
              <a:rPr lang="en-US" sz="2400"/>
              <a:t>Simple to implement</a:t>
            </a:r>
            <a:endParaRPr sz="2400"/>
          </a:p>
          <a:p>
            <a:pPr indent="-381000" lvl="0" marL="457200" rtl="0" algn="l">
              <a:lnSpc>
                <a:spcPct val="90000"/>
              </a:lnSpc>
              <a:spcBef>
                <a:spcPts val="0"/>
              </a:spcBef>
              <a:spcAft>
                <a:spcPts val="0"/>
              </a:spcAft>
              <a:buSzPts val="2400"/>
              <a:buChar char="•"/>
            </a:pPr>
            <a:r>
              <a:rPr lang="en-US" sz="2400"/>
              <a:t>Hash table never fills up, we can always add more </a:t>
            </a:r>
            <a:r>
              <a:rPr lang="en-US" sz="2400"/>
              <a:t>elements</a:t>
            </a:r>
            <a:r>
              <a:rPr lang="en-US" sz="2400"/>
              <a:t> to chain.</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b="1" lang="en-US" sz="2400"/>
              <a:t>Disadvantages:</a:t>
            </a:r>
            <a:endParaRPr b="1" sz="2400"/>
          </a:p>
          <a:p>
            <a:pPr indent="-381000" lvl="0" marL="457200" rtl="0" algn="l">
              <a:lnSpc>
                <a:spcPct val="90000"/>
              </a:lnSpc>
              <a:spcBef>
                <a:spcPts val="0"/>
              </a:spcBef>
              <a:spcAft>
                <a:spcPts val="0"/>
              </a:spcAft>
              <a:buSzPts val="2400"/>
              <a:buChar char="•"/>
            </a:pPr>
            <a:r>
              <a:rPr lang="en-US" sz="2400"/>
              <a:t>Wastage of Space (Some Parts of hash table are never used)</a:t>
            </a:r>
            <a:endParaRPr sz="2400"/>
          </a:p>
          <a:p>
            <a:pPr indent="-381000" lvl="0" marL="457200" rtl="0" algn="l">
              <a:lnSpc>
                <a:spcPct val="90000"/>
              </a:lnSpc>
              <a:spcBef>
                <a:spcPts val="0"/>
              </a:spcBef>
              <a:spcAft>
                <a:spcPts val="0"/>
              </a:spcAft>
              <a:buSzPts val="2400"/>
              <a:buChar char="•"/>
            </a:pPr>
            <a:r>
              <a:rPr lang="en-US" sz="2400"/>
              <a:t>If the chain becomes long, then search time can become O(n) in worst case.</a:t>
            </a:r>
            <a:endParaRPr sz="2400"/>
          </a:p>
          <a:p>
            <a:pPr indent="-381000" lvl="0" marL="457200" rtl="0" algn="l">
              <a:lnSpc>
                <a:spcPct val="90000"/>
              </a:lnSpc>
              <a:spcBef>
                <a:spcPts val="0"/>
              </a:spcBef>
              <a:spcAft>
                <a:spcPts val="0"/>
              </a:spcAft>
              <a:buSzPts val="2400"/>
              <a:buChar char="•"/>
            </a:pPr>
            <a:r>
              <a:rPr lang="en-US" sz="2400"/>
              <a:t>Uses extra space for links.</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d745f9e20_0_12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Open Addressing (Closed Hashing)</a:t>
            </a:r>
            <a:endParaRPr sz="3000">
              <a:solidFill>
                <a:schemeClr val="accent1"/>
              </a:solidFill>
            </a:endParaRPr>
          </a:p>
        </p:txBody>
      </p:sp>
      <p:sp>
        <p:nvSpPr>
          <p:cNvPr id="216" name="Google Shape;216;g25d745f9e20_0_125"/>
          <p:cNvSpPr txBox="1"/>
          <p:nvPr>
            <p:ph idx="1" type="body"/>
          </p:nvPr>
        </p:nvSpPr>
        <p:spPr>
          <a:xfrm>
            <a:off x="900750" y="1856100"/>
            <a:ext cx="10452900" cy="42774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SzPts val="2400"/>
              <a:buChar char="•"/>
            </a:pPr>
            <a:r>
              <a:rPr lang="en-US" sz="2400"/>
              <a:t>Open addressing is collision-resolution method that is used to control the collision in the hashing table.</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There is no key stored outside of the hash table.</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Therefore, </a:t>
            </a:r>
            <a:r>
              <a:rPr lang="en-US" sz="2400">
                <a:solidFill>
                  <a:srgbClr val="273239"/>
                </a:solidFill>
                <a:highlight>
                  <a:srgbClr val="FFFFFF"/>
                </a:highlight>
              </a:rPr>
              <a:t>the hash table’s size is never equal to or less than the number of keys. </a:t>
            </a:r>
            <a:r>
              <a:rPr lang="en-US" sz="2400"/>
              <a:t>. It is also called closed </a:t>
            </a:r>
            <a:r>
              <a:rPr lang="en-US" sz="2400"/>
              <a:t>hashing</a:t>
            </a:r>
            <a:r>
              <a:rPr lang="en-US" sz="2400"/>
              <a:t>.</a:t>
            </a:r>
            <a:endParaRPr sz="2400"/>
          </a:p>
          <a:p>
            <a:pPr indent="0" lvl="0" marL="0" rtl="0" algn="l">
              <a:lnSpc>
                <a:spcPct val="90000"/>
              </a:lnSpc>
              <a:spcBef>
                <a:spcPts val="0"/>
              </a:spcBef>
              <a:spcAft>
                <a:spcPts val="0"/>
              </a:spcAft>
              <a:buClr>
                <a:schemeClr val="dk1"/>
              </a:buClr>
              <a:buSzPts val="2000"/>
              <a:buNone/>
            </a:pPr>
            <a:r>
              <a:t/>
            </a:r>
            <a:endParaRPr sz="2400"/>
          </a:p>
          <a:p>
            <a:pPr indent="0" lvl="0" marL="0" rtl="0" algn="l">
              <a:lnSpc>
                <a:spcPct val="90000"/>
              </a:lnSpc>
              <a:spcBef>
                <a:spcPts val="0"/>
              </a:spcBef>
              <a:spcAft>
                <a:spcPts val="0"/>
              </a:spcAft>
              <a:buClr>
                <a:schemeClr val="dk1"/>
              </a:buClr>
              <a:buSzPts val="2000"/>
              <a:buNone/>
            </a:pPr>
            <a:r>
              <a:rPr lang="en-US" sz="2400"/>
              <a:t>The following techniques are used in open addressing:</a:t>
            </a:r>
            <a:endParaRPr sz="2400"/>
          </a:p>
          <a:p>
            <a:pPr indent="0" lvl="0" marL="0" rtl="0" algn="l">
              <a:lnSpc>
                <a:spcPct val="90000"/>
              </a:lnSpc>
              <a:spcBef>
                <a:spcPts val="0"/>
              </a:spcBef>
              <a:spcAft>
                <a:spcPts val="0"/>
              </a:spcAft>
              <a:buClr>
                <a:schemeClr val="dk1"/>
              </a:buClr>
              <a:buSzPts val="2000"/>
              <a:buNone/>
            </a:pPr>
            <a:r>
              <a:t/>
            </a:r>
            <a:endParaRPr sz="2400"/>
          </a:p>
          <a:p>
            <a:pPr indent="-381000" lvl="0" marL="914400" rtl="0" algn="l">
              <a:lnSpc>
                <a:spcPct val="90000"/>
              </a:lnSpc>
              <a:spcBef>
                <a:spcPts val="0"/>
              </a:spcBef>
              <a:spcAft>
                <a:spcPts val="0"/>
              </a:spcAft>
              <a:buSzPts val="2400"/>
              <a:buAutoNum type="arabicPeriod"/>
            </a:pPr>
            <a:r>
              <a:rPr lang="en-US" sz="2400"/>
              <a:t>Linear probing</a:t>
            </a:r>
            <a:endParaRPr sz="2400"/>
          </a:p>
          <a:p>
            <a:pPr indent="-381000" lvl="0" marL="914400" rtl="0" algn="l">
              <a:lnSpc>
                <a:spcPct val="90000"/>
              </a:lnSpc>
              <a:spcBef>
                <a:spcPts val="0"/>
              </a:spcBef>
              <a:spcAft>
                <a:spcPts val="0"/>
              </a:spcAft>
              <a:buSzPts val="2400"/>
              <a:buAutoNum type="arabicPeriod"/>
            </a:pPr>
            <a:r>
              <a:rPr lang="en-US" sz="2400"/>
              <a:t>Quadratic probing</a:t>
            </a:r>
            <a:endParaRPr sz="2400"/>
          </a:p>
          <a:p>
            <a:pPr indent="-381000" lvl="0" marL="914400" rtl="0" algn="l">
              <a:lnSpc>
                <a:spcPct val="90000"/>
              </a:lnSpc>
              <a:spcBef>
                <a:spcPts val="0"/>
              </a:spcBef>
              <a:spcAft>
                <a:spcPts val="0"/>
              </a:spcAft>
              <a:buSzPts val="2400"/>
              <a:buAutoNum type="arabicPeriod"/>
            </a:pPr>
            <a:r>
              <a:rPr lang="en-US" sz="2400"/>
              <a:t>Double hashing</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5d745f9e20_0_13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Probing</a:t>
            </a:r>
            <a:endParaRPr sz="3000">
              <a:solidFill>
                <a:schemeClr val="accent1"/>
              </a:solidFill>
            </a:endParaRPr>
          </a:p>
        </p:txBody>
      </p:sp>
      <p:sp>
        <p:nvSpPr>
          <p:cNvPr id="222" name="Google Shape;222;g25d745f9e20_0_130"/>
          <p:cNvSpPr txBox="1"/>
          <p:nvPr>
            <p:ph idx="1" type="body"/>
          </p:nvPr>
        </p:nvSpPr>
        <p:spPr>
          <a:xfrm>
            <a:off x="900750" y="1856100"/>
            <a:ext cx="7212900" cy="4084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45833"/>
              <a:buFont typeface="Arial"/>
              <a:buNone/>
            </a:pPr>
            <a:r>
              <a:rPr lang="en-US" sz="2400">
                <a:solidFill>
                  <a:srgbClr val="3C484E"/>
                </a:solidFill>
                <a:highlight>
                  <a:srgbClr val="FFFFFF"/>
                </a:highlight>
              </a:rPr>
              <a:t>The idea of linear probing is simple, we take a fixed sized hash table and every time we face a hash collision we linearly traverse the table in a cyclic manner to find the next empty slot.</a:t>
            </a:r>
            <a:endParaRPr sz="2400">
              <a:solidFill>
                <a:srgbClr val="3C484E"/>
              </a:solidFill>
              <a:highlight>
                <a:srgbClr val="FFFFFF"/>
              </a:highlight>
            </a:endParaRPr>
          </a:p>
          <a:p>
            <a:pPr indent="-358140" lvl="0" marL="457200" marR="215900" rtl="0" algn="l">
              <a:lnSpc>
                <a:spcPct val="160000"/>
              </a:lnSpc>
              <a:spcBef>
                <a:spcPts val="2000"/>
              </a:spcBef>
              <a:spcAft>
                <a:spcPts val="0"/>
              </a:spcAft>
              <a:buClr>
                <a:srgbClr val="3C484E"/>
              </a:buClr>
              <a:buSzPct val="100000"/>
              <a:buChar char="●"/>
            </a:pPr>
            <a:r>
              <a:rPr lang="en-US" sz="2400">
                <a:solidFill>
                  <a:srgbClr val="3C484E"/>
                </a:solidFill>
                <a:highlight>
                  <a:srgbClr val="FFFFFF"/>
                </a:highlight>
              </a:rPr>
              <a:t>Assume a scenario where we intend to store the following set of numbers = {0,1,2,4,5,7} into a hash table of size 5 with the help of the following hash function H, such that </a:t>
            </a:r>
            <a:r>
              <a:rPr lang="en-US" sz="2400">
                <a:solidFill>
                  <a:srgbClr val="188038"/>
                </a:solidFill>
                <a:highlight>
                  <a:srgbClr val="E5EFF5"/>
                </a:highlight>
              </a:rPr>
              <a:t>H(x) = x%5</a:t>
            </a:r>
            <a:r>
              <a:rPr lang="en-US" sz="2400">
                <a:solidFill>
                  <a:srgbClr val="3C484E"/>
                </a:solidFill>
                <a:highlight>
                  <a:srgbClr val="FFFFFF"/>
                </a:highlight>
              </a:rPr>
              <a:t>.</a:t>
            </a:r>
            <a:endParaRPr sz="2400">
              <a:solidFill>
                <a:srgbClr val="3C484E"/>
              </a:solidFill>
              <a:highlight>
                <a:srgbClr val="FFFFFF"/>
              </a:highlight>
            </a:endParaRPr>
          </a:p>
          <a:p>
            <a:pPr indent="-358140" lvl="0" marL="457200" marR="215900" rtl="0" algn="l">
              <a:lnSpc>
                <a:spcPct val="160000"/>
              </a:lnSpc>
              <a:spcBef>
                <a:spcPts val="0"/>
              </a:spcBef>
              <a:spcAft>
                <a:spcPts val="0"/>
              </a:spcAft>
              <a:buClr>
                <a:srgbClr val="3C484E"/>
              </a:buClr>
              <a:buSzPct val="100000"/>
              <a:buFont typeface="Times New Roman"/>
              <a:buChar char="●"/>
            </a:pPr>
            <a:r>
              <a:rPr lang="en-US" sz="2400">
                <a:solidFill>
                  <a:srgbClr val="3C484E"/>
                </a:solidFill>
                <a:highlight>
                  <a:srgbClr val="FFFFFF"/>
                </a:highlight>
              </a:rPr>
              <a:t>So, if we were to map the given data with the given hash function we'll get the corresponding values</a:t>
            </a:r>
            <a:endParaRPr sz="2000"/>
          </a:p>
        </p:txBody>
      </p:sp>
      <p:pic>
        <p:nvPicPr>
          <p:cNvPr id="223" name="Google Shape;223;g25d745f9e20_0_130"/>
          <p:cNvPicPr preferRelativeResize="0"/>
          <p:nvPr/>
        </p:nvPicPr>
        <p:blipFill>
          <a:blip r:embed="rId3">
            <a:alphaModFix/>
          </a:blip>
          <a:stretch>
            <a:fillRect/>
          </a:stretch>
        </p:blipFill>
        <p:spPr>
          <a:xfrm>
            <a:off x="8877800" y="1985731"/>
            <a:ext cx="2476000" cy="247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5d745f9e20_0_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Search</a:t>
            </a:r>
            <a:endParaRPr sz="3000">
              <a:solidFill>
                <a:schemeClr val="accent1"/>
              </a:solidFill>
            </a:endParaRPr>
          </a:p>
        </p:txBody>
      </p:sp>
      <p:sp>
        <p:nvSpPr>
          <p:cNvPr id="56" name="Google Shape;56;g25d745f9e20_0_0"/>
          <p:cNvSpPr txBox="1"/>
          <p:nvPr>
            <p:ph idx="1" type="body"/>
          </p:nvPr>
        </p:nvSpPr>
        <p:spPr>
          <a:xfrm>
            <a:off x="900750" y="1856101"/>
            <a:ext cx="10452900" cy="4615500"/>
          </a:xfrm>
          <a:prstGeom prst="rect">
            <a:avLst/>
          </a:prstGeom>
          <a:noFill/>
          <a:ln>
            <a:noFill/>
          </a:ln>
        </p:spPr>
        <p:txBody>
          <a:bodyPr anchorCtr="0" anchor="t" bIns="45700" lIns="91425" spcFirstLastPara="1" rIns="91425" wrap="square" tIns="45700">
            <a:normAutofit lnSpcReduction="10000"/>
          </a:bodyPr>
          <a:lstStyle/>
          <a:p>
            <a:pPr indent="-381000" lvl="0" marL="457200" rtl="0" algn="just">
              <a:lnSpc>
                <a:spcPct val="115000"/>
              </a:lnSpc>
              <a:spcBef>
                <a:spcPts val="1200"/>
              </a:spcBef>
              <a:spcAft>
                <a:spcPts val="0"/>
              </a:spcAft>
              <a:buClr>
                <a:srgbClr val="333333"/>
              </a:buClr>
              <a:buSzPts val="2400"/>
              <a:buChar char="●"/>
            </a:pPr>
            <a:r>
              <a:rPr lang="en-US" sz="2400">
                <a:solidFill>
                  <a:srgbClr val="333333"/>
                </a:solidFill>
                <a:highlight>
                  <a:srgbClr val="FFFFFF"/>
                </a:highlight>
              </a:rPr>
              <a:t>Linear search is also called as </a:t>
            </a:r>
            <a:r>
              <a:rPr b="1" lang="en-US" sz="2400">
                <a:solidFill>
                  <a:srgbClr val="333333"/>
                </a:solidFill>
                <a:highlight>
                  <a:srgbClr val="FFFFFF"/>
                </a:highlight>
              </a:rPr>
              <a:t>sequential search algorithm.</a:t>
            </a:r>
            <a:r>
              <a:rPr lang="en-US" sz="2400">
                <a:solidFill>
                  <a:srgbClr val="333333"/>
                </a:solidFill>
                <a:highlight>
                  <a:srgbClr val="FFFFFF"/>
                </a:highlight>
              </a:rPr>
              <a:t> </a:t>
            </a:r>
            <a:endParaRPr sz="2400">
              <a:solidFill>
                <a:srgbClr val="333333"/>
              </a:solidFill>
              <a:highlight>
                <a:srgbClr val="FFFFFF"/>
              </a:highlight>
            </a:endParaRPr>
          </a:p>
          <a:p>
            <a:pPr indent="-381000" lvl="0" marL="457200" rtl="0" algn="just">
              <a:lnSpc>
                <a:spcPct val="115000"/>
              </a:lnSpc>
              <a:spcBef>
                <a:spcPts val="0"/>
              </a:spcBef>
              <a:spcAft>
                <a:spcPts val="0"/>
              </a:spcAft>
              <a:buClr>
                <a:srgbClr val="333333"/>
              </a:buClr>
              <a:buSzPts val="2400"/>
              <a:buChar char="●"/>
            </a:pPr>
            <a:r>
              <a:rPr lang="en-US" sz="2400">
                <a:solidFill>
                  <a:srgbClr val="333333"/>
                </a:solidFill>
                <a:highlight>
                  <a:srgbClr val="FFFFFF"/>
                </a:highlight>
              </a:rPr>
              <a:t>It is the simplest searching algorithm. </a:t>
            </a:r>
            <a:endParaRPr sz="2400">
              <a:solidFill>
                <a:srgbClr val="333333"/>
              </a:solidFill>
              <a:highlight>
                <a:srgbClr val="FFFFFF"/>
              </a:highlight>
            </a:endParaRPr>
          </a:p>
          <a:p>
            <a:pPr indent="-381000" lvl="0" marL="457200" rtl="0" algn="just">
              <a:lnSpc>
                <a:spcPct val="115000"/>
              </a:lnSpc>
              <a:spcBef>
                <a:spcPts val="0"/>
              </a:spcBef>
              <a:spcAft>
                <a:spcPts val="0"/>
              </a:spcAft>
              <a:buClr>
                <a:srgbClr val="333333"/>
              </a:buClr>
              <a:buSzPts val="2400"/>
              <a:buChar char="●"/>
            </a:pPr>
            <a:r>
              <a:rPr lang="en-US" sz="2400">
                <a:solidFill>
                  <a:srgbClr val="333333"/>
                </a:solidFill>
                <a:highlight>
                  <a:srgbClr val="FFFFFF"/>
                </a:highlight>
              </a:rPr>
              <a:t>In Linear search, we simply traverse the list completely and match each element of the list with the item whose location is to be found. </a:t>
            </a:r>
            <a:endParaRPr sz="2400">
              <a:solidFill>
                <a:srgbClr val="333333"/>
              </a:solidFill>
              <a:highlight>
                <a:srgbClr val="FFFFFF"/>
              </a:highlight>
            </a:endParaRPr>
          </a:p>
          <a:p>
            <a:pPr indent="-381000" lvl="0" marL="457200" rtl="0" algn="just">
              <a:lnSpc>
                <a:spcPct val="115000"/>
              </a:lnSpc>
              <a:spcBef>
                <a:spcPts val="0"/>
              </a:spcBef>
              <a:spcAft>
                <a:spcPts val="0"/>
              </a:spcAft>
              <a:buClr>
                <a:srgbClr val="333333"/>
              </a:buClr>
              <a:buSzPts val="2400"/>
              <a:buChar char="●"/>
            </a:pPr>
            <a:r>
              <a:rPr lang="en-US" sz="2400">
                <a:solidFill>
                  <a:srgbClr val="333333"/>
                </a:solidFill>
                <a:highlight>
                  <a:srgbClr val="FFFFFF"/>
                </a:highlight>
              </a:rPr>
              <a:t>If the match is found, then the location of the item is returned; otherwise, the algorithm returns NULL.</a:t>
            </a:r>
            <a:endParaRPr sz="2400">
              <a:solidFill>
                <a:srgbClr val="333333"/>
              </a:solidFill>
              <a:highlight>
                <a:srgbClr val="FFFFFF"/>
              </a:highlight>
            </a:endParaRPr>
          </a:p>
          <a:p>
            <a:pPr indent="-381000" lvl="0" marL="457200" rtl="0" algn="just">
              <a:lnSpc>
                <a:spcPct val="115000"/>
              </a:lnSpc>
              <a:spcBef>
                <a:spcPts val="0"/>
              </a:spcBef>
              <a:spcAft>
                <a:spcPts val="0"/>
              </a:spcAft>
              <a:buClr>
                <a:srgbClr val="333333"/>
              </a:buClr>
              <a:buSzPts val="2400"/>
              <a:buChar char="●"/>
            </a:pPr>
            <a:r>
              <a:rPr lang="en-US" sz="2400">
                <a:solidFill>
                  <a:srgbClr val="333333"/>
                </a:solidFill>
                <a:highlight>
                  <a:srgbClr val="FFFFFF"/>
                </a:highlight>
              </a:rPr>
              <a:t>It is widely used to search an element from the unordered list, i.e., the list in which items are not sorted. The worst-case time complexity of linear search is </a:t>
            </a:r>
            <a:r>
              <a:rPr b="1" lang="en-US" sz="2400">
                <a:solidFill>
                  <a:srgbClr val="333333"/>
                </a:solidFill>
                <a:highlight>
                  <a:srgbClr val="FFFFFF"/>
                </a:highlight>
              </a:rPr>
              <a:t>O(n).</a:t>
            </a:r>
            <a:endParaRPr b="1" sz="2400">
              <a:solidFill>
                <a:srgbClr val="333333"/>
              </a:solidFill>
              <a:highlight>
                <a:srgbClr val="FFFFFF"/>
              </a:highlight>
            </a:endParaRPr>
          </a:p>
          <a:p>
            <a:pPr indent="0" lvl="0" marL="457200" rtl="0" algn="l">
              <a:lnSpc>
                <a:spcPct val="90000"/>
              </a:lnSpc>
              <a:spcBef>
                <a:spcPts val="1200"/>
              </a:spcBef>
              <a:spcAft>
                <a:spcPts val="0"/>
              </a:spcAft>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pic>
        <p:nvPicPr>
          <p:cNvPr id="57" name="Google Shape;57;g25d745f9e20_0_0"/>
          <p:cNvPicPr preferRelativeResize="0"/>
          <p:nvPr/>
        </p:nvPicPr>
        <p:blipFill>
          <a:blip r:embed="rId3">
            <a:alphaModFix/>
          </a:blip>
          <a:stretch>
            <a:fillRect/>
          </a:stretch>
        </p:blipFill>
        <p:spPr>
          <a:xfrm>
            <a:off x="6682375" y="4841650"/>
            <a:ext cx="4171950" cy="171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5d745f9e20_0_13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Probing</a:t>
            </a:r>
            <a:endParaRPr sz="3000">
              <a:solidFill>
                <a:schemeClr val="accent1"/>
              </a:solidFill>
            </a:endParaRPr>
          </a:p>
        </p:txBody>
      </p:sp>
      <p:sp>
        <p:nvSpPr>
          <p:cNvPr id="229" name="Google Shape;229;g25d745f9e20_0_135"/>
          <p:cNvSpPr txBox="1"/>
          <p:nvPr>
            <p:ph idx="1" type="body"/>
          </p:nvPr>
        </p:nvSpPr>
        <p:spPr>
          <a:xfrm>
            <a:off x="900750" y="1856100"/>
            <a:ext cx="10452900" cy="4261500"/>
          </a:xfrm>
          <a:prstGeom prst="rect">
            <a:avLst/>
          </a:prstGeom>
          <a:noFill/>
          <a:ln>
            <a:noFill/>
          </a:ln>
        </p:spPr>
        <p:txBody>
          <a:bodyPr anchorCtr="0" anchor="t" bIns="45700" lIns="91425" spcFirstLastPara="1" rIns="91425" wrap="square" tIns="45700">
            <a:normAutofit/>
          </a:bodyPr>
          <a:lstStyle/>
          <a:p>
            <a:pPr indent="-381000" lvl="0" marL="457200" marR="215900" rtl="0" algn="l">
              <a:lnSpc>
                <a:spcPct val="100000"/>
              </a:lnSpc>
              <a:spcBef>
                <a:spcPts val="400"/>
              </a:spcBef>
              <a:spcAft>
                <a:spcPts val="0"/>
              </a:spcAft>
              <a:buClr>
                <a:srgbClr val="3C484E"/>
              </a:buClr>
              <a:buSzPts val="2400"/>
              <a:buFont typeface="Times New Roman"/>
              <a:buChar char="●"/>
            </a:pPr>
            <a:r>
              <a:rPr lang="en-US" sz="2400">
                <a:solidFill>
                  <a:srgbClr val="3C484E"/>
                </a:solidFill>
                <a:highlight>
                  <a:srgbClr val="FFFFFF"/>
                </a:highlight>
              </a:rPr>
              <a:t>In this case we see a collision of two terms (0 &amp; 5). </a:t>
            </a:r>
            <a:endParaRPr sz="2400">
              <a:solidFill>
                <a:srgbClr val="3C484E"/>
              </a:solidFill>
              <a:highlight>
                <a:srgbClr val="FFFFFF"/>
              </a:highlight>
            </a:endParaRPr>
          </a:p>
          <a:p>
            <a:pPr indent="-381000" lvl="0" marL="457200" marR="215900" rtl="0" algn="l">
              <a:lnSpc>
                <a:spcPct val="100000"/>
              </a:lnSpc>
              <a:spcBef>
                <a:spcPts val="400"/>
              </a:spcBef>
              <a:spcAft>
                <a:spcPts val="0"/>
              </a:spcAft>
              <a:buClr>
                <a:srgbClr val="3C484E"/>
              </a:buClr>
              <a:buSzPts val="2400"/>
              <a:buFont typeface="Times New Roman"/>
              <a:buChar char="●"/>
            </a:pPr>
            <a:r>
              <a:rPr lang="en-US" sz="2400">
                <a:solidFill>
                  <a:srgbClr val="3C484E"/>
                </a:solidFill>
                <a:highlight>
                  <a:srgbClr val="FFFFFF"/>
                </a:highlight>
              </a:rPr>
              <a:t>In this situation we move linearly down the table to find the first empty slot.</a:t>
            </a:r>
            <a:endParaRPr sz="2400">
              <a:solidFill>
                <a:srgbClr val="3C484E"/>
              </a:solidFill>
              <a:highlight>
                <a:srgbClr val="FFFFFF"/>
              </a:highlight>
            </a:endParaRPr>
          </a:p>
          <a:p>
            <a:pPr indent="-381000" lvl="0" marL="457200" marR="215900" rtl="0" algn="l">
              <a:lnSpc>
                <a:spcPct val="100000"/>
              </a:lnSpc>
              <a:spcBef>
                <a:spcPts val="400"/>
              </a:spcBef>
              <a:spcAft>
                <a:spcPts val="0"/>
              </a:spcAft>
              <a:buClr>
                <a:srgbClr val="3C484E"/>
              </a:buClr>
              <a:buSzPts val="2400"/>
              <a:buFont typeface="Times New Roman"/>
              <a:buChar char="●"/>
            </a:pPr>
            <a:r>
              <a:rPr lang="en-US" sz="2400">
                <a:solidFill>
                  <a:srgbClr val="3C484E"/>
                </a:solidFill>
                <a:highlight>
                  <a:srgbClr val="FFFFFF"/>
                </a:highlight>
              </a:rPr>
              <a:t> Note that this linear traversal is cyclic in nature, i.e. in the event we exhaust the last element during the search we start again from the beginning until the initial key is reached.</a:t>
            </a:r>
            <a:endParaRPr sz="2400">
              <a:solidFill>
                <a:srgbClr val="3C484E"/>
              </a:solidFill>
              <a:highlight>
                <a:srgbClr val="FFFFFF"/>
              </a:highlight>
            </a:endParaRPr>
          </a:p>
          <a:p>
            <a:pPr indent="-381000" lvl="0" marL="457200" marR="215900" rtl="0" algn="l">
              <a:lnSpc>
                <a:spcPct val="160000"/>
              </a:lnSpc>
              <a:spcBef>
                <a:spcPts val="400"/>
              </a:spcBef>
              <a:spcAft>
                <a:spcPts val="0"/>
              </a:spcAft>
              <a:buClr>
                <a:srgbClr val="3C484E"/>
              </a:buClr>
              <a:buSzPts val="2400"/>
              <a:buChar char="●"/>
            </a:pPr>
            <a:r>
              <a:rPr lang="en-US" sz="2400">
                <a:solidFill>
                  <a:srgbClr val="3C484E"/>
                </a:solidFill>
                <a:highlight>
                  <a:srgbClr val="FFFFFF"/>
                </a:highlight>
              </a:rPr>
              <a:t>In this case our hash function can be considered as this:</a:t>
            </a:r>
            <a:br>
              <a:rPr lang="en-US" sz="2400">
                <a:solidFill>
                  <a:srgbClr val="3C484E"/>
                </a:solidFill>
                <a:highlight>
                  <a:srgbClr val="FFFFFF"/>
                </a:highlight>
              </a:rPr>
            </a:br>
            <a:r>
              <a:rPr lang="en-US" sz="2400">
                <a:solidFill>
                  <a:srgbClr val="188038"/>
                </a:solidFill>
                <a:highlight>
                  <a:srgbClr val="E5EFF5"/>
                </a:highlight>
              </a:rPr>
              <a:t>H(x, i) = (H(x) + i)%N</a:t>
            </a:r>
            <a:br>
              <a:rPr lang="en-US" sz="2400">
                <a:solidFill>
                  <a:srgbClr val="188038"/>
                </a:solidFill>
                <a:highlight>
                  <a:srgbClr val="E5EFF5"/>
                </a:highlight>
              </a:rPr>
            </a:br>
            <a:r>
              <a:rPr lang="en-US" sz="2400">
                <a:solidFill>
                  <a:srgbClr val="3C484E"/>
                </a:solidFill>
                <a:highlight>
                  <a:srgbClr val="FFFFFF"/>
                </a:highlight>
              </a:rPr>
              <a:t>where N is the size of the table and i represents the linearly increasing variable which starts from 1 (until empty bucket is found).</a:t>
            </a:r>
            <a:endParaRPr sz="2400">
              <a:solidFill>
                <a:srgbClr val="3C484E"/>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5d745f9e20_0_14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Probing</a:t>
            </a:r>
            <a:endParaRPr sz="3000">
              <a:solidFill>
                <a:schemeClr val="accent1"/>
              </a:solidFill>
            </a:endParaRPr>
          </a:p>
        </p:txBody>
      </p:sp>
      <p:sp>
        <p:nvSpPr>
          <p:cNvPr id="235" name="Google Shape;235;g25d745f9e20_0_14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000"/>
              <a:buNone/>
            </a:pPr>
            <a:r>
              <a:rPr b="1" lang="en-US" sz="2400"/>
              <a:t>Advantage:</a:t>
            </a:r>
            <a:endParaRPr b="1" sz="2400"/>
          </a:p>
          <a:p>
            <a:pPr indent="0" lvl="0" marL="0" rtl="0" algn="l">
              <a:lnSpc>
                <a:spcPct val="90000"/>
              </a:lnSpc>
              <a:spcBef>
                <a:spcPts val="0"/>
              </a:spcBef>
              <a:spcAft>
                <a:spcPts val="0"/>
              </a:spcAft>
              <a:buClr>
                <a:schemeClr val="dk1"/>
              </a:buClr>
              <a:buSzPts val="2000"/>
              <a:buNone/>
            </a:pPr>
            <a:r>
              <a:t/>
            </a:r>
            <a:endParaRPr sz="2400"/>
          </a:p>
          <a:p>
            <a:pPr indent="-381000" lvl="0" marL="457200" rtl="0" algn="l">
              <a:lnSpc>
                <a:spcPct val="90000"/>
              </a:lnSpc>
              <a:spcBef>
                <a:spcPts val="0"/>
              </a:spcBef>
              <a:spcAft>
                <a:spcPts val="0"/>
              </a:spcAft>
              <a:buSzPts val="2400"/>
              <a:buChar char="-"/>
            </a:pPr>
            <a:r>
              <a:rPr lang="en-US" sz="2400"/>
              <a:t>Easy to compute</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b="1" lang="en-US" sz="2400"/>
              <a:t>Disadvantage:</a:t>
            </a:r>
            <a:endParaRPr b="1" sz="2400"/>
          </a:p>
          <a:p>
            <a:pPr indent="0" lvl="0" marL="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main problem with linear probing is clustering.</a:t>
            </a:r>
            <a:endParaRPr sz="2400"/>
          </a:p>
          <a:p>
            <a:pPr indent="-381000" lvl="0" marL="457200" rtl="0" algn="l">
              <a:lnSpc>
                <a:spcPct val="90000"/>
              </a:lnSpc>
              <a:spcBef>
                <a:spcPts val="0"/>
              </a:spcBef>
              <a:spcAft>
                <a:spcPts val="0"/>
              </a:spcAft>
              <a:buSzPts val="2400"/>
              <a:buChar char="-"/>
            </a:pPr>
            <a:r>
              <a:rPr lang="en-US" sz="2400"/>
              <a:t>Many </a:t>
            </a:r>
            <a:r>
              <a:rPr lang="en-US" sz="2400"/>
              <a:t>consecutive</a:t>
            </a:r>
            <a:r>
              <a:rPr lang="en-US" sz="2400"/>
              <a:t> elements form groups.</a:t>
            </a:r>
            <a:endParaRPr sz="2400"/>
          </a:p>
          <a:p>
            <a:pPr indent="-381000" lvl="0" marL="457200" rtl="0" algn="l">
              <a:lnSpc>
                <a:spcPct val="90000"/>
              </a:lnSpc>
              <a:spcBef>
                <a:spcPts val="0"/>
              </a:spcBef>
              <a:spcAft>
                <a:spcPts val="0"/>
              </a:spcAft>
              <a:buSzPts val="2400"/>
              <a:buChar char="-"/>
            </a:pPr>
            <a:r>
              <a:rPr lang="en-US" sz="2400"/>
              <a:t>Then it take time to </a:t>
            </a:r>
            <a:r>
              <a:rPr lang="en-US" sz="2400"/>
              <a:t>search</a:t>
            </a:r>
            <a:r>
              <a:rPr lang="en-US" sz="2400"/>
              <a:t> an element or to find an </a:t>
            </a:r>
            <a:r>
              <a:rPr lang="en-US" sz="2400"/>
              <a:t>empty</a:t>
            </a:r>
            <a:r>
              <a:rPr lang="en-US" sz="2400"/>
              <a:t> bucket.</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t/>
            </a:r>
            <a:endParaRPr sz="2400"/>
          </a:p>
          <a:p>
            <a:pPr indent="0" lvl="0" marL="0" rtl="0" algn="l">
              <a:lnSpc>
                <a:spcPct val="90000"/>
              </a:lnSpc>
              <a:spcBef>
                <a:spcPts val="0"/>
              </a:spcBef>
              <a:spcAft>
                <a:spcPts val="0"/>
              </a:spcAft>
              <a:buNone/>
            </a:pPr>
            <a:r>
              <a:rPr lang="en-US" sz="2400"/>
              <a:t>Worst time to search an </a:t>
            </a:r>
            <a:r>
              <a:rPr lang="en-US" sz="2400"/>
              <a:t>element</a:t>
            </a:r>
            <a:r>
              <a:rPr lang="en-US" sz="2400"/>
              <a:t> in linear probing is O(table size).</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5f59c70752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Quadratic probing</a:t>
            </a:r>
            <a:endParaRPr sz="3000">
              <a:solidFill>
                <a:srgbClr val="4A86E8"/>
              </a:solidFill>
            </a:endParaRPr>
          </a:p>
        </p:txBody>
      </p:sp>
      <p:sp>
        <p:nvSpPr>
          <p:cNvPr id="242" name="Google Shape;242;g25f59c70752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3C484E"/>
              </a:buClr>
              <a:buSzPts val="2400"/>
              <a:buChar char="•"/>
            </a:pPr>
            <a:r>
              <a:rPr lang="en-US" sz="2400">
                <a:solidFill>
                  <a:srgbClr val="3C484E"/>
                </a:solidFill>
                <a:highlight>
                  <a:srgbClr val="FFFFFF"/>
                </a:highlight>
              </a:rPr>
              <a:t>This method lies in the middle of great cache performance and the problem of clustering. </a:t>
            </a:r>
            <a:endParaRPr sz="2400">
              <a:solidFill>
                <a:srgbClr val="3C484E"/>
              </a:solidFill>
              <a:highlight>
                <a:srgbClr val="FFFFFF"/>
              </a:highlight>
            </a:endParaRPr>
          </a:p>
          <a:p>
            <a:pPr indent="0" lvl="0" marL="457200" rtl="0" algn="l">
              <a:spcBef>
                <a:spcPts val="1000"/>
              </a:spcBef>
              <a:spcAft>
                <a:spcPts val="0"/>
              </a:spcAft>
              <a:buNone/>
            </a:pPr>
            <a:r>
              <a:t/>
            </a:r>
            <a:endParaRPr sz="2400">
              <a:solidFill>
                <a:srgbClr val="3C484E"/>
              </a:solidFill>
              <a:highlight>
                <a:srgbClr val="FFFFFF"/>
              </a:highlight>
            </a:endParaRPr>
          </a:p>
          <a:p>
            <a:pPr indent="-381000" lvl="0" marL="457200" rtl="0" algn="l">
              <a:spcBef>
                <a:spcPts val="1000"/>
              </a:spcBef>
              <a:spcAft>
                <a:spcPts val="0"/>
              </a:spcAft>
              <a:buClr>
                <a:srgbClr val="3C484E"/>
              </a:buClr>
              <a:buSzPts val="2400"/>
              <a:buChar char="•"/>
            </a:pPr>
            <a:r>
              <a:rPr lang="en-US" sz="2400">
                <a:solidFill>
                  <a:srgbClr val="3C484E"/>
                </a:solidFill>
                <a:highlight>
                  <a:srgbClr val="FFFFFF"/>
                </a:highlight>
              </a:rPr>
              <a:t>The general idea remains the same, the only difference is that we look at the Q(i) increment at each iteration when looking for an empty bucket, where Q(i) is some quadratic expression of i. </a:t>
            </a:r>
            <a:endParaRPr sz="2400">
              <a:solidFill>
                <a:srgbClr val="3C484E"/>
              </a:solidFill>
              <a:highlight>
                <a:srgbClr val="FFFFFF"/>
              </a:highlight>
            </a:endParaRPr>
          </a:p>
          <a:p>
            <a:pPr indent="0" lvl="0" marL="457200" rtl="0" algn="l">
              <a:spcBef>
                <a:spcPts val="1000"/>
              </a:spcBef>
              <a:spcAft>
                <a:spcPts val="0"/>
              </a:spcAft>
              <a:buNone/>
            </a:pPr>
            <a:r>
              <a:t/>
            </a:r>
            <a:endParaRPr sz="2400">
              <a:solidFill>
                <a:srgbClr val="3C484E"/>
              </a:solidFill>
              <a:highlight>
                <a:srgbClr val="FFFFFF"/>
              </a:highlight>
            </a:endParaRPr>
          </a:p>
          <a:p>
            <a:pPr indent="-381000" lvl="0" marL="457200" rtl="0" algn="l">
              <a:spcBef>
                <a:spcPts val="1000"/>
              </a:spcBef>
              <a:spcAft>
                <a:spcPts val="0"/>
              </a:spcAft>
              <a:buClr>
                <a:srgbClr val="3C484E"/>
              </a:buClr>
              <a:buSzPts val="2400"/>
              <a:buChar char="•"/>
            </a:pPr>
            <a:r>
              <a:rPr lang="en-US" sz="2400">
                <a:solidFill>
                  <a:srgbClr val="3C484E"/>
                </a:solidFill>
                <a:highlight>
                  <a:srgbClr val="FFFFFF"/>
                </a:highlight>
              </a:rPr>
              <a:t>A simple expression of Q would be Q(i) = i^2, in which case the hash function looks something like this:</a:t>
            </a:r>
            <a:endParaRPr sz="2400">
              <a:solidFill>
                <a:srgbClr val="3C484E"/>
              </a:solidFill>
              <a:highlight>
                <a:srgbClr val="FFFFFF"/>
              </a:highlight>
            </a:endParaRPr>
          </a:p>
          <a:p>
            <a:pPr indent="-381000" lvl="2" marL="1371600" rtl="0" algn="l">
              <a:spcBef>
                <a:spcPts val="0"/>
              </a:spcBef>
              <a:spcAft>
                <a:spcPts val="0"/>
              </a:spcAft>
              <a:buClr>
                <a:srgbClr val="3C484E"/>
              </a:buClr>
              <a:buSzPts val="2400"/>
              <a:buChar char="•"/>
            </a:pPr>
            <a:r>
              <a:rPr lang="en-US" sz="2400">
                <a:solidFill>
                  <a:srgbClr val="3C484E"/>
                </a:solidFill>
                <a:highlight>
                  <a:srgbClr val="E5EFF5"/>
                </a:highlight>
              </a:rPr>
              <a:t>H(x, i) = (H(x) + i^2)%N</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5f59c70752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Example of Quadratic probing:</a:t>
            </a:r>
            <a:endParaRPr sz="3000">
              <a:solidFill>
                <a:srgbClr val="4A86E8"/>
              </a:solidFill>
            </a:endParaRPr>
          </a:p>
        </p:txBody>
      </p:sp>
      <p:pic>
        <p:nvPicPr>
          <p:cNvPr id="249" name="Google Shape;249;g25f59c70752_0_11"/>
          <p:cNvPicPr preferRelativeResize="0"/>
          <p:nvPr/>
        </p:nvPicPr>
        <p:blipFill>
          <a:blip r:embed="rId3">
            <a:alphaModFix/>
          </a:blip>
          <a:stretch>
            <a:fillRect/>
          </a:stretch>
        </p:blipFill>
        <p:spPr>
          <a:xfrm>
            <a:off x="838200" y="1875425"/>
            <a:ext cx="7429156" cy="1325700"/>
          </a:xfrm>
          <a:prstGeom prst="rect">
            <a:avLst/>
          </a:prstGeom>
          <a:noFill/>
          <a:ln>
            <a:noFill/>
          </a:ln>
        </p:spPr>
      </p:pic>
      <p:pic>
        <p:nvPicPr>
          <p:cNvPr id="250" name="Google Shape;250;g25f59c70752_0_11"/>
          <p:cNvPicPr preferRelativeResize="0"/>
          <p:nvPr/>
        </p:nvPicPr>
        <p:blipFill>
          <a:blip r:embed="rId4">
            <a:alphaModFix/>
          </a:blip>
          <a:stretch>
            <a:fillRect/>
          </a:stretch>
        </p:blipFill>
        <p:spPr>
          <a:xfrm>
            <a:off x="152400" y="3353525"/>
            <a:ext cx="3562350" cy="3276600"/>
          </a:xfrm>
          <a:prstGeom prst="rect">
            <a:avLst/>
          </a:prstGeom>
          <a:noFill/>
          <a:ln>
            <a:noFill/>
          </a:ln>
        </p:spPr>
      </p:pic>
      <p:pic>
        <p:nvPicPr>
          <p:cNvPr id="251" name="Google Shape;251;g25f59c70752_0_11"/>
          <p:cNvPicPr preferRelativeResize="0"/>
          <p:nvPr/>
        </p:nvPicPr>
        <p:blipFill>
          <a:blip r:embed="rId5">
            <a:alphaModFix/>
          </a:blip>
          <a:stretch>
            <a:fillRect/>
          </a:stretch>
        </p:blipFill>
        <p:spPr>
          <a:xfrm>
            <a:off x="4961850" y="2846950"/>
            <a:ext cx="5610225" cy="1628775"/>
          </a:xfrm>
          <a:prstGeom prst="rect">
            <a:avLst/>
          </a:prstGeom>
          <a:noFill/>
          <a:ln>
            <a:noFill/>
          </a:ln>
        </p:spPr>
      </p:pic>
      <p:pic>
        <p:nvPicPr>
          <p:cNvPr id="252" name="Google Shape;252;g25f59c70752_0_11"/>
          <p:cNvPicPr preferRelativeResize="0"/>
          <p:nvPr/>
        </p:nvPicPr>
        <p:blipFill>
          <a:blip r:embed="rId6">
            <a:alphaModFix/>
          </a:blip>
          <a:stretch>
            <a:fillRect/>
          </a:stretch>
        </p:blipFill>
        <p:spPr>
          <a:xfrm>
            <a:off x="8267350" y="4475725"/>
            <a:ext cx="2228958" cy="2077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f59c70752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Example of Quadratic probing:</a:t>
            </a:r>
            <a:endParaRPr sz="3000">
              <a:solidFill>
                <a:srgbClr val="4A86E8"/>
              </a:solidFill>
            </a:endParaRPr>
          </a:p>
        </p:txBody>
      </p:sp>
      <p:pic>
        <p:nvPicPr>
          <p:cNvPr id="259" name="Google Shape;259;g25f59c70752_0_17"/>
          <p:cNvPicPr preferRelativeResize="0"/>
          <p:nvPr/>
        </p:nvPicPr>
        <p:blipFill>
          <a:blip r:embed="rId3">
            <a:alphaModFix/>
          </a:blip>
          <a:stretch>
            <a:fillRect/>
          </a:stretch>
        </p:blipFill>
        <p:spPr>
          <a:xfrm>
            <a:off x="731950" y="1907625"/>
            <a:ext cx="5553075" cy="1809750"/>
          </a:xfrm>
          <a:prstGeom prst="rect">
            <a:avLst/>
          </a:prstGeom>
          <a:noFill/>
          <a:ln>
            <a:noFill/>
          </a:ln>
        </p:spPr>
      </p:pic>
      <p:pic>
        <p:nvPicPr>
          <p:cNvPr id="260" name="Google Shape;260;g25f59c70752_0_17"/>
          <p:cNvPicPr preferRelativeResize="0"/>
          <p:nvPr/>
        </p:nvPicPr>
        <p:blipFill>
          <a:blip r:embed="rId4">
            <a:alphaModFix/>
          </a:blip>
          <a:stretch>
            <a:fillRect/>
          </a:stretch>
        </p:blipFill>
        <p:spPr>
          <a:xfrm>
            <a:off x="1826650" y="4014675"/>
            <a:ext cx="2819400" cy="2514600"/>
          </a:xfrm>
          <a:prstGeom prst="rect">
            <a:avLst/>
          </a:prstGeom>
          <a:noFill/>
          <a:ln>
            <a:noFill/>
          </a:ln>
        </p:spPr>
      </p:pic>
      <p:pic>
        <p:nvPicPr>
          <p:cNvPr id="261" name="Google Shape;261;g25f59c70752_0_17"/>
          <p:cNvPicPr preferRelativeResize="0"/>
          <p:nvPr/>
        </p:nvPicPr>
        <p:blipFill>
          <a:blip r:embed="rId5">
            <a:alphaModFix/>
          </a:blip>
          <a:stretch>
            <a:fillRect/>
          </a:stretch>
        </p:blipFill>
        <p:spPr>
          <a:xfrm>
            <a:off x="5664700" y="4014675"/>
            <a:ext cx="6150400" cy="927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5f59c70752_0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Workout</a:t>
            </a:r>
            <a:endParaRPr sz="3000">
              <a:solidFill>
                <a:srgbClr val="4A86E8"/>
              </a:solidFill>
            </a:endParaRPr>
          </a:p>
        </p:txBody>
      </p:sp>
      <p:sp>
        <p:nvSpPr>
          <p:cNvPr id="268" name="Google Shape;268;g25f59c70752_0_23"/>
          <p:cNvSpPr txBox="1"/>
          <p:nvPr>
            <p:ph idx="1" type="body"/>
          </p:nvPr>
        </p:nvSpPr>
        <p:spPr>
          <a:xfrm>
            <a:off x="838200" y="1825625"/>
            <a:ext cx="10515600" cy="1700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Mention the disadvantages of Quadratic probing.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5f59c70752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Double Hashing</a:t>
            </a:r>
            <a:endParaRPr sz="3000">
              <a:solidFill>
                <a:srgbClr val="4A86E8"/>
              </a:solidFill>
            </a:endParaRPr>
          </a:p>
        </p:txBody>
      </p:sp>
      <p:sp>
        <p:nvSpPr>
          <p:cNvPr id="275" name="Google Shape;275;g25f59c70752_0_29"/>
          <p:cNvSpPr txBox="1"/>
          <p:nvPr>
            <p:ph idx="1" type="body"/>
          </p:nvPr>
        </p:nvSpPr>
        <p:spPr>
          <a:xfrm>
            <a:off x="838200" y="1835725"/>
            <a:ext cx="10515600" cy="4351200"/>
          </a:xfrm>
          <a:prstGeom prst="rect">
            <a:avLst/>
          </a:prstGeom>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Clr>
                <a:srgbClr val="3C484E"/>
              </a:buClr>
              <a:buSzPts val="2400"/>
              <a:buChar char="•"/>
            </a:pPr>
            <a:r>
              <a:rPr lang="en-US" sz="2400">
                <a:solidFill>
                  <a:srgbClr val="3C484E"/>
                </a:solidFill>
                <a:highlight>
                  <a:srgbClr val="FFFFFF"/>
                </a:highlight>
              </a:rPr>
              <a:t>This method is considered one of the best approaches for hashing. </a:t>
            </a:r>
            <a:endParaRPr sz="2400">
              <a:solidFill>
                <a:srgbClr val="3C484E"/>
              </a:solidFill>
              <a:highlight>
                <a:srgbClr val="FFFFFF"/>
              </a:highlight>
            </a:endParaRPr>
          </a:p>
          <a:p>
            <a:pPr indent="0" lvl="0" marL="457200" rtl="0" algn="l">
              <a:lnSpc>
                <a:spcPct val="100000"/>
              </a:lnSpc>
              <a:spcBef>
                <a:spcPts val="500"/>
              </a:spcBef>
              <a:spcAft>
                <a:spcPts val="0"/>
              </a:spcAft>
              <a:buNone/>
            </a:pPr>
            <a:r>
              <a:t/>
            </a:r>
            <a:endParaRPr sz="2400">
              <a:solidFill>
                <a:srgbClr val="3C484E"/>
              </a:solidFill>
              <a:highlight>
                <a:srgbClr val="FFFFFF"/>
              </a:highlight>
            </a:endParaRPr>
          </a:p>
          <a:p>
            <a:pPr indent="-381000" lvl="0" marL="457200" rtl="0" algn="l">
              <a:lnSpc>
                <a:spcPct val="100000"/>
              </a:lnSpc>
              <a:spcBef>
                <a:spcPts val="500"/>
              </a:spcBef>
              <a:spcAft>
                <a:spcPts val="0"/>
              </a:spcAft>
              <a:buClr>
                <a:srgbClr val="3C484E"/>
              </a:buClr>
              <a:buSzPts val="2400"/>
              <a:buChar char="•"/>
            </a:pPr>
            <a:r>
              <a:rPr lang="en-US" sz="2400">
                <a:solidFill>
                  <a:srgbClr val="3C484E"/>
                </a:solidFill>
                <a:highlight>
                  <a:srgbClr val="FFFFFF"/>
                </a:highlight>
              </a:rPr>
              <a:t>Clustering can be avoided in this technique by using two hash functions. </a:t>
            </a:r>
            <a:endParaRPr sz="2400">
              <a:solidFill>
                <a:srgbClr val="3C484E"/>
              </a:solidFill>
              <a:highlight>
                <a:srgbClr val="FFFFFF"/>
              </a:highlight>
            </a:endParaRPr>
          </a:p>
          <a:p>
            <a:pPr indent="0" lvl="0" marL="457200" rtl="0" algn="l">
              <a:lnSpc>
                <a:spcPct val="100000"/>
              </a:lnSpc>
              <a:spcBef>
                <a:spcPts val="500"/>
              </a:spcBef>
              <a:spcAft>
                <a:spcPts val="0"/>
              </a:spcAft>
              <a:buNone/>
            </a:pPr>
            <a:r>
              <a:t/>
            </a:r>
            <a:endParaRPr sz="2400">
              <a:solidFill>
                <a:srgbClr val="3C484E"/>
              </a:solidFill>
              <a:highlight>
                <a:srgbClr val="FFFFFF"/>
              </a:highlight>
            </a:endParaRPr>
          </a:p>
          <a:p>
            <a:pPr indent="-381000" lvl="0" marL="457200" rtl="0" algn="l">
              <a:lnSpc>
                <a:spcPct val="100000"/>
              </a:lnSpc>
              <a:spcBef>
                <a:spcPts val="500"/>
              </a:spcBef>
              <a:spcAft>
                <a:spcPts val="0"/>
              </a:spcAft>
              <a:buClr>
                <a:srgbClr val="3C484E"/>
              </a:buClr>
              <a:buSzPts val="2400"/>
              <a:buChar char="•"/>
            </a:pPr>
            <a:r>
              <a:rPr lang="en-US" sz="2400">
                <a:solidFill>
                  <a:srgbClr val="3C484E"/>
                </a:solidFill>
                <a:highlight>
                  <a:srgbClr val="FFFFFF"/>
                </a:highlight>
              </a:rPr>
              <a:t>These hash functions are also used for handling collisions. </a:t>
            </a:r>
            <a:endParaRPr sz="2400">
              <a:solidFill>
                <a:srgbClr val="3C484E"/>
              </a:solidFill>
              <a:highlight>
                <a:srgbClr val="FFFFFF"/>
              </a:highlight>
            </a:endParaRPr>
          </a:p>
          <a:p>
            <a:pPr indent="0" lvl="0" marL="457200" rtl="0" algn="l">
              <a:lnSpc>
                <a:spcPct val="100000"/>
              </a:lnSpc>
              <a:spcBef>
                <a:spcPts val="500"/>
              </a:spcBef>
              <a:spcAft>
                <a:spcPts val="0"/>
              </a:spcAft>
              <a:buNone/>
            </a:pPr>
            <a:r>
              <a:t/>
            </a:r>
            <a:endParaRPr sz="2400">
              <a:solidFill>
                <a:srgbClr val="3C484E"/>
              </a:solidFill>
              <a:highlight>
                <a:srgbClr val="FFFFFF"/>
              </a:highlight>
            </a:endParaRPr>
          </a:p>
          <a:p>
            <a:pPr indent="-381000" lvl="0" marL="457200" rtl="0" algn="l">
              <a:lnSpc>
                <a:spcPct val="100000"/>
              </a:lnSpc>
              <a:spcBef>
                <a:spcPts val="500"/>
              </a:spcBef>
              <a:spcAft>
                <a:spcPts val="500"/>
              </a:spcAft>
              <a:buClr>
                <a:srgbClr val="3C484E"/>
              </a:buClr>
              <a:buSzPts val="2400"/>
              <a:buChar char="•"/>
            </a:pPr>
            <a:r>
              <a:rPr lang="en-US" sz="2400">
                <a:solidFill>
                  <a:srgbClr val="3C484E"/>
                </a:solidFill>
                <a:highlight>
                  <a:srgbClr val="FFFFFF"/>
                </a:highlight>
              </a:rPr>
              <a:t>The first function calculates the primary location for a value and the second function calculates the probing gap to find an alternative location for a value.</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5f59c70752_0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Double Hashing</a:t>
            </a:r>
            <a:endParaRPr sz="3000">
              <a:solidFill>
                <a:srgbClr val="4A86E8"/>
              </a:solidFill>
            </a:endParaRPr>
          </a:p>
        </p:txBody>
      </p:sp>
      <p:sp>
        <p:nvSpPr>
          <p:cNvPr id="282" name="Google Shape;282;g25f59c70752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2400">
                <a:solidFill>
                  <a:srgbClr val="3C484E"/>
                </a:solidFill>
                <a:highlight>
                  <a:srgbClr val="FFFFFF"/>
                </a:highlight>
              </a:rPr>
              <a:t>If computed index is hash1(x) and size of the interval is hash2(x),</a:t>
            </a:r>
            <a:endParaRPr b="1" sz="2400">
              <a:solidFill>
                <a:srgbClr val="3C484E"/>
              </a:solidFill>
              <a:highlight>
                <a:srgbClr val="FFFFFF"/>
              </a:highlight>
            </a:endParaRPr>
          </a:p>
          <a:p>
            <a:pPr indent="0" lvl="0" marL="0" rtl="0" algn="l">
              <a:lnSpc>
                <a:spcPct val="100000"/>
              </a:lnSpc>
              <a:spcBef>
                <a:spcPts val="500"/>
              </a:spcBef>
              <a:spcAft>
                <a:spcPts val="0"/>
              </a:spcAft>
              <a:buNone/>
            </a:pPr>
            <a:r>
              <a:rPr b="1" lang="en-US" sz="2400">
                <a:solidFill>
                  <a:srgbClr val="000088"/>
                </a:solidFill>
                <a:highlight>
                  <a:srgbClr val="FFFFFF"/>
                </a:highlight>
              </a:rPr>
              <a:t>hash1(x) = x % n</a:t>
            </a:r>
            <a:br>
              <a:rPr b="1" lang="en-US" sz="2400">
                <a:solidFill>
                  <a:srgbClr val="000088"/>
                </a:solidFill>
                <a:highlight>
                  <a:srgbClr val="FFFFFF"/>
                </a:highlight>
              </a:rPr>
            </a:br>
            <a:r>
              <a:rPr b="1" lang="en-US" sz="2400">
                <a:solidFill>
                  <a:srgbClr val="000088"/>
                </a:solidFill>
                <a:highlight>
                  <a:srgbClr val="FFFFFF"/>
                </a:highlight>
              </a:rPr>
              <a:t>hash2(x) = (n-1) - (x % n)</a:t>
            </a:r>
            <a:br>
              <a:rPr lang="en-US" sz="2400">
                <a:solidFill>
                  <a:srgbClr val="3C484E"/>
                </a:solidFill>
                <a:highlight>
                  <a:srgbClr val="FFFFFF"/>
                </a:highlight>
              </a:rPr>
            </a:br>
            <a:r>
              <a:rPr lang="en-US" sz="2400">
                <a:solidFill>
                  <a:srgbClr val="3C484E"/>
                </a:solidFill>
                <a:highlight>
                  <a:srgbClr val="FFFFFF"/>
                </a:highlight>
              </a:rPr>
              <a:t>Therefore,</a:t>
            </a:r>
            <a:br>
              <a:rPr lang="en-US" sz="2400">
                <a:solidFill>
                  <a:srgbClr val="3C484E"/>
                </a:solidFill>
                <a:highlight>
                  <a:srgbClr val="FFFFFF"/>
                </a:highlight>
              </a:rPr>
            </a:br>
            <a:r>
              <a:rPr lang="en-US" sz="2400">
                <a:solidFill>
                  <a:srgbClr val="3C484E"/>
                </a:solidFill>
                <a:highlight>
                  <a:srgbClr val="FFFFFF"/>
                </a:highlight>
              </a:rPr>
              <a:t>					</a:t>
            </a:r>
            <a:r>
              <a:rPr b="1" lang="en-US" sz="3000">
                <a:solidFill>
                  <a:srgbClr val="FF0000"/>
                </a:solidFill>
                <a:highlight>
                  <a:srgbClr val="FFFFFF"/>
                </a:highlight>
              </a:rPr>
              <a:t>index = (hash1(x) + (i * hash2(x))) % n</a:t>
            </a:r>
            <a:endParaRPr b="1" sz="3000">
              <a:solidFill>
                <a:srgbClr val="FF0000"/>
              </a:solidFill>
              <a:highlight>
                <a:srgbClr val="FFFFFF"/>
              </a:highlight>
            </a:endParaRPr>
          </a:p>
          <a:p>
            <a:pPr indent="-381000" lvl="0" marL="457200" rtl="0" algn="l">
              <a:lnSpc>
                <a:spcPct val="115000"/>
              </a:lnSpc>
              <a:spcBef>
                <a:spcPts val="500"/>
              </a:spcBef>
              <a:spcAft>
                <a:spcPts val="0"/>
              </a:spcAft>
              <a:buClr>
                <a:srgbClr val="3C484E"/>
              </a:buClr>
              <a:buSzPts val="2400"/>
              <a:buChar char="•"/>
            </a:pPr>
            <a:r>
              <a:rPr lang="en-US" sz="2400">
                <a:solidFill>
                  <a:srgbClr val="3C484E"/>
                </a:solidFill>
                <a:highlight>
                  <a:srgbClr val="FFFFFF"/>
                </a:highlight>
              </a:rPr>
              <a:t>Here, x is the value that needs an index, n is the table size which should be a prime number, and i is the number of times a collision occurred. </a:t>
            </a:r>
            <a:endParaRPr sz="2400">
              <a:solidFill>
                <a:srgbClr val="3C484E"/>
              </a:solidFill>
              <a:highlight>
                <a:srgbClr val="FFFFFF"/>
              </a:highlight>
            </a:endParaRPr>
          </a:p>
          <a:p>
            <a:pPr indent="-381000" lvl="0" marL="457200" rtl="0" algn="l">
              <a:lnSpc>
                <a:spcPct val="115000"/>
              </a:lnSpc>
              <a:spcBef>
                <a:spcPts val="0"/>
              </a:spcBef>
              <a:spcAft>
                <a:spcPts val="0"/>
              </a:spcAft>
              <a:buClr>
                <a:srgbClr val="3C484E"/>
              </a:buClr>
              <a:buSzPts val="2400"/>
              <a:buChar char="•"/>
            </a:pPr>
            <a:r>
              <a:rPr lang="en-US" sz="2400">
                <a:solidFill>
                  <a:srgbClr val="3C484E"/>
                </a:solidFill>
                <a:highlight>
                  <a:srgbClr val="FFFFFF"/>
                </a:highlight>
              </a:rPr>
              <a:t>The (n-1) in the hash2(x) function can be any number smaller than the table size. The probing here happens rather randomly, maintaining a consistent manner throughout the hash table.</a:t>
            </a:r>
            <a:endParaRPr b="1" sz="2400">
              <a:solidFill>
                <a:srgbClr val="FF0000"/>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5f59c70752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Example:Double Hashing</a:t>
            </a:r>
            <a:endParaRPr sz="3000">
              <a:solidFill>
                <a:srgbClr val="4A86E8"/>
              </a:solidFill>
            </a:endParaRPr>
          </a:p>
        </p:txBody>
      </p:sp>
      <p:pic>
        <p:nvPicPr>
          <p:cNvPr id="289" name="Google Shape;289;g25f59c70752_0_41"/>
          <p:cNvPicPr preferRelativeResize="0"/>
          <p:nvPr/>
        </p:nvPicPr>
        <p:blipFill>
          <a:blip r:embed="rId3">
            <a:alphaModFix/>
          </a:blip>
          <a:stretch>
            <a:fillRect/>
          </a:stretch>
        </p:blipFill>
        <p:spPr>
          <a:xfrm>
            <a:off x="838200" y="1915956"/>
            <a:ext cx="7412550" cy="1413875"/>
          </a:xfrm>
          <a:prstGeom prst="rect">
            <a:avLst/>
          </a:prstGeom>
          <a:noFill/>
          <a:ln>
            <a:noFill/>
          </a:ln>
        </p:spPr>
      </p:pic>
      <p:pic>
        <p:nvPicPr>
          <p:cNvPr id="290" name="Google Shape;290;g25f59c70752_0_41"/>
          <p:cNvPicPr preferRelativeResize="0"/>
          <p:nvPr/>
        </p:nvPicPr>
        <p:blipFill>
          <a:blip r:embed="rId4">
            <a:alphaModFix/>
          </a:blip>
          <a:stretch>
            <a:fillRect/>
          </a:stretch>
        </p:blipFill>
        <p:spPr>
          <a:xfrm>
            <a:off x="7169075" y="2847556"/>
            <a:ext cx="1562100" cy="2828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39e345eacf_0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Example:Double Hashing</a:t>
            </a:r>
            <a:endParaRPr sz="3000">
              <a:solidFill>
                <a:srgbClr val="4A86E8"/>
              </a:solidFill>
            </a:endParaRPr>
          </a:p>
        </p:txBody>
      </p:sp>
      <p:pic>
        <p:nvPicPr>
          <p:cNvPr id="297" name="Google Shape;297;g239e345eacf_0_36"/>
          <p:cNvPicPr preferRelativeResize="0"/>
          <p:nvPr/>
        </p:nvPicPr>
        <p:blipFill>
          <a:blip r:embed="rId3">
            <a:alphaModFix/>
          </a:blip>
          <a:stretch>
            <a:fillRect/>
          </a:stretch>
        </p:blipFill>
        <p:spPr>
          <a:xfrm>
            <a:off x="311050" y="1843225"/>
            <a:ext cx="7145900" cy="2969725"/>
          </a:xfrm>
          <a:prstGeom prst="rect">
            <a:avLst/>
          </a:prstGeom>
          <a:noFill/>
          <a:ln>
            <a:noFill/>
          </a:ln>
        </p:spPr>
      </p:pic>
      <p:pic>
        <p:nvPicPr>
          <p:cNvPr id="298" name="Google Shape;298;g239e345eacf_0_36"/>
          <p:cNvPicPr preferRelativeResize="0"/>
          <p:nvPr/>
        </p:nvPicPr>
        <p:blipFill>
          <a:blip r:embed="rId4">
            <a:alphaModFix/>
          </a:blip>
          <a:stretch>
            <a:fillRect/>
          </a:stretch>
        </p:blipFill>
        <p:spPr>
          <a:xfrm>
            <a:off x="7574100" y="1843225"/>
            <a:ext cx="3989500" cy="2755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5d745f9e20_0_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Search Algorithm</a:t>
            </a:r>
            <a:endParaRPr sz="3000">
              <a:solidFill>
                <a:schemeClr val="accent1"/>
              </a:solidFill>
            </a:endParaRPr>
          </a:p>
        </p:txBody>
      </p:sp>
      <p:sp>
        <p:nvSpPr>
          <p:cNvPr id="63" name="Google Shape;63;g25d745f9e20_0_5"/>
          <p:cNvSpPr txBox="1"/>
          <p:nvPr>
            <p:ph idx="1" type="body"/>
          </p:nvPr>
        </p:nvSpPr>
        <p:spPr>
          <a:xfrm>
            <a:off x="900750" y="1856100"/>
            <a:ext cx="10452900" cy="4470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15000"/>
              </a:lnSpc>
              <a:spcBef>
                <a:spcPts val="0"/>
              </a:spcBef>
              <a:spcAft>
                <a:spcPts val="0"/>
              </a:spcAft>
              <a:buClr>
                <a:schemeClr val="dk1"/>
              </a:buClr>
              <a:buSzPct val="45833"/>
              <a:buFont typeface="Arial"/>
              <a:buNone/>
            </a:pPr>
            <a:r>
              <a:rPr b="1" lang="en-US" sz="2400">
                <a:solidFill>
                  <a:srgbClr val="333333"/>
                </a:solidFill>
                <a:highlight>
                  <a:srgbClr val="FFFFFF"/>
                </a:highlight>
              </a:rPr>
              <a:t>Linear search is implemented using following steps...</a:t>
            </a:r>
            <a:endParaRPr b="1" sz="2400">
              <a:solidFill>
                <a:srgbClr val="333333"/>
              </a:solidFill>
              <a:highlight>
                <a:srgbClr val="FFFFFF"/>
              </a:highlight>
            </a:endParaRPr>
          </a:p>
          <a:p>
            <a:pPr indent="-228600" lvl="0" marL="457200" rtl="0" algn="l">
              <a:lnSpc>
                <a:spcPct val="115000"/>
              </a:lnSpc>
              <a:spcBef>
                <a:spcPts val="800"/>
              </a:spcBef>
              <a:spcAft>
                <a:spcPts val="0"/>
              </a:spcAft>
              <a:buClr>
                <a:srgbClr val="333333"/>
              </a:buClr>
              <a:buSzPct val="100000"/>
              <a:buFont typeface="Times New Roman"/>
              <a:buNone/>
            </a:pPr>
            <a:r>
              <a:rPr lang="en-US" sz="2400">
                <a:solidFill>
                  <a:srgbClr val="162F59"/>
                </a:solidFill>
                <a:highlight>
                  <a:srgbClr val="FFFFFF"/>
                </a:highlight>
              </a:rPr>
              <a:t>Step 1 - </a:t>
            </a:r>
            <a:r>
              <a:rPr lang="en-US" sz="2400">
                <a:solidFill>
                  <a:srgbClr val="333333"/>
                </a:solidFill>
                <a:highlight>
                  <a:srgbClr val="FFFFFF"/>
                </a:highlight>
              </a:rPr>
              <a:t>Read the search element from the user.</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Font typeface="Times New Roman"/>
              <a:buNone/>
            </a:pPr>
            <a:r>
              <a:rPr lang="en-US" sz="2400">
                <a:solidFill>
                  <a:srgbClr val="162F59"/>
                </a:solidFill>
                <a:highlight>
                  <a:srgbClr val="FFFFFF"/>
                </a:highlight>
              </a:rPr>
              <a:t>Step 2 - </a:t>
            </a:r>
            <a:r>
              <a:rPr lang="en-US" sz="2400">
                <a:solidFill>
                  <a:srgbClr val="333333"/>
                </a:solidFill>
                <a:highlight>
                  <a:srgbClr val="FFFFFF"/>
                </a:highlight>
              </a:rPr>
              <a:t>Compare the search element with the first element in the list.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Font typeface="Times New Roman"/>
              <a:buNone/>
            </a:pPr>
            <a:r>
              <a:rPr lang="en-US" sz="2400">
                <a:solidFill>
                  <a:srgbClr val="162F59"/>
                </a:solidFill>
                <a:highlight>
                  <a:srgbClr val="FFFFFF"/>
                </a:highlight>
              </a:rPr>
              <a:t>Step 3 - </a:t>
            </a:r>
            <a:r>
              <a:rPr lang="en-US" sz="2400">
                <a:solidFill>
                  <a:srgbClr val="333333"/>
                </a:solidFill>
                <a:highlight>
                  <a:srgbClr val="FFFFFF"/>
                </a:highlight>
              </a:rPr>
              <a:t>If both are matched, then display "Given element is found!!!" and terminate the function</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Font typeface="Times New Roman"/>
              <a:buNone/>
            </a:pPr>
            <a:r>
              <a:rPr lang="en-US" sz="2400">
                <a:solidFill>
                  <a:srgbClr val="162F59"/>
                </a:solidFill>
                <a:highlight>
                  <a:srgbClr val="FFFFFF"/>
                </a:highlight>
              </a:rPr>
              <a:t>Step 4 - </a:t>
            </a:r>
            <a:r>
              <a:rPr lang="en-US" sz="2400">
                <a:solidFill>
                  <a:srgbClr val="333333"/>
                </a:solidFill>
                <a:highlight>
                  <a:srgbClr val="FFFFFF"/>
                </a:highlight>
              </a:rPr>
              <a:t>If both are not matched, then compare search element with the next element in the list.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Font typeface="Times New Roman"/>
              <a:buNone/>
            </a:pPr>
            <a:r>
              <a:rPr lang="en-US" sz="2400">
                <a:solidFill>
                  <a:srgbClr val="162F59"/>
                </a:solidFill>
                <a:highlight>
                  <a:srgbClr val="FFFFFF"/>
                </a:highlight>
              </a:rPr>
              <a:t>Step 5 - </a:t>
            </a:r>
            <a:r>
              <a:rPr lang="en-US" sz="2400">
                <a:solidFill>
                  <a:srgbClr val="333333"/>
                </a:solidFill>
                <a:highlight>
                  <a:srgbClr val="FFFFFF"/>
                </a:highlight>
              </a:rPr>
              <a:t>Repeat steps 3 and 4 until search element is compared with last element in the list.</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None/>
            </a:pPr>
            <a:r>
              <a:t/>
            </a:r>
            <a:endParaRPr sz="2400">
              <a:solidFill>
                <a:srgbClr val="333333"/>
              </a:solidFill>
              <a:highlight>
                <a:srgbClr val="FFFFFF"/>
              </a:highlight>
            </a:endParaRPr>
          </a:p>
          <a:p>
            <a:pPr indent="-228600" lvl="0" marL="457200" rtl="0" algn="l">
              <a:lnSpc>
                <a:spcPct val="115000"/>
              </a:lnSpc>
              <a:spcBef>
                <a:spcPts val="0"/>
              </a:spcBef>
              <a:spcAft>
                <a:spcPts val="0"/>
              </a:spcAft>
              <a:buClr>
                <a:srgbClr val="333333"/>
              </a:buClr>
              <a:buSzPct val="100000"/>
              <a:buFont typeface="Times New Roman"/>
              <a:buNone/>
            </a:pPr>
            <a:r>
              <a:rPr lang="en-US" sz="2400">
                <a:solidFill>
                  <a:srgbClr val="162F59"/>
                </a:solidFill>
                <a:highlight>
                  <a:srgbClr val="FFFFFF"/>
                </a:highlight>
              </a:rPr>
              <a:t>Step 6 - </a:t>
            </a:r>
            <a:r>
              <a:rPr lang="en-US" sz="2400">
                <a:solidFill>
                  <a:srgbClr val="333333"/>
                </a:solidFill>
                <a:highlight>
                  <a:srgbClr val="FFFFFF"/>
                </a:highlight>
              </a:rPr>
              <a:t>If last element in the list also doesn't match, then display "Element is not found!!!" and terminate the function.</a:t>
            </a:r>
            <a:endParaRPr sz="2400">
              <a:solidFill>
                <a:srgbClr val="333333"/>
              </a:solidFill>
              <a:highlight>
                <a:srgbClr val="FFFFFF"/>
              </a:highlight>
            </a:endParaRPr>
          </a:p>
          <a:p>
            <a:pPr indent="-101600" lvl="0" marL="22860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39e345eacf_0_4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Example:Double Hashing</a:t>
            </a:r>
            <a:endParaRPr sz="3000">
              <a:solidFill>
                <a:srgbClr val="4A86E8"/>
              </a:solidFill>
            </a:endParaRPr>
          </a:p>
        </p:txBody>
      </p:sp>
      <p:pic>
        <p:nvPicPr>
          <p:cNvPr id="305" name="Google Shape;305;g239e345eacf_0_42"/>
          <p:cNvPicPr preferRelativeResize="0"/>
          <p:nvPr/>
        </p:nvPicPr>
        <p:blipFill>
          <a:blip r:embed="rId3">
            <a:alphaModFix/>
          </a:blip>
          <a:stretch>
            <a:fillRect/>
          </a:stretch>
        </p:blipFill>
        <p:spPr>
          <a:xfrm>
            <a:off x="1948875" y="1843250"/>
            <a:ext cx="7042324" cy="4431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39e345eacf_0_4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Example:Double Hashing</a:t>
            </a:r>
            <a:endParaRPr sz="3000">
              <a:solidFill>
                <a:srgbClr val="4A86E8"/>
              </a:solidFill>
            </a:endParaRPr>
          </a:p>
        </p:txBody>
      </p:sp>
      <p:pic>
        <p:nvPicPr>
          <p:cNvPr id="312" name="Google Shape;312;g239e345eacf_0_48"/>
          <p:cNvPicPr preferRelativeResize="0"/>
          <p:nvPr/>
        </p:nvPicPr>
        <p:blipFill>
          <a:blip r:embed="rId3">
            <a:alphaModFix/>
          </a:blip>
          <a:stretch>
            <a:fillRect/>
          </a:stretch>
        </p:blipFill>
        <p:spPr>
          <a:xfrm>
            <a:off x="2461900" y="1793975"/>
            <a:ext cx="6494050" cy="4357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39e345eacf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Advantage of Open Addressing</a:t>
            </a:r>
            <a:endParaRPr sz="3000">
              <a:solidFill>
                <a:srgbClr val="4A86E8"/>
              </a:solidFill>
            </a:endParaRPr>
          </a:p>
        </p:txBody>
      </p:sp>
      <p:sp>
        <p:nvSpPr>
          <p:cNvPr id="319" name="Google Shape;319;g239e345eacf_0_8"/>
          <p:cNvSpPr txBox="1"/>
          <p:nvPr>
            <p:ph idx="1" type="body"/>
          </p:nvPr>
        </p:nvSpPr>
        <p:spPr>
          <a:xfrm>
            <a:off x="838200" y="1825625"/>
            <a:ext cx="10515600" cy="3744600"/>
          </a:xfrm>
          <a:prstGeom prst="rect">
            <a:avLst/>
          </a:prstGeom>
        </p:spPr>
        <p:txBody>
          <a:bodyPr anchorCtr="0" anchor="t" bIns="45700" lIns="91425" spcFirstLastPara="1" rIns="91425" wrap="square" tIns="45700">
            <a:normAutofit lnSpcReduction="10000"/>
          </a:bodyPr>
          <a:lstStyle/>
          <a:p>
            <a:pPr indent="-381000" lvl="0" marL="457200" marR="215900" rtl="0" algn="l">
              <a:lnSpc>
                <a:spcPct val="160000"/>
              </a:lnSpc>
              <a:spcBef>
                <a:spcPts val="0"/>
              </a:spcBef>
              <a:spcAft>
                <a:spcPts val="0"/>
              </a:spcAft>
              <a:buClr>
                <a:srgbClr val="3C484E"/>
              </a:buClr>
              <a:buSzPts val="2400"/>
              <a:buFont typeface="Times New Roman"/>
              <a:buChar char="●"/>
            </a:pPr>
            <a:r>
              <a:rPr lang="en-US" sz="2400">
                <a:solidFill>
                  <a:srgbClr val="3C484E"/>
                </a:solidFill>
                <a:highlight>
                  <a:srgbClr val="FFFFFF"/>
                </a:highlight>
              </a:rPr>
              <a:t>Open addressing improves cache speed because all the data is stored within the hash table</a:t>
            </a:r>
            <a:endParaRPr sz="2400">
              <a:solidFill>
                <a:srgbClr val="3C484E"/>
              </a:solidFill>
              <a:highlight>
                <a:srgbClr val="FFFFFF"/>
              </a:highlight>
            </a:endParaRPr>
          </a:p>
          <a:p>
            <a:pPr indent="-381000" lvl="0" marL="457200" marR="215900" rtl="0" algn="l">
              <a:lnSpc>
                <a:spcPct val="160000"/>
              </a:lnSpc>
              <a:spcBef>
                <a:spcPts val="0"/>
              </a:spcBef>
              <a:spcAft>
                <a:spcPts val="0"/>
              </a:spcAft>
              <a:buClr>
                <a:srgbClr val="3C484E"/>
              </a:buClr>
              <a:buSzPts val="2400"/>
              <a:buFont typeface="Times New Roman"/>
              <a:buChar char="●"/>
            </a:pPr>
            <a:r>
              <a:rPr lang="en-US" sz="2400">
                <a:solidFill>
                  <a:srgbClr val="3C484E"/>
                </a:solidFill>
                <a:highlight>
                  <a:srgbClr val="FFFFFF"/>
                </a:highlight>
              </a:rPr>
              <a:t>It properly uses its empty indexes and improves memory efficiency</a:t>
            </a:r>
            <a:endParaRPr sz="2400">
              <a:solidFill>
                <a:srgbClr val="3C484E"/>
              </a:solidFill>
              <a:highlight>
                <a:srgbClr val="FFFFFF"/>
              </a:highlight>
            </a:endParaRPr>
          </a:p>
          <a:p>
            <a:pPr indent="-381000" lvl="0" marL="457200" marR="215900" rtl="0" algn="l">
              <a:lnSpc>
                <a:spcPct val="160000"/>
              </a:lnSpc>
              <a:spcBef>
                <a:spcPts val="0"/>
              </a:spcBef>
              <a:spcAft>
                <a:spcPts val="0"/>
              </a:spcAft>
              <a:buClr>
                <a:srgbClr val="3C484E"/>
              </a:buClr>
              <a:buSzPts val="2400"/>
              <a:buFont typeface="Times New Roman"/>
              <a:buChar char="●"/>
            </a:pPr>
            <a:r>
              <a:rPr lang="en-US" sz="2400">
                <a:solidFill>
                  <a:srgbClr val="3C484E"/>
                </a:solidFill>
                <a:highlight>
                  <a:srgbClr val="FFFFFF"/>
                </a:highlight>
              </a:rPr>
              <a:t>As there is no linked list or pointer involved, the performance is faster than chaining or open hashing.</a:t>
            </a:r>
            <a:endParaRPr sz="2400">
              <a:solidFill>
                <a:srgbClr val="3C484E"/>
              </a:solidFill>
              <a:highlight>
                <a:srgbClr val="FFFFFF"/>
              </a:highlight>
            </a:endParaRPr>
          </a:p>
          <a:p>
            <a:pPr indent="0" lvl="0" marL="0" rtl="0" algn="l">
              <a:spcBef>
                <a:spcPts val="27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39e345eacf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Comparisons</a:t>
            </a:r>
            <a:r>
              <a:rPr lang="en-US" sz="3000">
                <a:solidFill>
                  <a:srgbClr val="4A86E8"/>
                </a:solidFill>
              </a:rPr>
              <a:t> of Open Hashing Techniques</a:t>
            </a:r>
            <a:endParaRPr sz="3000">
              <a:solidFill>
                <a:srgbClr val="4A86E8"/>
              </a:solidFill>
            </a:endParaRPr>
          </a:p>
        </p:txBody>
      </p:sp>
      <p:pic>
        <p:nvPicPr>
          <p:cNvPr id="326" name="Google Shape;326;g239e345eacf_0_14"/>
          <p:cNvPicPr preferRelativeResize="0"/>
          <p:nvPr/>
        </p:nvPicPr>
        <p:blipFill>
          <a:blip r:embed="rId3">
            <a:alphaModFix/>
          </a:blip>
          <a:stretch>
            <a:fillRect/>
          </a:stretch>
        </p:blipFill>
        <p:spPr>
          <a:xfrm>
            <a:off x="1691425" y="1787555"/>
            <a:ext cx="9223425" cy="4353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39e345eacf_0_20"/>
          <p:cNvSpPr txBox="1"/>
          <p:nvPr>
            <p:ph idx="1" type="body"/>
          </p:nvPr>
        </p:nvSpPr>
        <p:spPr>
          <a:xfrm>
            <a:off x="4460350" y="3208625"/>
            <a:ext cx="3402600" cy="12990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a:solidFill>
                  <a:srgbClr val="FF0000"/>
                </a:solidFill>
              </a:rPr>
              <a:t>Any-Query?</a:t>
            </a:r>
            <a:endParaRPr b="1">
              <a:solidFill>
                <a:srgbClr val="FF0000"/>
              </a:solidFill>
            </a:endParaRPr>
          </a:p>
          <a:p>
            <a:pPr indent="0" lvl="0" marL="0" rtl="0" algn="ctr">
              <a:spcBef>
                <a:spcPts val="1000"/>
              </a:spcBef>
              <a:spcAft>
                <a:spcPts val="0"/>
              </a:spcAft>
              <a:buNone/>
            </a:pPr>
            <a:r>
              <a:rPr b="1" lang="en-US">
                <a:solidFill>
                  <a:srgbClr val="4A86E8"/>
                </a:solidFill>
              </a:rPr>
              <a:t>Thank you!!</a:t>
            </a:r>
            <a:endParaRPr b="1">
              <a:solidFill>
                <a:srgbClr val="4A86E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5d745f9e20_0_1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Implementation</a:t>
            </a:r>
            <a:r>
              <a:rPr lang="en-US" sz="3000">
                <a:solidFill>
                  <a:schemeClr val="accent1"/>
                </a:solidFill>
              </a:rPr>
              <a:t>:</a:t>
            </a:r>
            <a:endParaRPr sz="3000">
              <a:solidFill>
                <a:schemeClr val="accent1"/>
              </a:solidFill>
            </a:endParaRPr>
          </a:p>
        </p:txBody>
      </p:sp>
      <p:sp>
        <p:nvSpPr>
          <p:cNvPr id="69" name="Google Shape;69;g25d745f9e20_0_10"/>
          <p:cNvSpPr txBox="1"/>
          <p:nvPr>
            <p:ph idx="1" type="body"/>
          </p:nvPr>
        </p:nvSpPr>
        <p:spPr>
          <a:xfrm>
            <a:off x="643950" y="1856100"/>
            <a:ext cx="5586300" cy="4599300"/>
          </a:xfrm>
          <a:prstGeom prst="rect">
            <a:avLst/>
          </a:prstGeom>
          <a:noFill/>
          <a:ln>
            <a:noFill/>
          </a:ln>
        </p:spPr>
        <p:txBody>
          <a:bodyPr anchorCtr="0" anchor="t" bIns="45700" lIns="91425" spcFirstLastPara="1" rIns="91425" wrap="square" tIns="45700">
            <a:normAutofit lnSpcReduction="20000"/>
          </a:bodyPr>
          <a:lstStyle/>
          <a:p>
            <a:pPr indent="0" lvl="0" marL="88900" marR="88900" rtl="0" algn="just">
              <a:lnSpc>
                <a:spcPct val="100000"/>
              </a:lnSpc>
              <a:spcBef>
                <a:spcPts val="0"/>
              </a:spcBef>
              <a:spcAft>
                <a:spcPts val="0"/>
              </a:spcAft>
              <a:buNone/>
            </a:pPr>
            <a:r>
              <a:rPr b="1" lang="en-US" sz="2150">
                <a:highlight>
                  <a:srgbClr val="FFFFFF"/>
                </a:highlight>
              </a:rPr>
              <a:t>#include&lt;stdio.h&gt;</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#include&lt;conio.h&gt;</a:t>
            </a:r>
            <a:endParaRPr b="1" sz="2150">
              <a:highlight>
                <a:srgbClr val="FFFFFF"/>
              </a:highlight>
            </a:endParaRPr>
          </a:p>
          <a:p>
            <a:pPr indent="0" lvl="0" marL="88900" marR="88900" rtl="0" algn="just">
              <a:lnSpc>
                <a:spcPct val="100000"/>
              </a:lnSpc>
              <a:spcBef>
                <a:spcPts val="0"/>
              </a:spcBef>
              <a:spcAft>
                <a:spcPts val="0"/>
              </a:spcAft>
              <a:buNone/>
            </a:pPr>
            <a:r>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void main(){</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int list[20],size,i,sElement;</a:t>
            </a:r>
            <a:endParaRPr b="1" sz="2150">
              <a:highlight>
                <a:srgbClr val="FFFFFF"/>
              </a:highlight>
            </a:endParaRPr>
          </a:p>
          <a:p>
            <a:pPr indent="0" lvl="0" marL="88900" marR="88900" rtl="0" algn="just">
              <a:lnSpc>
                <a:spcPct val="100000"/>
              </a:lnSpc>
              <a:spcBef>
                <a:spcPts val="0"/>
              </a:spcBef>
              <a:spcAft>
                <a:spcPts val="0"/>
              </a:spcAft>
              <a:buNone/>
            </a:pPr>
            <a:r>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printf("Enter size of the list: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scanf("%d",&amp;size);</a:t>
            </a:r>
            <a:endParaRPr b="1" sz="2150">
              <a:highlight>
                <a:srgbClr val="FFFFFF"/>
              </a:highlight>
            </a:endParaRPr>
          </a:p>
          <a:p>
            <a:pPr indent="0" lvl="0" marL="88900" marR="88900" rtl="0" algn="just">
              <a:lnSpc>
                <a:spcPct val="100000"/>
              </a:lnSpc>
              <a:spcBef>
                <a:spcPts val="0"/>
              </a:spcBef>
              <a:spcAft>
                <a:spcPts val="0"/>
              </a:spcAft>
              <a:buNone/>
            </a:pPr>
            <a:r>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printf("Enter any %d integer values: ",size);</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for(i = 0; i &lt; size; i++)</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scanf("%d",&amp;list[i]);</a:t>
            </a:r>
            <a:endParaRPr b="1" sz="2150">
              <a:highlight>
                <a:srgbClr val="FFFFFF"/>
              </a:highlight>
            </a:endParaRPr>
          </a:p>
          <a:p>
            <a:pPr indent="0" lvl="0" marL="88900" marR="88900" rtl="0" algn="just">
              <a:lnSpc>
                <a:spcPct val="100000"/>
              </a:lnSpc>
              <a:spcBef>
                <a:spcPts val="0"/>
              </a:spcBef>
              <a:spcAft>
                <a:spcPts val="0"/>
              </a:spcAft>
              <a:buNone/>
            </a:pPr>
            <a:r>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printf("Enter the element to be Search: ");</a:t>
            </a:r>
            <a:endParaRPr b="1" sz="2150">
              <a:highlight>
                <a:srgbClr val="FFFFFF"/>
              </a:highlight>
            </a:endParaRPr>
          </a:p>
          <a:p>
            <a:pPr indent="0" lvl="0" marL="88900" marR="88900" rtl="0" algn="just">
              <a:lnSpc>
                <a:spcPct val="100000"/>
              </a:lnSpc>
              <a:spcBef>
                <a:spcPts val="0"/>
              </a:spcBef>
              <a:spcAft>
                <a:spcPts val="0"/>
              </a:spcAft>
              <a:buNone/>
            </a:pPr>
            <a:r>
              <a:rPr b="1" lang="en-US" sz="2150">
                <a:highlight>
                  <a:srgbClr val="FFFFFF"/>
                </a:highlight>
              </a:rPr>
              <a:t>  scanf("%d",&amp;sElement);</a:t>
            </a:r>
            <a:endParaRPr b="1" sz="2150">
              <a:highlight>
                <a:srgbClr val="FFFFFF"/>
              </a:highlight>
            </a:endParaRPr>
          </a:p>
          <a:p>
            <a:pPr indent="0" lvl="0" marL="88900" marR="88900" rtl="0" algn="just">
              <a:lnSpc>
                <a:spcPct val="142857"/>
              </a:lnSpc>
              <a:spcBef>
                <a:spcPts val="400"/>
              </a:spcBef>
              <a:spcAft>
                <a:spcPts val="800"/>
              </a:spcAft>
              <a:buClr>
                <a:schemeClr val="dk1"/>
              </a:buClr>
              <a:buSzPts val="1100"/>
              <a:buFont typeface="Arial"/>
              <a:buNone/>
            </a:pPr>
            <a:r>
              <a:t/>
            </a:r>
            <a:endParaRPr sz="1000">
              <a:solidFill>
                <a:srgbClr val="333333"/>
              </a:solidFill>
              <a:highlight>
                <a:srgbClr val="FFFFFF"/>
              </a:highlight>
            </a:endParaRPr>
          </a:p>
        </p:txBody>
      </p:sp>
      <p:sp>
        <p:nvSpPr>
          <p:cNvPr id="70" name="Google Shape;70;g25d745f9e20_0_10"/>
          <p:cNvSpPr txBox="1"/>
          <p:nvPr/>
        </p:nvSpPr>
        <p:spPr>
          <a:xfrm>
            <a:off x="6584325" y="1964025"/>
            <a:ext cx="5634600" cy="4710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Linear Search Logic</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for(i = 0; i &lt; size; i++)</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if(sElement == list[i])</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printf("Element is found at %d index", i);</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break;</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if(i == size)</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printf("Given element is not found in the list!!!");</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2000">
                <a:solidFill>
                  <a:srgbClr val="333333"/>
                </a:solidFill>
                <a:highlight>
                  <a:srgbClr val="FFFFFF"/>
                </a:highlight>
                <a:latin typeface="Times New Roman"/>
                <a:ea typeface="Times New Roman"/>
                <a:cs typeface="Times New Roman"/>
                <a:sym typeface="Times New Roman"/>
              </a:rPr>
              <a:t>  getch();</a:t>
            </a:r>
            <a:endParaRPr b="1" sz="2000">
              <a:solidFill>
                <a:srgbClr val="333333"/>
              </a:solidFill>
              <a:highlight>
                <a:srgbClr val="FFFFFF"/>
              </a:highlight>
              <a:latin typeface="Times New Roman"/>
              <a:ea typeface="Times New Roman"/>
              <a:cs typeface="Times New Roman"/>
              <a:sym typeface="Times New Roman"/>
            </a:endParaRPr>
          </a:p>
          <a:p>
            <a:pPr indent="0" lvl="0" marL="88900" marR="88900" rtl="0" algn="just">
              <a:lnSpc>
                <a:spcPct val="100000"/>
              </a:lnSpc>
              <a:spcBef>
                <a:spcPts val="0"/>
              </a:spcBef>
              <a:spcAft>
                <a:spcPts val="0"/>
              </a:spcAft>
              <a:buClr>
                <a:schemeClr val="dk1"/>
              </a:buClr>
              <a:buSzPts val="1100"/>
              <a:buFont typeface="Arial"/>
              <a:buNone/>
            </a:pPr>
            <a:r>
              <a:rPr b="1" lang="en-US" sz="2000">
                <a:solidFill>
                  <a:srgbClr val="333333"/>
                </a:solidFill>
                <a:highlight>
                  <a:srgbClr val="FFFFFF"/>
                </a:highlight>
                <a:latin typeface="Times New Roman"/>
                <a:ea typeface="Times New Roman"/>
                <a:cs typeface="Times New Roman"/>
                <a:sym typeface="Times New Roman"/>
              </a:rPr>
              <a:t>}</a:t>
            </a:r>
            <a:endParaRPr b="1" sz="20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5d745f9e20_0_1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Linear Search Analysis: Time Complexity</a:t>
            </a:r>
            <a:endParaRPr sz="3000">
              <a:solidFill>
                <a:schemeClr val="accent1"/>
              </a:solidFill>
            </a:endParaRPr>
          </a:p>
        </p:txBody>
      </p:sp>
      <p:sp>
        <p:nvSpPr>
          <p:cNvPr id="76" name="Google Shape;76;g25d745f9e20_0_15"/>
          <p:cNvSpPr txBox="1"/>
          <p:nvPr>
            <p:ph idx="1" type="body"/>
          </p:nvPr>
        </p:nvSpPr>
        <p:spPr>
          <a:xfrm>
            <a:off x="643425" y="4339625"/>
            <a:ext cx="10710300" cy="22056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Font typeface="Times New Roman"/>
              <a:buChar char="-"/>
            </a:pPr>
            <a:r>
              <a:rPr lang="en-US" sz="2000"/>
              <a:t>Analysis Worst case is target item not in the list or at the end,</a:t>
            </a:r>
            <a:endParaRPr sz="2000"/>
          </a:p>
          <a:p>
            <a:pPr indent="-355600" lvl="1" marL="914400" rtl="0" algn="l">
              <a:lnSpc>
                <a:spcPct val="90000"/>
              </a:lnSpc>
              <a:spcBef>
                <a:spcPts val="0"/>
              </a:spcBef>
              <a:spcAft>
                <a:spcPts val="0"/>
              </a:spcAft>
              <a:buSzPts val="2000"/>
              <a:buChar char="-"/>
            </a:pPr>
            <a:r>
              <a:rPr lang="en-US" sz="2000"/>
              <a:t>N Comparisons            - </a:t>
            </a:r>
            <a:r>
              <a:rPr lang="en-US" sz="2000"/>
              <a:t>Order (n) Complexity</a:t>
            </a:r>
            <a:endParaRPr sz="2000"/>
          </a:p>
          <a:p>
            <a:pPr indent="-355600" lvl="0" marL="457200" rtl="0" algn="l">
              <a:lnSpc>
                <a:spcPct val="90000"/>
              </a:lnSpc>
              <a:spcBef>
                <a:spcPts val="0"/>
              </a:spcBef>
              <a:spcAft>
                <a:spcPts val="0"/>
              </a:spcAft>
              <a:buSzPts val="2000"/>
              <a:buChar char="-"/>
            </a:pPr>
            <a:r>
              <a:rPr lang="en-US" sz="2000"/>
              <a:t>Best Case is target is at the first position</a:t>
            </a:r>
            <a:endParaRPr sz="2000"/>
          </a:p>
          <a:p>
            <a:pPr indent="-355600" lvl="1" marL="914400" rtl="0" algn="l">
              <a:lnSpc>
                <a:spcPct val="90000"/>
              </a:lnSpc>
              <a:spcBef>
                <a:spcPts val="0"/>
              </a:spcBef>
              <a:spcAft>
                <a:spcPts val="0"/>
              </a:spcAft>
              <a:buSzPts val="2000"/>
              <a:buChar char="-"/>
            </a:pPr>
            <a:r>
              <a:rPr lang="en-US" sz="2000"/>
              <a:t>Order(1) Complexity</a:t>
            </a:r>
            <a:endParaRPr sz="2000"/>
          </a:p>
          <a:p>
            <a:pPr indent="-355600" lvl="0" marL="457200" rtl="0" algn="l">
              <a:lnSpc>
                <a:spcPct val="90000"/>
              </a:lnSpc>
              <a:spcBef>
                <a:spcPts val="0"/>
              </a:spcBef>
              <a:spcAft>
                <a:spcPts val="0"/>
              </a:spcAft>
              <a:buSzPts val="2000"/>
              <a:buChar char="-"/>
            </a:pPr>
            <a:r>
              <a:rPr lang="en-US" sz="2000"/>
              <a:t>Average case</a:t>
            </a:r>
            <a:endParaRPr sz="2000"/>
          </a:p>
          <a:p>
            <a:pPr indent="-355600" lvl="1" marL="914400" rtl="0" algn="l">
              <a:lnSpc>
                <a:spcPct val="90000"/>
              </a:lnSpc>
              <a:spcBef>
                <a:spcPts val="0"/>
              </a:spcBef>
              <a:spcAft>
                <a:spcPts val="0"/>
              </a:spcAft>
              <a:buSzPts val="2000"/>
              <a:buChar char="-"/>
            </a:pPr>
            <a:r>
              <a:rPr lang="en-US" sz="2000"/>
              <a:t>(1+2+......+(n-1)+n → n(n+1)/2   → Order(n)</a:t>
            </a:r>
            <a:endParaRPr sz="2000"/>
          </a:p>
        </p:txBody>
      </p:sp>
      <p:graphicFrame>
        <p:nvGraphicFramePr>
          <p:cNvPr id="77" name="Google Shape;77;g25d745f9e20_0_15"/>
          <p:cNvGraphicFramePr/>
          <p:nvPr/>
        </p:nvGraphicFramePr>
        <p:xfrm>
          <a:off x="643425" y="1939325"/>
          <a:ext cx="3000000" cy="3000000"/>
        </p:xfrm>
        <a:graphic>
          <a:graphicData uri="http://schemas.openxmlformats.org/drawingml/2006/table">
            <a:tbl>
              <a:tblPr>
                <a:solidFill>
                  <a:srgbClr val="FFFFFF"/>
                </a:solidFill>
                <a:tableStyleId>{70ED320D-D9FA-48BB-892D-80E56E7E469B}</a:tableStyleId>
              </a:tblPr>
              <a:tblGrid>
                <a:gridCol w="4263475"/>
                <a:gridCol w="5451475"/>
              </a:tblGrid>
              <a:tr h="1475">
                <a:tc>
                  <a:txBody>
                    <a:bodyPr/>
                    <a:lstStyle/>
                    <a:p>
                      <a:pPr indent="0" lvl="0" marL="0" rtl="0" algn="l">
                        <a:lnSpc>
                          <a:spcPct val="115000"/>
                        </a:lnSpc>
                        <a:spcBef>
                          <a:spcPts val="0"/>
                        </a:spcBef>
                        <a:spcAft>
                          <a:spcPts val="0"/>
                        </a:spcAft>
                        <a:buNone/>
                      </a:pPr>
                      <a:r>
                        <a:rPr b="1" lang="en-US" sz="1800">
                          <a:highlight>
                            <a:srgbClr val="FFFFFF"/>
                          </a:highlight>
                          <a:latin typeface="Times New Roman"/>
                          <a:ea typeface="Times New Roman"/>
                          <a:cs typeface="Times New Roman"/>
                          <a:sym typeface="Times New Roman"/>
                        </a:rPr>
                        <a:t>Case</a:t>
                      </a:r>
                      <a:endParaRPr b="1" sz="18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US" sz="1800">
                          <a:highlight>
                            <a:srgbClr val="FFFFFF"/>
                          </a:highlight>
                          <a:latin typeface="Times New Roman"/>
                          <a:ea typeface="Times New Roman"/>
                          <a:cs typeface="Times New Roman"/>
                          <a:sym typeface="Times New Roman"/>
                        </a:rPr>
                        <a:t>Time Complexity</a:t>
                      </a:r>
                      <a:endParaRPr b="1" sz="18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152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Best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O(1)</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52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Average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O(n)</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525">
                <a:tc>
                  <a:txBody>
                    <a:bodyPr/>
                    <a:lstStyle/>
                    <a:p>
                      <a:pPr indent="0" lvl="0" marL="0" rtl="0" algn="just">
                        <a:lnSpc>
                          <a:spcPct val="170000"/>
                        </a:lnSpc>
                        <a:spcBef>
                          <a:spcPts val="0"/>
                        </a:spcBef>
                        <a:spcAft>
                          <a:spcPts val="0"/>
                        </a:spcAft>
                        <a:buNone/>
                      </a:pPr>
                      <a:r>
                        <a:rPr b="1" lang="en-US" sz="1800">
                          <a:solidFill>
                            <a:srgbClr val="333333"/>
                          </a:solidFill>
                          <a:highlight>
                            <a:srgbClr val="FFFFFF"/>
                          </a:highlight>
                          <a:latin typeface="Roboto"/>
                          <a:ea typeface="Roboto"/>
                          <a:cs typeface="Roboto"/>
                          <a:sym typeface="Roboto"/>
                        </a:rPr>
                        <a:t>Worst Case</a:t>
                      </a:r>
                      <a:endParaRPr b="1"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US" sz="1800">
                          <a:solidFill>
                            <a:srgbClr val="333333"/>
                          </a:solidFill>
                          <a:highlight>
                            <a:srgbClr val="FFFFFF"/>
                          </a:highlight>
                          <a:latin typeface="Roboto"/>
                          <a:ea typeface="Roboto"/>
                          <a:cs typeface="Roboto"/>
                          <a:sym typeface="Roboto"/>
                        </a:rPr>
                        <a:t>O(n)</a:t>
                      </a:r>
                      <a:endParaRPr sz="18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5d745f9e20_0_2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Binary Search</a:t>
            </a:r>
            <a:endParaRPr sz="3000">
              <a:solidFill>
                <a:schemeClr val="accent1"/>
              </a:solidFill>
            </a:endParaRPr>
          </a:p>
        </p:txBody>
      </p:sp>
      <p:sp>
        <p:nvSpPr>
          <p:cNvPr id="83" name="Google Shape;83;g25d745f9e20_0_2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90000"/>
              </a:lnSpc>
              <a:spcBef>
                <a:spcPts val="0"/>
              </a:spcBef>
              <a:spcAft>
                <a:spcPts val="0"/>
              </a:spcAft>
              <a:buClr>
                <a:srgbClr val="333333"/>
              </a:buClr>
              <a:buSzPts val="2400"/>
              <a:buChar char="●"/>
            </a:pPr>
            <a:r>
              <a:rPr lang="en-US" sz="2400">
                <a:solidFill>
                  <a:srgbClr val="333333"/>
                </a:solidFill>
                <a:highlight>
                  <a:srgbClr val="FFFFFF"/>
                </a:highlight>
              </a:rPr>
              <a:t>Binary search can be implemented only on a sorted list of items. If the elements are not sorted already, we need to sort them first.</a:t>
            </a:r>
            <a:endParaRPr sz="2400">
              <a:solidFill>
                <a:srgbClr val="333333"/>
              </a:solidFill>
              <a:highlight>
                <a:srgbClr val="FFFFFF"/>
              </a:highlight>
            </a:endParaRPr>
          </a:p>
          <a:p>
            <a:pPr indent="0" lvl="0" marL="457200" rtl="0" algn="l">
              <a:lnSpc>
                <a:spcPct val="90000"/>
              </a:lnSpc>
              <a:spcBef>
                <a:spcPts val="0"/>
              </a:spcBef>
              <a:spcAft>
                <a:spcPts val="0"/>
              </a:spcAft>
              <a:buNone/>
            </a:pPr>
            <a:r>
              <a:t/>
            </a:r>
            <a:endParaRPr sz="2400">
              <a:solidFill>
                <a:srgbClr val="333333"/>
              </a:solidFill>
              <a:highlight>
                <a:srgbClr val="FFFFFF"/>
              </a:highlight>
            </a:endParaRPr>
          </a:p>
          <a:p>
            <a:pPr indent="-381000" lvl="0" marL="457200" rtl="0" algn="l">
              <a:lnSpc>
                <a:spcPct val="90000"/>
              </a:lnSpc>
              <a:spcBef>
                <a:spcPts val="0"/>
              </a:spcBef>
              <a:spcAft>
                <a:spcPts val="0"/>
              </a:spcAft>
              <a:buClr>
                <a:srgbClr val="333333"/>
              </a:buClr>
              <a:buSzPts val="2400"/>
              <a:buChar char="●"/>
            </a:pPr>
            <a:r>
              <a:rPr lang="en-US" sz="2400">
                <a:solidFill>
                  <a:srgbClr val="333333"/>
                </a:solidFill>
                <a:highlight>
                  <a:srgbClr val="FFFFFF"/>
                </a:highlight>
              </a:rPr>
              <a:t>Binary search follows divide and conquer approach in which, the list is divided into two halves and the item is compared with the middle element of the list.</a:t>
            </a:r>
            <a:endParaRPr sz="2400">
              <a:solidFill>
                <a:srgbClr val="333333"/>
              </a:solidFill>
              <a:highlight>
                <a:srgbClr val="FFFFFF"/>
              </a:highlight>
            </a:endParaRPr>
          </a:p>
          <a:p>
            <a:pPr indent="0" lvl="0" marL="457200" rtl="0" algn="l">
              <a:lnSpc>
                <a:spcPct val="90000"/>
              </a:lnSpc>
              <a:spcBef>
                <a:spcPts val="0"/>
              </a:spcBef>
              <a:spcAft>
                <a:spcPts val="0"/>
              </a:spcAft>
              <a:buNone/>
            </a:pPr>
            <a:r>
              <a:t/>
            </a:r>
            <a:endParaRPr sz="2400">
              <a:solidFill>
                <a:srgbClr val="333333"/>
              </a:solidFill>
              <a:highlight>
                <a:srgbClr val="FFFFFF"/>
              </a:highlight>
            </a:endParaRPr>
          </a:p>
          <a:p>
            <a:pPr indent="-381000" lvl="0" marL="457200" rtl="0" algn="l">
              <a:lnSpc>
                <a:spcPct val="90000"/>
              </a:lnSpc>
              <a:spcBef>
                <a:spcPts val="0"/>
              </a:spcBef>
              <a:spcAft>
                <a:spcPts val="0"/>
              </a:spcAft>
              <a:buClr>
                <a:srgbClr val="333333"/>
              </a:buClr>
              <a:buSzPts val="2400"/>
              <a:buChar char="●"/>
            </a:pPr>
            <a:r>
              <a:rPr lang="en-US" sz="2400">
                <a:solidFill>
                  <a:srgbClr val="333333"/>
                </a:solidFill>
                <a:highlight>
                  <a:srgbClr val="FFFFFF"/>
                </a:highlight>
              </a:rPr>
              <a:t>If the match is found then, the location of middle element is returned otherwise, we search into either of the halves depending upon the result produced through the match.</a:t>
            </a:r>
            <a:endParaRPr sz="2400">
              <a:solidFill>
                <a:srgbClr val="333333"/>
              </a:solidFill>
              <a:highlight>
                <a:srgbClr val="FFFFFF"/>
              </a:highlight>
            </a:endParaRPr>
          </a:p>
          <a:p>
            <a:pPr indent="0" lvl="0" marL="457200" rtl="0" algn="l">
              <a:lnSpc>
                <a:spcPct val="90000"/>
              </a:lnSpc>
              <a:spcBef>
                <a:spcPts val="0"/>
              </a:spcBef>
              <a:spcAft>
                <a:spcPts val="0"/>
              </a:spcAft>
              <a:buNone/>
            </a:pPr>
            <a:r>
              <a:t/>
            </a:r>
            <a:endParaRPr sz="2400">
              <a:solidFill>
                <a:srgbClr val="333333"/>
              </a:solidFill>
              <a:highlight>
                <a:srgbClr val="FFFFFF"/>
              </a:highlight>
            </a:endParaRPr>
          </a:p>
          <a:p>
            <a:pPr indent="-381000" lvl="0" marL="457200" rtl="0" algn="l">
              <a:lnSpc>
                <a:spcPct val="90000"/>
              </a:lnSpc>
              <a:spcBef>
                <a:spcPts val="0"/>
              </a:spcBef>
              <a:spcAft>
                <a:spcPts val="0"/>
              </a:spcAft>
              <a:buClr>
                <a:srgbClr val="333333"/>
              </a:buClr>
              <a:buSzPts val="2400"/>
              <a:buChar char="●"/>
            </a:pPr>
            <a:r>
              <a:rPr lang="en-US" sz="2400">
                <a:solidFill>
                  <a:srgbClr val="333333"/>
                </a:solidFill>
                <a:highlight>
                  <a:srgbClr val="FFFFFF"/>
                </a:highlight>
              </a:rPr>
              <a:t>Binary </a:t>
            </a:r>
            <a:r>
              <a:rPr lang="en-US" sz="2400">
                <a:solidFill>
                  <a:srgbClr val="333333"/>
                </a:solidFill>
                <a:highlight>
                  <a:srgbClr val="FFFFFF"/>
                </a:highlight>
              </a:rPr>
              <a:t>search</a:t>
            </a:r>
            <a:r>
              <a:rPr lang="en-US" sz="2400">
                <a:solidFill>
                  <a:srgbClr val="333333"/>
                </a:solidFill>
                <a:highlight>
                  <a:srgbClr val="FFFFFF"/>
                </a:highlight>
              </a:rPr>
              <a:t>  algorithm is to reduce the time complexity of search on sorted array to O(Log n)</a:t>
            </a:r>
            <a:endParaRPr sz="2400">
              <a:solidFill>
                <a:srgbClr val="333333"/>
              </a:solidFill>
              <a:highlight>
                <a:srgbClr val="FFFFFF"/>
              </a:highlight>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5d745f9e20_0_2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Binary Search: Algorithm</a:t>
            </a:r>
            <a:endParaRPr sz="3000">
              <a:solidFill>
                <a:schemeClr val="accent1"/>
              </a:solidFill>
            </a:endParaRPr>
          </a:p>
        </p:txBody>
      </p:sp>
      <p:sp>
        <p:nvSpPr>
          <p:cNvPr id="89" name="Google Shape;89;g25d745f9e20_0_25"/>
          <p:cNvSpPr txBox="1"/>
          <p:nvPr>
            <p:ph idx="1" type="body"/>
          </p:nvPr>
        </p:nvSpPr>
        <p:spPr>
          <a:xfrm>
            <a:off x="900750" y="1856100"/>
            <a:ext cx="10452900" cy="41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2000">
                <a:solidFill>
                  <a:srgbClr val="162F59"/>
                </a:solidFill>
                <a:highlight>
                  <a:srgbClr val="FFFFFF"/>
                </a:highlight>
              </a:rPr>
              <a:t>Step 1</a:t>
            </a:r>
            <a:r>
              <a:rPr lang="en-US" sz="2000">
                <a:solidFill>
                  <a:srgbClr val="162F59"/>
                </a:solidFill>
                <a:highlight>
                  <a:srgbClr val="FFFFFF"/>
                </a:highlight>
              </a:rPr>
              <a:t>- Find the middle index using (first+last)/2.</a:t>
            </a:r>
            <a:endParaRPr sz="2000">
              <a:solidFill>
                <a:srgbClr val="162F59"/>
              </a:solidFill>
              <a:highlight>
                <a:srgbClr val="FFFFFF"/>
              </a:highlight>
            </a:endParaRPr>
          </a:p>
          <a:p>
            <a:pPr indent="0" lvl="0" marL="0" rtl="0" algn="l">
              <a:lnSpc>
                <a:spcPct val="100000"/>
              </a:lnSpc>
              <a:spcBef>
                <a:spcPts val="400"/>
              </a:spcBef>
              <a:spcAft>
                <a:spcPts val="0"/>
              </a:spcAft>
              <a:buNone/>
            </a:pPr>
            <a:r>
              <a:t/>
            </a:r>
            <a:endParaRPr sz="2000">
              <a:solidFill>
                <a:srgbClr val="162F59"/>
              </a:solidFill>
              <a:highlight>
                <a:srgbClr val="FFFFFF"/>
              </a:highlight>
            </a:endParaRPr>
          </a:p>
          <a:p>
            <a:pPr indent="0" lvl="0" marL="0" rtl="0" algn="l">
              <a:lnSpc>
                <a:spcPct val="100000"/>
              </a:lnSpc>
              <a:spcBef>
                <a:spcPts val="400"/>
              </a:spcBef>
              <a:spcAft>
                <a:spcPts val="0"/>
              </a:spcAft>
              <a:buNone/>
            </a:pPr>
            <a:r>
              <a:rPr b="1" lang="en-US" sz="2000">
                <a:solidFill>
                  <a:srgbClr val="162F59"/>
                </a:solidFill>
                <a:highlight>
                  <a:srgbClr val="FFFFFF"/>
                </a:highlight>
              </a:rPr>
              <a:t>Step 2</a:t>
            </a:r>
            <a:r>
              <a:rPr lang="en-US" sz="2000">
                <a:solidFill>
                  <a:srgbClr val="162F59"/>
                </a:solidFill>
                <a:highlight>
                  <a:srgbClr val="FFFFFF"/>
                </a:highlight>
              </a:rPr>
              <a:t>- If element at middle index == number , print middle index</a:t>
            </a:r>
            <a:endParaRPr sz="2000">
              <a:solidFill>
                <a:srgbClr val="162F59"/>
              </a:solidFill>
              <a:highlight>
                <a:srgbClr val="FFFFFF"/>
              </a:highlight>
            </a:endParaRPr>
          </a:p>
          <a:p>
            <a:pPr indent="0" lvl="0" marL="0" rtl="0" algn="l">
              <a:lnSpc>
                <a:spcPct val="100000"/>
              </a:lnSpc>
              <a:spcBef>
                <a:spcPts val="400"/>
              </a:spcBef>
              <a:spcAft>
                <a:spcPts val="0"/>
              </a:spcAft>
              <a:buNone/>
            </a:pPr>
            <a:r>
              <a:t/>
            </a:r>
            <a:endParaRPr sz="2000">
              <a:solidFill>
                <a:srgbClr val="162F59"/>
              </a:solidFill>
              <a:highlight>
                <a:srgbClr val="FFFFFF"/>
              </a:highlight>
            </a:endParaRPr>
          </a:p>
          <a:p>
            <a:pPr indent="0" lvl="0" marL="0" rtl="0" algn="l">
              <a:lnSpc>
                <a:spcPct val="100000"/>
              </a:lnSpc>
              <a:spcBef>
                <a:spcPts val="400"/>
              </a:spcBef>
              <a:spcAft>
                <a:spcPts val="0"/>
              </a:spcAft>
              <a:buNone/>
            </a:pPr>
            <a:r>
              <a:rPr b="1" lang="en-US" sz="2000">
                <a:solidFill>
                  <a:srgbClr val="162F59"/>
                </a:solidFill>
                <a:highlight>
                  <a:srgbClr val="FFFFFF"/>
                </a:highlight>
              </a:rPr>
              <a:t>Step 3</a:t>
            </a:r>
            <a:r>
              <a:rPr lang="en-US" sz="2000">
                <a:solidFill>
                  <a:srgbClr val="162F59"/>
                </a:solidFill>
                <a:highlight>
                  <a:srgbClr val="FFFFFF"/>
                </a:highlight>
              </a:rPr>
              <a:t>- If element at middle index &gt; number, Now last = middle index -1 . go to step 1.</a:t>
            </a:r>
            <a:endParaRPr sz="2000">
              <a:solidFill>
                <a:srgbClr val="162F59"/>
              </a:solidFill>
              <a:highlight>
                <a:srgbClr val="FFFFFF"/>
              </a:highlight>
            </a:endParaRPr>
          </a:p>
          <a:p>
            <a:pPr indent="0" lvl="0" marL="0" rtl="0" algn="l">
              <a:lnSpc>
                <a:spcPct val="100000"/>
              </a:lnSpc>
              <a:spcBef>
                <a:spcPts val="400"/>
              </a:spcBef>
              <a:spcAft>
                <a:spcPts val="0"/>
              </a:spcAft>
              <a:buNone/>
            </a:pPr>
            <a:r>
              <a:t/>
            </a:r>
            <a:endParaRPr sz="2000">
              <a:solidFill>
                <a:srgbClr val="162F59"/>
              </a:solidFill>
              <a:highlight>
                <a:srgbClr val="FFFFFF"/>
              </a:highlight>
            </a:endParaRPr>
          </a:p>
          <a:p>
            <a:pPr indent="0" lvl="0" marL="0" rtl="0" algn="l">
              <a:lnSpc>
                <a:spcPct val="100000"/>
              </a:lnSpc>
              <a:spcBef>
                <a:spcPts val="400"/>
              </a:spcBef>
              <a:spcAft>
                <a:spcPts val="0"/>
              </a:spcAft>
              <a:buNone/>
            </a:pPr>
            <a:r>
              <a:rPr b="1" lang="en-US" sz="2000">
                <a:solidFill>
                  <a:srgbClr val="162F59"/>
                </a:solidFill>
                <a:highlight>
                  <a:srgbClr val="FFFFFF"/>
                </a:highlight>
              </a:rPr>
              <a:t>Step 4</a:t>
            </a:r>
            <a:r>
              <a:rPr lang="en-US" sz="2000">
                <a:solidFill>
                  <a:srgbClr val="162F59"/>
                </a:solidFill>
                <a:highlight>
                  <a:srgbClr val="FFFFFF"/>
                </a:highlight>
              </a:rPr>
              <a:t>- If element at middle index &lt; number, Now first = middle index +1. go to step 1.</a:t>
            </a:r>
            <a:endParaRPr sz="2000">
              <a:solidFill>
                <a:srgbClr val="162F59"/>
              </a:solidFill>
              <a:highlight>
                <a:srgbClr val="FFFFFF"/>
              </a:highlight>
            </a:endParaRPr>
          </a:p>
          <a:p>
            <a:pPr indent="0" lvl="0" marL="0" rtl="0" algn="l">
              <a:lnSpc>
                <a:spcPct val="100000"/>
              </a:lnSpc>
              <a:spcBef>
                <a:spcPts val="400"/>
              </a:spcBef>
              <a:spcAft>
                <a:spcPts val="0"/>
              </a:spcAft>
              <a:buNone/>
            </a:pPr>
            <a:r>
              <a:t/>
            </a:r>
            <a:endParaRPr sz="2000">
              <a:solidFill>
                <a:srgbClr val="162F59"/>
              </a:solidFill>
              <a:highlight>
                <a:srgbClr val="FFFFFF"/>
              </a:highlight>
            </a:endParaRPr>
          </a:p>
          <a:p>
            <a:pPr indent="0" lvl="0" marL="0" rtl="0" algn="l">
              <a:lnSpc>
                <a:spcPct val="100000"/>
              </a:lnSpc>
              <a:spcBef>
                <a:spcPts val="400"/>
              </a:spcBef>
              <a:spcAft>
                <a:spcPts val="0"/>
              </a:spcAft>
              <a:buNone/>
            </a:pPr>
            <a:r>
              <a:rPr b="1" lang="en-US" sz="2000">
                <a:solidFill>
                  <a:srgbClr val="162F59"/>
                </a:solidFill>
                <a:highlight>
                  <a:srgbClr val="FFFFFF"/>
                </a:highlight>
              </a:rPr>
              <a:t>Step 5</a:t>
            </a:r>
            <a:r>
              <a:rPr lang="en-US" sz="2000">
                <a:solidFill>
                  <a:srgbClr val="162F59"/>
                </a:solidFill>
                <a:highlight>
                  <a:srgbClr val="FFFFFF"/>
                </a:highlight>
              </a:rPr>
              <a:t>- Continue </a:t>
            </a:r>
            <a:r>
              <a:rPr lang="en-US" sz="2000">
                <a:solidFill>
                  <a:srgbClr val="162F59"/>
                </a:solidFill>
                <a:highlight>
                  <a:srgbClr val="FFFFFF"/>
                </a:highlight>
              </a:rPr>
              <a:t>until</a:t>
            </a:r>
            <a:r>
              <a:rPr lang="en-US" sz="2000">
                <a:solidFill>
                  <a:srgbClr val="162F59"/>
                </a:solidFill>
                <a:highlight>
                  <a:srgbClr val="FFFFFF"/>
                </a:highlight>
              </a:rPr>
              <a:t> second step gets evaluated or middle index becomes zero.</a:t>
            </a:r>
            <a:endParaRPr sz="2000">
              <a:solidFill>
                <a:srgbClr val="162F59"/>
              </a:solidFill>
              <a:highlight>
                <a:srgbClr val="FFFFFF"/>
              </a:highlight>
            </a:endParaRPr>
          </a:p>
          <a:p>
            <a:pPr indent="0" lvl="0" marL="0" rtl="0" algn="l">
              <a:lnSpc>
                <a:spcPct val="100000"/>
              </a:lnSpc>
              <a:spcBef>
                <a:spcPts val="400"/>
              </a:spcBef>
              <a:spcAft>
                <a:spcPts val="0"/>
              </a:spcAft>
              <a:buNone/>
            </a:pPr>
            <a:r>
              <a:t/>
            </a:r>
            <a:endParaRPr sz="2000">
              <a:solidFill>
                <a:srgbClr val="162F59"/>
              </a:solidFill>
              <a:highlight>
                <a:srgbClr val="FFFFFF"/>
              </a:highlight>
            </a:endParaRPr>
          </a:p>
          <a:p>
            <a:pPr indent="0" lvl="0" marL="0" rtl="0" algn="l">
              <a:lnSpc>
                <a:spcPct val="100000"/>
              </a:lnSpc>
              <a:spcBef>
                <a:spcPts val="400"/>
              </a:spcBef>
              <a:spcAft>
                <a:spcPts val="400"/>
              </a:spcAft>
              <a:buNone/>
            </a:pPr>
            <a:r>
              <a:rPr b="1" lang="en-US" sz="2000">
                <a:solidFill>
                  <a:srgbClr val="162F59"/>
                </a:solidFill>
                <a:highlight>
                  <a:srgbClr val="FFFFFF"/>
                </a:highlight>
              </a:rPr>
              <a:t>Step 6</a:t>
            </a:r>
            <a:r>
              <a:rPr lang="en-US" sz="2000">
                <a:solidFill>
                  <a:srgbClr val="162F59"/>
                </a:solidFill>
                <a:highlight>
                  <a:srgbClr val="FFFFFF"/>
                </a:highlight>
              </a:rPr>
              <a:t>- Print number not found, if middle index becomes zero.</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5d745f9e20_0_3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Binary Search</a:t>
            </a:r>
            <a:endParaRPr sz="3000">
              <a:solidFill>
                <a:schemeClr val="accent1"/>
              </a:solidFill>
            </a:endParaRPr>
          </a:p>
        </p:txBody>
      </p:sp>
      <p:pic>
        <p:nvPicPr>
          <p:cNvPr id="95" name="Google Shape;95;g25d745f9e20_0_30"/>
          <p:cNvPicPr preferRelativeResize="0"/>
          <p:nvPr/>
        </p:nvPicPr>
        <p:blipFill>
          <a:blip r:embed="rId3">
            <a:alphaModFix/>
          </a:blip>
          <a:stretch>
            <a:fillRect/>
          </a:stretch>
        </p:blipFill>
        <p:spPr>
          <a:xfrm>
            <a:off x="2406200" y="1937394"/>
            <a:ext cx="5648325" cy="476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2016-10-18T09:29:19Z</dcterms:created>
  <dc:creator>rlamsal</dc:creator>
</cp:coreProperties>
</file>