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64" y="-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3639" y="2489072"/>
            <a:ext cx="9725660" cy="1290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l.org/resources/libraries/glut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0" dirty="0">
                <a:latin typeface="Calibri Light"/>
                <a:cs typeface="Calibri Light"/>
              </a:rPr>
              <a:t>Unit</a:t>
            </a:r>
            <a:r>
              <a:rPr sz="6000" b="0" i="0" spc="-204" dirty="0">
                <a:latin typeface="Calibri Light"/>
                <a:cs typeface="Calibri Light"/>
              </a:rPr>
              <a:t> </a:t>
            </a:r>
            <a:r>
              <a:rPr sz="6000" b="0" i="0" dirty="0">
                <a:latin typeface="Calibri Light"/>
                <a:cs typeface="Calibri Light"/>
              </a:rPr>
              <a:t>10:</a:t>
            </a:r>
            <a:r>
              <a:rPr sz="6000" b="0" i="0" spc="-185" dirty="0">
                <a:latin typeface="Calibri Light"/>
                <a:cs typeface="Calibri Light"/>
              </a:rPr>
              <a:t> </a:t>
            </a:r>
            <a:r>
              <a:rPr sz="6000" b="0" i="0" spc="-50" dirty="0">
                <a:latin typeface="Calibri Light"/>
                <a:cs typeface="Calibri Light"/>
              </a:rPr>
              <a:t>Introduction</a:t>
            </a:r>
            <a:r>
              <a:rPr sz="6000" b="0" i="0" spc="-229" dirty="0">
                <a:latin typeface="Calibri Light"/>
                <a:cs typeface="Calibri Light"/>
              </a:rPr>
              <a:t> </a:t>
            </a:r>
            <a:r>
              <a:rPr sz="6000" b="0" i="0" dirty="0">
                <a:latin typeface="Calibri Light"/>
                <a:cs typeface="Calibri Light"/>
              </a:rPr>
              <a:t>to</a:t>
            </a:r>
            <a:r>
              <a:rPr sz="6000" b="0" i="0" spc="-204" dirty="0">
                <a:latin typeface="Calibri Light"/>
                <a:cs typeface="Calibri Light"/>
              </a:rPr>
              <a:t> </a:t>
            </a:r>
            <a:r>
              <a:rPr sz="6000" b="0" i="0" spc="-10" dirty="0">
                <a:latin typeface="Calibri Light"/>
                <a:cs typeface="Calibri Light"/>
              </a:rPr>
              <a:t>OpenGL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1774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151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115824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58213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514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5368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2377"/>
            <a:ext cx="11954510" cy="65512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Basic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Lighting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OpenGL</a:t>
            </a:r>
            <a:endParaRPr sz="2800">
              <a:latin typeface="Calibri"/>
              <a:cs typeface="Calibri"/>
            </a:endParaRPr>
          </a:p>
          <a:p>
            <a:pPr marL="240029" marR="6985" indent="-227329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Lighting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incredibly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complex,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influenced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numerous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factors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challenging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limited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power.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OpenGL,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we 	</a:t>
            </a:r>
            <a:r>
              <a:rPr sz="2800" dirty="0">
                <a:latin typeface="Calibri"/>
                <a:cs typeface="Calibri"/>
              </a:rPr>
              <a:t>rely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simplified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approximate </a:t>
            </a:r>
            <a:r>
              <a:rPr sz="2800" dirty="0">
                <a:latin typeface="Calibri"/>
                <a:cs typeface="Calibri"/>
              </a:rPr>
              <a:t>reality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One 	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Phong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lighting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model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Phong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comprises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essential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components: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Ambient</a:t>
            </a:r>
            <a:r>
              <a:rPr sz="2800" b="1" spc="25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Lighting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darkness,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there’s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scattered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light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(from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moon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distant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sources).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simulate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this,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ambient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lighting 	</a:t>
            </a:r>
            <a:r>
              <a:rPr sz="2800" dirty="0">
                <a:latin typeface="Calibri"/>
                <a:cs typeface="Calibri"/>
              </a:rPr>
              <a:t>constant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gives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base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color.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ensures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never 	completely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dark.</a:t>
            </a:r>
            <a:endParaRPr sz="2800">
              <a:latin typeface="Calibri"/>
              <a:cs typeface="Calibri"/>
            </a:endParaRPr>
          </a:p>
          <a:p>
            <a:pPr marL="240029" marR="6985" indent="-227329" algn="just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Diffuse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Lighting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simulates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directional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impact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light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	</a:t>
            </a:r>
            <a:r>
              <a:rPr sz="2800" dirty="0">
                <a:latin typeface="Calibri"/>
                <a:cs typeface="Calibri"/>
              </a:rPr>
              <a:t>object.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It’s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visually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significant—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faces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light 	</a:t>
            </a:r>
            <a:r>
              <a:rPr sz="2800" dirty="0">
                <a:latin typeface="Calibri"/>
                <a:cs typeface="Calibri"/>
              </a:rPr>
              <a:t>source,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brighter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becomes.</a:t>
            </a:r>
            <a:endParaRPr sz="2800">
              <a:latin typeface="Calibri"/>
              <a:cs typeface="Calibri"/>
            </a:endParaRPr>
          </a:p>
          <a:p>
            <a:pPr marL="240029" marR="8255" indent="-227329" algn="just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Specular</a:t>
            </a:r>
            <a:r>
              <a:rPr sz="2800" b="1" spc="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Lighting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Shiny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exhibit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bright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spots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illuminated.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Specular 	</a:t>
            </a:r>
            <a:r>
              <a:rPr sz="2800" dirty="0">
                <a:latin typeface="Calibri"/>
                <a:cs typeface="Calibri"/>
              </a:rPr>
              <a:t>highlights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influenced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light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31885" y="492963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15695" y="228600"/>
            <a:ext cx="11353800" cy="6460490"/>
            <a:chOff x="615695" y="228600"/>
            <a:chExt cx="11353800" cy="6460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5" y="228600"/>
              <a:ext cx="11353800" cy="39837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11" y="4212335"/>
              <a:ext cx="5466588" cy="2476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382" y="63144"/>
            <a:ext cx="11843385" cy="63379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425"/>
              </a:spcBef>
              <a:tabLst>
                <a:tab pos="240029" algn="l"/>
              </a:tabLst>
            </a:pPr>
            <a:r>
              <a:rPr lang="en-US" sz="2800" b="1" dirty="0">
                <a:latin typeface="Calibri"/>
                <a:cs typeface="Calibri"/>
              </a:rPr>
              <a:t>P</a:t>
            </a:r>
            <a:r>
              <a:rPr sz="2800" b="1" dirty="0" smtClean="0">
                <a:latin typeface="Calibri"/>
                <a:cs typeface="Calibri"/>
              </a:rPr>
              <a:t>olygons</a:t>
            </a:r>
            <a:r>
              <a:rPr sz="2800" b="1" spc="-95" dirty="0" smtClean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using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OpenGL</a:t>
            </a:r>
            <a:endParaRPr sz="2800" b="1" dirty="0">
              <a:latin typeface="Calibri"/>
              <a:cs typeface="Calibri"/>
            </a:endParaRPr>
          </a:p>
          <a:p>
            <a:pPr marL="240029" marR="8255" indent="-227329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begins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vertices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5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shapes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 	</a:t>
            </a:r>
            <a:r>
              <a:rPr sz="2800" dirty="0">
                <a:latin typeface="Calibri"/>
                <a:cs typeface="Calibri"/>
              </a:rPr>
              <a:t>triangles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later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constructed.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certain 	</a:t>
            </a:r>
            <a:r>
              <a:rPr sz="2800" dirty="0">
                <a:latin typeface="Calibri"/>
                <a:cs typeface="Calibri"/>
              </a:rPr>
              <a:t>attributes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it's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attributes you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store. 	</a:t>
            </a:r>
            <a:r>
              <a:rPr sz="2800" dirty="0">
                <a:latin typeface="Calibri"/>
                <a:cs typeface="Calibri"/>
              </a:rPr>
              <a:t>Commonly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texture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coordinates.</a:t>
            </a:r>
            <a:endParaRPr sz="2800" dirty="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i="1" dirty="0">
                <a:latin typeface="Calibri"/>
                <a:cs typeface="Calibri"/>
              </a:rPr>
              <a:t>vertex</a:t>
            </a:r>
            <a:r>
              <a:rPr sz="2800" i="1" spc="65" dirty="0">
                <a:latin typeface="Calibri"/>
                <a:cs typeface="Calibri"/>
              </a:rPr>
              <a:t>  </a:t>
            </a:r>
            <a:r>
              <a:rPr sz="2800" i="1" dirty="0">
                <a:latin typeface="Calibri"/>
                <a:cs typeface="Calibri"/>
              </a:rPr>
              <a:t>shader</a:t>
            </a:r>
            <a:r>
              <a:rPr sz="2800" i="1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small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running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graphics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card</a:t>
            </a:r>
            <a:r>
              <a:rPr sz="2800" spc="60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that 	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individually.</a:t>
            </a:r>
            <a:r>
              <a:rPr sz="2800" spc="6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perspective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transformation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world 	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onto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2D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screen!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color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spc="-10" dirty="0">
                <a:latin typeface="Calibri"/>
                <a:cs typeface="Calibri"/>
              </a:rPr>
              <a:t>texture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coordinates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further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down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pipeline.</a:t>
            </a:r>
            <a:endParaRPr sz="2800" dirty="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After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transformed,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graphics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 	</a:t>
            </a:r>
            <a:r>
              <a:rPr sz="2800" dirty="0">
                <a:latin typeface="Calibri"/>
                <a:cs typeface="Calibri"/>
              </a:rPr>
              <a:t>triangles,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lines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them.</a:t>
            </a:r>
            <a:r>
              <a:rPr sz="2800" spc="6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6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shapes</a:t>
            </a:r>
            <a:r>
              <a:rPr sz="2800" spc="650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primitives</a:t>
            </a:r>
            <a:r>
              <a:rPr sz="2800" i="1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shapes.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 	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drawing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triangle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strips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line 	</a:t>
            </a:r>
            <a:r>
              <a:rPr sz="2800" dirty="0">
                <a:latin typeface="Calibri"/>
                <a:cs typeface="Calibri"/>
              </a:rPr>
              <a:t>strips.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primitive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connected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one,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several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39" y="486055"/>
            <a:ext cx="10101200" cy="5654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7436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3979164"/>
            <a:ext cx="11596370" cy="1847214"/>
          </a:xfrm>
          <a:custGeom>
            <a:avLst/>
            <a:gdLst/>
            <a:ahLst/>
            <a:cxnLst/>
            <a:rect l="l" t="t" r="r" b="b"/>
            <a:pathLst>
              <a:path w="11596370" h="1847214">
                <a:moveTo>
                  <a:pt x="11596116" y="0"/>
                </a:moveTo>
                <a:lnTo>
                  <a:pt x="0" y="0"/>
                </a:lnTo>
                <a:lnTo>
                  <a:pt x="0" y="1847088"/>
                </a:lnTo>
                <a:lnTo>
                  <a:pt x="11596116" y="1847088"/>
                </a:lnTo>
                <a:lnTo>
                  <a:pt x="11596116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739" y="-259740"/>
            <a:ext cx="11907520" cy="5713095"/>
          </a:xfrm>
          <a:prstGeom prst="rect">
            <a:avLst/>
          </a:prstGeom>
        </p:spPr>
        <p:txBody>
          <a:bodyPr vert="horz" wrap="square" lIns="0" tIns="2393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88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Color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endParaRPr sz="2800">
              <a:latin typeface="Calibri"/>
              <a:cs typeface="Calibri"/>
            </a:endParaRPr>
          </a:p>
          <a:p>
            <a:pPr marL="12700" marR="5080" indent="-11430">
              <a:lnSpc>
                <a:spcPct val="100000"/>
              </a:lnSpc>
              <a:spcBef>
                <a:spcPts val="1535"/>
              </a:spcBef>
              <a:buSzPct val="93750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	The</a:t>
            </a:r>
            <a:r>
              <a:rPr sz="24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RGB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color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model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commonly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used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computer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graphics.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stands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red,</a:t>
            </a:r>
            <a:r>
              <a:rPr sz="2400" b="1" spc="-5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111111"/>
                </a:solidFill>
                <a:latin typeface="Arial"/>
                <a:cs typeface="Arial"/>
              </a:rPr>
              <a:t>green,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sz="2400" b="1" spc="-6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blue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,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which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are</a:t>
            </a:r>
            <a:r>
              <a:rPr sz="24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additive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primary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colors.</a:t>
            </a:r>
            <a:endParaRPr sz="2400">
              <a:latin typeface="Arial MT"/>
              <a:cs typeface="Arial MT"/>
            </a:endParaRPr>
          </a:p>
          <a:p>
            <a:pPr marL="118745" indent="-117475">
              <a:lnSpc>
                <a:spcPct val="100000"/>
              </a:lnSpc>
              <a:buSzPct val="93750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Each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color</a:t>
            </a:r>
            <a:r>
              <a:rPr sz="24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component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(red,</a:t>
            </a:r>
            <a:r>
              <a:rPr sz="24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green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24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blue)</a:t>
            </a:r>
            <a:r>
              <a:rPr sz="24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is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assigned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value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between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0</a:t>
            </a:r>
            <a:r>
              <a:rPr sz="2400" b="1" spc="-7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sz="2400" b="1" spc="-7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111111"/>
                </a:solidFill>
                <a:latin typeface="Arial"/>
                <a:cs typeface="Arial"/>
              </a:rPr>
              <a:t>1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118745" indent="-117475">
              <a:lnSpc>
                <a:spcPct val="100000"/>
              </a:lnSpc>
              <a:buSzPct val="93750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 example: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Pure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red: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(1,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0,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 0)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Full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blue: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(0,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0,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White: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(1,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1,</a:t>
            </a:r>
            <a:r>
              <a:rPr sz="24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1)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Black: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(0,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0,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0)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har char="•"/>
              <a:tabLst>
                <a:tab pos="756285" algn="l"/>
              </a:tabLst>
            </a:pP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Yellow: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(1,</a:t>
            </a:r>
            <a:r>
              <a:rPr sz="24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1,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0)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400">
              <a:latin typeface="Arial MT"/>
              <a:cs typeface="Arial MT"/>
            </a:endParaRPr>
          </a:p>
          <a:p>
            <a:pPr marL="501015" indent="-114300">
              <a:lnSpc>
                <a:spcPct val="100000"/>
              </a:lnSpc>
              <a:buSzPct val="95833"/>
              <a:buChar char="•"/>
              <a:tabLst>
                <a:tab pos="50101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glColor3f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function</a:t>
            </a:r>
            <a:r>
              <a:rPr sz="2400" spc="-7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sets</a:t>
            </a:r>
            <a:r>
              <a:rPr sz="2400" spc="-9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current</a:t>
            </a:r>
            <a:r>
              <a:rPr sz="2400" spc="-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drawing</a:t>
            </a:r>
            <a:r>
              <a:rPr sz="24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color.</a:t>
            </a:r>
            <a:endParaRPr sz="2400">
              <a:latin typeface="Arial MT"/>
              <a:cs typeface="Arial MT"/>
            </a:endParaRPr>
          </a:p>
          <a:p>
            <a:pPr marL="501015" indent="-114300">
              <a:lnSpc>
                <a:spcPts val="2865"/>
              </a:lnSpc>
              <a:spcBef>
                <a:spcPts val="35"/>
              </a:spcBef>
              <a:buSzPct val="95833"/>
              <a:buChar char="•"/>
              <a:tabLst>
                <a:tab pos="50101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It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takes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three</a:t>
            </a:r>
            <a:r>
              <a:rPr sz="2400" b="1" spc="-3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11111"/>
                </a:solidFill>
                <a:latin typeface="Arial"/>
                <a:cs typeface="Arial"/>
              </a:rPr>
              <a:t>arguments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red,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green,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blue</a:t>
            </a:r>
            <a:r>
              <a:rPr sz="24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components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desired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color.</a:t>
            </a:r>
            <a:endParaRPr sz="2400">
              <a:latin typeface="Arial MT"/>
              <a:cs typeface="Arial MT"/>
            </a:endParaRPr>
          </a:p>
          <a:p>
            <a:pPr marL="501015" indent="-114300">
              <a:lnSpc>
                <a:spcPts val="2865"/>
              </a:lnSpc>
              <a:buSzPct val="95833"/>
              <a:buChar char="•"/>
              <a:tabLst>
                <a:tab pos="501015" algn="l"/>
                <a:tab pos="5149215" algn="l"/>
              </a:tabLst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After</a:t>
            </a:r>
            <a:r>
              <a:rPr sz="2400" spc="-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calling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glColor3f,</a:t>
            </a:r>
            <a:r>
              <a:rPr sz="24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everything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	drawing</a:t>
            </a:r>
            <a:r>
              <a:rPr sz="24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will</a:t>
            </a:r>
            <a:r>
              <a:rPr sz="24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be</a:t>
            </a:r>
            <a:r>
              <a:rPr sz="24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in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sz="24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11111"/>
                </a:solidFill>
                <a:latin typeface="Arial MT"/>
                <a:cs typeface="Arial MT"/>
              </a:rPr>
              <a:t>color.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3132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2597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56832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7436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5492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552"/>
            <a:ext cx="12178284" cy="635736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4488"/>
            <a:ext cx="12192000" cy="676350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7436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743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207" y="22377"/>
            <a:ext cx="11750040" cy="6139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20675" indent="-30797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0675" algn="l"/>
              </a:tabLst>
            </a:pPr>
            <a:r>
              <a:rPr sz="2800" b="1" spc="-10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OpenGL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(Open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Graphics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Library)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cross-</a:t>
            </a:r>
            <a:r>
              <a:rPr sz="2800" dirty="0">
                <a:latin typeface="Calibri"/>
                <a:cs typeface="Calibri"/>
              </a:rPr>
              <a:t>platform,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spc="-30" dirty="0">
                <a:latin typeface="Calibri"/>
                <a:cs typeface="Calibri"/>
              </a:rPr>
              <a:t>hardware-</a:t>
            </a:r>
            <a:r>
              <a:rPr sz="2800" spc="-10" dirty="0">
                <a:latin typeface="Calibri"/>
                <a:cs typeface="Calibri"/>
              </a:rPr>
              <a:t>accelerated, 	language-</a:t>
            </a:r>
            <a:r>
              <a:rPr sz="2800" dirty="0">
                <a:latin typeface="Calibri"/>
                <a:cs typeface="Calibri"/>
              </a:rPr>
              <a:t>independent,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industrial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standard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producing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(including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2D) 	</a:t>
            </a:r>
            <a:r>
              <a:rPr sz="2800" spc="-10" dirty="0">
                <a:latin typeface="Calibri"/>
                <a:cs typeface="Calibri"/>
              </a:rPr>
              <a:t>graphics.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Modern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computers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dedicated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GPU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(Graphics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Unit)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own 	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speed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graphics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rendering.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OpenGL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graphics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hardware.</a:t>
            </a:r>
            <a:endParaRPr sz="2800">
              <a:latin typeface="Calibri"/>
              <a:cs typeface="Calibri"/>
            </a:endParaRPr>
          </a:p>
          <a:p>
            <a:pPr marL="240029" marR="5715" indent="-227329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3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words,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OpenGL</a:t>
            </a:r>
            <a:r>
              <a:rPr sz="2800" spc="3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graphic</a:t>
            </a:r>
            <a:r>
              <a:rPr sz="2800" spc="3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rendering</a:t>
            </a:r>
            <a:r>
              <a:rPr sz="2800" spc="3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commands</a:t>
            </a:r>
            <a:r>
              <a:rPr sz="2800" spc="3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issued</a:t>
            </a:r>
            <a:r>
              <a:rPr sz="2800" spc="3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335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your 	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graphic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hardware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accelerated.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45"/>
              </a:lnSpc>
            </a:pPr>
            <a:r>
              <a:rPr sz="2800" dirty="0">
                <a:latin typeface="Segoe UI"/>
                <a:cs typeface="Segoe UI"/>
              </a:rPr>
              <a:t>We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use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3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sets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of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libraries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in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our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OpenGL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programs:</a:t>
            </a:r>
            <a:endParaRPr sz="2800">
              <a:latin typeface="Segoe UI"/>
              <a:cs typeface="Segoe UI"/>
            </a:endParaRPr>
          </a:p>
          <a:p>
            <a:pPr marL="12700" marR="213995">
              <a:lnSpc>
                <a:spcPts val="3379"/>
              </a:lnSpc>
              <a:spcBef>
                <a:spcPts val="95"/>
              </a:spcBef>
            </a:pPr>
            <a:r>
              <a:rPr sz="2800" spc="-25" dirty="0">
                <a:solidFill>
                  <a:srgbClr val="444444"/>
                </a:solidFill>
                <a:latin typeface="Calibri Light"/>
                <a:cs typeface="Calibri Light"/>
              </a:rPr>
              <a:t>1.Core</a:t>
            </a:r>
            <a:r>
              <a:rPr sz="2800" spc="-130" dirty="0">
                <a:solidFill>
                  <a:srgbClr val="444444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444444"/>
                </a:solidFill>
                <a:latin typeface="Calibri Light"/>
                <a:cs typeface="Calibri Light"/>
              </a:rPr>
              <a:t>OpenGL</a:t>
            </a:r>
            <a:r>
              <a:rPr sz="2800" spc="-130" dirty="0">
                <a:solidFill>
                  <a:srgbClr val="444444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444444"/>
                </a:solidFill>
                <a:latin typeface="Calibri Light"/>
                <a:cs typeface="Calibri Light"/>
              </a:rPr>
              <a:t>(GL)</a:t>
            </a:r>
            <a:r>
              <a:rPr sz="2800" dirty="0">
                <a:latin typeface="Calibri Light"/>
                <a:cs typeface="Calibri Light"/>
              </a:rPr>
              <a:t>:</a:t>
            </a:r>
            <a:r>
              <a:rPr sz="2800" spc="-125" dirty="0">
                <a:latin typeface="Calibri Light"/>
                <a:cs typeface="Calibri Light"/>
              </a:rPr>
              <a:t> </a:t>
            </a:r>
            <a:r>
              <a:rPr sz="2800" dirty="0">
                <a:latin typeface="Segoe UI"/>
                <a:cs typeface="Segoe UI"/>
              </a:rPr>
              <a:t>consists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of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hundreds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of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commands,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which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begin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with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spc="-50" dirty="0">
                <a:latin typeface="Segoe UI"/>
                <a:cs typeface="Segoe UI"/>
              </a:rPr>
              <a:t>a </a:t>
            </a:r>
            <a:r>
              <a:rPr sz="2800" dirty="0">
                <a:latin typeface="Segoe UI"/>
                <a:cs typeface="Segoe UI"/>
              </a:rPr>
              <a:t>prefix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"</a:t>
            </a:r>
            <a:r>
              <a:rPr sz="2800" dirty="0">
                <a:latin typeface="Consolas"/>
                <a:cs typeface="Consolas"/>
              </a:rPr>
              <a:t>gl</a:t>
            </a:r>
            <a:r>
              <a:rPr sz="2800" dirty="0">
                <a:latin typeface="Segoe UI"/>
                <a:cs typeface="Segoe UI"/>
              </a:rPr>
              <a:t>"</a:t>
            </a:r>
            <a:r>
              <a:rPr sz="2800" spc="-10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(e.g.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Consolas"/>
                <a:cs typeface="Consolas"/>
              </a:rPr>
              <a:t>glColor</a:t>
            </a:r>
            <a:r>
              <a:rPr sz="2800" dirty="0">
                <a:latin typeface="Segoe UI"/>
                <a:cs typeface="Segoe UI"/>
              </a:rPr>
              <a:t>,</a:t>
            </a:r>
            <a:r>
              <a:rPr sz="2800" spc="-105" dirty="0">
                <a:latin typeface="Segoe UI"/>
                <a:cs typeface="Segoe UI"/>
              </a:rPr>
              <a:t> </a:t>
            </a:r>
            <a:r>
              <a:rPr sz="2800" dirty="0">
                <a:latin typeface="Consolas"/>
                <a:cs typeface="Consolas"/>
              </a:rPr>
              <a:t>glVertex</a:t>
            </a:r>
            <a:r>
              <a:rPr sz="2800" dirty="0">
                <a:latin typeface="Segoe UI"/>
                <a:cs typeface="Segoe UI"/>
              </a:rPr>
              <a:t>,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Consolas"/>
                <a:cs typeface="Consolas"/>
              </a:rPr>
              <a:t>glTranslate</a:t>
            </a:r>
            <a:r>
              <a:rPr sz="2800" spc="-10" dirty="0">
                <a:latin typeface="Segoe UI"/>
                <a:cs typeface="Segoe UI"/>
              </a:rPr>
              <a:t>,</a:t>
            </a:r>
            <a:r>
              <a:rPr sz="2800" spc="-95" dirty="0">
                <a:latin typeface="Segoe UI"/>
                <a:cs typeface="Segoe UI"/>
              </a:rPr>
              <a:t> </a:t>
            </a:r>
            <a:r>
              <a:rPr sz="2800" dirty="0">
                <a:latin typeface="Consolas"/>
                <a:cs typeface="Consolas"/>
              </a:rPr>
              <a:t>glRotate</a:t>
            </a:r>
            <a:r>
              <a:rPr sz="2800" dirty="0">
                <a:latin typeface="Segoe UI"/>
                <a:cs typeface="Segoe UI"/>
              </a:rPr>
              <a:t>).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The</a:t>
            </a:r>
            <a:r>
              <a:rPr sz="2800" spc="-114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Core</a:t>
            </a:r>
            <a:endParaRPr sz="2800">
              <a:latin typeface="Segoe UI"/>
              <a:cs typeface="Segoe UI"/>
            </a:endParaRPr>
          </a:p>
          <a:p>
            <a:pPr marL="12700" marR="343535">
              <a:lnSpc>
                <a:spcPts val="3360"/>
              </a:lnSpc>
              <a:spcBef>
                <a:spcPts val="50"/>
              </a:spcBef>
            </a:pPr>
            <a:r>
              <a:rPr sz="2800" dirty="0">
                <a:latin typeface="Segoe UI"/>
                <a:cs typeface="Segoe UI"/>
              </a:rPr>
              <a:t>OpenGL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models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an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object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via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set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of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geometric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primitives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such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as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point, </a:t>
            </a:r>
            <a:r>
              <a:rPr sz="2800" dirty="0">
                <a:latin typeface="Segoe UI"/>
                <a:cs typeface="Segoe UI"/>
              </a:rPr>
              <a:t>line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and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polygon.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57093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2796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56543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7023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7436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0011" rIns="0" bIns="0" rtlCol="0">
            <a:spAutoFit/>
          </a:bodyPr>
          <a:lstStyle/>
          <a:p>
            <a:pPr marL="4318635">
              <a:lnSpc>
                <a:spcPct val="100000"/>
              </a:lnSpc>
              <a:spcBef>
                <a:spcPts val="95"/>
              </a:spcBef>
            </a:pPr>
            <a:r>
              <a:rPr dirty="0"/>
              <a:t>Thank</a:t>
            </a:r>
            <a:r>
              <a:rPr spc="-60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42" y="304038"/>
            <a:ext cx="11855450" cy="5878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6985" indent="-3175" algn="just">
              <a:lnSpc>
                <a:spcPct val="99300"/>
              </a:lnSpc>
              <a:spcBef>
                <a:spcPts val="120"/>
              </a:spcBef>
              <a:buSzPct val="95833"/>
              <a:buAutoNum type="arabicPeriod" startAt="2"/>
              <a:tabLst>
                <a:tab pos="269875" algn="l"/>
              </a:tabLst>
            </a:pP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	OpenGL</a:t>
            </a:r>
            <a:r>
              <a:rPr sz="2400" b="1" spc="-10" dirty="0">
                <a:solidFill>
                  <a:srgbClr val="444444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Utility</a:t>
            </a:r>
            <a:r>
              <a:rPr sz="2400" b="1" spc="5" dirty="0">
                <a:solidFill>
                  <a:srgbClr val="444444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Library</a:t>
            </a:r>
            <a:r>
              <a:rPr sz="2400" b="1" spc="5" dirty="0">
                <a:solidFill>
                  <a:srgbClr val="444444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(GLU)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on-</a:t>
            </a:r>
            <a:r>
              <a:rPr sz="2400" dirty="0">
                <a:latin typeface="Segoe UI"/>
                <a:cs typeface="Segoe UI"/>
              </a:rPr>
              <a:t>top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 the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core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OpenGL to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provide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important </a:t>
            </a:r>
            <a:r>
              <a:rPr sz="2400" dirty="0">
                <a:latin typeface="Segoe UI"/>
                <a:cs typeface="Segoe UI"/>
              </a:rPr>
              <a:t>utilities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(such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setting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camera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view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projection)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more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building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models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(such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as </a:t>
            </a:r>
            <a:r>
              <a:rPr sz="2400" dirty="0">
                <a:latin typeface="Segoe UI"/>
                <a:cs typeface="Segoe UI"/>
              </a:rPr>
              <a:t>qradric</a:t>
            </a:r>
            <a:r>
              <a:rPr sz="2400" spc="4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surfaces</a:t>
            </a:r>
            <a:r>
              <a:rPr sz="2400" spc="4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45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polygon</a:t>
            </a:r>
            <a:r>
              <a:rPr sz="2400" spc="4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tessellation).</a:t>
            </a:r>
            <a:r>
              <a:rPr sz="2400" spc="4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GLU</a:t>
            </a:r>
            <a:r>
              <a:rPr sz="2400" spc="4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commands</a:t>
            </a:r>
            <a:r>
              <a:rPr sz="2400" spc="4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start</a:t>
            </a:r>
            <a:r>
              <a:rPr sz="2400" spc="4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4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4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prefix</a:t>
            </a:r>
            <a:r>
              <a:rPr sz="2400" spc="459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"</a:t>
            </a:r>
            <a:r>
              <a:rPr sz="2400" spc="-10" dirty="0">
                <a:latin typeface="Consolas"/>
                <a:cs typeface="Consolas"/>
              </a:rPr>
              <a:t>glu</a:t>
            </a:r>
            <a:r>
              <a:rPr sz="2400" spc="-10" dirty="0">
                <a:latin typeface="Segoe UI"/>
                <a:cs typeface="Segoe UI"/>
              </a:rPr>
              <a:t>" </a:t>
            </a:r>
            <a:r>
              <a:rPr sz="2400" dirty="0">
                <a:latin typeface="Segoe UI"/>
                <a:cs typeface="Segoe UI"/>
              </a:rPr>
              <a:t>(e.g.,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Consolas"/>
                <a:cs typeface="Consolas"/>
              </a:rPr>
              <a:t>gluLookAt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Consolas"/>
                <a:cs typeface="Consolas"/>
              </a:rPr>
              <a:t>gluPerspective</a:t>
            </a:r>
            <a:r>
              <a:rPr sz="2400" spc="-10" dirty="0">
                <a:latin typeface="Segoe UI"/>
                <a:cs typeface="Segoe UI"/>
              </a:rPr>
              <a:t>).</a:t>
            </a:r>
            <a:endParaRPr sz="2400">
              <a:latin typeface="Segoe UI"/>
              <a:cs typeface="Segoe UI"/>
            </a:endParaRPr>
          </a:p>
          <a:p>
            <a:pPr marL="12700" marR="5080" indent="-3175" algn="just">
              <a:lnSpc>
                <a:spcPct val="100000"/>
              </a:lnSpc>
              <a:spcBef>
                <a:spcPts val="60"/>
              </a:spcBef>
              <a:buSzPct val="95833"/>
              <a:buAutoNum type="arabicPeriod" startAt="2"/>
              <a:tabLst>
                <a:tab pos="269875" algn="l"/>
                <a:tab pos="2231390" algn="l"/>
                <a:tab pos="4100195" algn="l"/>
                <a:tab pos="5461000" algn="l"/>
                <a:tab pos="7545070" algn="l"/>
                <a:tab pos="9284335" algn="l"/>
                <a:tab pos="10946765" algn="l"/>
              </a:tabLst>
            </a:pP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	OpenGL</a:t>
            </a:r>
            <a:r>
              <a:rPr sz="2400" b="1" spc="470" dirty="0">
                <a:solidFill>
                  <a:srgbClr val="444444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Utilities</a:t>
            </a:r>
            <a:r>
              <a:rPr sz="2400" b="1" spc="480" dirty="0">
                <a:solidFill>
                  <a:srgbClr val="444444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Toolkit</a:t>
            </a:r>
            <a:r>
              <a:rPr sz="2400" b="1" spc="480" dirty="0">
                <a:solidFill>
                  <a:srgbClr val="444444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444444"/>
                </a:solidFill>
                <a:latin typeface="Segoe UI"/>
                <a:cs typeface="Segoe UI"/>
              </a:rPr>
              <a:t>(GLUT)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OpenGL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designed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4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be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independent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windowing</a:t>
            </a:r>
            <a:r>
              <a:rPr sz="2400" spc="1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system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operating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system.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GLUT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needed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11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interact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1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Operating </a:t>
            </a:r>
            <a:r>
              <a:rPr sz="2400" dirty="0">
                <a:latin typeface="Segoe UI"/>
                <a:cs typeface="Segoe UI"/>
              </a:rPr>
              <a:t>System</a:t>
            </a:r>
            <a:r>
              <a:rPr sz="2400" spc="2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(such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creating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2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window,</a:t>
            </a:r>
            <a:r>
              <a:rPr sz="2400" spc="2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handling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key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2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mouse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inputs);</a:t>
            </a:r>
            <a:r>
              <a:rPr sz="2400" spc="2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it</a:t>
            </a:r>
            <a:r>
              <a:rPr sz="2400" spc="2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also</a:t>
            </a:r>
            <a:r>
              <a:rPr sz="2400" spc="28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provides </a:t>
            </a:r>
            <a:r>
              <a:rPr sz="2400" dirty="0">
                <a:latin typeface="Segoe UI"/>
                <a:cs typeface="Segoe UI"/>
              </a:rPr>
              <a:t>more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building models (such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sphere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torus).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GLUT commands start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with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prefix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"</a:t>
            </a:r>
            <a:r>
              <a:rPr sz="2400" dirty="0">
                <a:latin typeface="Consolas"/>
                <a:cs typeface="Consolas"/>
              </a:rPr>
              <a:t>glut</a:t>
            </a:r>
            <a:r>
              <a:rPr sz="2400" dirty="0">
                <a:latin typeface="Segoe UI"/>
                <a:cs typeface="Segoe UI"/>
              </a:rPr>
              <a:t>"</a:t>
            </a:r>
            <a:r>
              <a:rPr sz="2400" spc="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(e.g.,</a:t>
            </a:r>
            <a:r>
              <a:rPr sz="2400" spc="55" dirty="0">
                <a:latin typeface="Segoe UI"/>
                <a:cs typeface="Segoe UI"/>
              </a:rPr>
              <a:t>  </a:t>
            </a:r>
            <a:r>
              <a:rPr sz="2400" dirty="0">
                <a:latin typeface="Consolas"/>
                <a:cs typeface="Consolas"/>
              </a:rPr>
              <a:t>glutCreatewindow</a:t>
            </a:r>
            <a:r>
              <a:rPr sz="2400" dirty="0">
                <a:latin typeface="Segoe UI"/>
                <a:cs typeface="Segoe UI"/>
              </a:rPr>
              <a:t>,</a:t>
            </a:r>
            <a:r>
              <a:rPr sz="2400" spc="55" dirty="0">
                <a:latin typeface="Segoe UI"/>
                <a:cs typeface="Segoe UI"/>
              </a:rPr>
              <a:t>  </a:t>
            </a:r>
            <a:r>
              <a:rPr sz="2400" dirty="0">
                <a:latin typeface="Consolas"/>
                <a:cs typeface="Consolas"/>
              </a:rPr>
              <a:t>glutMouseFunc</a:t>
            </a:r>
            <a:r>
              <a:rPr sz="2400" dirty="0">
                <a:latin typeface="Segoe UI"/>
                <a:cs typeface="Segoe UI"/>
              </a:rPr>
              <a:t>).</a:t>
            </a:r>
            <a:r>
              <a:rPr sz="2400" spc="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GLUT</a:t>
            </a:r>
            <a:r>
              <a:rPr sz="2400" spc="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platform</a:t>
            </a:r>
            <a:r>
              <a:rPr sz="2400" spc="55" dirty="0">
                <a:latin typeface="Segoe UI"/>
                <a:cs typeface="Segoe UI"/>
              </a:rPr>
              <a:t>  </a:t>
            </a:r>
            <a:r>
              <a:rPr sz="2400" spc="-10" dirty="0">
                <a:latin typeface="Segoe UI"/>
                <a:cs typeface="Segoe UI"/>
              </a:rPr>
              <a:t>independent, </a:t>
            </a:r>
            <a:r>
              <a:rPr sz="2400" dirty="0">
                <a:latin typeface="Segoe UI"/>
                <a:cs typeface="Segoe UI"/>
              </a:rPr>
              <a:t>which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built</a:t>
            </a:r>
            <a:r>
              <a:rPr sz="2400" spc="1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on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top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platform-</a:t>
            </a:r>
            <a:r>
              <a:rPr sz="2400" dirty="0">
                <a:latin typeface="Segoe UI"/>
                <a:cs typeface="Segoe UI"/>
              </a:rPr>
              <a:t>specific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OpenGL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extension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such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as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GLX</a:t>
            </a:r>
            <a:r>
              <a:rPr sz="2400" spc="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</a:t>
            </a:r>
            <a:r>
              <a:rPr sz="2400" spc="10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Window </a:t>
            </a:r>
            <a:r>
              <a:rPr sz="2400" dirty="0">
                <a:latin typeface="Segoe UI"/>
                <a:cs typeface="Segoe UI"/>
              </a:rPr>
              <a:t>System,</a:t>
            </a:r>
            <a:r>
              <a:rPr sz="2400" spc="34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WGL</a:t>
            </a:r>
            <a:r>
              <a:rPr sz="2400" spc="3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3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Microsoft</a:t>
            </a:r>
            <a:r>
              <a:rPr sz="2400" spc="3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Window,</a:t>
            </a:r>
            <a:r>
              <a:rPr sz="2400" spc="3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3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AGL,</a:t>
            </a:r>
            <a:r>
              <a:rPr sz="2400" spc="3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CGL</a:t>
            </a:r>
            <a:r>
              <a:rPr sz="2400" spc="34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3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Cocoa</a:t>
            </a:r>
            <a:r>
              <a:rPr sz="2400" spc="35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3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Mac</a:t>
            </a:r>
            <a:r>
              <a:rPr sz="2400" spc="350" dirty="0">
                <a:latin typeface="Segoe UI"/>
                <a:cs typeface="Segoe UI"/>
              </a:rPr>
              <a:t>  </a:t>
            </a:r>
            <a:r>
              <a:rPr sz="2400" spc="-25" dirty="0">
                <a:latin typeface="Segoe UI"/>
                <a:cs typeface="Segoe UI"/>
              </a:rPr>
              <a:t>OS. </a:t>
            </a:r>
            <a:r>
              <a:rPr sz="2400" dirty="0">
                <a:latin typeface="Segoe UI"/>
                <a:cs typeface="Segoe UI"/>
              </a:rPr>
              <a:t>Quoting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from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505" dirty="0">
                <a:latin typeface="Segoe UI"/>
                <a:cs typeface="Segoe UI"/>
              </a:rPr>
              <a:t> </a:t>
            </a:r>
            <a:r>
              <a:rPr sz="2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opengl.org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"GLUT</a:t>
            </a:r>
            <a:r>
              <a:rPr sz="2400" spc="50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4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designed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constructing</a:t>
            </a:r>
            <a:r>
              <a:rPr sz="2400" spc="5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small</a:t>
            </a:r>
            <a:r>
              <a:rPr sz="2400" spc="4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484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medium </a:t>
            </a:r>
            <a:r>
              <a:rPr sz="2400" dirty="0">
                <a:latin typeface="Segoe UI"/>
                <a:cs typeface="Segoe UI"/>
              </a:rPr>
              <a:t>sized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OpenGL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programs.</a:t>
            </a:r>
            <a:r>
              <a:rPr sz="2400" spc="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While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GLUT</a:t>
            </a:r>
            <a:r>
              <a:rPr sz="2400" spc="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well-</a:t>
            </a:r>
            <a:r>
              <a:rPr sz="2400" dirty="0">
                <a:latin typeface="Segoe UI"/>
                <a:cs typeface="Segoe UI"/>
              </a:rPr>
              <a:t>suited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learning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OpenGL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developing </a:t>
            </a:r>
            <a:r>
              <a:rPr sz="2400" dirty="0">
                <a:latin typeface="Segoe UI"/>
                <a:cs typeface="Segoe UI"/>
              </a:rPr>
              <a:t>simple</a:t>
            </a:r>
            <a:r>
              <a:rPr sz="2400" spc="3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OpenGL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applications,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GLUT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not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full-</a:t>
            </a:r>
            <a:r>
              <a:rPr sz="2400" dirty="0">
                <a:latin typeface="Segoe UI"/>
                <a:cs typeface="Segoe UI"/>
              </a:rPr>
              <a:t>featured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toolkit</a:t>
            </a:r>
            <a:r>
              <a:rPr sz="2400" spc="3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</a:t>
            </a:r>
            <a:r>
              <a:rPr sz="2400" spc="3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large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applications </a:t>
            </a:r>
            <a:r>
              <a:rPr sz="2400" dirty="0">
                <a:latin typeface="Segoe UI"/>
                <a:cs typeface="Segoe UI"/>
              </a:rPr>
              <a:t>requiring</a:t>
            </a:r>
            <a:r>
              <a:rPr sz="2400" spc="4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sophisticated</a:t>
            </a:r>
            <a:r>
              <a:rPr sz="2400" spc="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user</a:t>
            </a:r>
            <a:r>
              <a:rPr sz="2400" spc="4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interfaces</a:t>
            </a:r>
            <a:r>
              <a:rPr sz="2400" spc="4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3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better</a:t>
            </a:r>
            <a:r>
              <a:rPr sz="2400" spc="5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off</a:t>
            </a:r>
            <a:r>
              <a:rPr sz="2400" spc="3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using</a:t>
            </a:r>
            <a:r>
              <a:rPr sz="2400" spc="4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native</a:t>
            </a:r>
            <a:r>
              <a:rPr sz="2400" spc="4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window</a:t>
            </a:r>
            <a:r>
              <a:rPr sz="2400" spc="40" dirty="0">
                <a:latin typeface="Segoe UI"/>
                <a:cs typeface="Segoe UI"/>
              </a:rPr>
              <a:t>  </a:t>
            </a:r>
            <a:r>
              <a:rPr sz="2400" spc="-10" dirty="0">
                <a:latin typeface="Segoe UI"/>
                <a:cs typeface="Segoe UI"/>
              </a:rPr>
              <a:t>system toolkits.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i="1" spc="-20" dirty="0">
                <a:latin typeface="Segoe UI"/>
                <a:cs typeface="Segoe UI"/>
              </a:rPr>
              <a:t>GLUT</a:t>
            </a:r>
            <a:r>
              <a:rPr sz="2400" i="1" dirty="0">
                <a:latin typeface="Segoe UI"/>
                <a:cs typeface="Segoe UI"/>
              </a:rPr>
              <a:t>	</a:t>
            </a:r>
            <a:r>
              <a:rPr sz="2400" i="1" spc="-25" dirty="0">
                <a:latin typeface="Segoe UI"/>
                <a:cs typeface="Segoe UI"/>
              </a:rPr>
              <a:t>is</a:t>
            </a:r>
            <a:r>
              <a:rPr sz="2400" i="1" dirty="0">
                <a:latin typeface="Segoe UI"/>
                <a:cs typeface="Segoe UI"/>
              </a:rPr>
              <a:t>	</a:t>
            </a:r>
            <a:r>
              <a:rPr sz="2400" i="1" spc="-10" dirty="0">
                <a:latin typeface="Segoe UI"/>
                <a:cs typeface="Segoe UI"/>
              </a:rPr>
              <a:t>simple,</a:t>
            </a:r>
            <a:r>
              <a:rPr sz="2400" i="1" dirty="0">
                <a:latin typeface="Segoe UI"/>
                <a:cs typeface="Segoe UI"/>
              </a:rPr>
              <a:t>	</a:t>
            </a:r>
            <a:r>
              <a:rPr sz="2400" i="1" spc="-20" dirty="0">
                <a:latin typeface="Segoe UI"/>
                <a:cs typeface="Segoe UI"/>
              </a:rPr>
              <a:t>easy</a:t>
            </a:r>
            <a:r>
              <a:rPr sz="2400" i="1" dirty="0">
                <a:latin typeface="Segoe UI"/>
                <a:cs typeface="Segoe UI"/>
              </a:rPr>
              <a:t>	</a:t>
            </a:r>
            <a:r>
              <a:rPr sz="2400" i="1" spc="-25" dirty="0">
                <a:latin typeface="Segoe UI"/>
                <a:cs typeface="Segoe UI"/>
              </a:rPr>
              <a:t>and</a:t>
            </a:r>
            <a:r>
              <a:rPr sz="2400" i="1" dirty="0">
                <a:latin typeface="Segoe UI"/>
                <a:cs typeface="Segoe UI"/>
              </a:rPr>
              <a:t>	</a:t>
            </a:r>
            <a:r>
              <a:rPr sz="2400" i="1" spc="-10" dirty="0">
                <a:latin typeface="Segoe UI"/>
                <a:cs typeface="Segoe UI"/>
              </a:rPr>
              <a:t>small.</a:t>
            </a:r>
            <a:r>
              <a:rPr sz="2400" spc="-10" dirty="0">
                <a:latin typeface="Segoe UI"/>
                <a:cs typeface="Segoe UI"/>
              </a:rPr>
              <a:t>"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6210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671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"/>
            <a:ext cx="12192000" cy="6539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4459"/>
            <a:ext cx="11963400" cy="636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444444"/>
                </a:solidFill>
                <a:latin typeface="Segoe UI"/>
                <a:cs typeface="Segoe UI"/>
              </a:rPr>
              <a:t>4.OpenGL</a:t>
            </a:r>
            <a:r>
              <a:rPr sz="2600" b="1" spc="75" dirty="0">
                <a:solidFill>
                  <a:srgbClr val="444444"/>
                </a:solidFill>
                <a:latin typeface="Segoe UI"/>
                <a:cs typeface="Segoe UI"/>
              </a:rPr>
              <a:t>  </a:t>
            </a:r>
            <a:r>
              <a:rPr sz="2600" b="1" dirty="0">
                <a:solidFill>
                  <a:srgbClr val="444444"/>
                </a:solidFill>
                <a:latin typeface="Segoe UI"/>
                <a:cs typeface="Segoe UI"/>
              </a:rPr>
              <a:t>Extension</a:t>
            </a:r>
            <a:r>
              <a:rPr sz="2600" b="1" spc="85" dirty="0">
                <a:solidFill>
                  <a:srgbClr val="444444"/>
                </a:solidFill>
                <a:latin typeface="Segoe UI"/>
                <a:cs typeface="Segoe UI"/>
              </a:rPr>
              <a:t>  </a:t>
            </a:r>
            <a:r>
              <a:rPr sz="2600" b="1" dirty="0">
                <a:solidFill>
                  <a:srgbClr val="444444"/>
                </a:solidFill>
                <a:latin typeface="Segoe UI"/>
                <a:cs typeface="Segoe UI"/>
              </a:rPr>
              <a:t>Wrangler</a:t>
            </a:r>
            <a:r>
              <a:rPr sz="2600" b="1" spc="85" dirty="0">
                <a:solidFill>
                  <a:srgbClr val="444444"/>
                </a:solidFill>
                <a:latin typeface="Segoe UI"/>
                <a:cs typeface="Segoe UI"/>
              </a:rPr>
              <a:t>  </a:t>
            </a:r>
            <a:r>
              <a:rPr sz="2600" b="1" dirty="0">
                <a:solidFill>
                  <a:srgbClr val="444444"/>
                </a:solidFill>
                <a:latin typeface="Segoe UI"/>
                <a:cs typeface="Segoe UI"/>
              </a:rPr>
              <a:t>Library</a:t>
            </a:r>
            <a:r>
              <a:rPr sz="2600" b="1" spc="85" dirty="0">
                <a:solidFill>
                  <a:srgbClr val="444444"/>
                </a:solidFill>
                <a:latin typeface="Segoe UI"/>
                <a:cs typeface="Segoe UI"/>
              </a:rPr>
              <a:t>  </a:t>
            </a:r>
            <a:r>
              <a:rPr sz="2600" b="1" dirty="0">
                <a:solidFill>
                  <a:srgbClr val="444444"/>
                </a:solidFill>
                <a:latin typeface="Segoe UI"/>
                <a:cs typeface="Segoe UI"/>
              </a:rPr>
              <a:t>(GLEW)</a:t>
            </a:r>
            <a:r>
              <a:rPr sz="2600" dirty="0">
                <a:latin typeface="Segoe UI"/>
                <a:cs typeface="Segoe UI"/>
              </a:rPr>
              <a:t>:</a:t>
            </a:r>
            <a:r>
              <a:rPr sz="2600" spc="8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"GLEW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is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spc="-20" dirty="0">
                <a:latin typeface="Segoe UI"/>
                <a:cs typeface="Segoe UI"/>
              </a:rPr>
              <a:t>cross-</a:t>
            </a:r>
            <a:r>
              <a:rPr sz="2600" spc="-10" dirty="0">
                <a:latin typeface="Segoe UI"/>
                <a:cs typeface="Segoe UI"/>
              </a:rPr>
              <a:t>platform open-</a:t>
            </a:r>
            <a:r>
              <a:rPr sz="2600" dirty="0">
                <a:latin typeface="Segoe UI"/>
                <a:cs typeface="Segoe UI"/>
              </a:rPr>
              <a:t>source</a:t>
            </a:r>
            <a:r>
              <a:rPr sz="2600" spc="3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C/C++</a:t>
            </a:r>
            <a:r>
              <a:rPr sz="2600" spc="3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extension</a:t>
            </a:r>
            <a:r>
              <a:rPr sz="2600" spc="3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loading</a:t>
            </a:r>
            <a:r>
              <a:rPr sz="2600" spc="3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library.</a:t>
            </a:r>
            <a:r>
              <a:rPr sz="2600" spc="3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GLEW</a:t>
            </a:r>
            <a:r>
              <a:rPr sz="2600" spc="34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provides</a:t>
            </a:r>
            <a:r>
              <a:rPr sz="2600" spc="3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efficient</a:t>
            </a:r>
            <a:r>
              <a:rPr sz="2600" spc="33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run-</a:t>
            </a:r>
            <a:r>
              <a:rPr sz="2600" spc="-20" dirty="0">
                <a:latin typeface="Segoe UI"/>
                <a:cs typeface="Segoe UI"/>
              </a:rPr>
              <a:t>time </a:t>
            </a:r>
            <a:r>
              <a:rPr sz="2600" dirty="0">
                <a:latin typeface="Segoe UI"/>
                <a:cs typeface="Segoe UI"/>
              </a:rPr>
              <a:t>mechanisms</a:t>
            </a:r>
            <a:r>
              <a:rPr sz="2600" spc="6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for</a:t>
            </a:r>
            <a:r>
              <a:rPr sz="2600" spc="6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determining</a:t>
            </a:r>
            <a:r>
              <a:rPr sz="2600" spc="6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which</a:t>
            </a:r>
            <a:r>
              <a:rPr sz="2600" spc="6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OpenGL</a:t>
            </a:r>
            <a:r>
              <a:rPr sz="2600" spc="6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extensions</a:t>
            </a:r>
            <a:r>
              <a:rPr sz="2600" spc="6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are</a:t>
            </a:r>
            <a:r>
              <a:rPr sz="2600" spc="6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supported</a:t>
            </a:r>
            <a:r>
              <a:rPr sz="2600" spc="6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on</a:t>
            </a:r>
            <a:r>
              <a:rPr sz="2600" spc="625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the </a:t>
            </a:r>
            <a:r>
              <a:rPr sz="2600" dirty="0">
                <a:latin typeface="Segoe UI"/>
                <a:cs typeface="Segoe UI"/>
              </a:rPr>
              <a:t>target</a:t>
            </a:r>
            <a:r>
              <a:rPr sz="2600" spc="475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platform."</a:t>
            </a:r>
            <a:r>
              <a:rPr sz="2600" spc="480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Source</a:t>
            </a:r>
            <a:r>
              <a:rPr sz="2600" spc="480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and</a:t>
            </a:r>
            <a:r>
              <a:rPr sz="2600" spc="480" dirty="0">
                <a:latin typeface="Segoe UI"/>
                <a:cs typeface="Segoe UI"/>
              </a:rPr>
              <a:t>     </a:t>
            </a:r>
            <a:r>
              <a:rPr sz="2600" spc="-25" dirty="0">
                <a:latin typeface="Segoe UI"/>
                <a:cs typeface="Segoe UI"/>
              </a:rPr>
              <a:t>pre-</a:t>
            </a:r>
            <a:r>
              <a:rPr sz="2600" dirty="0">
                <a:latin typeface="Segoe UI"/>
                <a:cs typeface="Segoe UI"/>
              </a:rPr>
              <a:t>build</a:t>
            </a:r>
            <a:r>
              <a:rPr sz="2600" spc="475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binary</a:t>
            </a:r>
            <a:r>
              <a:rPr sz="2600" spc="480" dirty="0">
                <a:latin typeface="Segoe UI"/>
                <a:cs typeface="Segoe UI"/>
              </a:rPr>
              <a:t>     </a:t>
            </a:r>
            <a:r>
              <a:rPr sz="2600" spc="-10" dirty="0">
                <a:latin typeface="Segoe UI"/>
                <a:cs typeface="Segoe UI"/>
              </a:rPr>
              <a:t>available </a:t>
            </a:r>
            <a:r>
              <a:rPr sz="2600" dirty="0">
                <a:latin typeface="Segoe UI"/>
                <a:cs typeface="Segoe UI"/>
              </a:rPr>
              <a:t>at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"/>
                <a:cs typeface="Segoe UI"/>
                <a:hlinkClick r:id="rId2"/>
              </a:rPr>
              <a:t>http://glew.sourceforge.net/</a:t>
            </a:r>
            <a:r>
              <a:rPr sz="2600" spc="-10" dirty="0">
                <a:latin typeface="Segoe UI"/>
                <a:cs typeface="Segoe UI"/>
              </a:rPr>
              <a:t>.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standalone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utility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called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"</a:t>
            </a:r>
            <a:r>
              <a:rPr sz="2600" dirty="0">
                <a:latin typeface="Consolas"/>
                <a:cs typeface="Consolas"/>
              </a:rPr>
              <a:t>glewinfo.exe</a:t>
            </a:r>
            <a:r>
              <a:rPr sz="2600" dirty="0">
                <a:latin typeface="Segoe UI"/>
                <a:cs typeface="Segoe UI"/>
              </a:rPr>
              <a:t>"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(under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"</a:t>
            </a:r>
            <a:r>
              <a:rPr sz="2600" dirty="0">
                <a:latin typeface="Consolas"/>
                <a:cs typeface="Consolas"/>
              </a:rPr>
              <a:t>bin</a:t>
            </a:r>
            <a:r>
              <a:rPr sz="2600" dirty="0">
                <a:latin typeface="Segoe UI"/>
                <a:cs typeface="Segoe UI"/>
              </a:rPr>
              <a:t>"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directory)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can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be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used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to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produce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list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of</a:t>
            </a:r>
            <a:r>
              <a:rPr sz="2600" spc="85" dirty="0">
                <a:latin typeface="Segoe UI"/>
                <a:cs typeface="Segoe UI"/>
              </a:rPr>
              <a:t>  </a:t>
            </a:r>
            <a:r>
              <a:rPr sz="2600" dirty="0">
                <a:latin typeface="Segoe UI"/>
                <a:cs typeface="Segoe UI"/>
              </a:rPr>
              <a:t>OpenGL</a:t>
            </a:r>
            <a:r>
              <a:rPr sz="2600" spc="90" dirty="0">
                <a:latin typeface="Segoe UI"/>
                <a:cs typeface="Segoe UI"/>
              </a:rPr>
              <a:t>  </a:t>
            </a:r>
            <a:r>
              <a:rPr sz="2600" spc="-10" dirty="0">
                <a:latin typeface="Segoe UI"/>
                <a:cs typeface="Segoe UI"/>
              </a:rPr>
              <a:t>functions </a:t>
            </a:r>
            <a:r>
              <a:rPr sz="2600" dirty="0">
                <a:latin typeface="Segoe UI"/>
                <a:cs typeface="Segoe UI"/>
              </a:rPr>
              <a:t>supported</a:t>
            </a:r>
            <a:r>
              <a:rPr sz="2600" spc="-4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by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your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graphics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system.</a:t>
            </a:r>
            <a:endParaRPr sz="26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latin typeface="Segoe UI"/>
                <a:cs typeface="Segoe UI"/>
              </a:rPr>
              <a:t>OpenGL</a:t>
            </a:r>
            <a:r>
              <a:rPr sz="2600" b="1" spc="-6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as</a:t>
            </a:r>
            <a:r>
              <a:rPr sz="2600" b="1" spc="-5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a</a:t>
            </a:r>
            <a:r>
              <a:rPr sz="2600" b="1" spc="-60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State</a:t>
            </a:r>
            <a:r>
              <a:rPr sz="2600" b="1" spc="-50" dirty="0">
                <a:latin typeface="Segoe UI"/>
                <a:cs typeface="Segoe UI"/>
              </a:rPr>
              <a:t> </a:t>
            </a:r>
            <a:r>
              <a:rPr sz="2600" b="1" spc="-10" dirty="0">
                <a:latin typeface="Segoe UI"/>
                <a:cs typeface="Segoe UI"/>
              </a:rPr>
              <a:t>Machine</a:t>
            </a:r>
            <a:endParaRPr sz="2600">
              <a:latin typeface="Segoe UI"/>
              <a:cs typeface="Segoe UI"/>
            </a:endParaRPr>
          </a:p>
          <a:p>
            <a:pPr marL="12700" marR="6350" algn="just">
              <a:lnSpc>
                <a:spcPct val="100000"/>
              </a:lnSpc>
            </a:pPr>
            <a:r>
              <a:rPr sz="2600" dirty="0">
                <a:latin typeface="Segoe UI"/>
                <a:cs typeface="Segoe UI"/>
              </a:rPr>
              <a:t>OpenGL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operates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as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i="1" dirty="0">
                <a:latin typeface="Segoe UI"/>
                <a:cs typeface="Segoe UI"/>
              </a:rPr>
              <a:t>state machine</a:t>
            </a:r>
            <a:r>
              <a:rPr sz="2600" dirty="0">
                <a:latin typeface="Segoe UI"/>
                <a:cs typeface="Segoe UI"/>
              </a:rPr>
              <a:t>,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and maintain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set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of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i="1" dirty="0">
                <a:latin typeface="Segoe UI"/>
                <a:cs typeface="Segoe UI"/>
              </a:rPr>
              <a:t>state</a:t>
            </a:r>
            <a:r>
              <a:rPr sz="2600" i="1" spc="-10" dirty="0">
                <a:latin typeface="Segoe UI"/>
                <a:cs typeface="Segoe UI"/>
              </a:rPr>
              <a:t> </a:t>
            </a:r>
            <a:r>
              <a:rPr sz="2600" i="1" dirty="0">
                <a:latin typeface="Segoe UI"/>
                <a:cs typeface="Segoe UI"/>
              </a:rPr>
              <a:t>variables</a:t>
            </a:r>
            <a:r>
              <a:rPr sz="2600" i="1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(such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as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-8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foreground</a:t>
            </a:r>
            <a:r>
              <a:rPr sz="2600" spc="-8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color,</a:t>
            </a:r>
            <a:r>
              <a:rPr sz="2600" spc="-8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background</a:t>
            </a:r>
            <a:r>
              <a:rPr sz="2600" spc="-75" dirty="0">
                <a:latin typeface="Segoe UI"/>
                <a:cs typeface="Segoe UI"/>
              </a:rPr>
              <a:t> </a:t>
            </a:r>
            <a:r>
              <a:rPr sz="2600" spc="-20" dirty="0">
                <a:latin typeface="Segoe UI"/>
                <a:cs typeface="Segoe UI"/>
              </a:rPr>
              <a:t>color,</a:t>
            </a:r>
            <a:r>
              <a:rPr sz="2600" spc="-10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and</a:t>
            </a:r>
            <a:r>
              <a:rPr sz="2600" spc="-9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many</a:t>
            </a:r>
            <a:r>
              <a:rPr sz="2600" spc="-6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more).</a:t>
            </a:r>
            <a:endParaRPr sz="2600">
              <a:latin typeface="Segoe UI"/>
              <a:cs typeface="Segoe UI"/>
            </a:endParaRPr>
          </a:p>
          <a:p>
            <a:pPr marL="12700" marR="6985" algn="just">
              <a:lnSpc>
                <a:spcPts val="3050"/>
              </a:lnSpc>
              <a:spcBef>
                <a:spcPts val="160"/>
              </a:spcBef>
            </a:pPr>
            <a:r>
              <a:rPr sz="2600" dirty="0">
                <a:latin typeface="Segoe UI"/>
                <a:cs typeface="Segoe UI"/>
              </a:rPr>
              <a:t>In</a:t>
            </a:r>
            <a:r>
              <a:rPr sz="2600" spc="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state</a:t>
            </a:r>
            <a:r>
              <a:rPr sz="2600" spc="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machine,</a:t>
            </a:r>
            <a:r>
              <a:rPr sz="2600" spc="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once</a:t>
            </a:r>
            <a:r>
              <a:rPr sz="2600" spc="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value</a:t>
            </a:r>
            <a:r>
              <a:rPr sz="2600" spc="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of</a:t>
            </a:r>
            <a:r>
              <a:rPr sz="2600" spc="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state</a:t>
            </a:r>
            <a:r>
              <a:rPr sz="2600" spc="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variable</a:t>
            </a:r>
            <a:r>
              <a:rPr sz="2600" spc="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is</a:t>
            </a:r>
            <a:r>
              <a:rPr sz="2600" spc="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set,</a:t>
            </a:r>
            <a:r>
              <a:rPr sz="2600" spc="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value</a:t>
            </a:r>
            <a:r>
              <a:rPr sz="2600" spc="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persists</a:t>
            </a:r>
            <a:r>
              <a:rPr sz="2600" spc="4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until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new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value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is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given.</a:t>
            </a:r>
            <a:endParaRPr sz="2600">
              <a:latin typeface="Segoe UI"/>
              <a:cs typeface="Segoe UI"/>
            </a:endParaRPr>
          </a:p>
          <a:p>
            <a:pPr marL="12700" algn="just">
              <a:lnSpc>
                <a:spcPts val="3040"/>
              </a:lnSpc>
            </a:pPr>
            <a:r>
              <a:rPr sz="2600" dirty="0">
                <a:latin typeface="Segoe UI"/>
                <a:cs typeface="Segoe UI"/>
              </a:rPr>
              <a:t>For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example,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we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set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"clearing"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(background)</a:t>
            </a:r>
            <a:r>
              <a:rPr sz="2600" spc="-5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color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to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black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i="1" dirty="0">
                <a:latin typeface="Segoe UI"/>
                <a:cs typeface="Segoe UI"/>
              </a:rPr>
              <a:t>once</a:t>
            </a:r>
            <a:r>
              <a:rPr sz="2600" i="1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in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spc="-10" dirty="0">
                <a:latin typeface="Consolas"/>
                <a:cs typeface="Consolas"/>
              </a:rPr>
              <a:t>initGL()</a:t>
            </a:r>
            <a:r>
              <a:rPr sz="2600" spc="-10" dirty="0">
                <a:latin typeface="Segoe UI"/>
                <a:cs typeface="Segoe UI"/>
              </a:rPr>
              <a:t>.</a:t>
            </a:r>
            <a:endParaRPr sz="2600">
              <a:latin typeface="Segoe UI"/>
              <a:cs typeface="Segoe UI"/>
            </a:endParaRPr>
          </a:p>
          <a:p>
            <a:pPr marL="12700" marR="5715" algn="just">
              <a:lnSpc>
                <a:spcPct val="100000"/>
              </a:lnSpc>
              <a:spcBef>
                <a:spcPts val="60"/>
              </a:spcBef>
            </a:pPr>
            <a:r>
              <a:rPr sz="2600" dirty="0">
                <a:latin typeface="Segoe UI"/>
                <a:cs typeface="Segoe UI"/>
              </a:rPr>
              <a:t>We</a:t>
            </a:r>
            <a:r>
              <a:rPr sz="2600" spc="575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use</a:t>
            </a:r>
            <a:r>
              <a:rPr sz="2600" spc="580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this</a:t>
            </a:r>
            <a:r>
              <a:rPr sz="2600" spc="575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setting</a:t>
            </a:r>
            <a:r>
              <a:rPr sz="2600" spc="580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to</a:t>
            </a:r>
            <a:r>
              <a:rPr sz="2600" spc="580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clear</a:t>
            </a:r>
            <a:r>
              <a:rPr sz="2600" spc="580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575" dirty="0">
                <a:latin typeface="Segoe UI"/>
                <a:cs typeface="Segoe UI"/>
              </a:rPr>
              <a:t>     </a:t>
            </a:r>
            <a:r>
              <a:rPr sz="2600" dirty="0">
                <a:latin typeface="Segoe UI"/>
                <a:cs typeface="Segoe UI"/>
              </a:rPr>
              <a:t>window</a:t>
            </a:r>
            <a:r>
              <a:rPr sz="2600" spc="580" dirty="0">
                <a:latin typeface="Segoe UI"/>
                <a:cs typeface="Segoe UI"/>
              </a:rPr>
              <a:t>     </a:t>
            </a:r>
            <a:r>
              <a:rPr sz="2600" spc="-25" dirty="0">
                <a:latin typeface="Segoe UI"/>
                <a:cs typeface="Segoe UI"/>
              </a:rPr>
              <a:t>in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-180" dirty="0">
                <a:latin typeface="Segoe UI"/>
                <a:cs typeface="Segoe UI"/>
              </a:rPr>
              <a:t> </a:t>
            </a:r>
            <a:r>
              <a:rPr sz="2600" spc="-40" dirty="0">
                <a:latin typeface="Consolas"/>
                <a:cs typeface="Consolas"/>
              </a:rPr>
              <a:t>display()</a:t>
            </a:r>
            <a:r>
              <a:rPr sz="2600" spc="-315" dirty="0">
                <a:latin typeface="Consolas"/>
                <a:cs typeface="Consolas"/>
              </a:rPr>
              <a:t> </a:t>
            </a:r>
            <a:r>
              <a:rPr sz="2600" i="1" dirty="0">
                <a:latin typeface="Segoe UI"/>
                <a:cs typeface="Segoe UI"/>
              </a:rPr>
              <a:t>repeatedly</a:t>
            </a:r>
            <a:r>
              <a:rPr sz="2600" i="1" spc="75" dirty="0">
                <a:latin typeface="Segoe UI"/>
                <a:cs typeface="Segoe UI"/>
              </a:rPr>
              <a:t> </a:t>
            </a:r>
            <a:r>
              <a:rPr sz="2600" spc="-40" dirty="0">
                <a:latin typeface="Segoe UI"/>
                <a:cs typeface="Segoe UI"/>
              </a:rPr>
              <a:t>(</a:t>
            </a:r>
            <a:r>
              <a:rPr sz="2600" spc="-40" dirty="0">
                <a:latin typeface="Consolas"/>
                <a:cs typeface="Consolas"/>
              </a:rPr>
              <a:t>display()</a:t>
            </a:r>
            <a:r>
              <a:rPr sz="2600" spc="-315" dirty="0">
                <a:latin typeface="Consolas"/>
                <a:cs typeface="Consolas"/>
              </a:rPr>
              <a:t> </a:t>
            </a:r>
            <a:r>
              <a:rPr sz="2600" dirty="0">
                <a:latin typeface="Segoe UI"/>
                <a:cs typeface="Segoe UI"/>
              </a:rPr>
              <a:t>is</a:t>
            </a:r>
            <a:r>
              <a:rPr sz="2600" spc="18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called</a:t>
            </a:r>
            <a:r>
              <a:rPr sz="2600" spc="17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back</a:t>
            </a:r>
            <a:r>
              <a:rPr sz="2600" spc="18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whenever</a:t>
            </a:r>
            <a:r>
              <a:rPr sz="2600" spc="17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there</a:t>
            </a:r>
            <a:r>
              <a:rPr sz="2600" spc="19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is</a:t>
            </a:r>
            <a:r>
              <a:rPr sz="2600" spc="18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a</a:t>
            </a:r>
            <a:r>
              <a:rPr sz="2600" spc="185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window </a:t>
            </a:r>
            <a:r>
              <a:rPr sz="2600" spc="-25" dirty="0">
                <a:latin typeface="Segoe UI"/>
                <a:cs typeface="Segoe UI"/>
              </a:rPr>
              <a:t>re-</a:t>
            </a:r>
            <a:r>
              <a:rPr sz="2600" dirty="0">
                <a:latin typeface="Segoe UI"/>
                <a:cs typeface="Segoe UI"/>
              </a:rPr>
              <a:t>paint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request)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–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clearing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color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is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not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changed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in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the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entire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program.</a:t>
            </a:r>
            <a:endParaRPr sz="26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804" y="334517"/>
            <a:ext cx="12045950" cy="149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Another</a:t>
            </a:r>
            <a:r>
              <a:rPr sz="2400" spc="-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example: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If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we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use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20" dirty="0">
                <a:latin typeface="Consolas"/>
                <a:cs typeface="Consolas"/>
              </a:rPr>
              <a:t>glColor</a:t>
            </a:r>
            <a:r>
              <a:rPr sz="2400" spc="-625" dirty="0">
                <a:latin typeface="Consolas"/>
                <a:cs typeface="Consolas"/>
              </a:rPr>
              <a:t> </a:t>
            </a:r>
            <a:r>
              <a:rPr sz="2400" dirty="0">
                <a:latin typeface="Segoe UI"/>
                <a:cs typeface="Segoe UI"/>
              </a:rPr>
              <a:t>function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set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current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foreground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color</a:t>
            </a:r>
            <a:endParaRPr sz="2400">
              <a:latin typeface="Segoe UI"/>
              <a:cs typeface="Segoe UI"/>
            </a:endParaRPr>
          </a:p>
          <a:p>
            <a:pPr marL="12700" marR="5080" indent="83820">
              <a:lnSpc>
                <a:spcPts val="2820"/>
              </a:lnSpc>
              <a:spcBef>
                <a:spcPts val="200"/>
              </a:spcBef>
              <a:tabLst>
                <a:tab pos="589915" algn="l"/>
                <a:tab pos="1543685" algn="l"/>
                <a:tab pos="2367280" algn="l"/>
                <a:tab pos="3252470" algn="l"/>
                <a:tab pos="3910965" algn="l"/>
                <a:tab pos="4465955" algn="l"/>
                <a:tab pos="5321300" algn="l"/>
                <a:tab pos="5916930" algn="l"/>
                <a:tab pos="6435090" algn="l"/>
                <a:tab pos="7085965" algn="l"/>
                <a:tab pos="8858885" algn="l"/>
                <a:tab pos="10165080" algn="l"/>
                <a:tab pos="10977245" algn="l"/>
                <a:tab pos="11571605" algn="l"/>
              </a:tabLst>
            </a:pPr>
            <a:r>
              <a:rPr sz="2400" spc="-25" dirty="0">
                <a:latin typeface="Segoe UI"/>
                <a:cs typeface="Segoe UI"/>
              </a:rPr>
              <a:t>to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"red",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then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"red"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will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be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0" dirty="0">
                <a:latin typeface="Segoe UI"/>
                <a:cs typeface="Segoe UI"/>
              </a:rPr>
              <a:t>used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for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all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the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subsequent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vertices,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until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we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25" dirty="0">
                <a:latin typeface="Segoe UI"/>
                <a:cs typeface="Segoe UI"/>
              </a:rPr>
              <a:t>use </a:t>
            </a:r>
            <a:r>
              <a:rPr sz="2400" dirty="0">
                <a:latin typeface="Segoe UI"/>
                <a:cs typeface="Segoe UI"/>
              </a:rPr>
              <a:t>another</a:t>
            </a:r>
            <a:r>
              <a:rPr sz="2400" spc="-114" dirty="0">
                <a:latin typeface="Segoe UI"/>
                <a:cs typeface="Segoe UI"/>
              </a:rPr>
              <a:t> </a:t>
            </a:r>
            <a:r>
              <a:rPr sz="2400" spc="-20" dirty="0">
                <a:latin typeface="Consolas"/>
                <a:cs typeface="Consolas"/>
              </a:rPr>
              <a:t>glColor</a:t>
            </a:r>
            <a:r>
              <a:rPr sz="2400" spc="-625" dirty="0">
                <a:latin typeface="Consolas"/>
                <a:cs typeface="Consolas"/>
              </a:rPr>
              <a:t> </a:t>
            </a:r>
            <a:r>
              <a:rPr sz="2400" dirty="0">
                <a:latin typeface="Segoe UI"/>
                <a:cs typeface="Segoe UI"/>
              </a:rPr>
              <a:t>function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change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foreground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color.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ts val="2860"/>
              </a:lnSpc>
            </a:pPr>
            <a:r>
              <a:rPr sz="2400" i="1" dirty="0">
                <a:latin typeface="Segoe UI"/>
                <a:cs typeface="Segoe UI"/>
              </a:rPr>
              <a:t>In</a:t>
            </a:r>
            <a:r>
              <a:rPr sz="2400" i="1" spc="-4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a</a:t>
            </a:r>
            <a:r>
              <a:rPr sz="2400" i="1" spc="-4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state</a:t>
            </a:r>
            <a:r>
              <a:rPr sz="2400" i="1" spc="-5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machine,</a:t>
            </a:r>
            <a:r>
              <a:rPr sz="2400" i="1" spc="-1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everything</a:t>
            </a:r>
            <a:r>
              <a:rPr sz="2400" i="1" spc="-4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shall</a:t>
            </a:r>
            <a:r>
              <a:rPr sz="2400" i="1" spc="-1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remain</a:t>
            </a:r>
            <a:r>
              <a:rPr sz="2400" i="1" spc="-3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until</a:t>
            </a:r>
            <a:r>
              <a:rPr sz="2400" i="1" spc="-3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you</a:t>
            </a:r>
            <a:r>
              <a:rPr sz="2400" i="1" spc="-3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explicitly</a:t>
            </a:r>
            <a:r>
              <a:rPr sz="2400" i="1" spc="-3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change</a:t>
            </a:r>
            <a:r>
              <a:rPr sz="2400" i="1" spc="-25" dirty="0">
                <a:latin typeface="Segoe UI"/>
                <a:cs typeface="Segoe UI"/>
              </a:rPr>
              <a:t> it!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267</Words>
  <Application>Microsoft Office PowerPoint</Application>
  <PresentationFormat>Custom</PresentationFormat>
  <Paragraphs>44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Unit 10: Introduction to OpenGL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10: Introduction to OpenGL</dc:title>
  <dc:creator>Microsoft account</dc:creator>
  <cp:lastModifiedBy>Binod</cp:lastModifiedBy>
  <cp:revision>3</cp:revision>
  <dcterms:created xsi:type="dcterms:W3CDTF">2024-08-01T13:47:57Z</dcterms:created>
  <dcterms:modified xsi:type="dcterms:W3CDTF">2025-03-19T13:52:46Z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2024-08-01T00:00:00Z</vt:filetime>
  </property>
  <property fmtid="{D5CDD505-2E9C-101B-9397-08002B2CF9AE}" pid="5" name="Producer">
    <vt:lpwstr>Microsoft® PowerPoint® 2013</vt:lpwstr>
  </property>
</Properties>
</file>