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52390" y="1651761"/>
            <a:ext cx="188721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620" y="191211"/>
            <a:ext cx="890841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dirty="0" spc="-95"/>
              <a:t>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6971" y="3671773"/>
            <a:ext cx="362966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latin typeface="Times New Roman"/>
                <a:cs typeface="Times New Roman"/>
              </a:rPr>
              <a:t>Solid</a:t>
            </a:r>
            <a:r>
              <a:rPr dirty="0" sz="4400" spc="-100" b="1">
                <a:latin typeface="Times New Roman"/>
                <a:cs typeface="Times New Roman"/>
              </a:rPr>
              <a:t> </a:t>
            </a:r>
            <a:r>
              <a:rPr dirty="0" sz="4400" spc="-15" b="1">
                <a:latin typeface="Times New Roman"/>
                <a:cs typeface="Times New Roman"/>
              </a:rPr>
              <a:t>Modeling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74" y="71069"/>
            <a:ext cx="33528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Major</a:t>
            </a:r>
            <a:r>
              <a:rPr dirty="0" sz="2400" spc="-140"/>
              <a:t> </a:t>
            </a:r>
            <a:r>
              <a:rPr dirty="0" sz="2400"/>
              <a:t>modeling</a:t>
            </a:r>
            <a:r>
              <a:rPr dirty="0" sz="2400" spc="-85"/>
              <a:t> </a:t>
            </a:r>
            <a:r>
              <a:rPr dirty="0" sz="2400" spc="-10"/>
              <a:t>schemes: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51866" y="539622"/>
            <a:ext cx="11010265" cy="2839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Boundary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representation: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28600">
              <a:lnSpc>
                <a:spcPct val="100000"/>
              </a:lnSpc>
              <a:buFont typeface="Arial MT"/>
              <a:buChar char="-"/>
              <a:tabLst>
                <a:tab pos="299085" algn="l"/>
                <a:tab pos="29972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solids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described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boundary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surface.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description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vertices,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edges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faces.</a:t>
            </a:r>
            <a:endParaRPr sz="2400">
              <a:latin typeface="Times New Roman"/>
              <a:cs typeface="Times New Roman"/>
            </a:endParaRPr>
          </a:p>
          <a:p>
            <a:pPr marL="299085" indent="-229235">
              <a:lnSpc>
                <a:spcPct val="100000"/>
              </a:lnSpc>
              <a:spcBef>
                <a:spcPts val="994"/>
              </a:spcBef>
              <a:buFont typeface="Arial MT"/>
              <a:buChar char="-"/>
              <a:tabLst>
                <a:tab pos="29972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most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common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representation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boundary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polygons.</a:t>
            </a:r>
            <a:endParaRPr sz="2400">
              <a:latin typeface="Times New Roman"/>
              <a:cs typeface="Times New Roman"/>
            </a:endParaRPr>
          </a:p>
          <a:p>
            <a:pPr marL="299085" marR="203200" indent="-228600">
              <a:lnSpc>
                <a:spcPct val="100000"/>
              </a:lnSpc>
              <a:spcBef>
                <a:spcPts val="1000"/>
              </a:spcBef>
              <a:buFont typeface="Arial MT"/>
              <a:buChar char="-"/>
              <a:tabLst>
                <a:tab pos="299085" algn="l"/>
                <a:tab pos="299720" algn="l"/>
              </a:tabLst>
            </a:pPr>
            <a:r>
              <a:rPr dirty="0" sz="2400" spc="-30">
                <a:latin typeface="Times New Roman"/>
                <a:cs typeface="Times New Roman"/>
              </a:rPr>
              <a:t>Will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considered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solid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border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2-manifolds(wherever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point is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edge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shared by </a:t>
            </a:r>
            <a:r>
              <a:rPr dirty="0" sz="2400" spc="-5">
                <a:latin typeface="Times New Roman"/>
                <a:cs typeface="Times New Roman"/>
              </a:rPr>
              <a:t>two </a:t>
            </a:r>
            <a:r>
              <a:rPr dirty="0" sz="2400">
                <a:latin typeface="Times New Roman"/>
                <a:cs typeface="Times New Roman"/>
              </a:rPr>
              <a:t>faces) i.e. the neighbors of any point of the border point are on a disk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(that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say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edge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shared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two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faces)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2288" y="3668267"/>
            <a:ext cx="7269479" cy="21503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35020" y="6244539"/>
            <a:ext cx="55708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Figure(a)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(b)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2-manifold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(c)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2-manifold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323" y="211962"/>
            <a:ext cx="18815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Polyhedron: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323" y="666115"/>
            <a:ext cx="11456670" cy="1652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" marR="5080" indent="-127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Times New Roman"/>
                <a:cs typeface="Times New Roman"/>
              </a:rPr>
              <a:t>Solid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delimited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set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polygons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whose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edges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belonging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two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polygons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(for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solids </a:t>
            </a:r>
            <a:r>
              <a:rPr dirty="0" sz="2400">
                <a:latin typeface="Times New Roman"/>
                <a:cs typeface="Times New Roman"/>
              </a:rPr>
              <a:t>2-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manifolds).</a:t>
            </a:r>
            <a:endParaRPr sz="2400">
              <a:latin typeface="Times New Roman"/>
              <a:cs typeface="Times New Roman"/>
            </a:endParaRPr>
          </a:p>
          <a:p>
            <a:pPr marL="311150" marR="1318260" indent="-228600">
              <a:lnSpc>
                <a:spcPct val="103699"/>
              </a:lnSpc>
              <a:spcBef>
                <a:spcPts val="555"/>
              </a:spcBef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Boundary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representation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single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polyhedron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satisfy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Euler’s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formula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-E+F=2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where,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14">
                <a:latin typeface="Times New Roman"/>
                <a:cs typeface="Times New Roman"/>
              </a:rPr>
              <a:t>V-</a:t>
            </a:r>
            <a:r>
              <a:rPr dirty="0" sz="2400">
                <a:latin typeface="Times New Roman"/>
                <a:cs typeface="Times New Roman"/>
              </a:rPr>
              <a:t> vertex,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–edges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F-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faces.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9404" y="2712720"/>
            <a:ext cx="6109716" cy="20802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1515" y="4893055"/>
            <a:ext cx="6560184" cy="866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Euler's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formula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necessary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but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sufficient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to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ensure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simple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polyhedron.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20100" y="4389120"/>
            <a:ext cx="3326892" cy="23027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632" y="163195"/>
            <a:ext cx="11577320" cy="6625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Spatial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Partitioning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Representation:</a:t>
            </a:r>
            <a:endParaRPr sz="2400">
              <a:latin typeface="Times New Roman"/>
              <a:cs typeface="Times New Roman"/>
            </a:endParaRPr>
          </a:p>
          <a:p>
            <a:pPr marL="299085" indent="-229235">
              <a:lnSpc>
                <a:spcPct val="100000"/>
              </a:lnSpc>
              <a:buFont typeface="Arial MT"/>
              <a:buChar char="-"/>
              <a:tabLst>
                <a:tab pos="299085" algn="l"/>
                <a:tab pos="299720" algn="l"/>
              </a:tabLst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solid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represented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collection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adjoining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non-intersecting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object.</a:t>
            </a:r>
            <a:endParaRPr sz="2400">
              <a:latin typeface="Times New Roman"/>
              <a:cs typeface="Times New Roman"/>
            </a:endParaRPr>
          </a:p>
          <a:p>
            <a:pPr marL="299085" indent="-229235">
              <a:lnSpc>
                <a:spcPct val="100000"/>
              </a:lnSpc>
              <a:buFont typeface="Arial MT"/>
              <a:buChar char="-"/>
              <a:tabLst>
                <a:tab pos="299720" algn="l"/>
              </a:tabLst>
            </a:pP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example: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Octree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400" spc="-5" b="1">
                <a:latin typeface="Times New Roman"/>
                <a:cs typeface="Times New Roman"/>
              </a:rPr>
              <a:t>Sweep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Representation:</a:t>
            </a:r>
            <a:endParaRPr sz="2400">
              <a:latin typeface="Times New Roman"/>
              <a:cs typeface="Times New Roman"/>
            </a:endParaRPr>
          </a:p>
          <a:p>
            <a:pPr marL="299085" marR="174625" indent="-228600">
              <a:lnSpc>
                <a:spcPct val="100000"/>
              </a:lnSpc>
              <a:spcBef>
                <a:spcPts val="1010"/>
              </a:spcBef>
              <a:buFont typeface="Arial MT"/>
              <a:buChar char="-"/>
              <a:tabLst>
                <a:tab pos="299085" algn="l"/>
                <a:tab pos="299720" algn="l"/>
              </a:tabLst>
            </a:pPr>
            <a:r>
              <a:rPr dirty="0" sz="2400" spc="-5">
                <a:latin typeface="Times New Roman"/>
                <a:cs typeface="Times New Roman"/>
              </a:rPr>
              <a:t>Sweep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representations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solid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moving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2D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shape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(triangle,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rectangle,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polygon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etc.)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according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15">
                <a:latin typeface="Times New Roman"/>
                <a:cs typeface="Times New Roman"/>
              </a:rPr>
              <a:t>predefined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rule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(translating,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rotating).</a:t>
            </a:r>
            <a:endParaRPr sz="2400">
              <a:latin typeface="Times New Roman"/>
              <a:cs typeface="Times New Roman"/>
            </a:endParaRPr>
          </a:p>
          <a:p>
            <a:pPr marL="299085" indent="-229235">
              <a:lnSpc>
                <a:spcPct val="100000"/>
              </a:lnSpc>
              <a:spcBef>
                <a:spcPts val="95"/>
              </a:spcBef>
              <a:buFont typeface="Arial MT"/>
              <a:buChar char="-"/>
              <a:tabLst>
                <a:tab pos="299720" algn="l"/>
              </a:tabLst>
            </a:pPr>
            <a:r>
              <a:rPr dirty="0" sz="2400" spc="-5">
                <a:latin typeface="Times New Roman"/>
                <a:cs typeface="Times New Roman"/>
              </a:rPr>
              <a:t>Sweep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representations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 construct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3D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from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2D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shape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some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kind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ts val="2750"/>
              </a:lnSpc>
              <a:spcBef>
                <a:spcPts val="5"/>
              </a:spcBef>
            </a:pPr>
            <a:r>
              <a:rPr dirty="0" sz="2400" spc="-35">
                <a:latin typeface="Times New Roman"/>
                <a:cs typeface="Times New Roman"/>
              </a:rPr>
              <a:t>symmetry.</a:t>
            </a:r>
            <a:endParaRPr sz="2400">
              <a:latin typeface="Times New Roman"/>
              <a:cs typeface="Times New Roman"/>
            </a:endParaRPr>
          </a:p>
          <a:p>
            <a:pPr marL="299085" marR="541655" indent="-228600">
              <a:lnSpc>
                <a:spcPts val="2660"/>
              </a:lnSpc>
              <a:spcBef>
                <a:spcPts val="140"/>
              </a:spcBef>
              <a:buFont typeface="Arial MT"/>
              <a:buChar char="-"/>
              <a:tabLst>
                <a:tab pos="299085" algn="l"/>
                <a:tab pos="299720" algn="l"/>
              </a:tabLst>
            </a:pP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example,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prism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generated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translational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sweep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rotational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sweeps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curved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surfaces </a:t>
            </a:r>
            <a:r>
              <a:rPr dirty="0" sz="2400">
                <a:latin typeface="Times New Roman"/>
                <a:cs typeface="Times New Roman"/>
              </a:rPr>
              <a:t>like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ellipsoid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torus.</a:t>
            </a:r>
            <a:endParaRPr sz="2400">
              <a:latin typeface="Times New Roman"/>
              <a:cs typeface="Times New Roman"/>
            </a:endParaRPr>
          </a:p>
          <a:p>
            <a:pPr marL="299085" indent="-229235">
              <a:lnSpc>
                <a:spcPct val="100000"/>
              </a:lnSpc>
              <a:spcBef>
                <a:spcPts val="45"/>
              </a:spcBef>
              <a:buFont typeface="Arial MT"/>
              <a:buChar char="-"/>
              <a:tabLst>
                <a:tab pos="299720" algn="l"/>
              </a:tabLst>
            </a:pPr>
            <a:r>
              <a:rPr dirty="0" sz="2400">
                <a:latin typeface="Times New Roman"/>
                <a:cs typeface="Times New Roman"/>
              </a:rPr>
              <a:t>There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two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types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sweep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representation:</a:t>
            </a:r>
            <a:endParaRPr sz="2400">
              <a:latin typeface="Times New Roman"/>
              <a:cs typeface="Times New Roman"/>
            </a:endParaRPr>
          </a:p>
          <a:p>
            <a:pPr lvl="1" marL="527685" marR="861060" indent="-228600">
              <a:lnSpc>
                <a:spcPct val="103299"/>
              </a:lnSpc>
              <a:spcBef>
                <a:spcPts val="315"/>
              </a:spcBef>
              <a:buFont typeface="Wingdings"/>
              <a:buChar char=""/>
              <a:tabLst>
                <a:tab pos="528320" algn="l"/>
              </a:tabLst>
            </a:pPr>
            <a:r>
              <a:rPr dirty="0" sz="2400" spc="-15" b="1">
                <a:latin typeface="Times New Roman"/>
                <a:cs typeface="Times New Roman"/>
              </a:rPr>
              <a:t>Translational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Sweep:</a:t>
            </a:r>
            <a:r>
              <a:rPr dirty="0" sz="2400" spc="40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1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2D</a:t>
            </a:r>
            <a:r>
              <a:rPr dirty="0" sz="2400">
                <a:latin typeface="Times New Roman"/>
                <a:cs typeface="Times New Roman"/>
              </a:rPr>
              <a:t> shape 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translated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 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predefined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translational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vector.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Example: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following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figure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shows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translational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sweep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rectangle.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Steps:</a:t>
            </a:r>
            <a:endParaRPr sz="2400">
              <a:latin typeface="Times New Roman"/>
              <a:cs typeface="Times New Roman"/>
            </a:endParaRPr>
          </a:p>
          <a:p>
            <a:pPr lvl="2" marL="683260" indent="-213360">
              <a:lnSpc>
                <a:spcPct val="100000"/>
              </a:lnSpc>
              <a:spcBef>
                <a:spcPts val="275"/>
              </a:spcBef>
              <a:buSzPct val="91666"/>
              <a:buFont typeface="Symbol"/>
              <a:buChar char=""/>
              <a:tabLst>
                <a:tab pos="683260" algn="l"/>
              </a:tabLst>
            </a:pPr>
            <a:r>
              <a:rPr dirty="0" sz="2400" spc="-5">
                <a:latin typeface="Times New Roman"/>
                <a:cs typeface="Times New Roman"/>
              </a:rPr>
              <a:t>Define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shape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polygon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vertex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table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shown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figure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(a).</a:t>
            </a:r>
            <a:endParaRPr sz="2400">
              <a:latin typeface="Times New Roman"/>
              <a:cs typeface="Times New Roman"/>
            </a:endParaRPr>
          </a:p>
          <a:p>
            <a:pPr lvl="2" marL="683260" indent="-213360">
              <a:lnSpc>
                <a:spcPct val="100000"/>
              </a:lnSpc>
              <a:spcBef>
                <a:spcPts val="204"/>
              </a:spcBef>
              <a:buSzPct val="91666"/>
              <a:buFont typeface="Symbol"/>
              <a:buChar char=""/>
              <a:tabLst>
                <a:tab pos="683260" algn="l"/>
              </a:tabLst>
            </a:pPr>
            <a:r>
              <a:rPr dirty="0" sz="2400" spc="-5">
                <a:latin typeface="Times New Roman"/>
                <a:cs typeface="Times New Roman"/>
              </a:rPr>
              <a:t>Define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sweep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path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sequence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of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translation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vectors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figure(b).</a:t>
            </a:r>
            <a:endParaRPr sz="2400">
              <a:latin typeface="Times New Roman"/>
              <a:cs typeface="Times New Roman"/>
            </a:endParaRPr>
          </a:p>
          <a:p>
            <a:pPr lvl="2" marL="683260" indent="-213360">
              <a:lnSpc>
                <a:spcPct val="100000"/>
              </a:lnSpc>
              <a:spcBef>
                <a:spcPts val="195"/>
              </a:spcBef>
              <a:buSzPct val="91666"/>
              <a:buFont typeface="Symbol"/>
              <a:buChar char=""/>
              <a:tabLst>
                <a:tab pos="683260" algn="l"/>
              </a:tabLst>
            </a:pPr>
            <a:r>
              <a:rPr dirty="0" sz="2400" spc="-10">
                <a:latin typeface="Times New Roman"/>
                <a:cs typeface="Times New Roman"/>
              </a:rPr>
              <a:t>Translate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shape;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continue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building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vertex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table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figure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(c).</a:t>
            </a:r>
            <a:endParaRPr sz="2400">
              <a:latin typeface="Times New Roman"/>
              <a:cs typeface="Times New Roman"/>
            </a:endParaRPr>
          </a:p>
          <a:p>
            <a:pPr lvl="2" marL="683260" indent="-213360">
              <a:lnSpc>
                <a:spcPct val="100000"/>
              </a:lnSpc>
              <a:spcBef>
                <a:spcPts val="110"/>
              </a:spcBef>
              <a:buSzPct val="91666"/>
              <a:buFont typeface="Symbol"/>
              <a:buChar char=""/>
              <a:tabLst>
                <a:tab pos="683260" algn="l"/>
              </a:tabLst>
            </a:pPr>
            <a:r>
              <a:rPr dirty="0" sz="2400" spc="-5">
                <a:latin typeface="Times New Roman"/>
                <a:cs typeface="Times New Roman"/>
              </a:rPr>
              <a:t>Define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surface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table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figure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(d).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7611" y="310895"/>
            <a:ext cx="7908036" cy="18333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1574" y="2703321"/>
            <a:ext cx="10925175" cy="269748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241300" marR="5080" indent="-228600">
              <a:lnSpc>
                <a:spcPct val="103299"/>
              </a:lnSpc>
              <a:spcBef>
                <a:spcPts val="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2400" b="1">
                <a:latin typeface="Times New Roman"/>
                <a:cs typeface="Times New Roman"/>
              </a:rPr>
              <a:t>Rotat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onal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spc="-20" b="1">
                <a:latin typeface="Times New Roman"/>
                <a:cs typeface="Times New Roman"/>
              </a:rPr>
              <a:t>w</a:t>
            </a:r>
            <a:r>
              <a:rPr dirty="0" sz="2400" spc="-5" b="1">
                <a:latin typeface="Times New Roman"/>
                <a:cs typeface="Times New Roman"/>
              </a:rPr>
              <a:t>eep: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1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2D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shape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ro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d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</a:t>
            </a:r>
            <a:r>
              <a:rPr dirty="0" sz="2400" spc="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und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p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20">
                <a:latin typeface="Times New Roman"/>
                <a:cs typeface="Times New Roman"/>
              </a:rPr>
              <a:t>e</a:t>
            </a:r>
            <a:r>
              <a:rPr dirty="0" sz="2400" spc="-10">
                <a:latin typeface="Times New Roman"/>
                <a:cs typeface="Times New Roman"/>
              </a:rPr>
              <a:t>de</a:t>
            </a:r>
            <a:r>
              <a:rPr dirty="0" sz="2400" spc="-2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n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ro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x</a:t>
            </a:r>
            <a:r>
              <a:rPr dirty="0" sz="2400" spc="-5">
                <a:latin typeface="Times New Roman"/>
                <a:cs typeface="Times New Roman"/>
              </a:rPr>
              <a:t>i</a:t>
            </a:r>
            <a:r>
              <a:rPr dirty="0" sz="2400" spc="-2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Exa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ple:  </a:t>
            </a:r>
            <a:r>
              <a:rPr dirty="0" sz="2400">
                <a:latin typeface="Times New Roman"/>
                <a:cs typeface="Times New Roman"/>
              </a:rPr>
              <a:t>following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figure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shows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rotational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sweep.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75"/>
              </a:spcBef>
            </a:pPr>
            <a:r>
              <a:rPr dirty="0" sz="2400" spc="-15">
                <a:latin typeface="Times New Roman"/>
                <a:cs typeface="Times New Roman"/>
              </a:rPr>
              <a:t>Steps:</a:t>
            </a:r>
            <a:endParaRPr sz="24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95"/>
              </a:spcBef>
              <a:buFont typeface="Courier New"/>
              <a:buChar char="o"/>
              <a:tabLst>
                <a:tab pos="698500" algn="l"/>
              </a:tabLst>
            </a:pPr>
            <a:r>
              <a:rPr dirty="0" sz="2400" spc="-5">
                <a:latin typeface="Times New Roman"/>
                <a:cs typeface="Times New Roman"/>
              </a:rPr>
              <a:t>Define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shape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polygon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vertex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table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shown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figure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(a).</a:t>
            </a:r>
            <a:endParaRPr sz="24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110"/>
              </a:spcBef>
              <a:buFont typeface="Courier New"/>
              <a:buChar char="o"/>
              <a:tabLst>
                <a:tab pos="698500" algn="l"/>
              </a:tabLst>
            </a:pPr>
            <a:r>
              <a:rPr dirty="0" sz="2400" spc="-5">
                <a:latin typeface="Times New Roman"/>
                <a:cs typeface="Times New Roman"/>
              </a:rPr>
              <a:t>Define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sweep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path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sequence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rotations.</a:t>
            </a:r>
            <a:endParaRPr sz="24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195"/>
              </a:spcBef>
              <a:buFont typeface="Courier New"/>
              <a:buChar char="o"/>
              <a:tabLst>
                <a:tab pos="698500" algn="l"/>
              </a:tabLst>
            </a:pPr>
            <a:r>
              <a:rPr dirty="0" sz="2400">
                <a:latin typeface="Times New Roman"/>
                <a:cs typeface="Times New Roman"/>
              </a:rPr>
              <a:t>Rotate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shape;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continue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building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vertex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table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shown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figure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(b).</a:t>
            </a:r>
            <a:endParaRPr sz="24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105"/>
              </a:spcBef>
              <a:buFont typeface="Courier New"/>
              <a:buChar char="o"/>
              <a:tabLst>
                <a:tab pos="698500" algn="l"/>
              </a:tabLst>
            </a:pPr>
            <a:r>
              <a:rPr dirty="0" sz="2400" spc="-5">
                <a:latin typeface="Times New Roman"/>
                <a:cs typeface="Times New Roman"/>
              </a:rPr>
              <a:t>Define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surface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table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shown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figure</a:t>
            </a:r>
            <a:r>
              <a:rPr dirty="0" sz="2400" spc="-20">
                <a:latin typeface="Times New Roman"/>
                <a:cs typeface="Times New Roman"/>
              </a:rPr>
              <a:t> (c).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92823" y="5164835"/>
            <a:ext cx="5484876" cy="14737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66700"/>
            <a:ext cx="10591800" cy="57820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931" y="0"/>
            <a:ext cx="11720195" cy="538099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819"/>
              </a:spcBef>
            </a:pPr>
            <a:r>
              <a:rPr dirty="0" sz="2400" b="1">
                <a:latin typeface="Times New Roman"/>
                <a:cs typeface="Times New Roman"/>
              </a:rPr>
              <a:t>Constructive</a:t>
            </a:r>
            <a:r>
              <a:rPr dirty="0" sz="2400" spc="17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Solid</a:t>
            </a:r>
            <a:r>
              <a:rPr dirty="0" sz="2400" spc="1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Geometry</a:t>
            </a:r>
            <a:r>
              <a:rPr dirty="0" sz="2400" spc="13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(CSG):</a:t>
            </a:r>
            <a:endParaRPr sz="2400">
              <a:latin typeface="Times New Roman"/>
              <a:cs typeface="Times New Roman"/>
            </a:endParaRPr>
          </a:p>
          <a:p>
            <a:pPr algn="just" marL="253365" marR="50165" indent="-228600">
              <a:lnSpc>
                <a:spcPct val="113100"/>
              </a:lnSpc>
              <a:spcBef>
                <a:spcPts val="345"/>
              </a:spcBef>
              <a:buFont typeface="Arial MT"/>
              <a:buChar char="•"/>
              <a:tabLst>
                <a:tab pos="254000" algn="l"/>
              </a:tabLst>
            </a:pPr>
            <a:r>
              <a:rPr dirty="0" sz="2400" spc="-5">
                <a:latin typeface="Times New Roman"/>
                <a:cs typeface="Times New Roman"/>
              </a:rPr>
              <a:t>A CSG model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-5">
                <a:latin typeface="Times New Roman"/>
                <a:cs typeface="Times New Roman"/>
              </a:rPr>
              <a:t>based </a:t>
            </a:r>
            <a:r>
              <a:rPr dirty="0" sz="2400" spc="-10">
                <a:latin typeface="Times New Roman"/>
                <a:cs typeface="Times New Roman"/>
              </a:rPr>
              <a:t>on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topological notion </a:t>
            </a:r>
            <a:r>
              <a:rPr dirty="0" sz="2400">
                <a:latin typeface="Times New Roman"/>
                <a:cs typeface="Times New Roman"/>
              </a:rPr>
              <a:t>that a </a:t>
            </a:r>
            <a:r>
              <a:rPr dirty="0" sz="2400" spc="-5">
                <a:latin typeface="Times New Roman"/>
                <a:cs typeface="Times New Roman"/>
              </a:rPr>
              <a:t>physical object can </a:t>
            </a:r>
            <a:r>
              <a:rPr dirty="0" sz="2400" spc="-15">
                <a:latin typeface="Times New Roman"/>
                <a:cs typeface="Times New Roman"/>
              </a:rPr>
              <a:t>be </a:t>
            </a:r>
            <a:r>
              <a:rPr dirty="0" sz="2400" spc="-10">
                <a:latin typeface="Times New Roman"/>
                <a:cs typeface="Times New Roman"/>
              </a:rPr>
              <a:t>divided </a:t>
            </a:r>
            <a:r>
              <a:rPr dirty="0" sz="2400" spc="-5">
                <a:latin typeface="Times New Roman"/>
                <a:cs typeface="Times New Roman"/>
              </a:rPr>
              <a:t>into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set</a:t>
            </a:r>
            <a:r>
              <a:rPr dirty="0" sz="2400">
                <a:latin typeface="Times New Roman"/>
                <a:cs typeface="Times New Roman"/>
              </a:rPr>
              <a:t> 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primitives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(basic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elements</a:t>
            </a:r>
            <a:r>
              <a:rPr dirty="0" sz="2400">
                <a:latin typeface="Times New Roman"/>
                <a:cs typeface="Times New Roman"/>
              </a:rPr>
              <a:t> 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shapes)</a:t>
            </a:r>
            <a:r>
              <a:rPr dirty="0" sz="2400">
                <a:latin typeface="Times New Roman"/>
                <a:cs typeface="Times New Roman"/>
              </a:rPr>
              <a:t> that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combined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6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6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certain</a:t>
            </a:r>
            <a:r>
              <a:rPr dirty="0" sz="2400" spc="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order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following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set</a:t>
            </a:r>
            <a:r>
              <a:rPr dirty="0" sz="2400">
                <a:latin typeface="Times New Roman"/>
                <a:cs typeface="Times New Roman"/>
              </a:rPr>
              <a:t> 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rules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(Boolean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operations)</a:t>
            </a:r>
            <a:r>
              <a:rPr dirty="0" sz="2400" spc="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6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form</a:t>
            </a:r>
            <a:r>
              <a:rPr dirty="0" sz="2400" spc="60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the</a:t>
            </a:r>
            <a:r>
              <a:rPr dirty="0" sz="2400" spc="5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object.</a:t>
            </a:r>
            <a:r>
              <a:rPr dirty="0" sz="2400" spc="5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6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primitive</a:t>
            </a:r>
            <a:r>
              <a:rPr dirty="0" sz="2400" spc="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bounded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by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</a:t>
            </a:r>
            <a:r>
              <a:rPr dirty="0" sz="2400" spc="2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of</a:t>
            </a:r>
            <a:r>
              <a:rPr dirty="0" sz="2400" spc="3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surfaces;</a:t>
            </a:r>
            <a:r>
              <a:rPr dirty="0" sz="2400" spc="2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usually</a:t>
            </a:r>
            <a:r>
              <a:rPr dirty="0" sz="2400" spc="2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closed</a:t>
            </a:r>
            <a:r>
              <a:rPr dirty="0" sz="2400" spc="39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and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orientable.</a:t>
            </a:r>
            <a:endParaRPr sz="2400">
              <a:latin typeface="Times New Roman"/>
              <a:cs typeface="Times New Roman"/>
            </a:endParaRPr>
          </a:p>
          <a:p>
            <a:pPr lvl="1" marL="469900" marR="504825" indent="-216535">
              <a:lnSpc>
                <a:spcPct val="100000"/>
              </a:lnSpc>
              <a:spcBef>
                <a:spcPts val="1360"/>
              </a:spcBef>
              <a:buSzPct val="91666"/>
              <a:buFont typeface="Symbol"/>
              <a:buChar char="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idea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providing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set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predefined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types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such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cubes,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cone,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sphere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lvl="1" marL="469900" indent="-216535">
              <a:lnSpc>
                <a:spcPct val="100000"/>
              </a:lnSpc>
              <a:spcBef>
                <a:spcPts val="190"/>
              </a:spcBef>
              <a:buSzPct val="91666"/>
              <a:buFont typeface="Symbol"/>
              <a:buChar char=""/>
              <a:tabLst>
                <a:tab pos="469900" algn="l"/>
              </a:tabLst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solid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model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created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retrieving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primitive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solids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performing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Boolean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operations.</a:t>
            </a:r>
            <a:endParaRPr sz="2400">
              <a:latin typeface="Times New Roman"/>
              <a:cs typeface="Times New Roman"/>
            </a:endParaRPr>
          </a:p>
          <a:p>
            <a:pPr lvl="1" marL="469900" indent="-216535">
              <a:lnSpc>
                <a:spcPct val="100000"/>
              </a:lnSpc>
              <a:spcBef>
                <a:spcPts val="110"/>
              </a:spcBef>
              <a:buSzPct val="91666"/>
              <a:buFont typeface="Symbol"/>
              <a:buChar char="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Three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types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of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Boolean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operations:</a:t>
            </a:r>
            <a:endParaRPr sz="2400">
              <a:latin typeface="Times New Roman"/>
              <a:cs typeface="Times New Roman"/>
            </a:endParaRPr>
          </a:p>
          <a:p>
            <a:pPr lvl="2" marL="683260" marR="988060" indent="-213360">
              <a:lnSpc>
                <a:spcPct val="100000"/>
              </a:lnSpc>
              <a:spcBef>
                <a:spcPts val="95"/>
              </a:spcBef>
              <a:buSzPct val="91666"/>
              <a:buFont typeface="Courier New"/>
              <a:buChar char="o"/>
              <a:tabLst>
                <a:tab pos="683260" algn="l"/>
              </a:tabLst>
            </a:pPr>
            <a:r>
              <a:rPr dirty="0" sz="2400">
                <a:latin typeface="Times New Roman"/>
                <a:cs typeface="Times New Roman"/>
              </a:rPr>
              <a:t>Union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(join):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operation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combines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two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volumes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included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the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different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solids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into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single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solid.</a:t>
            </a:r>
            <a:endParaRPr sz="2400">
              <a:latin typeface="Times New Roman"/>
              <a:cs typeface="Times New Roman"/>
            </a:endParaRPr>
          </a:p>
          <a:p>
            <a:pPr lvl="2" marL="683260" indent="-213360">
              <a:lnSpc>
                <a:spcPct val="100000"/>
              </a:lnSpc>
              <a:spcBef>
                <a:spcPts val="300"/>
              </a:spcBef>
              <a:buSzPct val="91666"/>
              <a:buFont typeface="Courier New"/>
              <a:buChar char="o"/>
              <a:tabLst>
                <a:tab pos="683260" algn="l"/>
              </a:tabLst>
            </a:pPr>
            <a:r>
              <a:rPr dirty="0" sz="2400">
                <a:latin typeface="Times New Roman"/>
                <a:cs typeface="Times New Roman"/>
              </a:rPr>
              <a:t>Subtract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(cut):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operation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subtracts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volume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solid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other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solid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object.</a:t>
            </a:r>
            <a:endParaRPr sz="2400">
              <a:latin typeface="Times New Roman"/>
              <a:cs typeface="Times New Roman"/>
            </a:endParaRPr>
          </a:p>
          <a:p>
            <a:pPr lvl="2" marL="683260" indent="-213360">
              <a:lnSpc>
                <a:spcPct val="100000"/>
              </a:lnSpc>
              <a:spcBef>
                <a:spcPts val="100"/>
              </a:spcBef>
              <a:buSzPct val="91666"/>
              <a:buFont typeface="Courier New"/>
              <a:buChar char="o"/>
              <a:tabLst>
                <a:tab pos="683260" algn="l"/>
              </a:tabLst>
            </a:pPr>
            <a:r>
              <a:rPr dirty="0" sz="2400" spc="5">
                <a:latin typeface="Times New Roman"/>
                <a:cs typeface="Times New Roman"/>
              </a:rPr>
              <a:t>Intersection: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the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operation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keeps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only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volume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common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to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both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solids.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1160" y="1690116"/>
            <a:ext cx="5600699" cy="25725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708" y="2819400"/>
            <a:ext cx="8953500" cy="36377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39" y="119888"/>
            <a:ext cx="11884660" cy="2217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ts val="287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Binary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space</a:t>
            </a:r>
            <a:r>
              <a:rPr dirty="0" sz="2400" b="1">
                <a:latin typeface="Arial"/>
                <a:cs typeface="Arial"/>
              </a:rPr>
              <a:t> partitioning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(BSP)</a:t>
            </a:r>
            <a:endParaRPr sz="2400">
              <a:latin typeface="Arial"/>
              <a:cs typeface="Arial"/>
            </a:endParaRPr>
          </a:p>
          <a:p>
            <a:pPr algn="just" marL="12700" marR="5080">
              <a:lnSpc>
                <a:spcPts val="2880"/>
              </a:lnSpc>
              <a:spcBef>
                <a:spcPts val="80"/>
              </a:spcBef>
            </a:pPr>
            <a:r>
              <a:rPr dirty="0" sz="2400">
                <a:latin typeface="Times New Roman"/>
                <a:cs typeface="Times New Roman"/>
              </a:rPr>
              <a:t>Binary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space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partitioning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(BSP)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space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partitioning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recursively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subdivides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4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Euclidean</a:t>
            </a:r>
            <a:r>
              <a:rPr dirty="0" sz="2400" spc="4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space</a:t>
            </a:r>
            <a:r>
              <a:rPr dirty="0" sz="2400" spc="409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into</a:t>
            </a:r>
            <a:r>
              <a:rPr dirty="0" sz="2400" spc="4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two</a:t>
            </a:r>
            <a:r>
              <a:rPr dirty="0" sz="2400" spc="4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convex</a:t>
            </a:r>
            <a:r>
              <a:rPr dirty="0" sz="2400" spc="4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sets</a:t>
            </a:r>
            <a:r>
              <a:rPr dirty="0" sz="2400" spc="4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by</a:t>
            </a:r>
            <a:r>
              <a:rPr dirty="0" sz="2400" spc="4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using</a:t>
            </a:r>
            <a:r>
              <a:rPr dirty="0" sz="2400" spc="4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hyper</a:t>
            </a:r>
            <a:r>
              <a:rPr dirty="0" sz="2400" spc="4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planes</a:t>
            </a:r>
            <a:r>
              <a:rPr dirty="0" sz="2400" spc="4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4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partitions.</a:t>
            </a:r>
            <a:r>
              <a:rPr dirty="0" sz="2400" spc="409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This</a:t>
            </a:r>
            <a:r>
              <a:rPr dirty="0" sz="2400" spc="4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4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algn="just" marL="12700" marR="5080">
              <a:lnSpc>
                <a:spcPts val="2880"/>
              </a:lnSpc>
              <a:spcBef>
                <a:spcPts val="5"/>
              </a:spcBef>
            </a:pPr>
            <a:r>
              <a:rPr dirty="0" sz="2400" spc="-5">
                <a:latin typeface="Times New Roman"/>
                <a:cs typeface="Times New Roman"/>
              </a:rPr>
              <a:t>subdividing gives rise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a representation of objects within the space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5">
                <a:latin typeface="Times New Roman"/>
                <a:cs typeface="Times New Roman"/>
              </a:rPr>
              <a:t>the form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a tree data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structure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known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BSP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tree.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Euclidean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space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fundamental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space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geometry,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intended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represent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physical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space.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6293"/>
            <a:ext cx="12035790" cy="608076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algn="just" marL="241300" marR="6350" indent="-228600">
              <a:lnSpc>
                <a:spcPts val="269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Binary space partitioning </a:t>
            </a:r>
            <a:r>
              <a:rPr dirty="0" sz="2800" spc="-10">
                <a:latin typeface="Calibri"/>
                <a:cs typeface="Calibri"/>
              </a:rPr>
              <a:t>is </a:t>
            </a:r>
            <a:r>
              <a:rPr dirty="0" sz="2800" spc="-15">
                <a:latin typeface="Calibri"/>
                <a:cs typeface="Calibri"/>
              </a:rPr>
              <a:t>treated </a:t>
            </a:r>
            <a:r>
              <a:rPr dirty="0" sz="2800" spc="-5">
                <a:latin typeface="Calibri"/>
                <a:cs typeface="Calibri"/>
              </a:rPr>
              <a:t>as a </a:t>
            </a:r>
            <a:r>
              <a:rPr dirty="0" sz="2800" spc="-10">
                <a:latin typeface="Calibri"/>
                <a:cs typeface="Calibri"/>
              </a:rPr>
              <a:t>generic </a:t>
            </a:r>
            <a:r>
              <a:rPr dirty="0" sz="2800" spc="-15">
                <a:latin typeface="Calibri"/>
                <a:cs typeface="Calibri"/>
              </a:rPr>
              <a:t>process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5">
                <a:latin typeface="Calibri"/>
                <a:cs typeface="Calibri"/>
              </a:rPr>
              <a:t>recursively </a:t>
            </a:r>
            <a:r>
              <a:rPr dirty="0" sz="2800" spc="-5">
                <a:latin typeface="Calibri"/>
                <a:cs typeface="Calibri"/>
              </a:rPr>
              <a:t>dividing a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scene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into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two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until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partitioning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satisfies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one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more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requirements.</a:t>
            </a:r>
            <a:endParaRPr sz="2800">
              <a:latin typeface="Calibri"/>
              <a:cs typeface="Calibri"/>
            </a:endParaRPr>
          </a:p>
          <a:p>
            <a:pPr algn="just" marL="241300" marR="5080" indent="-228600">
              <a:lnSpc>
                <a:spcPct val="8000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It </a:t>
            </a:r>
            <a:r>
              <a:rPr dirty="0" sz="2800" spc="-10">
                <a:latin typeface="Calibri"/>
                <a:cs typeface="Calibri"/>
              </a:rPr>
              <a:t>can </a:t>
            </a:r>
            <a:r>
              <a:rPr dirty="0" sz="2800" spc="-5">
                <a:latin typeface="Calibri"/>
                <a:cs typeface="Calibri"/>
              </a:rPr>
              <a:t>be </a:t>
            </a:r>
            <a:r>
              <a:rPr dirty="0" sz="2800" spc="-10">
                <a:latin typeface="Calibri"/>
                <a:cs typeface="Calibri"/>
              </a:rPr>
              <a:t>viewed </a:t>
            </a:r>
            <a:r>
              <a:rPr dirty="0" sz="2800" spc="-5">
                <a:latin typeface="Calibri"/>
                <a:cs typeface="Calibri"/>
              </a:rPr>
              <a:t>as a </a:t>
            </a:r>
            <a:r>
              <a:rPr dirty="0" sz="2800" spc="-15">
                <a:latin typeface="Calibri"/>
                <a:cs typeface="Calibri"/>
              </a:rPr>
              <a:t>generalization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other spatial </a:t>
            </a:r>
            <a:r>
              <a:rPr dirty="0" sz="2800" spc="-15">
                <a:latin typeface="Calibri"/>
                <a:cs typeface="Calibri"/>
              </a:rPr>
              <a:t>tree structures </a:t>
            </a:r>
            <a:r>
              <a:rPr dirty="0" sz="2800">
                <a:latin typeface="Calibri"/>
                <a:cs typeface="Calibri"/>
              </a:rPr>
              <a:t>such </a:t>
            </a:r>
            <a:r>
              <a:rPr dirty="0" sz="2800" spc="-5">
                <a:latin typeface="Calibri"/>
                <a:cs typeface="Calibri"/>
              </a:rPr>
              <a:t>as </a:t>
            </a:r>
            <a:r>
              <a:rPr dirty="0" sz="2800" spc="5">
                <a:latin typeface="Calibri"/>
                <a:cs typeface="Calibri"/>
              </a:rPr>
              <a:t>k-d 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trees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10">
                <a:latin typeface="Calibri"/>
                <a:cs typeface="Calibri"/>
              </a:rPr>
              <a:t>quadtrees, </a:t>
            </a:r>
            <a:r>
              <a:rPr dirty="0" sz="2800" spc="-5">
                <a:latin typeface="Calibri"/>
                <a:cs typeface="Calibri"/>
              </a:rPr>
              <a:t>one </a:t>
            </a:r>
            <a:r>
              <a:rPr dirty="0" sz="2800" spc="-15">
                <a:latin typeface="Calibri"/>
                <a:cs typeface="Calibri"/>
              </a:rPr>
              <a:t>where </a:t>
            </a:r>
            <a:r>
              <a:rPr dirty="0" sz="2800" spc="-10">
                <a:latin typeface="Calibri"/>
                <a:cs typeface="Calibri"/>
              </a:rPr>
              <a:t>hyperplanes that </a:t>
            </a:r>
            <a:r>
              <a:rPr dirty="0" sz="2800" spc="-5">
                <a:latin typeface="Calibri"/>
                <a:cs typeface="Calibri"/>
              </a:rPr>
              <a:t>partition </a:t>
            </a:r>
            <a:r>
              <a:rPr dirty="0" sz="2800">
                <a:latin typeface="Calibri"/>
                <a:cs typeface="Calibri"/>
              </a:rPr>
              <a:t>space </a:t>
            </a:r>
            <a:r>
              <a:rPr dirty="0" sz="2800" spc="-20">
                <a:latin typeface="Calibri"/>
                <a:cs typeface="Calibri"/>
              </a:rPr>
              <a:t>may </a:t>
            </a:r>
            <a:r>
              <a:rPr dirty="0" sz="2800" spc="-25">
                <a:latin typeface="Calibri"/>
                <a:cs typeface="Calibri"/>
              </a:rPr>
              <a:t>have </a:t>
            </a:r>
            <a:r>
              <a:rPr dirty="0" sz="2800" spc="-20">
                <a:latin typeface="Calibri"/>
                <a:cs typeface="Calibri"/>
              </a:rPr>
              <a:t>any </a:t>
            </a:r>
            <a:r>
              <a:rPr dirty="0" sz="2800" spc="-15">
                <a:latin typeface="Calibri"/>
                <a:cs typeface="Calibri"/>
              </a:rPr>
              <a:t> orientation instead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being </a:t>
            </a:r>
            <a:r>
              <a:rPr dirty="0" sz="2800" spc="-5">
                <a:latin typeface="Calibri"/>
                <a:cs typeface="Calibri"/>
              </a:rPr>
              <a:t>aligned with the </a:t>
            </a:r>
            <a:r>
              <a:rPr dirty="0" sz="2800" spc="-15">
                <a:latin typeface="Calibri"/>
                <a:cs typeface="Calibri"/>
              </a:rPr>
              <a:t>coordinate </a:t>
            </a:r>
            <a:r>
              <a:rPr dirty="0" sz="2800" spc="-35">
                <a:latin typeface="Calibri"/>
                <a:cs typeface="Calibri"/>
              </a:rPr>
              <a:t>axes </a:t>
            </a:r>
            <a:r>
              <a:rPr dirty="0" sz="2800" spc="-5">
                <a:latin typeface="Calibri"/>
                <a:cs typeface="Calibri"/>
              </a:rPr>
              <a:t>as </a:t>
            </a:r>
            <a:r>
              <a:rPr dirty="0" sz="2800" spc="-10">
                <a:latin typeface="Calibri"/>
                <a:cs typeface="Calibri"/>
              </a:rPr>
              <a:t>they </a:t>
            </a:r>
            <a:r>
              <a:rPr dirty="0" sz="2800" spc="-20">
                <a:latin typeface="Calibri"/>
                <a:cs typeface="Calibri"/>
              </a:rPr>
              <a:t>are </a:t>
            </a:r>
            <a:r>
              <a:rPr dirty="0" sz="2800" spc="-10">
                <a:latin typeface="Calibri"/>
                <a:cs typeface="Calibri"/>
              </a:rPr>
              <a:t>in </a:t>
            </a:r>
            <a:r>
              <a:rPr dirty="0" sz="2800">
                <a:latin typeface="Calibri"/>
                <a:cs typeface="Calibri"/>
              </a:rPr>
              <a:t>k-d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trees</a:t>
            </a:r>
            <a:r>
              <a:rPr dirty="0" sz="2800" spc="-5">
                <a:latin typeface="Calibri"/>
                <a:cs typeface="Calibri"/>
              </a:rPr>
              <a:t> or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quadtree.</a:t>
            </a:r>
            <a:endParaRPr sz="2800">
              <a:latin typeface="Calibri"/>
              <a:cs typeface="Calibri"/>
            </a:endParaRPr>
          </a:p>
          <a:p>
            <a:pPr algn="just" marL="241300" marR="5080" indent="-228600">
              <a:lnSpc>
                <a:spcPts val="269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When </a:t>
            </a:r>
            <a:r>
              <a:rPr dirty="0" sz="2800" spc="-10">
                <a:latin typeface="Calibri"/>
                <a:cs typeface="Calibri"/>
              </a:rPr>
              <a:t>implemented in computer </a:t>
            </a:r>
            <a:r>
              <a:rPr dirty="0" sz="2800" spc="-15">
                <a:latin typeface="Calibri"/>
                <a:cs typeface="Calibri"/>
              </a:rPr>
              <a:t>graphics to render </a:t>
            </a:r>
            <a:r>
              <a:rPr dirty="0" sz="2800" spc="-5">
                <a:latin typeface="Calibri"/>
                <a:cs typeface="Calibri"/>
              </a:rPr>
              <a:t>scenes composed of </a:t>
            </a:r>
            <a:r>
              <a:rPr dirty="0" sz="2800" spc="-10">
                <a:latin typeface="Calibri"/>
                <a:cs typeface="Calibri"/>
              </a:rPr>
              <a:t>planar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polygons,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partitioning planes </a:t>
            </a:r>
            <a:r>
              <a:rPr dirty="0" sz="2800" spc="-15">
                <a:latin typeface="Calibri"/>
                <a:cs typeface="Calibri"/>
              </a:rPr>
              <a:t>are frequently </a:t>
            </a:r>
            <a:r>
              <a:rPr dirty="0" sz="2800" spc="-10">
                <a:latin typeface="Calibri"/>
                <a:cs typeface="Calibri"/>
              </a:rPr>
              <a:t>selected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coincide </a:t>
            </a:r>
            <a:r>
              <a:rPr dirty="0" sz="2800" spc="-5">
                <a:latin typeface="Calibri"/>
                <a:cs typeface="Calibri"/>
              </a:rPr>
              <a:t>with the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planes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defined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polygons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scene.</a:t>
            </a:r>
            <a:endParaRPr sz="2800">
              <a:latin typeface="Calibri"/>
              <a:cs typeface="Calibri"/>
            </a:endParaRPr>
          </a:p>
          <a:p>
            <a:pPr algn="just" marL="241300" marR="5080" indent="-228600">
              <a:lnSpc>
                <a:spcPts val="269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specific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choice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partitioning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plane</a:t>
            </a:r>
            <a:r>
              <a:rPr dirty="0" sz="2800">
                <a:latin typeface="Calibri"/>
                <a:cs typeface="Calibri"/>
              </a:rPr>
              <a:t> and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criterion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for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completing</a:t>
            </a:r>
            <a:r>
              <a:rPr dirty="0" sz="2800" spc="-5">
                <a:latin typeface="Calibri"/>
                <a:cs typeface="Calibri"/>
              </a:rPr>
              <a:t> the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partitioning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process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varies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depending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purpose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BSP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tree.</a:t>
            </a:r>
            <a:endParaRPr sz="2800">
              <a:latin typeface="Calibri"/>
              <a:cs typeface="Calibri"/>
            </a:endParaRPr>
          </a:p>
          <a:p>
            <a:pPr algn="just" marL="241300" marR="5715" indent="-228600">
              <a:lnSpc>
                <a:spcPct val="8000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>
                <a:latin typeface="Calibri"/>
                <a:cs typeface="Calibri"/>
              </a:rPr>
              <a:t>For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example: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computer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graphics</a:t>
            </a:r>
            <a:r>
              <a:rPr dirty="0" sz="2800" spc="-5">
                <a:latin typeface="Calibri"/>
                <a:cs typeface="Calibri"/>
              </a:rPr>
              <a:t> rendering,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scene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is</a:t>
            </a:r>
            <a:r>
              <a:rPr dirty="0" sz="2800" spc="-5">
                <a:latin typeface="Calibri"/>
                <a:cs typeface="Calibri"/>
              </a:rPr>
              <a:t> divided</a:t>
            </a:r>
            <a:r>
              <a:rPr dirty="0" sz="2800" spc="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until</a:t>
            </a:r>
            <a:r>
              <a:rPr dirty="0" sz="2800" spc="6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unless </a:t>
            </a:r>
            <a:r>
              <a:rPr dirty="0" sz="2800" spc="-5">
                <a:latin typeface="Calibri"/>
                <a:cs typeface="Calibri"/>
              </a:rPr>
              <a:t>each node of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BSP </a:t>
            </a:r>
            <a:r>
              <a:rPr dirty="0" sz="2800" spc="-15">
                <a:latin typeface="Calibri"/>
                <a:cs typeface="Calibri"/>
              </a:rPr>
              <a:t>tree </a:t>
            </a:r>
            <a:r>
              <a:rPr dirty="0" sz="2800" spc="-10">
                <a:latin typeface="Calibri"/>
                <a:cs typeface="Calibri"/>
              </a:rPr>
              <a:t>consists </a:t>
            </a:r>
            <a:r>
              <a:rPr dirty="0" sz="2800" spc="-5">
                <a:latin typeface="Calibri"/>
                <a:cs typeface="Calibri"/>
              </a:rPr>
              <a:t>of only </a:t>
            </a:r>
            <a:r>
              <a:rPr dirty="0" sz="2800" spc="-15">
                <a:latin typeface="Calibri"/>
                <a:cs typeface="Calibri"/>
              </a:rPr>
              <a:t>polygons </a:t>
            </a:r>
            <a:r>
              <a:rPr dirty="0" sz="2800" spc="-10">
                <a:latin typeface="Calibri"/>
                <a:cs typeface="Calibri"/>
              </a:rPr>
              <a:t>that can render </a:t>
            </a:r>
            <a:r>
              <a:rPr dirty="0" sz="2800">
                <a:latin typeface="Calibri"/>
                <a:cs typeface="Calibri"/>
              </a:rPr>
              <a:t>in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arbitrary </a:t>
            </a:r>
            <a:r>
              <a:rPr dirty="0" sz="2800" spc="-60">
                <a:latin typeface="Calibri"/>
                <a:cs typeface="Calibri"/>
              </a:rPr>
              <a:t>order.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When </a:t>
            </a:r>
            <a:r>
              <a:rPr dirty="0" sz="2800" spc="-10">
                <a:latin typeface="Calibri"/>
                <a:cs typeface="Calibri"/>
              </a:rPr>
              <a:t>back-face </a:t>
            </a:r>
            <a:r>
              <a:rPr dirty="0" sz="2800" spc="-5">
                <a:latin typeface="Calibri"/>
                <a:cs typeface="Calibri"/>
              </a:rPr>
              <a:t>culling </a:t>
            </a:r>
            <a:r>
              <a:rPr dirty="0" sz="2800" spc="-10">
                <a:latin typeface="Calibri"/>
                <a:cs typeface="Calibri"/>
              </a:rPr>
              <a:t>is implemented, </a:t>
            </a:r>
            <a:r>
              <a:rPr dirty="0" sz="2800">
                <a:latin typeface="Calibri"/>
                <a:cs typeface="Calibri"/>
              </a:rPr>
              <a:t>each </a:t>
            </a:r>
            <a:r>
              <a:rPr dirty="0" sz="2800" spc="-5">
                <a:latin typeface="Calibri"/>
                <a:cs typeface="Calibri"/>
              </a:rPr>
              <a:t>node, </a:t>
            </a:r>
            <a:r>
              <a:rPr dirty="0" sz="2800" spc="-20">
                <a:latin typeface="Calibri"/>
                <a:cs typeface="Calibri"/>
              </a:rPr>
              <a:t>therefore, 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consists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convex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set</a:t>
            </a:r>
            <a:r>
              <a:rPr dirty="0" sz="2800" spc="-5">
                <a:latin typeface="Calibri"/>
                <a:cs typeface="Calibri"/>
              </a:rPr>
              <a:t> 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polygons,</a:t>
            </a:r>
            <a:r>
              <a:rPr dirty="0" sz="2800" spc="-10">
                <a:latin typeface="Calibri"/>
                <a:cs typeface="Calibri"/>
              </a:rPr>
              <a:t> whereas</a:t>
            </a:r>
            <a:r>
              <a:rPr dirty="0" sz="2800" spc="-5">
                <a:latin typeface="Calibri"/>
                <a:cs typeface="Calibri"/>
              </a:rPr>
              <a:t> when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rendering</a:t>
            </a:r>
            <a:r>
              <a:rPr dirty="0" sz="2800" spc="-5">
                <a:latin typeface="Calibri"/>
                <a:cs typeface="Calibri"/>
              </a:rPr>
              <a:t> double-sided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polygons,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each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node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the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BSP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tree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consists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only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polygons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single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plane.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Algorithm </a:t>
            </a:r>
            <a:r>
              <a:rPr dirty="0"/>
              <a:t>of </a:t>
            </a:r>
            <a:r>
              <a:rPr dirty="0" spc="-5"/>
              <a:t>generating</a:t>
            </a:r>
            <a:r>
              <a:rPr dirty="0" spc="10"/>
              <a:t> </a:t>
            </a:r>
            <a:r>
              <a:rPr dirty="0" spc="-5"/>
              <a:t>a BSP</a:t>
            </a:r>
            <a:r>
              <a:rPr dirty="0" spc="-195"/>
              <a:t> </a:t>
            </a:r>
            <a:r>
              <a:rPr dirty="0" spc="-70"/>
              <a:t>Tree</a:t>
            </a:r>
            <a:r>
              <a:rPr dirty="0" spc="-10"/>
              <a:t> </a:t>
            </a:r>
            <a:r>
              <a:rPr dirty="0" spc="-15"/>
              <a:t>from</a:t>
            </a:r>
            <a:r>
              <a:rPr dirty="0"/>
              <a:t> </a:t>
            </a:r>
            <a:r>
              <a:rPr dirty="0" spc="-5"/>
              <a:t>a</a:t>
            </a:r>
            <a:r>
              <a:rPr dirty="0"/>
              <a:t> </a:t>
            </a:r>
            <a:r>
              <a:rPr dirty="0" spc="-5"/>
              <a:t>list</a:t>
            </a:r>
            <a:r>
              <a:rPr dirty="0" spc="10"/>
              <a:t> </a:t>
            </a:r>
            <a:r>
              <a:rPr dirty="0" spc="-5"/>
              <a:t>of </a:t>
            </a:r>
            <a:r>
              <a:rPr dirty="0"/>
              <a:t>polygons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620" y="619404"/>
            <a:ext cx="11431905" cy="513969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Select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polygon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from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list.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Make a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node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">
                <a:latin typeface="Times New Roman"/>
                <a:cs typeface="Times New Roman"/>
              </a:rPr>
              <a:t> BSP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tree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list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polygons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at that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node.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each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other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polygon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list:</a:t>
            </a:r>
            <a:endParaRPr sz="2800">
              <a:latin typeface="Times New Roman"/>
              <a:cs typeface="Times New Roman"/>
            </a:endParaRPr>
          </a:p>
          <a:p>
            <a:pPr lvl="1" marL="697865" marR="5080" indent="-228600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polygon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wholly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front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plane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containing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40">
                <a:latin typeface="Times New Roman"/>
                <a:cs typeface="Times New Roman"/>
              </a:rPr>
              <a:t>P,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move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polygon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list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nodes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 front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135">
                <a:latin typeface="Times New Roman"/>
                <a:cs typeface="Times New Roman"/>
              </a:rPr>
              <a:t>P.</a:t>
            </a:r>
            <a:endParaRPr sz="2400">
              <a:latin typeface="Times New Roman"/>
              <a:cs typeface="Times New Roman"/>
            </a:endParaRPr>
          </a:p>
          <a:p>
            <a:pPr lvl="1" marL="697865" marR="83820" indent="-228600">
              <a:lnSpc>
                <a:spcPts val="259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polygon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wholly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behind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plane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containing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40">
                <a:latin typeface="Times New Roman"/>
                <a:cs typeface="Times New Roman"/>
              </a:rPr>
              <a:t>P,</a:t>
            </a:r>
            <a:r>
              <a:rPr dirty="0" sz="2400" spc="-5">
                <a:latin typeface="Times New Roman"/>
                <a:cs typeface="Times New Roman"/>
              </a:rPr>
              <a:t> move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polygon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list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nodes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behind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35">
                <a:latin typeface="Times New Roman"/>
                <a:cs typeface="Times New Roman"/>
              </a:rPr>
              <a:t>P.</a:t>
            </a:r>
            <a:endParaRPr sz="2400">
              <a:latin typeface="Times New Roman"/>
              <a:cs typeface="Times New Roman"/>
            </a:endParaRPr>
          </a:p>
          <a:p>
            <a:pPr lvl="1" marL="697865" marR="396240" indent="-22860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>
                <a:latin typeface="Times New Roman"/>
                <a:cs typeface="Times New Roman"/>
              </a:rPr>
              <a:t>If that polygon is </a:t>
            </a:r>
            <a:r>
              <a:rPr dirty="0" sz="2400" spc="-5">
                <a:latin typeface="Times New Roman"/>
                <a:cs typeface="Times New Roman"/>
              </a:rPr>
              <a:t>intersected </a:t>
            </a:r>
            <a:r>
              <a:rPr dirty="0" sz="2400">
                <a:latin typeface="Times New Roman"/>
                <a:cs typeface="Times New Roman"/>
              </a:rPr>
              <a:t>by the plane containing </a:t>
            </a:r>
            <a:r>
              <a:rPr dirty="0" sz="2400" spc="-140">
                <a:latin typeface="Times New Roman"/>
                <a:cs typeface="Times New Roman"/>
              </a:rPr>
              <a:t>P, </a:t>
            </a:r>
            <a:r>
              <a:rPr dirty="0" sz="2400" spc="-5">
                <a:latin typeface="Times New Roman"/>
                <a:cs typeface="Times New Roman"/>
              </a:rPr>
              <a:t>split </a:t>
            </a:r>
            <a:r>
              <a:rPr dirty="0" sz="2400">
                <a:latin typeface="Times New Roman"/>
                <a:cs typeface="Times New Roman"/>
              </a:rPr>
              <a:t>it into </a:t>
            </a:r>
            <a:r>
              <a:rPr dirty="0" sz="2400" spc="-5">
                <a:latin typeface="Times New Roman"/>
                <a:cs typeface="Times New Roman"/>
              </a:rPr>
              <a:t>two </a:t>
            </a:r>
            <a:r>
              <a:rPr dirty="0" sz="2400">
                <a:latin typeface="Times New Roman"/>
                <a:cs typeface="Times New Roman"/>
              </a:rPr>
              <a:t>polygons and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move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them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respective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lists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polygons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behind 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front of </a:t>
            </a:r>
            <a:r>
              <a:rPr dirty="0" sz="2400" spc="-135">
                <a:latin typeface="Times New Roman"/>
                <a:cs typeface="Times New Roman"/>
              </a:rPr>
              <a:t>P.</a:t>
            </a:r>
            <a:endParaRPr sz="24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polygon lies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plane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containing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40">
                <a:latin typeface="Times New Roman"/>
                <a:cs typeface="Times New Roman"/>
              </a:rPr>
              <a:t>P,</a:t>
            </a:r>
            <a:r>
              <a:rPr dirty="0" sz="2400">
                <a:latin typeface="Times New Roman"/>
                <a:cs typeface="Times New Roman"/>
              </a:rPr>
              <a:t> add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list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polygons</a:t>
            </a:r>
            <a:r>
              <a:rPr dirty="0" sz="2400">
                <a:latin typeface="Times New Roman"/>
                <a:cs typeface="Times New Roman"/>
              </a:rPr>
              <a:t> at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node </a:t>
            </a:r>
            <a:r>
              <a:rPr dirty="0" sz="2400" spc="-5">
                <a:latin typeface="Times New Roman"/>
                <a:cs typeface="Times New Roman"/>
              </a:rPr>
              <a:t>N.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Apply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this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algorithm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list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polygons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front </a:t>
            </a:r>
            <a:r>
              <a:rPr dirty="0" sz="2800" spc="-5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60">
                <a:latin typeface="Times New Roman"/>
                <a:cs typeface="Times New Roman"/>
              </a:rPr>
              <a:t>P.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Apply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this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algorithm to</a:t>
            </a:r>
            <a:r>
              <a:rPr dirty="0" sz="2800">
                <a:latin typeface="Times New Roman"/>
                <a:cs typeface="Times New Roman"/>
              </a:rPr>
              <a:t> the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list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polygons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behind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60">
                <a:latin typeface="Times New Roman"/>
                <a:cs typeface="Times New Roman"/>
              </a:rPr>
              <a:t>P.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557" y="242061"/>
            <a:ext cx="11894820" cy="2451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765" marR="5080" indent="-127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  <a:tab pos="1126490" algn="l"/>
                <a:tab pos="7305675" algn="l"/>
                <a:tab pos="9895205" algn="l"/>
                <a:tab pos="10541000" algn="l"/>
              </a:tabLst>
            </a:pP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sz="2800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lid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m</a:t>
            </a:r>
            <a:r>
              <a:rPr dirty="0" sz="2800" spc="-5">
                <a:latin typeface="Times New Roman"/>
                <a:cs typeface="Times New Roman"/>
              </a:rPr>
              <a:t>o</a:t>
            </a:r>
            <a:r>
              <a:rPr dirty="0" sz="2800">
                <a:latin typeface="Times New Roman"/>
                <a:cs typeface="Times New Roman"/>
              </a:rPr>
              <a:t>d</a:t>
            </a:r>
            <a:r>
              <a:rPr dirty="0" sz="2800" spc="-5">
                <a:latin typeface="Times New Roman"/>
                <a:cs typeface="Times New Roman"/>
              </a:rPr>
              <a:t>eling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3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sz="2800" spc="-15">
                <a:latin typeface="Times New Roman"/>
                <a:cs typeface="Times New Roman"/>
              </a:rPr>
              <a:t>i</a:t>
            </a:r>
            <a:r>
              <a:rPr dirty="0" sz="2800" spc="-5">
                <a:latin typeface="Times New Roman"/>
                <a:cs typeface="Times New Roman"/>
              </a:rPr>
              <a:t>stent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set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f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</a:t>
            </a:r>
            <a:r>
              <a:rPr dirty="0" sz="2800">
                <a:latin typeface="Times New Roman"/>
                <a:cs typeface="Times New Roman"/>
              </a:rPr>
              <a:t>r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15">
                <a:latin typeface="Times New Roman"/>
                <a:cs typeface="Times New Roman"/>
              </a:rPr>
              <a:t>c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p</a:t>
            </a:r>
            <a:r>
              <a:rPr dirty="0" sz="2800" spc="-5">
                <a:latin typeface="Times New Roman"/>
                <a:cs typeface="Times New Roman"/>
              </a:rPr>
              <a:t>les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f</a:t>
            </a:r>
            <a:r>
              <a:rPr dirty="0" sz="2800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r</a:t>
            </a:r>
            <a:r>
              <a:rPr dirty="0" sz="2800" spc="33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m</a:t>
            </a:r>
            <a:r>
              <a:rPr dirty="0" sz="2800" spc="-5">
                <a:latin typeface="Times New Roman"/>
                <a:cs typeface="Times New Roman"/>
              </a:rPr>
              <a:t>ath</a:t>
            </a:r>
            <a:r>
              <a:rPr dirty="0" sz="2800">
                <a:latin typeface="Times New Roman"/>
                <a:cs typeface="Times New Roman"/>
              </a:rPr>
              <a:t>e</a:t>
            </a:r>
            <a:r>
              <a:rPr dirty="0" sz="2800" spc="-20">
                <a:latin typeface="Times New Roman"/>
                <a:cs typeface="Times New Roman"/>
              </a:rPr>
              <a:t>m</a:t>
            </a:r>
            <a:r>
              <a:rPr dirty="0" sz="2800" spc="-5">
                <a:latin typeface="Times New Roman"/>
                <a:cs typeface="Times New Roman"/>
              </a:rPr>
              <a:t>atic</a:t>
            </a:r>
            <a:r>
              <a:rPr dirty="0" sz="2800" spc="-20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Times New Roman"/>
                <a:cs typeface="Times New Roman"/>
              </a:rPr>
              <a:t>l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co</a:t>
            </a:r>
            <a:r>
              <a:rPr dirty="0" sz="2800" spc="-20">
                <a:latin typeface="Times New Roman"/>
                <a:cs typeface="Times New Roman"/>
              </a:rPr>
              <a:t>m</a:t>
            </a:r>
            <a:r>
              <a:rPr dirty="0" sz="2800" spc="-5">
                <a:latin typeface="Times New Roman"/>
                <a:cs typeface="Times New Roman"/>
              </a:rPr>
              <a:t>p</a:t>
            </a:r>
            <a:r>
              <a:rPr dirty="0" sz="2800">
                <a:latin typeface="Times New Roman"/>
                <a:cs typeface="Times New Roman"/>
              </a:rPr>
              <a:t>u</a:t>
            </a:r>
            <a:r>
              <a:rPr dirty="0" sz="2800" spc="-5">
                <a:latin typeface="Times New Roman"/>
                <a:cs typeface="Times New Roman"/>
              </a:rPr>
              <a:t>ter  </a:t>
            </a:r>
            <a:r>
              <a:rPr dirty="0" sz="2800" spc="-5">
                <a:latin typeface="Times New Roman"/>
                <a:cs typeface="Times New Roman"/>
              </a:rPr>
              <a:t>modeling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three-dimensional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shapes.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dirty="0" sz="28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dirty="0" sz="28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three</a:t>
            </a:r>
            <a:r>
              <a:rPr dirty="0" sz="28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types</a:t>
            </a:r>
            <a:r>
              <a:rPr dirty="0" sz="28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dirty="0" sz="28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3D</a:t>
            </a:r>
            <a:r>
              <a:rPr dirty="0" sz="2800" spc="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 spc="-15">
                <a:solidFill>
                  <a:srgbClr val="333333"/>
                </a:solidFill>
                <a:latin typeface="Times New Roman"/>
                <a:cs typeface="Times New Roman"/>
              </a:rPr>
              <a:t>model:</a:t>
            </a:r>
            <a:endParaRPr sz="2800">
              <a:latin typeface="Times New Roman"/>
              <a:cs typeface="Times New Roman"/>
            </a:endParaRPr>
          </a:p>
          <a:p>
            <a:pPr lvl="1" marL="329565" marR="384810" indent="-228600">
              <a:lnSpc>
                <a:spcPct val="100000"/>
              </a:lnSpc>
              <a:spcBef>
                <a:spcPts val="1300"/>
              </a:spcBef>
              <a:buSzPct val="96428"/>
              <a:buAutoNum type="arabicPeriod"/>
              <a:tabLst>
                <a:tab pos="367665" algn="l"/>
                <a:tab pos="2157095" algn="l"/>
                <a:tab pos="2416175" algn="l"/>
                <a:tab pos="3246755" algn="l"/>
                <a:tab pos="4147185" algn="l"/>
                <a:tab pos="4857750" algn="l"/>
                <a:tab pos="5511800" algn="l"/>
                <a:tab pos="6578600" algn="l"/>
                <a:tab pos="7012940" algn="l"/>
                <a:tab pos="7371080" algn="l"/>
                <a:tab pos="7945755" algn="l"/>
                <a:tab pos="8954770" algn="l"/>
                <a:tab pos="9900920" algn="l"/>
                <a:tab pos="10731500" algn="l"/>
              </a:tabLst>
            </a:pPr>
            <a:r>
              <a:rPr dirty="0" sz="2800" spc="-65" b="1">
                <a:solidFill>
                  <a:srgbClr val="333333"/>
                </a:solidFill>
                <a:latin typeface="Times New Roman"/>
                <a:cs typeface="Times New Roman"/>
              </a:rPr>
              <a:t>W</a:t>
            </a:r>
            <a:r>
              <a:rPr dirty="0" sz="2800" spc="-15" b="1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dirty="0" sz="2800" spc="-70" b="1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dirty="0" sz="2800" spc="-25" b="1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2800" spc="-5" b="1">
                <a:solidFill>
                  <a:srgbClr val="333333"/>
                </a:solidFill>
                <a:latin typeface="Times New Roman"/>
                <a:cs typeface="Times New Roman"/>
              </a:rPr>
              <a:t>f</a:t>
            </a:r>
            <a:r>
              <a:rPr dirty="0" sz="2800" spc="-35" b="1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dirty="0" sz="2800" spc="-5" b="1">
                <a:solidFill>
                  <a:srgbClr val="333333"/>
                </a:solidFill>
                <a:latin typeface="Times New Roman"/>
                <a:cs typeface="Times New Roman"/>
              </a:rPr>
              <a:t>ame</a:t>
            </a:r>
            <a:r>
              <a:rPr dirty="0" sz="2800" b="1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-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Uses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li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es,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arcs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cur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v</a:t>
            </a:r>
            <a:r>
              <a:rPr dirty="0" sz="2800" spc="-2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2800" spc="-1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b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ject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dirty="0" sz="2800" spc="-2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ape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were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2800" spc="15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e  </a:t>
            </a:r>
            <a:r>
              <a:rPr dirty="0" sz="2800" spc="-25">
                <a:solidFill>
                  <a:srgbClr val="333333"/>
                </a:solidFill>
                <a:latin typeface="Times New Roman"/>
                <a:cs typeface="Times New Roman"/>
              </a:rPr>
              <a:t>with 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pieces</a:t>
            </a:r>
            <a:r>
              <a:rPr dirty="0" sz="28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dirty="0" sz="28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333333"/>
                </a:solidFill>
                <a:latin typeface="Times New Roman"/>
                <a:cs typeface="Times New Roman"/>
              </a:rPr>
              <a:t>wire.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627" y="2865118"/>
            <a:ext cx="7888224" cy="391667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972" y="365759"/>
            <a:ext cx="11196828" cy="601522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081" y="135788"/>
            <a:ext cx="9558020" cy="360426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-15" b="1">
                <a:latin typeface="Calibri"/>
                <a:cs typeface="Calibri"/>
              </a:rPr>
              <a:t>Disadvantage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of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BSP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Generating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BSP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tree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 </a:t>
            </a:r>
            <a:r>
              <a:rPr dirty="0" sz="2800" spc="-10">
                <a:latin typeface="Calibri"/>
                <a:cs typeface="Calibri"/>
              </a:rPr>
              <a:t>time-consuming.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BSP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does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solve</a:t>
            </a:r>
            <a:r>
              <a:rPr dirty="0" sz="2800" spc="-5">
                <a:latin typeface="Calibri"/>
                <a:cs typeface="Calibri"/>
              </a:rPr>
              <a:t> 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problem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visible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surface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determination.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800" spc="-5" b="1">
                <a:latin typeface="Calibri"/>
                <a:cs typeface="Calibri"/>
              </a:rPr>
              <a:t>Uses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of</a:t>
            </a:r>
            <a:r>
              <a:rPr dirty="0" sz="2800" spc="-2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BSP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It 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used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collision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detection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3D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video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games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robotics.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It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 used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40">
                <a:latin typeface="Calibri"/>
                <a:cs typeface="Calibri"/>
              </a:rPr>
              <a:t>ray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tracing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It 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involved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handling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complex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spatial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scenes.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65" y="88773"/>
            <a:ext cx="78320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Octree</a:t>
            </a:r>
            <a:r>
              <a:rPr dirty="0" spc="-30"/>
              <a:t> </a:t>
            </a:r>
            <a:r>
              <a:rPr dirty="0" spc="-10"/>
              <a:t>Representation</a:t>
            </a:r>
            <a:r>
              <a:rPr dirty="0" spc="10"/>
              <a:t> </a:t>
            </a:r>
            <a:r>
              <a:rPr dirty="0" spc="-10"/>
              <a:t>(Solid-object</a:t>
            </a:r>
            <a:r>
              <a:rPr dirty="0" spc="15"/>
              <a:t> </a:t>
            </a:r>
            <a:r>
              <a:rPr dirty="0" spc="-20"/>
              <a:t>representation)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265" y="587121"/>
            <a:ext cx="11859260" cy="370332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algn="just" marL="24765" marR="394335" indent="-12700">
              <a:lnSpc>
                <a:spcPct val="931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This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space-partitioning</a:t>
            </a:r>
            <a:r>
              <a:rPr dirty="0" sz="2800" spc="-5">
                <a:latin typeface="Times New Roman"/>
                <a:cs typeface="Times New Roman"/>
              </a:rPr>
              <a:t> method</a:t>
            </a:r>
            <a:r>
              <a:rPr dirty="0" sz="2800">
                <a:latin typeface="Times New Roman"/>
                <a:cs typeface="Times New Roman"/>
              </a:rPr>
              <a:t> for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3D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solid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object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representation. 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Octrees </a:t>
            </a:r>
            <a:r>
              <a:rPr dirty="0" sz="2800" spc="-20">
                <a:latin typeface="Times New Roman"/>
                <a:cs typeface="Times New Roman"/>
              </a:rPr>
              <a:t>are </a:t>
            </a:r>
            <a:r>
              <a:rPr dirty="0" sz="2800" spc="-15">
                <a:latin typeface="Times New Roman"/>
                <a:cs typeface="Times New Roman"/>
              </a:rPr>
              <a:t>hierarchical </a:t>
            </a:r>
            <a:r>
              <a:rPr dirty="0" sz="2800" spc="-5">
                <a:latin typeface="Times New Roman"/>
                <a:cs typeface="Times New Roman"/>
              </a:rPr>
              <a:t>tree </a:t>
            </a:r>
            <a:r>
              <a:rPr dirty="0" sz="2800">
                <a:latin typeface="Times New Roman"/>
                <a:cs typeface="Times New Roman"/>
              </a:rPr>
              <a:t>structures </a:t>
            </a:r>
            <a:r>
              <a:rPr dirty="0" sz="2800" spc="-10">
                <a:latin typeface="Times New Roman"/>
                <a:cs typeface="Times New Roman"/>
              </a:rPr>
              <a:t>that </a:t>
            </a:r>
            <a:r>
              <a:rPr dirty="0" sz="2800" spc="-15">
                <a:latin typeface="Times New Roman"/>
                <a:cs typeface="Times New Roman"/>
              </a:rPr>
              <a:t>describes </a:t>
            </a:r>
            <a:r>
              <a:rPr dirty="0" sz="2800" spc="-10">
                <a:latin typeface="Times New Roman"/>
                <a:cs typeface="Times New Roman"/>
              </a:rPr>
              <a:t>each </a:t>
            </a:r>
            <a:r>
              <a:rPr dirty="0" sz="2800" spc="-5">
                <a:latin typeface="Times New Roman"/>
                <a:cs typeface="Times New Roman"/>
              </a:rPr>
              <a:t>region space </a:t>
            </a:r>
            <a:r>
              <a:rPr dirty="0" sz="2800" spc="-10">
                <a:latin typeface="Times New Roman"/>
                <a:cs typeface="Times New Roman"/>
              </a:rPr>
              <a:t>as </a:t>
            </a:r>
            <a:r>
              <a:rPr dirty="0" sz="2800" spc="-15">
                <a:latin typeface="Times New Roman"/>
                <a:cs typeface="Times New Roman"/>
              </a:rPr>
              <a:t>nodes.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They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to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represent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solid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objects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some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graphics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system.</a:t>
            </a:r>
            <a:endParaRPr sz="2800">
              <a:latin typeface="Times New Roman"/>
              <a:cs typeface="Times New Roman"/>
            </a:endParaRPr>
          </a:p>
          <a:p>
            <a:pPr algn="just" marL="24765" marR="398780" indent="-12700">
              <a:lnSpc>
                <a:spcPts val="3020"/>
              </a:lnSpc>
              <a:spcBef>
                <a:spcPts val="8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Medical imaging and other </a:t>
            </a:r>
            <a:r>
              <a:rPr dirty="0" sz="2800" spc="-15">
                <a:latin typeface="Times New Roman"/>
                <a:cs typeface="Times New Roman"/>
              </a:rPr>
              <a:t>applications </a:t>
            </a:r>
            <a:r>
              <a:rPr dirty="0" sz="2800" spc="-5">
                <a:latin typeface="Times New Roman"/>
                <a:cs typeface="Times New Roman"/>
              </a:rPr>
              <a:t>that require displays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object cross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sections</a:t>
            </a:r>
            <a:r>
              <a:rPr dirty="0" sz="2800" spc="-20">
                <a:latin typeface="Times New Roman"/>
                <a:cs typeface="Times New Roman"/>
              </a:rPr>
              <a:t> commonly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octree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representation.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E.g.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45">
                <a:latin typeface="Times New Roman"/>
                <a:cs typeface="Times New Roman"/>
              </a:rPr>
              <a:t>CT-scan.</a:t>
            </a:r>
            <a:endParaRPr sz="2800">
              <a:latin typeface="Times New Roman"/>
              <a:cs typeface="Times New Roman"/>
            </a:endParaRPr>
          </a:p>
          <a:p>
            <a:pPr algn="just" marL="24765" marR="5080" indent="-12700">
              <a:lnSpc>
                <a:spcPts val="3020"/>
              </a:lnSpc>
              <a:spcBef>
                <a:spcPts val="2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Octrees are used to </a:t>
            </a:r>
            <a:r>
              <a:rPr dirty="0" sz="2800" spc="-10">
                <a:latin typeface="Times New Roman"/>
                <a:cs typeface="Times New Roman"/>
              </a:rPr>
              <a:t>partition </a:t>
            </a:r>
            <a:r>
              <a:rPr dirty="0" sz="2800" spc="-5">
                <a:latin typeface="Times New Roman"/>
                <a:cs typeface="Times New Roman"/>
              </a:rPr>
              <a:t>a 3D space </a:t>
            </a:r>
            <a:r>
              <a:rPr dirty="0" sz="2800">
                <a:latin typeface="Times New Roman"/>
                <a:cs typeface="Times New Roman"/>
              </a:rPr>
              <a:t>by </a:t>
            </a:r>
            <a:r>
              <a:rPr dirty="0" sz="2800" spc="-5">
                <a:latin typeface="Times New Roman"/>
                <a:cs typeface="Times New Roman"/>
              </a:rPr>
              <a:t>recursively subdividing </a:t>
            </a:r>
            <a:r>
              <a:rPr dirty="0" sz="2800" spc="-10">
                <a:latin typeface="Times New Roman"/>
                <a:cs typeface="Times New Roman"/>
              </a:rPr>
              <a:t>it </a:t>
            </a:r>
            <a:r>
              <a:rPr dirty="0" sz="2800" spc="-5">
                <a:latin typeface="Times New Roman"/>
                <a:cs typeface="Times New Roman"/>
              </a:rPr>
              <a:t>into eight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octants.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Octant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subdivisions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continue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until</a:t>
            </a:r>
            <a:r>
              <a:rPr dirty="0" sz="2800">
                <a:latin typeface="Times New Roman"/>
                <a:cs typeface="Times New Roman"/>
              </a:rPr>
              <a:t> the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region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contains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only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homogeneous </a:t>
            </a:r>
            <a:r>
              <a:rPr dirty="0" sz="2800" spc="-15">
                <a:latin typeface="Times New Roman"/>
                <a:cs typeface="Times New Roman"/>
              </a:rPr>
              <a:t>octants.</a:t>
            </a:r>
            <a:endParaRPr sz="2800">
              <a:latin typeface="Times New Roman"/>
              <a:cs typeface="Times New Roman"/>
            </a:endParaRPr>
          </a:p>
          <a:p>
            <a:pPr algn="just" marL="241300" indent="-228600">
              <a:lnSpc>
                <a:spcPts val="318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Octrees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often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3D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graphics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3D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game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engines.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500" y="4340350"/>
            <a:ext cx="6054852" cy="24323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6276" y="6128715"/>
            <a:ext cx="42703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Fig: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Left: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Recursive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subdivision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cube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into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octants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&amp;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Right: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corresponding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octree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238" y="355024"/>
            <a:ext cx="11142980" cy="400050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800" spc="-10" b="1">
                <a:latin typeface="Times New Roman"/>
                <a:cs typeface="Times New Roman"/>
              </a:rPr>
              <a:t>Advantages:</a:t>
            </a:r>
            <a:endParaRPr sz="2800">
              <a:latin typeface="Times New Roman"/>
              <a:cs typeface="Times New Roman"/>
            </a:endParaRPr>
          </a:p>
          <a:p>
            <a:pPr marL="311150" marR="164465" indent="-228600">
              <a:lnSpc>
                <a:spcPct val="100000"/>
              </a:lnSpc>
              <a:spcBef>
                <a:spcPts val="1005"/>
              </a:spcBef>
              <a:buFont typeface="Arial MT"/>
              <a:buChar char="-"/>
              <a:tabLst>
                <a:tab pos="311785" algn="l"/>
              </a:tabLst>
            </a:pPr>
            <a:r>
              <a:rPr dirty="0" sz="2800" spc="-5">
                <a:latin typeface="Times New Roman"/>
                <a:cs typeface="Times New Roman"/>
              </a:rPr>
              <a:t>It </a:t>
            </a:r>
            <a:r>
              <a:rPr dirty="0" sz="2800" spc="-15">
                <a:latin typeface="Times New Roman"/>
                <a:cs typeface="Times New Roman"/>
              </a:rPr>
              <a:t>provides </a:t>
            </a:r>
            <a:r>
              <a:rPr dirty="0" sz="2800" spc="-5">
                <a:latin typeface="Times New Roman"/>
                <a:cs typeface="Times New Roman"/>
              </a:rPr>
              <a:t>a convenient </a:t>
            </a:r>
            <a:r>
              <a:rPr dirty="0" sz="2800" spc="-15">
                <a:latin typeface="Times New Roman"/>
                <a:cs typeface="Times New Roman"/>
              </a:rPr>
              <a:t>representation </a:t>
            </a:r>
            <a:r>
              <a:rPr dirty="0" sz="2800" spc="-5">
                <a:latin typeface="Times New Roman"/>
                <a:cs typeface="Times New Roman"/>
              </a:rPr>
              <a:t>for </a:t>
            </a:r>
            <a:r>
              <a:rPr dirty="0" sz="2800">
                <a:latin typeface="Times New Roman"/>
                <a:cs typeface="Times New Roman"/>
              </a:rPr>
              <a:t>storing </a:t>
            </a:r>
            <a:r>
              <a:rPr dirty="0" sz="2800" spc="-5">
                <a:latin typeface="Times New Roman"/>
                <a:cs typeface="Times New Roman"/>
              </a:rPr>
              <a:t>information about object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interiors.</a:t>
            </a:r>
            <a:endParaRPr sz="2800">
              <a:latin typeface="Times New Roman"/>
              <a:cs typeface="Times New Roman"/>
            </a:endParaRPr>
          </a:p>
          <a:p>
            <a:pPr marL="311150" marR="82550" indent="-228600">
              <a:lnSpc>
                <a:spcPct val="100000"/>
              </a:lnSpc>
              <a:spcBef>
                <a:spcPts val="100"/>
              </a:spcBef>
              <a:buFont typeface="Arial MT"/>
              <a:buChar char="-"/>
              <a:tabLst>
                <a:tab pos="31178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They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can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represent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arbitrary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shapes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that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can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quickly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analyze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what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present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specific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position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space.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800" spc="-10" b="1">
                <a:latin typeface="Times New Roman"/>
                <a:cs typeface="Times New Roman"/>
              </a:rPr>
              <a:t>Disadvantages:</a:t>
            </a:r>
            <a:endParaRPr sz="2800">
              <a:latin typeface="Times New Roman"/>
              <a:cs typeface="Times New Roman"/>
            </a:endParaRPr>
          </a:p>
          <a:p>
            <a:pPr marL="311150" marR="5080" indent="-228600">
              <a:lnSpc>
                <a:spcPct val="100000"/>
              </a:lnSpc>
              <a:spcBef>
                <a:spcPts val="1005"/>
              </a:spcBef>
              <a:buFont typeface="Arial MT"/>
              <a:buChar char="-"/>
              <a:tabLst>
                <a:tab pos="311785" algn="l"/>
              </a:tabLst>
            </a:pPr>
            <a:r>
              <a:rPr dirty="0" sz="2800" spc="-15">
                <a:latin typeface="Times New Roman"/>
                <a:cs typeface="Times New Roman"/>
              </a:rPr>
              <a:t>Imprecise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representation,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high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storage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demands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complex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transformation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operations.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6516"/>
            <a:ext cx="491299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Primitive</a:t>
            </a:r>
            <a:r>
              <a:rPr dirty="0" sz="4400" spc="-125"/>
              <a:t> </a:t>
            </a:r>
            <a:r>
              <a:rPr dirty="0" sz="4400"/>
              <a:t>Instancing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023" y="1225296"/>
            <a:ext cx="11019752" cy="532485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224" y="629412"/>
            <a:ext cx="9965531" cy="520598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0775" y="2216022"/>
            <a:ext cx="3503929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-5" b="0" i="1">
                <a:latin typeface="Calibri"/>
                <a:cs typeface="Calibri"/>
              </a:rPr>
              <a:t>Thank</a:t>
            </a:r>
            <a:r>
              <a:rPr dirty="0" sz="6600" spc="-90" b="0" i="1">
                <a:latin typeface="Calibri"/>
                <a:cs typeface="Calibri"/>
              </a:rPr>
              <a:t> </a:t>
            </a:r>
            <a:r>
              <a:rPr dirty="0" sz="6600" spc="-165" b="0" i="1">
                <a:latin typeface="Calibri"/>
                <a:cs typeface="Calibri"/>
              </a:rPr>
              <a:t>You</a:t>
            </a:r>
            <a:endParaRPr sz="6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631" y="20828"/>
            <a:ext cx="11758295" cy="35674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25527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386080" algn="l"/>
              </a:tabLst>
            </a:pPr>
            <a:r>
              <a:rPr dirty="0" sz="2800" spc="-5" b="1">
                <a:solidFill>
                  <a:srgbClr val="333333"/>
                </a:solidFill>
                <a:latin typeface="Times New Roman"/>
                <a:cs typeface="Times New Roman"/>
              </a:rPr>
              <a:t>Surface 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- Uses surfaces to show 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outside 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the model, </a:t>
            </a:r>
            <a:r>
              <a:rPr dirty="0" sz="2800" spc="-1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if it were </a:t>
            </a:r>
            <a:r>
              <a:rPr dirty="0" sz="2800" spc="-10">
                <a:solidFill>
                  <a:srgbClr val="333333"/>
                </a:solidFill>
                <a:latin typeface="Times New Roman"/>
                <a:cs typeface="Times New Roman"/>
              </a:rPr>
              <a:t>made 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 spc="-15">
                <a:solidFill>
                  <a:srgbClr val="333333"/>
                </a:solidFill>
                <a:latin typeface="Times New Roman"/>
                <a:cs typeface="Times New Roman"/>
              </a:rPr>
              <a:t>from</a:t>
            </a:r>
            <a:r>
              <a:rPr dirty="0" sz="2800" spc="-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pieces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 of</a:t>
            </a:r>
            <a:r>
              <a:rPr dirty="0" sz="2800" spc="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stretchy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 spc="-30">
                <a:solidFill>
                  <a:srgbClr val="333333"/>
                </a:solidFill>
                <a:latin typeface="Times New Roman"/>
                <a:cs typeface="Times New Roman"/>
              </a:rPr>
              <a:t>paper.</a:t>
            </a:r>
            <a:r>
              <a:rPr dirty="0" sz="28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333333"/>
                </a:solidFill>
                <a:latin typeface="Times New Roman"/>
                <a:cs typeface="Times New Roman"/>
              </a:rPr>
              <a:t>It’s</a:t>
            </a:r>
            <a:r>
              <a:rPr dirty="0" sz="28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hollow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 inside,</a:t>
            </a:r>
            <a:r>
              <a:rPr dirty="0" sz="2800" spc="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but</a:t>
            </a:r>
            <a:r>
              <a:rPr dirty="0" sz="2800" spc="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looks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 spc="-15">
                <a:solidFill>
                  <a:srgbClr val="333333"/>
                </a:solidFill>
                <a:latin typeface="Times New Roman"/>
                <a:cs typeface="Times New Roman"/>
              </a:rPr>
              <a:t>realistic</a:t>
            </a:r>
            <a:r>
              <a:rPr dirty="0" sz="2800" spc="-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dirty="0" sz="2800" spc="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2800" spc="-6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00" spc="-15">
                <a:solidFill>
                  <a:srgbClr val="333333"/>
                </a:solidFill>
                <a:latin typeface="Times New Roman"/>
                <a:cs typeface="Times New Roman"/>
              </a:rPr>
              <a:t>outside.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333333"/>
              </a:buClr>
              <a:buFont typeface="Times New Roman"/>
              <a:buAutoNum type="arabicPeriod" startAt="2"/>
            </a:pPr>
            <a:endParaRPr sz="3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buAutoNum type="arabicPeriod" startAt="2"/>
              <a:tabLst>
                <a:tab pos="369570" algn="l"/>
              </a:tabLst>
            </a:pPr>
            <a:r>
              <a:rPr dirty="0" sz="2800" b="1">
                <a:solidFill>
                  <a:srgbClr val="333333"/>
                </a:solidFill>
                <a:latin typeface="Times New Roman"/>
                <a:cs typeface="Times New Roman"/>
              </a:rPr>
              <a:t>Solid 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- Uses 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solid </a:t>
            </a:r>
            <a:r>
              <a:rPr dirty="0" sz="2800" spc="-15">
                <a:solidFill>
                  <a:srgbClr val="333333"/>
                </a:solidFill>
                <a:latin typeface="Times New Roman"/>
                <a:cs typeface="Times New Roman"/>
              </a:rPr>
              <a:t>material </a:t>
            </a:r>
            <a:r>
              <a:rPr dirty="0" sz="2800">
                <a:solidFill>
                  <a:srgbClr val="333333"/>
                </a:solidFill>
                <a:latin typeface="Times New Roman"/>
                <a:cs typeface="Times New Roman"/>
              </a:rPr>
              <a:t>throughout, </a:t>
            </a:r>
            <a:r>
              <a:rPr dirty="0" sz="2800" spc="-5">
                <a:solidFill>
                  <a:srgbClr val="333333"/>
                </a:solidFill>
                <a:latin typeface="Times New Roman"/>
                <a:cs typeface="Times New Roman"/>
              </a:rPr>
              <a:t>not </a:t>
            </a:r>
            <a:r>
              <a:rPr dirty="0" sz="2800" spc="-40">
                <a:solidFill>
                  <a:srgbClr val="333333"/>
                </a:solidFill>
                <a:latin typeface="Times New Roman"/>
                <a:cs typeface="Times New Roman"/>
              </a:rPr>
              <a:t>hollow. </a:t>
            </a:r>
            <a:r>
              <a:rPr dirty="0" sz="2800">
                <a:latin typeface="Times New Roman"/>
                <a:cs typeface="Times New Roman"/>
              </a:rPr>
              <a:t>Solid </a:t>
            </a:r>
            <a:r>
              <a:rPr dirty="0" sz="2800" spc="-15">
                <a:latin typeface="Times New Roman"/>
                <a:cs typeface="Times New Roman"/>
              </a:rPr>
              <a:t>model </a:t>
            </a:r>
            <a:r>
              <a:rPr dirty="0" sz="2800" spc="-5">
                <a:latin typeface="Times New Roman"/>
                <a:cs typeface="Times New Roman"/>
              </a:rPr>
              <a:t>of </a:t>
            </a:r>
            <a:r>
              <a:rPr dirty="0" sz="2800" spc="-10">
                <a:latin typeface="Times New Roman"/>
                <a:cs typeface="Times New Roman"/>
              </a:rPr>
              <a:t>an </a:t>
            </a:r>
            <a:r>
              <a:rPr dirty="0" sz="2800" spc="-5">
                <a:latin typeface="Times New Roman"/>
                <a:cs typeface="Times New Roman"/>
              </a:rPr>
              <a:t>object is a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more complete </a:t>
            </a:r>
            <a:r>
              <a:rPr dirty="0" sz="2800" spc="-15">
                <a:latin typeface="Times New Roman"/>
                <a:cs typeface="Times New Roman"/>
              </a:rPr>
              <a:t>representation </a:t>
            </a:r>
            <a:r>
              <a:rPr dirty="0" sz="2800" spc="-5">
                <a:latin typeface="Times New Roman"/>
                <a:cs typeface="Times New Roman"/>
              </a:rPr>
              <a:t>than its </a:t>
            </a:r>
            <a:r>
              <a:rPr dirty="0" sz="2800">
                <a:latin typeface="Times New Roman"/>
                <a:cs typeface="Times New Roman"/>
              </a:rPr>
              <a:t>surface </a:t>
            </a:r>
            <a:r>
              <a:rPr dirty="0" sz="2800" spc="-10">
                <a:latin typeface="Times New Roman"/>
                <a:cs typeface="Times New Roman"/>
              </a:rPr>
              <a:t>(wireframe) </a:t>
            </a:r>
            <a:r>
              <a:rPr dirty="0" sz="2800" spc="-5">
                <a:latin typeface="Times New Roman"/>
                <a:cs typeface="Times New Roman"/>
              </a:rPr>
              <a:t>model. It provides more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topological </a:t>
            </a:r>
            <a:r>
              <a:rPr dirty="0" sz="2800" spc="-5">
                <a:latin typeface="Times New Roman"/>
                <a:cs typeface="Times New Roman"/>
              </a:rPr>
              <a:t>information in </a:t>
            </a:r>
            <a:r>
              <a:rPr dirty="0" sz="2800" spc="-10">
                <a:latin typeface="Times New Roman"/>
                <a:cs typeface="Times New Roman"/>
              </a:rPr>
              <a:t>addition </a:t>
            </a:r>
            <a:r>
              <a:rPr dirty="0" sz="2800" spc="-5">
                <a:latin typeface="Times New Roman"/>
                <a:cs typeface="Times New Roman"/>
              </a:rPr>
              <a:t>to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15">
                <a:latin typeface="Times New Roman"/>
                <a:cs typeface="Times New Roman"/>
              </a:rPr>
              <a:t>geometrical </a:t>
            </a:r>
            <a:r>
              <a:rPr dirty="0" sz="2800" spc="-10">
                <a:latin typeface="Times New Roman"/>
                <a:cs typeface="Times New Roman"/>
              </a:rPr>
              <a:t>information </a:t>
            </a:r>
            <a:r>
              <a:rPr dirty="0" sz="2800" spc="-5">
                <a:latin typeface="Times New Roman"/>
                <a:cs typeface="Times New Roman"/>
              </a:rPr>
              <a:t>which helps to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represent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solid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unambiguously.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8111" y="3255263"/>
            <a:ext cx="6723887" cy="36027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214626"/>
            <a:ext cx="11649456" cy="65001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1" y="137160"/>
            <a:ext cx="10983468" cy="6438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4355" y="853439"/>
            <a:ext cx="9753600" cy="5902960"/>
            <a:chOff x="1324355" y="853439"/>
            <a:chExt cx="9753600" cy="59029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4355" y="853439"/>
              <a:ext cx="6745224" cy="22814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7955" y="2945891"/>
              <a:ext cx="3810000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265" y="27787"/>
            <a:ext cx="11836400" cy="649033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600" b="1">
                <a:latin typeface="Times New Roman"/>
                <a:cs typeface="Times New Roman"/>
              </a:rPr>
              <a:t>Geometry</a:t>
            </a:r>
            <a:r>
              <a:rPr dirty="0" sz="2600" spc="-8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and</a:t>
            </a:r>
            <a:r>
              <a:rPr dirty="0" sz="2600" spc="-50" b="1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topology:</a:t>
            </a:r>
            <a:endParaRPr sz="2600">
              <a:latin typeface="Times New Roman"/>
              <a:cs typeface="Times New Roman"/>
            </a:endParaRPr>
          </a:p>
          <a:p>
            <a:pPr marL="24765" marR="170180" indent="-12700">
              <a:lnSpc>
                <a:spcPts val="2580"/>
              </a:lnSpc>
              <a:spcBef>
                <a:spcPts val="810"/>
              </a:spcBef>
              <a:buFont typeface="Arial MT"/>
              <a:buChar char="•"/>
              <a:tabLst>
                <a:tab pos="241300" algn="l"/>
                <a:tab pos="11510645" algn="l"/>
              </a:tabLst>
            </a:pPr>
            <a:r>
              <a:rPr dirty="0" sz="2600" b="1">
                <a:latin typeface="Times New Roman"/>
                <a:cs typeface="Times New Roman"/>
              </a:rPr>
              <a:t>Ge</a:t>
            </a:r>
            <a:r>
              <a:rPr dirty="0" sz="2600" spc="-10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met</a:t>
            </a:r>
            <a:r>
              <a:rPr dirty="0" sz="2600" spc="-25" b="1">
                <a:latin typeface="Times New Roman"/>
                <a:cs typeface="Times New Roman"/>
              </a:rPr>
              <a:t>r</a:t>
            </a:r>
            <a:r>
              <a:rPr dirty="0" sz="2600" spc="5" b="1">
                <a:latin typeface="Times New Roman"/>
                <a:cs typeface="Times New Roman"/>
              </a:rPr>
              <a:t>y</a:t>
            </a:r>
            <a:r>
              <a:rPr dirty="0" sz="2600" b="1">
                <a:latin typeface="Times New Roman"/>
                <a:cs typeface="Times New Roman"/>
              </a:rPr>
              <a:t>: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320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Met</a:t>
            </a:r>
            <a:r>
              <a:rPr dirty="0" sz="2600" spc="-15">
                <a:latin typeface="Times New Roman"/>
                <a:cs typeface="Times New Roman"/>
              </a:rPr>
              <a:t>r</a:t>
            </a:r>
            <a:r>
              <a:rPr dirty="0" sz="2600">
                <a:latin typeface="Times New Roman"/>
                <a:cs typeface="Times New Roman"/>
              </a:rPr>
              <a:t>i</a:t>
            </a:r>
            <a:r>
              <a:rPr dirty="0" sz="2600" spc="-10">
                <a:latin typeface="Times New Roman"/>
                <a:cs typeface="Times New Roman"/>
              </a:rPr>
              <a:t>c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3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3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di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>
                <a:latin typeface="Times New Roman"/>
                <a:cs typeface="Times New Roman"/>
              </a:rPr>
              <a:t>ensions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31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3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3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solid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30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 spc="10">
                <a:latin typeface="Times New Roman"/>
                <a:cs typeface="Times New Roman"/>
              </a:rPr>
              <a:t>b</a:t>
            </a:r>
            <a:r>
              <a:rPr dirty="0" sz="2600">
                <a:latin typeface="Times New Roman"/>
                <a:cs typeface="Times New Roman"/>
              </a:rPr>
              <a:t>j</a:t>
            </a:r>
            <a:r>
              <a:rPr dirty="0" sz="2600" spc="-10">
                <a:latin typeface="Times New Roman"/>
                <a:cs typeface="Times New Roman"/>
              </a:rPr>
              <a:t>e</a:t>
            </a:r>
            <a:r>
              <a:rPr dirty="0" sz="2600" spc="-20">
                <a:latin typeface="Times New Roman"/>
                <a:cs typeface="Times New Roman"/>
              </a:rPr>
              <a:t>c</a:t>
            </a:r>
            <a:r>
              <a:rPr dirty="0" sz="2600" spc="-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.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3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</a:t>
            </a:r>
            <a:r>
              <a:rPr dirty="0" sz="2600" spc="-15">
                <a:latin typeface="Times New Roman"/>
                <a:cs typeface="Times New Roman"/>
              </a:rPr>
              <a:t>o</a:t>
            </a:r>
            <a:r>
              <a:rPr dirty="0" sz="2600" spc="-20">
                <a:latin typeface="Times New Roman"/>
                <a:cs typeface="Times New Roman"/>
              </a:rPr>
              <a:t>cati</a:t>
            </a:r>
            <a:r>
              <a:rPr dirty="0" sz="2600">
                <a:latin typeface="Times New Roman"/>
                <a:cs typeface="Times New Roman"/>
              </a:rPr>
              <a:t>on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31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f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3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3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 spc="10">
                <a:latin typeface="Times New Roman"/>
                <a:cs typeface="Times New Roman"/>
              </a:rPr>
              <a:t>b</a:t>
            </a:r>
            <a:r>
              <a:rPr dirty="0" sz="2600" spc="-20">
                <a:latin typeface="Times New Roman"/>
                <a:cs typeface="Times New Roman"/>
              </a:rPr>
              <a:t>j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 spc="-10">
                <a:latin typeface="Times New Roman"/>
                <a:cs typeface="Times New Roman"/>
              </a:rPr>
              <a:t>c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3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  </a:t>
            </a:r>
            <a:r>
              <a:rPr dirty="0" sz="2600" spc="-15">
                <a:latin typeface="Times New Roman"/>
                <a:cs typeface="Times New Roman"/>
              </a:rPr>
              <a:t>chosen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coordinate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system.</a:t>
            </a:r>
            <a:endParaRPr sz="2600">
              <a:latin typeface="Times New Roman"/>
              <a:cs typeface="Times New Roman"/>
            </a:endParaRPr>
          </a:p>
          <a:p>
            <a:pPr marL="24765" marR="182245" indent="-12700">
              <a:lnSpc>
                <a:spcPts val="2590"/>
              </a:lnSpc>
              <a:spcBef>
                <a:spcPts val="810"/>
              </a:spcBef>
              <a:buFont typeface="Arial MT"/>
              <a:buChar char="•"/>
              <a:tabLst>
                <a:tab pos="241300" algn="l"/>
                <a:tab pos="2012314" algn="l"/>
                <a:tab pos="4327525" algn="l"/>
                <a:tab pos="6256655" algn="l"/>
                <a:tab pos="7120890" algn="l"/>
                <a:tab pos="9166860" algn="l"/>
                <a:tab pos="11167745" algn="l"/>
              </a:tabLst>
            </a:pPr>
            <a:r>
              <a:rPr dirty="0" sz="2600" spc="-240" b="1">
                <a:latin typeface="Times New Roman"/>
                <a:cs typeface="Times New Roman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opolog</a:t>
            </a:r>
            <a:r>
              <a:rPr dirty="0" sz="2600" spc="5" b="1">
                <a:latin typeface="Times New Roman"/>
                <a:cs typeface="Times New Roman"/>
              </a:rPr>
              <a:t>y</a:t>
            </a:r>
            <a:r>
              <a:rPr dirty="0" sz="2600" b="1">
                <a:latin typeface="Times New Roman"/>
                <a:cs typeface="Times New Roman"/>
              </a:rPr>
              <a:t>:</a:t>
            </a:r>
            <a:r>
              <a:rPr dirty="0" sz="2600" b="1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C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 spc="-30">
                <a:latin typeface="Times New Roman"/>
                <a:cs typeface="Times New Roman"/>
              </a:rPr>
              <a:t>m</a:t>
            </a:r>
            <a:r>
              <a:rPr dirty="0" sz="2600">
                <a:latin typeface="Times New Roman"/>
                <a:cs typeface="Times New Roman"/>
              </a:rPr>
              <a:t>b</a:t>
            </a:r>
            <a:r>
              <a:rPr dirty="0" sz="2600" spc="-2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 spc="-25">
                <a:latin typeface="Times New Roman"/>
                <a:cs typeface="Times New Roman"/>
              </a:rPr>
              <a:t>a</a:t>
            </a:r>
            <a:r>
              <a:rPr dirty="0" sz="2600" spc="-20">
                <a:latin typeface="Times New Roman"/>
                <a:cs typeface="Times New Roman"/>
              </a:rPr>
              <a:t>ti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 spc="-15">
                <a:latin typeface="Times New Roman"/>
                <a:cs typeface="Times New Roman"/>
              </a:rPr>
              <a:t>n</a:t>
            </a:r>
            <a:r>
              <a:rPr dirty="0" sz="2600" spc="-2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i</a:t>
            </a:r>
            <a:r>
              <a:rPr dirty="0" sz="2600" spc="10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for</a:t>
            </a:r>
            <a:r>
              <a:rPr dirty="0" sz="2600" spc="-15">
                <a:latin typeface="Times New Roman"/>
                <a:cs typeface="Times New Roman"/>
              </a:rPr>
              <a:t>m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ion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l</a:t>
            </a:r>
            <a:r>
              <a:rPr dirty="0" sz="2600" spc="-10">
                <a:latin typeface="Times New Roman"/>
                <a:cs typeface="Times New Roman"/>
              </a:rPr>
              <a:t>i</a:t>
            </a:r>
            <a:r>
              <a:rPr dirty="0" sz="2600" spc="5">
                <a:latin typeface="Times New Roman"/>
                <a:cs typeface="Times New Roman"/>
              </a:rPr>
              <a:t>k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co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 spc="-15">
                <a:latin typeface="Times New Roman"/>
                <a:cs typeface="Times New Roman"/>
              </a:rPr>
              <a:t>n</a:t>
            </a:r>
            <a:r>
              <a:rPr dirty="0" sz="2600" spc="-20">
                <a:latin typeface="Times New Roman"/>
                <a:cs typeface="Times New Roman"/>
              </a:rPr>
              <a:t>ecti</a:t>
            </a:r>
            <a:r>
              <a:rPr dirty="0" sz="2600">
                <a:latin typeface="Times New Roman"/>
                <a:cs typeface="Times New Roman"/>
              </a:rPr>
              <a:t>v</a:t>
            </a:r>
            <a:r>
              <a:rPr dirty="0" sz="2600" spc="-25">
                <a:latin typeface="Times New Roman"/>
                <a:cs typeface="Times New Roman"/>
              </a:rPr>
              <a:t>i</a:t>
            </a:r>
            <a:r>
              <a:rPr dirty="0" sz="2600" spc="-20">
                <a:latin typeface="Times New Roman"/>
                <a:cs typeface="Times New Roman"/>
              </a:rPr>
              <a:t>t</a:t>
            </a:r>
            <a:r>
              <a:rPr dirty="0" sz="2600" spc="-175">
                <a:latin typeface="Times New Roman"/>
                <a:cs typeface="Times New Roman"/>
              </a:rPr>
              <a:t>y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a</a:t>
            </a:r>
            <a:r>
              <a:rPr dirty="0" sz="2600" spc="-20">
                <a:latin typeface="Times New Roman"/>
                <a:cs typeface="Times New Roman"/>
              </a:rPr>
              <a:t>ss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 spc="-25">
                <a:latin typeface="Times New Roman"/>
                <a:cs typeface="Times New Roman"/>
              </a:rPr>
              <a:t>c</a:t>
            </a:r>
            <a:r>
              <a:rPr dirty="0" sz="2600" spc="-20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2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i</a:t>
            </a:r>
            <a:r>
              <a:rPr dirty="0" sz="2600" spc="-15">
                <a:latin typeface="Times New Roman"/>
                <a:cs typeface="Times New Roman"/>
              </a:rPr>
              <a:t>v</a:t>
            </a:r>
            <a:r>
              <a:rPr dirty="0" sz="2600" spc="-20">
                <a:latin typeface="Times New Roman"/>
                <a:cs typeface="Times New Roman"/>
              </a:rPr>
              <a:t>it</a:t>
            </a:r>
            <a:r>
              <a:rPr dirty="0" sz="2600">
                <a:latin typeface="Times New Roman"/>
                <a:cs typeface="Times New Roman"/>
              </a:rPr>
              <a:t>y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and  </a:t>
            </a:r>
            <a:r>
              <a:rPr dirty="0" sz="2600" spc="-10">
                <a:latin typeface="Times New Roman"/>
                <a:cs typeface="Times New Roman"/>
              </a:rPr>
              <a:t>neighborhood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information.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Invisible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relationship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information.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2600" b="1">
                <a:latin typeface="Times New Roman"/>
                <a:cs typeface="Times New Roman"/>
              </a:rPr>
              <a:t>Solid</a:t>
            </a:r>
            <a:r>
              <a:rPr dirty="0" sz="2600" spc="-65" b="1">
                <a:latin typeface="Times New Roman"/>
                <a:cs typeface="Times New Roman"/>
              </a:rPr>
              <a:t> </a:t>
            </a:r>
            <a:r>
              <a:rPr dirty="0" sz="2600" spc="-15" b="1">
                <a:latin typeface="Times New Roman"/>
                <a:cs typeface="Times New Roman"/>
              </a:rPr>
              <a:t>Modeling</a:t>
            </a:r>
            <a:endParaRPr sz="2600">
              <a:latin typeface="Times New Roman"/>
              <a:cs typeface="Times New Roman"/>
            </a:endParaRPr>
          </a:p>
          <a:p>
            <a:pPr marL="24765" marR="32384" indent="-127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1300" algn="l"/>
                <a:tab pos="1132205" algn="l"/>
                <a:tab pos="2571115" algn="l"/>
                <a:tab pos="2981325" algn="l"/>
                <a:tab pos="3319779" algn="l"/>
                <a:tab pos="4830445" algn="l"/>
                <a:tab pos="5387975" algn="l"/>
                <a:tab pos="5854700" algn="l"/>
                <a:tab pos="7348220" algn="l"/>
                <a:tab pos="7926070" algn="l"/>
                <a:tab pos="9878060" algn="l"/>
                <a:tab pos="10547350" algn="l"/>
              </a:tabLst>
            </a:pPr>
            <a:r>
              <a:rPr dirty="0" sz="2600">
                <a:latin typeface="Times New Roman"/>
                <a:cs typeface="Times New Roman"/>
              </a:rPr>
              <a:t>Solid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 spc="-2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 spc="-15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ing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c</a:t>
            </a:r>
            <a:r>
              <a:rPr dirty="0" sz="2600" spc="-1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nsi</a:t>
            </a:r>
            <a:r>
              <a:rPr dirty="0" sz="2600" spc="-1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 spc="-1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nt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se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princ</a:t>
            </a:r>
            <a:r>
              <a:rPr dirty="0" sz="2600" spc="-10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ples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for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m</a:t>
            </a:r>
            <a:r>
              <a:rPr dirty="0" sz="2600" spc="-20">
                <a:latin typeface="Times New Roman"/>
                <a:cs typeface="Times New Roman"/>
              </a:rPr>
              <a:t>at</a:t>
            </a:r>
            <a:r>
              <a:rPr dirty="0" sz="2600">
                <a:latin typeface="Times New Roman"/>
                <a:cs typeface="Times New Roman"/>
              </a:rPr>
              <a:t>h</a:t>
            </a:r>
            <a:r>
              <a:rPr dirty="0" sz="2600" spc="-25">
                <a:latin typeface="Times New Roman"/>
                <a:cs typeface="Times New Roman"/>
              </a:rPr>
              <a:t>em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25">
                <a:latin typeface="Times New Roman"/>
                <a:cs typeface="Times New Roman"/>
              </a:rPr>
              <a:t>t</a:t>
            </a:r>
            <a:r>
              <a:rPr dirty="0" sz="2600" spc="-20">
                <a:latin typeface="Times New Roman"/>
                <a:cs typeface="Times New Roman"/>
              </a:rPr>
              <a:t>ic</a:t>
            </a:r>
            <a:r>
              <a:rPr dirty="0" sz="2600">
                <a:latin typeface="Times New Roman"/>
                <a:cs typeface="Times New Roman"/>
              </a:rPr>
              <a:t>al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co</a:t>
            </a:r>
            <a:r>
              <a:rPr dirty="0" sz="2600" spc="-10">
                <a:latin typeface="Times New Roman"/>
                <a:cs typeface="Times New Roman"/>
              </a:rPr>
              <a:t>m</a:t>
            </a:r>
            <a:r>
              <a:rPr dirty="0" sz="2600">
                <a:latin typeface="Times New Roman"/>
                <a:cs typeface="Times New Roman"/>
              </a:rPr>
              <a:t>p</a:t>
            </a:r>
            <a:r>
              <a:rPr dirty="0" sz="2600" spc="5">
                <a:latin typeface="Times New Roman"/>
                <a:cs typeface="Times New Roman"/>
              </a:rPr>
              <a:t>u</a:t>
            </a:r>
            <a:r>
              <a:rPr dirty="0" sz="2600">
                <a:latin typeface="Times New Roman"/>
                <a:cs typeface="Times New Roman"/>
              </a:rPr>
              <a:t>t</a:t>
            </a:r>
            <a:r>
              <a:rPr dirty="0" sz="2600" spc="-15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r  </a:t>
            </a:r>
            <a:r>
              <a:rPr dirty="0" sz="2600" spc="-15">
                <a:latin typeface="Times New Roman"/>
                <a:cs typeface="Times New Roman"/>
              </a:rPr>
              <a:t>modeling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of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three-dimensional</a:t>
            </a:r>
            <a:r>
              <a:rPr dirty="0" sz="2600" spc="40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solids.</a:t>
            </a:r>
            <a:endParaRPr sz="2600">
              <a:latin typeface="Times New Roman"/>
              <a:cs typeface="Times New Roman"/>
            </a:endParaRPr>
          </a:p>
          <a:p>
            <a:pPr lvl="1" marL="311150" indent="-229235">
              <a:lnSpc>
                <a:spcPct val="100000"/>
              </a:lnSpc>
              <a:spcBef>
                <a:spcPts val="100"/>
              </a:spcBef>
              <a:buFont typeface="Arial MT"/>
              <a:buChar char="-"/>
              <a:tabLst>
                <a:tab pos="311785" algn="l"/>
              </a:tabLst>
            </a:pP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55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mathematical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technique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representing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solid </a:t>
            </a:r>
            <a:r>
              <a:rPr dirty="0" sz="2600" spc="-15">
                <a:latin typeface="Times New Roman"/>
                <a:cs typeface="Times New Roman"/>
              </a:rPr>
              <a:t>objects.</a:t>
            </a:r>
            <a:endParaRPr sz="2600">
              <a:latin typeface="Times New Roman"/>
              <a:cs typeface="Times New Roman"/>
            </a:endParaRPr>
          </a:p>
          <a:p>
            <a:pPr lvl="1" marL="311150" marR="1675764" indent="-228600">
              <a:lnSpc>
                <a:spcPct val="100000"/>
              </a:lnSpc>
              <a:buFont typeface="Arial MT"/>
              <a:buChar char="-"/>
              <a:tabLst>
                <a:tab pos="311785" algn="l"/>
                <a:tab pos="865505" algn="l"/>
                <a:tab pos="1823085" algn="l"/>
                <a:tab pos="2562225" algn="l"/>
                <a:tab pos="3997960" algn="l"/>
                <a:tab pos="5834380" algn="l"/>
                <a:tab pos="6205220" algn="l"/>
                <a:tab pos="7143750" algn="l"/>
                <a:tab pos="8021955" algn="l"/>
                <a:tab pos="9317355" algn="l"/>
              </a:tabLst>
            </a:pPr>
            <a:r>
              <a:rPr dirty="0" sz="2600">
                <a:latin typeface="Times New Roman"/>
                <a:cs typeface="Times New Roman"/>
              </a:rPr>
              <a:t>An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obj</a:t>
            </a:r>
            <a:r>
              <a:rPr dirty="0" sz="2600" spc="-1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ct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with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foll</a:t>
            </a:r>
            <a:r>
              <a:rPr dirty="0" sz="2600" spc="-15">
                <a:latin typeface="Times New Roman"/>
                <a:cs typeface="Times New Roman"/>
              </a:rPr>
              <a:t>o</a:t>
            </a:r>
            <a:r>
              <a:rPr dirty="0" sz="2600">
                <a:latin typeface="Times New Roman"/>
                <a:cs typeface="Times New Roman"/>
              </a:rPr>
              <a:t>wing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spec</a:t>
            </a:r>
            <a:r>
              <a:rPr dirty="0" sz="2600" spc="-2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fi</a:t>
            </a:r>
            <a:r>
              <a:rPr dirty="0" sz="2600" spc="-15">
                <a:latin typeface="Times New Roman"/>
                <a:cs typeface="Times New Roman"/>
              </a:rPr>
              <a:t>c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ion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i</a:t>
            </a:r>
            <a:r>
              <a:rPr dirty="0" sz="260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">
                <a:latin typeface="Times New Roman"/>
                <a:cs typeface="Times New Roman"/>
              </a:rPr>
              <a:t>calle</a:t>
            </a:r>
            <a:r>
              <a:rPr dirty="0" sz="260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 spc="-25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i</a:t>
            </a:r>
            <a:r>
              <a:rPr dirty="0" sz="2600" spc="-10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: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285">
                <a:latin typeface="Times New Roman"/>
                <a:cs typeface="Times New Roman"/>
              </a:rPr>
              <a:t>V</a:t>
            </a:r>
            <a:r>
              <a:rPr dirty="0" sz="2600">
                <a:latin typeface="Times New Roman"/>
                <a:cs typeface="Times New Roman"/>
              </a:rPr>
              <a:t>er</a:t>
            </a:r>
            <a:r>
              <a:rPr dirty="0" sz="2600" spc="-15">
                <a:latin typeface="Times New Roman"/>
                <a:cs typeface="Times New Roman"/>
              </a:rPr>
              <a:t>t</a:t>
            </a:r>
            <a:r>
              <a:rPr dirty="0" sz="2600">
                <a:latin typeface="Times New Roman"/>
                <a:cs typeface="Times New Roman"/>
              </a:rPr>
              <a:t>i</a:t>
            </a:r>
            <a:r>
              <a:rPr dirty="0" sz="2600" spc="-10">
                <a:latin typeface="Times New Roman"/>
                <a:cs typeface="Times New Roman"/>
              </a:rPr>
              <a:t>c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 spc="-15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e</a:t>
            </a:r>
            <a:r>
              <a:rPr dirty="0" sz="2600" spc="-15">
                <a:latin typeface="Times New Roman"/>
                <a:cs typeface="Times New Roman"/>
              </a:rPr>
              <a:t>d</a:t>
            </a:r>
            <a:r>
              <a:rPr dirty="0" sz="2600">
                <a:latin typeface="Times New Roman"/>
                <a:cs typeface="Times New Roman"/>
              </a:rPr>
              <a:t>ges,  </a:t>
            </a:r>
            <a:r>
              <a:rPr dirty="0" sz="2600" spc="-5">
                <a:latin typeface="Times New Roman"/>
                <a:cs typeface="Times New Roman"/>
              </a:rPr>
              <a:t>surfaces,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weight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volume.</a:t>
            </a:r>
            <a:endParaRPr sz="2600">
              <a:latin typeface="Times New Roman"/>
              <a:cs typeface="Times New Roman"/>
            </a:endParaRPr>
          </a:p>
          <a:p>
            <a:pPr marL="24765" marR="5080" indent="-12700">
              <a:lnSpc>
                <a:spcPts val="258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latin typeface="Times New Roman"/>
                <a:cs typeface="Times New Roman"/>
              </a:rPr>
              <a:t>Solid</a:t>
            </a:r>
            <a:r>
              <a:rPr dirty="0" sz="2600" spc="114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modeling</a:t>
            </a:r>
            <a:r>
              <a:rPr dirty="0" sz="2600" spc="1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 spc="10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based</a:t>
            </a:r>
            <a:r>
              <a:rPr dirty="0" sz="2600" spc="1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on</a:t>
            </a:r>
            <a:r>
              <a:rPr dirty="0" sz="2600" spc="114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complete,</a:t>
            </a:r>
            <a:r>
              <a:rPr dirty="0" sz="2600" spc="9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valid</a:t>
            </a:r>
            <a:r>
              <a:rPr dirty="0" sz="2600" spc="1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10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unambiguous</a:t>
            </a:r>
            <a:r>
              <a:rPr dirty="0" sz="2600" spc="10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geometric</a:t>
            </a:r>
            <a:r>
              <a:rPr dirty="0" sz="2600" spc="10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representation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of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physical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object.</a:t>
            </a:r>
            <a:endParaRPr sz="2600">
              <a:latin typeface="Times New Roman"/>
              <a:cs typeface="Times New Roman"/>
            </a:endParaRPr>
          </a:p>
          <a:p>
            <a:pPr marL="311150" indent="-229235">
              <a:lnSpc>
                <a:spcPct val="100000"/>
              </a:lnSpc>
              <a:spcBef>
                <a:spcPts val="110"/>
              </a:spcBef>
              <a:buChar char="-"/>
              <a:tabLst>
                <a:tab pos="311785" algn="l"/>
              </a:tabLst>
            </a:pPr>
            <a:r>
              <a:rPr dirty="0" sz="2600" spc="-5">
                <a:latin typeface="Times New Roman"/>
                <a:cs typeface="Times New Roman"/>
              </a:rPr>
              <a:t>Complete: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points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space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classified.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(inside/outside).</a:t>
            </a:r>
            <a:endParaRPr sz="2600">
              <a:latin typeface="Times New Roman"/>
              <a:cs typeface="Times New Roman"/>
            </a:endParaRPr>
          </a:p>
          <a:p>
            <a:pPr marL="311150" indent="-229235">
              <a:lnSpc>
                <a:spcPct val="100000"/>
              </a:lnSpc>
              <a:spcBef>
                <a:spcPts val="100"/>
              </a:spcBef>
              <a:buChar char="-"/>
              <a:tabLst>
                <a:tab pos="311785" algn="l"/>
              </a:tabLst>
            </a:pPr>
            <a:r>
              <a:rPr dirty="0" sz="2600" spc="-50">
                <a:latin typeface="Times New Roman"/>
                <a:cs typeface="Times New Roman"/>
              </a:rPr>
              <a:t>Valid: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imes New Roman"/>
                <a:cs typeface="Times New Roman"/>
              </a:rPr>
              <a:t>Vertices,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edges,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faces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are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connected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-30">
                <a:latin typeface="Times New Roman"/>
                <a:cs typeface="Times New Roman"/>
              </a:rPr>
              <a:t>properly.</a:t>
            </a:r>
            <a:endParaRPr sz="2600">
              <a:latin typeface="Times New Roman"/>
              <a:cs typeface="Times New Roman"/>
            </a:endParaRPr>
          </a:p>
          <a:p>
            <a:pPr marL="311150" indent="-229235">
              <a:lnSpc>
                <a:spcPct val="100000"/>
              </a:lnSpc>
              <a:buChar char="-"/>
              <a:tabLst>
                <a:tab pos="311785" algn="l"/>
              </a:tabLst>
            </a:pPr>
            <a:r>
              <a:rPr dirty="0" sz="2600">
                <a:latin typeface="Times New Roman"/>
                <a:cs typeface="Times New Roman"/>
              </a:rPr>
              <a:t>Unambiguous</a:t>
            </a:r>
            <a:r>
              <a:rPr dirty="0" sz="2600" b="1">
                <a:latin typeface="Times New Roman"/>
                <a:cs typeface="Times New Roman"/>
              </a:rPr>
              <a:t>: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there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only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one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interpretation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object.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603" y="79654"/>
            <a:ext cx="11832590" cy="536194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819"/>
              </a:spcBef>
            </a:pPr>
            <a:r>
              <a:rPr dirty="0" sz="2800" b="1">
                <a:latin typeface="Times New Roman"/>
                <a:cs typeface="Times New Roman"/>
              </a:rPr>
              <a:t>Advantages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of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solid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Models</a:t>
            </a:r>
            <a:endParaRPr sz="2800">
              <a:latin typeface="Times New Roman"/>
              <a:cs typeface="Times New Roman"/>
            </a:endParaRPr>
          </a:p>
          <a:p>
            <a:pPr algn="just" marL="24765" marR="6350" indent="-12700">
              <a:lnSpc>
                <a:spcPct val="104099"/>
              </a:lnSpc>
              <a:spcBef>
                <a:spcPts val="5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Times New Roman"/>
                <a:cs typeface="Times New Roman"/>
              </a:rPr>
              <a:t>Unlike wireframe </a:t>
            </a:r>
            <a:r>
              <a:rPr dirty="0" sz="2800">
                <a:latin typeface="Times New Roman"/>
                <a:cs typeface="Times New Roman"/>
              </a:rPr>
              <a:t>and </a:t>
            </a:r>
            <a:r>
              <a:rPr dirty="0" sz="2800" spc="-5">
                <a:latin typeface="Times New Roman"/>
                <a:cs typeface="Times New Roman"/>
              </a:rPr>
              <a:t>surface representations </a:t>
            </a:r>
            <a:r>
              <a:rPr dirty="0" sz="2800" spc="-10">
                <a:latin typeface="Times New Roman"/>
                <a:cs typeface="Times New Roman"/>
              </a:rPr>
              <a:t>which </a:t>
            </a:r>
            <a:r>
              <a:rPr dirty="0" sz="2800" spc="-5">
                <a:latin typeface="Times New Roman"/>
                <a:cs typeface="Times New Roman"/>
              </a:rPr>
              <a:t>contain only </a:t>
            </a:r>
            <a:r>
              <a:rPr dirty="0" sz="2800" spc="-15">
                <a:latin typeface="Times New Roman"/>
                <a:cs typeface="Times New Roman"/>
              </a:rPr>
              <a:t>geometrical 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data,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15">
                <a:latin typeface="Times New Roman"/>
                <a:cs typeface="Times New Roman"/>
              </a:rPr>
              <a:t>solid model </a:t>
            </a:r>
            <a:r>
              <a:rPr dirty="0" sz="2800" spc="-5">
                <a:latin typeface="Times New Roman"/>
                <a:cs typeface="Times New Roman"/>
              </a:rPr>
              <a:t>uses </a:t>
            </a:r>
            <a:r>
              <a:rPr dirty="0" sz="2800" spc="-15">
                <a:latin typeface="Times New Roman"/>
                <a:cs typeface="Times New Roman"/>
              </a:rPr>
              <a:t>topological </a:t>
            </a:r>
            <a:r>
              <a:rPr dirty="0" sz="2800" spc="-5">
                <a:latin typeface="Times New Roman"/>
                <a:cs typeface="Times New Roman"/>
              </a:rPr>
              <a:t>information </a:t>
            </a:r>
            <a:r>
              <a:rPr dirty="0" sz="2800" spc="-10">
                <a:latin typeface="Times New Roman"/>
                <a:cs typeface="Times New Roman"/>
              </a:rPr>
              <a:t>in </a:t>
            </a:r>
            <a:r>
              <a:rPr dirty="0" sz="2800" spc="-5">
                <a:latin typeface="Times New Roman"/>
                <a:cs typeface="Times New Roman"/>
              </a:rPr>
              <a:t>addition to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15">
                <a:latin typeface="Times New Roman"/>
                <a:cs typeface="Times New Roman"/>
              </a:rPr>
              <a:t>geometrical 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information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represent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the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object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unambiguously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 spc="-35">
                <a:latin typeface="Times New Roman"/>
                <a:cs typeface="Times New Roman"/>
              </a:rPr>
              <a:t>completely.</a:t>
            </a:r>
            <a:endParaRPr sz="2800">
              <a:latin typeface="Times New Roman"/>
              <a:cs typeface="Times New Roman"/>
            </a:endParaRPr>
          </a:p>
          <a:p>
            <a:pPr algn="just" marL="24765" marR="5080" indent="-12700">
              <a:lnSpc>
                <a:spcPct val="104299"/>
              </a:lnSpc>
              <a:spcBef>
                <a:spcPts val="7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Times New Roman"/>
                <a:cs typeface="Times New Roman"/>
              </a:rPr>
              <a:t>Solid </a:t>
            </a:r>
            <a:r>
              <a:rPr dirty="0" sz="2800" spc="-15">
                <a:latin typeface="Times New Roman"/>
                <a:cs typeface="Times New Roman"/>
              </a:rPr>
              <a:t>models </a:t>
            </a:r>
            <a:r>
              <a:rPr dirty="0" sz="2800" spc="-5">
                <a:latin typeface="Times New Roman"/>
                <a:cs typeface="Times New Roman"/>
              </a:rPr>
              <a:t>results in accurate design, helps </a:t>
            </a:r>
            <a:r>
              <a:rPr dirty="0" sz="2800" spc="-20">
                <a:latin typeface="Times New Roman"/>
                <a:cs typeface="Times New Roman"/>
              </a:rPr>
              <a:t>to </a:t>
            </a:r>
            <a:r>
              <a:rPr dirty="0" sz="2800" spc="-5">
                <a:latin typeface="Times New Roman"/>
                <a:cs typeface="Times New Roman"/>
              </a:rPr>
              <a:t>further the </a:t>
            </a:r>
            <a:r>
              <a:rPr dirty="0" sz="2800" spc="-15">
                <a:latin typeface="Times New Roman"/>
                <a:cs typeface="Times New Roman"/>
              </a:rPr>
              <a:t>goal </a:t>
            </a:r>
            <a:r>
              <a:rPr dirty="0" sz="2800" spc="-10">
                <a:latin typeface="Times New Roman"/>
                <a:cs typeface="Times New Roman"/>
              </a:rPr>
              <a:t>of </a:t>
            </a:r>
            <a:r>
              <a:rPr dirty="0" sz="2800" spc="-15">
                <a:latin typeface="Times New Roman"/>
                <a:cs typeface="Times New Roman"/>
              </a:rPr>
              <a:t>CAD/CAM 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like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CIM.</a:t>
            </a:r>
            <a:endParaRPr sz="2800">
              <a:latin typeface="Times New Roman"/>
              <a:cs typeface="Times New Roman"/>
            </a:endParaRPr>
          </a:p>
          <a:p>
            <a:pPr algn="just" marL="24765" marR="6350" indent="-12700">
              <a:lnSpc>
                <a:spcPct val="104099"/>
              </a:lnSpc>
              <a:spcBef>
                <a:spcPts val="79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latin typeface="Times New Roman"/>
                <a:cs typeface="Times New Roman"/>
              </a:rPr>
              <a:t>Computer-aided</a:t>
            </a:r>
            <a:r>
              <a:rPr dirty="0" sz="2800" spc="-5">
                <a:latin typeface="Times New Roman"/>
                <a:cs typeface="Times New Roman"/>
              </a:rPr>
              <a:t> design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(CAD)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Computer-aided</a:t>
            </a:r>
            <a:r>
              <a:rPr dirty="0" sz="2800" spc="-5">
                <a:latin typeface="Times New Roman"/>
                <a:cs typeface="Times New Roman"/>
              </a:rPr>
              <a:t> manufacturing(CAM).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computer integrated manufacturing (CIM) is </a:t>
            </a:r>
            <a:r>
              <a:rPr dirty="0" sz="2800" spc="-10">
                <a:latin typeface="Times New Roman"/>
                <a:cs typeface="Times New Roman"/>
              </a:rPr>
              <a:t>sometimes </a:t>
            </a:r>
            <a:r>
              <a:rPr dirty="0" sz="2800" spc="-5">
                <a:latin typeface="Times New Roman"/>
                <a:cs typeface="Times New Roman"/>
              </a:rPr>
              <a:t>used interchangeably with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CAM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CAD/CAM</a:t>
            </a:r>
            <a:endParaRPr sz="2800">
              <a:latin typeface="Times New Roman"/>
              <a:cs typeface="Times New Roman"/>
            </a:endParaRPr>
          </a:p>
          <a:p>
            <a:pPr algn="just" marL="24765" marR="5080" indent="-12700">
              <a:lnSpc>
                <a:spcPct val="103899"/>
              </a:lnSpc>
              <a:spcBef>
                <a:spcPts val="80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Times New Roman"/>
                <a:cs typeface="Times New Roman"/>
              </a:rPr>
              <a:t>Flexible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manufacturing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leading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better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automation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70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manufacturing 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process.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674" y="0"/>
            <a:ext cx="11869420" cy="672084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810"/>
              </a:spcBef>
            </a:pP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common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representations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solid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modeling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30" b="1"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algn="just" marL="253365" marR="50800" indent="-228600">
              <a:lnSpc>
                <a:spcPct val="102899"/>
              </a:lnSpc>
              <a:spcBef>
                <a:spcPts val="625"/>
              </a:spcBef>
              <a:buSzPct val="95833"/>
              <a:buAutoNum type="arabicPeriod"/>
              <a:tabLst>
                <a:tab pos="25463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Spatial Enumeration: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5">
                <a:latin typeface="Times New Roman"/>
                <a:cs typeface="Times New Roman"/>
              </a:rPr>
              <a:t>this simplest </a:t>
            </a:r>
            <a:r>
              <a:rPr dirty="0" sz="2400">
                <a:latin typeface="Times New Roman"/>
                <a:cs typeface="Times New Roman"/>
              </a:rPr>
              <a:t>form of </a:t>
            </a:r>
            <a:r>
              <a:rPr dirty="0" sz="2400" spc="-5">
                <a:latin typeface="Times New Roman"/>
                <a:cs typeface="Times New Roman"/>
              </a:rPr>
              <a:t>3D volumetric raster model,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section </a:t>
            </a:r>
            <a:r>
              <a:rPr dirty="0" sz="2400" spc="-15">
                <a:latin typeface="Times New Roman"/>
                <a:cs typeface="Times New Roman"/>
              </a:rPr>
              <a:t>of </a:t>
            </a:r>
            <a:r>
              <a:rPr dirty="0" sz="2400" spc="5">
                <a:latin typeface="Times New Roman"/>
                <a:cs typeface="Times New Roman"/>
              </a:rPr>
              <a:t>3D 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space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described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matrix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evenly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spaced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cubic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volume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elements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voxels.</a:t>
            </a:r>
            <a:endParaRPr sz="2400">
              <a:latin typeface="Times New Roman"/>
              <a:cs typeface="Times New Roman"/>
            </a:endParaRPr>
          </a:p>
          <a:p>
            <a:pPr algn="just" marL="253365" marR="33655" indent="-228600">
              <a:lnSpc>
                <a:spcPct val="103000"/>
              </a:lnSpc>
              <a:spcBef>
                <a:spcPts val="1005"/>
              </a:spcBef>
              <a:buSzPct val="95833"/>
              <a:buAutoNum type="arabicPeriod"/>
              <a:tabLst>
                <a:tab pos="254635" algn="l"/>
              </a:tabLst>
            </a:pPr>
            <a:r>
              <a:rPr dirty="0" sz="2400" b="1">
                <a:latin typeface="Times New Roman"/>
                <a:cs typeface="Times New Roman"/>
              </a:rPr>
              <a:t>Cell </a:t>
            </a:r>
            <a:r>
              <a:rPr dirty="0" sz="2400" spc="-5" b="1">
                <a:latin typeface="Times New Roman"/>
                <a:cs typeface="Times New Roman"/>
              </a:rPr>
              <a:t>Decomposition: </a:t>
            </a:r>
            <a:r>
              <a:rPr dirty="0" sz="2400" spc="-5">
                <a:latin typeface="Times New Roman"/>
                <a:cs typeface="Times New Roman"/>
              </a:rPr>
              <a:t>This </a:t>
            </a:r>
            <a:r>
              <a:rPr dirty="0" sz="2400">
                <a:latin typeface="Times New Roman"/>
                <a:cs typeface="Times New Roman"/>
              </a:rPr>
              <a:t>is a </a:t>
            </a:r>
            <a:r>
              <a:rPr dirty="0" sz="2400" spc="-15">
                <a:latin typeface="Times New Roman"/>
                <a:cs typeface="Times New Roman"/>
              </a:rPr>
              <a:t>hierarchical </a:t>
            </a:r>
            <a:r>
              <a:rPr dirty="0" sz="2400" spc="-5">
                <a:latin typeface="Times New Roman"/>
                <a:cs typeface="Times New Roman"/>
              </a:rPr>
              <a:t>adaptation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spatial enumeration. 3D </a:t>
            </a:r>
            <a:r>
              <a:rPr dirty="0" sz="2400">
                <a:latin typeface="Times New Roman"/>
                <a:cs typeface="Times New Roman"/>
              </a:rPr>
              <a:t>space </a:t>
            </a:r>
            <a:r>
              <a:rPr dirty="0" sz="2400" spc="-15">
                <a:latin typeface="Times New Roman"/>
                <a:cs typeface="Times New Roman"/>
              </a:rPr>
              <a:t>is </a:t>
            </a:r>
            <a:r>
              <a:rPr dirty="0" sz="2400" spc="-10">
                <a:latin typeface="Times New Roman"/>
                <a:cs typeface="Times New Roman"/>
              </a:rPr>
              <a:t>sub-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divided into </a:t>
            </a:r>
            <a:r>
              <a:rPr dirty="0" sz="2400" spc="-10">
                <a:latin typeface="Times New Roman"/>
                <a:cs typeface="Times New Roman"/>
              </a:rPr>
              <a:t>cells. </a:t>
            </a:r>
            <a:r>
              <a:rPr dirty="0" sz="2400" spc="-5">
                <a:latin typeface="Times New Roman"/>
                <a:cs typeface="Times New Roman"/>
              </a:rPr>
              <a:t>Cells </a:t>
            </a:r>
            <a:r>
              <a:rPr dirty="0" sz="2400">
                <a:latin typeface="Times New Roman"/>
                <a:cs typeface="Times New Roman"/>
              </a:rPr>
              <a:t>could </a:t>
            </a:r>
            <a:r>
              <a:rPr dirty="0" sz="2400" spc="-10">
                <a:latin typeface="Times New Roman"/>
                <a:cs typeface="Times New Roman"/>
              </a:rPr>
              <a:t>be </a:t>
            </a:r>
            <a:r>
              <a:rPr dirty="0" sz="2400" spc="-5">
                <a:latin typeface="Times New Roman"/>
                <a:cs typeface="Times New Roman"/>
              </a:rPr>
              <a:t>of </a:t>
            </a:r>
            <a:r>
              <a:rPr dirty="0" sz="2400" spc="-10">
                <a:latin typeface="Times New Roman"/>
                <a:cs typeface="Times New Roman"/>
              </a:rPr>
              <a:t>different </a:t>
            </a:r>
            <a:r>
              <a:rPr dirty="0" sz="2400" spc="-5">
                <a:latin typeface="Times New Roman"/>
                <a:cs typeface="Times New Roman"/>
              </a:rPr>
              <a:t>sizes. </a:t>
            </a:r>
            <a:r>
              <a:rPr dirty="0" sz="2400">
                <a:latin typeface="Times New Roman"/>
                <a:cs typeface="Times New Roman"/>
              </a:rPr>
              <a:t>These </a:t>
            </a:r>
            <a:r>
              <a:rPr dirty="0" sz="2400" spc="-5">
                <a:latin typeface="Times New Roman"/>
                <a:cs typeface="Times New Roman"/>
              </a:rPr>
              <a:t>simple cells </a:t>
            </a:r>
            <a:r>
              <a:rPr dirty="0" sz="2400">
                <a:latin typeface="Times New Roman"/>
                <a:cs typeface="Times New Roman"/>
              </a:rPr>
              <a:t>are </a:t>
            </a:r>
            <a:r>
              <a:rPr dirty="0" sz="2400" spc="-10">
                <a:latin typeface="Times New Roman"/>
                <a:cs typeface="Times New Roman"/>
              </a:rPr>
              <a:t>glued </a:t>
            </a:r>
            <a:r>
              <a:rPr dirty="0" sz="2400" spc="-5">
                <a:latin typeface="Times New Roman"/>
                <a:cs typeface="Times New Roman"/>
              </a:rPr>
              <a:t>together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describe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solid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object.</a:t>
            </a:r>
            <a:endParaRPr sz="2400">
              <a:latin typeface="Times New Roman"/>
              <a:cs typeface="Times New Roman"/>
            </a:endParaRPr>
          </a:p>
          <a:p>
            <a:pPr algn="just" marL="253365" marR="138430" indent="-228600">
              <a:lnSpc>
                <a:spcPct val="102899"/>
              </a:lnSpc>
              <a:spcBef>
                <a:spcPts val="1010"/>
              </a:spcBef>
              <a:buSzPct val="95833"/>
              <a:buAutoNum type="arabicPeriod"/>
              <a:tabLst>
                <a:tab pos="25463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Boundary</a:t>
            </a:r>
            <a:r>
              <a:rPr dirty="0" sz="2400" spc="1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Representation:</a:t>
            </a:r>
            <a:r>
              <a:rPr dirty="0" sz="2400" spc="150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solid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represented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its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boundary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consists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faces,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edges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vertices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>
                <a:latin typeface="Times New Roman"/>
                <a:cs typeface="Times New Roman"/>
              </a:rPr>
              <a:t> well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their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topological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relations.</a:t>
            </a:r>
            <a:endParaRPr sz="2400">
              <a:latin typeface="Times New Roman"/>
              <a:cs typeface="Times New Roman"/>
            </a:endParaRPr>
          </a:p>
          <a:p>
            <a:pPr algn="just" marL="253365" marR="155575" indent="-228600">
              <a:lnSpc>
                <a:spcPct val="103000"/>
              </a:lnSpc>
              <a:spcBef>
                <a:spcPts val="1005"/>
              </a:spcBef>
              <a:buSzPct val="95833"/>
              <a:buAutoNum type="arabicPeriod"/>
              <a:tabLst>
                <a:tab pos="25463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Sweep Methods: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 this </a:t>
            </a:r>
            <a:r>
              <a:rPr dirty="0" sz="2400" spc="-5">
                <a:latin typeface="Times New Roman"/>
                <a:cs typeface="Times New Roman"/>
              </a:rPr>
              <a:t>technique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planar</a:t>
            </a:r>
            <a:r>
              <a:rPr dirty="0" sz="2400" spc="5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shape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-5">
                <a:latin typeface="Times New Roman"/>
                <a:cs typeface="Times New Roman"/>
              </a:rPr>
              <a:t>moved along </a:t>
            </a:r>
            <a:r>
              <a:rPr dirty="0" sz="2400">
                <a:latin typeface="Times New Roman"/>
                <a:cs typeface="Times New Roman"/>
              </a:rPr>
              <a:t>a curve. </a:t>
            </a:r>
            <a:r>
              <a:rPr dirty="0" sz="2400" spc="-20">
                <a:latin typeface="Times New Roman"/>
                <a:cs typeface="Times New Roman"/>
              </a:rPr>
              <a:t>Translational 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sweep</a:t>
            </a:r>
            <a:r>
              <a:rPr dirty="0" sz="2400">
                <a:latin typeface="Times New Roman"/>
                <a:cs typeface="Times New Roman"/>
              </a:rPr>
              <a:t> can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create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prismatic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objects</a:t>
            </a:r>
            <a:r>
              <a:rPr dirty="0" sz="2400">
                <a:latin typeface="Times New Roman"/>
                <a:cs typeface="Times New Roman"/>
              </a:rPr>
              <a:t> 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rotational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sweep</a:t>
            </a:r>
            <a:r>
              <a:rPr dirty="0" sz="2400">
                <a:latin typeface="Times New Roman"/>
                <a:cs typeface="Times New Roman"/>
              </a:rPr>
              <a:t> could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for </a:t>
            </a:r>
            <a:r>
              <a:rPr dirty="0" sz="2400" spc="-15">
                <a:latin typeface="Times New Roman"/>
                <a:cs typeface="Times New Roman"/>
              </a:rPr>
              <a:t> axisymmetric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components.</a:t>
            </a:r>
            <a:endParaRPr sz="2400">
              <a:latin typeface="Times New Roman"/>
              <a:cs typeface="Times New Roman"/>
            </a:endParaRPr>
          </a:p>
          <a:p>
            <a:pPr algn="just" marL="253365" marR="186055" indent="-228600">
              <a:lnSpc>
                <a:spcPct val="103000"/>
              </a:lnSpc>
              <a:spcBef>
                <a:spcPts val="1005"/>
              </a:spcBef>
              <a:buSzPct val="95833"/>
              <a:buAutoNum type="arabicPeriod"/>
              <a:tabLst>
                <a:tab pos="25463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Primitive Instancing: </a:t>
            </a:r>
            <a:r>
              <a:rPr dirty="0" sz="2400">
                <a:latin typeface="Times New Roman"/>
                <a:cs typeface="Times New Roman"/>
              </a:rPr>
              <a:t>This </a:t>
            </a:r>
            <a:r>
              <a:rPr dirty="0" sz="2400" spc="-15">
                <a:latin typeface="Times New Roman"/>
                <a:cs typeface="Times New Roman"/>
              </a:rPr>
              <a:t>modeling </a:t>
            </a:r>
            <a:r>
              <a:rPr dirty="0" sz="2400" spc="-5">
                <a:latin typeface="Times New Roman"/>
                <a:cs typeface="Times New Roman"/>
              </a:rPr>
              <a:t>scheme provides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set </a:t>
            </a:r>
            <a:r>
              <a:rPr dirty="0" sz="2400">
                <a:latin typeface="Times New Roman"/>
                <a:cs typeface="Times New Roman"/>
              </a:rPr>
              <a:t>of possible </a:t>
            </a:r>
            <a:r>
              <a:rPr dirty="0" sz="2400" spc="-5">
                <a:latin typeface="Times New Roman"/>
                <a:cs typeface="Times New Roman"/>
              </a:rPr>
              <a:t>object </a:t>
            </a:r>
            <a:r>
              <a:rPr dirty="0" sz="2400" spc="-15">
                <a:latin typeface="Times New Roman"/>
                <a:cs typeface="Times New Roman"/>
              </a:rPr>
              <a:t>shapes </a:t>
            </a:r>
            <a:r>
              <a:rPr dirty="0" sz="2400">
                <a:latin typeface="Times New Roman"/>
                <a:cs typeface="Times New Roman"/>
              </a:rPr>
              <a:t>which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described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set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parameters.</a:t>
            </a:r>
            <a:r>
              <a:rPr dirty="0" sz="2400" spc="-10">
                <a:latin typeface="Times New Roman"/>
                <a:cs typeface="Times New Roman"/>
              </a:rPr>
              <a:t> Instances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object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shape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created</a:t>
            </a:r>
            <a:r>
              <a:rPr dirty="0" sz="2400" spc="-15">
                <a:latin typeface="Times New Roman"/>
                <a:cs typeface="Times New Roman"/>
              </a:rPr>
              <a:t> by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varying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these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parameters.</a:t>
            </a:r>
            <a:endParaRPr sz="2400">
              <a:latin typeface="Times New Roman"/>
              <a:cs typeface="Times New Roman"/>
            </a:endParaRPr>
          </a:p>
          <a:p>
            <a:pPr algn="just" marL="253365" marR="5080" indent="-228600">
              <a:lnSpc>
                <a:spcPct val="102899"/>
              </a:lnSpc>
              <a:buSzPct val="95833"/>
              <a:buAutoNum type="arabicPeriod"/>
              <a:tabLst>
                <a:tab pos="25463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Constructive </a:t>
            </a:r>
            <a:r>
              <a:rPr dirty="0" sz="2400" b="1">
                <a:latin typeface="Times New Roman"/>
                <a:cs typeface="Times New Roman"/>
              </a:rPr>
              <a:t>Solid Geometry (CSG): </a:t>
            </a:r>
            <a:r>
              <a:rPr dirty="0" sz="2400" spc="-15">
                <a:latin typeface="Times New Roman"/>
                <a:cs typeface="Times New Roman"/>
              </a:rPr>
              <a:t>Primitive </a:t>
            </a:r>
            <a:r>
              <a:rPr dirty="0" sz="2400" spc="-5">
                <a:latin typeface="Times New Roman"/>
                <a:cs typeface="Times New Roman"/>
              </a:rPr>
              <a:t>instances </a:t>
            </a:r>
            <a:r>
              <a:rPr dirty="0" sz="2400">
                <a:latin typeface="Times New Roman"/>
                <a:cs typeface="Times New Roman"/>
              </a:rPr>
              <a:t>are </a:t>
            </a:r>
            <a:r>
              <a:rPr dirty="0" sz="2400" spc="-5">
                <a:latin typeface="Times New Roman"/>
                <a:cs typeface="Times New Roman"/>
              </a:rPr>
              <a:t>combined </a:t>
            </a:r>
            <a:r>
              <a:rPr dirty="0" sz="2400">
                <a:latin typeface="Times New Roman"/>
                <a:cs typeface="Times New Roman"/>
              </a:rPr>
              <a:t>using </a:t>
            </a:r>
            <a:r>
              <a:rPr dirty="0" sz="2400" spc="-5">
                <a:latin typeface="Times New Roman"/>
                <a:cs typeface="Times New Roman"/>
              </a:rPr>
              <a:t>Boolean </a:t>
            </a:r>
            <a:r>
              <a:rPr dirty="0" sz="2400" spc="-25">
                <a:latin typeface="Times New Roman"/>
                <a:cs typeface="Times New Roman"/>
              </a:rPr>
              <a:t>set 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operations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complex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objects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account</dc:creator>
  <dc:title>Unit 6</dc:title>
  <dcterms:created xsi:type="dcterms:W3CDTF">2024-08-01T13:45:47Z</dcterms:created>
  <dcterms:modified xsi:type="dcterms:W3CDTF">2024-08-01T13:45:47Z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2024-08-01T00:00:00Z</vt:filetime>
  </property>
</Properties>
</file>