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53"/>
  </p:notesMasterIdLst>
  <p:sldIdLst>
    <p:sldId id="256" r:id="rId2"/>
    <p:sldId id="257" r:id="rId3"/>
    <p:sldId id="288" r:id="rId4"/>
    <p:sldId id="258" r:id="rId5"/>
    <p:sldId id="259" r:id="rId6"/>
    <p:sldId id="328" r:id="rId7"/>
    <p:sldId id="329" r:id="rId8"/>
    <p:sldId id="263" r:id="rId9"/>
    <p:sldId id="264" r:id="rId10"/>
    <p:sldId id="266" r:id="rId11"/>
    <p:sldId id="292" r:id="rId12"/>
    <p:sldId id="267" r:id="rId13"/>
    <p:sldId id="270" r:id="rId14"/>
    <p:sldId id="330" r:id="rId15"/>
    <p:sldId id="271" r:id="rId16"/>
    <p:sldId id="272" r:id="rId17"/>
    <p:sldId id="331" r:id="rId18"/>
    <p:sldId id="332" r:id="rId19"/>
    <p:sldId id="275" r:id="rId20"/>
    <p:sldId id="276" r:id="rId21"/>
    <p:sldId id="277" r:id="rId22"/>
    <p:sldId id="278" r:id="rId23"/>
    <p:sldId id="285" r:id="rId24"/>
    <p:sldId id="284" r:id="rId25"/>
    <p:sldId id="280" r:id="rId26"/>
    <p:sldId id="286" r:id="rId27"/>
    <p:sldId id="334" r:id="rId28"/>
    <p:sldId id="333" r:id="rId29"/>
    <p:sldId id="300" r:id="rId30"/>
    <p:sldId id="302" r:id="rId31"/>
    <p:sldId id="303" r:id="rId32"/>
    <p:sldId id="335" r:id="rId33"/>
    <p:sldId id="304" r:id="rId34"/>
    <p:sldId id="305" r:id="rId35"/>
    <p:sldId id="306" r:id="rId36"/>
    <p:sldId id="307" r:id="rId37"/>
    <p:sldId id="308" r:id="rId38"/>
    <p:sldId id="309" r:id="rId39"/>
    <p:sldId id="336" r:id="rId40"/>
    <p:sldId id="337" r:id="rId41"/>
    <p:sldId id="310" r:id="rId42"/>
    <p:sldId id="311" r:id="rId43"/>
    <p:sldId id="312" r:id="rId44"/>
    <p:sldId id="338" r:id="rId45"/>
    <p:sldId id="313" r:id="rId46"/>
    <p:sldId id="314" r:id="rId47"/>
    <p:sldId id="320" r:id="rId48"/>
    <p:sldId id="327" r:id="rId49"/>
    <p:sldId id="322" r:id="rId50"/>
    <p:sldId id="323" r:id="rId51"/>
    <p:sldId id="324"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77" y="3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microsoft.com/office/2016/11/relationships/changesInfo" Target="changesInfos/changesInfo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th Poudyal" userId="fd330f09-1dd3-4692-8972-cc4f77e76df1" providerId="ADAL" clId="{99F81FE7-F0B8-4A87-AC71-3DB50CB3D171}"/>
    <pc:docChg chg="sldOrd">
      <pc:chgData name="Parth Poudyal" userId="fd330f09-1dd3-4692-8972-cc4f77e76df1" providerId="ADAL" clId="{99F81FE7-F0B8-4A87-AC71-3DB50CB3D171}" dt="2025-03-26T18:35:51.250" v="0"/>
      <pc:docMkLst>
        <pc:docMk/>
      </pc:docMkLst>
      <pc:sldChg chg="ord">
        <pc:chgData name="Parth Poudyal" userId="fd330f09-1dd3-4692-8972-cc4f77e76df1" providerId="ADAL" clId="{99F81FE7-F0B8-4A87-AC71-3DB50CB3D171}" dt="2025-03-26T18:35:51.250" v="0"/>
        <pc:sldMkLst>
          <pc:docMk/>
          <pc:sldMk cId="0" sldId="33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F63AAE-631C-4A03-AAF1-DFDF3A5B0DD4}" type="datetimeFigureOut">
              <a:rPr lang="en-US" smtClean="0"/>
              <a:pPr/>
              <a:t>3/26/2025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97504C-0A12-44E0-95DE-8BDB84B01C1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897504C-0A12-44E0-95DE-8BDB84B01C1C}"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5FB5583B-EAEE-4820-8AAE-013A9C584DC6}" type="datetimeFigureOut">
              <a:rPr lang="en-US" smtClean="0"/>
              <a:pPr/>
              <a:t>3/26/2025</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832446D3-0D8B-4465-9A39-95F41D03778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FB5583B-EAEE-4820-8AAE-013A9C584DC6}" type="datetimeFigureOut">
              <a:rPr lang="en-US" smtClean="0"/>
              <a:pPr/>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2446D3-0D8B-4465-9A39-95F41D03778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FB5583B-EAEE-4820-8AAE-013A9C584DC6}" type="datetimeFigureOut">
              <a:rPr lang="en-US" smtClean="0"/>
              <a:pPr/>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2446D3-0D8B-4465-9A39-95F41D03778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5FB5583B-EAEE-4820-8AAE-013A9C584DC6}" type="datetimeFigureOut">
              <a:rPr lang="en-US" smtClean="0"/>
              <a:pPr/>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2446D3-0D8B-4465-9A39-95F41D03778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FB5583B-EAEE-4820-8AAE-013A9C584DC6}" type="datetimeFigureOut">
              <a:rPr lang="en-US" smtClean="0"/>
              <a:pPr/>
              <a:t>3/26/2025</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832446D3-0D8B-4465-9A39-95F41D03778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5FB5583B-EAEE-4820-8AAE-013A9C584DC6}" type="datetimeFigureOut">
              <a:rPr lang="en-US" smtClean="0"/>
              <a:pPr/>
              <a:t>3/26/2025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2446D3-0D8B-4465-9A39-95F41D03778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5FB5583B-EAEE-4820-8AAE-013A9C584DC6}" type="datetimeFigureOut">
              <a:rPr lang="en-US" smtClean="0"/>
              <a:pPr/>
              <a:t>3/26/2025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2446D3-0D8B-4465-9A39-95F41D03778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5FB5583B-EAEE-4820-8AAE-013A9C584DC6}" type="datetimeFigureOut">
              <a:rPr lang="en-US" smtClean="0"/>
              <a:pPr/>
              <a:t>3/26/2025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2446D3-0D8B-4465-9A39-95F41D03778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B5583B-EAEE-4820-8AAE-013A9C584DC6}" type="datetimeFigureOut">
              <a:rPr lang="en-US" smtClean="0"/>
              <a:pPr/>
              <a:t>3/26/2025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2446D3-0D8B-4465-9A39-95F41D03778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5FB5583B-EAEE-4820-8AAE-013A9C584DC6}" type="datetimeFigureOut">
              <a:rPr lang="en-US" smtClean="0"/>
              <a:pPr/>
              <a:t>3/26/2025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2446D3-0D8B-4465-9A39-95F41D03778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5FB5583B-EAEE-4820-8AAE-013A9C584DC6}" type="datetimeFigureOut">
              <a:rPr lang="en-US" smtClean="0"/>
              <a:pPr/>
              <a:t>3/26/2025</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832446D3-0D8B-4465-9A39-95F41D03778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5FB5583B-EAEE-4820-8AAE-013A9C584DC6}" type="datetimeFigureOut">
              <a:rPr lang="en-US" smtClean="0"/>
              <a:pPr/>
              <a:t>3/26/2025</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832446D3-0D8B-4465-9A39-95F41D03778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9.wmf"/><Relationship Id="rId3" Type="http://schemas.openxmlformats.org/officeDocument/2006/relationships/image" Target="../media/image4.wmf"/><Relationship Id="rId7" Type="http://schemas.openxmlformats.org/officeDocument/2006/relationships/image" Target="../media/image6.wmf"/><Relationship Id="rId12" Type="http://schemas.openxmlformats.org/officeDocument/2006/relationships/oleObject" Target="../embeddings/oleObject6.bin"/><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11" Type="http://schemas.openxmlformats.org/officeDocument/2006/relationships/image" Target="../media/image8.wmf"/><Relationship Id="rId5" Type="http://schemas.openxmlformats.org/officeDocument/2006/relationships/image" Target="../media/image5.wmf"/><Relationship Id="rId15" Type="http://schemas.openxmlformats.org/officeDocument/2006/relationships/image" Target="../media/image10.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7.wmf"/><Relationship Id="rId14" Type="http://schemas.openxmlformats.org/officeDocument/2006/relationships/oleObject" Target="../embeddings/oleObject7.bin"/></Relationships>
</file>

<file path=ppt/slides/_rels/slide12.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8.bin"/><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wmf"/><Relationship Id="rId4" Type="http://schemas.openxmlformats.org/officeDocument/2006/relationships/oleObject" Target="../embeddings/oleObject9.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sz="2800" dirty="0">
                <a:latin typeface="Times New Roman"/>
                <a:cs typeface="Times New Roman"/>
              </a:rPr>
              <a:t>(Hidden</a:t>
            </a:r>
            <a:r>
              <a:rPr lang="en-US" sz="2800" spc="-114" dirty="0">
                <a:latin typeface="Times New Roman"/>
                <a:cs typeface="Times New Roman"/>
              </a:rPr>
              <a:t> </a:t>
            </a:r>
            <a:r>
              <a:rPr lang="en-US" sz="2800" dirty="0">
                <a:latin typeface="Times New Roman"/>
                <a:cs typeface="Times New Roman"/>
              </a:rPr>
              <a:t>Surface</a:t>
            </a:r>
            <a:r>
              <a:rPr lang="en-US" sz="2800" spc="-110" dirty="0">
                <a:latin typeface="Times New Roman"/>
                <a:cs typeface="Times New Roman"/>
              </a:rPr>
              <a:t> </a:t>
            </a:r>
            <a:r>
              <a:rPr lang="en-US" sz="2800" spc="-10" dirty="0">
                <a:latin typeface="Times New Roman"/>
                <a:cs typeface="Times New Roman"/>
              </a:rPr>
              <a:t>Removal Method)</a:t>
            </a:r>
            <a:endParaRPr lang="en-US" dirty="0"/>
          </a:p>
        </p:txBody>
      </p:sp>
      <p:sp>
        <p:nvSpPr>
          <p:cNvPr id="2" name="Title 1"/>
          <p:cNvSpPr>
            <a:spLocks noGrp="1"/>
          </p:cNvSpPr>
          <p:nvPr>
            <p:ph type="ctrTitle"/>
          </p:nvPr>
        </p:nvSpPr>
        <p:spPr/>
        <p:txBody>
          <a:bodyPr/>
          <a:lstStyle/>
          <a:p>
            <a:r>
              <a:t>Unit 7</a:t>
            </a:r>
            <a:br>
              <a:rPr/>
            </a:br>
            <a:r>
              <a:rPr lang="en-US" altLang="ko-KR" dirty="0"/>
              <a:t>Visible-Surface Detection Methods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10000"/>
          </a:bodyPr>
          <a:lstStyle/>
          <a:p>
            <a:pPr algn="just">
              <a:buNone/>
            </a:pPr>
            <a:br>
              <a:rPr lang="en-US" dirty="0"/>
            </a:br>
            <a:r>
              <a:rPr lang="en-US" dirty="0"/>
              <a:t>Initially, all positions in the depth buffer are set to </a:t>
            </a:r>
            <a:r>
              <a:rPr lang="en-US" u="sng" dirty="0"/>
              <a:t>0 (minimum depth)</a:t>
            </a:r>
            <a:r>
              <a:rPr lang="en-US" dirty="0"/>
              <a:t> and the refresh buffer is initialized to the </a:t>
            </a:r>
            <a:r>
              <a:rPr lang="en-US" u="sng" dirty="0"/>
              <a:t>background intensity</a:t>
            </a:r>
            <a:r>
              <a:rPr lang="en-US" dirty="0"/>
              <a:t>. </a:t>
            </a:r>
          </a:p>
          <a:p>
            <a:pPr algn="just"/>
            <a:r>
              <a:rPr lang="en-US" dirty="0"/>
              <a:t>Each surface listed in the polygon tables is then processed, one scan line at a time, calculating the depth (z value) at each (x, y) pixel position. The calculated depth is compared to the previously stored in the depth buffer at that position. </a:t>
            </a:r>
          </a:p>
          <a:p>
            <a:pPr algn="just"/>
            <a:r>
              <a:rPr lang="en-US" dirty="0"/>
              <a:t>If the calculated depth is greater than the value stored in the depth buffer, the new depth value is stored, and the surface intensity at that position is determined and placed in the same </a:t>
            </a:r>
            <a:r>
              <a:rPr lang="en-US" dirty="0" err="1"/>
              <a:t>xy</a:t>
            </a:r>
            <a:r>
              <a:rPr lang="en-US" dirty="0"/>
              <a:t> location in the refresh buffer. Depth values for a surface position (x, y) are calculated from the plane equation for each surface:</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7" name="Date Placeholder 3"/>
          <p:cNvSpPr>
            <a:spLocks noGrp="1"/>
          </p:cNvSpPr>
          <p:nvPr>
            <p:ph type="dt" sz="quarter" idx="10"/>
          </p:nvPr>
        </p:nvSpPr>
        <p:spPr>
          <a:noFill/>
          <a:ln>
            <a:miter lim="800000"/>
            <a:headEnd/>
            <a:tailEnd/>
          </a:ln>
        </p:spPr>
        <p:txBody>
          <a:bodyPr/>
          <a:lstStyle/>
          <a:p>
            <a:r>
              <a:rPr lang="he-IL"/>
              <a:t>May 2012</a:t>
            </a:r>
            <a:endParaRPr lang="en-US"/>
          </a:p>
        </p:txBody>
      </p:sp>
      <p:sp>
        <p:nvSpPr>
          <p:cNvPr id="2058" name="Slide Number Placeholder 5"/>
          <p:cNvSpPr>
            <a:spLocks noGrp="1"/>
          </p:cNvSpPr>
          <p:nvPr>
            <p:ph type="sldNum" sz="quarter" idx="12"/>
          </p:nvPr>
        </p:nvSpPr>
        <p:spPr>
          <a:noFill/>
          <a:ln>
            <a:miter lim="800000"/>
            <a:headEnd/>
            <a:tailEnd/>
          </a:ln>
        </p:spPr>
        <p:txBody>
          <a:bodyPr/>
          <a:lstStyle/>
          <a:p>
            <a:fld id="{770C5212-39D8-42BE-8283-6CD90E0C5B9A}" type="slidenum">
              <a:rPr lang="en-US" smtClean="0"/>
              <a:pPr/>
              <a:t>11</a:t>
            </a:fld>
            <a:endParaRPr lang="en-US"/>
          </a:p>
        </p:txBody>
      </p:sp>
      <p:sp>
        <p:nvSpPr>
          <p:cNvPr id="2059" name="Rectangle 2"/>
          <p:cNvSpPr>
            <a:spLocks noGrp="1" noChangeArrowheads="1"/>
          </p:cNvSpPr>
          <p:nvPr>
            <p:ph type="title"/>
          </p:nvPr>
        </p:nvSpPr>
        <p:spPr>
          <a:xfrm>
            <a:off x="457200" y="274638"/>
            <a:ext cx="8229600" cy="792162"/>
          </a:xfrm>
        </p:spPr>
        <p:txBody>
          <a:bodyPr/>
          <a:lstStyle/>
          <a:p>
            <a:pPr eaLnBrk="1" hangingPunct="1"/>
            <a:r>
              <a:rPr lang="en-US" sz="3200"/>
              <a:t>Depth-Buffer Methods</a:t>
            </a:r>
          </a:p>
        </p:txBody>
      </p:sp>
      <p:sp>
        <p:nvSpPr>
          <p:cNvPr id="2060" name="Text Box 37"/>
          <p:cNvSpPr txBox="1">
            <a:spLocks noChangeArrowheads="1"/>
          </p:cNvSpPr>
          <p:nvPr/>
        </p:nvSpPr>
        <p:spPr bwMode="auto">
          <a:xfrm>
            <a:off x="469900" y="4873625"/>
            <a:ext cx="8305800" cy="1200150"/>
          </a:xfrm>
          <a:prstGeom prst="rect">
            <a:avLst/>
          </a:prstGeom>
          <a:noFill/>
          <a:ln w="9525">
            <a:noFill/>
            <a:miter lim="800000"/>
            <a:headEnd/>
            <a:tailEnd/>
          </a:ln>
        </p:spPr>
        <p:txBody>
          <a:bodyPr>
            <a:spAutoFit/>
          </a:bodyPr>
          <a:lstStyle/>
          <a:p>
            <a:pPr>
              <a:lnSpc>
                <a:spcPct val="150000"/>
              </a:lnSpc>
              <a:spcBef>
                <a:spcPct val="50000"/>
              </a:spcBef>
            </a:pPr>
            <a:r>
              <a:rPr lang="en-US" sz="2400"/>
              <a:t>Three surfaces overlapping pixel position </a:t>
            </a:r>
            <a:r>
              <a:rPr lang="en-US" sz="2400" i="1"/>
              <a:t>(x,y)</a:t>
            </a:r>
            <a:r>
              <a:rPr lang="en-US" sz="2400"/>
              <a:t> on the view plane. The visible surface, S</a:t>
            </a:r>
            <a:r>
              <a:rPr lang="en-US" sz="2400" baseline="-25000"/>
              <a:t>1</a:t>
            </a:r>
            <a:r>
              <a:rPr lang="en-US" sz="2400"/>
              <a:t>, has the smallest depth value.</a:t>
            </a:r>
          </a:p>
        </p:txBody>
      </p:sp>
      <p:grpSp>
        <p:nvGrpSpPr>
          <p:cNvPr id="2" name="Group 38"/>
          <p:cNvGrpSpPr>
            <a:grpSpLocks/>
          </p:cNvGrpSpPr>
          <p:nvPr/>
        </p:nvGrpSpPr>
        <p:grpSpPr bwMode="auto">
          <a:xfrm>
            <a:off x="584200" y="1371600"/>
            <a:ext cx="7800975" cy="3352800"/>
            <a:chOff x="368" y="864"/>
            <a:chExt cx="4914" cy="2112"/>
          </a:xfrm>
        </p:grpSpPr>
        <p:sp>
          <p:nvSpPr>
            <p:cNvPr id="2062" name="Line 5"/>
            <p:cNvSpPr>
              <a:spLocks noChangeShapeType="1"/>
            </p:cNvSpPr>
            <p:nvPr/>
          </p:nvSpPr>
          <p:spPr bwMode="auto">
            <a:xfrm>
              <a:off x="4560" y="1536"/>
              <a:ext cx="0" cy="720"/>
            </a:xfrm>
            <a:prstGeom prst="line">
              <a:avLst/>
            </a:prstGeom>
            <a:noFill/>
            <a:ln w="28575">
              <a:solidFill>
                <a:schemeClr val="tx1"/>
              </a:solidFill>
              <a:round/>
              <a:headEnd type="arrow" w="med" len="lg"/>
              <a:tailEnd/>
            </a:ln>
          </p:spPr>
          <p:txBody>
            <a:bodyPr/>
            <a:lstStyle/>
            <a:p>
              <a:endParaRPr lang="en-US"/>
            </a:p>
          </p:txBody>
        </p:sp>
        <p:sp>
          <p:nvSpPr>
            <p:cNvPr id="2063" name="Line 6"/>
            <p:cNvSpPr>
              <a:spLocks noChangeShapeType="1"/>
            </p:cNvSpPr>
            <p:nvPr/>
          </p:nvSpPr>
          <p:spPr bwMode="auto">
            <a:xfrm flipV="1">
              <a:off x="4560" y="2064"/>
              <a:ext cx="672" cy="192"/>
            </a:xfrm>
            <a:prstGeom prst="line">
              <a:avLst/>
            </a:prstGeom>
            <a:noFill/>
            <a:ln w="28575">
              <a:solidFill>
                <a:schemeClr val="tx1"/>
              </a:solidFill>
              <a:round/>
              <a:headEnd/>
              <a:tailEnd type="arrow" w="med" len="lg"/>
            </a:ln>
          </p:spPr>
          <p:txBody>
            <a:bodyPr/>
            <a:lstStyle/>
            <a:p>
              <a:endParaRPr lang="en-US"/>
            </a:p>
          </p:txBody>
        </p:sp>
        <p:sp>
          <p:nvSpPr>
            <p:cNvPr id="2064" name="Line 7"/>
            <p:cNvSpPr>
              <a:spLocks noChangeShapeType="1"/>
            </p:cNvSpPr>
            <p:nvPr/>
          </p:nvSpPr>
          <p:spPr bwMode="auto">
            <a:xfrm>
              <a:off x="4560" y="2256"/>
              <a:ext cx="624" cy="288"/>
            </a:xfrm>
            <a:prstGeom prst="line">
              <a:avLst/>
            </a:prstGeom>
            <a:noFill/>
            <a:ln w="28575">
              <a:solidFill>
                <a:schemeClr val="tx1"/>
              </a:solidFill>
              <a:round/>
              <a:headEnd/>
              <a:tailEnd type="arrow" w="med" len="lg"/>
            </a:ln>
          </p:spPr>
          <p:txBody>
            <a:bodyPr/>
            <a:lstStyle/>
            <a:p>
              <a:endParaRPr lang="en-US"/>
            </a:p>
          </p:txBody>
        </p:sp>
        <p:graphicFrame>
          <p:nvGraphicFramePr>
            <p:cNvPr id="2050" name="Object 27"/>
            <p:cNvGraphicFramePr>
              <a:graphicFrameLocks noChangeAspect="1"/>
            </p:cNvGraphicFramePr>
            <p:nvPr/>
          </p:nvGraphicFramePr>
          <p:xfrm>
            <a:off x="5040" y="1728"/>
            <a:ext cx="242" cy="336"/>
          </p:xfrm>
          <a:graphic>
            <a:graphicData uri="http://schemas.openxmlformats.org/presentationml/2006/ole">
              <mc:AlternateContent xmlns:mc="http://schemas.openxmlformats.org/markup-compatibility/2006">
                <mc:Choice xmlns:v="urn:schemas-microsoft-com:vml" Requires="v">
                  <p:oleObj name="Equation" r:id="rId2" imgW="165028" imgH="228501" progId="Equation.DSMT4">
                    <p:embed/>
                  </p:oleObj>
                </mc:Choice>
                <mc:Fallback>
                  <p:oleObj name="Equation" r:id="rId2" imgW="165028" imgH="228501" progId="Equation.DSMT4">
                    <p:embed/>
                    <p:pic>
                      <p:nvPicPr>
                        <p:cNvPr id="2050" name="Object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 y="1728"/>
                          <a:ext cx="242"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31"/>
            <p:cNvGraphicFramePr>
              <a:graphicFrameLocks noChangeAspect="1"/>
            </p:cNvGraphicFramePr>
            <p:nvPr/>
          </p:nvGraphicFramePr>
          <p:xfrm>
            <a:off x="4608" y="1440"/>
            <a:ext cx="224" cy="288"/>
          </p:xfrm>
          <a:graphic>
            <a:graphicData uri="http://schemas.openxmlformats.org/presentationml/2006/ole">
              <mc:AlternateContent xmlns:mc="http://schemas.openxmlformats.org/markup-compatibility/2006">
                <mc:Choice xmlns:v="urn:schemas-microsoft-com:vml" Requires="v">
                  <p:oleObj name="Equation" r:id="rId4" imgW="177646" imgH="228402" progId="Equation.DSMT4">
                    <p:embed/>
                  </p:oleObj>
                </mc:Choice>
                <mc:Fallback>
                  <p:oleObj name="Equation" r:id="rId4" imgW="177646" imgH="228402" progId="Equation.DSMT4">
                    <p:embed/>
                    <p:pic>
                      <p:nvPicPr>
                        <p:cNvPr id="2051" name="Object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8" y="1440"/>
                          <a:ext cx="224"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2" name="Object 32"/>
            <p:cNvGraphicFramePr>
              <a:graphicFrameLocks noChangeAspect="1"/>
            </p:cNvGraphicFramePr>
            <p:nvPr/>
          </p:nvGraphicFramePr>
          <p:xfrm>
            <a:off x="4896" y="2448"/>
            <a:ext cx="243" cy="336"/>
          </p:xfrm>
          <a:graphic>
            <a:graphicData uri="http://schemas.openxmlformats.org/presentationml/2006/ole">
              <mc:AlternateContent xmlns:mc="http://schemas.openxmlformats.org/markup-compatibility/2006">
                <mc:Choice xmlns:v="urn:schemas-microsoft-com:vml" Requires="v">
                  <p:oleObj name="Equation" r:id="rId6" imgW="165028" imgH="228501" progId="Equation.DSMT4">
                    <p:embed/>
                  </p:oleObj>
                </mc:Choice>
                <mc:Fallback>
                  <p:oleObj name="Equation" r:id="rId6" imgW="165028" imgH="228501" progId="Equation.DSMT4">
                    <p:embed/>
                    <p:pic>
                      <p:nvPicPr>
                        <p:cNvPr id="2052" name="Object 3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96" y="2448"/>
                          <a:ext cx="243"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65" name="Oval 9"/>
            <p:cNvSpPr>
              <a:spLocks noChangeArrowheads="1"/>
            </p:cNvSpPr>
            <p:nvPr/>
          </p:nvSpPr>
          <p:spPr bwMode="auto">
            <a:xfrm>
              <a:off x="3552" y="2160"/>
              <a:ext cx="96" cy="96"/>
            </a:xfrm>
            <a:prstGeom prst="ellipse">
              <a:avLst/>
            </a:prstGeom>
            <a:solidFill>
              <a:srgbClr val="FF3300"/>
            </a:solidFill>
            <a:ln w="9525">
              <a:noFill/>
              <a:round/>
              <a:headEnd/>
              <a:tailEnd/>
            </a:ln>
          </p:spPr>
          <p:txBody>
            <a:bodyPr wrap="none" anchor="ctr"/>
            <a:lstStyle/>
            <a:p>
              <a:endParaRPr lang="he-IL"/>
            </a:p>
          </p:txBody>
        </p:sp>
        <p:sp>
          <p:nvSpPr>
            <p:cNvPr id="2066" name="AutoShape 4"/>
            <p:cNvSpPr>
              <a:spLocks noChangeArrowheads="1"/>
            </p:cNvSpPr>
            <p:nvPr/>
          </p:nvSpPr>
          <p:spPr bwMode="auto">
            <a:xfrm rot="5400000" flipH="1">
              <a:off x="2880" y="1488"/>
              <a:ext cx="1728" cy="1248"/>
            </a:xfrm>
            <a:prstGeom prst="parallelogram">
              <a:avLst>
                <a:gd name="adj" fmla="val 34615"/>
              </a:avLst>
            </a:prstGeom>
            <a:solidFill>
              <a:srgbClr val="0033CC">
                <a:alpha val="30196"/>
              </a:srgbClr>
            </a:solidFill>
            <a:ln w="9525">
              <a:noFill/>
              <a:miter lim="800000"/>
              <a:headEnd/>
              <a:tailEnd/>
            </a:ln>
          </p:spPr>
          <p:txBody>
            <a:bodyPr wrap="none" anchor="ctr"/>
            <a:lstStyle/>
            <a:p>
              <a:endParaRPr lang="he-IL"/>
            </a:p>
          </p:txBody>
        </p:sp>
        <p:sp>
          <p:nvSpPr>
            <p:cNvPr id="2067" name="Freeform 11"/>
            <p:cNvSpPr>
              <a:spLocks/>
            </p:cNvSpPr>
            <p:nvPr/>
          </p:nvSpPr>
          <p:spPr bwMode="auto">
            <a:xfrm>
              <a:off x="576" y="912"/>
              <a:ext cx="624" cy="864"/>
            </a:xfrm>
            <a:custGeom>
              <a:avLst/>
              <a:gdLst>
                <a:gd name="T0" fmla="*/ 0 w 624"/>
                <a:gd name="T1" fmla="*/ 528 h 864"/>
                <a:gd name="T2" fmla="*/ 384 w 624"/>
                <a:gd name="T3" fmla="*/ 0 h 864"/>
                <a:gd name="T4" fmla="*/ 624 w 624"/>
                <a:gd name="T5" fmla="*/ 864 h 864"/>
                <a:gd name="T6" fmla="*/ 0 w 624"/>
                <a:gd name="T7" fmla="*/ 528 h 864"/>
                <a:gd name="T8" fmla="*/ 0 60000 65536"/>
                <a:gd name="T9" fmla="*/ 0 60000 65536"/>
                <a:gd name="T10" fmla="*/ 0 60000 65536"/>
                <a:gd name="T11" fmla="*/ 0 60000 65536"/>
                <a:gd name="T12" fmla="*/ 0 w 624"/>
                <a:gd name="T13" fmla="*/ 0 h 864"/>
                <a:gd name="T14" fmla="*/ 624 w 624"/>
                <a:gd name="T15" fmla="*/ 864 h 864"/>
              </a:gdLst>
              <a:ahLst/>
              <a:cxnLst>
                <a:cxn ang="T8">
                  <a:pos x="T0" y="T1"/>
                </a:cxn>
                <a:cxn ang="T9">
                  <a:pos x="T2" y="T3"/>
                </a:cxn>
                <a:cxn ang="T10">
                  <a:pos x="T4" y="T5"/>
                </a:cxn>
                <a:cxn ang="T11">
                  <a:pos x="T6" y="T7"/>
                </a:cxn>
              </a:cxnLst>
              <a:rect l="T12" t="T13" r="T14" b="T15"/>
              <a:pathLst>
                <a:path w="624" h="864">
                  <a:moveTo>
                    <a:pt x="0" y="528"/>
                  </a:moveTo>
                  <a:lnTo>
                    <a:pt x="384" y="0"/>
                  </a:lnTo>
                  <a:lnTo>
                    <a:pt x="624" y="864"/>
                  </a:lnTo>
                  <a:lnTo>
                    <a:pt x="0" y="528"/>
                  </a:lnTo>
                  <a:close/>
                </a:path>
              </a:pathLst>
            </a:custGeom>
            <a:solidFill>
              <a:srgbClr val="0066FF"/>
            </a:solidFill>
            <a:ln w="9525">
              <a:noFill/>
              <a:round/>
              <a:headEnd/>
              <a:tailEnd/>
            </a:ln>
          </p:spPr>
          <p:txBody>
            <a:bodyPr/>
            <a:lstStyle/>
            <a:p>
              <a:endParaRPr lang="en-US"/>
            </a:p>
          </p:txBody>
        </p:sp>
        <p:sp>
          <p:nvSpPr>
            <p:cNvPr id="2068" name="Oval 17"/>
            <p:cNvSpPr>
              <a:spLocks noChangeArrowheads="1"/>
            </p:cNvSpPr>
            <p:nvPr/>
          </p:nvSpPr>
          <p:spPr bwMode="auto">
            <a:xfrm>
              <a:off x="864" y="1248"/>
              <a:ext cx="96" cy="96"/>
            </a:xfrm>
            <a:prstGeom prst="ellipse">
              <a:avLst/>
            </a:prstGeom>
            <a:solidFill>
              <a:srgbClr val="FF3300"/>
            </a:solidFill>
            <a:ln w="9525">
              <a:noFill/>
              <a:round/>
              <a:headEnd/>
              <a:tailEnd/>
            </a:ln>
          </p:spPr>
          <p:txBody>
            <a:bodyPr wrap="none" anchor="ctr"/>
            <a:lstStyle/>
            <a:p>
              <a:endParaRPr lang="he-IL"/>
            </a:p>
          </p:txBody>
        </p:sp>
        <p:graphicFrame>
          <p:nvGraphicFramePr>
            <p:cNvPr id="2053" name="Object 21"/>
            <p:cNvGraphicFramePr>
              <a:graphicFrameLocks noChangeAspect="1"/>
            </p:cNvGraphicFramePr>
            <p:nvPr/>
          </p:nvGraphicFramePr>
          <p:xfrm>
            <a:off x="576" y="864"/>
            <a:ext cx="224" cy="288"/>
          </p:xfrm>
          <a:graphic>
            <a:graphicData uri="http://schemas.openxmlformats.org/presentationml/2006/ole">
              <mc:AlternateContent xmlns:mc="http://schemas.openxmlformats.org/markup-compatibility/2006">
                <mc:Choice xmlns:v="urn:schemas-microsoft-com:vml" Requires="v">
                  <p:oleObj name="Equation" r:id="rId8" imgW="177646" imgH="228402" progId="Equation.DSMT4">
                    <p:embed/>
                  </p:oleObj>
                </mc:Choice>
                <mc:Fallback>
                  <p:oleObj name="Equation" r:id="rId8" imgW="177646" imgH="228402" progId="Equation.DSMT4">
                    <p:embed/>
                    <p:pic>
                      <p:nvPicPr>
                        <p:cNvPr id="2053" name="Object 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6" y="864"/>
                          <a:ext cx="224"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69" name="Freeform 12"/>
            <p:cNvSpPr>
              <a:spLocks/>
            </p:cNvSpPr>
            <p:nvPr/>
          </p:nvSpPr>
          <p:spPr bwMode="auto">
            <a:xfrm>
              <a:off x="1392" y="1152"/>
              <a:ext cx="672" cy="1008"/>
            </a:xfrm>
            <a:custGeom>
              <a:avLst/>
              <a:gdLst>
                <a:gd name="T0" fmla="*/ 0 w 672"/>
                <a:gd name="T1" fmla="*/ 528 h 1008"/>
                <a:gd name="T2" fmla="*/ 336 w 672"/>
                <a:gd name="T3" fmla="*/ 48 h 1008"/>
                <a:gd name="T4" fmla="*/ 672 w 672"/>
                <a:gd name="T5" fmla="*/ 0 h 1008"/>
                <a:gd name="T6" fmla="*/ 528 w 672"/>
                <a:gd name="T7" fmla="*/ 1008 h 1008"/>
                <a:gd name="T8" fmla="*/ 0 w 672"/>
                <a:gd name="T9" fmla="*/ 528 h 1008"/>
                <a:gd name="T10" fmla="*/ 0 60000 65536"/>
                <a:gd name="T11" fmla="*/ 0 60000 65536"/>
                <a:gd name="T12" fmla="*/ 0 60000 65536"/>
                <a:gd name="T13" fmla="*/ 0 60000 65536"/>
                <a:gd name="T14" fmla="*/ 0 60000 65536"/>
                <a:gd name="T15" fmla="*/ 0 w 672"/>
                <a:gd name="T16" fmla="*/ 0 h 1008"/>
                <a:gd name="T17" fmla="*/ 672 w 672"/>
                <a:gd name="T18" fmla="*/ 1008 h 1008"/>
              </a:gdLst>
              <a:ahLst/>
              <a:cxnLst>
                <a:cxn ang="T10">
                  <a:pos x="T0" y="T1"/>
                </a:cxn>
                <a:cxn ang="T11">
                  <a:pos x="T2" y="T3"/>
                </a:cxn>
                <a:cxn ang="T12">
                  <a:pos x="T4" y="T5"/>
                </a:cxn>
                <a:cxn ang="T13">
                  <a:pos x="T6" y="T7"/>
                </a:cxn>
                <a:cxn ang="T14">
                  <a:pos x="T8" y="T9"/>
                </a:cxn>
              </a:cxnLst>
              <a:rect l="T15" t="T16" r="T17" b="T18"/>
              <a:pathLst>
                <a:path w="672" h="1008">
                  <a:moveTo>
                    <a:pt x="0" y="528"/>
                  </a:moveTo>
                  <a:lnTo>
                    <a:pt x="336" y="48"/>
                  </a:lnTo>
                  <a:lnTo>
                    <a:pt x="672" y="0"/>
                  </a:lnTo>
                  <a:lnTo>
                    <a:pt x="528" y="1008"/>
                  </a:lnTo>
                  <a:lnTo>
                    <a:pt x="0" y="528"/>
                  </a:lnTo>
                  <a:close/>
                </a:path>
              </a:pathLst>
            </a:custGeom>
            <a:solidFill>
              <a:srgbClr val="0066FF"/>
            </a:solidFill>
            <a:ln w="9525">
              <a:noFill/>
              <a:round/>
              <a:headEnd/>
              <a:tailEnd/>
            </a:ln>
          </p:spPr>
          <p:txBody>
            <a:bodyPr/>
            <a:lstStyle/>
            <a:p>
              <a:endParaRPr lang="en-US"/>
            </a:p>
          </p:txBody>
        </p:sp>
        <p:sp>
          <p:nvSpPr>
            <p:cNvPr id="2070" name="Oval 16"/>
            <p:cNvSpPr>
              <a:spLocks noChangeArrowheads="1"/>
            </p:cNvSpPr>
            <p:nvPr/>
          </p:nvSpPr>
          <p:spPr bwMode="auto">
            <a:xfrm>
              <a:off x="1680" y="1536"/>
              <a:ext cx="96" cy="96"/>
            </a:xfrm>
            <a:prstGeom prst="ellipse">
              <a:avLst/>
            </a:prstGeom>
            <a:solidFill>
              <a:srgbClr val="FF3300"/>
            </a:solidFill>
            <a:ln w="9525">
              <a:noFill/>
              <a:round/>
              <a:headEnd/>
              <a:tailEnd/>
            </a:ln>
          </p:spPr>
          <p:txBody>
            <a:bodyPr wrap="none" anchor="ctr"/>
            <a:lstStyle/>
            <a:p>
              <a:endParaRPr lang="he-IL"/>
            </a:p>
          </p:txBody>
        </p:sp>
        <p:graphicFrame>
          <p:nvGraphicFramePr>
            <p:cNvPr id="2054" name="Object 24"/>
            <p:cNvGraphicFramePr>
              <a:graphicFrameLocks noChangeAspect="1"/>
            </p:cNvGraphicFramePr>
            <p:nvPr/>
          </p:nvGraphicFramePr>
          <p:xfrm>
            <a:off x="1392" y="1008"/>
            <a:ext cx="224" cy="288"/>
          </p:xfrm>
          <a:graphic>
            <a:graphicData uri="http://schemas.openxmlformats.org/presentationml/2006/ole">
              <mc:AlternateContent xmlns:mc="http://schemas.openxmlformats.org/markup-compatibility/2006">
                <mc:Choice xmlns:v="urn:schemas-microsoft-com:vml" Requires="v">
                  <p:oleObj name="Equation" r:id="rId10" imgW="177646" imgH="228402" progId="Equation.DSMT4">
                    <p:embed/>
                  </p:oleObj>
                </mc:Choice>
                <mc:Fallback>
                  <p:oleObj name="Equation" r:id="rId10" imgW="177646" imgH="228402" progId="Equation.DSMT4">
                    <p:embed/>
                    <p:pic>
                      <p:nvPicPr>
                        <p:cNvPr id="2054" name="Object 2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92" y="1008"/>
                          <a:ext cx="224"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71" name="Freeform 13"/>
            <p:cNvSpPr>
              <a:spLocks/>
            </p:cNvSpPr>
            <p:nvPr/>
          </p:nvSpPr>
          <p:spPr bwMode="auto">
            <a:xfrm>
              <a:off x="2160" y="1440"/>
              <a:ext cx="912" cy="1008"/>
            </a:xfrm>
            <a:custGeom>
              <a:avLst/>
              <a:gdLst>
                <a:gd name="T0" fmla="*/ 384 w 912"/>
                <a:gd name="T1" fmla="*/ 0 h 1008"/>
                <a:gd name="T2" fmla="*/ 0 w 912"/>
                <a:gd name="T3" fmla="*/ 480 h 1008"/>
                <a:gd name="T4" fmla="*/ 384 w 912"/>
                <a:gd name="T5" fmla="*/ 1008 h 1008"/>
                <a:gd name="T6" fmla="*/ 912 w 912"/>
                <a:gd name="T7" fmla="*/ 144 h 1008"/>
                <a:gd name="T8" fmla="*/ 384 w 912"/>
                <a:gd name="T9" fmla="*/ 0 h 1008"/>
                <a:gd name="T10" fmla="*/ 0 60000 65536"/>
                <a:gd name="T11" fmla="*/ 0 60000 65536"/>
                <a:gd name="T12" fmla="*/ 0 60000 65536"/>
                <a:gd name="T13" fmla="*/ 0 60000 65536"/>
                <a:gd name="T14" fmla="*/ 0 60000 65536"/>
                <a:gd name="T15" fmla="*/ 0 w 912"/>
                <a:gd name="T16" fmla="*/ 0 h 1008"/>
                <a:gd name="T17" fmla="*/ 912 w 912"/>
                <a:gd name="T18" fmla="*/ 1008 h 1008"/>
              </a:gdLst>
              <a:ahLst/>
              <a:cxnLst>
                <a:cxn ang="T10">
                  <a:pos x="T0" y="T1"/>
                </a:cxn>
                <a:cxn ang="T11">
                  <a:pos x="T2" y="T3"/>
                </a:cxn>
                <a:cxn ang="T12">
                  <a:pos x="T4" y="T5"/>
                </a:cxn>
                <a:cxn ang="T13">
                  <a:pos x="T6" y="T7"/>
                </a:cxn>
                <a:cxn ang="T14">
                  <a:pos x="T8" y="T9"/>
                </a:cxn>
              </a:cxnLst>
              <a:rect l="T15" t="T16" r="T17" b="T18"/>
              <a:pathLst>
                <a:path w="912" h="1008">
                  <a:moveTo>
                    <a:pt x="384" y="0"/>
                  </a:moveTo>
                  <a:lnTo>
                    <a:pt x="0" y="480"/>
                  </a:lnTo>
                  <a:lnTo>
                    <a:pt x="384" y="1008"/>
                  </a:lnTo>
                  <a:lnTo>
                    <a:pt x="912" y="144"/>
                  </a:lnTo>
                  <a:lnTo>
                    <a:pt x="384" y="0"/>
                  </a:lnTo>
                  <a:close/>
                </a:path>
              </a:pathLst>
            </a:custGeom>
            <a:solidFill>
              <a:srgbClr val="0066FF"/>
            </a:solidFill>
            <a:ln w="9525">
              <a:noFill/>
              <a:round/>
              <a:headEnd/>
              <a:tailEnd/>
            </a:ln>
          </p:spPr>
          <p:txBody>
            <a:bodyPr/>
            <a:lstStyle/>
            <a:p>
              <a:endParaRPr lang="en-US"/>
            </a:p>
          </p:txBody>
        </p:sp>
        <p:sp>
          <p:nvSpPr>
            <p:cNvPr id="2072" name="Oval 15"/>
            <p:cNvSpPr>
              <a:spLocks noChangeArrowheads="1"/>
            </p:cNvSpPr>
            <p:nvPr/>
          </p:nvSpPr>
          <p:spPr bwMode="auto">
            <a:xfrm>
              <a:off x="2448" y="1776"/>
              <a:ext cx="96" cy="96"/>
            </a:xfrm>
            <a:prstGeom prst="ellipse">
              <a:avLst/>
            </a:prstGeom>
            <a:solidFill>
              <a:srgbClr val="FF3300"/>
            </a:solidFill>
            <a:ln w="9525">
              <a:noFill/>
              <a:round/>
              <a:headEnd/>
              <a:tailEnd/>
            </a:ln>
          </p:spPr>
          <p:txBody>
            <a:bodyPr wrap="none" anchor="ctr"/>
            <a:lstStyle/>
            <a:p>
              <a:endParaRPr lang="he-IL"/>
            </a:p>
          </p:txBody>
        </p:sp>
        <p:graphicFrame>
          <p:nvGraphicFramePr>
            <p:cNvPr id="2055" name="Object 25"/>
            <p:cNvGraphicFramePr>
              <a:graphicFrameLocks noChangeAspect="1"/>
            </p:cNvGraphicFramePr>
            <p:nvPr/>
          </p:nvGraphicFramePr>
          <p:xfrm>
            <a:off x="2688" y="1152"/>
            <a:ext cx="208" cy="288"/>
          </p:xfrm>
          <a:graphic>
            <a:graphicData uri="http://schemas.openxmlformats.org/presentationml/2006/ole">
              <mc:AlternateContent xmlns:mc="http://schemas.openxmlformats.org/markup-compatibility/2006">
                <mc:Choice xmlns:v="urn:schemas-microsoft-com:vml" Requires="v">
                  <p:oleObj name="Equation" r:id="rId12" imgW="165028" imgH="228501" progId="Equation.DSMT4">
                    <p:embed/>
                  </p:oleObj>
                </mc:Choice>
                <mc:Fallback>
                  <p:oleObj name="Equation" r:id="rId12" imgW="165028" imgH="228501" progId="Equation.DSMT4">
                    <p:embed/>
                    <p:pic>
                      <p:nvPicPr>
                        <p:cNvPr id="2055" name="Object 2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88" y="1152"/>
                          <a:ext cx="208"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6" name="Object 26"/>
            <p:cNvGraphicFramePr>
              <a:graphicFrameLocks noChangeAspect="1"/>
            </p:cNvGraphicFramePr>
            <p:nvPr/>
          </p:nvGraphicFramePr>
          <p:xfrm>
            <a:off x="3408" y="2208"/>
            <a:ext cx="528" cy="352"/>
          </p:xfrm>
          <a:graphic>
            <a:graphicData uri="http://schemas.openxmlformats.org/presentationml/2006/ole">
              <mc:AlternateContent xmlns:mc="http://schemas.openxmlformats.org/markup-compatibility/2006">
                <mc:Choice xmlns:v="urn:schemas-microsoft-com:vml" Requires="v">
                  <p:oleObj name="Equation" r:id="rId14" imgW="380835" imgH="253890" progId="Equation.DSMT4">
                    <p:embed/>
                  </p:oleObj>
                </mc:Choice>
                <mc:Fallback>
                  <p:oleObj name="Equation" r:id="rId14" imgW="380835" imgH="253890" progId="Equation.DSMT4">
                    <p:embed/>
                    <p:pic>
                      <p:nvPicPr>
                        <p:cNvPr id="2056" name="Object 2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408" y="2208"/>
                          <a:ext cx="528" cy="3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73" name="Text Box 35"/>
            <p:cNvSpPr txBox="1">
              <a:spLocks noChangeArrowheads="1"/>
            </p:cNvSpPr>
            <p:nvPr/>
          </p:nvSpPr>
          <p:spPr bwMode="auto">
            <a:xfrm>
              <a:off x="3264" y="1056"/>
              <a:ext cx="864" cy="231"/>
            </a:xfrm>
            <a:prstGeom prst="rect">
              <a:avLst/>
            </a:prstGeom>
            <a:noFill/>
            <a:ln w="9525">
              <a:noFill/>
              <a:miter lim="800000"/>
              <a:headEnd/>
              <a:tailEnd/>
            </a:ln>
          </p:spPr>
          <p:txBody>
            <a:bodyPr>
              <a:spAutoFit/>
            </a:bodyPr>
            <a:lstStyle/>
            <a:p>
              <a:pPr algn="ctr">
                <a:spcBef>
                  <a:spcPct val="50000"/>
                </a:spcBef>
              </a:pPr>
              <a:r>
                <a:rPr lang="en-US"/>
                <a:t>view plane</a:t>
              </a:r>
            </a:p>
          </p:txBody>
        </p:sp>
        <p:sp>
          <p:nvSpPr>
            <p:cNvPr id="2074" name="Line 10"/>
            <p:cNvSpPr>
              <a:spLocks noChangeShapeType="1"/>
            </p:cNvSpPr>
            <p:nvPr/>
          </p:nvSpPr>
          <p:spPr bwMode="auto">
            <a:xfrm flipH="1" flipV="1">
              <a:off x="368" y="1128"/>
              <a:ext cx="3232" cy="1080"/>
            </a:xfrm>
            <a:prstGeom prst="line">
              <a:avLst/>
            </a:prstGeom>
            <a:noFill/>
            <a:ln w="28575">
              <a:solidFill>
                <a:schemeClr val="tx1"/>
              </a:solidFill>
              <a:prstDash val="dash"/>
              <a:round/>
              <a:headEnd/>
              <a:tailEnd/>
            </a:ln>
          </p:spPr>
          <p:txBody>
            <a:bodyPr/>
            <a:lstStyle/>
            <a:p>
              <a:endParaRPr lang="en-US"/>
            </a:p>
          </p:txBody>
        </p:sp>
        <p:sp>
          <p:nvSpPr>
            <p:cNvPr id="2075" name="Rectangle 20"/>
            <p:cNvSpPr>
              <a:spLocks noChangeArrowheads="1"/>
            </p:cNvSpPr>
            <p:nvPr/>
          </p:nvSpPr>
          <p:spPr bwMode="auto">
            <a:xfrm>
              <a:off x="720" y="1248"/>
              <a:ext cx="144" cy="96"/>
            </a:xfrm>
            <a:prstGeom prst="rect">
              <a:avLst/>
            </a:prstGeom>
            <a:solidFill>
              <a:srgbClr val="0066FF"/>
            </a:solidFill>
            <a:ln w="9525">
              <a:noFill/>
              <a:miter lim="800000"/>
              <a:headEnd/>
              <a:tailEnd/>
            </a:ln>
          </p:spPr>
          <p:txBody>
            <a:bodyPr wrap="none" anchor="ctr"/>
            <a:lstStyle/>
            <a:p>
              <a:endParaRPr lang="he-IL"/>
            </a:p>
          </p:txBody>
        </p:sp>
        <p:sp>
          <p:nvSpPr>
            <p:cNvPr id="2076" name="Rectangle 19"/>
            <p:cNvSpPr>
              <a:spLocks noChangeArrowheads="1"/>
            </p:cNvSpPr>
            <p:nvPr/>
          </p:nvSpPr>
          <p:spPr bwMode="auto">
            <a:xfrm>
              <a:off x="1536" y="1488"/>
              <a:ext cx="144" cy="96"/>
            </a:xfrm>
            <a:prstGeom prst="rect">
              <a:avLst/>
            </a:prstGeom>
            <a:solidFill>
              <a:srgbClr val="0066FF"/>
            </a:solidFill>
            <a:ln w="9525">
              <a:noFill/>
              <a:miter lim="800000"/>
              <a:headEnd/>
              <a:tailEnd/>
            </a:ln>
          </p:spPr>
          <p:txBody>
            <a:bodyPr wrap="none" anchor="ctr"/>
            <a:lstStyle/>
            <a:p>
              <a:endParaRPr lang="he-IL"/>
            </a:p>
          </p:txBody>
        </p:sp>
        <p:sp>
          <p:nvSpPr>
            <p:cNvPr id="2077" name="Rectangle 18"/>
            <p:cNvSpPr>
              <a:spLocks noChangeArrowheads="1"/>
            </p:cNvSpPr>
            <p:nvPr/>
          </p:nvSpPr>
          <p:spPr bwMode="auto">
            <a:xfrm>
              <a:off x="2304" y="1728"/>
              <a:ext cx="144" cy="96"/>
            </a:xfrm>
            <a:prstGeom prst="rect">
              <a:avLst/>
            </a:prstGeom>
            <a:solidFill>
              <a:srgbClr val="0066FF"/>
            </a:solidFill>
            <a:ln w="9525">
              <a:noFill/>
              <a:miter lim="800000"/>
              <a:headEnd/>
              <a:tailEnd/>
            </a:ln>
          </p:spPr>
          <p:txBody>
            <a:bodyPr wrap="none" anchor="ctr"/>
            <a:lstStyle/>
            <a:p>
              <a:endParaRPr lang="he-IL"/>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endParaRPr lang="en-US" dirty="0"/>
          </a:p>
          <a:p>
            <a:endParaRPr lang="en-US" dirty="0"/>
          </a:p>
          <a:p>
            <a:endParaRPr lang="en-US" dirty="0"/>
          </a:p>
        </p:txBody>
      </p:sp>
      <p:graphicFrame>
        <p:nvGraphicFramePr>
          <p:cNvPr id="2051" name="Object 3"/>
          <p:cNvGraphicFramePr>
            <a:graphicFrameLocks noChangeAspect="1"/>
          </p:cNvGraphicFramePr>
          <p:nvPr/>
        </p:nvGraphicFramePr>
        <p:xfrm>
          <a:off x="1676400" y="1524000"/>
          <a:ext cx="3200400" cy="1066800"/>
        </p:xfrm>
        <a:graphic>
          <a:graphicData uri="http://schemas.openxmlformats.org/presentationml/2006/ole">
            <mc:AlternateContent xmlns:mc="http://schemas.openxmlformats.org/markup-compatibility/2006">
              <mc:Choice xmlns:v="urn:schemas-microsoft-com:vml" Requires="v">
                <p:oleObj name="Equation" r:id="rId2" imgW="1117440" imgH="393480" progId="Equation.DSMT4">
                  <p:embed/>
                </p:oleObj>
              </mc:Choice>
              <mc:Fallback>
                <p:oleObj name="Equation" r:id="rId2" imgW="1117440" imgH="393480" progId="Equation.DSMT4">
                  <p:embed/>
                  <p:pic>
                    <p:nvPicPr>
                      <p:cNvPr id="2051"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524000"/>
                        <a:ext cx="3200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4" name="Rectangle 6"/>
          <p:cNvSpPr>
            <a:spLocks noChangeArrowheads="1"/>
          </p:cNvSpPr>
          <p:nvPr/>
        </p:nvSpPr>
        <p:spPr bwMode="auto">
          <a:xfrm>
            <a:off x="838200" y="2743200"/>
            <a:ext cx="7467600" cy="26776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alibri" pitchFamily="34" charset="0"/>
                <a:ea typeface="Times New Roman" pitchFamily="18" charset="0"/>
              </a:rPr>
              <a:t>For any scan line, adjacent horizontal positions across the line differ by 1, and a vertical y value on an adjacent scan line differs by 1. If the depth of position (x, y) has been determined to be z, then the depth z’ of the next position (x+1, y) along the scan line y is obtained as given below:</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Calibri" pitchFamily="34" charset="0"/>
              <a:ea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34" charset="0"/>
            </a:endParaRPr>
          </a:p>
        </p:txBody>
      </p:sp>
      <p:graphicFrame>
        <p:nvGraphicFramePr>
          <p:cNvPr id="2055" name="Object 7"/>
          <p:cNvGraphicFramePr>
            <a:graphicFrameLocks noChangeAspect="1"/>
          </p:cNvGraphicFramePr>
          <p:nvPr/>
        </p:nvGraphicFramePr>
        <p:xfrm>
          <a:off x="1143000" y="4800600"/>
          <a:ext cx="3352800" cy="1752600"/>
        </p:xfrm>
        <a:graphic>
          <a:graphicData uri="http://schemas.openxmlformats.org/presentationml/2006/ole">
            <mc:AlternateContent xmlns:mc="http://schemas.openxmlformats.org/markup-compatibility/2006">
              <mc:Choice xmlns:v="urn:schemas-microsoft-com:vml" Requires="v">
                <p:oleObj name="Equation" r:id="rId4" imgW="1409400" imgH="1041120" progId="Equation.DSMT4">
                  <p:embed/>
                </p:oleObj>
              </mc:Choice>
              <mc:Fallback>
                <p:oleObj name="Equation" r:id="rId4" imgW="1409400" imgH="1041120" progId="Equation.DSMT4">
                  <p:embed/>
                  <p:pic>
                    <p:nvPicPr>
                      <p:cNvPr id="2055"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4800600"/>
                        <a:ext cx="33528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7" name="Content Placeholder 3" descr="untitled.bmp"/>
          <p:cNvPicPr>
            <a:picLocks noChangeAspect="1"/>
          </p:cNvPicPr>
          <p:nvPr/>
        </p:nvPicPr>
        <p:blipFill>
          <a:blip r:embed="rId6"/>
          <a:srcRect t="27778" r="51136" b="27778"/>
          <a:stretch>
            <a:fillRect/>
          </a:stretch>
        </p:blipFill>
        <p:spPr>
          <a:xfrm>
            <a:off x="5181600" y="4724400"/>
            <a:ext cx="3276600" cy="18288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a:t>
            </a:r>
          </a:p>
        </p:txBody>
      </p:sp>
      <p:sp>
        <p:nvSpPr>
          <p:cNvPr id="3" name="Content Placeholder 2"/>
          <p:cNvSpPr>
            <a:spLocks noGrp="1"/>
          </p:cNvSpPr>
          <p:nvPr>
            <p:ph sz="quarter" idx="1"/>
          </p:nvPr>
        </p:nvSpPr>
        <p:spPr/>
        <p:txBody>
          <a:bodyPr>
            <a:normAutofit fontScale="77500" lnSpcReduction="20000"/>
          </a:bodyPr>
          <a:lstStyle/>
          <a:p>
            <a:pPr algn="just">
              <a:buNone/>
            </a:pPr>
            <a:r>
              <a:rPr lang="en-US" dirty="0"/>
              <a:t>The steps of a depth-buffer algorithm are summarized below:</a:t>
            </a:r>
          </a:p>
          <a:p>
            <a:pPr lvl="0" algn="just"/>
            <a:r>
              <a:rPr lang="en-US" dirty="0"/>
              <a:t>Initialize the depth buffer and refresh buffer to </a:t>
            </a:r>
            <a:r>
              <a:rPr lang="en-US" b="1" dirty="0"/>
              <a:t>depth(</a:t>
            </a:r>
            <a:r>
              <a:rPr lang="en-US" b="1" dirty="0" err="1"/>
              <a:t>x,y</a:t>
            </a:r>
            <a:r>
              <a:rPr lang="en-US" b="1" dirty="0"/>
              <a:t>) = 0</a:t>
            </a:r>
            <a:r>
              <a:rPr lang="en-US" dirty="0"/>
              <a:t> and </a:t>
            </a:r>
            <a:r>
              <a:rPr lang="en-US" b="1" dirty="0"/>
              <a:t>refresh(</a:t>
            </a:r>
            <a:r>
              <a:rPr lang="en-US" b="1" dirty="0" err="1"/>
              <a:t>x,y</a:t>
            </a:r>
            <a:r>
              <a:rPr lang="en-US" b="1" dirty="0"/>
              <a:t>) = </a:t>
            </a:r>
            <a:r>
              <a:rPr lang="en-US" b="1" dirty="0" err="1"/>
              <a:t>I</a:t>
            </a:r>
            <a:r>
              <a:rPr lang="en-US" b="1" baseline="-25000" dirty="0" err="1"/>
              <a:t>backgnd</a:t>
            </a:r>
            <a:r>
              <a:rPr lang="en-US" b="1" dirty="0"/>
              <a:t>.</a:t>
            </a:r>
            <a:endParaRPr lang="en-US" dirty="0"/>
          </a:p>
          <a:p>
            <a:pPr lvl="0" algn="just"/>
            <a:r>
              <a:rPr lang="en-US" dirty="0"/>
              <a:t>For each position on each polygon surface, compare depth values to previously stored values in the depth buffer to determine visibility.</a:t>
            </a:r>
          </a:p>
          <a:p>
            <a:pPr lvl="1" algn="just"/>
            <a:r>
              <a:rPr lang="en-US" dirty="0"/>
              <a:t>Calculate depth </a:t>
            </a:r>
            <a:r>
              <a:rPr lang="en-US" b="1" dirty="0"/>
              <a:t>z</a:t>
            </a:r>
            <a:r>
              <a:rPr lang="en-US" dirty="0"/>
              <a:t> for each (</a:t>
            </a:r>
            <a:r>
              <a:rPr lang="en-US" dirty="0" err="1"/>
              <a:t>x,y</a:t>
            </a:r>
            <a:r>
              <a:rPr lang="en-US" dirty="0"/>
              <a:t>) position on each polygon surface.</a:t>
            </a:r>
          </a:p>
          <a:p>
            <a:pPr lvl="1" algn="just"/>
            <a:r>
              <a:rPr lang="en-US" dirty="0"/>
              <a:t>if (</a:t>
            </a:r>
            <a:r>
              <a:rPr lang="en-US" b="1" dirty="0"/>
              <a:t>z &gt; depth(</a:t>
            </a:r>
            <a:r>
              <a:rPr lang="en-US" b="1" dirty="0" err="1"/>
              <a:t>x,y</a:t>
            </a:r>
            <a:r>
              <a:rPr lang="en-US" b="1" dirty="0"/>
              <a:t>)</a:t>
            </a:r>
            <a:r>
              <a:rPr lang="en-US" dirty="0"/>
              <a:t>, then set </a:t>
            </a:r>
            <a:r>
              <a:rPr lang="en-US" b="1" dirty="0"/>
              <a:t>depth(</a:t>
            </a:r>
            <a:r>
              <a:rPr lang="en-US" b="1" dirty="0" err="1"/>
              <a:t>x,y</a:t>
            </a:r>
            <a:r>
              <a:rPr lang="en-US" b="1" dirty="0"/>
              <a:t>) = z</a:t>
            </a:r>
            <a:r>
              <a:rPr lang="en-US" dirty="0"/>
              <a:t> and </a:t>
            </a:r>
            <a:r>
              <a:rPr lang="en-US" b="1" dirty="0"/>
              <a:t>refresh(</a:t>
            </a:r>
            <a:r>
              <a:rPr lang="en-US" b="1" dirty="0" err="1"/>
              <a:t>x,y</a:t>
            </a:r>
            <a:r>
              <a:rPr lang="en-US" b="1" dirty="0"/>
              <a:t>) = </a:t>
            </a:r>
            <a:r>
              <a:rPr lang="en-US" b="1" dirty="0" err="1"/>
              <a:t>I</a:t>
            </a:r>
            <a:r>
              <a:rPr lang="en-US" b="1" baseline="-25000" dirty="0" err="1"/>
              <a:t>surface</a:t>
            </a:r>
            <a:r>
              <a:rPr lang="en-US" b="1" dirty="0"/>
              <a:t>(</a:t>
            </a:r>
            <a:r>
              <a:rPr lang="en-US" b="1" dirty="0" err="1"/>
              <a:t>x,y</a:t>
            </a:r>
            <a:r>
              <a:rPr lang="en-US" b="1" dirty="0"/>
              <a:t>)</a:t>
            </a:r>
            <a:endParaRPr lang="en-US" dirty="0"/>
          </a:p>
          <a:p>
            <a:pPr algn="just"/>
            <a:r>
              <a:rPr lang="en-US" dirty="0"/>
              <a:t>where </a:t>
            </a:r>
            <a:r>
              <a:rPr lang="en-US" b="1" dirty="0" err="1"/>
              <a:t>I</a:t>
            </a:r>
            <a:r>
              <a:rPr lang="en-US" b="1" baseline="-25000" dirty="0" err="1"/>
              <a:t>backgnd</a:t>
            </a:r>
            <a:r>
              <a:rPr lang="en-US" b="1" dirty="0"/>
              <a:t> </a:t>
            </a:r>
            <a:r>
              <a:rPr lang="en-US" dirty="0"/>
              <a:t>is</a:t>
            </a:r>
            <a:r>
              <a:rPr lang="en-US" b="1" dirty="0"/>
              <a:t> </a:t>
            </a:r>
            <a:r>
              <a:rPr lang="en-US" dirty="0"/>
              <a:t>the value for</a:t>
            </a:r>
            <a:r>
              <a:rPr lang="en-US" b="1" dirty="0"/>
              <a:t> </a:t>
            </a:r>
            <a:r>
              <a:rPr lang="en-US" dirty="0"/>
              <a:t>background intensity and</a:t>
            </a:r>
            <a:r>
              <a:rPr lang="en-US" b="1" dirty="0"/>
              <a:t> </a:t>
            </a:r>
            <a:r>
              <a:rPr lang="en-US" b="1" dirty="0" err="1"/>
              <a:t>I</a:t>
            </a:r>
            <a:r>
              <a:rPr lang="en-US" b="1" baseline="-25000" dirty="0" err="1"/>
              <a:t>surface</a:t>
            </a:r>
            <a:r>
              <a:rPr lang="en-US" dirty="0"/>
              <a:t> is intensity value of surface at point (</a:t>
            </a:r>
            <a:r>
              <a:rPr lang="en-US" dirty="0" err="1"/>
              <a:t>x,y</a:t>
            </a:r>
            <a:r>
              <a:rPr lang="en-US" dirty="0"/>
              <a:t>).</a:t>
            </a:r>
          </a:p>
          <a:p>
            <a:pPr algn="just"/>
            <a:r>
              <a:rPr lang="en-US" dirty="0"/>
              <a:t>After all surfaces have been processed, the depth buffer contains depth values for the visible surfaces and the refresh buffer contains the corresponding intensity values for those surfaces.</a:t>
            </a:r>
          </a:p>
          <a:p>
            <a:pPr algn="just">
              <a:buNone/>
            </a:pPr>
            <a:endParaRPr lang="en-US" dirty="0"/>
          </a:p>
          <a:p>
            <a:pPr algn="just">
              <a:buNone/>
            </a:pPr>
            <a:r>
              <a:rPr lang="en-US" i="1" dirty="0"/>
              <a:t>	The depth-buffer method is very easy to implement but it does require the availability of a second buffer in addition to the refresh buffer.</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85800" y="609600"/>
            <a:ext cx="8229600" cy="4572000"/>
          </a:xfrm>
        </p:spPr>
        <p:txBody>
          <a:bodyPr>
            <a:normAutofit fontScale="92500"/>
          </a:bodyPr>
          <a:lstStyle/>
          <a:p>
            <a:pPr marL="241300" indent="-228600">
              <a:lnSpc>
                <a:spcPct val="100000"/>
              </a:lnSpc>
              <a:spcBef>
                <a:spcPts val="905"/>
              </a:spcBef>
              <a:buFont typeface="Arial MT"/>
              <a:buChar char="•"/>
              <a:tabLst>
                <a:tab pos="241300" algn="l"/>
              </a:tabLst>
            </a:pPr>
            <a:r>
              <a:rPr lang="en-US" sz="2800" b="1" i="1" spc="-10" dirty="0">
                <a:latin typeface="Times New Roman"/>
                <a:cs typeface="Times New Roman"/>
              </a:rPr>
              <a:t>Advantages:</a:t>
            </a:r>
            <a:endParaRPr lang="en-US" sz="2800" dirty="0">
              <a:latin typeface="Times New Roman"/>
              <a:cs typeface="Times New Roman"/>
            </a:endParaRPr>
          </a:p>
          <a:p>
            <a:pPr marL="311150" lvl="1" indent="-229235">
              <a:lnSpc>
                <a:spcPct val="100000"/>
              </a:lnSpc>
              <a:spcBef>
                <a:spcPts val="800"/>
              </a:spcBef>
              <a:buFont typeface="Arial MT"/>
              <a:buChar char="-"/>
              <a:tabLst>
                <a:tab pos="311785" algn="l"/>
              </a:tabLst>
            </a:pPr>
            <a:r>
              <a:rPr lang="en-US" sz="2800" spc="-5" dirty="0">
                <a:latin typeface="Times New Roman"/>
                <a:cs typeface="Times New Roman"/>
              </a:rPr>
              <a:t>It</a:t>
            </a:r>
            <a:r>
              <a:rPr lang="en-US" sz="2800" spc="-10" dirty="0">
                <a:latin typeface="Times New Roman"/>
                <a:cs typeface="Times New Roman"/>
              </a:rPr>
              <a:t> </a:t>
            </a:r>
            <a:r>
              <a:rPr lang="en-US" sz="2800" spc="-5" dirty="0">
                <a:latin typeface="Times New Roman"/>
                <a:cs typeface="Times New Roman"/>
              </a:rPr>
              <a:t>is</a:t>
            </a:r>
            <a:r>
              <a:rPr lang="en-US" sz="2800" spc="-10" dirty="0">
                <a:latin typeface="Times New Roman"/>
                <a:cs typeface="Times New Roman"/>
              </a:rPr>
              <a:t> easy</a:t>
            </a:r>
            <a:r>
              <a:rPr lang="en-US" sz="2800" spc="-60" dirty="0">
                <a:latin typeface="Times New Roman"/>
                <a:cs typeface="Times New Roman"/>
              </a:rPr>
              <a:t> </a:t>
            </a:r>
            <a:r>
              <a:rPr lang="en-US" sz="2800" spc="-5" dirty="0">
                <a:latin typeface="Times New Roman"/>
                <a:cs typeface="Times New Roman"/>
              </a:rPr>
              <a:t>to</a:t>
            </a:r>
            <a:r>
              <a:rPr lang="en-US" sz="2800" spc="35" dirty="0">
                <a:latin typeface="Times New Roman"/>
                <a:cs typeface="Times New Roman"/>
              </a:rPr>
              <a:t> </a:t>
            </a:r>
            <a:r>
              <a:rPr lang="en-US" sz="2800" spc="-20" dirty="0">
                <a:latin typeface="Times New Roman"/>
                <a:cs typeface="Times New Roman"/>
              </a:rPr>
              <a:t>implement.</a:t>
            </a:r>
            <a:endParaRPr lang="en-US" sz="2800" dirty="0">
              <a:latin typeface="Times New Roman"/>
              <a:cs typeface="Times New Roman"/>
            </a:endParaRPr>
          </a:p>
          <a:p>
            <a:pPr marL="311150" lvl="1" indent="-229235">
              <a:lnSpc>
                <a:spcPct val="100000"/>
              </a:lnSpc>
              <a:spcBef>
                <a:spcPts val="100"/>
              </a:spcBef>
              <a:buFont typeface="Arial MT"/>
              <a:buChar char="-"/>
              <a:tabLst>
                <a:tab pos="311785" algn="l"/>
              </a:tabLst>
            </a:pPr>
            <a:r>
              <a:rPr lang="en-US" sz="2800" spc="-5" dirty="0">
                <a:latin typeface="Times New Roman"/>
                <a:cs typeface="Times New Roman"/>
              </a:rPr>
              <a:t>It</a:t>
            </a:r>
            <a:r>
              <a:rPr lang="en-US" sz="2800" spc="-30" dirty="0">
                <a:latin typeface="Times New Roman"/>
                <a:cs typeface="Times New Roman"/>
              </a:rPr>
              <a:t> </a:t>
            </a:r>
            <a:r>
              <a:rPr lang="en-US" sz="2800" spc="-5" dirty="0">
                <a:latin typeface="Times New Roman"/>
                <a:cs typeface="Times New Roman"/>
              </a:rPr>
              <a:t>reduces</a:t>
            </a:r>
            <a:r>
              <a:rPr lang="en-US" sz="2800" spc="-60" dirty="0">
                <a:latin typeface="Times New Roman"/>
                <a:cs typeface="Times New Roman"/>
              </a:rPr>
              <a:t> </a:t>
            </a:r>
            <a:r>
              <a:rPr lang="en-US" sz="2800" dirty="0">
                <a:latin typeface="Times New Roman"/>
                <a:cs typeface="Times New Roman"/>
              </a:rPr>
              <a:t>the</a:t>
            </a:r>
            <a:r>
              <a:rPr lang="en-US" sz="2800" spc="-45" dirty="0">
                <a:latin typeface="Times New Roman"/>
                <a:cs typeface="Times New Roman"/>
              </a:rPr>
              <a:t> </a:t>
            </a:r>
            <a:r>
              <a:rPr lang="en-US" sz="2800" spc="-5" dirty="0">
                <a:latin typeface="Times New Roman"/>
                <a:cs typeface="Times New Roman"/>
              </a:rPr>
              <a:t>speed</a:t>
            </a:r>
            <a:r>
              <a:rPr lang="en-US" sz="2800" spc="-20" dirty="0">
                <a:latin typeface="Times New Roman"/>
                <a:cs typeface="Times New Roman"/>
              </a:rPr>
              <a:t> </a:t>
            </a:r>
            <a:r>
              <a:rPr lang="en-US" sz="2800" spc="-5" dirty="0">
                <a:latin typeface="Times New Roman"/>
                <a:cs typeface="Times New Roman"/>
              </a:rPr>
              <a:t>problem</a:t>
            </a:r>
            <a:r>
              <a:rPr lang="en-US" sz="2800" spc="-60" dirty="0">
                <a:latin typeface="Times New Roman"/>
                <a:cs typeface="Times New Roman"/>
              </a:rPr>
              <a:t> </a:t>
            </a:r>
            <a:r>
              <a:rPr lang="en-US" sz="2800" spc="-5" dirty="0">
                <a:latin typeface="Times New Roman"/>
                <a:cs typeface="Times New Roman"/>
              </a:rPr>
              <a:t>if</a:t>
            </a:r>
            <a:r>
              <a:rPr lang="en-US" sz="2800" spc="-35" dirty="0">
                <a:latin typeface="Times New Roman"/>
                <a:cs typeface="Times New Roman"/>
              </a:rPr>
              <a:t> </a:t>
            </a:r>
            <a:r>
              <a:rPr lang="en-US" sz="2800" spc="-5" dirty="0">
                <a:latin typeface="Times New Roman"/>
                <a:cs typeface="Times New Roman"/>
              </a:rPr>
              <a:t>implemented</a:t>
            </a:r>
            <a:r>
              <a:rPr lang="en-US" sz="2800" spc="5" dirty="0">
                <a:latin typeface="Times New Roman"/>
                <a:cs typeface="Times New Roman"/>
              </a:rPr>
              <a:t> </a:t>
            </a:r>
            <a:r>
              <a:rPr lang="en-US" sz="2800" spc="-5" dirty="0">
                <a:latin typeface="Times New Roman"/>
                <a:cs typeface="Times New Roman"/>
              </a:rPr>
              <a:t>in</a:t>
            </a:r>
            <a:r>
              <a:rPr lang="en-US" sz="2800" spc="-50" dirty="0">
                <a:latin typeface="Times New Roman"/>
                <a:cs typeface="Times New Roman"/>
              </a:rPr>
              <a:t> </a:t>
            </a:r>
            <a:r>
              <a:rPr lang="en-US" sz="2800" spc="-15" dirty="0">
                <a:latin typeface="Times New Roman"/>
                <a:cs typeface="Times New Roman"/>
              </a:rPr>
              <a:t>hardware.</a:t>
            </a:r>
            <a:endParaRPr lang="en-US" sz="2800" dirty="0">
              <a:latin typeface="Times New Roman"/>
              <a:cs typeface="Times New Roman"/>
            </a:endParaRPr>
          </a:p>
          <a:p>
            <a:pPr marL="311150" lvl="1" indent="-229235">
              <a:lnSpc>
                <a:spcPct val="100000"/>
              </a:lnSpc>
              <a:spcBef>
                <a:spcPts val="110"/>
              </a:spcBef>
              <a:buFont typeface="Arial MT"/>
              <a:buChar char="-"/>
              <a:tabLst>
                <a:tab pos="311785" algn="l"/>
              </a:tabLst>
            </a:pPr>
            <a:r>
              <a:rPr lang="en-US" sz="2800" spc="-5" dirty="0">
                <a:latin typeface="Times New Roman"/>
                <a:cs typeface="Times New Roman"/>
              </a:rPr>
              <a:t>It</a:t>
            </a:r>
            <a:r>
              <a:rPr lang="en-US" sz="2800" spc="-35" dirty="0">
                <a:latin typeface="Times New Roman"/>
                <a:cs typeface="Times New Roman"/>
              </a:rPr>
              <a:t> </a:t>
            </a:r>
            <a:r>
              <a:rPr lang="en-US" sz="2800" spc="-5" dirty="0">
                <a:latin typeface="Times New Roman"/>
                <a:cs typeface="Times New Roman"/>
              </a:rPr>
              <a:t>processes</a:t>
            </a:r>
            <a:r>
              <a:rPr lang="en-US" sz="2800" spc="-40" dirty="0">
                <a:latin typeface="Times New Roman"/>
                <a:cs typeface="Times New Roman"/>
              </a:rPr>
              <a:t> </a:t>
            </a:r>
            <a:r>
              <a:rPr lang="en-US" sz="2800" dirty="0">
                <a:latin typeface="Times New Roman"/>
                <a:cs typeface="Times New Roman"/>
              </a:rPr>
              <a:t>one</a:t>
            </a:r>
            <a:r>
              <a:rPr lang="en-US" sz="2800" spc="-40" dirty="0">
                <a:latin typeface="Times New Roman"/>
                <a:cs typeface="Times New Roman"/>
              </a:rPr>
              <a:t> </a:t>
            </a:r>
            <a:r>
              <a:rPr lang="en-US" sz="2800" dirty="0">
                <a:latin typeface="Times New Roman"/>
                <a:cs typeface="Times New Roman"/>
              </a:rPr>
              <a:t>object</a:t>
            </a:r>
            <a:r>
              <a:rPr lang="en-US" sz="2800" spc="-25" dirty="0">
                <a:latin typeface="Times New Roman"/>
                <a:cs typeface="Times New Roman"/>
              </a:rPr>
              <a:t> </a:t>
            </a:r>
            <a:r>
              <a:rPr lang="en-US" sz="2800" spc="-10" dirty="0">
                <a:latin typeface="Times New Roman"/>
                <a:cs typeface="Times New Roman"/>
              </a:rPr>
              <a:t>at</a:t>
            </a:r>
            <a:r>
              <a:rPr lang="en-US" sz="2800" spc="-20" dirty="0">
                <a:latin typeface="Times New Roman"/>
                <a:cs typeface="Times New Roman"/>
              </a:rPr>
              <a:t> </a:t>
            </a:r>
            <a:r>
              <a:rPr lang="en-US" sz="2800" spc="-5" dirty="0">
                <a:latin typeface="Times New Roman"/>
                <a:cs typeface="Times New Roman"/>
              </a:rPr>
              <a:t>a</a:t>
            </a:r>
            <a:r>
              <a:rPr lang="en-US" sz="2800" spc="-65" dirty="0">
                <a:latin typeface="Times New Roman"/>
                <a:cs typeface="Times New Roman"/>
              </a:rPr>
              <a:t> </a:t>
            </a:r>
            <a:r>
              <a:rPr lang="en-US" sz="2800" spc="-25" dirty="0">
                <a:latin typeface="Times New Roman"/>
                <a:cs typeface="Times New Roman"/>
              </a:rPr>
              <a:t>time</a:t>
            </a:r>
            <a:endParaRPr lang="en-US" sz="2800" dirty="0">
              <a:latin typeface="Times New Roman"/>
              <a:cs typeface="Times New Roman"/>
            </a:endParaRPr>
          </a:p>
          <a:p>
            <a:pPr marL="241300" indent="-228600">
              <a:lnSpc>
                <a:spcPct val="100000"/>
              </a:lnSpc>
              <a:spcBef>
                <a:spcPts val="900"/>
              </a:spcBef>
              <a:buFont typeface="Arial MT"/>
              <a:buChar char="•"/>
              <a:tabLst>
                <a:tab pos="241300" algn="l"/>
              </a:tabLst>
            </a:pPr>
            <a:r>
              <a:rPr lang="en-US" sz="2800" b="1" i="1" spc="-10" dirty="0">
                <a:latin typeface="Times New Roman"/>
                <a:cs typeface="Times New Roman"/>
              </a:rPr>
              <a:t>Disadvantages:</a:t>
            </a:r>
            <a:endParaRPr lang="en-US" sz="2800" dirty="0">
              <a:latin typeface="Times New Roman"/>
              <a:cs typeface="Times New Roman"/>
            </a:endParaRPr>
          </a:p>
          <a:p>
            <a:pPr marL="311150" lvl="1" indent="-229235">
              <a:lnSpc>
                <a:spcPct val="100000"/>
              </a:lnSpc>
              <a:spcBef>
                <a:spcPts val="790"/>
              </a:spcBef>
              <a:buFont typeface="Arial MT"/>
              <a:buChar char="-"/>
              <a:tabLst>
                <a:tab pos="311785" algn="l"/>
              </a:tabLst>
            </a:pPr>
            <a:r>
              <a:rPr lang="en-US" sz="2800" spc="-5" dirty="0">
                <a:latin typeface="Times New Roman"/>
                <a:cs typeface="Times New Roman"/>
              </a:rPr>
              <a:t>It</a:t>
            </a:r>
            <a:r>
              <a:rPr lang="en-US" sz="2800" spc="-45" dirty="0">
                <a:latin typeface="Times New Roman"/>
                <a:cs typeface="Times New Roman"/>
              </a:rPr>
              <a:t> </a:t>
            </a:r>
            <a:r>
              <a:rPr lang="en-US" sz="2800" spc="-5" dirty="0">
                <a:latin typeface="Times New Roman"/>
                <a:cs typeface="Times New Roman"/>
              </a:rPr>
              <a:t>requires</a:t>
            </a:r>
            <a:r>
              <a:rPr lang="en-US" sz="2800" spc="-35" dirty="0">
                <a:latin typeface="Times New Roman"/>
                <a:cs typeface="Times New Roman"/>
              </a:rPr>
              <a:t> </a:t>
            </a:r>
            <a:r>
              <a:rPr lang="en-US" sz="2800" spc="-15" dirty="0">
                <a:latin typeface="Times New Roman"/>
                <a:cs typeface="Times New Roman"/>
              </a:rPr>
              <a:t>large</a:t>
            </a:r>
            <a:r>
              <a:rPr lang="en-US" sz="2800" spc="-35" dirty="0">
                <a:latin typeface="Times New Roman"/>
                <a:cs typeface="Times New Roman"/>
              </a:rPr>
              <a:t> </a:t>
            </a:r>
            <a:r>
              <a:rPr lang="en-US" sz="2800" spc="-20" dirty="0">
                <a:latin typeface="Times New Roman"/>
                <a:cs typeface="Times New Roman"/>
              </a:rPr>
              <a:t>memory</a:t>
            </a:r>
            <a:endParaRPr lang="en-US" sz="2800" dirty="0">
              <a:latin typeface="Times New Roman"/>
              <a:cs typeface="Times New Roman"/>
            </a:endParaRPr>
          </a:p>
          <a:p>
            <a:pPr marL="311150" marR="5080" lvl="1" indent="-229235">
              <a:lnSpc>
                <a:spcPct val="102899"/>
              </a:lnSpc>
              <a:spcBef>
                <a:spcPts val="805"/>
              </a:spcBef>
              <a:buFont typeface="Arial MT"/>
              <a:buChar char="-"/>
              <a:tabLst>
                <a:tab pos="311785" algn="l"/>
              </a:tabLst>
            </a:pPr>
            <a:r>
              <a:rPr lang="en-US" sz="2800" spc="-5" dirty="0">
                <a:latin typeface="Times New Roman"/>
                <a:cs typeface="Times New Roman"/>
              </a:rPr>
              <a:t>It</a:t>
            </a:r>
            <a:r>
              <a:rPr lang="en-US" sz="2800" spc="-20" dirty="0">
                <a:latin typeface="Times New Roman"/>
                <a:cs typeface="Times New Roman"/>
              </a:rPr>
              <a:t> </a:t>
            </a:r>
            <a:r>
              <a:rPr lang="en-US" sz="2800" spc="-5" dirty="0">
                <a:latin typeface="Times New Roman"/>
                <a:cs typeface="Times New Roman"/>
              </a:rPr>
              <a:t>is</a:t>
            </a:r>
            <a:r>
              <a:rPr lang="en-US" sz="2800" spc="-30" dirty="0">
                <a:latin typeface="Times New Roman"/>
                <a:cs typeface="Times New Roman"/>
              </a:rPr>
              <a:t> </a:t>
            </a:r>
            <a:r>
              <a:rPr lang="en-US" sz="2800" spc="-5" dirty="0">
                <a:latin typeface="Times New Roman"/>
                <a:cs typeface="Times New Roman"/>
              </a:rPr>
              <a:t>a</a:t>
            </a:r>
            <a:r>
              <a:rPr lang="en-US" sz="2800" spc="-30" dirty="0">
                <a:latin typeface="Times New Roman"/>
                <a:cs typeface="Times New Roman"/>
              </a:rPr>
              <a:t> </a:t>
            </a:r>
            <a:r>
              <a:rPr lang="en-US" sz="2800" spc="-10" dirty="0">
                <a:latin typeface="Times New Roman"/>
                <a:cs typeface="Times New Roman"/>
              </a:rPr>
              <a:t>time</a:t>
            </a:r>
            <a:r>
              <a:rPr lang="en-US" sz="2800" spc="-25" dirty="0">
                <a:latin typeface="Times New Roman"/>
                <a:cs typeface="Times New Roman"/>
              </a:rPr>
              <a:t> </a:t>
            </a:r>
            <a:r>
              <a:rPr lang="en-US" sz="2800" spc="-5" dirty="0">
                <a:latin typeface="Times New Roman"/>
                <a:cs typeface="Times New Roman"/>
              </a:rPr>
              <a:t>consuming</a:t>
            </a:r>
            <a:r>
              <a:rPr lang="en-US" sz="2800" spc="-20" dirty="0">
                <a:latin typeface="Times New Roman"/>
                <a:cs typeface="Times New Roman"/>
              </a:rPr>
              <a:t> </a:t>
            </a:r>
            <a:r>
              <a:rPr lang="en-US" sz="2800" spc="-5" dirty="0">
                <a:latin typeface="Times New Roman"/>
                <a:cs typeface="Times New Roman"/>
              </a:rPr>
              <a:t>process</a:t>
            </a:r>
            <a:r>
              <a:rPr lang="en-US" sz="2800" spc="-40" dirty="0">
                <a:latin typeface="Times New Roman"/>
                <a:cs typeface="Times New Roman"/>
              </a:rPr>
              <a:t> </a:t>
            </a:r>
            <a:r>
              <a:rPr lang="en-US" sz="2800" spc="-10" dirty="0">
                <a:latin typeface="Times New Roman"/>
                <a:cs typeface="Times New Roman"/>
              </a:rPr>
              <a:t>as</a:t>
            </a:r>
            <a:r>
              <a:rPr lang="en-US" sz="2800" dirty="0">
                <a:latin typeface="Times New Roman"/>
                <a:cs typeface="Times New Roman"/>
              </a:rPr>
              <a:t> </a:t>
            </a:r>
            <a:r>
              <a:rPr lang="en-US" sz="2800" spc="-5" dirty="0">
                <a:latin typeface="Times New Roman"/>
                <a:cs typeface="Times New Roman"/>
              </a:rPr>
              <a:t>it requires</a:t>
            </a:r>
            <a:r>
              <a:rPr lang="en-US" sz="2800" spc="-25" dirty="0">
                <a:latin typeface="Times New Roman"/>
                <a:cs typeface="Times New Roman"/>
              </a:rPr>
              <a:t> </a:t>
            </a:r>
            <a:r>
              <a:rPr lang="en-US" sz="2800" spc="-5" dirty="0">
                <a:latin typeface="Times New Roman"/>
                <a:cs typeface="Times New Roman"/>
              </a:rPr>
              <a:t>comparison</a:t>
            </a:r>
            <a:r>
              <a:rPr lang="en-US" sz="2800" dirty="0">
                <a:latin typeface="Times New Roman"/>
                <a:cs typeface="Times New Roman"/>
              </a:rPr>
              <a:t> for</a:t>
            </a:r>
            <a:r>
              <a:rPr lang="en-US" sz="2800" spc="-15" dirty="0">
                <a:latin typeface="Times New Roman"/>
                <a:cs typeface="Times New Roman"/>
              </a:rPr>
              <a:t> </a:t>
            </a:r>
            <a:r>
              <a:rPr lang="en-US" sz="2800" spc="-10" dirty="0">
                <a:latin typeface="Times New Roman"/>
                <a:cs typeface="Times New Roman"/>
              </a:rPr>
              <a:t>each</a:t>
            </a:r>
            <a:r>
              <a:rPr lang="en-US" sz="2800" spc="-25" dirty="0">
                <a:latin typeface="Times New Roman"/>
                <a:cs typeface="Times New Roman"/>
              </a:rPr>
              <a:t> </a:t>
            </a:r>
            <a:r>
              <a:rPr lang="en-US" sz="2800" spc="-5" dirty="0">
                <a:latin typeface="Times New Roman"/>
                <a:cs typeface="Times New Roman"/>
              </a:rPr>
              <a:t>pixel</a:t>
            </a:r>
            <a:r>
              <a:rPr lang="en-US" sz="2800" spc="-40" dirty="0">
                <a:latin typeface="Times New Roman"/>
                <a:cs typeface="Times New Roman"/>
              </a:rPr>
              <a:t> </a:t>
            </a:r>
            <a:r>
              <a:rPr lang="en-US" sz="2800" spc="-5" dirty="0">
                <a:latin typeface="Times New Roman"/>
                <a:cs typeface="Times New Roman"/>
              </a:rPr>
              <a:t>instead </a:t>
            </a:r>
            <a:r>
              <a:rPr lang="en-US" sz="2800" spc="-685" dirty="0">
                <a:latin typeface="Times New Roman"/>
                <a:cs typeface="Times New Roman"/>
              </a:rPr>
              <a:t> </a:t>
            </a:r>
            <a:r>
              <a:rPr lang="en-US" sz="2800" dirty="0">
                <a:latin typeface="Times New Roman"/>
                <a:cs typeface="Times New Roman"/>
              </a:rPr>
              <a:t>of</a:t>
            </a:r>
            <a:r>
              <a:rPr lang="en-US" sz="2800" spc="-45" dirty="0">
                <a:latin typeface="Times New Roman"/>
                <a:cs typeface="Times New Roman"/>
              </a:rPr>
              <a:t> </a:t>
            </a:r>
            <a:r>
              <a:rPr lang="en-US" sz="2800" dirty="0">
                <a:latin typeface="Times New Roman"/>
                <a:cs typeface="Times New Roman"/>
              </a:rPr>
              <a:t>for</a:t>
            </a:r>
            <a:r>
              <a:rPr lang="en-US" sz="2800" spc="-35" dirty="0">
                <a:latin typeface="Times New Roman"/>
                <a:cs typeface="Times New Roman"/>
              </a:rPr>
              <a:t> </a:t>
            </a:r>
            <a:r>
              <a:rPr lang="en-US" sz="2800" spc="-20" dirty="0">
                <a:latin typeface="Times New Roman"/>
                <a:cs typeface="Times New Roman"/>
              </a:rPr>
              <a:t>the</a:t>
            </a:r>
            <a:r>
              <a:rPr lang="en-US" sz="2800" spc="-70" dirty="0">
                <a:latin typeface="Times New Roman"/>
                <a:cs typeface="Times New Roman"/>
              </a:rPr>
              <a:t> </a:t>
            </a:r>
            <a:r>
              <a:rPr lang="en-US" sz="2800" spc="-5" dirty="0">
                <a:latin typeface="Times New Roman"/>
                <a:cs typeface="Times New Roman"/>
              </a:rPr>
              <a:t>entire</a:t>
            </a:r>
            <a:r>
              <a:rPr lang="en-US" sz="2800" spc="-70" dirty="0">
                <a:latin typeface="Times New Roman"/>
                <a:cs typeface="Times New Roman"/>
              </a:rPr>
              <a:t> </a:t>
            </a:r>
            <a:r>
              <a:rPr lang="en-US" sz="2800" spc="-10" dirty="0">
                <a:latin typeface="Times New Roman"/>
                <a:cs typeface="Times New Roman"/>
              </a:rPr>
              <a:t>polygon.</a:t>
            </a:r>
            <a:endParaRPr lang="en-US" sz="2800" dirty="0">
              <a:latin typeface="Times New Roman"/>
              <a:cs typeface="Times New Roman"/>
            </a:endParaRPr>
          </a:p>
          <a:p>
            <a:pPr marL="311150" lvl="1" indent="-229235">
              <a:lnSpc>
                <a:spcPct val="100000"/>
              </a:lnSpc>
              <a:spcBef>
                <a:spcPts val="315"/>
              </a:spcBef>
              <a:buFont typeface="Arial MT"/>
              <a:buChar char="-"/>
              <a:tabLst>
                <a:tab pos="311785" algn="l"/>
              </a:tabLst>
            </a:pPr>
            <a:r>
              <a:rPr lang="en-US" sz="2800" spc="-5" dirty="0">
                <a:latin typeface="Times New Roman"/>
                <a:cs typeface="Times New Roman"/>
              </a:rPr>
              <a:t>Deals</a:t>
            </a:r>
            <a:r>
              <a:rPr lang="en-US" sz="2800" spc="-55" dirty="0">
                <a:latin typeface="Times New Roman"/>
                <a:cs typeface="Times New Roman"/>
              </a:rPr>
              <a:t> </a:t>
            </a:r>
            <a:r>
              <a:rPr lang="en-US" sz="2800" dirty="0">
                <a:latin typeface="Times New Roman"/>
                <a:cs typeface="Times New Roman"/>
              </a:rPr>
              <a:t>only</a:t>
            </a:r>
            <a:r>
              <a:rPr lang="en-US" sz="2800" spc="-40" dirty="0">
                <a:latin typeface="Times New Roman"/>
                <a:cs typeface="Times New Roman"/>
              </a:rPr>
              <a:t> </a:t>
            </a:r>
            <a:r>
              <a:rPr lang="en-US" sz="2800" spc="-5" dirty="0">
                <a:latin typeface="Times New Roman"/>
                <a:cs typeface="Times New Roman"/>
              </a:rPr>
              <a:t>with</a:t>
            </a:r>
            <a:r>
              <a:rPr lang="en-US" sz="2800" spc="-55" dirty="0">
                <a:latin typeface="Times New Roman"/>
                <a:cs typeface="Times New Roman"/>
              </a:rPr>
              <a:t> </a:t>
            </a:r>
            <a:r>
              <a:rPr lang="en-US" sz="2800" dirty="0">
                <a:latin typeface="Times New Roman"/>
                <a:cs typeface="Times New Roman"/>
              </a:rPr>
              <a:t>opaque</a:t>
            </a:r>
            <a:r>
              <a:rPr lang="en-US" sz="2800" spc="-75" dirty="0">
                <a:latin typeface="Times New Roman"/>
                <a:cs typeface="Times New Roman"/>
              </a:rPr>
              <a:t> </a:t>
            </a:r>
            <a:r>
              <a:rPr lang="en-US" sz="2800" spc="-5" dirty="0">
                <a:latin typeface="Times New Roman"/>
                <a:cs typeface="Times New Roman"/>
              </a:rPr>
              <a:t>object</a:t>
            </a:r>
            <a:r>
              <a:rPr lang="en-US" sz="2800" spc="-10" dirty="0">
                <a:latin typeface="Times New Roman"/>
                <a:cs typeface="Times New Roman"/>
              </a:rPr>
              <a:t> </a:t>
            </a:r>
            <a:r>
              <a:rPr lang="en-US" sz="2800" dirty="0">
                <a:latin typeface="Times New Roman"/>
                <a:cs typeface="Times New Roman"/>
              </a:rPr>
              <a:t>but</a:t>
            </a:r>
            <a:r>
              <a:rPr lang="en-US" sz="2800" spc="-5" dirty="0">
                <a:latin typeface="Times New Roman"/>
                <a:cs typeface="Times New Roman"/>
              </a:rPr>
              <a:t> not</a:t>
            </a:r>
            <a:r>
              <a:rPr lang="en-US" sz="2800" spc="-35" dirty="0">
                <a:latin typeface="Times New Roman"/>
                <a:cs typeface="Times New Roman"/>
              </a:rPr>
              <a:t> </a:t>
            </a:r>
            <a:r>
              <a:rPr lang="en-US" sz="2800" spc="-5" dirty="0">
                <a:latin typeface="Times New Roman"/>
                <a:cs typeface="Times New Roman"/>
              </a:rPr>
              <a:t>for</a:t>
            </a:r>
            <a:r>
              <a:rPr lang="en-US" sz="2800" spc="-35" dirty="0">
                <a:latin typeface="Times New Roman"/>
                <a:cs typeface="Times New Roman"/>
              </a:rPr>
              <a:t> </a:t>
            </a:r>
            <a:r>
              <a:rPr lang="en-US" sz="2800" spc="-5" dirty="0">
                <a:latin typeface="Times New Roman"/>
                <a:cs typeface="Times New Roman"/>
              </a:rPr>
              <a:t>transparent</a:t>
            </a:r>
            <a:r>
              <a:rPr lang="en-US" sz="2800" spc="-15" dirty="0">
                <a:latin typeface="Times New Roman"/>
                <a:cs typeface="Times New Roman"/>
              </a:rPr>
              <a:t> object</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gn="ctr">
              <a:buNone/>
            </a:pPr>
            <a:endParaRPr lang="en-US" altLang="ko-KR" dirty="0"/>
          </a:p>
          <a:p>
            <a:pPr algn="ctr">
              <a:buNone/>
            </a:pPr>
            <a:endParaRPr lang="en-US" altLang="ko-KR" dirty="0"/>
          </a:p>
          <a:p>
            <a:pPr algn="ctr">
              <a:buNone/>
            </a:pPr>
            <a:r>
              <a:rPr lang="en-US" altLang="ko-KR" b="1" dirty="0"/>
              <a:t>A-Buffer Method</a:t>
            </a:r>
            <a:endParaRPr lang="en-US"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endParaRPr lang="en-US" sz="3000" b="1" dirty="0"/>
          </a:p>
        </p:txBody>
      </p:sp>
      <p:sp>
        <p:nvSpPr>
          <p:cNvPr id="3" name="Content Placeholder 2"/>
          <p:cNvSpPr>
            <a:spLocks noGrp="1"/>
          </p:cNvSpPr>
          <p:nvPr>
            <p:ph sz="quarter" idx="1"/>
          </p:nvPr>
        </p:nvSpPr>
        <p:spPr/>
        <p:txBody>
          <a:bodyPr/>
          <a:lstStyle/>
          <a:p>
            <a:pPr algn="just"/>
            <a:r>
              <a:rPr lang="en-US" altLang="ko-KR" sz="2400" dirty="0"/>
              <a:t>An extension of the ideas in the depth-buffer method</a:t>
            </a:r>
          </a:p>
          <a:p>
            <a:pPr algn="just"/>
            <a:r>
              <a:rPr lang="en-US" altLang="ko-KR" sz="2400" dirty="0"/>
              <a:t> The origin of this name</a:t>
            </a:r>
          </a:p>
          <a:p>
            <a:pPr lvl="1" algn="just"/>
            <a:r>
              <a:rPr lang="en-US" altLang="ko-KR" sz="2000" dirty="0"/>
              <a:t> At the other end of the alphabet from “z-buffer”</a:t>
            </a:r>
          </a:p>
          <a:p>
            <a:pPr lvl="1" algn="just"/>
            <a:r>
              <a:rPr lang="en-US" altLang="ko-KR" sz="2000" dirty="0"/>
              <a:t> </a:t>
            </a:r>
            <a:r>
              <a:rPr lang="en-US" altLang="ko-KR" sz="2000" dirty="0" err="1"/>
              <a:t>Antialiased</a:t>
            </a:r>
            <a:r>
              <a:rPr lang="en-US" altLang="ko-KR" sz="2000" dirty="0"/>
              <a:t>, area-averaged, accumulation-buffer</a:t>
            </a:r>
          </a:p>
          <a:p>
            <a:pPr lvl="1" algn="just">
              <a:buNone/>
            </a:pPr>
            <a:endParaRPr lang="en-US" altLang="ko-KR" sz="2400" dirty="0"/>
          </a:p>
          <a:p>
            <a:pPr lvl="1" algn="just">
              <a:buNone/>
            </a:pPr>
            <a:r>
              <a:rPr lang="en-US" altLang="ko-KR" sz="2400" dirty="0"/>
              <a:t>A drawback of the depth-buffer method</a:t>
            </a:r>
          </a:p>
          <a:p>
            <a:pPr lvl="1" algn="just"/>
            <a:r>
              <a:rPr lang="en-US" altLang="ko-KR" sz="2000" dirty="0"/>
              <a:t> Deals only with opaque surfaces</a:t>
            </a:r>
          </a:p>
          <a:p>
            <a:pPr lvl="1" algn="just"/>
            <a:r>
              <a:rPr lang="en-US" altLang="ko-KR" sz="2000" dirty="0"/>
              <a:t> Can’t accumulate intensity values</a:t>
            </a:r>
          </a:p>
          <a:p>
            <a:pPr lvl="1" algn="just">
              <a:buNone/>
            </a:pPr>
            <a:r>
              <a:rPr lang="en-US" altLang="ko-KR" sz="2000" dirty="0"/>
              <a:t>	for more than one surface</a:t>
            </a:r>
          </a:p>
          <a:p>
            <a:endParaRPr lang="en-US" dirty="0"/>
          </a:p>
        </p:txBody>
      </p:sp>
      <p:grpSp>
        <p:nvGrpSpPr>
          <p:cNvPr id="4" name="Group 3"/>
          <p:cNvGrpSpPr/>
          <p:nvPr/>
        </p:nvGrpSpPr>
        <p:grpSpPr>
          <a:xfrm>
            <a:off x="4486275" y="3657600"/>
            <a:ext cx="4092575" cy="2394869"/>
            <a:chOff x="4486275" y="4005936"/>
            <a:chExt cx="4092575" cy="2394869"/>
          </a:xfrm>
        </p:grpSpPr>
        <p:grpSp>
          <p:nvGrpSpPr>
            <p:cNvPr id="5" name="Group 6"/>
            <p:cNvGrpSpPr>
              <a:grpSpLocks/>
            </p:cNvGrpSpPr>
            <p:nvPr/>
          </p:nvGrpSpPr>
          <p:grpSpPr bwMode="auto">
            <a:xfrm>
              <a:off x="5334000" y="4572004"/>
              <a:ext cx="2895600" cy="1828801"/>
              <a:chOff x="3748" y="2928"/>
              <a:chExt cx="1340" cy="816"/>
            </a:xfrm>
          </p:grpSpPr>
          <p:sp>
            <p:nvSpPr>
              <p:cNvPr id="10" name="AutoShape 4"/>
              <p:cNvSpPr>
                <a:spLocks noChangeArrowheads="1"/>
              </p:cNvSpPr>
              <p:nvPr/>
            </p:nvSpPr>
            <p:spPr bwMode="auto">
              <a:xfrm rot="-1386174">
                <a:off x="3748" y="3003"/>
                <a:ext cx="691" cy="672"/>
              </a:xfrm>
              <a:prstGeom prst="triangle">
                <a:avLst>
                  <a:gd name="adj" fmla="val 50000"/>
                </a:avLst>
              </a:prstGeom>
              <a:solidFill>
                <a:srgbClr val="99CCFF"/>
              </a:solidFill>
              <a:ln w="9525">
                <a:noFill/>
                <a:miter lim="800000"/>
                <a:headEnd/>
                <a:tailEnd/>
              </a:ln>
            </p:spPr>
            <p:txBody>
              <a:bodyPr anchor="ctr">
                <a:spAutoFit/>
              </a:bodyPr>
              <a:lstStyle/>
              <a:p>
                <a:endParaRPr lang="en-US"/>
              </a:p>
            </p:txBody>
          </p:sp>
          <p:sp>
            <p:nvSpPr>
              <p:cNvPr id="11" name="Freeform 5"/>
              <p:cNvSpPr>
                <a:spLocks/>
              </p:cNvSpPr>
              <p:nvPr/>
            </p:nvSpPr>
            <p:spPr bwMode="auto">
              <a:xfrm>
                <a:off x="4320" y="2928"/>
                <a:ext cx="768" cy="816"/>
              </a:xfrm>
              <a:custGeom>
                <a:avLst/>
                <a:gdLst>
                  <a:gd name="T0" fmla="*/ 432 w 768"/>
                  <a:gd name="T1" fmla="*/ 0 h 816"/>
                  <a:gd name="T2" fmla="*/ 0 w 768"/>
                  <a:gd name="T3" fmla="*/ 576 h 816"/>
                  <a:gd name="T4" fmla="*/ 384 w 768"/>
                  <a:gd name="T5" fmla="*/ 816 h 816"/>
                  <a:gd name="T6" fmla="*/ 768 w 768"/>
                  <a:gd name="T7" fmla="*/ 720 h 816"/>
                  <a:gd name="T8" fmla="*/ 432 w 768"/>
                  <a:gd name="T9" fmla="*/ 0 h 816"/>
                  <a:gd name="T10" fmla="*/ 0 60000 65536"/>
                  <a:gd name="T11" fmla="*/ 0 60000 65536"/>
                  <a:gd name="T12" fmla="*/ 0 60000 65536"/>
                  <a:gd name="T13" fmla="*/ 0 60000 65536"/>
                  <a:gd name="T14" fmla="*/ 0 60000 65536"/>
                  <a:gd name="T15" fmla="*/ 0 w 768"/>
                  <a:gd name="T16" fmla="*/ 0 h 816"/>
                  <a:gd name="T17" fmla="*/ 768 w 768"/>
                  <a:gd name="T18" fmla="*/ 816 h 816"/>
                </a:gdLst>
                <a:ahLst/>
                <a:cxnLst>
                  <a:cxn ang="T10">
                    <a:pos x="T0" y="T1"/>
                  </a:cxn>
                  <a:cxn ang="T11">
                    <a:pos x="T2" y="T3"/>
                  </a:cxn>
                  <a:cxn ang="T12">
                    <a:pos x="T4" y="T5"/>
                  </a:cxn>
                  <a:cxn ang="T13">
                    <a:pos x="T6" y="T7"/>
                  </a:cxn>
                  <a:cxn ang="T14">
                    <a:pos x="T8" y="T9"/>
                  </a:cxn>
                </a:cxnLst>
                <a:rect l="T15" t="T16" r="T17" b="T18"/>
                <a:pathLst>
                  <a:path w="768" h="816">
                    <a:moveTo>
                      <a:pt x="432" y="0"/>
                    </a:moveTo>
                    <a:lnTo>
                      <a:pt x="0" y="576"/>
                    </a:lnTo>
                    <a:lnTo>
                      <a:pt x="384" y="816"/>
                    </a:lnTo>
                    <a:lnTo>
                      <a:pt x="768" y="720"/>
                    </a:lnTo>
                    <a:lnTo>
                      <a:pt x="432" y="0"/>
                    </a:lnTo>
                    <a:close/>
                  </a:path>
                </a:pathLst>
              </a:custGeom>
              <a:noFill/>
              <a:ln w="15875">
                <a:solidFill>
                  <a:schemeClr val="tx2"/>
                </a:solidFill>
                <a:miter lim="800000"/>
                <a:headEnd/>
                <a:tailEnd/>
              </a:ln>
            </p:spPr>
            <p:txBody>
              <a:bodyPr wrap="none">
                <a:spAutoFit/>
              </a:bodyPr>
              <a:lstStyle/>
              <a:p>
                <a:endParaRPr lang="en-US"/>
              </a:p>
            </p:txBody>
          </p:sp>
        </p:grpSp>
        <p:sp>
          <p:nvSpPr>
            <p:cNvPr id="6" name="Text Box 7"/>
            <p:cNvSpPr txBox="1">
              <a:spLocks noChangeArrowheads="1"/>
            </p:cNvSpPr>
            <p:nvPr/>
          </p:nvSpPr>
          <p:spPr bwMode="auto">
            <a:xfrm>
              <a:off x="7086600" y="4005936"/>
              <a:ext cx="1492250" cy="457200"/>
            </a:xfrm>
            <a:prstGeom prst="rect">
              <a:avLst/>
            </a:prstGeom>
            <a:noFill/>
            <a:ln w="9525">
              <a:noFill/>
              <a:miter lim="800000"/>
              <a:headEnd/>
              <a:tailEnd/>
            </a:ln>
          </p:spPr>
          <p:txBody>
            <a:bodyPr wrap="none">
              <a:spAutoFit/>
            </a:bodyPr>
            <a:lstStyle/>
            <a:p>
              <a:pPr algn="ctr"/>
              <a:r>
                <a:rPr lang="en-US" altLang="ko-KR" dirty="0"/>
                <a:t>Foreground</a:t>
              </a:r>
            </a:p>
            <a:p>
              <a:pPr algn="ctr"/>
              <a:r>
                <a:rPr lang="en-US" altLang="ko-KR" dirty="0"/>
                <a:t>transparent surface</a:t>
              </a:r>
            </a:p>
          </p:txBody>
        </p:sp>
        <p:sp>
          <p:nvSpPr>
            <p:cNvPr id="7" name="Line 8"/>
            <p:cNvSpPr>
              <a:spLocks noChangeShapeType="1"/>
            </p:cNvSpPr>
            <p:nvPr/>
          </p:nvSpPr>
          <p:spPr bwMode="auto">
            <a:xfrm flipH="1">
              <a:off x="7543800" y="4724400"/>
              <a:ext cx="533400" cy="228600"/>
            </a:xfrm>
            <a:prstGeom prst="line">
              <a:avLst/>
            </a:prstGeom>
            <a:noFill/>
            <a:ln w="15875">
              <a:solidFill>
                <a:schemeClr val="tx1"/>
              </a:solidFill>
              <a:miter lim="800000"/>
              <a:headEnd/>
              <a:tailEnd/>
            </a:ln>
          </p:spPr>
          <p:txBody>
            <a:bodyPr>
              <a:spAutoFit/>
            </a:bodyPr>
            <a:lstStyle/>
            <a:p>
              <a:endParaRPr lang="en-US"/>
            </a:p>
          </p:txBody>
        </p:sp>
        <p:sp>
          <p:nvSpPr>
            <p:cNvPr id="8" name="Text Box 9"/>
            <p:cNvSpPr txBox="1">
              <a:spLocks noChangeArrowheads="1"/>
            </p:cNvSpPr>
            <p:nvPr/>
          </p:nvSpPr>
          <p:spPr bwMode="auto">
            <a:xfrm>
              <a:off x="4486275" y="5943600"/>
              <a:ext cx="1228725" cy="457200"/>
            </a:xfrm>
            <a:prstGeom prst="rect">
              <a:avLst/>
            </a:prstGeom>
            <a:noFill/>
            <a:ln w="9525">
              <a:noFill/>
              <a:miter lim="800000"/>
              <a:headEnd/>
              <a:tailEnd/>
            </a:ln>
          </p:spPr>
          <p:txBody>
            <a:bodyPr wrap="none">
              <a:spAutoFit/>
            </a:bodyPr>
            <a:lstStyle/>
            <a:p>
              <a:pPr algn="ctr"/>
              <a:r>
                <a:rPr lang="en-US" altLang="ko-KR"/>
                <a:t>Background</a:t>
              </a:r>
            </a:p>
            <a:p>
              <a:pPr algn="ctr"/>
              <a:r>
                <a:rPr lang="en-US" altLang="ko-KR"/>
                <a:t>opaque surface</a:t>
              </a:r>
            </a:p>
          </p:txBody>
        </p:sp>
        <p:sp>
          <p:nvSpPr>
            <p:cNvPr id="9" name="Line 10"/>
            <p:cNvSpPr>
              <a:spLocks noChangeShapeType="1"/>
            </p:cNvSpPr>
            <p:nvPr/>
          </p:nvSpPr>
          <p:spPr bwMode="auto">
            <a:xfrm flipH="1">
              <a:off x="5410200" y="5715000"/>
              <a:ext cx="457200" cy="228600"/>
            </a:xfrm>
            <a:prstGeom prst="line">
              <a:avLst/>
            </a:prstGeom>
            <a:noFill/>
            <a:ln w="15875">
              <a:solidFill>
                <a:schemeClr val="tx1"/>
              </a:solidFill>
              <a:miter lim="800000"/>
              <a:headEnd/>
              <a:tailEnd/>
            </a:ln>
          </p:spPr>
          <p:txBody>
            <a:bodyPr>
              <a:spAutoFit/>
            </a:bodyPr>
            <a:lstStyle/>
            <a:p>
              <a:endParaRPr lang="en-US"/>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457200"/>
            <a:ext cx="8001000" cy="923330"/>
          </a:xfrm>
          <a:prstGeom prst="rect">
            <a:avLst/>
          </a:prstGeom>
        </p:spPr>
        <p:txBody>
          <a:bodyPr wrap="square">
            <a:spAutoFit/>
          </a:bodyPr>
          <a:lstStyle/>
          <a:p>
            <a:r>
              <a:rPr lang="en-US" dirty="0">
                <a:latin typeface="Times New Roman"/>
                <a:cs typeface="Times New Roman"/>
              </a:rPr>
              <a:t>It consists of </a:t>
            </a:r>
            <a:r>
              <a:rPr lang="en-US" spc="-15" dirty="0">
                <a:latin typeface="Times New Roman"/>
                <a:cs typeface="Times New Roman"/>
              </a:rPr>
              <a:t>accumulation(A) </a:t>
            </a:r>
            <a:r>
              <a:rPr lang="en-US" spc="-10" dirty="0">
                <a:latin typeface="Times New Roman"/>
                <a:cs typeface="Times New Roman"/>
              </a:rPr>
              <a:t>buffer </a:t>
            </a:r>
            <a:r>
              <a:rPr lang="en-US" dirty="0">
                <a:latin typeface="Times New Roman"/>
                <a:cs typeface="Times New Roman"/>
              </a:rPr>
              <a:t>which </a:t>
            </a:r>
            <a:r>
              <a:rPr lang="en-US" spc="-5" dirty="0">
                <a:latin typeface="Times New Roman"/>
                <a:cs typeface="Times New Roman"/>
              </a:rPr>
              <a:t>as two </a:t>
            </a:r>
            <a:r>
              <a:rPr lang="en-US" spc="-15" dirty="0">
                <a:latin typeface="Times New Roman"/>
                <a:cs typeface="Times New Roman"/>
              </a:rPr>
              <a:t>fields: </a:t>
            </a:r>
            <a:r>
              <a:rPr lang="en-US" spc="-10" dirty="0">
                <a:latin typeface="Times New Roman"/>
                <a:cs typeface="Times New Roman"/>
              </a:rPr>
              <a:t> </a:t>
            </a:r>
            <a:r>
              <a:rPr lang="en-US" b="1" i="1" spc="-5" dirty="0">
                <a:latin typeface="Times New Roman"/>
                <a:cs typeface="Times New Roman"/>
              </a:rPr>
              <a:t>a)Depth</a:t>
            </a:r>
            <a:r>
              <a:rPr lang="en-US" b="1" i="1" spc="-20" dirty="0">
                <a:latin typeface="Times New Roman"/>
                <a:cs typeface="Times New Roman"/>
              </a:rPr>
              <a:t> </a:t>
            </a:r>
            <a:r>
              <a:rPr lang="en-US" b="1" i="1" dirty="0">
                <a:latin typeface="Times New Roman"/>
                <a:cs typeface="Times New Roman"/>
              </a:rPr>
              <a:t>field:</a:t>
            </a:r>
            <a:r>
              <a:rPr lang="en-US" b="1" i="1" spc="-35" dirty="0">
                <a:latin typeface="Times New Roman"/>
                <a:cs typeface="Times New Roman"/>
              </a:rPr>
              <a:t> </a:t>
            </a:r>
            <a:r>
              <a:rPr lang="en-US" dirty="0">
                <a:latin typeface="Times New Roman"/>
                <a:cs typeface="Times New Roman"/>
              </a:rPr>
              <a:t>It</a:t>
            </a:r>
            <a:r>
              <a:rPr lang="en-US" spc="-25" dirty="0">
                <a:latin typeface="Times New Roman"/>
                <a:cs typeface="Times New Roman"/>
              </a:rPr>
              <a:t> </a:t>
            </a:r>
            <a:r>
              <a:rPr lang="en-US" dirty="0">
                <a:latin typeface="Times New Roman"/>
                <a:cs typeface="Times New Roman"/>
              </a:rPr>
              <a:t>stores</a:t>
            </a:r>
            <a:r>
              <a:rPr lang="en-US" spc="-20" dirty="0">
                <a:latin typeface="Times New Roman"/>
                <a:cs typeface="Times New Roman"/>
              </a:rPr>
              <a:t> </a:t>
            </a:r>
            <a:r>
              <a:rPr lang="en-US" dirty="0">
                <a:latin typeface="Times New Roman"/>
                <a:cs typeface="Times New Roman"/>
              </a:rPr>
              <a:t>a</a:t>
            </a:r>
            <a:r>
              <a:rPr lang="en-US" spc="-30" dirty="0">
                <a:latin typeface="Times New Roman"/>
                <a:cs typeface="Times New Roman"/>
              </a:rPr>
              <a:t> </a:t>
            </a:r>
            <a:r>
              <a:rPr lang="en-US" spc="-10" dirty="0">
                <a:latin typeface="Times New Roman"/>
                <a:cs typeface="Times New Roman"/>
              </a:rPr>
              <a:t>positive</a:t>
            </a:r>
            <a:r>
              <a:rPr lang="en-US" spc="-40" dirty="0">
                <a:latin typeface="Times New Roman"/>
                <a:cs typeface="Times New Roman"/>
              </a:rPr>
              <a:t> </a:t>
            </a:r>
            <a:r>
              <a:rPr lang="en-US" dirty="0">
                <a:latin typeface="Times New Roman"/>
                <a:cs typeface="Times New Roman"/>
              </a:rPr>
              <a:t>or</a:t>
            </a:r>
            <a:r>
              <a:rPr lang="en-US" spc="-10" dirty="0">
                <a:latin typeface="Times New Roman"/>
                <a:cs typeface="Times New Roman"/>
              </a:rPr>
              <a:t> negative</a:t>
            </a:r>
            <a:r>
              <a:rPr lang="en-US" spc="-40" dirty="0">
                <a:latin typeface="Times New Roman"/>
                <a:cs typeface="Times New Roman"/>
              </a:rPr>
              <a:t> </a:t>
            </a:r>
            <a:r>
              <a:rPr lang="en-US" dirty="0">
                <a:latin typeface="Times New Roman"/>
                <a:cs typeface="Times New Roman"/>
              </a:rPr>
              <a:t>real</a:t>
            </a:r>
            <a:r>
              <a:rPr lang="en-US" spc="-55" dirty="0">
                <a:latin typeface="Times New Roman"/>
                <a:cs typeface="Times New Roman"/>
              </a:rPr>
              <a:t> </a:t>
            </a:r>
            <a:r>
              <a:rPr lang="en-US" spc="-35" dirty="0">
                <a:latin typeface="Times New Roman"/>
                <a:cs typeface="Times New Roman"/>
              </a:rPr>
              <a:t>number. </a:t>
            </a:r>
            <a:r>
              <a:rPr lang="en-US" spc="-585" dirty="0">
                <a:latin typeface="Times New Roman"/>
                <a:cs typeface="Times New Roman"/>
              </a:rPr>
              <a:t> </a:t>
            </a:r>
            <a:r>
              <a:rPr lang="en-US" b="1" i="1" dirty="0">
                <a:latin typeface="Times New Roman"/>
                <a:cs typeface="Times New Roman"/>
              </a:rPr>
              <a:t>b)Intensity</a:t>
            </a:r>
            <a:r>
              <a:rPr lang="en-US" b="1" i="1" spc="-40" dirty="0">
                <a:latin typeface="Times New Roman"/>
                <a:cs typeface="Times New Roman"/>
              </a:rPr>
              <a:t> </a:t>
            </a:r>
            <a:r>
              <a:rPr lang="en-US" b="1" i="1" dirty="0">
                <a:latin typeface="Times New Roman"/>
                <a:cs typeface="Times New Roman"/>
              </a:rPr>
              <a:t>field:</a:t>
            </a:r>
            <a:r>
              <a:rPr lang="en-US" b="1" i="1" spc="-50" dirty="0">
                <a:latin typeface="Times New Roman"/>
                <a:cs typeface="Times New Roman"/>
              </a:rPr>
              <a:t> </a:t>
            </a:r>
            <a:r>
              <a:rPr lang="en-US" dirty="0">
                <a:latin typeface="Times New Roman"/>
                <a:cs typeface="Times New Roman"/>
              </a:rPr>
              <a:t>It stores</a:t>
            </a:r>
            <a:r>
              <a:rPr lang="en-US" spc="-35" dirty="0">
                <a:latin typeface="Times New Roman"/>
                <a:cs typeface="Times New Roman"/>
              </a:rPr>
              <a:t> </a:t>
            </a:r>
            <a:r>
              <a:rPr lang="en-US" spc="-15" dirty="0">
                <a:latin typeface="Times New Roman"/>
                <a:cs typeface="Times New Roman"/>
              </a:rPr>
              <a:t>surface</a:t>
            </a:r>
            <a:r>
              <a:rPr lang="en-US" spc="-40" dirty="0">
                <a:latin typeface="Times New Roman"/>
                <a:cs typeface="Times New Roman"/>
              </a:rPr>
              <a:t> </a:t>
            </a:r>
            <a:r>
              <a:rPr lang="en-US" dirty="0">
                <a:latin typeface="Times New Roman"/>
                <a:cs typeface="Times New Roman"/>
              </a:rPr>
              <a:t>data</a:t>
            </a:r>
            <a:r>
              <a:rPr lang="en-US" spc="-35" dirty="0">
                <a:latin typeface="Times New Roman"/>
                <a:cs typeface="Times New Roman"/>
              </a:rPr>
              <a:t> </a:t>
            </a:r>
            <a:r>
              <a:rPr lang="en-US" dirty="0">
                <a:latin typeface="Times New Roman"/>
                <a:cs typeface="Times New Roman"/>
              </a:rPr>
              <a:t>or</a:t>
            </a:r>
            <a:r>
              <a:rPr lang="en-US" spc="-15" dirty="0">
                <a:latin typeface="Times New Roman"/>
                <a:cs typeface="Times New Roman"/>
              </a:rPr>
              <a:t> </a:t>
            </a:r>
            <a:r>
              <a:rPr lang="en-US" dirty="0">
                <a:latin typeface="Times New Roman"/>
                <a:cs typeface="Times New Roman"/>
              </a:rPr>
              <a:t>a</a:t>
            </a:r>
            <a:r>
              <a:rPr lang="en-US" spc="-55" dirty="0">
                <a:latin typeface="Times New Roman"/>
                <a:cs typeface="Times New Roman"/>
              </a:rPr>
              <a:t> </a:t>
            </a:r>
            <a:r>
              <a:rPr lang="en-US" dirty="0">
                <a:latin typeface="Times New Roman"/>
                <a:cs typeface="Times New Roman"/>
              </a:rPr>
              <a:t>pointer</a:t>
            </a:r>
            <a:r>
              <a:rPr lang="en-US" spc="-45" dirty="0">
                <a:latin typeface="Times New Roman"/>
                <a:cs typeface="Times New Roman"/>
              </a:rPr>
              <a:t> </a:t>
            </a:r>
            <a:r>
              <a:rPr lang="en-US" spc="-10" dirty="0">
                <a:latin typeface="Times New Roman"/>
                <a:cs typeface="Times New Roman"/>
              </a:rPr>
              <a:t>value</a:t>
            </a:r>
            <a:endParaRPr lang="en-US" dirty="0"/>
          </a:p>
        </p:txBody>
      </p:sp>
      <p:pic>
        <p:nvPicPr>
          <p:cNvPr id="5" name="object 3"/>
          <p:cNvPicPr/>
          <p:nvPr/>
        </p:nvPicPr>
        <p:blipFill>
          <a:blip r:embed="rId2" cstate="print"/>
          <a:stretch>
            <a:fillRect/>
          </a:stretch>
        </p:blipFill>
        <p:spPr>
          <a:xfrm>
            <a:off x="762000" y="1676400"/>
            <a:ext cx="7086600" cy="1295400"/>
          </a:xfrm>
          <a:prstGeom prst="rect">
            <a:avLst/>
          </a:prstGeom>
        </p:spPr>
      </p:pic>
      <p:sp>
        <p:nvSpPr>
          <p:cNvPr id="6" name="Rectangle 5"/>
          <p:cNvSpPr/>
          <p:nvPr/>
        </p:nvSpPr>
        <p:spPr>
          <a:xfrm>
            <a:off x="381000" y="4038600"/>
            <a:ext cx="8534400" cy="1933863"/>
          </a:xfrm>
          <a:prstGeom prst="rect">
            <a:avLst/>
          </a:prstGeom>
        </p:spPr>
        <p:txBody>
          <a:bodyPr wrap="square">
            <a:spAutoFit/>
          </a:bodyPr>
          <a:lstStyle/>
          <a:p>
            <a:pPr marL="24765" marR="5080" indent="-12700">
              <a:lnSpc>
                <a:spcPct val="80000"/>
              </a:lnSpc>
              <a:spcBef>
                <a:spcPts val="725"/>
              </a:spcBef>
              <a:buFont typeface="Arial MT"/>
              <a:buChar char="•"/>
              <a:tabLst>
                <a:tab pos="241300" algn="l"/>
              </a:tabLst>
            </a:pPr>
            <a:r>
              <a:rPr lang="en-US" sz="2200" spc="-5" dirty="0">
                <a:latin typeface="Times New Roman"/>
                <a:cs typeface="Times New Roman"/>
              </a:rPr>
              <a:t>If</a:t>
            </a:r>
            <a:r>
              <a:rPr lang="en-US" sz="2200" spc="-75" dirty="0">
                <a:latin typeface="Times New Roman"/>
                <a:cs typeface="Times New Roman"/>
              </a:rPr>
              <a:t> </a:t>
            </a:r>
            <a:r>
              <a:rPr lang="en-US" sz="2200" dirty="0">
                <a:latin typeface="Times New Roman"/>
                <a:cs typeface="Times New Roman"/>
              </a:rPr>
              <a:t>depth</a:t>
            </a:r>
            <a:r>
              <a:rPr lang="en-US" sz="2200" spc="-40" dirty="0">
                <a:latin typeface="Times New Roman"/>
                <a:cs typeface="Times New Roman"/>
              </a:rPr>
              <a:t> </a:t>
            </a:r>
            <a:r>
              <a:rPr lang="en-US" sz="2200" spc="-5" dirty="0">
                <a:latin typeface="Times New Roman"/>
                <a:cs typeface="Times New Roman"/>
              </a:rPr>
              <a:t>field</a:t>
            </a:r>
            <a:r>
              <a:rPr lang="en-US" sz="2200" spc="-10" dirty="0">
                <a:latin typeface="Times New Roman"/>
                <a:cs typeface="Times New Roman"/>
              </a:rPr>
              <a:t> </a:t>
            </a:r>
            <a:r>
              <a:rPr lang="en-US" sz="2200" spc="-5" dirty="0">
                <a:latin typeface="Times New Roman"/>
                <a:cs typeface="Times New Roman"/>
              </a:rPr>
              <a:t>is</a:t>
            </a:r>
            <a:r>
              <a:rPr lang="en-US" sz="2200" spc="-30" dirty="0">
                <a:latin typeface="Times New Roman"/>
                <a:cs typeface="Times New Roman"/>
              </a:rPr>
              <a:t> </a:t>
            </a:r>
            <a:r>
              <a:rPr lang="en-US" sz="2200" spc="5" dirty="0">
                <a:latin typeface="Times New Roman"/>
                <a:cs typeface="Times New Roman"/>
              </a:rPr>
              <a:t>non</a:t>
            </a:r>
            <a:r>
              <a:rPr lang="en-US" sz="2200" spc="-40" dirty="0">
                <a:latin typeface="Times New Roman"/>
                <a:cs typeface="Times New Roman"/>
              </a:rPr>
              <a:t> </a:t>
            </a:r>
            <a:r>
              <a:rPr lang="en-US" sz="2200" dirty="0">
                <a:latin typeface="Times New Roman"/>
                <a:cs typeface="Times New Roman"/>
              </a:rPr>
              <a:t>negative</a:t>
            </a:r>
            <a:r>
              <a:rPr lang="en-US" sz="2200" spc="-65" dirty="0">
                <a:latin typeface="Times New Roman"/>
                <a:cs typeface="Times New Roman"/>
              </a:rPr>
              <a:t> </a:t>
            </a:r>
            <a:r>
              <a:rPr lang="en-US" sz="2200" spc="-5" dirty="0">
                <a:latin typeface="Times New Roman"/>
                <a:cs typeface="Times New Roman"/>
              </a:rPr>
              <a:t>(&gt;=0),</a:t>
            </a:r>
            <a:r>
              <a:rPr lang="en-US" sz="2200" spc="-35" dirty="0">
                <a:latin typeface="Times New Roman"/>
                <a:cs typeface="Times New Roman"/>
              </a:rPr>
              <a:t> </a:t>
            </a:r>
            <a:r>
              <a:rPr lang="en-US" sz="2200" spc="-5" dirty="0">
                <a:latin typeface="Times New Roman"/>
                <a:cs typeface="Times New Roman"/>
              </a:rPr>
              <a:t>it </a:t>
            </a:r>
            <a:r>
              <a:rPr lang="en-US" sz="2200" dirty="0">
                <a:latin typeface="Times New Roman"/>
                <a:cs typeface="Times New Roman"/>
              </a:rPr>
              <a:t>indicates</a:t>
            </a:r>
            <a:r>
              <a:rPr lang="en-US" sz="2200" spc="-45" dirty="0">
                <a:latin typeface="Times New Roman"/>
                <a:cs typeface="Times New Roman"/>
              </a:rPr>
              <a:t> </a:t>
            </a:r>
            <a:r>
              <a:rPr lang="en-US" sz="2200" dirty="0">
                <a:latin typeface="Times New Roman"/>
                <a:cs typeface="Times New Roman"/>
              </a:rPr>
              <a:t>single</a:t>
            </a:r>
            <a:r>
              <a:rPr lang="en-US" sz="2200" spc="-5" dirty="0">
                <a:latin typeface="Times New Roman"/>
                <a:cs typeface="Times New Roman"/>
              </a:rPr>
              <a:t> surface.</a:t>
            </a:r>
            <a:r>
              <a:rPr lang="en-US" sz="2200" spc="-70" dirty="0">
                <a:latin typeface="Times New Roman"/>
                <a:cs typeface="Times New Roman"/>
              </a:rPr>
              <a:t> </a:t>
            </a:r>
            <a:r>
              <a:rPr lang="en-US" sz="2200" dirty="0">
                <a:latin typeface="Times New Roman"/>
                <a:cs typeface="Times New Roman"/>
              </a:rPr>
              <a:t>The</a:t>
            </a:r>
            <a:r>
              <a:rPr lang="en-US" sz="2200" spc="-35" dirty="0">
                <a:latin typeface="Times New Roman"/>
                <a:cs typeface="Times New Roman"/>
              </a:rPr>
              <a:t> </a:t>
            </a:r>
            <a:r>
              <a:rPr lang="en-US" sz="2200" dirty="0">
                <a:latin typeface="Times New Roman"/>
                <a:cs typeface="Times New Roman"/>
              </a:rPr>
              <a:t>intensity</a:t>
            </a:r>
            <a:r>
              <a:rPr lang="en-US" sz="2200" spc="-40" dirty="0">
                <a:latin typeface="Times New Roman"/>
                <a:cs typeface="Times New Roman"/>
              </a:rPr>
              <a:t> </a:t>
            </a:r>
            <a:r>
              <a:rPr lang="en-US" sz="2200" spc="-5" dirty="0">
                <a:latin typeface="Times New Roman"/>
                <a:cs typeface="Times New Roman"/>
              </a:rPr>
              <a:t>field</a:t>
            </a:r>
            <a:r>
              <a:rPr lang="en-US" sz="2200" spc="-20" dirty="0">
                <a:latin typeface="Times New Roman"/>
                <a:cs typeface="Times New Roman"/>
              </a:rPr>
              <a:t> </a:t>
            </a:r>
            <a:r>
              <a:rPr lang="en-US" sz="2200" dirty="0">
                <a:latin typeface="Times New Roman"/>
                <a:cs typeface="Times New Roman"/>
              </a:rPr>
              <a:t>then </a:t>
            </a:r>
            <a:r>
              <a:rPr lang="en-US" sz="2200" spc="-635" dirty="0">
                <a:latin typeface="Times New Roman"/>
                <a:cs typeface="Times New Roman"/>
              </a:rPr>
              <a:t> </a:t>
            </a:r>
            <a:r>
              <a:rPr lang="en-US" sz="2200" spc="-15" dirty="0">
                <a:latin typeface="Times New Roman"/>
                <a:cs typeface="Times New Roman"/>
              </a:rPr>
              <a:t>stores </a:t>
            </a:r>
            <a:r>
              <a:rPr lang="en-US" sz="2200" dirty="0">
                <a:latin typeface="Times New Roman"/>
                <a:cs typeface="Times New Roman"/>
              </a:rPr>
              <a:t>the RGB components of the </a:t>
            </a:r>
            <a:r>
              <a:rPr lang="en-US" sz="2200" spc="-5" dirty="0">
                <a:latin typeface="Times New Roman"/>
                <a:cs typeface="Times New Roman"/>
              </a:rPr>
              <a:t>surface </a:t>
            </a:r>
            <a:r>
              <a:rPr lang="en-US" sz="2200" dirty="0">
                <a:latin typeface="Times New Roman"/>
                <a:cs typeface="Times New Roman"/>
              </a:rPr>
              <a:t>color </a:t>
            </a:r>
            <a:r>
              <a:rPr lang="en-US" sz="2200" spc="-5" dirty="0">
                <a:latin typeface="Times New Roman"/>
                <a:cs typeface="Times New Roman"/>
              </a:rPr>
              <a:t>at </a:t>
            </a:r>
            <a:r>
              <a:rPr lang="en-US" sz="2200" dirty="0">
                <a:latin typeface="Times New Roman"/>
                <a:cs typeface="Times New Roman"/>
              </a:rPr>
              <a:t>that point and the percent of pixel </a:t>
            </a:r>
            <a:r>
              <a:rPr lang="en-US" sz="2200" spc="5" dirty="0">
                <a:latin typeface="Times New Roman"/>
                <a:cs typeface="Times New Roman"/>
              </a:rPr>
              <a:t> </a:t>
            </a:r>
            <a:r>
              <a:rPr lang="en-US" sz="2200" spc="-15" dirty="0">
                <a:latin typeface="Times New Roman"/>
                <a:cs typeface="Times New Roman"/>
              </a:rPr>
              <a:t>coverage.</a:t>
            </a:r>
            <a:endParaRPr lang="en-US" sz="2200" dirty="0">
              <a:latin typeface="Times New Roman"/>
              <a:cs typeface="Times New Roman"/>
            </a:endParaRPr>
          </a:p>
          <a:p>
            <a:pPr marL="24765" marR="151765" indent="-12700">
              <a:lnSpc>
                <a:spcPct val="80000"/>
              </a:lnSpc>
              <a:spcBef>
                <a:spcPts val="805"/>
              </a:spcBef>
              <a:buFont typeface="Arial MT"/>
              <a:buChar char="•"/>
              <a:tabLst>
                <a:tab pos="241300" algn="l"/>
              </a:tabLst>
            </a:pPr>
            <a:r>
              <a:rPr lang="en-US" sz="2200" spc="-5" dirty="0">
                <a:latin typeface="Times New Roman"/>
                <a:cs typeface="Times New Roman"/>
              </a:rPr>
              <a:t>If</a:t>
            </a:r>
            <a:r>
              <a:rPr lang="en-US" sz="2200" spc="-65" dirty="0">
                <a:latin typeface="Times New Roman"/>
                <a:cs typeface="Times New Roman"/>
              </a:rPr>
              <a:t> </a:t>
            </a:r>
            <a:r>
              <a:rPr lang="en-US" sz="2200" dirty="0">
                <a:latin typeface="Times New Roman"/>
                <a:cs typeface="Times New Roman"/>
              </a:rPr>
              <a:t>depth</a:t>
            </a:r>
            <a:r>
              <a:rPr lang="en-US" sz="2200" spc="-25" dirty="0">
                <a:latin typeface="Times New Roman"/>
                <a:cs typeface="Times New Roman"/>
              </a:rPr>
              <a:t> </a:t>
            </a:r>
            <a:r>
              <a:rPr lang="en-US" sz="2200" spc="-5" dirty="0">
                <a:latin typeface="Times New Roman"/>
                <a:cs typeface="Times New Roman"/>
              </a:rPr>
              <a:t>is</a:t>
            </a:r>
            <a:r>
              <a:rPr lang="en-US" sz="2200" spc="-10" dirty="0">
                <a:latin typeface="Times New Roman"/>
                <a:cs typeface="Times New Roman"/>
              </a:rPr>
              <a:t> </a:t>
            </a:r>
            <a:r>
              <a:rPr lang="en-US" sz="2200" dirty="0">
                <a:latin typeface="Times New Roman"/>
                <a:cs typeface="Times New Roman"/>
              </a:rPr>
              <a:t>negative</a:t>
            </a:r>
            <a:r>
              <a:rPr lang="en-US" sz="2200" spc="-35" dirty="0">
                <a:latin typeface="Times New Roman"/>
                <a:cs typeface="Times New Roman"/>
              </a:rPr>
              <a:t> </a:t>
            </a:r>
            <a:r>
              <a:rPr lang="en-US" sz="2200" dirty="0">
                <a:latin typeface="Times New Roman"/>
                <a:cs typeface="Times New Roman"/>
              </a:rPr>
              <a:t>(&lt;0)</a:t>
            </a:r>
            <a:r>
              <a:rPr lang="en-US" sz="2200" spc="-10" dirty="0">
                <a:latin typeface="Times New Roman"/>
                <a:cs typeface="Times New Roman"/>
              </a:rPr>
              <a:t> </a:t>
            </a:r>
            <a:r>
              <a:rPr lang="en-US" sz="2200" spc="-5" dirty="0">
                <a:latin typeface="Times New Roman"/>
                <a:cs typeface="Times New Roman"/>
              </a:rPr>
              <a:t>it</a:t>
            </a:r>
            <a:r>
              <a:rPr lang="en-US" sz="2200" spc="15" dirty="0">
                <a:latin typeface="Times New Roman"/>
                <a:cs typeface="Times New Roman"/>
              </a:rPr>
              <a:t> </a:t>
            </a:r>
            <a:r>
              <a:rPr lang="en-US" sz="2200" spc="-5" dirty="0">
                <a:latin typeface="Times New Roman"/>
                <a:cs typeface="Times New Roman"/>
              </a:rPr>
              <a:t>indicates</a:t>
            </a:r>
            <a:r>
              <a:rPr lang="en-US" sz="2200" dirty="0">
                <a:latin typeface="Times New Roman"/>
                <a:cs typeface="Times New Roman"/>
              </a:rPr>
              <a:t> </a:t>
            </a:r>
            <a:r>
              <a:rPr lang="en-US" sz="2200" spc="-15" dirty="0">
                <a:latin typeface="Times New Roman"/>
                <a:cs typeface="Times New Roman"/>
              </a:rPr>
              <a:t>multiple</a:t>
            </a:r>
            <a:r>
              <a:rPr lang="en-US" sz="2200" dirty="0">
                <a:latin typeface="Times New Roman"/>
                <a:cs typeface="Times New Roman"/>
              </a:rPr>
              <a:t> </a:t>
            </a:r>
            <a:r>
              <a:rPr lang="en-US" sz="2200" spc="-5" dirty="0">
                <a:latin typeface="Times New Roman"/>
                <a:cs typeface="Times New Roman"/>
              </a:rPr>
              <a:t>surface.</a:t>
            </a:r>
            <a:r>
              <a:rPr lang="en-US" sz="2200" spc="-60" dirty="0">
                <a:latin typeface="Times New Roman"/>
                <a:cs typeface="Times New Roman"/>
              </a:rPr>
              <a:t> </a:t>
            </a:r>
            <a:r>
              <a:rPr lang="en-US" sz="2200" dirty="0">
                <a:latin typeface="Times New Roman"/>
                <a:cs typeface="Times New Roman"/>
              </a:rPr>
              <a:t>The</a:t>
            </a:r>
            <a:r>
              <a:rPr lang="en-US" sz="2200" spc="-30" dirty="0">
                <a:latin typeface="Times New Roman"/>
                <a:cs typeface="Times New Roman"/>
              </a:rPr>
              <a:t> </a:t>
            </a:r>
            <a:r>
              <a:rPr lang="en-US" sz="2200" spc="-15" dirty="0">
                <a:latin typeface="Times New Roman"/>
                <a:cs typeface="Times New Roman"/>
              </a:rPr>
              <a:t>intensity</a:t>
            </a:r>
            <a:r>
              <a:rPr lang="en-US" sz="2200" spc="-25" dirty="0">
                <a:latin typeface="Times New Roman"/>
                <a:cs typeface="Times New Roman"/>
              </a:rPr>
              <a:t> </a:t>
            </a:r>
            <a:r>
              <a:rPr lang="en-US" sz="2200" spc="-5" dirty="0">
                <a:latin typeface="Times New Roman"/>
                <a:cs typeface="Times New Roman"/>
              </a:rPr>
              <a:t>field </a:t>
            </a:r>
            <a:r>
              <a:rPr lang="en-US" sz="2200" dirty="0">
                <a:latin typeface="Times New Roman"/>
                <a:cs typeface="Times New Roman"/>
              </a:rPr>
              <a:t>then</a:t>
            </a:r>
            <a:r>
              <a:rPr lang="en-US" sz="2200" spc="-40" dirty="0">
                <a:latin typeface="Times New Roman"/>
                <a:cs typeface="Times New Roman"/>
              </a:rPr>
              <a:t> </a:t>
            </a:r>
            <a:r>
              <a:rPr lang="en-US" sz="2200" spc="-5" dirty="0">
                <a:latin typeface="Times New Roman"/>
                <a:cs typeface="Times New Roman"/>
              </a:rPr>
              <a:t>stores</a:t>
            </a:r>
            <a:r>
              <a:rPr lang="en-US" sz="2200" spc="-25" dirty="0">
                <a:latin typeface="Times New Roman"/>
                <a:cs typeface="Times New Roman"/>
              </a:rPr>
              <a:t> </a:t>
            </a:r>
            <a:r>
              <a:rPr lang="en-US" sz="2200" dirty="0">
                <a:latin typeface="Times New Roman"/>
                <a:cs typeface="Times New Roman"/>
              </a:rPr>
              <a:t>a </a:t>
            </a:r>
            <a:r>
              <a:rPr lang="en-US" sz="2200" spc="-635" dirty="0">
                <a:latin typeface="Times New Roman"/>
                <a:cs typeface="Times New Roman"/>
              </a:rPr>
              <a:t> </a:t>
            </a:r>
            <a:r>
              <a:rPr lang="en-US" sz="2200" spc="-10" dirty="0">
                <a:latin typeface="Times New Roman"/>
                <a:cs typeface="Times New Roman"/>
              </a:rPr>
              <a:t>pointer</a:t>
            </a:r>
            <a:r>
              <a:rPr lang="en-US" sz="2200" spc="-35" dirty="0">
                <a:latin typeface="Times New Roman"/>
                <a:cs typeface="Times New Roman"/>
              </a:rPr>
              <a:t> </a:t>
            </a:r>
            <a:r>
              <a:rPr lang="en-US" sz="2200" spc="-5" dirty="0">
                <a:latin typeface="Times New Roman"/>
                <a:cs typeface="Times New Roman"/>
              </a:rPr>
              <a:t>to</a:t>
            </a:r>
            <a:r>
              <a:rPr lang="en-US" sz="2200" spc="-35" dirty="0">
                <a:latin typeface="Times New Roman"/>
                <a:cs typeface="Times New Roman"/>
              </a:rPr>
              <a:t> </a:t>
            </a:r>
            <a:r>
              <a:rPr lang="en-US" sz="2200" dirty="0">
                <a:latin typeface="Times New Roman"/>
                <a:cs typeface="Times New Roman"/>
              </a:rPr>
              <a:t>a</a:t>
            </a:r>
            <a:r>
              <a:rPr lang="en-US" sz="2200" spc="-30" dirty="0">
                <a:latin typeface="Times New Roman"/>
                <a:cs typeface="Times New Roman"/>
              </a:rPr>
              <a:t> </a:t>
            </a:r>
            <a:r>
              <a:rPr lang="en-US" sz="2200" dirty="0">
                <a:latin typeface="Times New Roman"/>
                <a:cs typeface="Times New Roman"/>
              </a:rPr>
              <a:t>linked</a:t>
            </a:r>
            <a:r>
              <a:rPr lang="en-US" sz="2200" spc="-25" dirty="0">
                <a:latin typeface="Times New Roman"/>
                <a:cs typeface="Times New Roman"/>
              </a:rPr>
              <a:t> </a:t>
            </a:r>
            <a:r>
              <a:rPr lang="en-US" sz="2200" spc="-5" dirty="0">
                <a:latin typeface="Times New Roman"/>
                <a:cs typeface="Times New Roman"/>
              </a:rPr>
              <a:t>list</a:t>
            </a:r>
            <a:r>
              <a:rPr lang="en-US" sz="2200" spc="10" dirty="0">
                <a:latin typeface="Times New Roman"/>
                <a:cs typeface="Times New Roman"/>
              </a:rPr>
              <a:t> </a:t>
            </a:r>
            <a:r>
              <a:rPr lang="en-US" sz="2200" dirty="0">
                <a:latin typeface="Times New Roman"/>
                <a:cs typeface="Times New Roman"/>
              </a:rPr>
              <a:t>of</a:t>
            </a:r>
            <a:r>
              <a:rPr lang="en-US" sz="2200" spc="-80" dirty="0">
                <a:latin typeface="Times New Roman"/>
                <a:cs typeface="Times New Roman"/>
              </a:rPr>
              <a:t> </a:t>
            </a:r>
            <a:r>
              <a:rPr lang="en-US" sz="2200" spc="-5" dirty="0">
                <a:latin typeface="Times New Roman"/>
                <a:cs typeface="Times New Roman"/>
              </a:rPr>
              <a:t>surface</a:t>
            </a:r>
            <a:r>
              <a:rPr lang="en-US" sz="2200" spc="-35" dirty="0">
                <a:latin typeface="Times New Roman"/>
                <a:cs typeface="Times New Roman"/>
              </a:rPr>
              <a:t> </a:t>
            </a:r>
            <a:r>
              <a:rPr lang="en-US" sz="2200" spc="-15" dirty="0">
                <a:latin typeface="Times New Roman"/>
                <a:cs typeface="Times New Roman"/>
              </a:rPr>
              <a:t>data.</a:t>
            </a:r>
            <a:endParaRPr lang="en-US" sz="2200" dirty="0">
              <a:latin typeface="Times New Roman"/>
              <a:cs typeface="Times New Roman"/>
            </a:endParaRPr>
          </a:p>
          <a:p>
            <a:pPr marL="241300" indent="-228600">
              <a:lnSpc>
                <a:spcPts val="2865"/>
              </a:lnSpc>
              <a:spcBef>
                <a:spcPts val="75"/>
              </a:spcBef>
              <a:tabLst>
                <a:tab pos="241300" algn="l"/>
              </a:tabLst>
            </a:pPr>
            <a:r>
              <a:rPr lang="en-US" sz="2200" spc="-10" dirty="0">
                <a:latin typeface="Times New Roman"/>
                <a:cs typeface="Times New Roman"/>
              </a:rPr>
              <a:t>.</a:t>
            </a:r>
            <a:endParaRPr lang="en-US" sz="2200" dirty="0">
              <a:latin typeface="Times New Roman"/>
              <a:cs typeface="Times New Roman"/>
            </a:endParaRPr>
          </a:p>
        </p:txBody>
      </p:sp>
      <p:sp>
        <p:nvSpPr>
          <p:cNvPr id="7" name="Rectangle 6"/>
          <p:cNvSpPr/>
          <p:nvPr/>
        </p:nvSpPr>
        <p:spPr>
          <a:xfrm>
            <a:off x="762000" y="3200400"/>
            <a:ext cx="7162800" cy="646331"/>
          </a:xfrm>
          <a:prstGeom prst="rect">
            <a:avLst/>
          </a:prstGeom>
        </p:spPr>
        <p:txBody>
          <a:bodyPr wrap="square">
            <a:spAutoFit/>
          </a:bodyPr>
          <a:lstStyle/>
          <a:p>
            <a:r>
              <a:rPr lang="en-US" altLang="ko-KR" dirty="0"/>
              <a:t>Organization of an A-buffer pixel position : </a:t>
            </a:r>
          </a:p>
          <a:p>
            <a:r>
              <a:rPr lang="en-US" altLang="ko-KR" dirty="0"/>
              <a:t>(a) single-surface overlap  (b) multiple-surface overlap</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762000"/>
            <a:ext cx="8153400" cy="5691302"/>
          </a:xfrm>
          <a:prstGeom prst="rect">
            <a:avLst/>
          </a:prstGeom>
        </p:spPr>
        <p:txBody>
          <a:bodyPr wrap="square">
            <a:spAutoFit/>
          </a:bodyPr>
          <a:lstStyle/>
          <a:p>
            <a:pPr marL="241300" indent="-228600">
              <a:lnSpc>
                <a:spcPts val="2865"/>
              </a:lnSpc>
              <a:spcBef>
                <a:spcPts val="75"/>
              </a:spcBef>
              <a:buFont typeface="Arial MT"/>
              <a:buChar char="•"/>
              <a:tabLst>
                <a:tab pos="241300" algn="l"/>
              </a:tabLst>
            </a:pPr>
            <a:r>
              <a:rPr lang="en-US" sz="2800" dirty="0">
                <a:latin typeface="Times New Roman"/>
                <a:cs typeface="Times New Roman"/>
              </a:rPr>
              <a:t>Surface</a:t>
            </a:r>
            <a:r>
              <a:rPr lang="en-US" sz="2800" spc="-30" dirty="0">
                <a:latin typeface="Times New Roman"/>
                <a:cs typeface="Times New Roman"/>
              </a:rPr>
              <a:t> </a:t>
            </a:r>
            <a:r>
              <a:rPr lang="en-US" sz="2800" spc="-15" dirty="0">
                <a:latin typeface="Times New Roman"/>
                <a:cs typeface="Times New Roman"/>
              </a:rPr>
              <a:t>information</a:t>
            </a:r>
            <a:r>
              <a:rPr lang="en-US" sz="2800" spc="-30" dirty="0">
                <a:latin typeface="Times New Roman"/>
                <a:cs typeface="Times New Roman"/>
              </a:rPr>
              <a:t> </a:t>
            </a:r>
            <a:r>
              <a:rPr lang="en-US" sz="2800" dirty="0">
                <a:latin typeface="Times New Roman"/>
                <a:cs typeface="Times New Roman"/>
              </a:rPr>
              <a:t>in</a:t>
            </a:r>
            <a:r>
              <a:rPr lang="en-US" sz="2800" spc="-165" dirty="0">
                <a:latin typeface="Times New Roman"/>
                <a:cs typeface="Times New Roman"/>
              </a:rPr>
              <a:t> </a:t>
            </a:r>
            <a:r>
              <a:rPr lang="en-US" sz="2800" spc="-10" dirty="0">
                <a:latin typeface="Times New Roman"/>
                <a:cs typeface="Times New Roman"/>
              </a:rPr>
              <a:t>A-buffer</a:t>
            </a:r>
            <a:r>
              <a:rPr lang="en-US" sz="2800" spc="-25" dirty="0">
                <a:latin typeface="Times New Roman"/>
                <a:cs typeface="Times New Roman"/>
              </a:rPr>
              <a:t> </a:t>
            </a:r>
            <a:r>
              <a:rPr lang="en-US" sz="2800" spc="-15" dirty="0">
                <a:latin typeface="Times New Roman"/>
                <a:cs typeface="Times New Roman"/>
              </a:rPr>
              <a:t>includes:</a:t>
            </a:r>
            <a:endParaRPr lang="en-US" sz="2800" dirty="0">
              <a:latin typeface="Times New Roman"/>
              <a:cs typeface="Times New Roman"/>
            </a:endParaRPr>
          </a:p>
          <a:p>
            <a:pPr marL="253365" indent="-229235">
              <a:lnSpc>
                <a:spcPts val="2865"/>
              </a:lnSpc>
              <a:buFont typeface="Arial MT"/>
              <a:buChar char="-"/>
              <a:tabLst>
                <a:tab pos="254000" algn="l"/>
                <a:tab pos="1338580" algn="l"/>
              </a:tabLst>
            </a:pPr>
            <a:r>
              <a:rPr lang="en-US" sz="2800" spc="-10" dirty="0">
                <a:latin typeface="Times New Roman"/>
                <a:cs typeface="Times New Roman"/>
              </a:rPr>
              <a:t>Depth	</a:t>
            </a:r>
            <a:r>
              <a:rPr lang="en-US" sz="2800" dirty="0">
                <a:latin typeface="Times New Roman"/>
                <a:cs typeface="Times New Roman"/>
              </a:rPr>
              <a:t>-</a:t>
            </a:r>
            <a:r>
              <a:rPr lang="en-US" sz="2800" spc="-55" dirty="0">
                <a:latin typeface="Times New Roman"/>
                <a:cs typeface="Times New Roman"/>
              </a:rPr>
              <a:t> </a:t>
            </a:r>
            <a:r>
              <a:rPr lang="en-US" sz="2800" dirty="0">
                <a:latin typeface="Times New Roman"/>
                <a:cs typeface="Times New Roman"/>
              </a:rPr>
              <a:t>Surface</a:t>
            </a:r>
            <a:r>
              <a:rPr lang="en-US" sz="2800" spc="-60" dirty="0">
                <a:latin typeface="Times New Roman"/>
                <a:cs typeface="Times New Roman"/>
              </a:rPr>
              <a:t> </a:t>
            </a:r>
            <a:r>
              <a:rPr lang="en-US" sz="2800" spc="-15" dirty="0">
                <a:latin typeface="Times New Roman"/>
                <a:cs typeface="Times New Roman"/>
              </a:rPr>
              <a:t>identifier</a:t>
            </a:r>
            <a:endParaRPr lang="en-US" sz="2800" dirty="0">
              <a:latin typeface="Times New Roman"/>
              <a:cs typeface="Times New Roman"/>
            </a:endParaRPr>
          </a:p>
          <a:p>
            <a:pPr marL="253365" indent="-229235">
              <a:lnSpc>
                <a:spcPct val="100000"/>
              </a:lnSpc>
              <a:spcBef>
                <a:spcPts val="370"/>
              </a:spcBef>
              <a:buFont typeface="Arial MT"/>
              <a:buChar char="-"/>
              <a:tabLst>
                <a:tab pos="254000" algn="l"/>
              </a:tabLst>
            </a:pPr>
            <a:r>
              <a:rPr lang="en-US" sz="2800" dirty="0">
                <a:latin typeface="Times New Roman"/>
                <a:cs typeface="Times New Roman"/>
              </a:rPr>
              <a:t>Percentage</a:t>
            </a:r>
            <a:r>
              <a:rPr lang="en-US" sz="2800" spc="-60" dirty="0">
                <a:latin typeface="Times New Roman"/>
                <a:cs typeface="Times New Roman"/>
              </a:rPr>
              <a:t> </a:t>
            </a:r>
            <a:r>
              <a:rPr lang="en-US" sz="2800" dirty="0">
                <a:latin typeface="Times New Roman"/>
                <a:cs typeface="Times New Roman"/>
              </a:rPr>
              <a:t>of</a:t>
            </a:r>
            <a:r>
              <a:rPr lang="en-US" sz="2800" spc="-65" dirty="0">
                <a:latin typeface="Times New Roman"/>
                <a:cs typeface="Times New Roman"/>
              </a:rPr>
              <a:t> </a:t>
            </a:r>
            <a:r>
              <a:rPr lang="en-US" sz="2800" spc="-5" dirty="0">
                <a:latin typeface="Times New Roman"/>
                <a:cs typeface="Times New Roman"/>
              </a:rPr>
              <a:t>area</a:t>
            </a:r>
            <a:r>
              <a:rPr lang="en-US" sz="2800" spc="-45" dirty="0">
                <a:latin typeface="Times New Roman"/>
                <a:cs typeface="Times New Roman"/>
              </a:rPr>
              <a:t> </a:t>
            </a:r>
            <a:r>
              <a:rPr lang="en-US" sz="2800" spc="-15" dirty="0">
                <a:latin typeface="Times New Roman"/>
                <a:cs typeface="Times New Roman"/>
              </a:rPr>
              <a:t>coverage</a:t>
            </a:r>
            <a:endParaRPr lang="en-US" sz="2800" dirty="0">
              <a:latin typeface="Times New Roman"/>
              <a:cs typeface="Times New Roman"/>
            </a:endParaRPr>
          </a:p>
          <a:p>
            <a:pPr marL="253365" indent="-229235">
              <a:lnSpc>
                <a:spcPct val="100000"/>
              </a:lnSpc>
              <a:spcBef>
                <a:spcPts val="370"/>
              </a:spcBef>
              <a:buFont typeface="Arial MT"/>
              <a:buChar char="-"/>
              <a:tabLst>
                <a:tab pos="254000" algn="l"/>
              </a:tabLst>
            </a:pPr>
            <a:r>
              <a:rPr lang="en-US" sz="2800" dirty="0">
                <a:latin typeface="Times New Roman"/>
                <a:cs typeface="Times New Roman"/>
              </a:rPr>
              <a:t>Pointer</a:t>
            </a:r>
            <a:r>
              <a:rPr lang="en-US" sz="2800" spc="-55" dirty="0">
                <a:latin typeface="Times New Roman"/>
                <a:cs typeface="Times New Roman"/>
              </a:rPr>
              <a:t> </a:t>
            </a:r>
            <a:r>
              <a:rPr lang="en-US" sz="2800" spc="-5" dirty="0">
                <a:latin typeface="Times New Roman"/>
                <a:cs typeface="Times New Roman"/>
              </a:rPr>
              <a:t>to</a:t>
            </a:r>
            <a:r>
              <a:rPr lang="en-US" sz="2800" spc="-45" dirty="0">
                <a:latin typeface="Times New Roman"/>
                <a:cs typeface="Times New Roman"/>
              </a:rPr>
              <a:t> </a:t>
            </a:r>
            <a:r>
              <a:rPr lang="en-US" sz="2800" dirty="0">
                <a:latin typeface="Times New Roman"/>
                <a:cs typeface="Times New Roman"/>
              </a:rPr>
              <a:t>the</a:t>
            </a:r>
            <a:r>
              <a:rPr lang="en-US" sz="2800" spc="-40" dirty="0">
                <a:latin typeface="Times New Roman"/>
                <a:cs typeface="Times New Roman"/>
              </a:rPr>
              <a:t> </a:t>
            </a:r>
            <a:r>
              <a:rPr lang="en-US" sz="2800" dirty="0">
                <a:latin typeface="Times New Roman"/>
                <a:cs typeface="Times New Roman"/>
              </a:rPr>
              <a:t>next</a:t>
            </a:r>
            <a:r>
              <a:rPr lang="en-US" sz="2800" spc="-25" dirty="0">
                <a:latin typeface="Times New Roman"/>
                <a:cs typeface="Times New Roman"/>
              </a:rPr>
              <a:t> </a:t>
            </a:r>
            <a:r>
              <a:rPr lang="en-US" sz="2800" spc="-15" dirty="0">
                <a:latin typeface="Times New Roman"/>
                <a:cs typeface="Times New Roman"/>
              </a:rPr>
              <a:t>surface</a:t>
            </a:r>
            <a:endParaRPr lang="en-US" sz="2800" dirty="0">
              <a:latin typeface="Times New Roman"/>
              <a:cs typeface="Times New Roman"/>
            </a:endParaRPr>
          </a:p>
          <a:p>
            <a:pPr marL="253365" indent="-229235">
              <a:lnSpc>
                <a:spcPct val="100000"/>
              </a:lnSpc>
              <a:spcBef>
                <a:spcPts val="385"/>
              </a:spcBef>
              <a:buFont typeface="Arial MT"/>
              <a:buChar char="-"/>
              <a:tabLst>
                <a:tab pos="254000" algn="l"/>
              </a:tabLst>
            </a:pPr>
            <a:r>
              <a:rPr lang="en-US" sz="2800" spc="-15" dirty="0">
                <a:latin typeface="Times New Roman"/>
                <a:cs typeface="Times New Roman"/>
              </a:rPr>
              <a:t>Opacity</a:t>
            </a:r>
            <a:r>
              <a:rPr lang="en-US" sz="2800" spc="-75" dirty="0">
                <a:latin typeface="Times New Roman"/>
                <a:cs typeface="Times New Roman"/>
              </a:rPr>
              <a:t> </a:t>
            </a:r>
            <a:r>
              <a:rPr lang="en-US" sz="2800" spc="-15" dirty="0">
                <a:latin typeface="Times New Roman"/>
                <a:cs typeface="Times New Roman"/>
              </a:rPr>
              <a:t>parameter</a:t>
            </a:r>
            <a:endParaRPr lang="en-US" sz="2800" dirty="0">
              <a:latin typeface="Times New Roman"/>
              <a:cs typeface="Times New Roman"/>
            </a:endParaRPr>
          </a:p>
          <a:p>
            <a:pPr marL="253365" indent="-229235">
              <a:lnSpc>
                <a:spcPct val="100000"/>
              </a:lnSpc>
              <a:spcBef>
                <a:spcPts val="375"/>
              </a:spcBef>
              <a:buFont typeface="Arial MT"/>
              <a:buChar char="-"/>
              <a:tabLst>
                <a:tab pos="254000" algn="l"/>
              </a:tabLst>
            </a:pPr>
            <a:r>
              <a:rPr lang="en-US" sz="2800" dirty="0">
                <a:latin typeface="Times New Roman"/>
                <a:cs typeface="Times New Roman"/>
              </a:rPr>
              <a:t>RGB</a:t>
            </a:r>
            <a:r>
              <a:rPr lang="en-US" sz="2800" spc="-30" dirty="0">
                <a:latin typeface="Times New Roman"/>
                <a:cs typeface="Times New Roman"/>
              </a:rPr>
              <a:t> </a:t>
            </a:r>
            <a:r>
              <a:rPr lang="en-US" sz="2800" spc="-15" dirty="0">
                <a:latin typeface="Times New Roman"/>
                <a:cs typeface="Times New Roman"/>
              </a:rPr>
              <a:t>intensity</a:t>
            </a:r>
            <a:r>
              <a:rPr lang="en-US" sz="2800" spc="-40" dirty="0">
                <a:latin typeface="Times New Roman"/>
                <a:cs typeface="Times New Roman"/>
              </a:rPr>
              <a:t> </a:t>
            </a:r>
            <a:r>
              <a:rPr lang="en-US" sz="2800" spc="-10" dirty="0">
                <a:latin typeface="Times New Roman"/>
                <a:cs typeface="Times New Roman"/>
              </a:rPr>
              <a:t>component</a:t>
            </a:r>
          </a:p>
          <a:p>
            <a:pPr marL="241300" indent="-228600">
              <a:lnSpc>
                <a:spcPct val="100000"/>
              </a:lnSpc>
              <a:spcBef>
                <a:spcPts val="180"/>
              </a:spcBef>
              <a:buFont typeface="Arial MT"/>
              <a:buChar char="•"/>
              <a:tabLst>
                <a:tab pos="241300" algn="l"/>
              </a:tabLst>
            </a:pPr>
            <a:r>
              <a:rPr lang="en-US" sz="2600" b="1" i="1" spc="-10" dirty="0">
                <a:latin typeface="Times New Roman"/>
                <a:cs typeface="Times New Roman"/>
              </a:rPr>
              <a:t>Advantage:</a:t>
            </a:r>
            <a:endParaRPr lang="en-US" sz="2600" dirty="0">
              <a:latin typeface="Times New Roman"/>
              <a:cs typeface="Times New Roman"/>
            </a:endParaRPr>
          </a:p>
          <a:p>
            <a:pPr marL="299085" lvl="1" indent="-229235">
              <a:lnSpc>
                <a:spcPct val="100000"/>
              </a:lnSpc>
              <a:spcBef>
                <a:spcPts val="70"/>
              </a:spcBef>
              <a:buFont typeface="Arial MT"/>
              <a:buChar char="-"/>
              <a:tabLst>
                <a:tab pos="299720" algn="l"/>
              </a:tabLst>
            </a:pPr>
            <a:r>
              <a:rPr lang="en-US" sz="2600" spc="-5" dirty="0">
                <a:latin typeface="Times New Roman"/>
                <a:cs typeface="Times New Roman"/>
              </a:rPr>
              <a:t>It</a:t>
            </a:r>
            <a:r>
              <a:rPr lang="en-US" sz="2600" spc="-20" dirty="0">
                <a:latin typeface="Times New Roman"/>
                <a:cs typeface="Times New Roman"/>
              </a:rPr>
              <a:t> </a:t>
            </a:r>
            <a:r>
              <a:rPr lang="en-US" sz="2600" spc="-10" dirty="0">
                <a:latin typeface="Times New Roman"/>
                <a:cs typeface="Times New Roman"/>
              </a:rPr>
              <a:t>provides</a:t>
            </a:r>
            <a:r>
              <a:rPr lang="en-US" sz="2600" spc="-55" dirty="0">
                <a:latin typeface="Times New Roman"/>
                <a:cs typeface="Times New Roman"/>
              </a:rPr>
              <a:t> </a:t>
            </a:r>
            <a:r>
              <a:rPr lang="en-US" sz="2600" spc="-10" dirty="0">
                <a:latin typeface="Times New Roman"/>
                <a:cs typeface="Times New Roman"/>
              </a:rPr>
              <a:t>anti-aliasing</a:t>
            </a:r>
            <a:r>
              <a:rPr lang="en-US" sz="2600" spc="35" dirty="0">
                <a:latin typeface="Times New Roman"/>
                <a:cs typeface="Times New Roman"/>
              </a:rPr>
              <a:t> </a:t>
            </a:r>
            <a:r>
              <a:rPr lang="en-US" sz="2600" spc="-5" dirty="0">
                <a:latin typeface="Times New Roman"/>
                <a:cs typeface="Times New Roman"/>
              </a:rPr>
              <a:t>in</a:t>
            </a:r>
            <a:r>
              <a:rPr lang="en-US" sz="2600" spc="-30" dirty="0">
                <a:latin typeface="Times New Roman"/>
                <a:cs typeface="Times New Roman"/>
              </a:rPr>
              <a:t> </a:t>
            </a:r>
            <a:r>
              <a:rPr lang="en-US" sz="2600" dirty="0">
                <a:latin typeface="Times New Roman"/>
                <a:cs typeface="Times New Roman"/>
              </a:rPr>
              <a:t>addition</a:t>
            </a:r>
            <a:r>
              <a:rPr lang="en-US" sz="2600" spc="-50" dirty="0">
                <a:latin typeface="Times New Roman"/>
                <a:cs typeface="Times New Roman"/>
              </a:rPr>
              <a:t> </a:t>
            </a:r>
            <a:r>
              <a:rPr lang="en-US" sz="2600" spc="-5" dirty="0">
                <a:latin typeface="Times New Roman"/>
                <a:cs typeface="Times New Roman"/>
              </a:rPr>
              <a:t>to</a:t>
            </a:r>
            <a:r>
              <a:rPr lang="en-US" sz="2600" spc="-10" dirty="0">
                <a:latin typeface="Times New Roman"/>
                <a:cs typeface="Times New Roman"/>
              </a:rPr>
              <a:t> </a:t>
            </a:r>
            <a:r>
              <a:rPr lang="en-US" sz="2600" dirty="0">
                <a:latin typeface="Times New Roman"/>
                <a:cs typeface="Times New Roman"/>
              </a:rPr>
              <a:t>what</a:t>
            </a:r>
            <a:r>
              <a:rPr lang="en-US" sz="2600" spc="-10" dirty="0">
                <a:latin typeface="Times New Roman"/>
                <a:cs typeface="Times New Roman"/>
              </a:rPr>
              <a:t> Z-buffer</a:t>
            </a:r>
            <a:r>
              <a:rPr lang="en-US" sz="2600" spc="-50" dirty="0">
                <a:latin typeface="Times New Roman"/>
                <a:cs typeface="Times New Roman"/>
              </a:rPr>
              <a:t> </a:t>
            </a:r>
            <a:r>
              <a:rPr lang="en-US" sz="2600" spc="-10" dirty="0">
                <a:latin typeface="Times New Roman"/>
                <a:cs typeface="Times New Roman"/>
              </a:rPr>
              <a:t>does.</a:t>
            </a:r>
            <a:endParaRPr lang="en-US" sz="2600" dirty="0">
              <a:latin typeface="Times New Roman"/>
              <a:cs typeface="Times New Roman"/>
            </a:endParaRPr>
          </a:p>
          <a:p>
            <a:pPr marL="241300" indent="-228600">
              <a:lnSpc>
                <a:spcPct val="100000"/>
              </a:lnSpc>
              <a:spcBef>
                <a:spcPts val="180"/>
              </a:spcBef>
              <a:buFont typeface="Arial MT"/>
              <a:buChar char="•"/>
              <a:tabLst>
                <a:tab pos="241300" algn="l"/>
              </a:tabLst>
            </a:pPr>
            <a:r>
              <a:rPr lang="en-US" sz="2600" b="1" i="1" spc="-15" dirty="0">
                <a:latin typeface="Times New Roman"/>
                <a:cs typeface="Times New Roman"/>
              </a:rPr>
              <a:t>Disadvantage:</a:t>
            </a:r>
            <a:endParaRPr lang="en-US" sz="2600" dirty="0">
              <a:latin typeface="Times New Roman"/>
              <a:cs typeface="Times New Roman"/>
            </a:endParaRPr>
          </a:p>
          <a:p>
            <a:pPr marL="299085" marR="1146810" lvl="1" indent="-228600">
              <a:lnSpc>
                <a:spcPts val="2810"/>
              </a:lnSpc>
              <a:spcBef>
                <a:spcPts val="835"/>
              </a:spcBef>
              <a:buFont typeface="Arial MT"/>
              <a:buChar char="-"/>
              <a:tabLst>
                <a:tab pos="299720" algn="l"/>
              </a:tabLst>
            </a:pPr>
            <a:r>
              <a:rPr lang="en-US" sz="2600" spc="-5" dirty="0">
                <a:latin typeface="Times New Roman"/>
                <a:cs typeface="Times New Roman"/>
              </a:rPr>
              <a:t>It</a:t>
            </a:r>
            <a:r>
              <a:rPr lang="en-US" sz="2600" spc="-25" dirty="0">
                <a:latin typeface="Times New Roman"/>
                <a:cs typeface="Times New Roman"/>
              </a:rPr>
              <a:t> </a:t>
            </a:r>
            <a:r>
              <a:rPr lang="en-US" sz="2600" spc="-5" dirty="0">
                <a:latin typeface="Times New Roman"/>
                <a:cs typeface="Times New Roman"/>
              </a:rPr>
              <a:t>is</a:t>
            </a:r>
            <a:r>
              <a:rPr lang="en-US" sz="2600" spc="-25" dirty="0">
                <a:latin typeface="Times New Roman"/>
                <a:cs typeface="Times New Roman"/>
              </a:rPr>
              <a:t> </a:t>
            </a:r>
            <a:r>
              <a:rPr lang="en-US" sz="2600" spc="-5" dirty="0">
                <a:latin typeface="Times New Roman"/>
                <a:cs typeface="Times New Roman"/>
              </a:rPr>
              <a:t>slightly</a:t>
            </a:r>
            <a:r>
              <a:rPr lang="en-US" sz="2600" spc="-25" dirty="0">
                <a:latin typeface="Times New Roman"/>
                <a:cs typeface="Times New Roman"/>
              </a:rPr>
              <a:t> </a:t>
            </a:r>
            <a:r>
              <a:rPr lang="en-US" sz="2600" spc="-5" dirty="0">
                <a:latin typeface="Times New Roman"/>
                <a:cs typeface="Times New Roman"/>
              </a:rPr>
              <a:t>costly</a:t>
            </a:r>
            <a:r>
              <a:rPr lang="en-US" sz="2600" spc="-65" dirty="0">
                <a:latin typeface="Times New Roman"/>
                <a:cs typeface="Times New Roman"/>
              </a:rPr>
              <a:t> </a:t>
            </a:r>
            <a:r>
              <a:rPr lang="en-US" sz="2600" dirty="0">
                <a:latin typeface="Times New Roman"/>
                <a:cs typeface="Times New Roman"/>
              </a:rPr>
              <a:t>than</a:t>
            </a:r>
            <a:r>
              <a:rPr lang="en-US" sz="2600" spc="-50" dirty="0">
                <a:latin typeface="Times New Roman"/>
                <a:cs typeface="Times New Roman"/>
              </a:rPr>
              <a:t> </a:t>
            </a:r>
            <a:r>
              <a:rPr lang="en-US" sz="2600" spc="-5" dirty="0">
                <a:latin typeface="Times New Roman"/>
                <a:cs typeface="Times New Roman"/>
              </a:rPr>
              <a:t>Z-buffer</a:t>
            </a:r>
            <a:r>
              <a:rPr lang="en-US" sz="2600" spc="-30" dirty="0">
                <a:latin typeface="Times New Roman"/>
                <a:cs typeface="Times New Roman"/>
              </a:rPr>
              <a:t> </a:t>
            </a:r>
            <a:r>
              <a:rPr lang="en-US" sz="2600" spc="-5" dirty="0">
                <a:latin typeface="Times New Roman"/>
                <a:cs typeface="Times New Roman"/>
              </a:rPr>
              <a:t>method</a:t>
            </a:r>
            <a:r>
              <a:rPr lang="en-US" sz="2600" spc="-25" dirty="0">
                <a:latin typeface="Times New Roman"/>
                <a:cs typeface="Times New Roman"/>
              </a:rPr>
              <a:t> </a:t>
            </a:r>
            <a:r>
              <a:rPr lang="en-US" sz="2600" dirty="0">
                <a:latin typeface="Times New Roman"/>
                <a:cs typeface="Times New Roman"/>
              </a:rPr>
              <a:t>because</a:t>
            </a:r>
            <a:r>
              <a:rPr lang="en-US" sz="2600" spc="-30" dirty="0">
                <a:latin typeface="Times New Roman"/>
                <a:cs typeface="Times New Roman"/>
              </a:rPr>
              <a:t> </a:t>
            </a:r>
            <a:r>
              <a:rPr lang="en-US" sz="2600" spc="-5" dirty="0">
                <a:latin typeface="Times New Roman"/>
                <a:cs typeface="Times New Roman"/>
              </a:rPr>
              <a:t>it</a:t>
            </a:r>
            <a:r>
              <a:rPr lang="en-US" sz="2600" spc="-15" dirty="0">
                <a:latin typeface="Times New Roman"/>
                <a:cs typeface="Times New Roman"/>
              </a:rPr>
              <a:t> </a:t>
            </a:r>
            <a:r>
              <a:rPr lang="en-US" sz="2600" dirty="0">
                <a:latin typeface="Times New Roman"/>
                <a:cs typeface="Times New Roman"/>
              </a:rPr>
              <a:t>requires</a:t>
            </a:r>
            <a:r>
              <a:rPr lang="en-US" sz="2600" spc="-25" dirty="0">
                <a:latin typeface="Times New Roman"/>
                <a:cs typeface="Times New Roman"/>
              </a:rPr>
              <a:t> </a:t>
            </a:r>
            <a:r>
              <a:rPr lang="en-US" sz="2600" spc="-5" dirty="0">
                <a:latin typeface="Times New Roman"/>
                <a:cs typeface="Times New Roman"/>
              </a:rPr>
              <a:t>more</a:t>
            </a:r>
            <a:r>
              <a:rPr lang="en-US" sz="2600" dirty="0">
                <a:latin typeface="Times New Roman"/>
                <a:cs typeface="Times New Roman"/>
              </a:rPr>
              <a:t> </a:t>
            </a:r>
            <a:r>
              <a:rPr lang="en-US" sz="2600" spc="-15" dirty="0">
                <a:latin typeface="Times New Roman"/>
                <a:cs typeface="Times New Roman"/>
              </a:rPr>
              <a:t>memory</a:t>
            </a:r>
            <a:r>
              <a:rPr lang="en-US" sz="2600" spc="-40" dirty="0">
                <a:latin typeface="Times New Roman"/>
                <a:cs typeface="Times New Roman"/>
              </a:rPr>
              <a:t> </a:t>
            </a:r>
            <a:r>
              <a:rPr lang="en-US" sz="2600" spc="-15" dirty="0">
                <a:latin typeface="Times New Roman"/>
                <a:cs typeface="Times New Roman"/>
              </a:rPr>
              <a:t>in </a:t>
            </a:r>
            <a:r>
              <a:rPr lang="en-US" sz="2600" spc="-635" dirty="0">
                <a:latin typeface="Times New Roman"/>
                <a:cs typeface="Times New Roman"/>
              </a:rPr>
              <a:t> </a:t>
            </a:r>
            <a:r>
              <a:rPr lang="en-US" sz="2600" spc="-15" dirty="0">
                <a:latin typeface="Times New Roman"/>
                <a:cs typeface="Times New Roman"/>
              </a:rPr>
              <a:t>comparison</a:t>
            </a:r>
            <a:r>
              <a:rPr lang="en-US" sz="2600" spc="-25" dirty="0">
                <a:latin typeface="Times New Roman"/>
                <a:cs typeface="Times New Roman"/>
              </a:rPr>
              <a:t> </a:t>
            </a:r>
            <a:r>
              <a:rPr lang="en-US" sz="2600" spc="-5" dirty="0">
                <a:latin typeface="Times New Roman"/>
                <a:cs typeface="Times New Roman"/>
              </a:rPr>
              <a:t>to</a:t>
            </a:r>
            <a:r>
              <a:rPr lang="en-US" sz="2600" spc="-20" dirty="0">
                <a:latin typeface="Times New Roman"/>
                <a:cs typeface="Times New Roman"/>
              </a:rPr>
              <a:t> </a:t>
            </a:r>
            <a:r>
              <a:rPr lang="en-US" sz="2600" dirty="0">
                <a:latin typeface="Times New Roman"/>
                <a:cs typeface="Times New Roman"/>
              </a:rPr>
              <a:t>the</a:t>
            </a:r>
            <a:r>
              <a:rPr lang="en-US" sz="2600" spc="-5" dirty="0">
                <a:latin typeface="Times New Roman"/>
                <a:cs typeface="Times New Roman"/>
              </a:rPr>
              <a:t> </a:t>
            </a:r>
            <a:r>
              <a:rPr lang="en-US" sz="2600" spc="-10" dirty="0">
                <a:latin typeface="Times New Roman"/>
                <a:cs typeface="Times New Roman"/>
              </a:rPr>
              <a:t>Z-buffer method.</a:t>
            </a:r>
            <a:endParaRPr lang="en-US" sz="2600" dirty="0">
              <a:latin typeface="Times New Roman"/>
              <a:cs typeface="Times New Roman"/>
            </a:endParaRPr>
          </a:p>
          <a:p>
            <a:pPr marL="253365" indent="-229235">
              <a:lnSpc>
                <a:spcPct val="100000"/>
              </a:lnSpc>
              <a:spcBef>
                <a:spcPts val="375"/>
              </a:spcBef>
              <a:buFont typeface="Arial MT"/>
              <a:buChar char="-"/>
              <a:tabLst>
                <a:tab pos="254000" algn="l"/>
              </a:tabLst>
            </a:pPr>
            <a:endParaRPr lang="en-US" sz="2800" dirty="0">
              <a:latin typeface="Times New Roman"/>
              <a:cs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buNone/>
            </a:pPr>
            <a:endParaRPr lang="en-US" altLang="ko-KR" sz="4000" b="1" dirty="0"/>
          </a:p>
          <a:p>
            <a:pPr>
              <a:buNone/>
            </a:pPr>
            <a:endParaRPr lang="en-US" altLang="ko-KR" sz="4000" b="1" dirty="0"/>
          </a:p>
          <a:p>
            <a:pPr algn="ctr">
              <a:buNone/>
            </a:pPr>
            <a:r>
              <a:rPr lang="en-US" altLang="ko-KR" sz="4000" b="1" dirty="0"/>
              <a:t>Scan-Line Method</a:t>
            </a:r>
            <a:endParaRPr lang="en-US" sz="40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tLang="ko-KR" sz="3000" b="1" dirty="0"/>
              <a:t>Introduction</a:t>
            </a:r>
            <a:endParaRPr lang="en-US" sz="3000" b="1" dirty="0"/>
          </a:p>
        </p:txBody>
      </p:sp>
      <p:sp>
        <p:nvSpPr>
          <p:cNvPr id="3" name="Content Placeholder 2"/>
          <p:cNvSpPr>
            <a:spLocks noGrp="1"/>
          </p:cNvSpPr>
          <p:nvPr>
            <p:ph sz="quarter" idx="1"/>
          </p:nvPr>
        </p:nvSpPr>
        <p:spPr/>
        <p:txBody>
          <a:bodyPr>
            <a:normAutofit/>
          </a:bodyPr>
          <a:lstStyle/>
          <a:p>
            <a:pPr>
              <a:buNone/>
            </a:pPr>
            <a:r>
              <a:rPr lang="en-US" altLang="ko-KR" sz="2400" dirty="0"/>
              <a:t>Hidden-surface elimination methods</a:t>
            </a:r>
          </a:p>
          <a:p>
            <a:r>
              <a:rPr lang="ko-KR" altLang="en-US" sz="2400" dirty="0"/>
              <a:t> </a:t>
            </a:r>
            <a:r>
              <a:rPr lang="en-US" altLang="ko-KR" sz="2400" dirty="0"/>
              <a:t>Identifying visible parts of a scene from a viewpoint</a:t>
            </a:r>
          </a:p>
          <a:p>
            <a:r>
              <a:rPr lang="en-US" altLang="ko-KR" sz="2400" dirty="0"/>
              <a:t> Numerous algorithms</a:t>
            </a:r>
          </a:p>
          <a:p>
            <a:pPr lvl="1"/>
            <a:r>
              <a:rPr lang="en-US" altLang="ko-KR" sz="2000" dirty="0"/>
              <a:t> More memory - storage</a:t>
            </a:r>
          </a:p>
          <a:p>
            <a:pPr lvl="1"/>
            <a:r>
              <a:rPr lang="en-US" altLang="ko-KR" sz="2000" dirty="0"/>
              <a:t> More processing time – execution time</a:t>
            </a:r>
          </a:p>
          <a:p>
            <a:pPr lvl="1"/>
            <a:r>
              <a:rPr lang="en-US" altLang="ko-KR" sz="2000" dirty="0"/>
              <a:t> Only for special types of objects - constraints</a:t>
            </a:r>
          </a:p>
          <a:p>
            <a:r>
              <a:rPr lang="en-US" altLang="ko-KR" sz="2400" dirty="0"/>
              <a:t> Deciding a method for a particular application</a:t>
            </a:r>
          </a:p>
          <a:p>
            <a:pPr lvl="1"/>
            <a:r>
              <a:rPr lang="en-US" altLang="ko-KR" sz="2000" dirty="0"/>
              <a:t> Complexity of the scene</a:t>
            </a:r>
          </a:p>
          <a:p>
            <a:pPr lvl="1"/>
            <a:r>
              <a:rPr lang="en-US" altLang="ko-KR" sz="2000" dirty="0"/>
              <a:t> Type of objects</a:t>
            </a:r>
          </a:p>
          <a:p>
            <a:pPr lvl="1"/>
            <a:r>
              <a:rPr lang="en-US" altLang="ko-KR" sz="2000" dirty="0"/>
              <a:t> Available equipment</a:t>
            </a:r>
          </a:p>
          <a:p>
            <a:pPr lvl="1"/>
            <a:r>
              <a:rPr lang="en-US" altLang="ko-KR" sz="2000" dirty="0"/>
              <a:t> Static or animated scene</a:t>
            </a:r>
          </a:p>
          <a:p>
            <a:endParaRPr lang="en-US" dirty="0"/>
          </a:p>
        </p:txBody>
      </p:sp>
      <p:grpSp>
        <p:nvGrpSpPr>
          <p:cNvPr id="4" name="Group 13"/>
          <p:cNvGrpSpPr>
            <a:grpSpLocks/>
          </p:cNvGrpSpPr>
          <p:nvPr/>
        </p:nvGrpSpPr>
        <p:grpSpPr bwMode="auto">
          <a:xfrm>
            <a:off x="6858000" y="4038600"/>
            <a:ext cx="1728788" cy="1584325"/>
            <a:chOff x="4286" y="2976"/>
            <a:chExt cx="817" cy="772"/>
          </a:xfrm>
        </p:grpSpPr>
        <p:sp>
          <p:nvSpPr>
            <p:cNvPr id="5" name="Rectangle 4"/>
            <p:cNvSpPr>
              <a:spLocks noChangeArrowheads="1"/>
            </p:cNvSpPr>
            <p:nvPr/>
          </p:nvSpPr>
          <p:spPr bwMode="auto">
            <a:xfrm>
              <a:off x="4286" y="3157"/>
              <a:ext cx="590" cy="590"/>
            </a:xfrm>
            <a:prstGeom prst="rect">
              <a:avLst/>
            </a:prstGeom>
            <a:noFill/>
            <a:ln w="15875">
              <a:solidFill>
                <a:schemeClr val="accent2"/>
              </a:solidFill>
              <a:miter lim="800000"/>
              <a:headEnd/>
              <a:tailEnd/>
            </a:ln>
          </p:spPr>
          <p:txBody>
            <a:bodyPr wrap="none" anchor="ctr">
              <a:spAutoFit/>
            </a:bodyPr>
            <a:lstStyle/>
            <a:p>
              <a:endParaRPr lang="en-US"/>
            </a:p>
          </p:txBody>
        </p:sp>
        <p:sp>
          <p:nvSpPr>
            <p:cNvPr id="6" name="Line 5"/>
            <p:cNvSpPr>
              <a:spLocks noChangeShapeType="1"/>
            </p:cNvSpPr>
            <p:nvPr/>
          </p:nvSpPr>
          <p:spPr bwMode="auto">
            <a:xfrm flipV="1">
              <a:off x="4286" y="2976"/>
              <a:ext cx="227" cy="182"/>
            </a:xfrm>
            <a:prstGeom prst="line">
              <a:avLst/>
            </a:prstGeom>
            <a:noFill/>
            <a:ln w="15875">
              <a:solidFill>
                <a:schemeClr val="accent2"/>
              </a:solidFill>
              <a:miter lim="800000"/>
              <a:headEnd/>
              <a:tailEnd/>
            </a:ln>
          </p:spPr>
          <p:txBody>
            <a:bodyPr wrap="none">
              <a:spAutoFit/>
            </a:bodyPr>
            <a:lstStyle/>
            <a:p>
              <a:endParaRPr lang="en-US"/>
            </a:p>
          </p:txBody>
        </p:sp>
        <p:sp>
          <p:nvSpPr>
            <p:cNvPr id="7" name="Line 6"/>
            <p:cNvSpPr>
              <a:spLocks noChangeShapeType="1"/>
            </p:cNvSpPr>
            <p:nvPr/>
          </p:nvSpPr>
          <p:spPr bwMode="auto">
            <a:xfrm flipV="1">
              <a:off x="4870" y="2976"/>
              <a:ext cx="227" cy="182"/>
            </a:xfrm>
            <a:prstGeom prst="line">
              <a:avLst/>
            </a:prstGeom>
            <a:noFill/>
            <a:ln w="15875">
              <a:solidFill>
                <a:schemeClr val="accent2"/>
              </a:solidFill>
              <a:miter lim="800000"/>
              <a:headEnd/>
              <a:tailEnd/>
            </a:ln>
          </p:spPr>
          <p:txBody>
            <a:bodyPr wrap="none">
              <a:spAutoFit/>
            </a:bodyPr>
            <a:lstStyle/>
            <a:p>
              <a:endParaRPr lang="en-US"/>
            </a:p>
          </p:txBody>
        </p:sp>
        <p:sp>
          <p:nvSpPr>
            <p:cNvPr id="8" name="Line 7"/>
            <p:cNvSpPr>
              <a:spLocks noChangeShapeType="1"/>
            </p:cNvSpPr>
            <p:nvPr/>
          </p:nvSpPr>
          <p:spPr bwMode="auto">
            <a:xfrm flipV="1">
              <a:off x="4870" y="3566"/>
              <a:ext cx="227" cy="182"/>
            </a:xfrm>
            <a:prstGeom prst="line">
              <a:avLst/>
            </a:prstGeom>
            <a:noFill/>
            <a:ln w="15875">
              <a:solidFill>
                <a:schemeClr val="accent2"/>
              </a:solidFill>
              <a:miter lim="800000"/>
              <a:headEnd/>
              <a:tailEnd/>
            </a:ln>
          </p:spPr>
          <p:txBody>
            <a:bodyPr wrap="none">
              <a:spAutoFit/>
            </a:bodyPr>
            <a:lstStyle/>
            <a:p>
              <a:endParaRPr lang="en-US"/>
            </a:p>
          </p:txBody>
        </p:sp>
        <p:sp>
          <p:nvSpPr>
            <p:cNvPr id="9" name="Line 8"/>
            <p:cNvSpPr>
              <a:spLocks noChangeShapeType="1"/>
            </p:cNvSpPr>
            <p:nvPr/>
          </p:nvSpPr>
          <p:spPr bwMode="auto">
            <a:xfrm flipV="1">
              <a:off x="5103" y="2976"/>
              <a:ext cx="0" cy="590"/>
            </a:xfrm>
            <a:prstGeom prst="line">
              <a:avLst/>
            </a:prstGeom>
            <a:noFill/>
            <a:ln w="15875">
              <a:solidFill>
                <a:schemeClr val="accent2"/>
              </a:solidFill>
              <a:miter lim="800000"/>
              <a:headEnd/>
              <a:tailEnd/>
            </a:ln>
          </p:spPr>
          <p:txBody>
            <a:bodyPr wrap="none">
              <a:spAutoFit/>
            </a:bodyPr>
            <a:lstStyle/>
            <a:p>
              <a:endParaRPr lang="en-US"/>
            </a:p>
          </p:txBody>
        </p:sp>
        <p:sp>
          <p:nvSpPr>
            <p:cNvPr id="10" name="Line 9"/>
            <p:cNvSpPr>
              <a:spLocks noChangeShapeType="1"/>
            </p:cNvSpPr>
            <p:nvPr/>
          </p:nvSpPr>
          <p:spPr bwMode="auto">
            <a:xfrm>
              <a:off x="4513" y="2976"/>
              <a:ext cx="590" cy="0"/>
            </a:xfrm>
            <a:prstGeom prst="line">
              <a:avLst/>
            </a:prstGeom>
            <a:noFill/>
            <a:ln w="15875">
              <a:solidFill>
                <a:schemeClr val="accent2"/>
              </a:solidFill>
              <a:miter lim="800000"/>
              <a:headEnd/>
              <a:tailEnd/>
            </a:ln>
          </p:spPr>
          <p:txBody>
            <a:bodyPr wrap="none">
              <a:spAutoFit/>
            </a:bodyPr>
            <a:lstStyle/>
            <a:p>
              <a:endParaRPr lang="en-US"/>
            </a:p>
          </p:txBody>
        </p:sp>
        <p:sp>
          <p:nvSpPr>
            <p:cNvPr id="11" name="Line 10"/>
            <p:cNvSpPr>
              <a:spLocks noChangeShapeType="1"/>
            </p:cNvSpPr>
            <p:nvPr/>
          </p:nvSpPr>
          <p:spPr bwMode="auto">
            <a:xfrm flipV="1">
              <a:off x="4513" y="2976"/>
              <a:ext cx="0" cy="590"/>
            </a:xfrm>
            <a:prstGeom prst="line">
              <a:avLst/>
            </a:prstGeom>
            <a:noFill/>
            <a:ln w="15875">
              <a:solidFill>
                <a:schemeClr val="accent2"/>
              </a:solidFill>
              <a:prstDash val="dash"/>
              <a:miter lim="800000"/>
              <a:headEnd/>
              <a:tailEnd/>
            </a:ln>
          </p:spPr>
          <p:txBody>
            <a:bodyPr wrap="none">
              <a:spAutoFit/>
            </a:bodyPr>
            <a:lstStyle/>
            <a:p>
              <a:endParaRPr lang="en-US"/>
            </a:p>
          </p:txBody>
        </p:sp>
        <p:sp>
          <p:nvSpPr>
            <p:cNvPr id="12" name="Line 11"/>
            <p:cNvSpPr>
              <a:spLocks noChangeShapeType="1"/>
            </p:cNvSpPr>
            <p:nvPr/>
          </p:nvSpPr>
          <p:spPr bwMode="auto">
            <a:xfrm>
              <a:off x="4513" y="3566"/>
              <a:ext cx="590" cy="0"/>
            </a:xfrm>
            <a:prstGeom prst="line">
              <a:avLst/>
            </a:prstGeom>
            <a:noFill/>
            <a:ln w="15875">
              <a:solidFill>
                <a:schemeClr val="accent2"/>
              </a:solidFill>
              <a:prstDash val="dash"/>
              <a:miter lim="800000"/>
              <a:headEnd/>
              <a:tailEnd/>
            </a:ln>
          </p:spPr>
          <p:txBody>
            <a:bodyPr wrap="none">
              <a:spAutoFit/>
            </a:bodyPr>
            <a:lstStyle/>
            <a:p>
              <a:endParaRPr lang="en-US"/>
            </a:p>
          </p:txBody>
        </p:sp>
        <p:sp>
          <p:nvSpPr>
            <p:cNvPr id="13" name="Line 12"/>
            <p:cNvSpPr>
              <a:spLocks noChangeShapeType="1"/>
            </p:cNvSpPr>
            <p:nvPr/>
          </p:nvSpPr>
          <p:spPr bwMode="auto">
            <a:xfrm flipV="1">
              <a:off x="4286" y="3566"/>
              <a:ext cx="227" cy="182"/>
            </a:xfrm>
            <a:prstGeom prst="line">
              <a:avLst/>
            </a:prstGeom>
            <a:noFill/>
            <a:ln w="15875">
              <a:solidFill>
                <a:schemeClr val="accent2"/>
              </a:solidFill>
              <a:prstDash val="dash"/>
              <a:miter lim="800000"/>
              <a:headEnd/>
              <a:tailEnd/>
            </a:ln>
          </p:spPr>
          <p:txBody>
            <a:bodyPr wrap="none">
              <a:spAutoFit/>
            </a:bodyPr>
            <a:lstStyle/>
            <a:p>
              <a:endParaRPr lang="en-US"/>
            </a:p>
          </p:txBody>
        </p:sp>
      </p:grpSp>
      <p:sp>
        <p:nvSpPr>
          <p:cNvPr id="14" name="Text Box 14"/>
          <p:cNvSpPr txBox="1">
            <a:spLocks noChangeArrowheads="1"/>
          </p:cNvSpPr>
          <p:nvPr/>
        </p:nvSpPr>
        <p:spPr bwMode="auto">
          <a:xfrm>
            <a:off x="6400800" y="5943600"/>
            <a:ext cx="1944687" cy="274638"/>
          </a:xfrm>
          <a:prstGeom prst="rect">
            <a:avLst/>
          </a:prstGeom>
          <a:noFill/>
          <a:ln w="9525">
            <a:noFill/>
            <a:miter lim="800000"/>
            <a:headEnd/>
            <a:tailEnd/>
          </a:ln>
        </p:spPr>
        <p:txBody>
          <a:bodyPr wrap="none">
            <a:spAutoFit/>
          </a:bodyPr>
          <a:lstStyle/>
          <a:p>
            <a:pPr algn="ctr"/>
            <a:r>
              <a:rPr lang="en-US" altLang="ko-KR" dirty="0"/>
              <a:t>&lt;Ex. Wireframe Displays&gt;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10000"/>
          </a:bodyPr>
          <a:lstStyle/>
          <a:p>
            <a:r>
              <a:rPr lang="en-US" altLang="ko-KR" dirty="0"/>
              <a:t>Extension of the scan-line algorithm for filling polygon interiors.</a:t>
            </a:r>
          </a:p>
          <a:p>
            <a:r>
              <a:rPr lang="en-US" dirty="0"/>
              <a:t>Image Space Method</a:t>
            </a:r>
          </a:p>
          <a:p>
            <a:pPr>
              <a:lnSpc>
                <a:spcPct val="120000"/>
              </a:lnSpc>
            </a:pPr>
            <a:r>
              <a:rPr lang="en-US" altLang="ko-KR" sz="2400" dirty="0"/>
              <a:t>Edge table</a:t>
            </a:r>
          </a:p>
          <a:p>
            <a:pPr lvl="1">
              <a:lnSpc>
                <a:spcPct val="120000"/>
              </a:lnSpc>
            </a:pPr>
            <a:r>
              <a:rPr lang="en-US" altLang="ko-KR" sz="2000" dirty="0"/>
              <a:t> Coordinate endpoints for each line</a:t>
            </a:r>
          </a:p>
          <a:p>
            <a:pPr lvl="1">
              <a:lnSpc>
                <a:spcPct val="120000"/>
              </a:lnSpc>
            </a:pPr>
            <a:r>
              <a:rPr lang="en-US" altLang="ko-KR" sz="2000" dirty="0"/>
              <a:t> Slope of each line</a:t>
            </a:r>
          </a:p>
          <a:p>
            <a:pPr lvl="1">
              <a:lnSpc>
                <a:spcPct val="120000"/>
              </a:lnSpc>
            </a:pPr>
            <a:r>
              <a:rPr lang="en-US" altLang="ko-KR" sz="2000" dirty="0"/>
              <a:t> Pointers into the polygon table</a:t>
            </a:r>
          </a:p>
          <a:p>
            <a:pPr lvl="2">
              <a:lnSpc>
                <a:spcPct val="120000"/>
              </a:lnSpc>
            </a:pPr>
            <a:r>
              <a:rPr lang="en-US" altLang="ko-KR" sz="1800" dirty="0"/>
              <a:t> Identify the surfaces bounded by each line</a:t>
            </a:r>
          </a:p>
          <a:p>
            <a:pPr>
              <a:lnSpc>
                <a:spcPct val="120000"/>
              </a:lnSpc>
            </a:pPr>
            <a:r>
              <a:rPr lang="en-US" altLang="ko-KR" sz="2400" dirty="0"/>
              <a:t> Polygon table</a:t>
            </a:r>
          </a:p>
          <a:p>
            <a:pPr lvl="1">
              <a:lnSpc>
                <a:spcPct val="120000"/>
              </a:lnSpc>
            </a:pPr>
            <a:r>
              <a:rPr lang="en-US" altLang="ko-KR" sz="2000" dirty="0"/>
              <a:t> Coefficients of the plane equation for each surface</a:t>
            </a:r>
          </a:p>
          <a:p>
            <a:pPr lvl="1">
              <a:lnSpc>
                <a:spcPct val="120000"/>
              </a:lnSpc>
            </a:pPr>
            <a:r>
              <a:rPr lang="en-US" altLang="ko-KR" sz="2000" dirty="0"/>
              <a:t> Intensity information for the surfaces</a:t>
            </a:r>
          </a:p>
          <a:p>
            <a:pPr lvl="1">
              <a:lnSpc>
                <a:spcPct val="120000"/>
              </a:lnSpc>
            </a:pPr>
            <a:r>
              <a:rPr lang="en-US" altLang="ko-KR" sz="2000" dirty="0"/>
              <a:t> Pointers into the edge table</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altLang="ko-KR" dirty="0"/>
              <a:t>Active list</a:t>
            </a:r>
          </a:p>
          <a:p>
            <a:pPr lvl="1"/>
            <a:r>
              <a:rPr lang="en-US" altLang="ko-KR" dirty="0"/>
              <a:t> Contain only edges across the current scan line</a:t>
            </a:r>
          </a:p>
          <a:p>
            <a:pPr lvl="1"/>
            <a:r>
              <a:rPr lang="en-US" altLang="ko-KR" dirty="0"/>
              <a:t> Sorted in order of increasing x</a:t>
            </a:r>
          </a:p>
          <a:p>
            <a:r>
              <a:rPr lang="en-US" altLang="ko-KR" dirty="0"/>
              <a:t> Flag for each surface</a:t>
            </a:r>
          </a:p>
          <a:p>
            <a:pPr lvl="1"/>
            <a:r>
              <a:rPr lang="en-US" altLang="ko-KR" dirty="0"/>
              <a:t> Indicate whether inside or outside of the surface</a:t>
            </a:r>
          </a:p>
          <a:p>
            <a:pPr lvl="1"/>
            <a:r>
              <a:rPr lang="ko-KR" altLang="en-US" dirty="0"/>
              <a:t> </a:t>
            </a:r>
            <a:r>
              <a:rPr lang="en-US" altLang="ko-KR" dirty="0"/>
              <a:t>At the leftmost boundary of a surface</a:t>
            </a:r>
          </a:p>
          <a:p>
            <a:pPr lvl="2"/>
            <a:r>
              <a:rPr lang="en-US" altLang="ko-KR" dirty="0"/>
              <a:t> The surface flag is turned on</a:t>
            </a:r>
          </a:p>
          <a:p>
            <a:pPr lvl="1"/>
            <a:r>
              <a:rPr lang="en-US" altLang="ko-KR" dirty="0"/>
              <a:t> At the rightmost boundary of a surface</a:t>
            </a:r>
          </a:p>
          <a:p>
            <a:pPr lvl="2"/>
            <a:r>
              <a:rPr lang="en-US" altLang="ko-KR" dirty="0"/>
              <a:t> The surface flag is turned off</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Example</a:t>
            </a:r>
            <a:endParaRPr lang="en-US" dirty="0"/>
          </a:p>
        </p:txBody>
      </p:sp>
      <p:sp>
        <p:nvSpPr>
          <p:cNvPr id="3" name="Content Placeholder 2"/>
          <p:cNvSpPr>
            <a:spLocks noGrp="1"/>
          </p:cNvSpPr>
          <p:nvPr>
            <p:ph sz="quarter" idx="1"/>
          </p:nvPr>
        </p:nvSpPr>
        <p:spPr/>
        <p:txBody>
          <a:bodyPr>
            <a:normAutofit/>
          </a:bodyPr>
          <a:lstStyle/>
          <a:p>
            <a:pPr>
              <a:lnSpc>
                <a:spcPct val="140000"/>
              </a:lnSpc>
            </a:pPr>
            <a:r>
              <a:rPr lang="en-US" altLang="ko-KR" dirty="0"/>
              <a:t>Active list for scan line 1</a:t>
            </a:r>
          </a:p>
          <a:p>
            <a:pPr lvl="1">
              <a:lnSpc>
                <a:spcPct val="140000"/>
              </a:lnSpc>
            </a:pPr>
            <a:r>
              <a:rPr lang="en-US" altLang="ko-KR" dirty="0"/>
              <a:t> Edge table                       </a:t>
            </a:r>
          </a:p>
          <a:p>
            <a:pPr lvl="2">
              <a:lnSpc>
                <a:spcPct val="140000"/>
              </a:lnSpc>
            </a:pPr>
            <a:r>
              <a:rPr lang="en-US" altLang="ko-KR" dirty="0"/>
              <a:t> AB, BC, EH, and FG</a:t>
            </a:r>
          </a:p>
          <a:p>
            <a:pPr lvl="2">
              <a:lnSpc>
                <a:spcPct val="140000"/>
              </a:lnSpc>
            </a:pPr>
            <a:r>
              <a:rPr lang="en-US" altLang="ko-KR" dirty="0"/>
              <a:t> Between AB and BC, only</a:t>
            </a:r>
          </a:p>
          <a:p>
            <a:pPr lvl="2">
              <a:lnSpc>
                <a:spcPct val="140000"/>
              </a:lnSpc>
              <a:buNone/>
            </a:pPr>
            <a:r>
              <a:rPr lang="en-US" altLang="ko-KR" dirty="0"/>
              <a:t>	 the flag for surface S</a:t>
            </a:r>
            <a:r>
              <a:rPr lang="en-US" altLang="ko-KR" baseline="-25000" dirty="0"/>
              <a:t>1</a:t>
            </a:r>
            <a:r>
              <a:rPr lang="en-US" altLang="ko-KR" dirty="0"/>
              <a:t> is on</a:t>
            </a:r>
          </a:p>
          <a:p>
            <a:pPr lvl="3">
              <a:lnSpc>
                <a:spcPct val="140000"/>
              </a:lnSpc>
            </a:pPr>
            <a:r>
              <a:rPr lang="en-US" altLang="ko-KR" sz="1800" dirty="0"/>
              <a:t> No depth calculations are necessary</a:t>
            </a:r>
          </a:p>
          <a:p>
            <a:pPr lvl="3">
              <a:lnSpc>
                <a:spcPct val="140000"/>
              </a:lnSpc>
            </a:pPr>
            <a:r>
              <a:rPr lang="en-US" altLang="ko-KR" sz="1800" dirty="0"/>
              <a:t> Intensity for surface S</a:t>
            </a:r>
            <a:r>
              <a:rPr lang="en-US" altLang="ko-KR" sz="1800" baseline="-25000" dirty="0"/>
              <a:t>1</a:t>
            </a:r>
            <a:r>
              <a:rPr lang="en-US" altLang="ko-KR" sz="1800" dirty="0"/>
              <a:t> is entered into the refresh buffer</a:t>
            </a:r>
          </a:p>
          <a:p>
            <a:pPr lvl="2">
              <a:lnSpc>
                <a:spcPct val="140000"/>
              </a:lnSpc>
            </a:pPr>
            <a:r>
              <a:rPr lang="en-US" altLang="ko-KR" dirty="0"/>
              <a:t> Similarly, between EH and FG, only the flag for S</a:t>
            </a:r>
            <a:r>
              <a:rPr lang="en-US" altLang="ko-KR" baseline="-25000" dirty="0"/>
              <a:t>2</a:t>
            </a:r>
            <a:r>
              <a:rPr lang="en-US" altLang="ko-KR" dirty="0"/>
              <a:t> is on</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nSpc>
                <a:spcPct val="90000"/>
              </a:lnSpc>
            </a:pPr>
            <a:r>
              <a:rPr lang="en-US" altLang="ko-KR" dirty="0"/>
              <a:t>For scan line 2, 3</a:t>
            </a:r>
          </a:p>
          <a:p>
            <a:pPr lvl="1">
              <a:lnSpc>
                <a:spcPct val="90000"/>
              </a:lnSpc>
            </a:pPr>
            <a:r>
              <a:rPr lang="en-US" altLang="ko-KR" dirty="0"/>
              <a:t> AD, EH, BC, and FG</a:t>
            </a:r>
          </a:p>
          <a:p>
            <a:pPr lvl="2">
              <a:lnSpc>
                <a:spcPct val="90000"/>
              </a:lnSpc>
            </a:pPr>
            <a:r>
              <a:rPr lang="en-US" altLang="ko-KR" dirty="0"/>
              <a:t> Between AD and EH, only the flag for S</a:t>
            </a:r>
            <a:r>
              <a:rPr lang="en-US" altLang="ko-KR" baseline="-25000" dirty="0"/>
              <a:t>1</a:t>
            </a:r>
            <a:r>
              <a:rPr lang="en-US" altLang="ko-KR" dirty="0"/>
              <a:t> is on</a:t>
            </a:r>
          </a:p>
          <a:p>
            <a:pPr lvl="2">
              <a:lnSpc>
                <a:spcPct val="90000"/>
              </a:lnSpc>
            </a:pPr>
            <a:r>
              <a:rPr lang="en-US" altLang="ko-KR" dirty="0"/>
              <a:t> Between EH and BC, the flags for both surfaces are on</a:t>
            </a:r>
          </a:p>
          <a:p>
            <a:pPr lvl="3">
              <a:lnSpc>
                <a:spcPct val="90000"/>
              </a:lnSpc>
            </a:pPr>
            <a:r>
              <a:rPr lang="en-US" altLang="ko-KR" sz="1800" dirty="0"/>
              <a:t> Depth calculation is needed</a:t>
            </a:r>
          </a:p>
          <a:p>
            <a:pPr lvl="3">
              <a:lnSpc>
                <a:spcPct val="90000"/>
              </a:lnSpc>
            </a:pPr>
            <a:r>
              <a:rPr lang="en-US" altLang="ko-KR" sz="1800" dirty="0"/>
              <a:t> Intensities for S</a:t>
            </a:r>
            <a:r>
              <a:rPr lang="en-US" altLang="ko-KR" sz="1800" baseline="-25000" dirty="0"/>
              <a:t>1</a:t>
            </a:r>
            <a:r>
              <a:rPr lang="en-US" altLang="ko-KR" sz="1800" dirty="0"/>
              <a:t> are loaded into the refresh buffer until BC</a:t>
            </a:r>
          </a:p>
          <a:p>
            <a:pPr lvl="1">
              <a:lnSpc>
                <a:spcPct val="90000"/>
              </a:lnSpc>
            </a:pPr>
            <a:r>
              <a:rPr lang="ko-KR" altLang="en-US" dirty="0"/>
              <a:t> </a:t>
            </a:r>
            <a:r>
              <a:rPr lang="en-US" altLang="ko-KR" dirty="0"/>
              <a:t>Take advantage of coherence</a:t>
            </a:r>
          </a:p>
          <a:p>
            <a:pPr lvl="2">
              <a:lnSpc>
                <a:spcPct val="90000"/>
              </a:lnSpc>
            </a:pPr>
            <a:r>
              <a:rPr lang="en-US" altLang="ko-KR" dirty="0"/>
              <a:t> Pass from one scan line to next</a:t>
            </a:r>
          </a:p>
          <a:p>
            <a:pPr lvl="2">
              <a:lnSpc>
                <a:spcPct val="90000"/>
              </a:lnSpc>
            </a:pPr>
            <a:r>
              <a:rPr lang="en-US" altLang="ko-KR" dirty="0"/>
              <a:t> Scan line 3 has the same active list as scan line 2</a:t>
            </a:r>
          </a:p>
          <a:p>
            <a:pPr lvl="2">
              <a:lnSpc>
                <a:spcPct val="90000"/>
              </a:lnSpc>
            </a:pPr>
            <a:r>
              <a:rPr lang="en-US" altLang="ko-KR" dirty="0"/>
              <a:t> Unnecessary to make depth calculations between EH and BC</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pPr eaLnBrk="1" hangingPunct="1"/>
            <a:r>
              <a:rPr lang="en-US"/>
              <a:t>Scan-Line Method Basic Example</a:t>
            </a:r>
          </a:p>
        </p:txBody>
      </p:sp>
      <p:sp>
        <p:nvSpPr>
          <p:cNvPr id="12293" name="Rectangle 3"/>
          <p:cNvSpPr>
            <a:spLocks noGrp="1" noChangeArrowheads="1"/>
          </p:cNvSpPr>
          <p:nvPr>
            <p:ph sz="quarter" idx="1"/>
          </p:nvPr>
        </p:nvSpPr>
        <p:spPr>
          <a:xfrm>
            <a:off x="457200" y="569913"/>
            <a:ext cx="8229600" cy="4525962"/>
          </a:xfrm>
        </p:spPr>
        <p:txBody>
          <a:bodyPr/>
          <a:lstStyle/>
          <a:p>
            <a:pPr eaLnBrk="1" hangingPunct="1"/>
            <a:endParaRPr lang="en-US" sz="1800" dirty="0">
              <a:latin typeface="Arial" pitchFamily="34" charset="0"/>
            </a:endParaRPr>
          </a:p>
          <a:p>
            <a:pPr eaLnBrk="1" hangingPunct="1"/>
            <a:endParaRPr lang="en-US" sz="1800" dirty="0">
              <a:latin typeface="Arial" pitchFamily="34" charset="0"/>
            </a:endParaRPr>
          </a:p>
          <a:p>
            <a:pPr eaLnBrk="1" hangingPunct="1"/>
            <a:r>
              <a:rPr lang="en-US" sz="1600" dirty="0">
                <a:latin typeface="Arial" pitchFamily="34" charset="0"/>
              </a:rPr>
              <a:t>Scan Line 1: </a:t>
            </a:r>
          </a:p>
          <a:p>
            <a:pPr lvl="1" eaLnBrk="1" hangingPunct="1"/>
            <a:r>
              <a:rPr lang="en-US" sz="1600" dirty="0">
                <a:latin typeface="Arial" pitchFamily="34" charset="0"/>
              </a:rPr>
              <a:t>(A,B) to (B,C) only inside S</a:t>
            </a:r>
            <a:r>
              <a:rPr lang="en-US" sz="1600" baseline="-25000" dirty="0">
                <a:latin typeface="Arial" pitchFamily="34" charset="0"/>
              </a:rPr>
              <a:t>1</a:t>
            </a:r>
            <a:r>
              <a:rPr lang="en-US" sz="1600" dirty="0">
                <a:latin typeface="Arial" pitchFamily="34" charset="0"/>
              </a:rPr>
              <a:t>, so color from S</a:t>
            </a:r>
            <a:r>
              <a:rPr lang="en-US" sz="1600" baseline="-25000" dirty="0">
                <a:latin typeface="Arial" pitchFamily="34" charset="0"/>
              </a:rPr>
              <a:t>1</a:t>
            </a:r>
          </a:p>
          <a:p>
            <a:pPr lvl="1" eaLnBrk="1" hangingPunct="1"/>
            <a:r>
              <a:rPr lang="en-US" sz="1600" dirty="0">
                <a:latin typeface="Arial" pitchFamily="34" charset="0"/>
              </a:rPr>
              <a:t>(E,H) to (F,G) only inside S</a:t>
            </a:r>
            <a:r>
              <a:rPr lang="en-US" sz="1600" baseline="-25000" dirty="0">
                <a:latin typeface="Arial" pitchFamily="34" charset="0"/>
              </a:rPr>
              <a:t>2</a:t>
            </a:r>
            <a:r>
              <a:rPr lang="en-US" sz="1600" dirty="0">
                <a:latin typeface="Arial" pitchFamily="34" charset="0"/>
              </a:rPr>
              <a:t>, so color from S</a:t>
            </a:r>
            <a:r>
              <a:rPr lang="en-US" sz="1600" baseline="-25000" dirty="0">
                <a:latin typeface="Arial" pitchFamily="34" charset="0"/>
              </a:rPr>
              <a:t>2</a:t>
            </a:r>
          </a:p>
          <a:p>
            <a:pPr lvl="1" eaLnBrk="1" hangingPunct="1"/>
            <a:endParaRPr lang="en-US" sz="1600" baseline="-25000" dirty="0">
              <a:latin typeface="Arial" pitchFamily="34" charset="0"/>
            </a:endParaRPr>
          </a:p>
          <a:p>
            <a:pPr eaLnBrk="1" hangingPunct="1"/>
            <a:r>
              <a:rPr lang="en-US" sz="1600" dirty="0">
                <a:latin typeface="Arial" pitchFamily="34" charset="0"/>
              </a:rPr>
              <a:t>Scan Line 2:</a:t>
            </a:r>
          </a:p>
          <a:p>
            <a:pPr lvl="1" eaLnBrk="1" hangingPunct="1"/>
            <a:r>
              <a:rPr lang="en-US" sz="1600" dirty="0">
                <a:latin typeface="Arial" pitchFamily="34" charset="0"/>
              </a:rPr>
              <a:t>(A,D) to (E,H) only inside S</a:t>
            </a:r>
            <a:r>
              <a:rPr lang="en-US" sz="1600" baseline="-25000" dirty="0">
                <a:latin typeface="Arial" pitchFamily="34" charset="0"/>
              </a:rPr>
              <a:t>1</a:t>
            </a:r>
            <a:r>
              <a:rPr lang="en-US" sz="1600" dirty="0">
                <a:latin typeface="Arial" pitchFamily="34" charset="0"/>
              </a:rPr>
              <a:t>, so color from S</a:t>
            </a:r>
            <a:r>
              <a:rPr lang="en-US" sz="1600" baseline="-25000" dirty="0">
                <a:latin typeface="Arial" pitchFamily="34" charset="0"/>
              </a:rPr>
              <a:t>1</a:t>
            </a:r>
          </a:p>
          <a:p>
            <a:pPr lvl="1" eaLnBrk="1" hangingPunct="1"/>
            <a:r>
              <a:rPr lang="en-US" sz="1600" dirty="0">
                <a:latin typeface="Arial" pitchFamily="34" charset="0"/>
              </a:rPr>
              <a:t>(E,H) to (B,C) inside S</a:t>
            </a:r>
            <a:r>
              <a:rPr lang="en-US" sz="1600" baseline="-25000" dirty="0">
                <a:latin typeface="Arial" pitchFamily="34" charset="0"/>
              </a:rPr>
              <a:t>1 </a:t>
            </a:r>
            <a:r>
              <a:rPr lang="en-US" sz="1600" dirty="0">
                <a:latin typeface="Arial" pitchFamily="34" charset="0"/>
              </a:rPr>
              <a:t>and S</a:t>
            </a:r>
            <a:r>
              <a:rPr lang="en-US" sz="1600" baseline="-25000" dirty="0">
                <a:latin typeface="Arial" pitchFamily="34" charset="0"/>
              </a:rPr>
              <a:t>2 </a:t>
            </a:r>
            <a:r>
              <a:rPr lang="en-US" sz="1600" dirty="0">
                <a:latin typeface="Arial" pitchFamily="34" charset="0"/>
              </a:rPr>
              <a:t>, so compute &amp; test depth</a:t>
            </a:r>
            <a:br>
              <a:rPr lang="en-US" sz="1600" dirty="0">
                <a:latin typeface="Arial" pitchFamily="34" charset="0"/>
              </a:rPr>
            </a:br>
            <a:r>
              <a:rPr lang="en-US" sz="1600" dirty="0">
                <a:latin typeface="Arial" pitchFamily="34" charset="0"/>
              </a:rPr>
              <a:t>      In this example we color from S</a:t>
            </a:r>
            <a:r>
              <a:rPr lang="en-US" sz="1600" baseline="-25000" dirty="0">
                <a:latin typeface="Arial" pitchFamily="34" charset="0"/>
              </a:rPr>
              <a:t>1</a:t>
            </a:r>
          </a:p>
          <a:p>
            <a:pPr lvl="1" eaLnBrk="1" hangingPunct="1"/>
            <a:r>
              <a:rPr lang="en-US" sz="1600" dirty="0">
                <a:latin typeface="b"/>
              </a:rPr>
              <a:t>(B,C) to (F,G) only inside S</a:t>
            </a:r>
            <a:r>
              <a:rPr lang="en-US" sz="1600" baseline="-25000" dirty="0">
                <a:latin typeface="b"/>
              </a:rPr>
              <a:t>2</a:t>
            </a:r>
            <a:r>
              <a:rPr lang="en-US" sz="1600" dirty="0">
                <a:latin typeface="b"/>
              </a:rPr>
              <a:t>, so color from S</a:t>
            </a:r>
            <a:r>
              <a:rPr lang="en-US" sz="1600" baseline="-25000" dirty="0">
                <a:latin typeface="b"/>
              </a:rPr>
              <a:t>2</a:t>
            </a:r>
          </a:p>
          <a:p>
            <a:pPr lvl="1" eaLnBrk="1" hangingPunct="1"/>
            <a:endParaRPr lang="en-US" sz="2000" baseline="-25000" dirty="0">
              <a:latin typeface="Arial" pitchFamily="34" charset="0"/>
            </a:endParaRPr>
          </a:p>
          <a:p>
            <a:pPr lvl="1" eaLnBrk="1" hangingPunct="1"/>
            <a:endParaRPr lang="en-US" sz="2000" baseline="-25000" dirty="0">
              <a:latin typeface="Arial" pitchFamily="34" charset="0"/>
            </a:endParaRPr>
          </a:p>
        </p:txBody>
      </p:sp>
      <p:sp>
        <p:nvSpPr>
          <p:cNvPr id="12294" name="Freeform 4"/>
          <p:cNvSpPr>
            <a:spLocks/>
          </p:cNvSpPr>
          <p:nvPr/>
        </p:nvSpPr>
        <p:spPr bwMode="auto">
          <a:xfrm>
            <a:off x="1981200" y="3927475"/>
            <a:ext cx="1600200" cy="2590800"/>
          </a:xfrm>
          <a:custGeom>
            <a:avLst/>
            <a:gdLst>
              <a:gd name="T0" fmla="*/ 384 w 1008"/>
              <a:gd name="T1" fmla="*/ 1632 h 1632"/>
              <a:gd name="T2" fmla="*/ 1008 w 1008"/>
              <a:gd name="T3" fmla="*/ 1104 h 1632"/>
              <a:gd name="T4" fmla="*/ 576 w 1008"/>
              <a:gd name="T5" fmla="*/ 0 h 1632"/>
              <a:gd name="T6" fmla="*/ 0 w 1008"/>
              <a:gd name="T7" fmla="*/ 672 h 1632"/>
              <a:gd name="T8" fmla="*/ 0 60000 65536"/>
              <a:gd name="T9" fmla="*/ 0 60000 65536"/>
              <a:gd name="T10" fmla="*/ 0 60000 65536"/>
              <a:gd name="T11" fmla="*/ 0 60000 65536"/>
              <a:gd name="T12" fmla="*/ 0 w 1008"/>
              <a:gd name="T13" fmla="*/ 0 h 1632"/>
              <a:gd name="T14" fmla="*/ 1008 w 1008"/>
              <a:gd name="T15" fmla="*/ 1632 h 1632"/>
            </a:gdLst>
            <a:ahLst/>
            <a:cxnLst>
              <a:cxn ang="T8">
                <a:pos x="T0" y="T1"/>
              </a:cxn>
              <a:cxn ang="T9">
                <a:pos x="T2" y="T3"/>
              </a:cxn>
              <a:cxn ang="T10">
                <a:pos x="T4" y="T5"/>
              </a:cxn>
              <a:cxn ang="T11">
                <a:pos x="T6" y="T7"/>
              </a:cxn>
            </a:cxnLst>
            <a:rect l="T12" t="T13" r="T14" b="T15"/>
            <a:pathLst>
              <a:path w="1008" h="1632">
                <a:moveTo>
                  <a:pt x="384" y="1632"/>
                </a:moveTo>
                <a:lnTo>
                  <a:pt x="1008" y="1104"/>
                </a:lnTo>
                <a:lnTo>
                  <a:pt x="576" y="0"/>
                </a:lnTo>
                <a:lnTo>
                  <a:pt x="0" y="672"/>
                </a:lnTo>
              </a:path>
            </a:pathLst>
          </a:custGeom>
          <a:solidFill>
            <a:srgbClr val="E00202"/>
          </a:solidFill>
          <a:ln w="9525">
            <a:noFill/>
            <a:round/>
            <a:headEnd/>
            <a:tailEnd/>
          </a:ln>
        </p:spPr>
        <p:txBody>
          <a:bodyPr/>
          <a:lstStyle/>
          <a:p>
            <a:endParaRPr lang="en-US"/>
          </a:p>
        </p:txBody>
      </p:sp>
      <p:sp>
        <p:nvSpPr>
          <p:cNvPr id="12295" name="Freeform 5"/>
          <p:cNvSpPr>
            <a:spLocks/>
          </p:cNvSpPr>
          <p:nvPr/>
        </p:nvSpPr>
        <p:spPr bwMode="auto">
          <a:xfrm>
            <a:off x="2743200" y="4308475"/>
            <a:ext cx="1981200" cy="2209800"/>
          </a:xfrm>
          <a:custGeom>
            <a:avLst/>
            <a:gdLst>
              <a:gd name="T0" fmla="*/ 768 w 1248"/>
              <a:gd name="T1" fmla="*/ 0 h 1392"/>
              <a:gd name="T2" fmla="*/ 0 w 1248"/>
              <a:gd name="T3" fmla="*/ 816 h 1392"/>
              <a:gd name="T4" fmla="*/ 672 w 1248"/>
              <a:gd name="T5" fmla="*/ 1392 h 1392"/>
              <a:gd name="T6" fmla="*/ 1248 w 1248"/>
              <a:gd name="T7" fmla="*/ 192 h 1392"/>
              <a:gd name="T8" fmla="*/ 768 w 1248"/>
              <a:gd name="T9" fmla="*/ 0 h 1392"/>
              <a:gd name="T10" fmla="*/ 0 60000 65536"/>
              <a:gd name="T11" fmla="*/ 0 60000 65536"/>
              <a:gd name="T12" fmla="*/ 0 60000 65536"/>
              <a:gd name="T13" fmla="*/ 0 60000 65536"/>
              <a:gd name="T14" fmla="*/ 0 60000 65536"/>
              <a:gd name="T15" fmla="*/ 0 w 1248"/>
              <a:gd name="T16" fmla="*/ 0 h 1392"/>
              <a:gd name="T17" fmla="*/ 1248 w 1248"/>
              <a:gd name="T18" fmla="*/ 1392 h 1392"/>
            </a:gdLst>
            <a:ahLst/>
            <a:cxnLst>
              <a:cxn ang="T10">
                <a:pos x="T0" y="T1"/>
              </a:cxn>
              <a:cxn ang="T11">
                <a:pos x="T2" y="T3"/>
              </a:cxn>
              <a:cxn ang="T12">
                <a:pos x="T4" y="T5"/>
              </a:cxn>
              <a:cxn ang="T13">
                <a:pos x="T6" y="T7"/>
              </a:cxn>
              <a:cxn ang="T14">
                <a:pos x="T8" y="T9"/>
              </a:cxn>
            </a:cxnLst>
            <a:rect l="T15" t="T16" r="T17" b="T18"/>
            <a:pathLst>
              <a:path w="1248" h="1392">
                <a:moveTo>
                  <a:pt x="768" y="0"/>
                </a:moveTo>
                <a:lnTo>
                  <a:pt x="0" y="816"/>
                </a:lnTo>
                <a:lnTo>
                  <a:pt x="672" y="1392"/>
                </a:lnTo>
                <a:lnTo>
                  <a:pt x="1248" y="192"/>
                </a:lnTo>
                <a:lnTo>
                  <a:pt x="768" y="0"/>
                </a:lnTo>
                <a:close/>
              </a:path>
            </a:pathLst>
          </a:custGeom>
          <a:noFill/>
          <a:ln w="9525">
            <a:solidFill>
              <a:schemeClr val="tx1"/>
            </a:solidFill>
            <a:prstDash val="dash"/>
            <a:round/>
            <a:headEnd/>
            <a:tailEnd/>
          </a:ln>
        </p:spPr>
        <p:txBody>
          <a:bodyPr/>
          <a:lstStyle/>
          <a:p>
            <a:endParaRPr lang="en-US"/>
          </a:p>
        </p:txBody>
      </p:sp>
      <p:sp>
        <p:nvSpPr>
          <p:cNvPr id="12296" name="Freeform 8"/>
          <p:cNvSpPr>
            <a:spLocks/>
          </p:cNvSpPr>
          <p:nvPr/>
        </p:nvSpPr>
        <p:spPr bwMode="auto">
          <a:xfrm>
            <a:off x="3200400" y="4308475"/>
            <a:ext cx="1524000" cy="2209800"/>
          </a:xfrm>
          <a:custGeom>
            <a:avLst/>
            <a:gdLst>
              <a:gd name="T0" fmla="*/ 0 w 960"/>
              <a:gd name="T1" fmla="*/ 1056 h 1392"/>
              <a:gd name="T2" fmla="*/ 384 w 960"/>
              <a:gd name="T3" fmla="*/ 1392 h 1392"/>
              <a:gd name="T4" fmla="*/ 960 w 960"/>
              <a:gd name="T5" fmla="*/ 192 h 1392"/>
              <a:gd name="T6" fmla="*/ 480 w 960"/>
              <a:gd name="T7" fmla="*/ 0 h 1392"/>
              <a:gd name="T8" fmla="*/ 72 w 960"/>
              <a:gd name="T9" fmla="*/ 428 h 1392"/>
              <a:gd name="T10" fmla="*/ 0 60000 65536"/>
              <a:gd name="T11" fmla="*/ 0 60000 65536"/>
              <a:gd name="T12" fmla="*/ 0 60000 65536"/>
              <a:gd name="T13" fmla="*/ 0 60000 65536"/>
              <a:gd name="T14" fmla="*/ 0 60000 65536"/>
              <a:gd name="T15" fmla="*/ 0 w 960"/>
              <a:gd name="T16" fmla="*/ 0 h 1392"/>
              <a:gd name="T17" fmla="*/ 960 w 960"/>
              <a:gd name="T18" fmla="*/ 1392 h 1392"/>
            </a:gdLst>
            <a:ahLst/>
            <a:cxnLst>
              <a:cxn ang="T10">
                <a:pos x="T0" y="T1"/>
              </a:cxn>
              <a:cxn ang="T11">
                <a:pos x="T2" y="T3"/>
              </a:cxn>
              <a:cxn ang="T12">
                <a:pos x="T4" y="T5"/>
              </a:cxn>
              <a:cxn ang="T13">
                <a:pos x="T6" y="T7"/>
              </a:cxn>
              <a:cxn ang="T14">
                <a:pos x="T8" y="T9"/>
              </a:cxn>
            </a:cxnLst>
            <a:rect l="T15" t="T16" r="T17" b="T18"/>
            <a:pathLst>
              <a:path w="960" h="1392">
                <a:moveTo>
                  <a:pt x="0" y="1056"/>
                </a:moveTo>
                <a:lnTo>
                  <a:pt x="384" y="1392"/>
                </a:lnTo>
                <a:lnTo>
                  <a:pt x="960" y="192"/>
                </a:lnTo>
                <a:lnTo>
                  <a:pt x="480" y="0"/>
                </a:lnTo>
                <a:lnTo>
                  <a:pt x="72" y="428"/>
                </a:lnTo>
              </a:path>
            </a:pathLst>
          </a:custGeom>
          <a:noFill/>
          <a:ln w="57150">
            <a:solidFill>
              <a:schemeClr val="tx1"/>
            </a:solidFill>
            <a:round/>
            <a:headEnd/>
            <a:tailEnd/>
          </a:ln>
        </p:spPr>
        <p:txBody>
          <a:bodyPr/>
          <a:lstStyle/>
          <a:p>
            <a:endParaRPr lang="en-US"/>
          </a:p>
        </p:txBody>
      </p:sp>
      <p:sp>
        <p:nvSpPr>
          <p:cNvPr id="12297" name="Text Box 9"/>
          <p:cNvSpPr txBox="1">
            <a:spLocks noChangeArrowheads="1"/>
          </p:cNvSpPr>
          <p:nvPr/>
        </p:nvSpPr>
        <p:spPr bwMode="auto">
          <a:xfrm>
            <a:off x="2481263" y="3814763"/>
            <a:ext cx="336550" cy="366712"/>
          </a:xfrm>
          <a:prstGeom prst="rect">
            <a:avLst/>
          </a:prstGeom>
          <a:noFill/>
          <a:ln w="9525">
            <a:noFill/>
            <a:miter lim="800000"/>
            <a:headEnd/>
            <a:tailEnd/>
          </a:ln>
        </p:spPr>
        <p:txBody>
          <a:bodyPr wrap="none">
            <a:spAutoFit/>
          </a:bodyPr>
          <a:lstStyle/>
          <a:p>
            <a:r>
              <a:rPr lang="en-US" i="0">
                <a:latin typeface="Arial" pitchFamily="34" charset="0"/>
              </a:rPr>
              <a:t>B</a:t>
            </a:r>
          </a:p>
        </p:txBody>
      </p:sp>
      <p:sp>
        <p:nvSpPr>
          <p:cNvPr id="12298" name="Text Box 10"/>
          <p:cNvSpPr txBox="1">
            <a:spLocks noChangeArrowheads="1"/>
          </p:cNvSpPr>
          <p:nvPr/>
        </p:nvSpPr>
        <p:spPr bwMode="auto">
          <a:xfrm>
            <a:off x="1641475" y="4814888"/>
            <a:ext cx="336550" cy="366712"/>
          </a:xfrm>
          <a:prstGeom prst="rect">
            <a:avLst/>
          </a:prstGeom>
          <a:noFill/>
          <a:ln w="9525">
            <a:noFill/>
            <a:miter lim="800000"/>
            <a:headEnd/>
            <a:tailEnd/>
          </a:ln>
        </p:spPr>
        <p:txBody>
          <a:bodyPr wrap="none">
            <a:spAutoFit/>
          </a:bodyPr>
          <a:lstStyle/>
          <a:p>
            <a:r>
              <a:rPr lang="en-US" i="0">
                <a:latin typeface="Arial" pitchFamily="34" charset="0"/>
              </a:rPr>
              <a:t>A</a:t>
            </a:r>
          </a:p>
        </p:txBody>
      </p:sp>
      <p:sp>
        <p:nvSpPr>
          <p:cNvPr id="12299" name="Text Box 11"/>
          <p:cNvSpPr txBox="1">
            <a:spLocks noChangeArrowheads="1"/>
          </p:cNvSpPr>
          <p:nvPr/>
        </p:nvSpPr>
        <p:spPr bwMode="auto">
          <a:xfrm>
            <a:off x="2403475" y="6469063"/>
            <a:ext cx="349250" cy="366712"/>
          </a:xfrm>
          <a:prstGeom prst="rect">
            <a:avLst/>
          </a:prstGeom>
          <a:noFill/>
          <a:ln w="9525">
            <a:noFill/>
            <a:miter lim="800000"/>
            <a:headEnd/>
            <a:tailEnd/>
          </a:ln>
        </p:spPr>
        <p:txBody>
          <a:bodyPr wrap="none">
            <a:spAutoFit/>
          </a:bodyPr>
          <a:lstStyle/>
          <a:p>
            <a:r>
              <a:rPr lang="en-US" i="0">
                <a:latin typeface="Arial" pitchFamily="34" charset="0"/>
              </a:rPr>
              <a:t>D</a:t>
            </a:r>
          </a:p>
        </p:txBody>
      </p:sp>
      <p:sp>
        <p:nvSpPr>
          <p:cNvPr id="12300" name="Text Box 12"/>
          <p:cNvSpPr txBox="1">
            <a:spLocks noChangeArrowheads="1"/>
          </p:cNvSpPr>
          <p:nvPr/>
        </p:nvSpPr>
        <p:spPr bwMode="auto">
          <a:xfrm>
            <a:off x="3503613" y="5516563"/>
            <a:ext cx="349250" cy="366712"/>
          </a:xfrm>
          <a:prstGeom prst="rect">
            <a:avLst/>
          </a:prstGeom>
          <a:noFill/>
          <a:ln w="9525">
            <a:noFill/>
            <a:miter lim="800000"/>
            <a:headEnd/>
            <a:tailEnd/>
          </a:ln>
        </p:spPr>
        <p:txBody>
          <a:bodyPr wrap="none">
            <a:spAutoFit/>
          </a:bodyPr>
          <a:lstStyle/>
          <a:p>
            <a:r>
              <a:rPr lang="en-US" i="0">
                <a:latin typeface="Arial" pitchFamily="34" charset="0"/>
              </a:rPr>
              <a:t>C</a:t>
            </a:r>
          </a:p>
        </p:txBody>
      </p:sp>
      <p:sp>
        <p:nvSpPr>
          <p:cNvPr id="12301" name="Text Box 13"/>
          <p:cNvSpPr txBox="1">
            <a:spLocks noChangeArrowheads="1"/>
          </p:cNvSpPr>
          <p:nvPr/>
        </p:nvSpPr>
        <p:spPr bwMode="auto">
          <a:xfrm>
            <a:off x="3678238" y="6491288"/>
            <a:ext cx="361950" cy="366712"/>
          </a:xfrm>
          <a:prstGeom prst="rect">
            <a:avLst/>
          </a:prstGeom>
          <a:noFill/>
          <a:ln w="9525">
            <a:noFill/>
            <a:miter lim="800000"/>
            <a:headEnd/>
            <a:tailEnd/>
          </a:ln>
        </p:spPr>
        <p:txBody>
          <a:bodyPr wrap="none">
            <a:spAutoFit/>
          </a:bodyPr>
          <a:lstStyle/>
          <a:p>
            <a:r>
              <a:rPr lang="en-US" i="0">
                <a:latin typeface="Arial" pitchFamily="34" charset="0"/>
              </a:rPr>
              <a:t>G</a:t>
            </a:r>
          </a:p>
        </p:txBody>
      </p:sp>
      <p:sp>
        <p:nvSpPr>
          <p:cNvPr id="12302" name="Text Box 14"/>
          <p:cNvSpPr txBox="1">
            <a:spLocks noChangeArrowheads="1"/>
          </p:cNvSpPr>
          <p:nvPr/>
        </p:nvSpPr>
        <p:spPr bwMode="auto">
          <a:xfrm>
            <a:off x="4676775" y="4452938"/>
            <a:ext cx="323850" cy="366712"/>
          </a:xfrm>
          <a:prstGeom prst="rect">
            <a:avLst/>
          </a:prstGeom>
          <a:noFill/>
          <a:ln w="9525">
            <a:noFill/>
            <a:miter lim="800000"/>
            <a:headEnd/>
            <a:tailEnd/>
          </a:ln>
        </p:spPr>
        <p:txBody>
          <a:bodyPr wrap="none">
            <a:spAutoFit/>
          </a:bodyPr>
          <a:lstStyle/>
          <a:p>
            <a:r>
              <a:rPr lang="en-US" i="0">
                <a:latin typeface="Arial" pitchFamily="34" charset="0"/>
              </a:rPr>
              <a:t>F</a:t>
            </a:r>
          </a:p>
        </p:txBody>
      </p:sp>
      <p:sp>
        <p:nvSpPr>
          <p:cNvPr id="12303" name="Text Box 15"/>
          <p:cNvSpPr txBox="1">
            <a:spLocks noChangeArrowheads="1"/>
          </p:cNvSpPr>
          <p:nvPr/>
        </p:nvSpPr>
        <p:spPr bwMode="auto">
          <a:xfrm>
            <a:off x="3700463" y="4006850"/>
            <a:ext cx="336550" cy="366713"/>
          </a:xfrm>
          <a:prstGeom prst="rect">
            <a:avLst/>
          </a:prstGeom>
          <a:noFill/>
          <a:ln w="9525">
            <a:noFill/>
            <a:miter lim="800000"/>
            <a:headEnd/>
            <a:tailEnd/>
          </a:ln>
        </p:spPr>
        <p:txBody>
          <a:bodyPr wrap="none">
            <a:spAutoFit/>
          </a:bodyPr>
          <a:lstStyle/>
          <a:p>
            <a:r>
              <a:rPr lang="en-US" i="0">
                <a:latin typeface="Arial" pitchFamily="34" charset="0"/>
              </a:rPr>
              <a:t>E</a:t>
            </a:r>
          </a:p>
        </p:txBody>
      </p:sp>
      <p:sp>
        <p:nvSpPr>
          <p:cNvPr id="12304" name="Text Box 16"/>
          <p:cNvSpPr txBox="1">
            <a:spLocks noChangeArrowheads="1"/>
          </p:cNvSpPr>
          <p:nvPr/>
        </p:nvSpPr>
        <p:spPr bwMode="auto">
          <a:xfrm>
            <a:off x="2473325" y="5422900"/>
            <a:ext cx="349250" cy="366713"/>
          </a:xfrm>
          <a:prstGeom prst="rect">
            <a:avLst/>
          </a:prstGeom>
          <a:noFill/>
          <a:ln w="9525">
            <a:noFill/>
            <a:miter lim="800000"/>
            <a:headEnd/>
            <a:tailEnd/>
          </a:ln>
        </p:spPr>
        <p:txBody>
          <a:bodyPr wrap="none">
            <a:spAutoFit/>
          </a:bodyPr>
          <a:lstStyle/>
          <a:p>
            <a:r>
              <a:rPr lang="en-US" i="0">
                <a:latin typeface="Arial" pitchFamily="34" charset="0"/>
              </a:rPr>
              <a:t>H</a:t>
            </a:r>
          </a:p>
        </p:txBody>
      </p:sp>
      <p:sp>
        <p:nvSpPr>
          <p:cNvPr id="12305" name="Text Box 17"/>
          <p:cNvSpPr txBox="1">
            <a:spLocks noChangeArrowheads="1"/>
          </p:cNvSpPr>
          <p:nvPr/>
        </p:nvSpPr>
        <p:spPr bwMode="auto">
          <a:xfrm>
            <a:off x="2400300" y="4762500"/>
            <a:ext cx="420688" cy="366713"/>
          </a:xfrm>
          <a:prstGeom prst="rect">
            <a:avLst/>
          </a:prstGeom>
          <a:noFill/>
          <a:ln w="9525">
            <a:noFill/>
            <a:miter lim="800000"/>
            <a:headEnd/>
            <a:tailEnd/>
          </a:ln>
        </p:spPr>
        <p:txBody>
          <a:bodyPr wrap="none">
            <a:spAutoFit/>
          </a:bodyPr>
          <a:lstStyle/>
          <a:p>
            <a:r>
              <a:rPr lang="en-US" i="0">
                <a:latin typeface="Arial" pitchFamily="34" charset="0"/>
              </a:rPr>
              <a:t>S</a:t>
            </a:r>
            <a:r>
              <a:rPr lang="en-US" i="0" baseline="-25000">
                <a:latin typeface="Arial" pitchFamily="34" charset="0"/>
              </a:rPr>
              <a:t>1</a:t>
            </a:r>
          </a:p>
        </p:txBody>
      </p:sp>
      <p:sp>
        <p:nvSpPr>
          <p:cNvPr id="12306" name="Text Box 18"/>
          <p:cNvSpPr txBox="1">
            <a:spLocks noChangeArrowheads="1"/>
          </p:cNvSpPr>
          <p:nvPr/>
        </p:nvSpPr>
        <p:spPr bwMode="auto">
          <a:xfrm>
            <a:off x="3816350" y="4802188"/>
            <a:ext cx="420688" cy="366712"/>
          </a:xfrm>
          <a:prstGeom prst="rect">
            <a:avLst/>
          </a:prstGeom>
          <a:noFill/>
          <a:ln w="9525">
            <a:noFill/>
            <a:miter lim="800000"/>
            <a:headEnd/>
            <a:tailEnd/>
          </a:ln>
        </p:spPr>
        <p:txBody>
          <a:bodyPr wrap="none">
            <a:spAutoFit/>
          </a:bodyPr>
          <a:lstStyle/>
          <a:p>
            <a:r>
              <a:rPr lang="en-US" i="0">
                <a:latin typeface="Arial" pitchFamily="34" charset="0"/>
              </a:rPr>
              <a:t>S</a:t>
            </a:r>
            <a:r>
              <a:rPr lang="en-US" i="0" baseline="-25000">
                <a:latin typeface="Arial" pitchFamily="34" charset="0"/>
              </a:rPr>
              <a:t>2</a:t>
            </a:r>
          </a:p>
        </p:txBody>
      </p:sp>
      <p:sp>
        <p:nvSpPr>
          <p:cNvPr id="12307" name="Line 19"/>
          <p:cNvSpPr>
            <a:spLocks noChangeShapeType="1"/>
          </p:cNvSpPr>
          <p:nvPr/>
        </p:nvSpPr>
        <p:spPr bwMode="auto">
          <a:xfrm>
            <a:off x="1292225" y="4768850"/>
            <a:ext cx="5410200" cy="0"/>
          </a:xfrm>
          <a:prstGeom prst="line">
            <a:avLst/>
          </a:prstGeom>
          <a:noFill/>
          <a:ln w="9525">
            <a:solidFill>
              <a:schemeClr val="tx1"/>
            </a:solidFill>
            <a:round/>
            <a:headEnd/>
            <a:tailEnd/>
          </a:ln>
        </p:spPr>
        <p:txBody>
          <a:bodyPr/>
          <a:lstStyle/>
          <a:p>
            <a:endParaRPr lang="en-US"/>
          </a:p>
        </p:txBody>
      </p:sp>
      <p:sp>
        <p:nvSpPr>
          <p:cNvPr id="12308" name="Line 20"/>
          <p:cNvSpPr>
            <a:spLocks noChangeShapeType="1"/>
          </p:cNvSpPr>
          <p:nvPr/>
        </p:nvSpPr>
        <p:spPr bwMode="auto">
          <a:xfrm>
            <a:off x="1298575" y="5237163"/>
            <a:ext cx="5410200" cy="0"/>
          </a:xfrm>
          <a:prstGeom prst="line">
            <a:avLst/>
          </a:prstGeom>
          <a:noFill/>
          <a:ln w="9525">
            <a:solidFill>
              <a:schemeClr val="tx1"/>
            </a:solidFill>
            <a:round/>
            <a:headEnd/>
            <a:tailEnd/>
          </a:ln>
        </p:spPr>
        <p:txBody>
          <a:bodyPr/>
          <a:lstStyle/>
          <a:p>
            <a:endParaRPr lang="en-US"/>
          </a:p>
        </p:txBody>
      </p:sp>
      <p:sp>
        <p:nvSpPr>
          <p:cNvPr id="12309" name="Line 21"/>
          <p:cNvSpPr>
            <a:spLocks noChangeShapeType="1"/>
          </p:cNvSpPr>
          <p:nvPr/>
        </p:nvSpPr>
        <p:spPr bwMode="auto">
          <a:xfrm>
            <a:off x="1314450" y="5434013"/>
            <a:ext cx="5410200" cy="0"/>
          </a:xfrm>
          <a:prstGeom prst="line">
            <a:avLst/>
          </a:prstGeom>
          <a:noFill/>
          <a:ln w="9525">
            <a:solidFill>
              <a:schemeClr val="tx1"/>
            </a:solidFill>
            <a:round/>
            <a:headEnd/>
            <a:tailEnd/>
          </a:ln>
        </p:spPr>
        <p:txBody>
          <a:bodyPr/>
          <a:lstStyle/>
          <a:p>
            <a:endParaRPr lang="en-US"/>
          </a:p>
        </p:txBody>
      </p:sp>
      <p:sp>
        <p:nvSpPr>
          <p:cNvPr id="12310" name="Text Box 22"/>
          <p:cNvSpPr txBox="1">
            <a:spLocks noChangeArrowheads="1"/>
          </p:cNvSpPr>
          <p:nvPr/>
        </p:nvSpPr>
        <p:spPr bwMode="auto">
          <a:xfrm>
            <a:off x="6656388" y="4567238"/>
            <a:ext cx="1276350" cy="366712"/>
          </a:xfrm>
          <a:prstGeom prst="rect">
            <a:avLst/>
          </a:prstGeom>
          <a:noFill/>
          <a:ln w="9525">
            <a:noFill/>
            <a:miter lim="800000"/>
            <a:headEnd/>
            <a:tailEnd/>
          </a:ln>
        </p:spPr>
        <p:txBody>
          <a:bodyPr wrap="none">
            <a:spAutoFit/>
          </a:bodyPr>
          <a:lstStyle/>
          <a:p>
            <a:r>
              <a:rPr lang="en-US" i="0"/>
              <a:t>Scan Line 1</a:t>
            </a:r>
          </a:p>
        </p:txBody>
      </p:sp>
      <p:sp>
        <p:nvSpPr>
          <p:cNvPr id="12311" name="Text Box 23"/>
          <p:cNvSpPr txBox="1">
            <a:spLocks noChangeArrowheads="1"/>
          </p:cNvSpPr>
          <p:nvPr/>
        </p:nvSpPr>
        <p:spPr bwMode="auto">
          <a:xfrm>
            <a:off x="6662738" y="4997450"/>
            <a:ext cx="1276350" cy="366713"/>
          </a:xfrm>
          <a:prstGeom prst="rect">
            <a:avLst/>
          </a:prstGeom>
          <a:noFill/>
          <a:ln w="9525">
            <a:noFill/>
            <a:miter lim="800000"/>
            <a:headEnd/>
            <a:tailEnd/>
          </a:ln>
        </p:spPr>
        <p:txBody>
          <a:bodyPr wrap="none">
            <a:spAutoFit/>
          </a:bodyPr>
          <a:lstStyle/>
          <a:p>
            <a:r>
              <a:rPr lang="en-US" i="0"/>
              <a:t>Scan Line 2</a:t>
            </a:r>
          </a:p>
        </p:txBody>
      </p:sp>
      <p:sp>
        <p:nvSpPr>
          <p:cNvPr id="12312" name="Text Box 24"/>
          <p:cNvSpPr txBox="1">
            <a:spLocks noChangeArrowheads="1"/>
          </p:cNvSpPr>
          <p:nvPr/>
        </p:nvSpPr>
        <p:spPr bwMode="auto">
          <a:xfrm>
            <a:off x="6648450" y="5237163"/>
            <a:ext cx="1276350" cy="366712"/>
          </a:xfrm>
          <a:prstGeom prst="rect">
            <a:avLst/>
          </a:prstGeom>
          <a:noFill/>
          <a:ln w="9525">
            <a:noFill/>
            <a:miter lim="800000"/>
            <a:headEnd/>
            <a:tailEnd/>
          </a:ln>
        </p:spPr>
        <p:txBody>
          <a:bodyPr wrap="none">
            <a:spAutoFit/>
          </a:bodyPr>
          <a:lstStyle/>
          <a:p>
            <a:r>
              <a:rPr lang="en-US" i="0"/>
              <a:t>Scan Line 3</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Algorithm </a:t>
            </a:r>
            <a:endParaRPr lang="en-US" dirty="0"/>
          </a:p>
        </p:txBody>
      </p:sp>
      <p:sp>
        <p:nvSpPr>
          <p:cNvPr id="3" name="Content Placeholder 2"/>
          <p:cNvSpPr>
            <a:spLocks noGrp="1"/>
          </p:cNvSpPr>
          <p:nvPr>
            <p:ph sz="quarter" idx="1"/>
          </p:nvPr>
        </p:nvSpPr>
        <p:spPr/>
        <p:txBody>
          <a:bodyPr>
            <a:normAutofit/>
          </a:bodyPr>
          <a:lstStyle/>
          <a:p>
            <a:pPr lvl="0"/>
            <a:r>
              <a:rPr lang="en-US" dirty="0"/>
              <a:t>Set up an Active Edge list and assign flag for each surface.</a:t>
            </a:r>
          </a:p>
          <a:p>
            <a:pPr lvl="0"/>
            <a:r>
              <a:rPr lang="en-US" dirty="0"/>
              <a:t>For each scan line:</a:t>
            </a:r>
          </a:p>
          <a:p>
            <a:pPr lvl="1"/>
            <a:r>
              <a:rPr lang="en-US" dirty="0"/>
              <a:t>Update the active edge list in increasing order of x for the scan line at position y.</a:t>
            </a:r>
          </a:p>
          <a:p>
            <a:pPr lvl="1"/>
            <a:r>
              <a:rPr lang="en-US" dirty="0"/>
              <a:t>Start scanning from left to right.</a:t>
            </a:r>
          </a:p>
          <a:p>
            <a:pPr lvl="1"/>
            <a:r>
              <a:rPr lang="en-US" dirty="0"/>
              <a:t>If one flag is ON, assign refresh buffer at that position with the intensity information of the corresponding polygon surface.</a:t>
            </a:r>
          </a:p>
          <a:p>
            <a:pPr lvl="1"/>
            <a:r>
              <a:rPr lang="en-US" dirty="0"/>
              <a:t>If two or more flags are ON at the same time, do depth calculations of each surface and assign the refresh buffer at that position with the intensity of the surface having minimum depth.</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pPr eaLnBrk="1" hangingPunct="1"/>
            <a:r>
              <a:rPr lang="en-US" dirty="0"/>
              <a:t>Drawback</a:t>
            </a:r>
          </a:p>
        </p:txBody>
      </p:sp>
      <p:sp>
        <p:nvSpPr>
          <p:cNvPr id="23" name="Date Placeholder 3"/>
          <p:cNvSpPr>
            <a:spLocks noGrp="1"/>
          </p:cNvSpPr>
          <p:nvPr>
            <p:ph type="dt" sz="half" idx="10"/>
          </p:nvPr>
        </p:nvSpPr>
        <p:spPr/>
        <p:txBody>
          <a:bodyPr/>
          <a:lstStyle/>
          <a:p>
            <a:pPr>
              <a:defRPr/>
            </a:pPr>
            <a:fld id="{62078642-C858-423B-8F94-053507E02847}" type="datetime1">
              <a:rPr lang="en-US"/>
              <a:pPr>
                <a:defRPr/>
              </a:pPr>
              <a:t>3/26/2025</a:t>
            </a:fld>
            <a:endParaRPr lang="en-US"/>
          </a:p>
        </p:txBody>
      </p:sp>
      <p:sp>
        <p:nvSpPr>
          <p:cNvPr id="13317" name="Rectangle 3"/>
          <p:cNvSpPr>
            <a:spLocks noGrp="1" noChangeArrowheads="1"/>
          </p:cNvSpPr>
          <p:nvPr>
            <p:ph sz="quarter" idx="1"/>
          </p:nvPr>
        </p:nvSpPr>
        <p:spPr/>
        <p:txBody>
          <a:bodyPr>
            <a:normAutofit/>
          </a:bodyPr>
          <a:lstStyle/>
          <a:p>
            <a:pPr eaLnBrk="1" hangingPunct="1"/>
            <a:r>
              <a:rPr lang="en-US" sz="2000" dirty="0"/>
              <a:t>This basic approach fails when surfaces cut-through each other or overlap.   To generalize we must divide surfaces to eliminate overlaps</a:t>
            </a:r>
          </a:p>
        </p:txBody>
      </p:sp>
      <p:grpSp>
        <p:nvGrpSpPr>
          <p:cNvPr id="2" name="Group 7"/>
          <p:cNvGrpSpPr>
            <a:grpSpLocks/>
          </p:cNvGrpSpPr>
          <p:nvPr/>
        </p:nvGrpSpPr>
        <p:grpSpPr bwMode="auto">
          <a:xfrm>
            <a:off x="609600" y="2743200"/>
            <a:ext cx="1655762" cy="3184525"/>
            <a:chOff x="277" y="843"/>
            <a:chExt cx="1753" cy="3371"/>
          </a:xfrm>
        </p:grpSpPr>
        <p:sp>
          <p:nvSpPr>
            <p:cNvPr id="13334" name="AutoShape 5"/>
            <p:cNvSpPr>
              <a:spLocks noChangeArrowheads="1"/>
            </p:cNvSpPr>
            <p:nvPr/>
          </p:nvSpPr>
          <p:spPr bwMode="auto">
            <a:xfrm>
              <a:off x="277" y="2156"/>
              <a:ext cx="1152" cy="864"/>
            </a:xfrm>
            <a:prstGeom prst="parallelogram">
              <a:avLst>
                <a:gd name="adj" fmla="val 64586"/>
              </a:avLst>
            </a:prstGeom>
            <a:solidFill>
              <a:schemeClr val="accent1"/>
            </a:solidFill>
            <a:ln w="9525">
              <a:solidFill>
                <a:schemeClr val="tx1"/>
              </a:solidFill>
              <a:miter lim="800000"/>
              <a:headEnd/>
              <a:tailEnd/>
            </a:ln>
          </p:spPr>
          <p:txBody>
            <a:bodyPr wrap="none" anchor="ctr"/>
            <a:lstStyle/>
            <a:p>
              <a:endParaRPr lang="en-US"/>
            </a:p>
          </p:txBody>
        </p:sp>
        <p:sp>
          <p:nvSpPr>
            <p:cNvPr id="13335" name="AutoShape 6"/>
            <p:cNvSpPr>
              <a:spLocks noChangeArrowheads="1"/>
            </p:cNvSpPr>
            <p:nvPr/>
          </p:nvSpPr>
          <p:spPr bwMode="auto">
            <a:xfrm rot="16200000" flipH="1">
              <a:off x="-524" y="2249"/>
              <a:ext cx="3371" cy="560"/>
            </a:xfrm>
            <a:prstGeom prst="parallelogram">
              <a:avLst>
                <a:gd name="adj" fmla="val 127499"/>
              </a:avLst>
            </a:prstGeom>
            <a:solidFill>
              <a:srgbClr val="00CC00"/>
            </a:solidFill>
            <a:ln w="9525">
              <a:solidFill>
                <a:schemeClr val="tx1"/>
              </a:solidFill>
              <a:miter lim="800000"/>
              <a:headEnd/>
              <a:tailEnd/>
            </a:ln>
          </p:spPr>
          <p:txBody>
            <a:bodyPr wrap="none" anchor="ctr"/>
            <a:lstStyle/>
            <a:p>
              <a:endParaRPr lang="en-US"/>
            </a:p>
          </p:txBody>
        </p:sp>
        <p:sp>
          <p:nvSpPr>
            <p:cNvPr id="13336" name="AutoShape 4"/>
            <p:cNvSpPr>
              <a:spLocks noChangeArrowheads="1"/>
            </p:cNvSpPr>
            <p:nvPr/>
          </p:nvSpPr>
          <p:spPr bwMode="auto">
            <a:xfrm>
              <a:off x="878" y="2152"/>
              <a:ext cx="1152" cy="864"/>
            </a:xfrm>
            <a:prstGeom prst="parallelogram">
              <a:avLst>
                <a:gd name="adj" fmla="val 64586"/>
              </a:avLst>
            </a:prstGeom>
            <a:solidFill>
              <a:schemeClr val="accent1"/>
            </a:solidFill>
            <a:ln w="9525">
              <a:solidFill>
                <a:schemeClr val="tx1"/>
              </a:solidFill>
              <a:miter lim="800000"/>
              <a:headEnd/>
              <a:tailEnd/>
            </a:ln>
          </p:spPr>
          <p:txBody>
            <a:bodyPr wrap="none" anchor="ctr"/>
            <a:lstStyle/>
            <a:p>
              <a:endParaRPr lang="en-US"/>
            </a:p>
          </p:txBody>
        </p:sp>
      </p:grpSp>
      <p:sp>
        <p:nvSpPr>
          <p:cNvPr id="13319" name="Line 8"/>
          <p:cNvSpPr>
            <a:spLocks noChangeShapeType="1"/>
          </p:cNvSpPr>
          <p:nvPr/>
        </p:nvSpPr>
        <p:spPr bwMode="auto">
          <a:xfrm flipH="1">
            <a:off x="803275" y="2974975"/>
            <a:ext cx="1254125" cy="1970088"/>
          </a:xfrm>
          <a:prstGeom prst="line">
            <a:avLst/>
          </a:prstGeom>
          <a:noFill/>
          <a:ln w="38100">
            <a:solidFill>
              <a:schemeClr val="tx1"/>
            </a:solidFill>
            <a:prstDash val="sysDot"/>
            <a:round/>
            <a:headEnd/>
            <a:tailEnd/>
          </a:ln>
        </p:spPr>
        <p:txBody>
          <a:bodyPr/>
          <a:lstStyle/>
          <a:p>
            <a:endParaRPr lang="en-US"/>
          </a:p>
        </p:txBody>
      </p:sp>
      <p:grpSp>
        <p:nvGrpSpPr>
          <p:cNvPr id="3" name="Group 13"/>
          <p:cNvGrpSpPr>
            <a:grpSpLocks/>
          </p:cNvGrpSpPr>
          <p:nvPr/>
        </p:nvGrpSpPr>
        <p:grpSpPr bwMode="auto">
          <a:xfrm>
            <a:off x="2971800" y="3048000"/>
            <a:ext cx="3163888" cy="2679700"/>
            <a:chOff x="1929" y="1403"/>
            <a:chExt cx="2670" cy="2262"/>
          </a:xfrm>
        </p:grpSpPr>
        <p:sp>
          <p:nvSpPr>
            <p:cNvPr id="13330" name="AutoShape 11"/>
            <p:cNvSpPr>
              <a:spLocks noChangeArrowheads="1"/>
            </p:cNvSpPr>
            <p:nvPr/>
          </p:nvSpPr>
          <p:spPr bwMode="auto">
            <a:xfrm rot="832734" flipH="1" flipV="1">
              <a:off x="1929" y="1778"/>
              <a:ext cx="1920" cy="329"/>
            </a:xfrm>
            <a:prstGeom prst="parallelogram">
              <a:avLst>
                <a:gd name="adj" fmla="val 41662"/>
              </a:avLst>
            </a:prstGeom>
            <a:solidFill>
              <a:srgbClr val="00CC00"/>
            </a:solidFill>
            <a:ln w="9525">
              <a:noFill/>
              <a:miter lim="800000"/>
              <a:headEnd/>
              <a:tailEnd/>
            </a:ln>
          </p:spPr>
          <p:txBody>
            <a:bodyPr wrap="none" anchor="ctr"/>
            <a:lstStyle/>
            <a:p>
              <a:endParaRPr lang="en-US"/>
            </a:p>
          </p:txBody>
        </p:sp>
        <p:sp>
          <p:nvSpPr>
            <p:cNvPr id="13331" name="AutoShape 9"/>
            <p:cNvSpPr>
              <a:spLocks noChangeArrowheads="1"/>
            </p:cNvSpPr>
            <p:nvPr/>
          </p:nvSpPr>
          <p:spPr bwMode="auto">
            <a:xfrm rot="5176116" flipH="1">
              <a:off x="1152" y="2373"/>
              <a:ext cx="2249" cy="336"/>
            </a:xfrm>
            <a:prstGeom prst="parallelogram">
              <a:avLst>
                <a:gd name="adj" fmla="val 167336"/>
              </a:avLst>
            </a:prstGeom>
            <a:solidFill>
              <a:schemeClr val="accent1"/>
            </a:solidFill>
            <a:ln w="9525">
              <a:solidFill>
                <a:schemeClr val="tx1"/>
              </a:solidFill>
              <a:miter lim="800000"/>
              <a:headEnd/>
              <a:tailEnd/>
            </a:ln>
          </p:spPr>
          <p:txBody>
            <a:bodyPr wrap="none" anchor="ctr"/>
            <a:lstStyle/>
            <a:p>
              <a:endParaRPr lang="en-US"/>
            </a:p>
          </p:txBody>
        </p:sp>
        <p:sp>
          <p:nvSpPr>
            <p:cNvPr id="13332" name="AutoShape 10"/>
            <p:cNvSpPr>
              <a:spLocks noChangeArrowheads="1"/>
            </p:cNvSpPr>
            <p:nvPr/>
          </p:nvSpPr>
          <p:spPr bwMode="auto">
            <a:xfrm rot="18416613" flipH="1">
              <a:off x="1694" y="2195"/>
              <a:ext cx="1920" cy="336"/>
            </a:xfrm>
            <a:prstGeom prst="parallelogram">
              <a:avLst>
                <a:gd name="adj" fmla="val 40794"/>
              </a:avLst>
            </a:prstGeom>
            <a:solidFill>
              <a:schemeClr val="accent1"/>
            </a:solidFill>
            <a:ln w="9525">
              <a:solidFill>
                <a:schemeClr val="tx1"/>
              </a:solidFill>
              <a:miter lim="800000"/>
              <a:headEnd/>
              <a:tailEnd/>
            </a:ln>
          </p:spPr>
          <p:txBody>
            <a:bodyPr wrap="none" anchor="ctr"/>
            <a:lstStyle/>
            <a:p>
              <a:endParaRPr lang="en-US"/>
            </a:p>
          </p:txBody>
        </p:sp>
        <p:sp>
          <p:nvSpPr>
            <p:cNvPr id="13333" name="AutoShape 12"/>
            <p:cNvSpPr>
              <a:spLocks noChangeArrowheads="1"/>
            </p:cNvSpPr>
            <p:nvPr/>
          </p:nvSpPr>
          <p:spPr bwMode="auto">
            <a:xfrm rot="832734" flipH="1" flipV="1">
              <a:off x="2679" y="1959"/>
              <a:ext cx="1920" cy="329"/>
            </a:xfrm>
            <a:prstGeom prst="parallelogram">
              <a:avLst>
                <a:gd name="adj" fmla="val 41662"/>
              </a:avLst>
            </a:prstGeom>
            <a:solidFill>
              <a:srgbClr val="00CC00"/>
            </a:solidFill>
            <a:ln w="9525">
              <a:noFill/>
              <a:miter lim="800000"/>
              <a:headEnd/>
              <a:tailEnd/>
            </a:ln>
          </p:spPr>
          <p:txBody>
            <a:bodyPr wrap="none" anchor="ctr"/>
            <a:lstStyle/>
            <a:p>
              <a:endParaRPr lang="en-US"/>
            </a:p>
          </p:txBody>
        </p:sp>
      </p:grpSp>
      <p:sp>
        <p:nvSpPr>
          <p:cNvPr id="13321" name="Line 14"/>
          <p:cNvSpPr>
            <a:spLocks noChangeShapeType="1"/>
          </p:cNvSpPr>
          <p:nvPr/>
        </p:nvSpPr>
        <p:spPr bwMode="auto">
          <a:xfrm flipH="1">
            <a:off x="3157538" y="3611563"/>
            <a:ext cx="373062" cy="469900"/>
          </a:xfrm>
          <a:prstGeom prst="line">
            <a:avLst/>
          </a:prstGeom>
          <a:noFill/>
          <a:ln w="38100">
            <a:solidFill>
              <a:schemeClr val="tx1"/>
            </a:solidFill>
            <a:prstDash val="sysDot"/>
            <a:round/>
            <a:headEnd/>
            <a:tailEnd/>
          </a:ln>
        </p:spPr>
        <p:txBody>
          <a:bodyPr/>
          <a:lstStyle/>
          <a:p>
            <a:endParaRPr lang="en-US"/>
          </a:p>
        </p:txBody>
      </p:sp>
      <p:grpSp>
        <p:nvGrpSpPr>
          <p:cNvPr id="4" name="Group 22"/>
          <p:cNvGrpSpPr>
            <a:grpSpLocks/>
          </p:cNvGrpSpPr>
          <p:nvPr/>
        </p:nvGrpSpPr>
        <p:grpSpPr bwMode="auto">
          <a:xfrm flipH="1">
            <a:off x="5867400" y="2209800"/>
            <a:ext cx="3079750" cy="4157663"/>
            <a:chOff x="3578" y="1283"/>
            <a:chExt cx="1940" cy="2619"/>
          </a:xfrm>
        </p:grpSpPr>
        <p:sp>
          <p:nvSpPr>
            <p:cNvPr id="13323" name="AutoShape 19"/>
            <p:cNvSpPr>
              <a:spLocks noChangeArrowheads="1"/>
            </p:cNvSpPr>
            <p:nvPr/>
          </p:nvSpPr>
          <p:spPr bwMode="auto">
            <a:xfrm rot="-1238979">
              <a:off x="3578" y="2512"/>
              <a:ext cx="546" cy="235"/>
            </a:xfrm>
            <a:prstGeom prst="parallelogram">
              <a:avLst>
                <a:gd name="adj" fmla="val 33722"/>
              </a:avLst>
            </a:prstGeom>
            <a:solidFill>
              <a:srgbClr val="00CC00"/>
            </a:solidFill>
            <a:ln w="9525">
              <a:noFill/>
              <a:miter lim="800000"/>
              <a:headEnd/>
              <a:tailEnd/>
            </a:ln>
          </p:spPr>
          <p:txBody>
            <a:bodyPr wrap="none" anchor="ctr"/>
            <a:lstStyle/>
            <a:p>
              <a:endParaRPr lang="en-US"/>
            </a:p>
          </p:txBody>
        </p:sp>
        <p:grpSp>
          <p:nvGrpSpPr>
            <p:cNvPr id="5" name="Group 21"/>
            <p:cNvGrpSpPr>
              <a:grpSpLocks/>
            </p:cNvGrpSpPr>
            <p:nvPr/>
          </p:nvGrpSpPr>
          <p:grpSpPr bwMode="auto">
            <a:xfrm>
              <a:off x="4080" y="1283"/>
              <a:ext cx="1438" cy="2619"/>
              <a:chOff x="4080" y="1283"/>
              <a:chExt cx="1438" cy="2619"/>
            </a:xfrm>
          </p:grpSpPr>
          <p:sp>
            <p:nvSpPr>
              <p:cNvPr id="13325" name="AutoShape 16"/>
              <p:cNvSpPr>
                <a:spLocks noChangeArrowheads="1"/>
              </p:cNvSpPr>
              <p:nvPr/>
            </p:nvSpPr>
            <p:spPr bwMode="auto">
              <a:xfrm rot="15985419" flipH="1">
                <a:off x="4025" y="2037"/>
                <a:ext cx="1747" cy="240"/>
              </a:xfrm>
              <a:prstGeom prst="parallelogram">
                <a:avLst>
                  <a:gd name="adj" fmla="val 100358"/>
                </a:avLst>
              </a:prstGeom>
              <a:solidFill>
                <a:schemeClr val="accent1"/>
              </a:solidFill>
              <a:ln w="9525">
                <a:noFill/>
                <a:miter lim="800000"/>
                <a:headEnd/>
                <a:tailEnd/>
              </a:ln>
            </p:spPr>
            <p:txBody>
              <a:bodyPr wrap="none" anchor="ctr"/>
              <a:lstStyle/>
              <a:p>
                <a:endParaRPr lang="en-US"/>
              </a:p>
            </p:txBody>
          </p:sp>
          <p:sp>
            <p:nvSpPr>
              <p:cNvPr id="13326" name="AutoShape 17"/>
              <p:cNvSpPr>
                <a:spLocks noChangeArrowheads="1"/>
              </p:cNvSpPr>
              <p:nvPr/>
            </p:nvSpPr>
            <p:spPr bwMode="auto">
              <a:xfrm rot="-2882922">
                <a:off x="3839" y="3136"/>
                <a:ext cx="1303" cy="229"/>
              </a:xfrm>
              <a:prstGeom prst="parallelogram">
                <a:avLst>
                  <a:gd name="adj" fmla="val 101234"/>
                </a:avLst>
              </a:prstGeom>
              <a:solidFill>
                <a:schemeClr val="accent1"/>
              </a:solidFill>
              <a:ln w="9525">
                <a:noFill/>
                <a:miter lim="800000"/>
                <a:headEnd/>
                <a:tailEnd/>
              </a:ln>
            </p:spPr>
            <p:txBody>
              <a:bodyPr wrap="none" anchor="ctr"/>
              <a:lstStyle/>
              <a:p>
                <a:endParaRPr lang="en-US"/>
              </a:p>
            </p:txBody>
          </p:sp>
          <p:sp>
            <p:nvSpPr>
              <p:cNvPr id="13327" name="AutoShape 15"/>
              <p:cNvSpPr>
                <a:spLocks noChangeArrowheads="1"/>
              </p:cNvSpPr>
              <p:nvPr/>
            </p:nvSpPr>
            <p:spPr bwMode="auto">
              <a:xfrm rot="15985419" flipH="1">
                <a:off x="3326" y="2818"/>
                <a:ext cx="1747" cy="240"/>
              </a:xfrm>
              <a:prstGeom prst="parallelogram">
                <a:avLst>
                  <a:gd name="adj" fmla="val 95101"/>
                </a:avLst>
              </a:prstGeom>
              <a:solidFill>
                <a:schemeClr val="accent1"/>
              </a:solidFill>
              <a:ln w="9525">
                <a:noFill/>
                <a:miter lim="800000"/>
                <a:headEnd/>
                <a:tailEnd/>
              </a:ln>
            </p:spPr>
            <p:txBody>
              <a:bodyPr wrap="none" anchor="ctr"/>
              <a:lstStyle/>
              <a:p>
                <a:endParaRPr lang="en-US"/>
              </a:p>
            </p:txBody>
          </p:sp>
          <p:sp>
            <p:nvSpPr>
              <p:cNvPr id="13328" name="AutoShape 18"/>
              <p:cNvSpPr>
                <a:spLocks noChangeArrowheads="1"/>
              </p:cNvSpPr>
              <p:nvPr/>
            </p:nvSpPr>
            <p:spPr bwMode="auto">
              <a:xfrm rot="-1238979">
                <a:off x="4215" y="2123"/>
                <a:ext cx="1303" cy="235"/>
              </a:xfrm>
              <a:prstGeom prst="parallelogram">
                <a:avLst>
                  <a:gd name="adj" fmla="val 32190"/>
                </a:avLst>
              </a:prstGeom>
              <a:solidFill>
                <a:srgbClr val="00CC00"/>
              </a:solidFill>
              <a:ln w="9525">
                <a:noFill/>
                <a:miter lim="800000"/>
                <a:headEnd/>
                <a:tailEnd/>
              </a:ln>
            </p:spPr>
            <p:txBody>
              <a:bodyPr wrap="none" anchor="ctr"/>
              <a:lstStyle/>
              <a:p>
                <a:endParaRPr lang="en-US"/>
              </a:p>
            </p:txBody>
          </p:sp>
          <p:sp>
            <p:nvSpPr>
              <p:cNvPr id="13329" name="Line 20"/>
              <p:cNvSpPr>
                <a:spLocks noChangeShapeType="1"/>
              </p:cNvSpPr>
              <p:nvPr/>
            </p:nvSpPr>
            <p:spPr bwMode="auto">
              <a:xfrm>
                <a:off x="4553" y="2229"/>
                <a:ext cx="13" cy="267"/>
              </a:xfrm>
              <a:prstGeom prst="line">
                <a:avLst/>
              </a:prstGeom>
              <a:noFill/>
              <a:ln w="38100">
                <a:solidFill>
                  <a:schemeClr val="tx1"/>
                </a:solidFill>
                <a:prstDash val="sysDot"/>
                <a:round/>
                <a:headEnd/>
                <a:tailEnd/>
              </a:ln>
            </p:spPr>
            <p:txBody>
              <a:bodyPr/>
              <a:lstStyle/>
              <a:p>
                <a:endParaRPr lang="en-US"/>
              </a:p>
            </p:txBody>
          </p:sp>
        </p:gr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p:cNvPicPr>
            <a:picLocks noChangeAspect="1" noChangeArrowheads="1"/>
          </p:cNvPicPr>
          <p:nvPr/>
        </p:nvPicPr>
        <p:blipFill>
          <a:blip r:embed="rId2"/>
          <a:srcRect/>
          <a:stretch>
            <a:fillRect/>
          </a:stretch>
        </p:blipFill>
        <p:spPr bwMode="auto">
          <a:xfrm>
            <a:off x="533400" y="685800"/>
            <a:ext cx="8153400" cy="312420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2"/>
          <a:srcRect/>
          <a:stretch>
            <a:fillRect/>
          </a:stretch>
        </p:blipFill>
        <p:spPr bwMode="auto">
          <a:xfrm>
            <a:off x="152401" y="533400"/>
            <a:ext cx="8763000" cy="5638800"/>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pPr eaLnBrk="1" hangingPunct="1">
              <a:defRPr/>
            </a:pPr>
            <a:r>
              <a:rPr lang="en-US" altLang="ko-KR"/>
              <a:t>Surface Reordering</a:t>
            </a:r>
          </a:p>
        </p:txBody>
      </p:sp>
      <p:sp>
        <p:nvSpPr>
          <p:cNvPr id="35843" name="Rectangle 3"/>
          <p:cNvSpPr>
            <a:spLocks noGrp="1" noChangeArrowheads="1"/>
          </p:cNvSpPr>
          <p:nvPr>
            <p:ph type="body" idx="1"/>
          </p:nvPr>
        </p:nvSpPr>
        <p:spPr/>
        <p:txBody>
          <a:bodyPr/>
          <a:lstStyle/>
          <a:p>
            <a:pPr eaLnBrk="1" hangingPunct="1"/>
            <a:r>
              <a:rPr lang="ko-KR" altLang="en-US" dirty="0"/>
              <a:t> </a:t>
            </a:r>
            <a:r>
              <a:rPr lang="en-US" altLang="ko-KR" dirty="0"/>
              <a:t>If all four tests fail with S’</a:t>
            </a:r>
          </a:p>
          <a:p>
            <a:pPr lvl="1" eaLnBrk="1" hangingPunct="1"/>
            <a:r>
              <a:rPr lang="en-US" altLang="ko-KR" dirty="0"/>
              <a:t> Interchange surfaces S and S’ in the sorted list</a:t>
            </a:r>
          </a:p>
          <a:p>
            <a:pPr lvl="1" eaLnBrk="1" hangingPunct="1"/>
            <a:r>
              <a:rPr lang="en-US" altLang="ko-KR" dirty="0"/>
              <a:t> Repeat the tests for each surface that is reordered in the list</a:t>
            </a:r>
          </a:p>
        </p:txBody>
      </p:sp>
      <p:grpSp>
        <p:nvGrpSpPr>
          <p:cNvPr id="2" name="Group 14"/>
          <p:cNvGrpSpPr>
            <a:grpSpLocks/>
          </p:cNvGrpSpPr>
          <p:nvPr/>
        </p:nvGrpSpPr>
        <p:grpSpPr bwMode="auto">
          <a:xfrm>
            <a:off x="1066800" y="3810000"/>
            <a:ext cx="3352800" cy="2286000"/>
            <a:chOff x="624" y="1824"/>
            <a:chExt cx="2112" cy="1440"/>
          </a:xfrm>
        </p:grpSpPr>
        <p:grpSp>
          <p:nvGrpSpPr>
            <p:cNvPr id="3" name="Group 5"/>
            <p:cNvGrpSpPr>
              <a:grpSpLocks/>
            </p:cNvGrpSpPr>
            <p:nvPr/>
          </p:nvGrpSpPr>
          <p:grpSpPr bwMode="auto">
            <a:xfrm>
              <a:off x="628" y="1824"/>
              <a:ext cx="2017" cy="1392"/>
              <a:chOff x="816" y="1008"/>
              <a:chExt cx="1536" cy="1008"/>
            </a:xfrm>
          </p:grpSpPr>
          <p:sp>
            <p:nvSpPr>
              <p:cNvPr id="35866" name="Line 6"/>
              <p:cNvSpPr>
                <a:spLocks noChangeShapeType="1"/>
              </p:cNvSpPr>
              <p:nvPr/>
            </p:nvSpPr>
            <p:spPr bwMode="auto">
              <a:xfrm>
                <a:off x="960" y="1008"/>
                <a:ext cx="0" cy="1008"/>
              </a:xfrm>
              <a:prstGeom prst="line">
                <a:avLst/>
              </a:prstGeom>
              <a:noFill/>
              <a:ln w="9525">
                <a:solidFill>
                  <a:schemeClr val="tx1"/>
                </a:solidFill>
                <a:miter lim="800000"/>
                <a:headEnd/>
                <a:tailEnd type="triangle" w="med" len="med"/>
              </a:ln>
            </p:spPr>
            <p:txBody>
              <a:bodyPr wrap="none">
                <a:spAutoFit/>
              </a:bodyPr>
              <a:lstStyle/>
              <a:p>
                <a:endParaRPr lang="en-US"/>
              </a:p>
            </p:txBody>
          </p:sp>
          <p:sp>
            <p:nvSpPr>
              <p:cNvPr id="35867" name="Line 7"/>
              <p:cNvSpPr>
                <a:spLocks noChangeShapeType="1"/>
              </p:cNvSpPr>
              <p:nvPr/>
            </p:nvSpPr>
            <p:spPr bwMode="auto">
              <a:xfrm>
                <a:off x="816" y="1824"/>
                <a:ext cx="1536" cy="0"/>
              </a:xfrm>
              <a:prstGeom prst="line">
                <a:avLst/>
              </a:prstGeom>
              <a:noFill/>
              <a:ln w="9525">
                <a:solidFill>
                  <a:schemeClr val="tx1"/>
                </a:solidFill>
                <a:miter lim="800000"/>
                <a:headEnd/>
                <a:tailEnd type="triangle" w="med" len="med"/>
              </a:ln>
            </p:spPr>
            <p:txBody>
              <a:bodyPr wrap="none">
                <a:spAutoFit/>
              </a:bodyPr>
              <a:lstStyle/>
              <a:p>
                <a:endParaRPr lang="en-US"/>
              </a:p>
            </p:txBody>
          </p:sp>
        </p:grpSp>
        <p:sp>
          <p:nvSpPr>
            <p:cNvPr id="35860" name="Text Box 8"/>
            <p:cNvSpPr txBox="1">
              <a:spLocks noChangeArrowheads="1"/>
            </p:cNvSpPr>
            <p:nvPr/>
          </p:nvSpPr>
          <p:spPr bwMode="auto">
            <a:xfrm>
              <a:off x="624" y="3091"/>
              <a:ext cx="196" cy="173"/>
            </a:xfrm>
            <a:prstGeom prst="rect">
              <a:avLst/>
            </a:prstGeom>
            <a:noFill/>
            <a:ln w="9525">
              <a:noFill/>
              <a:miter lim="800000"/>
              <a:headEnd/>
              <a:tailEnd/>
            </a:ln>
          </p:spPr>
          <p:txBody>
            <a:bodyPr wrap="none">
              <a:spAutoFit/>
            </a:bodyPr>
            <a:lstStyle/>
            <a:p>
              <a:r>
                <a:rPr lang="en-US" altLang="ko-KR"/>
                <a:t>z</a:t>
              </a:r>
              <a:r>
                <a:rPr lang="en-US" altLang="ko-KR" baseline="-25000"/>
                <a:t>v</a:t>
              </a:r>
              <a:endParaRPr lang="en-US" altLang="ko-KR"/>
            </a:p>
          </p:txBody>
        </p:sp>
        <p:sp>
          <p:nvSpPr>
            <p:cNvPr id="35861" name="Text Box 9"/>
            <p:cNvSpPr txBox="1">
              <a:spLocks noChangeArrowheads="1"/>
            </p:cNvSpPr>
            <p:nvPr/>
          </p:nvSpPr>
          <p:spPr bwMode="auto">
            <a:xfrm>
              <a:off x="2540" y="2928"/>
              <a:ext cx="196" cy="173"/>
            </a:xfrm>
            <a:prstGeom prst="rect">
              <a:avLst/>
            </a:prstGeom>
            <a:noFill/>
            <a:ln w="9525">
              <a:noFill/>
              <a:miter lim="800000"/>
              <a:headEnd/>
              <a:tailEnd/>
            </a:ln>
          </p:spPr>
          <p:txBody>
            <a:bodyPr wrap="none">
              <a:spAutoFit/>
            </a:bodyPr>
            <a:lstStyle/>
            <a:p>
              <a:r>
                <a:rPr lang="en-US" altLang="ko-KR"/>
                <a:t>x</a:t>
              </a:r>
              <a:r>
                <a:rPr lang="en-US" altLang="ko-KR" baseline="-25000"/>
                <a:t>v</a:t>
              </a:r>
              <a:endParaRPr lang="en-US" altLang="ko-KR"/>
            </a:p>
          </p:txBody>
        </p:sp>
        <p:sp>
          <p:nvSpPr>
            <p:cNvPr id="35862" name="Line 10"/>
            <p:cNvSpPr>
              <a:spLocks noChangeShapeType="1"/>
            </p:cNvSpPr>
            <p:nvPr/>
          </p:nvSpPr>
          <p:spPr bwMode="auto">
            <a:xfrm rot="1941067" flipV="1">
              <a:off x="1344" y="2352"/>
              <a:ext cx="144" cy="148"/>
            </a:xfrm>
            <a:prstGeom prst="line">
              <a:avLst/>
            </a:prstGeom>
            <a:noFill/>
            <a:ln w="19050">
              <a:solidFill>
                <a:schemeClr val="accent1"/>
              </a:solidFill>
              <a:miter lim="800000"/>
              <a:headEnd/>
              <a:tailEnd/>
            </a:ln>
          </p:spPr>
          <p:txBody>
            <a:bodyPr>
              <a:spAutoFit/>
            </a:bodyPr>
            <a:lstStyle/>
            <a:p>
              <a:endParaRPr lang="en-US"/>
            </a:p>
          </p:txBody>
        </p:sp>
        <p:sp>
          <p:nvSpPr>
            <p:cNvPr id="35863" name="Line 11"/>
            <p:cNvSpPr>
              <a:spLocks noChangeShapeType="1"/>
            </p:cNvSpPr>
            <p:nvPr/>
          </p:nvSpPr>
          <p:spPr bwMode="auto">
            <a:xfrm rot="-3838553">
              <a:off x="1190" y="2291"/>
              <a:ext cx="708" cy="395"/>
            </a:xfrm>
            <a:prstGeom prst="line">
              <a:avLst/>
            </a:prstGeom>
            <a:noFill/>
            <a:ln w="19050">
              <a:solidFill>
                <a:schemeClr val="accent1"/>
              </a:solidFill>
              <a:miter lim="800000"/>
              <a:headEnd/>
              <a:tailEnd/>
            </a:ln>
          </p:spPr>
          <p:txBody>
            <a:bodyPr>
              <a:spAutoFit/>
            </a:bodyPr>
            <a:lstStyle/>
            <a:p>
              <a:endParaRPr lang="en-US"/>
            </a:p>
          </p:txBody>
        </p:sp>
        <p:sp>
          <p:nvSpPr>
            <p:cNvPr id="35864" name="Text Box 12"/>
            <p:cNvSpPr txBox="1">
              <a:spLocks noChangeArrowheads="1"/>
            </p:cNvSpPr>
            <p:nvPr/>
          </p:nvSpPr>
          <p:spPr bwMode="auto">
            <a:xfrm>
              <a:off x="1789" y="2256"/>
              <a:ext cx="179" cy="173"/>
            </a:xfrm>
            <a:prstGeom prst="rect">
              <a:avLst/>
            </a:prstGeom>
            <a:noFill/>
            <a:ln w="9525">
              <a:noFill/>
              <a:miter lim="800000"/>
              <a:headEnd/>
              <a:tailEnd/>
            </a:ln>
          </p:spPr>
          <p:txBody>
            <a:bodyPr wrap="none">
              <a:spAutoFit/>
            </a:bodyPr>
            <a:lstStyle/>
            <a:p>
              <a:r>
                <a:rPr lang="en-US" altLang="ko-KR"/>
                <a:t>S</a:t>
              </a:r>
            </a:p>
          </p:txBody>
        </p:sp>
        <p:sp>
          <p:nvSpPr>
            <p:cNvPr id="35865" name="Text Box 13"/>
            <p:cNvSpPr txBox="1">
              <a:spLocks noChangeArrowheads="1"/>
            </p:cNvSpPr>
            <p:nvPr/>
          </p:nvSpPr>
          <p:spPr bwMode="auto">
            <a:xfrm>
              <a:off x="1287" y="2275"/>
              <a:ext cx="201" cy="173"/>
            </a:xfrm>
            <a:prstGeom prst="rect">
              <a:avLst/>
            </a:prstGeom>
            <a:noFill/>
            <a:ln w="9525">
              <a:noFill/>
              <a:miter lim="800000"/>
              <a:headEnd/>
              <a:tailEnd/>
            </a:ln>
          </p:spPr>
          <p:txBody>
            <a:bodyPr wrap="none">
              <a:spAutoFit/>
            </a:bodyPr>
            <a:lstStyle/>
            <a:p>
              <a:r>
                <a:rPr lang="en-US" altLang="ko-KR"/>
                <a:t>S’</a:t>
              </a:r>
            </a:p>
          </p:txBody>
        </p:sp>
      </p:grpSp>
      <p:sp>
        <p:nvSpPr>
          <p:cNvPr id="35845" name="Text Box 27"/>
          <p:cNvSpPr txBox="1">
            <a:spLocks noChangeArrowheads="1"/>
          </p:cNvSpPr>
          <p:nvPr/>
        </p:nvSpPr>
        <p:spPr bwMode="auto">
          <a:xfrm>
            <a:off x="2270125" y="5745163"/>
            <a:ext cx="979488" cy="274637"/>
          </a:xfrm>
          <a:prstGeom prst="rect">
            <a:avLst/>
          </a:prstGeom>
          <a:noFill/>
          <a:ln w="9525">
            <a:noFill/>
            <a:miter lim="800000"/>
            <a:headEnd/>
            <a:tailEnd/>
          </a:ln>
        </p:spPr>
        <p:txBody>
          <a:bodyPr wrap="none">
            <a:spAutoFit/>
          </a:bodyPr>
          <a:lstStyle/>
          <a:p>
            <a:r>
              <a:rPr lang="en-US" altLang="ko-KR"/>
              <a:t>&lt;S </a:t>
            </a:r>
            <a:r>
              <a:rPr lang="en-US" altLang="ko-KR">
                <a:sym typeface="Wingdings" pitchFamily="2" charset="2"/>
              </a:rPr>
              <a:t> S’&gt;</a:t>
            </a:r>
            <a:endParaRPr lang="en-US" altLang="ko-KR"/>
          </a:p>
        </p:txBody>
      </p:sp>
      <p:grpSp>
        <p:nvGrpSpPr>
          <p:cNvPr id="4" name="Group 30"/>
          <p:cNvGrpSpPr>
            <a:grpSpLocks/>
          </p:cNvGrpSpPr>
          <p:nvPr/>
        </p:nvGrpSpPr>
        <p:grpSpPr bwMode="auto">
          <a:xfrm>
            <a:off x="4876800" y="3810000"/>
            <a:ext cx="3352800" cy="2286000"/>
            <a:chOff x="3072" y="2496"/>
            <a:chExt cx="2112" cy="1440"/>
          </a:xfrm>
        </p:grpSpPr>
        <p:grpSp>
          <p:nvGrpSpPr>
            <p:cNvPr id="5" name="Group 16"/>
            <p:cNvGrpSpPr>
              <a:grpSpLocks/>
            </p:cNvGrpSpPr>
            <p:nvPr/>
          </p:nvGrpSpPr>
          <p:grpSpPr bwMode="auto">
            <a:xfrm>
              <a:off x="3076" y="2496"/>
              <a:ext cx="2017" cy="1392"/>
              <a:chOff x="816" y="1008"/>
              <a:chExt cx="1536" cy="1008"/>
            </a:xfrm>
          </p:grpSpPr>
          <p:sp>
            <p:nvSpPr>
              <p:cNvPr id="35857" name="Line 17"/>
              <p:cNvSpPr>
                <a:spLocks noChangeShapeType="1"/>
              </p:cNvSpPr>
              <p:nvPr/>
            </p:nvSpPr>
            <p:spPr bwMode="auto">
              <a:xfrm>
                <a:off x="960" y="1008"/>
                <a:ext cx="0" cy="1008"/>
              </a:xfrm>
              <a:prstGeom prst="line">
                <a:avLst/>
              </a:prstGeom>
              <a:noFill/>
              <a:ln w="9525">
                <a:solidFill>
                  <a:schemeClr val="tx1"/>
                </a:solidFill>
                <a:miter lim="800000"/>
                <a:headEnd/>
                <a:tailEnd type="triangle" w="med" len="med"/>
              </a:ln>
            </p:spPr>
            <p:txBody>
              <a:bodyPr wrap="none">
                <a:spAutoFit/>
              </a:bodyPr>
              <a:lstStyle/>
              <a:p>
                <a:endParaRPr lang="en-US"/>
              </a:p>
            </p:txBody>
          </p:sp>
          <p:sp>
            <p:nvSpPr>
              <p:cNvPr id="35858" name="Line 18"/>
              <p:cNvSpPr>
                <a:spLocks noChangeShapeType="1"/>
              </p:cNvSpPr>
              <p:nvPr/>
            </p:nvSpPr>
            <p:spPr bwMode="auto">
              <a:xfrm>
                <a:off x="816" y="1824"/>
                <a:ext cx="1536" cy="0"/>
              </a:xfrm>
              <a:prstGeom prst="line">
                <a:avLst/>
              </a:prstGeom>
              <a:noFill/>
              <a:ln w="9525">
                <a:solidFill>
                  <a:schemeClr val="tx1"/>
                </a:solidFill>
                <a:miter lim="800000"/>
                <a:headEnd/>
                <a:tailEnd type="triangle" w="med" len="med"/>
              </a:ln>
            </p:spPr>
            <p:txBody>
              <a:bodyPr wrap="none">
                <a:spAutoFit/>
              </a:bodyPr>
              <a:lstStyle/>
              <a:p>
                <a:endParaRPr lang="en-US"/>
              </a:p>
            </p:txBody>
          </p:sp>
        </p:grpSp>
        <p:sp>
          <p:nvSpPr>
            <p:cNvPr id="35849" name="Text Box 19"/>
            <p:cNvSpPr txBox="1">
              <a:spLocks noChangeArrowheads="1"/>
            </p:cNvSpPr>
            <p:nvPr/>
          </p:nvSpPr>
          <p:spPr bwMode="auto">
            <a:xfrm>
              <a:off x="3072" y="3763"/>
              <a:ext cx="196" cy="173"/>
            </a:xfrm>
            <a:prstGeom prst="rect">
              <a:avLst/>
            </a:prstGeom>
            <a:noFill/>
            <a:ln w="9525">
              <a:noFill/>
              <a:miter lim="800000"/>
              <a:headEnd/>
              <a:tailEnd/>
            </a:ln>
          </p:spPr>
          <p:txBody>
            <a:bodyPr wrap="none">
              <a:spAutoFit/>
            </a:bodyPr>
            <a:lstStyle/>
            <a:p>
              <a:r>
                <a:rPr lang="en-US" altLang="ko-KR"/>
                <a:t>z</a:t>
              </a:r>
              <a:r>
                <a:rPr lang="en-US" altLang="ko-KR" baseline="-25000"/>
                <a:t>v</a:t>
              </a:r>
              <a:endParaRPr lang="en-US" altLang="ko-KR"/>
            </a:p>
          </p:txBody>
        </p:sp>
        <p:sp>
          <p:nvSpPr>
            <p:cNvPr id="35850" name="Text Box 20"/>
            <p:cNvSpPr txBox="1">
              <a:spLocks noChangeArrowheads="1"/>
            </p:cNvSpPr>
            <p:nvPr/>
          </p:nvSpPr>
          <p:spPr bwMode="auto">
            <a:xfrm>
              <a:off x="4988" y="3600"/>
              <a:ext cx="196" cy="173"/>
            </a:xfrm>
            <a:prstGeom prst="rect">
              <a:avLst/>
            </a:prstGeom>
            <a:noFill/>
            <a:ln w="9525">
              <a:noFill/>
              <a:miter lim="800000"/>
              <a:headEnd/>
              <a:tailEnd/>
            </a:ln>
          </p:spPr>
          <p:txBody>
            <a:bodyPr wrap="none">
              <a:spAutoFit/>
            </a:bodyPr>
            <a:lstStyle/>
            <a:p>
              <a:r>
                <a:rPr lang="en-US" altLang="ko-KR"/>
                <a:t>x</a:t>
              </a:r>
              <a:r>
                <a:rPr lang="en-US" altLang="ko-KR" baseline="-25000"/>
                <a:t>v</a:t>
              </a:r>
              <a:endParaRPr lang="en-US" altLang="ko-KR"/>
            </a:p>
          </p:txBody>
        </p:sp>
        <p:sp>
          <p:nvSpPr>
            <p:cNvPr id="35851" name="Line 21"/>
            <p:cNvSpPr>
              <a:spLocks noChangeShapeType="1"/>
            </p:cNvSpPr>
            <p:nvPr/>
          </p:nvSpPr>
          <p:spPr bwMode="auto">
            <a:xfrm rot="1941067">
              <a:off x="3504" y="2836"/>
              <a:ext cx="655" cy="92"/>
            </a:xfrm>
            <a:prstGeom prst="line">
              <a:avLst/>
            </a:prstGeom>
            <a:noFill/>
            <a:ln w="19050">
              <a:solidFill>
                <a:schemeClr val="accent1"/>
              </a:solidFill>
              <a:miter lim="800000"/>
              <a:headEnd/>
              <a:tailEnd/>
            </a:ln>
          </p:spPr>
          <p:txBody>
            <a:bodyPr>
              <a:spAutoFit/>
            </a:bodyPr>
            <a:lstStyle/>
            <a:p>
              <a:endParaRPr lang="en-US"/>
            </a:p>
          </p:txBody>
        </p:sp>
        <p:sp>
          <p:nvSpPr>
            <p:cNvPr id="35852" name="Line 22"/>
            <p:cNvSpPr>
              <a:spLocks noChangeShapeType="1"/>
            </p:cNvSpPr>
            <p:nvPr/>
          </p:nvSpPr>
          <p:spPr bwMode="auto">
            <a:xfrm rot="-3838553">
              <a:off x="4316" y="2875"/>
              <a:ext cx="576" cy="201"/>
            </a:xfrm>
            <a:prstGeom prst="line">
              <a:avLst/>
            </a:prstGeom>
            <a:noFill/>
            <a:ln w="19050">
              <a:solidFill>
                <a:schemeClr val="accent1"/>
              </a:solidFill>
              <a:miter lim="800000"/>
              <a:headEnd/>
              <a:tailEnd/>
            </a:ln>
          </p:spPr>
          <p:txBody>
            <a:bodyPr>
              <a:spAutoFit/>
            </a:bodyPr>
            <a:lstStyle/>
            <a:p>
              <a:endParaRPr lang="en-US"/>
            </a:p>
          </p:txBody>
        </p:sp>
        <p:sp>
          <p:nvSpPr>
            <p:cNvPr id="35853" name="Text Box 23"/>
            <p:cNvSpPr txBox="1">
              <a:spLocks noChangeArrowheads="1"/>
            </p:cNvSpPr>
            <p:nvPr/>
          </p:nvSpPr>
          <p:spPr bwMode="auto">
            <a:xfrm>
              <a:off x="3697" y="2880"/>
              <a:ext cx="179" cy="173"/>
            </a:xfrm>
            <a:prstGeom prst="rect">
              <a:avLst/>
            </a:prstGeom>
            <a:noFill/>
            <a:ln w="9525">
              <a:noFill/>
              <a:miter lim="800000"/>
              <a:headEnd/>
              <a:tailEnd/>
            </a:ln>
          </p:spPr>
          <p:txBody>
            <a:bodyPr wrap="none">
              <a:spAutoFit/>
            </a:bodyPr>
            <a:lstStyle/>
            <a:p>
              <a:r>
                <a:rPr lang="en-US" altLang="ko-KR"/>
                <a:t>S</a:t>
              </a:r>
            </a:p>
          </p:txBody>
        </p:sp>
        <p:sp>
          <p:nvSpPr>
            <p:cNvPr id="35854" name="Text Box 24"/>
            <p:cNvSpPr txBox="1">
              <a:spLocks noChangeArrowheads="1"/>
            </p:cNvSpPr>
            <p:nvPr/>
          </p:nvSpPr>
          <p:spPr bwMode="auto">
            <a:xfrm>
              <a:off x="4608" y="2928"/>
              <a:ext cx="201" cy="173"/>
            </a:xfrm>
            <a:prstGeom prst="rect">
              <a:avLst/>
            </a:prstGeom>
            <a:noFill/>
            <a:ln w="9525">
              <a:noFill/>
              <a:miter lim="800000"/>
              <a:headEnd/>
              <a:tailEnd/>
            </a:ln>
          </p:spPr>
          <p:txBody>
            <a:bodyPr wrap="none">
              <a:spAutoFit/>
            </a:bodyPr>
            <a:lstStyle/>
            <a:p>
              <a:r>
                <a:rPr lang="en-US" altLang="ko-KR"/>
                <a:t>S’</a:t>
              </a:r>
            </a:p>
          </p:txBody>
        </p:sp>
        <p:sp>
          <p:nvSpPr>
            <p:cNvPr id="35855" name="Line 25"/>
            <p:cNvSpPr>
              <a:spLocks noChangeShapeType="1"/>
            </p:cNvSpPr>
            <p:nvPr/>
          </p:nvSpPr>
          <p:spPr bwMode="auto">
            <a:xfrm rot="1941067">
              <a:off x="3936" y="3072"/>
              <a:ext cx="624" cy="240"/>
            </a:xfrm>
            <a:prstGeom prst="line">
              <a:avLst/>
            </a:prstGeom>
            <a:noFill/>
            <a:ln w="19050">
              <a:solidFill>
                <a:schemeClr val="accent1"/>
              </a:solidFill>
              <a:miter lim="800000"/>
              <a:headEnd/>
              <a:tailEnd/>
            </a:ln>
          </p:spPr>
          <p:txBody>
            <a:bodyPr>
              <a:spAutoFit/>
            </a:bodyPr>
            <a:lstStyle/>
            <a:p>
              <a:endParaRPr lang="en-US"/>
            </a:p>
          </p:txBody>
        </p:sp>
        <p:sp>
          <p:nvSpPr>
            <p:cNvPr id="35856" name="Text Box 26"/>
            <p:cNvSpPr txBox="1">
              <a:spLocks noChangeArrowheads="1"/>
            </p:cNvSpPr>
            <p:nvPr/>
          </p:nvSpPr>
          <p:spPr bwMode="auto">
            <a:xfrm>
              <a:off x="4032" y="2832"/>
              <a:ext cx="222" cy="173"/>
            </a:xfrm>
            <a:prstGeom prst="rect">
              <a:avLst/>
            </a:prstGeom>
            <a:noFill/>
            <a:ln w="9525">
              <a:noFill/>
              <a:miter lim="800000"/>
              <a:headEnd/>
              <a:tailEnd/>
            </a:ln>
          </p:spPr>
          <p:txBody>
            <a:bodyPr wrap="none">
              <a:spAutoFit/>
            </a:bodyPr>
            <a:lstStyle/>
            <a:p>
              <a:r>
                <a:rPr lang="en-US" altLang="ko-KR"/>
                <a:t>S’’</a:t>
              </a:r>
            </a:p>
          </p:txBody>
        </p:sp>
      </p:grpSp>
      <p:sp>
        <p:nvSpPr>
          <p:cNvPr id="35847" name="Text Box 28"/>
          <p:cNvSpPr txBox="1">
            <a:spLocks noChangeArrowheads="1"/>
          </p:cNvSpPr>
          <p:nvPr/>
        </p:nvSpPr>
        <p:spPr bwMode="auto">
          <a:xfrm>
            <a:off x="5715000" y="5745163"/>
            <a:ext cx="2117725" cy="274637"/>
          </a:xfrm>
          <a:prstGeom prst="rect">
            <a:avLst/>
          </a:prstGeom>
          <a:noFill/>
          <a:ln w="9525">
            <a:noFill/>
            <a:miter lim="800000"/>
            <a:headEnd/>
            <a:tailEnd/>
          </a:ln>
        </p:spPr>
        <p:txBody>
          <a:bodyPr wrap="none">
            <a:spAutoFit/>
          </a:bodyPr>
          <a:lstStyle/>
          <a:p>
            <a:r>
              <a:rPr lang="en-US" altLang="ko-KR"/>
              <a:t>&lt;S </a:t>
            </a:r>
            <a:r>
              <a:rPr lang="en-US" altLang="ko-KR">
                <a:sym typeface="Wingdings" pitchFamily="2" charset="2"/>
              </a:rPr>
              <a:t> S’’, then S’’  S’&gt;</a:t>
            </a:r>
            <a:endParaRPr lang="en-US" altLang="ko-K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tLang="ko-KR" sz="3000" b="1" dirty="0"/>
              <a:t>Classification of Visible-Surface Detection Algorithms</a:t>
            </a:r>
            <a:endParaRPr lang="en-US" sz="3000" dirty="0"/>
          </a:p>
        </p:txBody>
      </p:sp>
      <p:sp>
        <p:nvSpPr>
          <p:cNvPr id="3" name="Content Placeholder 2"/>
          <p:cNvSpPr>
            <a:spLocks noGrp="1"/>
          </p:cNvSpPr>
          <p:nvPr>
            <p:ph sz="quarter" idx="1"/>
          </p:nvPr>
        </p:nvSpPr>
        <p:spPr/>
        <p:txBody>
          <a:bodyPr/>
          <a:lstStyle/>
          <a:p>
            <a:pPr algn="just">
              <a:buNone/>
            </a:pPr>
            <a:r>
              <a:rPr lang="en-US" dirty="0"/>
              <a:t>   Visible surface detections are broadly classified according to whether they deal with </a:t>
            </a:r>
            <a:r>
              <a:rPr lang="en-US" u="sng" dirty="0"/>
              <a:t>object definitions</a:t>
            </a:r>
            <a:r>
              <a:rPr lang="en-US" dirty="0"/>
              <a:t> directly or with their </a:t>
            </a:r>
            <a:r>
              <a:rPr lang="en-US" u="sng" dirty="0"/>
              <a:t>projected images</a:t>
            </a:r>
            <a:r>
              <a:rPr lang="en-US" dirty="0"/>
              <a:t>. These two approaches are called </a:t>
            </a:r>
            <a:r>
              <a:rPr lang="en-US" b="1" dirty="0"/>
              <a:t>object-space methods</a:t>
            </a:r>
            <a:r>
              <a:rPr lang="en-US" dirty="0"/>
              <a:t> and </a:t>
            </a:r>
            <a:r>
              <a:rPr lang="en-US" b="1" dirty="0"/>
              <a:t>image-space methods</a:t>
            </a:r>
            <a:r>
              <a:rPr lang="en-US" dirty="0"/>
              <a:t>. They are described below.</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ctrTitle"/>
          </p:nvPr>
        </p:nvSpPr>
        <p:spPr/>
        <p:txBody>
          <a:bodyPr/>
          <a:lstStyle/>
          <a:p>
            <a:pPr eaLnBrk="1" hangingPunct="1"/>
            <a:r>
              <a:rPr lang="en-US" altLang="ko-KR"/>
              <a:t>BSP-Tree Method</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pPr eaLnBrk="1" hangingPunct="1">
              <a:defRPr/>
            </a:pPr>
            <a:r>
              <a:rPr lang="en-US" altLang="ko-KR"/>
              <a:t>Characteristics</a:t>
            </a:r>
          </a:p>
        </p:txBody>
      </p:sp>
      <p:sp>
        <p:nvSpPr>
          <p:cNvPr id="38915" name="Rectangle 3"/>
          <p:cNvSpPr>
            <a:spLocks noGrp="1" noChangeArrowheads="1"/>
          </p:cNvSpPr>
          <p:nvPr>
            <p:ph type="body" idx="1"/>
          </p:nvPr>
        </p:nvSpPr>
        <p:spPr/>
        <p:txBody>
          <a:bodyPr/>
          <a:lstStyle/>
          <a:p>
            <a:pPr eaLnBrk="1" hangingPunct="1">
              <a:lnSpc>
                <a:spcPct val="120000"/>
              </a:lnSpc>
            </a:pPr>
            <a:r>
              <a:rPr lang="ko-KR" altLang="en-US"/>
              <a:t> </a:t>
            </a:r>
            <a:r>
              <a:rPr lang="en-US" altLang="ko-KR"/>
              <a:t>Binary Space-Partitioning(BSP) Tree</a:t>
            </a:r>
          </a:p>
          <a:p>
            <a:pPr eaLnBrk="1" hangingPunct="1">
              <a:lnSpc>
                <a:spcPct val="120000"/>
              </a:lnSpc>
            </a:pPr>
            <a:r>
              <a:rPr lang="en-US" altLang="ko-KR"/>
              <a:t> Determining object visibility by painting surfaces onto the screen from back to front</a:t>
            </a:r>
          </a:p>
          <a:p>
            <a:pPr lvl="1" eaLnBrk="1" hangingPunct="1">
              <a:lnSpc>
                <a:spcPct val="120000"/>
              </a:lnSpc>
            </a:pPr>
            <a:r>
              <a:rPr lang="en-US" altLang="ko-KR"/>
              <a:t> Like the painter’s algorithm</a:t>
            </a:r>
          </a:p>
          <a:p>
            <a:pPr eaLnBrk="1" hangingPunct="1">
              <a:lnSpc>
                <a:spcPct val="120000"/>
              </a:lnSpc>
            </a:pPr>
            <a:r>
              <a:rPr lang="en-US" altLang="ko-KR"/>
              <a:t> Particularly useful</a:t>
            </a:r>
          </a:p>
          <a:p>
            <a:pPr lvl="1" eaLnBrk="1" hangingPunct="1">
              <a:lnSpc>
                <a:spcPct val="120000"/>
              </a:lnSpc>
            </a:pPr>
            <a:r>
              <a:rPr lang="en-US" altLang="ko-KR"/>
              <a:t> The view reference point changes</a:t>
            </a:r>
          </a:p>
          <a:p>
            <a:pPr lvl="1" eaLnBrk="1" hangingPunct="1">
              <a:lnSpc>
                <a:spcPct val="120000"/>
              </a:lnSpc>
            </a:pPr>
            <a:r>
              <a:rPr lang="en-US" altLang="ko-KR"/>
              <a:t> The objects in a scene are at fixed positions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p:cNvPicPr>
            <a:picLocks noChangeAspect="1" noChangeArrowheads="1"/>
          </p:cNvPicPr>
          <p:nvPr/>
        </p:nvPicPr>
        <p:blipFill>
          <a:blip r:embed="rId2"/>
          <a:srcRect/>
          <a:stretch>
            <a:fillRect/>
          </a:stretch>
        </p:blipFill>
        <p:spPr bwMode="auto">
          <a:xfrm>
            <a:off x="152400" y="304800"/>
            <a:ext cx="8610600" cy="4800600"/>
          </a:xfrm>
          <a:prstGeom prst="rect">
            <a:avLst/>
          </a:prstGeom>
          <a:noFill/>
          <a:ln w="9525">
            <a:noFill/>
            <a:miter lim="800000"/>
            <a:headEnd/>
            <a:tailEnd/>
          </a:ln>
          <a:effectLst/>
        </p:spPr>
      </p:pic>
      <p:pic>
        <p:nvPicPr>
          <p:cNvPr id="39939" name="Picture 3"/>
          <p:cNvPicPr>
            <a:picLocks noChangeAspect="1" noChangeArrowheads="1"/>
          </p:cNvPicPr>
          <p:nvPr/>
        </p:nvPicPr>
        <p:blipFill>
          <a:blip r:embed="rId3"/>
          <a:srcRect/>
          <a:stretch>
            <a:fillRect/>
          </a:stretch>
        </p:blipFill>
        <p:spPr bwMode="auto">
          <a:xfrm>
            <a:off x="304801" y="4800600"/>
            <a:ext cx="8305800" cy="1304925"/>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pPr eaLnBrk="1" hangingPunct="1">
              <a:defRPr/>
            </a:pPr>
            <a:r>
              <a:rPr lang="en-US" altLang="ko-KR"/>
              <a:t>Process</a:t>
            </a:r>
          </a:p>
        </p:txBody>
      </p:sp>
      <p:sp>
        <p:nvSpPr>
          <p:cNvPr id="39939" name="Rectangle 3"/>
          <p:cNvSpPr>
            <a:spLocks noGrp="1" noChangeArrowheads="1"/>
          </p:cNvSpPr>
          <p:nvPr>
            <p:ph type="body" idx="1"/>
          </p:nvPr>
        </p:nvSpPr>
        <p:spPr/>
        <p:txBody>
          <a:bodyPr/>
          <a:lstStyle/>
          <a:p>
            <a:pPr eaLnBrk="1" hangingPunct="1"/>
            <a:r>
              <a:rPr lang="ko-KR" altLang="en-US" dirty="0"/>
              <a:t> </a:t>
            </a:r>
            <a:r>
              <a:rPr lang="en-US" altLang="ko-KR" dirty="0"/>
              <a:t>Identifying surfaces</a:t>
            </a:r>
          </a:p>
          <a:p>
            <a:pPr lvl="1" eaLnBrk="1" hangingPunct="1"/>
            <a:r>
              <a:rPr lang="en-US" altLang="ko-KR" dirty="0"/>
              <a:t> “inside” and “outside” the partitioning plane</a:t>
            </a:r>
          </a:p>
          <a:p>
            <a:pPr eaLnBrk="1" hangingPunct="1"/>
            <a:r>
              <a:rPr lang="en-US" altLang="ko-KR" dirty="0"/>
              <a:t> Intersected object</a:t>
            </a:r>
          </a:p>
          <a:p>
            <a:pPr lvl="1" eaLnBrk="1" hangingPunct="1"/>
            <a:r>
              <a:rPr lang="en-US" altLang="ko-KR" dirty="0"/>
              <a:t> Divide the object into two separate objects(A, B)</a:t>
            </a:r>
          </a:p>
        </p:txBody>
      </p:sp>
      <p:sp>
        <p:nvSpPr>
          <p:cNvPr id="39940" name="Freeform 4"/>
          <p:cNvSpPr>
            <a:spLocks/>
          </p:cNvSpPr>
          <p:nvPr/>
        </p:nvSpPr>
        <p:spPr bwMode="auto">
          <a:xfrm>
            <a:off x="1846263" y="5029200"/>
            <a:ext cx="1143000" cy="914400"/>
          </a:xfrm>
          <a:custGeom>
            <a:avLst/>
            <a:gdLst>
              <a:gd name="T0" fmla="*/ 0 w 720"/>
              <a:gd name="T1" fmla="*/ 2147483647 h 672"/>
              <a:gd name="T2" fmla="*/ 2147483647 w 720"/>
              <a:gd name="T3" fmla="*/ 0 h 672"/>
              <a:gd name="T4" fmla="*/ 2147483647 w 720"/>
              <a:gd name="T5" fmla="*/ 2147483647 h 672"/>
              <a:gd name="T6" fmla="*/ 0 w 720"/>
              <a:gd name="T7" fmla="*/ 2147483647 h 672"/>
              <a:gd name="T8" fmla="*/ 0 60000 65536"/>
              <a:gd name="T9" fmla="*/ 0 60000 65536"/>
              <a:gd name="T10" fmla="*/ 0 60000 65536"/>
              <a:gd name="T11" fmla="*/ 0 60000 65536"/>
              <a:gd name="T12" fmla="*/ 0 w 720"/>
              <a:gd name="T13" fmla="*/ 0 h 672"/>
              <a:gd name="T14" fmla="*/ 720 w 720"/>
              <a:gd name="T15" fmla="*/ 672 h 672"/>
            </a:gdLst>
            <a:ahLst/>
            <a:cxnLst>
              <a:cxn ang="T8">
                <a:pos x="T0" y="T1"/>
              </a:cxn>
              <a:cxn ang="T9">
                <a:pos x="T2" y="T3"/>
              </a:cxn>
              <a:cxn ang="T10">
                <a:pos x="T4" y="T5"/>
              </a:cxn>
              <a:cxn ang="T11">
                <a:pos x="T6" y="T7"/>
              </a:cxn>
            </a:cxnLst>
            <a:rect l="T12" t="T13" r="T14" b="T15"/>
            <a:pathLst>
              <a:path w="720" h="672">
                <a:moveTo>
                  <a:pt x="0" y="96"/>
                </a:moveTo>
                <a:lnTo>
                  <a:pt x="432" y="0"/>
                </a:lnTo>
                <a:lnTo>
                  <a:pt x="720" y="672"/>
                </a:lnTo>
                <a:lnTo>
                  <a:pt x="0" y="96"/>
                </a:lnTo>
                <a:close/>
              </a:path>
            </a:pathLst>
          </a:custGeom>
          <a:solidFill>
            <a:srgbClr val="99CCFF"/>
          </a:solidFill>
          <a:ln w="9525">
            <a:noFill/>
            <a:miter lim="800000"/>
            <a:headEnd/>
            <a:tailEnd/>
          </a:ln>
        </p:spPr>
        <p:txBody>
          <a:bodyPr>
            <a:spAutoFit/>
          </a:bodyPr>
          <a:lstStyle/>
          <a:p>
            <a:endParaRPr lang="en-US"/>
          </a:p>
        </p:txBody>
      </p:sp>
      <p:sp>
        <p:nvSpPr>
          <p:cNvPr id="39941" name="Freeform 6"/>
          <p:cNvSpPr>
            <a:spLocks/>
          </p:cNvSpPr>
          <p:nvPr/>
        </p:nvSpPr>
        <p:spPr bwMode="auto">
          <a:xfrm>
            <a:off x="2684463" y="4495800"/>
            <a:ext cx="685800" cy="304800"/>
          </a:xfrm>
          <a:custGeom>
            <a:avLst/>
            <a:gdLst>
              <a:gd name="T0" fmla="*/ 0 w 432"/>
              <a:gd name="T1" fmla="*/ 2147483647 h 288"/>
              <a:gd name="T2" fmla="*/ 2147483647 w 432"/>
              <a:gd name="T3" fmla="*/ 2147483647 h 288"/>
              <a:gd name="T4" fmla="*/ 2147483647 w 432"/>
              <a:gd name="T5" fmla="*/ 2147483647 h 288"/>
              <a:gd name="T6" fmla="*/ 2147483647 w 432"/>
              <a:gd name="T7" fmla="*/ 0 h 288"/>
              <a:gd name="T8" fmla="*/ 0 w 432"/>
              <a:gd name="T9" fmla="*/ 2147483647 h 288"/>
              <a:gd name="T10" fmla="*/ 0 60000 65536"/>
              <a:gd name="T11" fmla="*/ 0 60000 65536"/>
              <a:gd name="T12" fmla="*/ 0 60000 65536"/>
              <a:gd name="T13" fmla="*/ 0 60000 65536"/>
              <a:gd name="T14" fmla="*/ 0 60000 65536"/>
              <a:gd name="T15" fmla="*/ 0 w 432"/>
              <a:gd name="T16" fmla="*/ 0 h 288"/>
              <a:gd name="T17" fmla="*/ 432 w 432"/>
              <a:gd name="T18" fmla="*/ 288 h 288"/>
            </a:gdLst>
            <a:ahLst/>
            <a:cxnLst>
              <a:cxn ang="T10">
                <a:pos x="T0" y="T1"/>
              </a:cxn>
              <a:cxn ang="T11">
                <a:pos x="T2" y="T3"/>
              </a:cxn>
              <a:cxn ang="T12">
                <a:pos x="T4" y="T5"/>
              </a:cxn>
              <a:cxn ang="T13">
                <a:pos x="T6" y="T7"/>
              </a:cxn>
              <a:cxn ang="T14">
                <a:pos x="T8" y="T9"/>
              </a:cxn>
            </a:cxnLst>
            <a:rect l="T15" t="T16" r="T17" b="T18"/>
            <a:pathLst>
              <a:path w="432" h="288">
                <a:moveTo>
                  <a:pt x="0" y="192"/>
                </a:moveTo>
                <a:lnTo>
                  <a:pt x="384" y="288"/>
                </a:lnTo>
                <a:lnTo>
                  <a:pt x="432" y="48"/>
                </a:lnTo>
                <a:lnTo>
                  <a:pt x="192" y="0"/>
                </a:lnTo>
                <a:lnTo>
                  <a:pt x="0" y="192"/>
                </a:lnTo>
                <a:close/>
              </a:path>
            </a:pathLst>
          </a:custGeom>
          <a:solidFill>
            <a:srgbClr val="99CCFF"/>
          </a:solidFill>
          <a:ln w="9525">
            <a:noFill/>
            <a:miter lim="800000"/>
            <a:headEnd/>
            <a:tailEnd/>
          </a:ln>
        </p:spPr>
        <p:txBody>
          <a:bodyPr>
            <a:spAutoFit/>
          </a:bodyPr>
          <a:lstStyle/>
          <a:p>
            <a:endParaRPr lang="en-US"/>
          </a:p>
        </p:txBody>
      </p:sp>
      <p:sp>
        <p:nvSpPr>
          <p:cNvPr id="39942" name="Oval 7"/>
          <p:cNvSpPr>
            <a:spLocks noChangeArrowheads="1"/>
          </p:cNvSpPr>
          <p:nvPr/>
        </p:nvSpPr>
        <p:spPr bwMode="auto">
          <a:xfrm>
            <a:off x="4116388" y="4572000"/>
            <a:ext cx="228600" cy="228600"/>
          </a:xfrm>
          <a:prstGeom prst="ellipse">
            <a:avLst/>
          </a:prstGeom>
          <a:solidFill>
            <a:srgbClr val="99CCFF"/>
          </a:solidFill>
          <a:ln w="9525">
            <a:noFill/>
            <a:miter lim="800000"/>
            <a:headEnd/>
            <a:tailEnd/>
          </a:ln>
        </p:spPr>
        <p:txBody>
          <a:bodyPr anchor="ctr">
            <a:spAutoFit/>
          </a:bodyPr>
          <a:lstStyle/>
          <a:p>
            <a:endParaRPr lang="en-US"/>
          </a:p>
        </p:txBody>
      </p:sp>
      <p:sp>
        <p:nvSpPr>
          <p:cNvPr id="39943" name="Line 8"/>
          <p:cNvSpPr>
            <a:spLocks noChangeShapeType="1"/>
          </p:cNvSpPr>
          <p:nvPr/>
        </p:nvSpPr>
        <p:spPr bwMode="auto">
          <a:xfrm>
            <a:off x="2135188" y="4191000"/>
            <a:ext cx="1447800" cy="1905000"/>
          </a:xfrm>
          <a:prstGeom prst="line">
            <a:avLst/>
          </a:prstGeom>
          <a:noFill/>
          <a:ln w="19050">
            <a:solidFill>
              <a:schemeClr val="accent1"/>
            </a:solidFill>
            <a:miter lim="800000"/>
            <a:headEnd/>
            <a:tailEnd/>
          </a:ln>
        </p:spPr>
        <p:txBody>
          <a:bodyPr>
            <a:spAutoFit/>
          </a:bodyPr>
          <a:lstStyle/>
          <a:p>
            <a:endParaRPr lang="en-US"/>
          </a:p>
        </p:txBody>
      </p:sp>
      <p:sp>
        <p:nvSpPr>
          <p:cNvPr id="39944" name="Line 9"/>
          <p:cNvSpPr>
            <a:spLocks noChangeShapeType="1"/>
          </p:cNvSpPr>
          <p:nvPr/>
        </p:nvSpPr>
        <p:spPr bwMode="auto">
          <a:xfrm flipV="1">
            <a:off x="2135188" y="4114800"/>
            <a:ext cx="1905000" cy="1981200"/>
          </a:xfrm>
          <a:prstGeom prst="line">
            <a:avLst/>
          </a:prstGeom>
          <a:noFill/>
          <a:ln w="19050">
            <a:solidFill>
              <a:schemeClr val="accent1"/>
            </a:solidFill>
            <a:miter lim="800000"/>
            <a:headEnd/>
            <a:tailEnd/>
          </a:ln>
        </p:spPr>
        <p:txBody>
          <a:bodyPr>
            <a:spAutoFit/>
          </a:bodyPr>
          <a:lstStyle/>
          <a:p>
            <a:endParaRPr lang="en-US"/>
          </a:p>
        </p:txBody>
      </p:sp>
      <p:sp>
        <p:nvSpPr>
          <p:cNvPr id="39945" name="Line 10"/>
          <p:cNvSpPr>
            <a:spLocks noChangeShapeType="1"/>
          </p:cNvSpPr>
          <p:nvPr/>
        </p:nvSpPr>
        <p:spPr bwMode="auto">
          <a:xfrm flipH="1">
            <a:off x="1960563" y="4265613"/>
            <a:ext cx="228600" cy="152400"/>
          </a:xfrm>
          <a:prstGeom prst="line">
            <a:avLst/>
          </a:prstGeom>
          <a:noFill/>
          <a:ln w="9525">
            <a:solidFill>
              <a:schemeClr val="accent1"/>
            </a:solidFill>
            <a:miter lim="800000"/>
            <a:headEnd/>
            <a:tailEnd type="triangle" w="med" len="med"/>
          </a:ln>
        </p:spPr>
        <p:txBody>
          <a:bodyPr wrap="none">
            <a:spAutoFit/>
          </a:bodyPr>
          <a:lstStyle/>
          <a:p>
            <a:endParaRPr lang="en-US"/>
          </a:p>
        </p:txBody>
      </p:sp>
      <p:sp>
        <p:nvSpPr>
          <p:cNvPr id="39946" name="Line 11"/>
          <p:cNvSpPr>
            <a:spLocks noChangeShapeType="1"/>
          </p:cNvSpPr>
          <p:nvPr/>
        </p:nvSpPr>
        <p:spPr bwMode="auto">
          <a:xfrm flipH="1" flipV="1">
            <a:off x="3744913" y="4114800"/>
            <a:ext cx="152400" cy="152400"/>
          </a:xfrm>
          <a:prstGeom prst="line">
            <a:avLst/>
          </a:prstGeom>
          <a:noFill/>
          <a:ln w="9525">
            <a:solidFill>
              <a:schemeClr val="accent1"/>
            </a:solidFill>
            <a:miter lim="800000"/>
            <a:headEnd/>
            <a:tailEnd type="triangle" w="med" len="med"/>
          </a:ln>
        </p:spPr>
        <p:txBody>
          <a:bodyPr>
            <a:spAutoFit/>
          </a:bodyPr>
          <a:lstStyle/>
          <a:p>
            <a:endParaRPr lang="en-US"/>
          </a:p>
        </p:txBody>
      </p:sp>
      <p:sp>
        <p:nvSpPr>
          <p:cNvPr id="39947" name="Text Box 12"/>
          <p:cNvSpPr txBox="1">
            <a:spLocks noChangeArrowheads="1"/>
          </p:cNvSpPr>
          <p:nvPr/>
        </p:nvSpPr>
        <p:spPr bwMode="auto">
          <a:xfrm>
            <a:off x="1868488" y="3914775"/>
            <a:ext cx="342900" cy="274638"/>
          </a:xfrm>
          <a:prstGeom prst="rect">
            <a:avLst/>
          </a:prstGeom>
          <a:noFill/>
          <a:ln w="9525">
            <a:noFill/>
            <a:miter lim="800000"/>
            <a:headEnd/>
            <a:tailEnd/>
          </a:ln>
        </p:spPr>
        <p:txBody>
          <a:bodyPr wrap="none">
            <a:spAutoFit/>
          </a:bodyPr>
          <a:lstStyle/>
          <a:p>
            <a:r>
              <a:rPr lang="en-US" altLang="ko-KR"/>
              <a:t>P</a:t>
            </a:r>
            <a:r>
              <a:rPr lang="en-US" altLang="ko-KR" baseline="-25000"/>
              <a:t>2</a:t>
            </a:r>
            <a:endParaRPr lang="en-US" altLang="ko-KR"/>
          </a:p>
        </p:txBody>
      </p:sp>
      <p:sp>
        <p:nvSpPr>
          <p:cNvPr id="39948" name="Text Box 13"/>
          <p:cNvSpPr txBox="1">
            <a:spLocks noChangeArrowheads="1"/>
          </p:cNvSpPr>
          <p:nvPr/>
        </p:nvSpPr>
        <p:spPr bwMode="auto">
          <a:xfrm>
            <a:off x="3973513" y="3886200"/>
            <a:ext cx="342900" cy="274638"/>
          </a:xfrm>
          <a:prstGeom prst="rect">
            <a:avLst/>
          </a:prstGeom>
          <a:noFill/>
          <a:ln w="9525">
            <a:noFill/>
            <a:miter lim="800000"/>
            <a:headEnd/>
            <a:tailEnd/>
          </a:ln>
        </p:spPr>
        <p:txBody>
          <a:bodyPr wrap="none">
            <a:spAutoFit/>
          </a:bodyPr>
          <a:lstStyle/>
          <a:p>
            <a:r>
              <a:rPr lang="en-US" altLang="ko-KR"/>
              <a:t>P</a:t>
            </a:r>
            <a:r>
              <a:rPr lang="en-US" altLang="ko-KR" baseline="-25000"/>
              <a:t>1</a:t>
            </a:r>
            <a:endParaRPr lang="en-US" altLang="ko-KR"/>
          </a:p>
        </p:txBody>
      </p:sp>
      <p:sp>
        <p:nvSpPr>
          <p:cNvPr id="39949" name="Text Box 14"/>
          <p:cNvSpPr txBox="1">
            <a:spLocks noChangeArrowheads="1"/>
          </p:cNvSpPr>
          <p:nvPr/>
        </p:nvSpPr>
        <p:spPr bwMode="auto">
          <a:xfrm>
            <a:off x="3000375" y="4297363"/>
            <a:ext cx="293688" cy="274637"/>
          </a:xfrm>
          <a:prstGeom prst="rect">
            <a:avLst/>
          </a:prstGeom>
          <a:noFill/>
          <a:ln w="9525">
            <a:noFill/>
            <a:miter lim="800000"/>
            <a:headEnd/>
            <a:tailEnd/>
          </a:ln>
        </p:spPr>
        <p:txBody>
          <a:bodyPr wrap="none">
            <a:spAutoFit/>
          </a:bodyPr>
          <a:lstStyle/>
          <a:p>
            <a:r>
              <a:rPr lang="en-US" altLang="ko-KR"/>
              <a:t>C</a:t>
            </a:r>
          </a:p>
        </p:txBody>
      </p:sp>
      <p:sp>
        <p:nvSpPr>
          <p:cNvPr id="39950" name="Text Box 15"/>
          <p:cNvSpPr txBox="1">
            <a:spLocks noChangeArrowheads="1"/>
          </p:cNvSpPr>
          <p:nvPr/>
        </p:nvSpPr>
        <p:spPr bwMode="auto">
          <a:xfrm>
            <a:off x="4306888" y="4525963"/>
            <a:ext cx="293687" cy="274637"/>
          </a:xfrm>
          <a:prstGeom prst="rect">
            <a:avLst/>
          </a:prstGeom>
          <a:noFill/>
          <a:ln w="9525">
            <a:noFill/>
            <a:miter lim="800000"/>
            <a:headEnd/>
            <a:tailEnd/>
          </a:ln>
        </p:spPr>
        <p:txBody>
          <a:bodyPr wrap="none">
            <a:spAutoFit/>
          </a:bodyPr>
          <a:lstStyle/>
          <a:p>
            <a:r>
              <a:rPr lang="en-US" altLang="ko-KR"/>
              <a:t>D</a:t>
            </a:r>
          </a:p>
        </p:txBody>
      </p:sp>
      <p:sp>
        <p:nvSpPr>
          <p:cNvPr id="39951" name="Text Box 16"/>
          <p:cNvSpPr txBox="1">
            <a:spLocks noChangeArrowheads="1"/>
          </p:cNvSpPr>
          <p:nvPr/>
        </p:nvSpPr>
        <p:spPr bwMode="auto">
          <a:xfrm>
            <a:off x="1998663" y="4830763"/>
            <a:ext cx="285750" cy="274637"/>
          </a:xfrm>
          <a:prstGeom prst="rect">
            <a:avLst/>
          </a:prstGeom>
          <a:noFill/>
          <a:ln w="9525">
            <a:noFill/>
            <a:miter lim="800000"/>
            <a:headEnd/>
            <a:tailEnd/>
          </a:ln>
        </p:spPr>
        <p:txBody>
          <a:bodyPr wrap="none">
            <a:spAutoFit/>
          </a:bodyPr>
          <a:lstStyle/>
          <a:p>
            <a:r>
              <a:rPr lang="en-US" altLang="ko-KR"/>
              <a:t>A</a:t>
            </a:r>
          </a:p>
        </p:txBody>
      </p:sp>
      <p:sp>
        <p:nvSpPr>
          <p:cNvPr id="39952" name="Text Box 17"/>
          <p:cNvSpPr txBox="1">
            <a:spLocks noChangeArrowheads="1"/>
          </p:cNvSpPr>
          <p:nvPr/>
        </p:nvSpPr>
        <p:spPr bwMode="auto">
          <a:xfrm>
            <a:off x="2868613" y="5638800"/>
            <a:ext cx="285750" cy="274638"/>
          </a:xfrm>
          <a:prstGeom prst="rect">
            <a:avLst/>
          </a:prstGeom>
          <a:noFill/>
          <a:ln w="9525">
            <a:noFill/>
            <a:miter lim="800000"/>
            <a:headEnd/>
            <a:tailEnd/>
          </a:ln>
        </p:spPr>
        <p:txBody>
          <a:bodyPr wrap="none">
            <a:spAutoFit/>
          </a:bodyPr>
          <a:lstStyle/>
          <a:p>
            <a:r>
              <a:rPr lang="en-US" altLang="ko-KR"/>
              <a:t>B</a:t>
            </a:r>
          </a:p>
        </p:txBody>
      </p:sp>
      <p:sp>
        <p:nvSpPr>
          <p:cNvPr id="39953" name="Text Box 18"/>
          <p:cNvSpPr txBox="1">
            <a:spLocks noChangeArrowheads="1"/>
          </p:cNvSpPr>
          <p:nvPr/>
        </p:nvSpPr>
        <p:spPr bwMode="auto">
          <a:xfrm>
            <a:off x="1782763" y="5791200"/>
            <a:ext cx="488950" cy="274638"/>
          </a:xfrm>
          <a:prstGeom prst="rect">
            <a:avLst/>
          </a:prstGeom>
          <a:noFill/>
          <a:ln w="9525">
            <a:noFill/>
            <a:miter lim="800000"/>
            <a:headEnd/>
            <a:tailEnd/>
          </a:ln>
        </p:spPr>
        <p:txBody>
          <a:bodyPr wrap="none">
            <a:spAutoFit/>
          </a:bodyPr>
          <a:lstStyle/>
          <a:p>
            <a:r>
              <a:rPr lang="en-US" altLang="ko-KR"/>
              <a:t>front</a:t>
            </a:r>
          </a:p>
        </p:txBody>
      </p:sp>
      <p:sp>
        <p:nvSpPr>
          <p:cNvPr id="39954" name="Text Box 19"/>
          <p:cNvSpPr txBox="1">
            <a:spLocks noChangeArrowheads="1"/>
          </p:cNvSpPr>
          <p:nvPr/>
        </p:nvSpPr>
        <p:spPr bwMode="auto">
          <a:xfrm>
            <a:off x="3125788" y="5973763"/>
            <a:ext cx="488950" cy="274637"/>
          </a:xfrm>
          <a:prstGeom prst="rect">
            <a:avLst/>
          </a:prstGeom>
          <a:noFill/>
          <a:ln w="9525">
            <a:noFill/>
            <a:miter lim="800000"/>
            <a:headEnd/>
            <a:tailEnd/>
          </a:ln>
        </p:spPr>
        <p:txBody>
          <a:bodyPr wrap="none">
            <a:spAutoFit/>
          </a:bodyPr>
          <a:lstStyle/>
          <a:p>
            <a:r>
              <a:rPr lang="en-US" altLang="ko-KR"/>
              <a:t>front</a:t>
            </a:r>
          </a:p>
        </p:txBody>
      </p:sp>
      <p:sp>
        <p:nvSpPr>
          <p:cNvPr id="39955" name="Text Box 20"/>
          <p:cNvSpPr txBox="1">
            <a:spLocks noChangeArrowheads="1"/>
          </p:cNvSpPr>
          <p:nvPr/>
        </p:nvSpPr>
        <p:spPr bwMode="auto">
          <a:xfrm>
            <a:off x="2163763" y="5943600"/>
            <a:ext cx="504825" cy="274638"/>
          </a:xfrm>
          <a:prstGeom prst="rect">
            <a:avLst/>
          </a:prstGeom>
          <a:noFill/>
          <a:ln w="9525">
            <a:noFill/>
            <a:miter lim="800000"/>
            <a:headEnd/>
            <a:tailEnd/>
          </a:ln>
        </p:spPr>
        <p:txBody>
          <a:bodyPr wrap="none">
            <a:spAutoFit/>
          </a:bodyPr>
          <a:lstStyle/>
          <a:p>
            <a:r>
              <a:rPr lang="en-US" altLang="ko-KR"/>
              <a:t>back</a:t>
            </a:r>
          </a:p>
        </p:txBody>
      </p:sp>
      <p:sp>
        <p:nvSpPr>
          <p:cNvPr id="39956" name="Text Box 21"/>
          <p:cNvSpPr txBox="1">
            <a:spLocks noChangeArrowheads="1"/>
          </p:cNvSpPr>
          <p:nvPr/>
        </p:nvSpPr>
        <p:spPr bwMode="auto">
          <a:xfrm>
            <a:off x="3535363" y="5867400"/>
            <a:ext cx="504825" cy="274638"/>
          </a:xfrm>
          <a:prstGeom prst="rect">
            <a:avLst/>
          </a:prstGeom>
          <a:noFill/>
          <a:ln w="9525">
            <a:noFill/>
            <a:miter lim="800000"/>
            <a:headEnd/>
            <a:tailEnd/>
          </a:ln>
        </p:spPr>
        <p:txBody>
          <a:bodyPr wrap="none">
            <a:spAutoFit/>
          </a:bodyPr>
          <a:lstStyle/>
          <a:p>
            <a:r>
              <a:rPr lang="en-US" altLang="ko-KR"/>
              <a:t>back</a:t>
            </a:r>
          </a:p>
        </p:txBody>
      </p:sp>
      <p:sp>
        <p:nvSpPr>
          <p:cNvPr id="39957" name="Text Box 22"/>
          <p:cNvSpPr txBox="1">
            <a:spLocks noChangeArrowheads="1"/>
          </p:cNvSpPr>
          <p:nvPr/>
        </p:nvSpPr>
        <p:spPr bwMode="auto">
          <a:xfrm>
            <a:off x="6067425" y="3962400"/>
            <a:ext cx="342900" cy="274638"/>
          </a:xfrm>
          <a:prstGeom prst="rect">
            <a:avLst/>
          </a:prstGeom>
          <a:noFill/>
          <a:ln w="9525">
            <a:noFill/>
            <a:miter lim="800000"/>
            <a:headEnd/>
            <a:tailEnd/>
          </a:ln>
        </p:spPr>
        <p:txBody>
          <a:bodyPr wrap="none">
            <a:spAutoFit/>
          </a:bodyPr>
          <a:lstStyle/>
          <a:p>
            <a:r>
              <a:rPr lang="en-US" altLang="ko-KR"/>
              <a:t>P</a:t>
            </a:r>
            <a:r>
              <a:rPr lang="en-US" altLang="ko-KR" baseline="-25000"/>
              <a:t>1</a:t>
            </a:r>
            <a:endParaRPr lang="en-US" altLang="ko-KR"/>
          </a:p>
        </p:txBody>
      </p:sp>
      <p:sp>
        <p:nvSpPr>
          <p:cNvPr id="39958" name="Text Box 23"/>
          <p:cNvSpPr txBox="1">
            <a:spLocks noChangeArrowheads="1"/>
          </p:cNvSpPr>
          <p:nvPr/>
        </p:nvSpPr>
        <p:spPr bwMode="auto">
          <a:xfrm>
            <a:off x="5514975" y="4906963"/>
            <a:ext cx="342900" cy="274637"/>
          </a:xfrm>
          <a:prstGeom prst="rect">
            <a:avLst/>
          </a:prstGeom>
          <a:noFill/>
          <a:ln w="9525">
            <a:noFill/>
            <a:miter lim="800000"/>
            <a:headEnd/>
            <a:tailEnd/>
          </a:ln>
        </p:spPr>
        <p:txBody>
          <a:bodyPr wrap="none">
            <a:spAutoFit/>
          </a:bodyPr>
          <a:lstStyle/>
          <a:p>
            <a:r>
              <a:rPr lang="en-US" altLang="ko-KR"/>
              <a:t>P</a:t>
            </a:r>
            <a:r>
              <a:rPr lang="en-US" altLang="ko-KR" baseline="-25000"/>
              <a:t>2</a:t>
            </a:r>
            <a:endParaRPr lang="en-US" altLang="ko-KR"/>
          </a:p>
        </p:txBody>
      </p:sp>
      <p:sp>
        <p:nvSpPr>
          <p:cNvPr id="39959" name="Text Box 24"/>
          <p:cNvSpPr txBox="1">
            <a:spLocks noChangeArrowheads="1"/>
          </p:cNvSpPr>
          <p:nvPr/>
        </p:nvSpPr>
        <p:spPr bwMode="auto">
          <a:xfrm>
            <a:off x="6657975" y="4906963"/>
            <a:ext cx="342900" cy="274637"/>
          </a:xfrm>
          <a:prstGeom prst="rect">
            <a:avLst/>
          </a:prstGeom>
          <a:noFill/>
          <a:ln w="9525">
            <a:noFill/>
            <a:miter lim="800000"/>
            <a:headEnd/>
            <a:tailEnd/>
          </a:ln>
        </p:spPr>
        <p:txBody>
          <a:bodyPr wrap="none">
            <a:spAutoFit/>
          </a:bodyPr>
          <a:lstStyle/>
          <a:p>
            <a:r>
              <a:rPr lang="en-US" altLang="ko-KR"/>
              <a:t>P</a:t>
            </a:r>
            <a:r>
              <a:rPr lang="en-US" altLang="ko-KR" baseline="-25000"/>
              <a:t>2</a:t>
            </a:r>
            <a:endParaRPr lang="en-US" altLang="ko-KR"/>
          </a:p>
        </p:txBody>
      </p:sp>
      <p:sp>
        <p:nvSpPr>
          <p:cNvPr id="39960" name="Text Box 25"/>
          <p:cNvSpPr txBox="1">
            <a:spLocks noChangeArrowheads="1"/>
          </p:cNvSpPr>
          <p:nvPr/>
        </p:nvSpPr>
        <p:spPr bwMode="auto">
          <a:xfrm>
            <a:off x="5276850" y="5897563"/>
            <a:ext cx="285750" cy="274637"/>
          </a:xfrm>
          <a:prstGeom prst="rect">
            <a:avLst/>
          </a:prstGeom>
          <a:noFill/>
          <a:ln w="9525">
            <a:noFill/>
            <a:miter lim="800000"/>
            <a:headEnd/>
            <a:tailEnd/>
          </a:ln>
        </p:spPr>
        <p:txBody>
          <a:bodyPr wrap="none">
            <a:spAutoFit/>
          </a:bodyPr>
          <a:lstStyle/>
          <a:p>
            <a:r>
              <a:rPr lang="en-US" altLang="ko-KR"/>
              <a:t>A</a:t>
            </a:r>
          </a:p>
        </p:txBody>
      </p:sp>
      <p:sp>
        <p:nvSpPr>
          <p:cNvPr id="39961" name="Text Box 26"/>
          <p:cNvSpPr txBox="1">
            <a:spLocks noChangeArrowheads="1"/>
          </p:cNvSpPr>
          <p:nvPr/>
        </p:nvSpPr>
        <p:spPr bwMode="auto">
          <a:xfrm>
            <a:off x="5791200" y="5897563"/>
            <a:ext cx="293688" cy="274637"/>
          </a:xfrm>
          <a:prstGeom prst="rect">
            <a:avLst/>
          </a:prstGeom>
          <a:noFill/>
          <a:ln w="9525">
            <a:noFill/>
            <a:miter lim="800000"/>
            <a:headEnd/>
            <a:tailEnd/>
          </a:ln>
        </p:spPr>
        <p:txBody>
          <a:bodyPr wrap="none">
            <a:spAutoFit/>
          </a:bodyPr>
          <a:lstStyle/>
          <a:p>
            <a:r>
              <a:rPr lang="en-US" altLang="ko-KR"/>
              <a:t>C</a:t>
            </a:r>
          </a:p>
        </p:txBody>
      </p:sp>
      <p:sp>
        <p:nvSpPr>
          <p:cNvPr id="39962" name="Text Box 27"/>
          <p:cNvSpPr txBox="1">
            <a:spLocks noChangeArrowheads="1"/>
          </p:cNvSpPr>
          <p:nvPr/>
        </p:nvSpPr>
        <p:spPr bwMode="auto">
          <a:xfrm>
            <a:off x="6419850" y="5897563"/>
            <a:ext cx="285750" cy="274637"/>
          </a:xfrm>
          <a:prstGeom prst="rect">
            <a:avLst/>
          </a:prstGeom>
          <a:noFill/>
          <a:ln w="9525">
            <a:noFill/>
            <a:miter lim="800000"/>
            <a:headEnd/>
            <a:tailEnd/>
          </a:ln>
        </p:spPr>
        <p:txBody>
          <a:bodyPr wrap="none">
            <a:spAutoFit/>
          </a:bodyPr>
          <a:lstStyle/>
          <a:p>
            <a:r>
              <a:rPr lang="en-US" altLang="ko-KR"/>
              <a:t>B</a:t>
            </a:r>
          </a:p>
        </p:txBody>
      </p:sp>
      <p:sp>
        <p:nvSpPr>
          <p:cNvPr id="39963" name="Text Box 28"/>
          <p:cNvSpPr txBox="1">
            <a:spLocks noChangeArrowheads="1"/>
          </p:cNvSpPr>
          <p:nvPr/>
        </p:nvSpPr>
        <p:spPr bwMode="auto">
          <a:xfrm>
            <a:off x="6934200" y="5897563"/>
            <a:ext cx="293688" cy="274637"/>
          </a:xfrm>
          <a:prstGeom prst="rect">
            <a:avLst/>
          </a:prstGeom>
          <a:noFill/>
          <a:ln w="9525">
            <a:noFill/>
            <a:miter lim="800000"/>
            <a:headEnd/>
            <a:tailEnd/>
          </a:ln>
        </p:spPr>
        <p:txBody>
          <a:bodyPr wrap="none">
            <a:spAutoFit/>
          </a:bodyPr>
          <a:lstStyle/>
          <a:p>
            <a:r>
              <a:rPr lang="en-US" altLang="ko-KR"/>
              <a:t>D</a:t>
            </a:r>
          </a:p>
        </p:txBody>
      </p:sp>
      <p:sp>
        <p:nvSpPr>
          <p:cNvPr id="39964" name="Text Box 29"/>
          <p:cNvSpPr txBox="1">
            <a:spLocks noChangeArrowheads="1"/>
          </p:cNvSpPr>
          <p:nvPr/>
        </p:nvSpPr>
        <p:spPr bwMode="auto">
          <a:xfrm>
            <a:off x="5540375" y="4371975"/>
            <a:ext cx="488950" cy="274638"/>
          </a:xfrm>
          <a:prstGeom prst="rect">
            <a:avLst/>
          </a:prstGeom>
          <a:noFill/>
          <a:ln w="9525">
            <a:noFill/>
            <a:miter lim="800000"/>
            <a:headEnd/>
            <a:tailEnd/>
          </a:ln>
        </p:spPr>
        <p:txBody>
          <a:bodyPr wrap="none">
            <a:spAutoFit/>
          </a:bodyPr>
          <a:lstStyle/>
          <a:p>
            <a:r>
              <a:rPr lang="en-US" altLang="ko-KR"/>
              <a:t>front</a:t>
            </a:r>
          </a:p>
        </p:txBody>
      </p:sp>
      <p:cxnSp>
        <p:nvCxnSpPr>
          <p:cNvPr id="39965" name="AutoShape 31"/>
          <p:cNvCxnSpPr>
            <a:cxnSpLocks noChangeShapeType="1"/>
            <a:stCxn id="39957" idx="2"/>
            <a:endCxn id="39958" idx="0"/>
          </p:cNvCxnSpPr>
          <p:nvPr/>
        </p:nvCxnSpPr>
        <p:spPr bwMode="auto">
          <a:xfrm flipH="1">
            <a:off x="5686425" y="4237038"/>
            <a:ext cx="552450" cy="669925"/>
          </a:xfrm>
          <a:prstGeom prst="straightConnector1">
            <a:avLst/>
          </a:prstGeom>
          <a:noFill/>
          <a:ln w="19050">
            <a:solidFill>
              <a:schemeClr val="accent2"/>
            </a:solidFill>
            <a:miter lim="800000"/>
            <a:headEnd/>
            <a:tailEnd/>
          </a:ln>
        </p:spPr>
      </p:cxnSp>
      <p:cxnSp>
        <p:nvCxnSpPr>
          <p:cNvPr id="39966" name="AutoShape 33"/>
          <p:cNvCxnSpPr>
            <a:cxnSpLocks noChangeShapeType="1"/>
            <a:stCxn id="39957" idx="2"/>
            <a:endCxn id="39959" idx="0"/>
          </p:cNvCxnSpPr>
          <p:nvPr/>
        </p:nvCxnSpPr>
        <p:spPr bwMode="auto">
          <a:xfrm>
            <a:off x="6238875" y="4237038"/>
            <a:ext cx="590550" cy="669925"/>
          </a:xfrm>
          <a:prstGeom prst="straightConnector1">
            <a:avLst/>
          </a:prstGeom>
          <a:noFill/>
          <a:ln w="19050">
            <a:solidFill>
              <a:schemeClr val="accent2"/>
            </a:solidFill>
            <a:miter lim="800000"/>
            <a:headEnd/>
            <a:tailEnd/>
          </a:ln>
        </p:spPr>
      </p:cxnSp>
      <p:cxnSp>
        <p:nvCxnSpPr>
          <p:cNvPr id="39967" name="AutoShape 34"/>
          <p:cNvCxnSpPr>
            <a:cxnSpLocks noChangeShapeType="1"/>
            <a:stCxn id="39958" idx="2"/>
            <a:endCxn id="39960" idx="0"/>
          </p:cNvCxnSpPr>
          <p:nvPr/>
        </p:nvCxnSpPr>
        <p:spPr bwMode="auto">
          <a:xfrm flipH="1">
            <a:off x="5419725" y="5181600"/>
            <a:ext cx="266700" cy="715963"/>
          </a:xfrm>
          <a:prstGeom prst="straightConnector1">
            <a:avLst/>
          </a:prstGeom>
          <a:noFill/>
          <a:ln w="19050">
            <a:solidFill>
              <a:schemeClr val="accent2"/>
            </a:solidFill>
            <a:miter lim="800000"/>
            <a:headEnd/>
            <a:tailEnd/>
          </a:ln>
        </p:spPr>
      </p:cxnSp>
      <p:cxnSp>
        <p:nvCxnSpPr>
          <p:cNvPr id="39968" name="AutoShape 35"/>
          <p:cNvCxnSpPr>
            <a:cxnSpLocks noChangeShapeType="1"/>
            <a:stCxn id="39958" idx="2"/>
            <a:endCxn id="39961" idx="0"/>
          </p:cNvCxnSpPr>
          <p:nvPr/>
        </p:nvCxnSpPr>
        <p:spPr bwMode="auto">
          <a:xfrm>
            <a:off x="5686425" y="5181600"/>
            <a:ext cx="252413" cy="715963"/>
          </a:xfrm>
          <a:prstGeom prst="straightConnector1">
            <a:avLst/>
          </a:prstGeom>
          <a:noFill/>
          <a:ln w="19050">
            <a:solidFill>
              <a:schemeClr val="accent2"/>
            </a:solidFill>
            <a:miter lim="800000"/>
            <a:headEnd/>
            <a:tailEnd/>
          </a:ln>
        </p:spPr>
      </p:cxnSp>
      <p:cxnSp>
        <p:nvCxnSpPr>
          <p:cNvPr id="39969" name="AutoShape 36"/>
          <p:cNvCxnSpPr>
            <a:cxnSpLocks noChangeShapeType="1"/>
            <a:stCxn id="39959" idx="2"/>
            <a:endCxn id="39962" idx="0"/>
          </p:cNvCxnSpPr>
          <p:nvPr/>
        </p:nvCxnSpPr>
        <p:spPr bwMode="auto">
          <a:xfrm flipH="1">
            <a:off x="6562725" y="5181600"/>
            <a:ext cx="266700" cy="715963"/>
          </a:xfrm>
          <a:prstGeom prst="straightConnector1">
            <a:avLst/>
          </a:prstGeom>
          <a:noFill/>
          <a:ln w="19050">
            <a:solidFill>
              <a:schemeClr val="accent2"/>
            </a:solidFill>
            <a:miter lim="800000"/>
            <a:headEnd/>
            <a:tailEnd/>
          </a:ln>
        </p:spPr>
      </p:cxnSp>
      <p:cxnSp>
        <p:nvCxnSpPr>
          <p:cNvPr id="39970" name="AutoShape 37"/>
          <p:cNvCxnSpPr>
            <a:cxnSpLocks noChangeShapeType="1"/>
            <a:stCxn id="39959" idx="2"/>
            <a:endCxn id="39963" idx="0"/>
          </p:cNvCxnSpPr>
          <p:nvPr/>
        </p:nvCxnSpPr>
        <p:spPr bwMode="auto">
          <a:xfrm>
            <a:off x="6829425" y="5181600"/>
            <a:ext cx="252413" cy="715963"/>
          </a:xfrm>
          <a:prstGeom prst="straightConnector1">
            <a:avLst/>
          </a:prstGeom>
          <a:noFill/>
          <a:ln w="19050">
            <a:solidFill>
              <a:schemeClr val="accent2"/>
            </a:solidFill>
            <a:miter lim="800000"/>
            <a:headEnd/>
            <a:tailEnd/>
          </a:ln>
        </p:spPr>
      </p:cxnSp>
      <p:sp>
        <p:nvSpPr>
          <p:cNvPr id="39971" name="Text Box 38"/>
          <p:cNvSpPr txBox="1">
            <a:spLocks noChangeArrowheads="1"/>
          </p:cNvSpPr>
          <p:nvPr/>
        </p:nvSpPr>
        <p:spPr bwMode="auto">
          <a:xfrm>
            <a:off x="5048250" y="5326063"/>
            <a:ext cx="488950" cy="274637"/>
          </a:xfrm>
          <a:prstGeom prst="rect">
            <a:avLst/>
          </a:prstGeom>
          <a:noFill/>
          <a:ln w="9525">
            <a:noFill/>
            <a:miter lim="800000"/>
            <a:headEnd/>
            <a:tailEnd/>
          </a:ln>
        </p:spPr>
        <p:txBody>
          <a:bodyPr wrap="none">
            <a:spAutoFit/>
          </a:bodyPr>
          <a:lstStyle/>
          <a:p>
            <a:r>
              <a:rPr lang="en-US" altLang="ko-KR"/>
              <a:t>front</a:t>
            </a:r>
          </a:p>
        </p:txBody>
      </p:sp>
      <p:sp>
        <p:nvSpPr>
          <p:cNvPr id="39972" name="Text Box 39"/>
          <p:cNvSpPr txBox="1">
            <a:spLocks noChangeArrowheads="1"/>
          </p:cNvSpPr>
          <p:nvPr/>
        </p:nvSpPr>
        <p:spPr bwMode="auto">
          <a:xfrm>
            <a:off x="6172200" y="5334000"/>
            <a:ext cx="488950" cy="274638"/>
          </a:xfrm>
          <a:prstGeom prst="rect">
            <a:avLst/>
          </a:prstGeom>
          <a:noFill/>
          <a:ln w="9525">
            <a:noFill/>
            <a:miter lim="800000"/>
            <a:headEnd/>
            <a:tailEnd/>
          </a:ln>
        </p:spPr>
        <p:txBody>
          <a:bodyPr wrap="none">
            <a:spAutoFit/>
          </a:bodyPr>
          <a:lstStyle/>
          <a:p>
            <a:r>
              <a:rPr lang="en-US" altLang="ko-KR"/>
              <a:t>front</a:t>
            </a:r>
          </a:p>
        </p:txBody>
      </p:sp>
      <p:sp>
        <p:nvSpPr>
          <p:cNvPr id="39973" name="Text Box 40"/>
          <p:cNvSpPr txBox="1">
            <a:spLocks noChangeArrowheads="1"/>
          </p:cNvSpPr>
          <p:nvPr/>
        </p:nvSpPr>
        <p:spPr bwMode="auto">
          <a:xfrm>
            <a:off x="6515100" y="4371975"/>
            <a:ext cx="504825" cy="274638"/>
          </a:xfrm>
          <a:prstGeom prst="rect">
            <a:avLst/>
          </a:prstGeom>
          <a:noFill/>
          <a:ln w="9525">
            <a:noFill/>
            <a:miter lim="800000"/>
            <a:headEnd/>
            <a:tailEnd/>
          </a:ln>
        </p:spPr>
        <p:txBody>
          <a:bodyPr wrap="none">
            <a:spAutoFit/>
          </a:bodyPr>
          <a:lstStyle/>
          <a:p>
            <a:r>
              <a:rPr lang="en-US" altLang="ko-KR"/>
              <a:t>back</a:t>
            </a:r>
          </a:p>
        </p:txBody>
      </p:sp>
      <p:sp>
        <p:nvSpPr>
          <p:cNvPr id="39974" name="Text Box 41"/>
          <p:cNvSpPr txBox="1">
            <a:spLocks noChangeArrowheads="1"/>
          </p:cNvSpPr>
          <p:nvPr/>
        </p:nvSpPr>
        <p:spPr bwMode="auto">
          <a:xfrm>
            <a:off x="5810250" y="5326063"/>
            <a:ext cx="504825" cy="274637"/>
          </a:xfrm>
          <a:prstGeom prst="rect">
            <a:avLst/>
          </a:prstGeom>
          <a:noFill/>
          <a:ln w="9525">
            <a:noFill/>
            <a:miter lim="800000"/>
            <a:headEnd/>
            <a:tailEnd/>
          </a:ln>
        </p:spPr>
        <p:txBody>
          <a:bodyPr wrap="none">
            <a:spAutoFit/>
          </a:bodyPr>
          <a:lstStyle/>
          <a:p>
            <a:r>
              <a:rPr lang="en-US" altLang="ko-KR"/>
              <a:t>back</a:t>
            </a:r>
          </a:p>
        </p:txBody>
      </p:sp>
      <p:sp>
        <p:nvSpPr>
          <p:cNvPr id="39975" name="Text Box 42"/>
          <p:cNvSpPr txBox="1">
            <a:spLocks noChangeArrowheads="1"/>
          </p:cNvSpPr>
          <p:nvPr/>
        </p:nvSpPr>
        <p:spPr bwMode="auto">
          <a:xfrm>
            <a:off x="6962775" y="5334000"/>
            <a:ext cx="504825" cy="274638"/>
          </a:xfrm>
          <a:prstGeom prst="rect">
            <a:avLst/>
          </a:prstGeom>
          <a:noFill/>
          <a:ln w="9525">
            <a:noFill/>
            <a:miter lim="800000"/>
            <a:headEnd/>
            <a:tailEnd/>
          </a:ln>
        </p:spPr>
        <p:txBody>
          <a:bodyPr wrap="none">
            <a:spAutoFit/>
          </a:bodyPr>
          <a:lstStyle/>
          <a:p>
            <a:r>
              <a:rPr lang="en-US" altLang="ko-KR"/>
              <a:t>back</a:t>
            </a:r>
          </a:p>
        </p:txBody>
      </p:sp>
      <p:sp>
        <p:nvSpPr>
          <p:cNvPr id="39976" name="Line 43"/>
          <p:cNvSpPr>
            <a:spLocks noChangeShapeType="1"/>
          </p:cNvSpPr>
          <p:nvPr/>
        </p:nvSpPr>
        <p:spPr bwMode="auto">
          <a:xfrm flipH="1">
            <a:off x="6629400" y="6029325"/>
            <a:ext cx="342900" cy="0"/>
          </a:xfrm>
          <a:prstGeom prst="line">
            <a:avLst/>
          </a:prstGeom>
          <a:noFill/>
          <a:ln w="9525">
            <a:solidFill>
              <a:schemeClr val="hlink"/>
            </a:solidFill>
            <a:miter lim="800000"/>
            <a:headEnd/>
            <a:tailEnd type="triangle" w="med" len="med"/>
          </a:ln>
        </p:spPr>
        <p:txBody>
          <a:bodyPr>
            <a:spAutoFit/>
          </a:bodyPr>
          <a:lstStyle/>
          <a:p>
            <a:endParaRPr lang="en-US"/>
          </a:p>
        </p:txBody>
      </p:sp>
      <p:sp>
        <p:nvSpPr>
          <p:cNvPr id="39977" name="Line 44"/>
          <p:cNvSpPr>
            <a:spLocks noChangeShapeType="1"/>
          </p:cNvSpPr>
          <p:nvPr/>
        </p:nvSpPr>
        <p:spPr bwMode="auto">
          <a:xfrm flipH="1">
            <a:off x="6010275" y="6029325"/>
            <a:ext cx="457200" cy="0"/>
          </a:xfrm>
          <a:prstGeom prst="line">
            <a:avLst/>
          </a:prstGeom>
          <a:noFill/>
          <a:ln w="9525">
            <a:solidFill>
              <a:schemeClr val="hlink"/>
            </a:solidFill>
            <a:miter lim="800000"/>
            <a:headEnd/>
            <a:tailEnd type="triangle" w="med" len="med"/>
          </a:ln>
        </p:spPr>
        <p:txBody>
          <a:bodyPr>
            <a:spAutoFit/>
          </a:bodyPr>
          <a:lstStyle/>
          <a:p>
            <a:endParaRPr lang="en-US"/>
          </a:p>
        </p:txBody>
      </p:sp>
      <p:sp>
        <p:nvSpPr>
          <p:cNvPr id="39978" name="Line 45"/>
          <p:cNvSpPr>
            <a:spLocks noChangeShapeType="1"/>
          </p:cNvSpPr>
          <p:nvPr/>
        </p:nvSpPr>
        <p:spPr bwMode="auto">
          <a:xfrm flipH="1">
            <a:off x="5476875" y="6029325"/>
            <a:ext cx="342900" cy="0"/>
          </a:xfrm>
          <a:prstGeom prst="line">
            <a:avLst/>
          </a:prstGeom>
          <a:noFill/>
          <a:ln w="9525">
            <a:solidFill>
              <a:schemeClr val="hlink"/>
            </a:solidFill>
            <a:miter lim="800000"/>
            <a:headEnd/>
            <a:tailEnd type="triangle" w="med" len="med"/>
          </a:ln>
        </p:spPr>
        <p:txBody>
          <a:bodyPr>
            <a:spAutoFit/>
          </a:bodyPr>
          <a:lstStyle/>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ctrTitle"/>
          </p:nvPr>
        </p:nvSpPr>
        <p:spPr/>
        <p:txBody>
          <a:bodyPr/>
          <a:lstStyle/>
          <a:p>
            <a:pPr eaLnBrk="1" hangingPunct="1"/>
            <a:r>
              <a:rPr lang="en-US" altLang="ko-KR"/>
              <a:t>Area-Subdivision Method</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pPr eaLnBrk="1" hangingPunct="1">
              <a:defRPr/>
            </a:pPr>
            <a:r>
              <a:rPr lang="en-US" altLang="ko-KR"/>
              <a:t>Characteristics</a:t>
            </a:r>
          </a:p>
        </p:txBody>
      </p:sp>
      <p:sp>
        <p:nvSpPr>
          <p:cNvPr id="41987" name="Rectangle 3"/>
          <p:cNvSpPr>
            <a:spLocks noGrp="1" noChangeArrowheads="1"/>
          </p:cNvSpPr>
          <p:nvPr>
            <p:ph type="body" idx="1"/>
          </p:nvPr>
        </p:nvSpPr>
        <p:spPr/>
        <p:txBody>
          <a:bodyPr/>
          <a:lstStyle/>
          <a:p>
            <a:pPr eaLnBrk="1" hangingPunct="1">
              <a:lnSpc>
                <a:spcPct val="120000"/>
              </a:lnSpc>
            </a:pPr>
            <a:r>
              <a:rPr lang="ko-KR" altLang="en-US" sz="2400"/>
              <a:t> </a:t>
            </a:r>
            <a:r>
              <a:rPr lang="en-US" altLang="ko-KR" sz="2400"/>
              <a:t>Takes advantage of area coherence</a:t>
            </a:r>
          </a:p>
          <a:p>
            <a:pPr lvl="1" eaLnBrk="1" hangingPunct="1">
              <a:lnSpc>
                <a:spcPct val="120000"/>
              </a:lnSpc>
            </a:pPr>
            <a:r>
              <a:rPr lang="en-US" altLang="ko-KR" sz="2000"/>
              <a:t> Locating view areas that represent part of a single surface</a:t>
            </a:r>
          </a:p>
          <a:p>
            <a:pPr lvl="1" eaLnBrk="1" hangingPunct="1">
              <a:lnSpc>
                <a:spcPct val="120000"/>
              </a:lnSpc>
            </a:pPr>
            <a:r>
              <a:rPr lang="en-US" altLang="ko-KR" sz="2000"/>
              <a:t> Successively dividing the total viewing area into smaller rectangles</a:t>
            </a:r>
          </a:p>
          <a:p>
            <a:pPr lvl="2" eaLnBrk="1" hangingPunct="1">
              <a:lnSpc>
                <a:spcPct val="120000"/>
              </a:lnSpc>
            </a:pPr>
            <a:r>
              <a:rPr lang="en-US" altLang="ko-KR" sz="1800"/>
              <a:t> Until each small area is the projection of part of a single visible surface or no surface</a:t>
            </a:r>
          </a:p>
          <a:p>
            <a:pPr lvl="1" eaLnBrk="1" hangingPunct="1">
              <a:lnSpc>
                <a:spcPct val="120000"/>
              </a:lnSpc>
            </a:pPr>
            <a:r>
              <a:rPr lang="en-US" altLang="ko-KR" sz="2000"/>
              <a:t> Require tests</a:t>
            </a:r>
          </a:p>
          <a:p>
            <a:pPr lvl="2" eaLnBrk="1" hangingPunct="1">
              <a:lnSpc>
                <a:spcPct val="120000"/>
              </a:lnSpc>
            </a:pPr>
            <a:r>
              <a:rPr lang="en-US" altLang="ko-KR" sz="1800"/>
              <a:t> Identify the area as part of a single surface</a:t>
            </a:r>
          </a:p>
          <a:p>
            <a:pPr lvl="2" eaLnBrk="1" hangingPunct="1">
              <a:lnSpc>
                <a:spcPct val="120000"/>
              </a:lnSpc>
            </a:pPr>
            <a:r>
              <a:rPr lang="en-US" altLang="ko-KR" sz="1800"/>
              <a:t> Tell us that the area is too complex to analyze easily</a:t>
            </a:r>
          </a:p>
          <a:p>
            <a:pPr eaLnBrk="1" hangingPunct="1">
              <a:lnSpc>
                <a:spcPct val="120000"/>
              </a:lnSpc>
            </a:pPr>
            <a:r>
              <a:rPr lang="en-US" altLang="ko-KR" sz="2400"/>
              <a:t> Similar to constructing a </a:t>
            </a:r>
            <a:r>
              <a:rPr lang="en-US" altLang="ko-KR" sz="2400" b="1" i="1">
                <a:solidFill>
                  <a:schemeClr val="accent2"/>
                </a:solidFill>
              </a:rPr>
              <a:t>quadtree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pPr eaLnBrk="1" hangingPunct="1">
              <a:defRPr/>
            </a:pPr>
            <a:r>
              <a:rPr lang="en-US" altLang="ko-KR"/>
              <a:t>Process</a:t>
            </a:r>
          </a:p>
        </p:txBody>
      </p:sp>
      <p:sp>
        <p:nvSpPr>
          <p:cNvPr id="43011" name="Rectangle 3"/>
          <p:cNvSpPr>
            <a:spLocks noGrp="1" noChangeArrowheads="1"/>
          </p:cNvSpPr>
          <p:nvPr>
            <p:ph type="body" idx="1"/>
          </p:nvPr>
        </p:nvSpPr>
        <p:spPr/>
        <p:txBody>
          <a:bodyPr/>
          <a:lstStyle/>
          <a:p>
            <a:pPr eaLnBrk="1" hangingPunct="1">
              <a:lnSpc>
                <a:spcPct val="90000"/>
              </a:lnSpc>
            </a:pPr>
            <a:r>
              <a:rPr lang="ko-KR" altLang="en-US"/>
              <a:t> </a:t>
            </a:r>
            <a:r>
              <a:rPr lang="en-US" altLang="ko-KR"/>
              <a:t>Staring with the total view</a:t>
            </a:r>
          </a:p>
          <a:p>
            <a:pPr lvl="1" eaLnBrk="1" hangingPunct="1">
              <a:lnSpc>
                <a:spcPct val="90000"/>
              </a:lnSpc>
            </a:pPr>
            <a:r>
              <a:rPr lang="en-US" altLang="ko-KR"/>
              <a:t> Apply the identifying tests</a:t>
            </a:r>
          </a:p>
          <a:p>
            <a:pPr lvl="1" eaLnBrk="1" hangingPunct="1">
              <a:lnSpc>
                <a:spcPct val="90000"/>
              </a:lnSpc>
            </a:pPr>
            <a:r>
              <a:rPr lang="en-US" altLang="ko-KR"/>
              <a:t> If the tests indicate that the view is sufficiently complex</a:t>
            </a:r>
          </a:p>
          <a:p>
            <a:pPr lvl="2" eaLnBrk="1" hangingPunct="1">
              <a:lnSpc>
                <a:spcPct val="90000"/>
              </a:lnSpc>
            </a:pPr>
            <a:r>
              <a:rPr lang="en-US" altLang="ko-KR"/>
              <a:t> Subdivide</a:t>
            </a:r>
          </a:p>
          <a:p>
            <a:pPr lvl="1" eaLnBrk="1" hangingPunct="1">
              <a:lnSpc>
                <a:spcPct val="90000"/>
              </a:lnSpc>
            </a:pPr>
            <a:r>
              <a:rPr lang="en-US" altLang="ko-KR"/>
              <a:t> Apply the tests to each of the smaller areas</a:t>
            </a:r>
          </a:p>
          <a:p>
            <a:pPr lvl="2" eaLnBrk="1" hangingPunct="1">
              <a:lnSpc>
                <a:spcPct val="90000"/>
              </a:lnSpc>
            </a:pPr>
            <a:r>
              <a:rPr lang="en-US" altLang="ko-KR"/>
              <a:t> Until belonging to a single surface</a:t>
            </a:r>
          </a:p>
          <a:p>
            <a:pPr lvl="2" eaLnBrk="1" hangingPunct="1">
              <a:lnSpc>
                <a:spcPct val="90000"/>
              </a:lnSpc>
            </a:pPr>
            <a:r>
              <a:rPr lang="en-US" altLang="ko-KR"/>
              <a:t> Until the size of a single pixel </a:t>
            </a:r>
          </a:p>
          <a:p>
            <a:pPr eaLnBrk="1" hangingPunct="1">
              <a:lnSpc>
                <a:spcPct val="90000"/>
              </a:lnSpc>
            </a:pPr>
            <a:r>
              <a:rPr lang="en-US" altLang="ko-KR"/>
              <a:t> Example</a:t>
            </a:r>
          </a:p>
          <a:p>
            <a:pPr lvl="1" eaLnBrk="1" hangingPunct="1">
              <a:lnSpc>
                <a:spcPct val="90000"/>
              </a:lnSpc>
            </a:pPr>
            <a:r>
              <a:rPr lang="en-US" altLang="ko-KR"/>
              <a:t> With a resolution 1024 </a:t>
            </a:r>
            <a:r>
              <a:rPr lang="en-US" altLang="ko-KR">
                <a:sym typeface="Symbol" pitchFamily="18" charset="2"/>
              </a:rPr>
              <a:t></a:t>
            </a:r>
            <a:r>
              <a:rPr lang="en-US" altLang="ko-KR"/>
              <a:t> 1024</a:t>
            </a:r>
          </a:p>
          <a:p>
            <a:pPr lvl="2" eaLnBrk="1" hangingPunct="1">
              <a:lnSpc>
                <a:spcPct val="90000"/>
              </a:lnSpc>
            </a:pPr>
            <a:r>
              <a:rPr lang="en-US" altLang="ko-KR"/>
              <a:t> 10 times before reduced to a point</a:t>
            </a:r>
          </a:p>
        </p:txBody>
      </p:sp>
      <p:grpSp>
        <p:nvGrpSpPr>
          <p:cNvPr id="2" name="Group 12"/>
          <p:cNvGrpSpPr>
            <a:grpSpLocks/>
          </p:cNvGrpSpPr>
          <p:nvPr/>
        </p:nvGrpSpPr>
        <p:grpSpPr bwMode="auto">
          <a:xfrm>
            <a:off x="6172200" y="4419600"/>
            <a:ext cx="1828800" cy="1752600"/>
            <a:chOff x="3696" y="2880"/>
            <a:chExt cx="1152" cy="1104"/>
          </a:xfrm>
        </p:grpSpPr>
        <p:sp>
          <p:nvSpPr>
            <p:cNvPr id="43013" name="Rectangle 4"/>
            <p:cNvSpPr>
              <a:spLocks noChangeArrowheads="1"/>
            </p:cNvSpPr>
            <p:nvPr/>
          </p:nvSpPr>
          <p:spPr bwMode="auto">
            <a:xfrm>
              <a:off x="3696" y="2880"/>
              <a:ext cx="1152" cy="1104"/>
            </a:xfrm>
            <a:prstGeom prst="rect">
              <a:avLst/>
            </a:prstGeom>
            <a:noFill/>
            <a:ln w="19050">
              <a:solidFill>
                <a:schemeClr val="accent2"/>
              </a:solidFill>
              <a:miter lim="800000"/>
              <a:headEnd/>
              <a:tailEnd/>
            </a:ln>
          </p:spPr>
          <p:txBody>
            <a:bodyPr wrap="none" anchor="ctr">
              <a:spAutoFit/>
            </a:bodyPr>
            <a:lstStyle/>
            <a:p>
              <a:endParaRPr lang="en-US"/>
            </a:p>
          </p:txBody>
        </p:sp>
        <p:sp>
          <p:nvSpPr>
            <p:cNvPr id="43014" name="Line 6"/>
            <p:cNvSpPr>
              <a:spLocks noChangeShapeType="1"/>
            </p:cNvSpPr>
            <p:nvPr/>
          </p:nvSpPr>
          <p:spPr bwMode="auto">
            <a:xfrm>
              <a:off x="4272" y="2880"/>
              <a:ext cx="0" cy="1104"/>
            </a:xfrm>
            <a:prstGeom prst="line">
              <a:avLst/>
            </a:prstGeom>
            <a:noFill/>
            <a:ln w="19050">
              <a:solidFill>
                <a:schemeClr val="accent2"/>
              </a:solidFill>
              <a:miter lim="800000"/>
              <a:headEnd/>
              <a:tailEnd/>
            </a:ln>
          </p:spPr>
          <p:txBody>
            <a:bodyPr wrap="none">
              <a:spAutoFit/>
            </a:bodyPr>
            <a:lstStyle/>
            <a:p>
              <a:endParaRPr lang="en-US"/>
            </a:p>
          </p:txBody>
        </p:sp>
        <p:sp>
          <p:nvSpPr>
            <p:cNvPr id="43015" name="Line 7"/>
            <p:cNvSpPr>
              <a:spLocks noChangeShapeType="1"/>
            </p:cNvSpPr>
            <p:nvPr/>
          </p:nvSpPr>
          <p:spPr bwMode="auto">
            <a:xfrm>
              <a:off x="3696" y="3408"/>
              <a:ext cx="1152" cy="0"/>
            </a:xfrm>
            <a:prstGeom prst="line">
              <a:avLst/>
            </a:prstGeom>
            <a:noFill/>
            <a:ln w="19050">
              <a:solidFill>
                <a:schemeClr val="accent2"/>
              </a:solidFill>
              <a:miter lim="800000"/>
              <a:headEnd/>
              <a:tailEnd/>
            </a:ln>
          </p:spPr>
          <p:txBody>
            <a:bodyPr wrap="none">
              <a:spAutoFit/>
            </a:bodyPr>
            <a:lstStyle/>
            <a:p>
              <a:endParaRPr lang="en-US"/>
            </a:p>
          </p:txBody>
        </p:sp>
        <p:sp>
          <p:nvSpPr>
            <p:cNvPr id="43016" name="Line 8"/>
            <p:cNvSpPr>
              <a:spLocks noChangeShapeType="1"/>
            </p:cNvSpPr>
            <p:nvPr/>
          </p:nvSpPr>
          <p:spPr bwMode="auto">
            <a:xfrm>
              <a:off x="4560" y="3408"/>
              <a:ext cx="0" cy="576"/>
            </a:xfrm>
            <a:prstGeom prst="line">
              <a:avLst/>
            </a:prstGeom>
            <a:noFill/>
            <a:ln w="19050">
              <a:solidFill>
                <a:schemeClr val="accent2"/>
              </a:solidFill>
              <a:miter lim="800000"/>
              <a:headEnd/>
              <a:tailEnd/>
            </a:ln>
          </p:spPr>
          <p:txBody>
            <a:bodyPr wrap="none">
              <a:spAutoFit/>
            </a:bodyPr>
            <a:lstStyle/>
            <a:p>
              <a:endParaRPr lang="en-US"/>
            </a:p>
          </p:txBody>
        </p:sp>
        <p:sp>
          <p:nvSpPr>
            <p:cNvPr id="43017" name="Line 9"/>
            <p:cNvSpPr>
              <a:spLocks noChangeShapeType="1"/>
            </p:cNvSpPr>
            <p:nvPr/>
          </p:nvSpPr>
          <p:spPr bwMode="auto">
            <a:xfrm>
              <a:off x="4272" y="3696"/>
              <a:ext cx="576" cy="0"/>
            </a:xfrm>
            <a:prstGeom prst="line">
              <a:avLst/>
            </a:prstGeom>
            <a:noFill/>
            <a:ln w="19050">
              <a:solidFill>
                <a:schemeClr val="accent2"/>
              </a:solidFill>
              <a:miter lim="800000"/>
              <a:headEnd/>
              <a:tailEnd/>
            </a:ln>
          </p:spPr>
          <p:txBody>
            <a:bodyPr wrap="none">
              <a:spAutoFit/>
            </a:bodyPr>
            <a:lstStyle/>
            <a:p>
              <a:endParaRPr lang="en-US"/>
            </a:p>
          </p:txBody>
        </p:sp>
        <p:sp>
          <p:nvSpPr>
            <p:cNvPr id="43018" name="Line 10"/>
            <p:cNvSpPr>
              <a:spLocks noChangeShapeType="1"/>
            </p:cNvSpPr>
            <p:nvPr/>
          </p:nvSpPr>
          <p:spPr bwMode="auto">
            <a:xfrm>
              <a:off x="4704" y="3696"/>
              <a:ext cx="0" cy="288"/>
            </a:xfrm>
            <a:prstGeom prst="line">
              <a:avLst/>
            </a:prstGeom>
            <a:noFill/>
            <a:ln w="19050">
              <a:solidFill>
                <a:schemeClr val="accent2"/>
              </a:solidFill>
              <a:miter lim="800000"/>
              <a:headEnd/>
              <a:tailEnd/>
            </a:ln>
          </p:spPr>
          <p:txBody>
            <a:bodyPr wrap="none">
              <a:spAutoFit/>
            </a:bodyPr>
            <a:lstStyle/>
            <a:p>
              <a:endParaRPr lang="en-US"/>
            </a:p>
          </p:txBody>
        </p:sp>
        <p:sp>
          <p:nvSpPr>
            <p:cNvPr id="43019" name="Line 11"/>
            <p:cNvSpPr>
              <a:spLocks noChangeShapeType="1"/>
            </p:cNvSpPr>
            <p:nvPr/>
          </p:nvSpPr>
          <p:spPr bwMode="auto">
            <a:xfrm>
              <a:off x="4560" y="3840"/>
              <a:ext cx="288" cy="0"/>
            </a:xfrm>
            <a:prstGeom prst="line">
              <a:avLst/>
            </a:prstGeom>
            <a:noFill/>
            <a:ln w="19050">
              <a:solidFill>
                <a:schemeClr val="accent2"/>
              </a:solidFill>
              <a:miter lim="800000"/>
              <a:headEnd/>
              <a:tailEnd/>
            </a:ln>
          </p:spPr>
          <p:txBody>
            <a:bodyPr wrap="none">
              <a:spAutoFit/>
            </a:bodyPr>
            <a:lstStyle/>
            <a:p>
              <a:endParaRPr lang="en-US"/>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pPr eaLnBrk="1" hangingPunct="1">
              <a:defRPr/>
            </a:pPr>
            <a:r>
              <a:rPr lang="en-US" altLang="ko-KR"/>
              <a:t>Identifying Tests</a:t>
            </a:r>
          </a:p>
        </p:txBody>
      </p:sp>
      <p:sp>
        <p:nvSpPr>
          <p:cNvPr id="44035" name="Rectangle 3"/>
          <p:cNvSpPr>
            <a:spLocks noGrp="1" noChangeArrowheads="1"/>
          </p:cNvSpPr>
          <p:nvPr>
            <p:ph type="body" idx="1"/>
          </p:nvPr>
        </p:nvSpPr>
        <p:spPr/>
        <p:txBody>
          <a:bodyPr/>
          <a:lstStyle/>
          <a:p>
            <a:pPr eaLnBrk="1" hangingPunct="1"/>
            <a:r>
              <a:rPr lang="ko-KR" altLang="en-US" sz="2000" dirty="0"/>
              <a:t> </a:t>
            </a:r>
            <a:r>
              <a:rPr lang="en-US" altLang="ko-KR" sz="2000" dirty="0"/>
              <a:t>Four possible relationships</a:t>
            </a:r>
          </a:p>
          <a:p>
            <a:pPr lvl="1" eaLnBrk="1" hangingPunct="1"/>
            <a:r>
              <a:rPr lang="en-US" altLang="ko-KR" sz="1800" dirty="0"/>
              <a:t> Surrounding surface</a:t>
            </a:r>
          </a:p>
          <a:p>
            <a:pPr lvl="2" eaLnBrk="1" hangingPunct="1"/>
            <a:r>
              <a:rPr lang="en-US" altLang="ko-KR" sz="1600" dirty="0"/>
              <a:t> Completely enclose the area</a:t>
            </a:r>
          </a:p>
          <a:p>
            <a:pPr lvl="1" eaLnBrk="1" hangingPunct="1"/>
            <a:r>
              <a:rPr lang="en-US" altLang="ko-KR" sz="1800" dirty="0"/>
              <a:t> Overlapping surface</a:t>
            </a:r>
          </a:p>
          <a:p>
            <a:pPr lvl="2" eaLnBrk="1" hangingPunct="1"/>
            <a:r>
              <a:rPr lang="en-US" altLang="ko-KR" sz="1600" dirty="0"/>
              <a:t> Partly inside and partly outside the area</a:t>
            </a:r>
          </a:p>
          <a:p>
            <a:pPr lvl="1" eaLnBrk="1" hangingPunct="1"/>
            <a:r>
              <a:rPr lang="en-US" altLang="ko-KR" sz="1800" dirty="0"/>
              <a:t> Inside surface</a:t>
            </a:r>
          </a:p>
          <a:p>
            <a:pPr lvl="1" eaLnBrk="1" hangingPunct="1"/>
            <a:r>
              <a:rPr lang="en-US" altLang="ko-KR" sz="1800" dirty="0"/>
              <a:t> Outside surface</a:t>
            </a:r>
          </a:p>
          <a:p>
            <a:pPr eaLnBrk="1" hangingPunct="1"/>
            <a:endParaRPr lang="en-US" altLang="ko-KR" sz="2000" dirty="0"/>
          </a:p>
          <a:p>
            <a:pPr eaLnBrk="1" hangingPunct="1"/>
            <a:r>
              <a:rPr lang="en-US" altLang="ko-KR" sz="2000" dirty="0"/>
              <a:t> No further subdivisions are needed if one of the following conditions is true</a:t>
            </a:r>
          </a:p>
          <a:p>
            <a:pPr lvl="1" eaLnBrk="1" hangingPunct="1"/>
            <a:r>
              <a:rPr lang="en-US" altLang="ko-KR" sz="1800" dirty="0"/>
              <a:t> All surface are outside surfaces with respect to the area</a:t>
            </a:r>
          </a:p>
          <a:p>
            <a:pPr lvl="1" eaLnBrk="1" hangingPunct="1"/>
            <a:r>
              <a:rPr lang="en-US" altLang="ko-KR" sz="1800" dirty="0"/>
              <a:t> Only one inside, overlapping, or surrounding surface is in the area</a:t>
            </a:r>
          </a:p>
          <a:p>
            <a:pPr lvl="1" eaLnBrk="1" hangingPunct="1"/>
            <a:r>
              <a:rPr lang="en-US" altLang="ko-KR" sz="1800" dirty="0"/>
              <a:t> A surrounding surface obscures all other surfaces within the area boundaries </a:t>
            </a:r>
            <a:r>
              <a:rPr lang="en-US" altLang="ko-KR" sz="1800" dirty="0">
                <a:sym typeface="Wingdings" pitchFamily="2" charset="2"/>
              </a:rPr>
              <a:t></a:t>
            </a:r>
            <a:r>
              <a:rPr lang="en-US" altLang="ko-KR" sz="1800" dirty="0"/>
              <a:t> from depth sorting, plane equation</a:t>
            </a:r>
            <a:endParaRPr lang="ko-KR" altLang="en-US" sz="1800" dirty="0"/>
          </a:p>
        </p:txBody>
      </p:sp>
      <p:grpSp>
        <p:nvGrpSpPr>
          <p:cNvPr id="2" name="Group 12"/>
          <p:cNvGrpSpPr>
            <a:grpSpLocks/>
          </p:cNvGrpSpPr>
          <p:nvPr/>
        </p:nvGrpSpPr>
        <p:grpSpPr bwMode="auto">
          <a:xfrm>
            <a:off x="5257800" y="381000"/>
            <a:ext cx="1600200" cy="1295400"/>
            <a:chOff x="2832" y="1056"/>
            <a:chExt cx="1008" cy="816"/>
          </a:xfrm>
        </p:grpSpPr>
        <p:sp>
          <p:nvSpPr>
            <p:cNvPr id="44050" name="Freeform 5"/>
            <p:cNvSpPr>
              <a:spLocks/>
            </p:cNvSpPr>
            <p:nvPr/>
          </p:nvSpPr>
          <p:spPr bwMode="auto">
            <a:xfrm>
              <a:off x="2832" y="1056"/>
              <a:ext cx="1008" cy="816"/>
            </a:xfrm>
            <a:custGeom>
              <a:avLst/>
              <a:gdLst>
                <a:gd name="T0" fmla="*/ 459 w 1056"/>
                <a:gd name="T1" fmla="*/ 0 h 816"/>
                <a:gd name="T2" fmla="*/ 710 w 1056"/>
                <a:gd name="T3" fmla="*/ 0 h 816"/>
                <a:gd name="T4" fmla="*/ 918 w 1056"/>
                <a:gd name="T5" fmla="*/ 672 h 816"/>
                <a:gd name="T6" fmla="*/ 626 w 1056"/>
                <a:gd name="T7" fmla="*/ 816 h 816"/>
                <a:gd name="T8" fmla="*/ 167 w 1056"/>
                <a:gd name="T9" fmla="*/ 672 h 816"/>
                <a:gd name="T10" fmla="*/ 0 w 1056"/>
                <a:gd name="T11" fmla="*/ 288 h 816"/>
                <a:gd name="T12" fmla="*/ 459 w 1056"/>
                <a:gd name="T13" fmla="*/ 0 h 816"/>
                <a:gd name="T14" fmla="*/ 0 60000 65536"/>
                <a:gd name="T15" fmla="*/ 0 60000 65536"/>
                <a:gd name="T16" fmla="*/ 0 60000 65536"/>
                <a:gd name="T17" fmla="*/ 0 60000 65536"/>
                <a:gd name="T18" fmla="*/ 0 60000 65536"/>
                <a:gd name="T19" fmla="*/ 0 60000 65536"/>
                <a:gd name="T20" fmla="*/ 0 60000 65536"/>
                <a:gd name="T21" fmla="*/ 0 w 1056"/>
                <a:gd name="T22" fmla="*/ 0 h 816"/>
                <a:gd name="T23" fmla="*/ 1056 w 1056"/>
                <a:gd name="T24" fmla="*/ 816 h 8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56" h="816">
                  <a:moveTo>
                    <a:pt x="528" y="0"/>
                  </a:moveTo>
                  <a:lnTo>
                    <a:pt x="816" y="0"/>
                  </a:lnTo>
                  <a:lnTo>
                    <a:pt x="1056" y="672"/>
                  </a:lnTo>
                  <a:lnTo>
                    <a:pt x="720" y="816"/>
                  </a:lnTo>
                  <a:lnTo>
                    <a:pt x="192" y="672"/>
                  </a:lnTo>
                  <a:lnTo>
                    <a:pt x="0" y="288"/>
                  </a:lnTo>
                  <a:lnTo>
                    <a:pt x="528" y="0"/>
                  </a:lnTo>
                  <a:close/>
                </a:path>
              </a:pathLst>
            </a:custGeom>
            <a:solidFill>
              <a:srgbClr val="99CCFF"/>
            </a:solidFill>
            <a:ln w="9525">
              <a:noFill/>
              <a:miter lim="800000"/>
              <a:headEnd/>
              <a:tailEnd/>
            </a:ln>
          </p:spPr>
          <p:txBody>
            <a:bodyPr>
              <a:spAutoFit/>
            </a:bodyPr>
            <a:lstStyle/>
            <a:p>
              <a:endParaRPr lang="en-US"/>
            </a:p>
          </p:txBody>
        </p:sp>
        <p:sp>
          <p:nvSpPr>
            <p:cNvPr id="44051" name="Rectangle 6"/>
            <p:cNvSpPr>
              <a:spLocks noChangeArrowheads="1"/>
            </p:cNvSpPr>
            <p:nvPr/>
          </p:nvSpPr>
          <p:spPr bwMode="auto">
            <a:xfrm>
              <a:off x="3168" y="1248"/>
              <a:ext cx="480" cy="480"/>
            </a:xfrm>
            <a:prstGeom prst="rect">
              <a:avLst/>
            </a:prstGeom>
            <a:solidFill>
              <a:srgbClr val="3366FF"/>
            </a:solidFill>
            <a:ln w="9525">
              <a:noFill/>
              <a:miter lim="800000"/>
              <a:headEnd/>
              <a:tailEnd/>
            </a:ln>
          </p:spPr>
          <p:txBody>
            <a:bodyPr anchor="ctr">
              <a:spAutoFit/>
            </a:bodyPr>
            <a:lstStyle/>
            <a:p>
              <a:endParaRPr lang="en-US"/>
            </a:p>
          </p:txBody>
        </p:sp>
      </p:grpSp>
      <p:grpSp>
        <p:nvGrpSpPr>
          <p:cNvPr id="3" name="Group 13"/>
          <p:cNvGrpSpPr>
            <a:grpSpLocks/>
          </p:cNvGrpSpPr>
          <p:nvPr/>
        </p:nvGrpSpPr>
        <p:grpSpPr bwMode="auto">
          <a:xfrm>
            <a:off x="7543800" y="457200"/>
            <a:ext cx="1066800" cy="1143000"/>
            <a:chOff x="3936" y="1152"/>
            <a:chExt cx="672" cy="720"/>
          </a:xfrm>
        </p:grpSpPr>
        <p:sp>
          <p:nvSpPr>
            <p:cNvPr id="44048" name="Rectangle 7"/>
            <p:cNvSpPr>
              <a:spLocks noChangeArrowheads="1"/>
            </p:cNvSpPr>
            <p:nvPr/>
          </p:nvSpPr>
          <p:spPr bwMode="auto">
            <a:xfrm>
              <a:off x="3936" y="1248"/>
              <a:ext cx="480" cy="480"/>
            </a:xfrm>
            <a:prstGeom prst="rect">
              <a:avLst/>
            </a:prstGeom>
            <a:solidFill>
              <a:srgbClr val="3366FF"/>
            </a:solidFill>
            <a:ln w="9525">
              <a:noFill/>
              <a:miter lim="800000"/>
              <a:headEnd/>
              <a:tailEnd/>
            </a:ln>
          </p:spPr>
          <p:txBody>
            <a:bodyPr anchor="ctr">
              <a:spAutoFit/>
            </a:bodyPr>
            <a:lstStyle/>
            <a:p>
              <a:endParaRPr lang="en-US"/>
            </a:p>
          </p:txBody>
        </p:sp>
        <p:sp>
          <p:nvSpPr>
            <p:cNvPr id="44049" name="Freeform 8"/>
            <p:cNvSpPr>
              <a:spLocks/>
            </p:cNvSpPr>
            <p:nvPr/>
          </p:nvSpPr>
          <p:spPr bwMode="auto">
            <a:xfrm>
              <a:off x="4176" y="1152"/>
              <a:ext cx="432" cy="720"/>
            </a:xfrm>
            <a:custGeom>
              <a:avLst/>
              <a:gdLst>
                <a:gd name="T0" fmla="*/ 192 w 432"/>
                <a:gd name="T1" fmla="*/ 0 h 720"/>
                <a:gd name="T2" fmla="*/ 0 w 432"/>
                <a:gd name="T3" fmla="*/ 624 h 720"/>
                <a:gd name="T4" fmla="*/ 240 w 432"/>
                <a:gd name="T5" fmla="*/ 720 h 720"/>
                <a:gd name="T6" fmla="*/ 432 w 432"/>
                <a:gd name="T7" fmla="*/ 336 h 720"/>
                <a:gd name="T8" fmla="*/ 192 w 432"/>
                <a:gd name="T9" fmla="*/ 0 h 720"/>
                <a:gd name="T10" fmla="*/ 0 60000 65536"/>
                <a:gd name="T11" fmla="*/ 0 60000 65536"/>
                <a:gd name="T12" fmla="*/ 0 60000 65536"/>
                <a:gd name="T13" fmla="*/ 0 60000 65536"/>
                <a:gd name="T14" fmla="*/ 0 60000 65536"/>
                <a:gd name="T15" fmla="*/ 0 w 432"/>
                <a:gd name="T16" fmla="*/ 0 h 720"/>
                <a:gd name="T17" fmla="*/ 432 w 432"/>
                <a:gd name="T18" fmla="*/ 720 h 720"/>
              </a:gdLst>
              <a:ahLst/>
              <a:cxnLst>
                <a:cxn ang="T10">
                  <a:pos x="T0" y="T1"/>
                </a:cxn>
                <a:cxn ang="T11">
                  <a:pos x="T2" y="T3"/>
                </a:cxn>
                <a:cxn ang="T12">
                  <a:pos x="T4" y="T5"/>
                </a:cxn>
                <a:cxn ang="T13">
                  <a:pos x="T6" y="T7"/>
                </a:cxn>
                <a:cxn ang="T14">
                  <a:pos x="T8" y="T9"/>
                </a:cxn>
              </a:cxnLst>
              <a:rect l="T15" t="T16" r="T17" b="T18"/>
              <a:pathLst>
                <a:path w="432" h="720">
                  <a:moveTo>
                    <a:pt x="192" y="0"/>
                  </a:moveTo>
                  <a:lnTo>
                    <a:pt x="0" y="624"/>
                  </a:lnTo>
                  <a:lnTo>
                    <a:pt x="240" y="720"/>
                  </a:lnTo>
                  <a:lnTo>
                    <a:pt x="432" y="336"/>
                  </a:lnTo>
                  <a:lnTo>
                    <a:pt x="192" y="0"/>
                  </a:lnTo>
                  <a:close/>
                </a:path>
              </a:pathLst>
            </a:custGeom>
            <a:solidFill>
              <a:srgbClr val="99CCFF"/>
            </a:solidFill>
            <a:ln w="9525">
              <a:noFill/>
              <a:miter lim="800000"/>
              <a:headEnd/>
              <a:tailEnd/>
            </a:ln>
          </p:spPr>
          <p:txBody>
            <a:bodyPr wrap="none">
              <a:spAutoFit/>
            </a:bodyPr>
            <a:lstStyle/>
            <a:p>
              <a:endParaRPr lang="en-US"/>
            </a:p>
          </p:txBody>
        </p:sp>
      </p:grpSp>
      <p:grpSp>
        <p:nvGrpSpPr>
          <p:cNvPr id="4" name="Group 14"/>
          <p:cNvGrpSpPr>
            <a:grpSpLocks/>
          </p:cNvGrpSpPr>
          <p:nvPr/>
        </p:nvGrpSpPr>
        <p:grpSpPr bwMode="auto">
          <a:xfrm>
            <a:off x="5943600" y="2514600"/>
            <a:ext cx="762000" cy="762000"/>
            <a:chOff x="4656" y="1248"/>
            <a:chExt cx="480" cy="480"/>
          </a:xfrm>
        </p:grpSpPr>
        <p:sp>
          <p:nvSpPr>
            <p:cNvPr id="44046" name="Rectangle 9"/>
            <p:cNvSpPr>
              <a:spLocks noChangeArrowheads="1"/>
            </p:cNvSpPr>
            <p:nvPr/>
          </p:nvSpPr>
          <p:spPr bwMode="auto">
            <a:xfrm>
              <a:off x="4656" y="1248"/>
              <a:ext cx="480" cy="480"/>
            </a:xfrm>
            <a:prstGeom prst="rect">
              <a:avLst/>
            </a:prstGeom>
            <a:solidFill>
              <a:srgbClr val="3366FF"/>
            </a:solidFill>
            <a:ln w="9525">
              <a:noFill/>
              <a:miter lim="800000"/>
              <a:headEnd/>
              <a:tailEnd/>
            </a:ln>
          </p:spPr>
          <p:txBody>
            <a:bodyPr anchor="ctr">
              <a:spAutoFit/>
            </a:bodyPr>
            <a:lstStyle/>
            <a:p>
              <a:endParaRPr lang="en-US"/>
            </a:p>
          </p:txBody>
        </p:sp>
        <p:sp>
          <p:nvSpPr>
            <p:cNvPr id="44047" name="Freeform 10"/>
            <p:cNvSpPr>
              <a:spLocks/>
            </p:cNvSpPr>
            <p:nvPr/>
          </p:nvSpPr>
          <p:spPr bwMode="auto">
            <a:xfrm rot="467465">
              <a:off x="4848" y="1392"/>
              <a:ext cx="144" cy="192"/>
            </a:xfrm>
            <a:custGeom>
              <a:avLst/>
              <a:gdLst>
                <a:gd name="T0" fmla="*/ 0 w 144"/>
                <a:gd name="T1" fmla="*/ 48 h 192"/>
                <a:gd name="T2" fmla="*/ 144 w 144"/>
                <a:gd name="T3" fmla="*/ 0 h 192"/>
                <a:gd name="T4" fmla="*/ 96 w 144"/>
                <a:gd name="T5" fmla="*/ 144 h 192"/>
                <a:gd name="T6" fmla="*/ 0 w 144"/>
                <a:gd name="T7" fmla="*/ 192 h 192"/>
                <a:gd name="T8" fmla="*/ 0 w 144"/>
                <a:gd name="T9" fmla="*/ 48 h 192"/>
                <a:gd name="T10" fmla="*/ 0 60000 65536"/>
                <a:gd name="T11" fmla="*/ 0 60000 65536"/>
                <a:gd name="T12" fmla="*/ 0 60000 65536"/>
                <a:gd name="T13" fmla="*/ 0 60000 65536"/>
                <a:gd name="T14" fmla="*/ 0 60000 65536"/>
                <a:gd name="T15" fmla="*/ 0 w 144"/>
                <a:gd name="T16" fmla="*/ 0 h 192"/>
                <a:gd name="T17" fmla="*/ 144 w 144"/>
                <a:gd name="T18" fmla="*/ 192 h 192"/>
              </a:gdLst>
              <a:ahLst/>
              <a:cxnLst>
                <a:cxn ang="T10">
                  <a:pos x="T0" y="T1"/>
                </a:cxn>
                <a:cxn ang="T11">
                  <a:pos x="T2" y="T3"/>
                </a:cxn>
                <a:cxn ang="T12">
                  <a:pos x="T4" y="T5"/>
                </a:cxn>
                <a:cxn ang="T13">
                  <a:pos x="T6" y="T7"/>
                </a:cxn>
                <a:cxn ang="T14">
                  <a:pos x="T8" y="T9"/>
                </a:cxn>
              </a:cxnLst>
              <a:rect l="T15" t="T16" r="T17" b="T18"/>
              <a:pathLst>
                <a:path w="144" h="192">
                  <a:moveTo>
                    <a:pt x="0" y="48"/>
                  </a:moveTo>
                  <a:lnTo>
                    <a:pt x="144" y="0"/>
                  </a:lnTo>
                  <a:lnTo>
                    <a:pt x="96" y="144"/>
                  </a:lnTo>
                  <a:lnTo>
                    <a:pt x="0" y="192"/>
                  </a:lnTo>
                  <a:lnTo>
                    <a:pt x="0" y="48"/>
                  </a:lnTo>
                  <a:close/>
                </a:path>
              </a:pathLst>
            </a:custGeom>
            <a:solidFill>
              <a:srgbClr val="99CCFF"/>
            </a:solidFill>
            <a:ln w="9525">
              <a:noFill/>
              <a:miter lim="800000"/>
              <a:headEnd/>
              <a:tailEnd/>
            </a:ln>
          </p:spPr>
          <p:txBody>
            <a:bodyPr wrap="none">
              <a:spAutoFit/>
            </a:bodyPr>
            <a:lstStyle/>
            <a:p>
              <a:endParaRPr lang="en-US"/>
            </a:p>
          </p:txBody>
        </p:sp>
      </p:grpSp>
      <p:grpSp>
        <p:nvGrpSpPr>
          <p:cNvPr id="5" name="Group 20"/>
          <p:cNvGrpSpPr>
            <a:grpSpLocks/>
          </p:cNvGrpSpPr>
          <p:nvPr/>
        </p:nvGrpSpPr>
        <p:grpSpPr bwMode="auto">
          <a:xfrm>
            <a:off x="7467600" y="2514304"/>
            <a:ext cx="762000" cy="785813"/>
            <a:chOff x="4704" y="1612"/>
            <a:chExt cx="480" cy="480"/>
          </a:xfrm>
        </p:grpSpPr>
        <p:sp>
          <p:nvSpPr>
            <p:cNvPr id="44044" name="Rectangle 11"/>
            <p:cNvSpPr>
              <a:spLocks noChangeArrowheads="1"/>
            </p:cNvSpPr>
            <p:nvPr/>
          </p:nvSpPr>
          <p:spPr bwMode="auto">
            <a:xfrm>
              <a:off x="4704" y="1612"/>
              <a:ext cx="480" cy="480"/>
            </a:xfrm>
            <a:prstGeom prst="rect">
              <a:avLst/>
            </a:prstGeom>
            <a:solidFill>
              <a:srgbClr val="3366FF"/>
            </a:solidFill>
            <a:ln w="9525">
              <a:noFill/>
              <a:miter lim="800000"/>
              <a:headEnd/>
              <a:tailEnd/>
            </a:ln>
          </p:spPr>
          <p:txBody>
            <a:bodyPr anchor="ctr">
              <a:spAutoFit/>
            </a:bodyPr>
            <a:lstStyle/>
            <a:p>
              <a:endParaRPr lang="en-US"/>
            </a:p>
          </p:txBody>
        </p:sp>
        <p:sp>
          <p:nvSpPr>
            <p:cNvPr id="44045" name="Freeform 15"/>
            <p:cNvSpPr>
              <a:spLocks/>
            </p:cNvSpPr>
            <p:nvPr/>
          </p:nvSpPr>
          <p:spPr bwMode="auto">
            <a:xfrm>
              <a:off x="5040" y="1938"/>
              <a:ext cx="120" cy="108"/>
            </a:xfrm>
            <a:custGeom>
              <a:avLst/>
              <a:gdLst>
                <a:gd name="T0" fmla="*/ 0 w 384"/>
                <a:gd name="T1" fmla="*/ 10 h 288"/>
                <a:gd name="T2" fmla="*/ 6 w 384"/>
                <a:gd name="T3" fmla="*/ 15 h 288"/>
                <a:gd name="T4" fmla="*/ 12 w 384"/>
                <a:gd name="T5" fmla="*/ 10 h 288"/>
                <a:gd name="T6" fmla="*/ 0 w 384"/>
                <a:gd name="T7" fmla="*/ 0 h 288"/>
                <a:gd name="T8" fmla="*/ 0 w 384"/>
                <a:gd name="T9" fmla="*/ 10 h 288"/>
                <a:gd name="T10" fmla="*/ 0 60000 65536"/>
                <a:gd name="T11" fmla="*/ 0 60000 65536"/>
                <a:gd name="T12" fmla="*/ 0 60000 65536"/>
                <a:gd name="T13" fmla="*/ 0 60000 65536"/>
                <a:gd name="T14" fmla="*/ 0 60000 65536"/>
                <a:gd name="T15" fmla="*/ 0 w 384"/>
                <a:gd name="T16" fmla="*/ 0 h 288"/>
                <a:gd name="T17" fmla="*/ 384 w 384"/>
                <a:gd name="T18" fmla="*/ 288 h 288"/>
              </a:gdLst>
              <a:ahLst/>
              <a:cxnLst>
                <a:cxn ang="T10">
                  <a:pos x="T0" y="T1"/>
                </a:cxn>
                <a:cxn ang="T11">
                  <a:pos x="T2" y="T3"/>
                </a:cxn>
                <a:cxn ang="T12">
                  <a:pos x="T4" y="T5"/>
                </a:cxn>
                <a:cxn ang="T13">
                  <a:pos x="T6" y="T7"/>
                </a:cxn>
                <a:cxn ang="T14">
                  <a:pos x="T8" y="T9"/>
                </a:cxn>
              </a:cxnLst>
              <a:rect l="T15" t="T16" r="T17" b="T18"/>
              <a:pathLst>
                <a:path w="384" h="288">
                  <a:moveTo>
                    <a:pt x="0" y="192"/>
                  </a:moveTo>
                  <a:lnTo>
                    <a:pt x="192" y="288"/>
                  </a:lnTo>
                  <a:lnTo>
                    <a:pt x="384" y="192"/>
                  </a:lnTo>
                  <a:lnTo>
                    <a:pt x="0" y="0"/>
                  </a:lnTo>
                  <a:lnTo>
                    <a:pt x="0" y="192"/>
                  </a:lnTo>
                  <a:close/>
                </a:path>
              </a:pathLst>
            </a:custGeom>
            <a:solidFill>
              <a:srgbClr val="99CCFF"/>
            </a:solidFill>
            <a:ln w="9525">
              <a:noFill/>
              <a:miter lim="800000"/>
              <a:headEnd/>
              <a:tailEnd/>
            </a:ln>
          </p:spPr>
          <p:txBody>
            <a:bodyPr>
              <a:spAutoFit/>
            </a:bodyPr>
            <a:lstStyle/>
            <a:p>
              <a:endParaRPr lang="en-US"/>
            </a:p>
          </p:txBody>
        </p:sp>
      </p:grpSp>
      <p:sp>
        <p:nvSpPr>
          <p:cNvPr id="44040" name="Text Box 16"/>
          <p:cNvSpPr txBox="1">
            <a:spLocks noChangeArrowheads="1"/>
          </p:cNvSpPr>
          <p:nvPr/>
        </p:nvSpPr>
        <p:spPr bwMode="auto">
          <a:xfrm>
            <a:off x="5638800" y="1828800"/>
            <a:ext cx="1011238" cy="457200"/>
          </a:xfrm>
          <a:prstGeom prst="rect">
            <a:avLst/>
          </a:prstGeom>
          <a:noFill/>
          <a:ln w="9525">
            <a:noFill/>
            <a:miter lim="800000"/>
            <a:headEnd/>
            <a:tailEnd/>
          </a:ln>
        </p:spPr>
        <p:txBody>
          <a:bodyPr wrap="none">
            <a:spAutoFit/>
          </a:bodyPr>
          <a:lstStyle/>
          <a:p>
            <a:pPr algn="ctr"/>
            <a:r>
              <a:rPr lang="en-US" altLang="ko-KR" dirty="0"/>
              <a:t>Surrounding</a:t>
            </a:r>
          </a:p>
          <a:p>
            <a:pPr algn="ctr"/>
            <a:r>
              <a:rPr lang="en-US" altLang="ko-KR" dirty="0"/>
              <a:t>Surface</a:t>
            </a:r>
          </a:p>
        </p:txBody>
      </p:sp>
      <p:sp>
        <p:nvSpPr>
          <p:cNvPr id="44041" name="Text Box 17"/>
          <p:cNvSpPr txBox="1">
            <a:spLocks noChangeArrowheads="1"/>
          </p:cNvSpPr>
          <p:nvPr/>
        </p:nvSpPr>
        <p:spPr bwMode="auto">
          <a:xfrm>
            <a:off x="7620000" y="1752600"/>
            <a:ext cx="1004888" cy="457200"/>
          </a:xfrm>
          <a:prstGeom prst="rect">
            <a:avLst/>
          </a:prstGeom>
          <a:noFill/>
          <a:ln w="9525">
            <a:noFill/>
            <a:miter lim="800000"/>
            <a:headEnd/>
            <a:tailEnd/>
          </a:ln>
        </p:spPr>
        <p:txBody>
          <a:bodyPr wrap="none">
            <a:spAutoFit/>
          </a:bodyPr>
          <a:lstStyle/>
          <a:p>
            <a:pPr algn="ctr"/>
            <a:r>
              <a:rPr lang="en-US" altLang="ko-KR" dirty="0"/>
              <a:t>Overlapping</a:t>
            </a:r>
          </a:p>
          <a:p>
            <a:pPr algn="ctr"/>
            <a:r>
              <a:rPr lang="en-US" altLang="ko-KR" dirty="0"/>
              <a:t>Surface</a:t>
            </a:r>
          </a:p>
        </p:txBody>
      </p:sp>
      <p:sp>
        <p:nvSpPr>
          <p:cNvPr id="44042" name="Text Box 18"/>
          <p:cNvSpPr txBox="1">
            <a:spLocks noChangeArrowheads="1"/>
          </p:cNvSpPr>
          <p:nvPr/>
        </p:nvSpPr>
        <p:spPr bwMode="auto">
          <a:xfrm>
            <a:off x="6019800" y="3352800"/>
            <a:ext cx="708025" cy="457200"/>
          </a:xfrm>
          <a:prstGeom prst="rect">
            <a:avLst/>
          </a:prstGeom>
          <a:noFill/>
          <a:ln w="9525">
            <a:noFill/>
            <a:miter lim="800000"/>
            <a:headEnd/>
            <a:tailEnd/>
          </a:ln>
        </p:spPr>
        <p:txBody>
          <a:bodyPr wrap="none">
            <a:spAutoFit/>
          </a:bodyPr>
          <a:lstStyle/>
          <a:p>
            <a:pPr algn="ctr"/>
            <a:r>
              <a:rPr lang="en-US" altLang="ko-KR" dirty="0"/>
              <a:t>Inside</a:t>
            </a:r>
          </a:p>
          <a:p>
            <a:pPr algn="ctr"/>
            <a:r>
              <a:rPr lang="en-US" altLang="ko-KR" dirty="0"/>
              <a:t>Surface</a:t>
            </a:r>
          </a:p>
        </p:txBody>
      </p:sp>
      <p:sp>
        <p:nvSpPr>
          <p:cNvPr id="44043" name="Text Box 19"/>
          <p:cNvSpPr txBox="1">
            <a:spLocks noChangeArrowheads="1"/>
          </p:cNvSpPr>
          <p:nvPr/>
        </p:nvSpPr>
        <p:spPr bwMode="auto">
          <a:xfrm>
            <a:off x="7543800" y="3352800"/>
            <a:ext cx="708025" cy="457200"/>
          </a:xfrm>
          <a:prstGeom prst="rect">
            <a:avLst/>
          </a:prstGeom>
          <a:noFill/>
          <a:ln w="9525">
            <a:noFill/>
            <a:miter lim="800000"/>
            <a:headEnd/>
            <a:tailEnd/>
          </a:ln>
        </p:spPr>
        <p:txBody>
          <a:bodyPr wrap="none">
            <a:spAutoFit/>
          </a:bodyPr>
          <a:lstStyle/>
          <a:p>
            <a:pPr algn="ctr"/>
            <a:r>
              <a:rPr lang="en-US" altLang="ko-KR" dirty="0"/>
              <a:t>Outside</a:t>
            </a:r>
          </a:p>
          <a:p>
            <a:pPr algn="ctr"/>
            <a:r>
              <a:rPr lang="en-US" altLang="ko-KR" dirty="0"/>
              <a:t>Surface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ctrTitle"/>
          </p:nvPr>
        </p:nvSpPr>
        <p:spPr/>
        <p:txBody>
          <a:bodyPr/>
          <a:lstStyle/>
          <a:p>
            <a:pPr eaLnBrk="1" hangingPunct="1"/>
            <a:r>
              <a:rPr lang="en-US" altLang="ko-KR"/>
              <a:t>Octree Method</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p:cNvPicPr>
            <a:picLocks noChangeAspect="1" noChangeArrowheads="1"/>
          </p:cNvPicPr>
          <p:nvPr/>
        </p:nvPicPr>
        <p:blipFill>
          <a:blip r:embed="rId2"/>
          <a:srcRect/>
          <a:stretch>
            <a:fillRect/>
          </a:stretch>
        </p:blipFill>
        <p:spPr bwMode="auto">
          <a:xfrm>
            <a:off x="381000" y="304800"/>
            <a:ext cx="8382000" cy="4829175"/>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1143000"/>
          </a:xfrm>
        </p:spPr>
        <p:txBody>
          <a:bodyPr>
            <a:normAutofit/>
          </a:bodyPr>
          <a:lstStyle/>
          <a:p>
            <a:pPr algn="l"/>
            <a:endParaRPr lang="en-US" sz="3000" b="1" dirty="0"/>
          </a:p>
        </p:txBody>
      </p:sp>
      <p:sp>
        <p:nvSpPr>
          <p:cNvPr id="3" name="Content Placeholder 2"/>
          <p:cNvSpPr>
            <a:spLocks noGrp="1"/>
          </p:cNvSpPr>
          <p:nvPr>
            <p:ph sz="quarter" idx="1"/>
          </p:nvPr>
        </p:nvSpPr>
        <p:spPr/>
        <p:txBody>
          <a:bodyPr>
            <a:normAutofit lnSpcReduction="10000"/>
          </a:bodyPr>
          <a:lstStyle/>
          <a:p>
            <a:r>
              <a:rPr lang="en-US" sz="2400" b="1" u="sng" dirty="0"/>
              <a:t>Object-space methods:</a:t>
            </a:r>
            <a:endParaRPr lang="en-US" sz="2400" dirty="0"/>
          </a:p>
          <a:p>
            <a:pPr>
              <a:buNone/>
            </a:pPr>
            <a:r>
              <a:rPr lang="en-US" sz="2400" dirty="0"/>
              <a:t>–Compare the actual 3d representations with each other within the scene to decide visibility.</a:t>
            </a:r>
          </a:p>
          <a:p>
            <a:pPr>
              <a:buNone/>
            </a:pPr>
            <a:r>
              <a:rPr lang="en-US" sz="2400" dirty="0"/>
              <a:t>–Calculations are done without regard to a particular display resolution.</a:t>
            </a:r>
          </a:p>
          <a:p>
            <a:pPr>
              <a:buNone/>
            </a:pPr>
            <a:r>
              <a:rPr lang="en-US" sz="2400" dirty="0"/>
              <a:t>•</a:t>
            </a:r>
            <a:r>
              <a:rPr lang="en-US" sz="2400" b="1" dirty="0"/>
              <a:t> </a:t>
            </a:r>
            <a:r>
              <a:rPr lang="en-US" sz="2400" b="1" u="sng" dirty="0"/>
              <a:t>Image-space methods:</a:t>
            </a:r>
            <a:endParaRPr lang="en-US" sz="2400" dirty="0"/>
          </a:p>
          <a:p>
            <a:pPr>
              <a:buNone/>
            </a:pPr>
            <a:r>
              <a:rPr lang="en-US" sz="2400" dirty="0"/>
              <a:t>–Decide visibility by looking point by point at each pixel position on the projection plane.</a:t>
            </a:r>
          </a:p>
          <a:p>
            <a:pPr>
              <a:buNone/>
            </a:pPr>
            <a:r>
              <a:rPr lang="en-US" sz="2400" dirty="0"/>
              <a:t>–Performed at the resolution of the display device.</a:t>
            </a:r>
          </a:p>
          <a:p>
            <a:pPr>
              <a:buNone/>
            </a:pPr>
            <a:r>
              <a:rPr lang="en-US" sz="2400" dirty="0"/>
              <a:t>–Simple, fast and works on any 3d object.</a:t>
            </a:r>
          </a:p>
          <a:p>
            <a:pPr>
              <a:buNone/>
            </a:pPr>
            <a:r>
              <a:rPr lang="en-US" sz="2400" dirty="0"/>
              <a:t>–Most visible surface detection algorithms use this method.</a:t>
            </a: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p:cNvPicPr>
            <a:picLocks noChangeAspect="1" noChangeArrowheads="1"/>
          </p:cNvPicPr>
          <p:nvPr/>
        </p:nvPicPr>
        <p:blipFill>
          <a:blip r:embed="rId2"/>
          <a:srcRect/>
          <a:stretch>
            <a:fillRect/>
          </a:stretch>
        </p:blipFill>
        <p:spPr bwMode="auto">
          <a:xfrm>
            <a:off x="457200" y="381000"/>
            <a:ext cx="7924800" cy="5343525"/>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pPr eaLnBrk="1" hangingPunct="1">
              <a:defRPr/>
            </a:pPr>
            <a:r>
              <a:rPr lang="en-US" altLang="ko-KR"/>
              <a:t>Characteristics</a:t>
            </a:r>
          </a:p>
        </p:txBody>
      </p:sp>
      <p:sp>
        <p:nvSpPr>
          <p:cNvPr id="46083" name="Rectangle 3"/>
          <p:cNvSpPr>
            <a:spLocks noGrp="1" noChangeArrowheads="1"/>
          </p:cNvSpPr>
          <p:nvPr>
            <p:ph type="body" idx="1"/>
          </p:nvPr>
        </p:nvSpPr>
        <p:spPr/>
        <p:txBody>
          <a:bodyPr/>
          <a:lstStyle/>
          <a:p>
            <a:pPr eaLnBrk="1" hangingPunct="1">
              <a:lnSpc>
                <a:spcPct val="110000"/>
              </a:lnSpc>
            </a:pPr>
            <a:r>
              <a:rPr lang="ko-KR" altLang="en-US"/>
              <a:t> </a:t>
            </a:r>
            <a:r>
              <a:rPr lang="en-US" altLang="ko-KR"/>
              <a:t>Extension of </a:t>
            </a:r>
            <a:r>
              <a:rPr lang="en-US" altLang="ko-KR" b="1" i="1">
                <a:solidFill>
                  <a:schemeClr val="accent2"/>
                </a:solidFill>
              </a:rPr>
              <a:t>area-subdivision method</a:t>
            </a:r>
          </a:p>
          <a:p>
            <a:pPr eaLnBrk="1" hangingPunct="1">
              <a:lnSpc>
                <a:spcPct val="110000"/>
              </a:lnSpc>
            </a:pPr>
            <a:r>
              <a:rPr lang="en-US" altLang="ko-KR"/>
              <a:t> Projecting octree nodes onto the viewplane</a:t>
            </a:r>
          </a:p>
          <a:p>
            <a:pPr lvl="1" eaLnBrk="1" hangingPunct="1">
              <a:lnSpc>
                <a:spcPct val="110000"/>
              </a:lnSpc>
            </a:pPr>
            <a:r>
              <a:rPr lang="en-US" altLang="ko-KR"/>
              <a:t> Front-to-back order </a:t>
            </a:r>
            <a:r>
              <a:rPr lang="en-US" altLang="ko-KR">
                <a:sym typeface="Wingdings" pitchFamily="2" charset="2"/>
              </a:rPr>
              <a:t> Depth-first traversal</a:t>
            </a:r>
          </a:p>
          <a:p>
            <a:pPr lvl="2" eaLnBrk="1" hangingPunct="1">
              <a:lnSpc>
                <a:spcPct val="110000"/>
              </a:lnSpc>
            </a:pPr>
            <a:r>
              <a:rPr lang="en-US" altLang="ko-KR"/>
              <a:t> The nodes for the front suboctants of octant 0 are visited before the nodes for the four back suboctants</a:t>
            </a:r>
          </a:p>
          <a:p>
            <a:pPr lvl="2" eaLnBrk="1" hangingPunct="1">
              <a:lnSpc>
                <a:spcPct val="110000"/>
              </a:lnSpc>
            </a:pPr>
            <a:r>
              <a:rPr lang="en-US" altLang="ko-KR"/>
              <a:t> The pixel in the framebuffer is assigned that color if no values have previously been stored</a:t>
            </a:r>
          </a:p>
          <a:p>
            <a:pPr lvl="3" eaLnBrk="1" hangingPunct="1">
              <a:lnSpc>
                <a:spcPct val="110000"/>
              </a:lnSpc>
            </a:pPr>
            <a:r>
              <a:rPr lang="en-US" altLang="ko-KR" sz="1800"/>
              <a:t> Only the front colors are loaded</a:t>
            </a:r>
          </a:p>
        </p:txBody>
      </p:sp>
      <p:grpSp>
        <p:nvGrpSpPr>
          <p:cNvPr id="2" name="Group 20"/>
          <p:cNvGrpSpPr>
            <a:grpSpLocks/>
          </p:cNvGrpSpPr>
          <p:nvPr/>
        </p:nvGrpSpPr>
        <p:grpSpPr bwMode="auto">
          <a:xfrm>
            <a:off x="5867400" y="5048250"/>
            <a:ext cx="1981200" cy="1657350"/>
            <a:chOff x="1248" y="2400"/>
            <a:chExt cx="1440" cy="1200"/>
          </a:xfrm>
        </p:grpSpPr>
        <p:sp>
          <p:nvSpPr>
            <p:cNvPr id="46101" name="Line 5"/>
            <p:cNvSpPr>
              <a:spLocks noChangeShapeType="1"/>
            </p:cNvSpPr>
            <p:nvPr/>
          </p:nvSpPr>
          <p:spPr bwMode="auto">
            <a:xfrm>
              <a:off x="1968" y="2688"/>
              <a:ext cx="0" cy="912"/>
            </a:xfrm>
            <a:prstGeom prst="line">
              <a:avLst/>
            </a:prstGeom>
            <a:noFill/>
            <a:ln w="19050">
              <a:solidFill>
                <a:schemeClr val="accent2"/>
              </a:solidFill>
              <a:miter lim="800000"/>
              <a:headEnd/>
              <a:tailEnd/>
            </a:ln>
          </p:spPr>
          <p:txBody>
            <a:bodyPr wrap="none">
              <a:spAutoFit/>
            </a:bodyPr>
            <a:lstStyle/>
            <a:p>
              <a:endParaRPr lang="en-US"/>
            </a:p>
          </p:txBody>
        </p:sp>
        <p:sp>
          <p:nvSpPr>
            <p:cNvPr id="46102" name="Line 6"/>
            <p:cNvSpPr>
              <a:spLocks noChangeShapeType="1"/>
            </p:cNvSpPr>
            <p:nvPr/>
          </p:nvSpPr>
          <p:spPr bwMode="auto">
            <a:xfrm>
              <a:off x="2688" y="2544"/>
              <a:ext cx="0" cy="912"/>
            </a:xfrm>
            <a:prstGeom prst="line">
              <a:avLst/>
            </a:prstGeom>
            <a:noFill/>
            <a:ln w="19050">
              <a:solidFill>
                <a:schemeClr val="accent2"/>
              </a:solidFill>
              <a:miter lim="800000"/>
              <a:headEnd/>
              <a:tailEnd/>
            </a:ln>
          </p:spPr>
          <p:txBody>
            <a:bodyPr wrap="none">
              <a:spAutoFit/>
            </a:bodyPr>
            <a:lstStyle/>
            <a:p>
              <a:endParaRPr lang="en-US"/>
            </a:p>
          </p:txBody>
        </p:sp>
        <p:cxnSp>
          <p:nvCxnSpPr>
            <p:cNvPr id="46103" name="AutoShape 7"/>
            <p:cNvCxnSpPr>
              <a:cxnSpLocks noChangeShapeType="1"/>
              <a:stCxn id="46101" idx="1"/>
              <a:endCxn id="46102" idx="1"/>
            </p:cNvCxnSpPr>
            <p:nvPr/>
          </p:nvCxnSpPr>
          <p:spPr bwMode="auto">
            <a:xfrm flipV="1">
              <a:off x="1968" y="3456"/>
              <a:ext cx="720" cy="144"/>
            </a:xfrm>
            <a:prstGeom prst="straightConnector1">
              <a:avLst/>
            </a:prstGeom>
            <a:noFill/>
            <a:ln w="19050">
              <a:solidFill>
                <a:schemeClr val="accent2"/>
              </a:solidFill>
              <a:miter lim="800000"/>
              <a:headEnd/>
              <a:tailEnd/>
            </a:ln>
          </p:spPr>
        </p:cxnSp>
        <p:cxnSp>
          <p:nvCxnSpPr>
            <p:cNvPr id="46104" name="AutoShape 8"/>
            <p:cNvCxnSpPr>
              <a:cxnSpLocks noChangeShapeType="1"/>
              <a:stCxn id="46102" idx="0"/>
              <a:endCxn id="46101" idx="0"/>
            </p:cNvCxnSpPr>
            <p:nvPr/>
          </p:nvCxnSpPr>
          <p:spPr bwMode="auto">
            <a:xfrm flipH="1">
              <a:off x="1968" y="2544"/>
              <a:ext cx="720" cy="144"/>
            </a:xfrm>
            <a:prstGeom prst="straightConnector1">
              <a:avLst/>
            </a:prstGeom>
            <a:noFill/>
            <a:ln w="19050">
              <a:solidFill>
                <a:schemeClr val="accent2"/>
              </a:solidFill>
              <a:miter lim="800000"/>
              <a:headEnd/>
              <a:tailEnd/>
            </a:ln>
          </p:spPr>
        </p:cxnSp>
        <p:sp>
          <p:nvSpPr>
            <p:cNvPr id="46105" name="Line 9"/>
            <p:cNvSpPr>
              <a:spLocks noChangeShapeType="1"/>
            </p:cNvSpPr>
            <p:nvPr/>
          </p:nvSpPr>
          <p:spPr bwMode="auto">
            <a:xfrm>
              <a:off x="2334" y="2616"/>
              <a:ext cx="0" cy="912"/>
            </a:xfrm>
            <a:prstGeom prst="line">
              <a:avLst/>
            </a:prstGeom>
            <a:noFill/>
            <a:ln w="19050">
              <a:solidFill>
                <a:schemeClr val="accent2"/>
              </a:solidFill>
              <a:miter lim="800000"/>
              <a:headEnd/>
              <a:tailEnd/>
            </a:ln>
          </p:spPr>
          <p:txBody>
            <a:bodyPr>
              <a:spAutoFit/>
            </a:bodyPr>
            <a:lstStyle/>
            <a:p>
              <a:endParaRPr lang="en-US"/>
            </a:p>
          </p:txBody>
        </p:sp>
        <p:sp>
          <p:nvSpPr>
            <p:cNvPr id="46106" name="Line 10"/>
            <p:cNvSpPr>
              <a:spLocks noChangeShapeType="1"/>
            </p:cNvSpPr>
            <p:nvPr/>
          </p:nvSpPr>
          <p:spPr bwMode="auto">
            <a:xfrm>
              <a:off x="1248" y="2544"/>
              <a:ext cx="0" cy="912"/>
            </a:xfrm>
            <a:prstGeom prst="line">
              <a:avLst/>
            </a:prstGeom>
            <a:noFill/>
            <a:ln w="19050">
              <a:solidFill>
                <a:schemeClr val="accent2"/>
              </a:solidFill>
              <a:miter lim="800000"/>
              <a:headEnd/>
              <a:tailEnd/>
            </a:ln>
          </p:spPr>
          <p:txBody>
            <a:bodyPr wrap="none">
              <a:spAutoFit/>
            </a:bodyPr>
            <a:lstStyle/>
            <a:p>
              <a:endParaRPr lang="en-US"/>
            </a:p>
          </p:txBody>
        </p:sp>
        <p:cxnSp>
          <p:nvCxnSpPr>
            <p:cNvPr id="46107" name="AutoShape 11"/>
            <p:cNvCxnSpPr>
              <a:cxnSpLocks noChangeShapeType="1"/>
              <a:stCxn id="46106" idx="1"/>
              <a:endCxn id="46101" idx="1"/>
            </p:cNvCxnSpPr>
            <p:nvPr/>
          </p:nvCxnSpPr>
          <p:spPr bwMode="auto">
            <a:xfrm>
              <a:off x="1248" y="3456"/>
              <a:ext cx="720" cy="144"/>
            </a:xfrm>
            <a:prstGeom prst="straightConnector1">
              <a:avLst/>
            </a:prstGeom>
            <a:noFill/>
            <a:ln w="19050">
              <a:solidFill>
                <a:schemeClr val="accent2"/>
              </a:solidFill>
              <a:miter lim="800000"/>
              <a:headEnd/>
              <a:tailEnd/>
            </a:ln>
          </p:spPr>
        </p:cxnSp>
        <p:cxnSp>
          <p:nvCxnSpPr>
            <p:cNvPr id="46108" name="AutoShape 12"/>
            <p:cNvCxnSpPr>
              <a:cxnSpLocks noChangeShapeType="1"/>
              <a:stCxn id="46101" idx="0"/>
              <a:endCxn id="46106" idx="0"/>
            </p:cNvCxnSpPr>
            <p:nvPr/>
          </p:nvCxnSpPr>
          <p:spPr bwMode="auto">
            <a:xfrm flipH="1" flipV="1">
              <a:off x="1248" y="2544"/>
              <a:ext cx="720" cy="144"/>
            </a:xfrm>
            <a:prstGeom prst="straightConnector1">
              <a:avLst/>
            </a:prstGeom>
            <a:noFill/>
            <a:ln w="19050">
              <a:solidFill>
                <a:schemeClr val="accent2"/>
              </a:solidFill>
              <a:miter lim="800000"/>
              <a:headEnd/>
              <a:tailEnd/>
            </a:ln>
          </p:spPr>
        </p:cxnSp>
        <p:sp>
          <p:nvSpPr>
            <p:cNvPr id="46109" name="Line 13"/>
            <p:cNvSpPr>
              <a:spLocks noChangeShapeType="1"/>
            </p:cNvSpPr>
            <p:nvPr/>
          </p:nvSpPr>
          <p:spPr bwMode="auto">
            <a:xfrm>
              <a:off x="1602" y="2616"/>
              <a:ext cx="0" cy="912"/>
            </a:xfrm>
            <a:prstGeom prst="line">
              <a:avLst/>
            </a:prstGeom>
            <a:noFill/>
            <a:ln w="19050">
              <a:solidFill>
                <a:schemeClr val="accent2"/>
              </a:solidFill>
              <a:miter lim="800000"/>
              <a:headEnd/>
              <a:tailEnd/>
            </a:ln>
          </p:spPr>
          <p:txBody>
            <a:bodyPr>
              <a:spAutoFit/>
            </a:bodyPr>
            <a:lstStyle/>
            <a:p>
              <a:endParaRPr lang="en-US"/>
            </a:p>
          </p:txBody>
        </p:sp>
        <p:cxnSp>
          <p:nvCxnSpPr>
            <p:cNvPr id="46110" name="AutoShape 14"/>
            <p:cNvCxnSpPr>
              <a:cxnSpLocks noChangeShapeType="1"/>
            </p:cNvCxnSpPr>
            <p:nvPr/>
          </p:nvCxnSpPr>
          <p:spPr bwMode="auto">
            <a:xfrm flipH="1" flipV="1">
              <a:off x="1968" y="2400"/>
              <a:ext cx="720" cy="144"/>
            </a:xfrm>
            <a:prstGeom prst="straightConnector1">
              <a:avLst/>
            </a:prstGeom>
            <a:noFill/>
            <a:ln w="19050">
              <a:solidFill>
                <a:schemeClr val="accent2"/>
              </a:solidFill>
              <a:miter lim="800000"/>
              <a:headEnd/>
              <a:tailEnd/>
            </a:ln>
          </p:spPr>
        </p:cxnSp>
        <p:cxnSp>
          <p:nvCxnSpPr>
            <p:cNvPr id="46111" name="AutoShape 15"/>
            <p:cNvCxnSpPr>
              <a:cxnSpLocks noChangeShapeType="1"/>
            </p:cNvCxnSpPr>
            <p:nvPr/>
          </p:nvCxnSpPr>
          <p:spPr bwMode="auto">
            <a:xfrm flipH="1">
              <a:off x="1248" y="2400"/>
              <a:ext cx="720" cy="144"/>
            </a:xfrm>
            <a:prstGeom prst="straightConnector1">
              <a:avLst/>
            </a:prstGeom>
            <a:noFill/>
            <a:ln w="19050">
              <a:solidFill>
                <a:schemeClr val="accent2"/>
              </a:solidFill>
              <a:miter lim="800000"/>
              <a:headEnd/>
              <a:tailEnd/>
            </a:ln>
          </p:spPr>
        </p:cxnSp>
        <p:sp>
          <p:nvSpPr>
            <p:cNvPr id="46112" name="Line 16"/>
            <p:cNvSpPr>
              <a:spLocks noChangeShapeType="1"/>
            </p:cNvSpPr>
            <p:nvPr/>
          </p:nvSpPr>
          <p:spPr bwMode="auto">
            <a:xfrm flipV="1">
              <a:off x="1968" y="3024"/>
              <a:ext cx="720" cy="144"/>
            </a:xfrm>
            <a:prstGeom prst="line">
              <a:avLst/>
            </a:prstGeom>
            <a:noFill/>
            <a:ln w="19050">
              <a:solidFill>
                <a:schemeClr val="accent2"/>
              </a:solidFill>
              <a:miter lim="800000"/>
              <a:headEnd/>
              <a:tailEnd/>
            </a:ln>
          </p:spPr>
          <p:txBody>
            <a:bodyPr wrap="none">
              <a:spAutoFit/>
            </a:bodyPr>
            <a:lstStyle/>
            <a:p>
              <a:endParaRPr lang="en-US"/>
            </a:p>
          </p:txBody>
        </p:sp>
        <p:sp>
          <p:nvSpPr>
            <p:cNvPr id="46113" name="Line 17"/>
            <p:cNvSpPr>
              <a:spLocks noChangeShapeType="1"/>
            </p:cNvSpPr>
            <p:nvPr/>
          </p:nvSpPr>
          <p:spPr bwMode="auto">
            <a:xfrm flipV="1">
              <a:off x="1602" y="2472"/>
              <a:ext cx="720" cy="144"/>
            </a:xfrm>
            <a:prstGeom prst="line">
              <a:avLst/>
            </a:prstGeom>
            <a:noFill/>
            <a:ln w="19050">
              <a:solidFill>
                <a:schemeClr val="accent2"/>
              </a:solidFill>
              <a:miter lim="800000"/>
              <a:headEnd/>
              <a:tailEnd/>
            </a:ln>
          </p:spPr>
          <p:txBody>
            <a:bodyPr wrap="none">
              <a:spAutoFit/>
            </a:bodyPr>
            <a:lstStyle/>
            <a:p>
              <a:endParaRPr lang="en-US"/>
            </a:p>
          </p:txBody>
        </p:sp>
        <p:sp>
          <p:nvSpPr>
            <p:cNvPr id="46114" name="Line 18"/>
            <p:cNvSpPr>
              <a:spLocks noChangeShapeType="1"/>
            </p:cNvSpPr>
            <p:nvPr/>
          </p:nvSpPr>
          <p:spPr bwMode="auto">
            <a:xfrm flipH="1" flipV="1">
              <a:off x="1248" y="3024"/>
              <a:ext cx="720" cy="144"/>
            </a:xfrm>
            <a:prstGeom prst="line">
              <a:avLst/>
            </a:prstGeom>
            <a:noFill/>
            <a:ln w="19050">
              <a:solidFill>
                <a:schemeClr val="accent2"/>
              </a:solidFill>
              <a:miter lim="800000"/>
              <a:headEnd/>
              <a:tailEnd/>
            </a:ln>
          </p:spPr>
          <p:txBody>
            <a:bodyPr wrap="none">
              <a:spAutoFit/>
            </a:bodyPr>
            <a:lstStyle/>
            <a:p>
              <a:endParaRPr lang="en-US"/>
            </a:p>
          </p:txBody>
        </p:sp>
        <p:sp>
          <p:nvSpPr>
            <p:cNvPr id="46115" name="Line 19"/>
            <p:cNvSpPr>
              <a:spLocks noChangeShapeType="1"/>
            </p:cNvSpPr>
            <p:nvPr/>
          </p:nvSpPr>
          <p:spPr bwMode="auto">
            <a:xfrm flipH="1" flipV="1">
              <a:off x="1614" y="2472"/>
              <a:ext cx="720" cy="144"/>
            </a:xfrm>
            <a:prstGeom prst="line">
              <a:avLst/>
            </a:prstGeom>
            <a:noFill/>
            <a:ln w="19050">
              <a:solidFill>
                <a:schemeClr val="accent2"/>
              </a:solidFill>
              <a:miter lim="800000"/>
              <a:headEnd/>
              <a:tailEnd/>
            </a:ln>
          </p:spPr>
          <p:txBody>
            <a:bodyPr wrap="none">
              <a:spAutoFit/>
            </a:bodyPr>
            <a:lstStyle/>
            <a:p>
              <a:endParaRPr lang="en-US"/>
            </a:p>
          </p:txBody>
        </p:sp>
      </p:grpSp>
      <p:sp>
        <p:nvSpPr>
          <p:cNvPr id="46085" name="Text Box 21"/>
          <p:cNvSpPr txBox="1">
            <a:spLocks noChangeArrowheads="1"/>
          </p:cNvSpPr>
          <p:nvPr/>
        </p:nvSpPr>
        <p:spPr bwMode="auto">
          <a:xfrm>
            <a:off x="6991350" y="5629275"/>
            <a:ext cx="268288" cy="274638"/>
          </a:xfrm>
          <a:prstGeom prst="rect">
            <a:avLst/>
          </a:prstGeom>
          <a:noFill/>
          <a:ln w="9525">
            <a:noFill/>
            <a:miter lim="800000"/>
            <a:headEnd/>
            <a:tailEnd/>
          </a:ln>
        </p:spPr>
        <p:txBody>
          <a:bodyPr wrap="none">
            <a:spAutoFit/>
          </a:bodyPr>
          <a:lstStyle/>
          <a:p>
            <a:r>
              <a:rPr lang="ko-KR" altLang="en-US"/>
              <a:t>0</a:t>
            </a:r>
          </a:p>
        </p:txBody>
      </p:sp>
      <p:sp>
        <p:nvSpPr>
          <p:cNvPr id="46086" name="Text Box 22"/>
          <p:cNvSpPr txBox="1">
            <a:spLocks noChangeArrowheads="1"/>
          </p:cNvSpPr>
          <p:nvPr/>
        </p:nvSpPr>
        <p:spPr bwMode="auto">
          <a:xfrm>
            <a:off x="7477125" y="5514975"/>
            <a:ext cx="268288" cy="274638"/>
          </a:xfrm>
          <a:prstGeom prst="rect">
            <a:avLst/>
          </a:prstGeom>
          <a:noFill/>
          <a:ln w="9525">
            <a:noFill/>
            <a:miter lim="800000"/>
            <a:headEnd/>
            <a:tailEnd/>
          </a:ln>
        </p:spPr>
        <p:txBody>
          <a:bodyPr wrap="none">
            <a:spAutoFit/>
          </a:bodyPr>
          <a:lstStyle/>
          <a:p>
            <a:r>
              <a:rPr lang="ko-KR" altLang="en-US"/>
              <a:t>1</a:t>
            </a:r>
          </a:p>
        </p:txBody>
      </p:sp>
      <p:sp>
        <p:nvSpPr>
          <p:cNvPr id="46087" name="Text Box 23"/>
          <p:cNvSpPr txBox="1">
            <a:spLocks noChangeArrowheads="1"/>
          </p:cNvSpPr>
          <p:nvPr/>
        </p:nvSpPr>
        <p:spPr bwMode="auto">
          <a:xfrm>
            <a:off x="6981825" y="6248400"/>
            <a:ext cx="268288" cy="274638"/>
          </a:xfrm>
          <a:prstGeom prst="rect">
            <a:avLst/>
          </a:prstGeom>
          <a:noFill/>
          <a:ln w="9525">
            <a:noFill/>
            <a:miter lim="800000"/>
            <a:headEnd/>
            <a:tailEnd/>
          </a:ln>
        </p:spPr>
        <p:txBody>
          <a:bodyPr wrap="none">
            <a:spAutoFit/>
          </a:bodyPr>
          <a:lstStyle/>
          <a:p>
            <a:r>
              <a:rPr lang="ko-KR" altLang="en-US"/>
              <a:t>3</a:t>
            </a:r>
          </a:p>
        </p:txBody>
      </p:sp>
      <p:sp>
        <p:nvSpPr>
          <p:cNvPr id="46088" name="Text Box 24"/>
          <p:cNvSpPr txBox="1">
            <a:spLocks noChangeArrowheads="1"/>
          </p:cNvSpPr>
          <p:nvPr/>
        </p:nvSpPr>
        <p:spPr bwMode="auto">
          <a:xfrm>
            <a:off x="7477125" y="6153150"/>
            <a:ext cx="268288" cy="274638"/>
          </a:xfrm>
          <a:prstGeom prst="rect">
            <a:avLst/>
          </a:prstGeom>
          <a:noFill/>
          <a:ln w="9525">
            <a:noFill/>
            <a:miter lim="800000"/>
            <a:headEnd/>
            <a:tailEnd/>
          </a:ln>
        </p:spPr>
        <p:txBody>
          <a:bodyPr wrap="none">
            <a:spAutoFit/>
          </a:bodyPr>
          <a:lstStyle/>
          <a:p>
            <a:r>
              <a:rPr lang="ko-KR" altLang="en-US"/>
              <a:t>2</a:t>
            </a:r>
          </a:p>
        </p:txBody>
      </p:sp>
      <p:sp>
        <p:nvSpPr>
          <p:cNvPr id="46089" name="Text Box 25"/>
          <p:cNvSpPr txBox="1">
            <a:spLocks noChangeArrowheads="1"/>
          </p:cNvSpPr>
          <p:nvPr/>
        </p:nvSpPr>
        <p:spPr bwMode="auto">
          <a:xfrm>
            <a:off x="5962650" y="6162675"/>
            <a:ext cx="268288" cy="274638"/>
          </a:xfrm>
          <a:prstGeom prst="rect">
            <a:avLst/>
          </a:prstGeom>
          <a:noFill/>
          <a:ln w="9525">
            <a:noFill/>
            <a:miter lim="800000"/>
            <a:headEnd/>
            <a:tailEnd/>
          </a:ln>
        </p:spPr>
        <p:txBody>
          <a:bodyPr wrap="none">
            <a:spAutoFit/>
          </a:bodyPr>
          <a:lstStyle/>
          <a:p>
            <a:r>
              <a:rPr lang="ko-KR" altLang="en-US"/>
              <a:t>7</a:t>
            </a:r>
          </a:p>
        </p:txBody>
      </p:sp>
      <p:sp>
        <p:nvSpPr>
          <p:cNvPr id="46090" name="Text Box 26"/>
          <p:cNvSpPr txBox="1">
            <a:spLocks noChangeArrowheads="1"/>
          </p:cNvSpPr>
          <p:nvPr/>
        </p:nvSpPr>
        <p:spPr bwMode="auto">
          <a:xfrm>
            <a:off x="6219825" y="5114925"/>
            <a:ext cx="268288" cy="274638"/>
          </a:xfrm>
          <a:prstGeom prst="rect">
            <a:avLst/>
          </a:prstGeom>
          <a:noFill/>
          <a:ln w="9525">
            <a:noFill/>
            <a:miter lim="800000"/>
            <a:headEnd/>
            <a:tailEnd/>
          </a:ln>
        </p:spPr>
        <p:txBody>
          <a:bodyPr wrap="none">
            <a:spAutoFit/>
          </a:bodyPr>
          <a:lstStyle/>
          <a:p>
            <a:r>
              <a:rPr lang="ko-KR" altLang="en-US"/>
              <a:t>4</a:t>
            </a:r>
          </a:p>
        </p:txBody>
      </p:sp>
      <p:sp>
        <p:nvSpPr>
          <p:cNvPr id="46091" name="Text Box 27"/>
          <p:cNvSpPr txBox="1">
            <a:spLocks noChangeArrowheads="1"/>
          </p:cNvSpPr>
          <p:nvPr/>
        </p:nvSpPr>
        <p:spPr bwMode="auto">
          <a:xfrm>
            <a:off x="6743700" y="5010150"/>
            <a:ext cx="268288" cy="274638"/>
          </a:xfrm>
          <a:prstGeom prst="rect">
            <a:avLst/>
          </a:prstGeom>
          <a:noFill/>
          <a:ln w="9525">
            <a:noFill/>
            <a:miter lim="800000"/>
            <a:headEnd/>
            <a:tailEnd/>
          </a:ln>
        </p:spPr>
        <p:txBody>
          <a:bodyPr wrap="none">
            <a:spAutoFit/>
          </a:bodyPr>
          <a:lstStyle/>
          <a:p>
            <a:r>
              <a:rPr lang="ko-KR" altLang="en-US"/>
              <a:t>5</a:t>
            </a:r>
          </a:p>
        </p:txBody>
      </p:sp>
      <p:sp>
        <p:nvSpPr>
          <p:cNvPr id="46092" name="Text Box 28"/>
          <p:cNvSpPr txBox="1">
            <a:spLocks noChangeArrowheads="1"/>
          </p:cNvSpPr>
          <p:nvPr/>
        </p:nvSpPr>
        <p:spPr bwMode="auto">
          <a:xfrm>
            <a:off x="7162800" y="4724400"/>
            <a:ext cx="268288" cy="274638"/>
          </a:xfrm>
          <a:prstGeom prst="rect">
            <a:avLst/>
          </a:prstGeom>
          <a:noFill/>
          <a:ln w="9525">
            <a:noFill/>
            <a:miter lim="800000"/>
            <a:headEnd/>
            <a:tailEnd/>
          </a:ln>
        </p:spPr>
        <p:txBody>
          <a:bodyPr wrap="none">
            <a:spAutoFit/>
          </a:bodyPr>
          <a:lstStyle/>
          <a:p>
            <a:r>
              <a:rPr lang="ko-KR" altLang="en-US"/>
              <a:t>6</a:t>
            </a:r>
          </a:p>
        </p:txBody>
      </p:sp>
      <p:sp>
        <p:nvSpPr>
          <p:cNvPr id="46093" name="Freeform 29"/>
          <p:cNvSpPr>
            <a:spLocks/>
          </p:cNvSpPr>
          <p:nvPr/>
        </p:nvSpPr>
        <p:spPr bwMode="auto">
          <a:xfrm>
            <a:off x="7372350" y="4895850"/>
            <a:ext cx="165100" cy="228600"/>
          </a:xfrm>
          <a:custGeom>
            <a:avLst/>
            <a:gdLst>
              <a:gd name="T0" fmla="*/ 0 w 104"/>
              <a:gd name="T1" fmla="*/ 0 h 144"/>
              <a:gd name="T2" fmla="*/ 2147483647 w 104"/>
              <a:gd name="T3" fmla="*/ 2147483647 h 144"/>
              <a:gd name="T4" fmla="*/ 2147483647 w 104"/>
              <a:gd name="T5" fmla="*/ 2147483647 h 144"/>
              <a:gd name="T6" fmla="*/ 0 60000 65536"/>
              <a:gd name="T7" fmla="*/ 0 60000 65536"/>
              <a:gd name="T8" fmla="*/ 0 60000 65536"/>
              <a:gd name="T9" fmla="*/ 0 w 104"/>
              <a:gd name="T10" fmla="*/ 0 h 144"/>
              <a:gd name="T11" fmla="*/ 104 w 104"/>
              <a:gd name="T12" fmla="*/ 144 h 144"/>
            </a:gdLst>
            <a:ahLst/>
            <a:cxnLst>
              <a:cxn ang="T6">
                <a:pos x="T0" y="T1"/>
              </a:cxn>
              <a:cxn ang="T7">
                <a:pos x="T2" y="T3"/>
              </a:cxn>
              <a:cxn ang="T8">
                <a:pos x="T4" y="T5"/>
              </a:cxn>
            </a:cxnLst>
            <a:rect l="T9" t="T10" r="T11" b="T12"/>
            <a:pathLst>
              <a:path w="104" h="144">
                <a:moveTo>
                  <a:pt x="0" y="0"/>
                </a:moveTo>
                <a:cubicBezTo>
                  <a:pt x="44" y="36"/>
                  <a:pt x="88" y="72"/>
                  <a:pt x="96" y="96"/>
                </a:cubicBezTo>
                <a:cubicBezTo>
                  <a:pt x="104" y="120"/>
                  <a:pt x="76" y="132"/>
                  <a:pt x="48" y="144"/>
                </a:cubicBezTo>
              </a:path>
            </a:pathLst>
          </a:custGeom>
          <a:noFill/>
          <a:ln w="15875">
            <a:solidFill>
              <a:schemeClr val="tx1"/>
            </a:solidFill>
            <a:miter lim="800000"/>
            <a:headEnd/>
            <a:tailEnd type="triangle" w="med" len="med"/>
          </a:ln>
        </p:spPr>
        <p:txBody>
          <a:bodyPr wrap="none">
            <a:spAutoFit/>
          </a:bodyPr>
          <a:lstStyle/>
          <a:p>
            <a:endParaRPr lang="en-US"/>
          </a:p>
        </p:txBody>
      </p:sp>
      <p:grpSp>
        <p:nvGrpSpPr>
          <p:cNvPr id="3" name="Group 36"/>
          <p:cNvGrpSpPr>
            <a:grpSpLocks/>
          </p:cNvGrpSpPr>
          <p:nvPr/>
        </p:nvGrpSpPr>
        <p:grpSpPr bwMode="auto">
          <a:xfrm rot="-961199">
            <a:off x="7953375" y="5810250"/>
            <a:ext cx="657225" cy="333375"/>
            <a:chOff x="4914" y="3612"/>
            <a:chExt cx="414" cy="210"/>
          </a:xfrm>
        </p:grpSpPr>
        <p:grpSp>
          <p:nvGrpSpPr>
            <p:cNvPr id="4" name="Group 34"/>
            <p:cNvGrpSpPr>
              <a:grpSpLocks/>
            </p:cNvGrpSpPr>
            <p:nvPr/>
          </p:nvGrpSpPr>
          <p:grpSpPr bwMode="auto">
            <a:xfrm rot="2618165" flipV="1">
              <a:off x="5136" y="3726"/>
              <a:ext cx="192" cy="96"/>
              <a:chOff x="2976" y="3408"/>
              <a:chExt cx="288" cy="192"/>
            </a:xfrm>
          </p:grpSpPr>
          <p:grpSp>
            <p:nvGrpSpPr>
              <p:cNvPr id="5" name="Group 33"/>
              <p:cNvGrpSpPr>
                <a:grpSpLocks/>
              </p:cNvGrpSpPr>
              <p:nvPr/>
            </p:nvGrpSpPr>
            <p:grpSpPr bwMode="auto">
              <a:xfrm>
                <a:off x="2976" y="3408"/>
                <a:ext cx="288" cy="192"/>
                <a:chOff x="2976" y="3408"/>
                <a:chExt cx="192" cy="96"/>
              </a:xfrm>
            </p:grpSpPr>
            <p:sp>
              <p:nvSpPr>
                <p:cNvPr id="46099" name="Line 30"/>
                <p:cNvSpPr>
                  <a:spLocks noChangeShapeType="1"/>
                </p:cNvSpPr>
                <p:nvPr/>
              </p:nvSpPr>
              <p:spPr bwMode="auto">
                <a:xfrm>
                  <a:off x="3024" y="3408"/>
                  <a:ext cx="144" cy="96"/>
                </a:xfrm>
                <a:prstGeom prst="line">
                  <a:avLst/>
                </a:prstGeom>
                <a:noFill/>
                <a:ln w="9525">
                  <a:solidFill>
                    <a:schemeClr val="tx1"/>
                  </a:solidFill>
                  <a:miter lim="800000"/>
                  <a:headEnd/>
                  <a:tailEnd/>
                </a:ln>
              </p:spPr>
              <p:txBody>
                <a:bodyPr wrap="none">
                  <a:spAutoFit/>
                </a:bodyPr>
                <a:lstStyle/>
                <a:p>
                  <a:endParaRPr lang="en-US"/>
                </a:p>
              </p:txBody>
            </p:sp>
            <p:sp>
              <p:nvSpPr>
                <p:cNvPr id="46100" name="Line 31"/>
                <p:cNvSpPr>
                  <a:spLocks noChangeShapeType="1"/>
                </p:cNvSpPr>
                <p:nvPr/>
              </p:nvSpPr>
              <p:spPr bwMode="auto">
                <a:xfrm flipH="1">
                  <a:off x="2976" y="3504"/>
                  <a:ext cx="192" cy="0"/>
                </a:xfrm>
                <a:prstGeom prst="line">
                  <a:avLst/>
                </a:prstGeom>
                <a:noFill/>
                <a:ln w="9525">
                  <a:solidFill>
                    <a:schemeClr val="tx1"/>
                  </a:solidFill>
                  <a:miter lim="800000"/>
                  <a:headEnd/>
                  <a:tailEnd/>
                </a:ln>
              </p:spPr>
              <p:txBody>
                <a:bodyPr wrap="none">
                  <a:spAutoFit/>
                </a:bodyPr>
                <a:lstStyle/>
                <a:p>
                  <a:endParaRPr lang="en-US"/>
                </a:p>
              </p:txBody>
            </p:sp>
          </p:grpSp>
          <p:sp>
            <p:nvSpPr>
              <p:cNvPr id="46098" name="Freeform 32"/>
              <p:cNvSpPr>
                <a:spLocks/>
              </p:cNvSpPr>
              <p:nvPr/>
            </p:nvSpPr>
            <p:spPr bwMode="auto">
              <a:xfrm>
                <a:off x="3046" y="3456"/>
                <a:ext cx="56" cy="144"/>
              </a:xfrm>
              <a:custGeom>
                <a:avLst/>
                <a:gdLst>
                  <a:gd name="T0" fmla="*/ 56 w 56"/>
                  <a:gd name="T1" fmla="*/ 0 h 144"/>
                  <a:gd name="T2" fmla="*/ 8 w 56"/>
                  <a:gd name="T3" fmla="*/ 48 h 144"/>
                  <a:gd name="T4" fmla="*/ 8 w 56"/>
                  <a:gd name="T5" fmla="*/ 144 h 144"/>
                  <a:gd name="T6" fmla="*/ 0 60000 65536"/>
                  <a:gd name="T7" fmla="*/ 0 60000 65536"/>
                  <a:gd name="T8" fmla="*/ 0 60000 65536"/>
                  <a:gd name="T9" fmla="*/ 0 w 56"/>
                  <a:gd name="T10" fmla="*/ 0 h 144"/>
                  <a:gd name="T11" fmla="*/ 56 w 56"/>
                  <a:gd name="T12" fmla="*/ 144 h 144"/>
                </a:gdLst>
                <a:ahLst/>
                <a:cxnLst>
                  <a:cxn ang="T6">
                    <a:pos x="T0" y="T1"/>
                  </a:cxn>
                  <a:cxn ang="T7">
                    <a:pos x="T2" y="T3"/>
                  </a:cxn>
                  <a:cxn ang="T8">
                    <a:pos x="T4" y="T5"/>
                  </a:cxn>
                </a:cxnLst>
                <a:rect l="T9" t="T10" r="T11" b="T12"/>
                <a:pathLst>
                  <a:path w="56" h="144">
                    <a:moveTo>
                      <a:pt x="56" y="0"/>
                    </a:moveTo>
                    <a:cubicBezTo>
                      <a:pt x="36" y="12"/>
                      <a:pt x="16" y="24"/>
                      <a:pt x="8" y="48"/>
                    </a:cubicBezTo>
                    <a:cubicBezTo>
                      <a:pt x="0" y="72"/>
                      <a:pt x="4" y="108"/>
                      <a:pt x="8" y="144"/>
                    </a:cubicBezTo>
                  </a:path>
                </a:pathLst>
              </a:custGeom>
              <a:noFill/>
              <a:ln w="9525">
                <a:solidFill>
                  <a:schemeClr val="tx1"/>
                </a:solidFill>
                <a:miter lim="800000"/>
                <a:headEnd/>
                <a:tailEnd/>
              </a:ln>
            </p:spPr>
            <p:txBody>
              <a:bodyPr wrap="none">
                <a:spAutoFit/>
              </a:bodyPr>
              <a:lstStyle/>
              <a:p>
                <a:endParaRPr lang="en-US"/>
              </a:p>
            </p:txBody>
          </p:sp>
        </p:grpSp>
        <p:sp>
          <p:nvSpPr>
            <p:cNvPr id="46096" name="Line 35"/>
            <p:cNvSpPr>
              <a:spLocks noChangeShapeType="1"/>
            </p:cNvSpPr>
            <p:nvPr/>
          </p:nvSpPr>
          <p:spPr bwMode="auto">
            <a:xfrm flipH="1" flipV="1">
              <a:off x="4914" y="3612"/>
              <a:ext cx="240" cy="96"/>
            </a:xfrm>
            <a:prstGeom prst="line">
              <a:avLst/>
            </a:prstGeom>
            <a:noFill/>
            <a:ln w="9525">
              <a:solidFill>
                <a:schemeClr val="tx1"/>
              </a:solidFill>
              <a:miter lim="800000"/>
              <a:headEnd/>
              <a:tailEnd type="triangle" w="med" len="med"/>
            </a:ln>
          </p:spPr>
          <p:txBody>
            <a:bodyPr wrap="none">
              <a:spAutoFit/>
            </a:bodyPr>
            <a:lstStyle/>
            <a:p>
              <a:endParaRPr lang="en-US"/>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pPr eaLnBrk="1" hangingPunct="1">
              <a:defRPr/>
            </a:pPr>
            <a:r>
              <a:rPr lang="en-US" altLang="ko-KR"/>
              <a:t>Displaying An Octree</a:t>
            </a:r>
          </a:p>
        </p:txBody>
      </p:sp>
      <p:sp>
        <p:nvSpPr>
          <p:cNvPr id="47107" name="Rectangle 3"/>
          <p:cNvSpPr>
            <a:spLocks noGrp="1" noChangeArrowheads="1"/>
          </p:cNvSpPr>
          <p:nvPr>
            <p:ph type="body" idx="1"/>
          </p:nvPr>
        </p:nvSpPr>
        <p:spPr/>
        <p:txBody>
          <a:bodyPr/>
          <a:lstStyle/>
          <a:p>
            <a:pPr eaLnBrk="1" hangingPunct="1"/>
            <a:r>
              <a:rPr lang="ko-KR" altLang="en-US"/>
              <a:t> </a:t>
            </a:r>
            <a:r>
              <a:rPr lang="en-US" altLang="ko-KR"/>
              <a:t>Map the octree onto a quadtree of visible areas</a:t>
            </a:r>
          </a:p>
          <a:p>
            <a:pPr lvl="1" eaLnBrk="1" hangingPunct="1"/>
            <a:r>
              <a:rPr lang="en-US" altLang="ko-KR"/>
              <a:t> Traversing octree nodes from front to back in a recursive procedure</a:t>
            </a:r>
          </a:p>
          <a:p>
            <a:pPr lvl="1" eaLnBrk="1" hangingPunct="1"/>
            <a:r>
              <a:rPr lang="en-US" altLang="ko-KR"/>
              <a:t> The quadtree representation for the</a:t>
            </a:r>
          </a:p>
          <a:p>
            <a:pPr lvl="1" eaLnBrk="1" hangingPunct="1">
              <a:buFontTx/>
              <a:buNone/>
            </a:pPr>
            <a:r>
              <a:rPr lang="en-US" altLang="ko-KR"/>
              <a:t>	visible surfaces is loaded into the</a:t>
            </a:r>
          </a:p>
          <a:p>
            <a:pPr lvl="1" eaLnBrk="1" hangingPunct="1">
              <a:buFontTx/>
              <a:buNone/>
            </a:pPr>
            <a:r>
              <a:rPr lang="en-US" altLang="ko-KR"/>
              <a:t>	framebuffer</a:t>
            </a:r>
          </a:p>
          <a:p>
            <a:pPr eaLnBrk="1" hangingPunct="1"/>
            <a:endParaRPr lang="en-US" altLang="ko-KR"/>
          </a:p>
        </p:txBody>
      </p:sp>
      <p:sp>
        <p:nvSpPr>
          <p:cNvPr id="47108" name="Line 5"/>
          <p:cNvSpPr>
            <a:spLocks noChangeShapeType="1"/>
          </p:cNvSpPr>
          <p:nvPr/>
        </p:nvSpPr>
        <p:spPr bwMode="auto">
          <a:xfrm>
            <a:off x="7315200" y="4968875"/>
            <a:ext cx="0" cy="1504950"/>
          </a:xfrm>
          <a:prstGeom prst="line">
            <a:avLst/>
          </a:prstGeom>
          <a:noFill/>
          <a:ln w="19050">
            <a:solidFill>
              <a:schemeClr val="accent2"/>
            </a:solidFill>
            <a:miter lim="800000"/>
            <a:headEnd/>
            <a:tailEnd/>
          </a:ln>
        </p:spPr>
        <p:txBody>
          <a:bodyPr wrap="none">
            <a:spAutoFit/>
          </a:bodyPr>
          <a:lstStyle/>
          <a:p>
            <a:endParaRPr lang="en-US"/>
          </a:p>
        </p:txBody>
      </p:sp>
      <p:sp>
        <p:nvSpPr>
          <p:cNvPr id="47109" name="Line 6"/>
          <p:cNvSpPr>
            <a:spLocks noChangeShapeType="1"/>
          </p:cNvSpPr>
          <p:nvPr/>
        </p:nvSpPr>
        <p:spPr bwMode="auto">
          <a:xfrm>
            <a:off x="8458200" y="4492625"/>
            <a:ext cx="0" cy="1504950"/>
          </a:xfrm>
          <a:prstGeom prst="line">
            <a:avLst/>
          </a:prstGeom>
          <a:noFill/>
          <a:ln w="19050">
            <a:solidFill>
              <a:schemeClr val="accent2"/>
            </a:solidFill>
            <a:miter lim="800000"/>
            <a:headEnd/>
            <a:tailEnd/>
          </a:ln>
        </p:spPr>
        <p:txBody>
          <a:bodyPr wrap="none">
            <a:spAutoFit/>
          </a:bodyPr>
          <a:lstStyle/>
          <a:p>
            <a:endParaRPr lang="en-US"/>
          </a:p>
        </p:txBody>
      </p:sp>
      <p:cxnSp>
        <p:nvCxnSpPr>
          <p:cNvPr id="47110" name="AutoShape 7"/>
          <p:cNvCxnSpPr>
            <a:cxnSpLocks noChangeShapeType="1"/>
            <a:stCxn id="47108" idx="1"/>
            <a:endCxn id="47109" idx="1"/>
          </p:cNvCxnSpPr>
          <p:nvPr/>
        </p:nvCxnSpPr>
        <p:spPr bwMode="auto">
          <a:xfrm flipV="1">
            <a:off x="7315200" y="6007100"/>
            <a:ext cx="1143000" cy="476250"/>
          </a:xfrm>
          <a:prstGeom prst="straightConnector1">
            <a:avLst/>
          </a:prstGeom>
          <a:noFill/>
          <a:ln w="19050">
            <a:solidFill>
              <a:schemeClr val="accent2"/>
            </a:solidFill>
            <a:miter lim="800000"/>
            <a:headEnd/>
            <a:tailEnd/>
          </a:ln>
        </p:spPr>
      </p:cxnSp>
      <p:cxnSp>
        <p:nvCxnSpPr>
          <p:cNvPr id="47111" name="AutoShape 8"/>
          <p:cNvCxnSpPr>
            <a:cxnSpLocks noChangeShapeType="1"/>
            <a:stCxn id="47109" idx="0"/>
            <a:endCxn id="47108" idx="0"/>
          </p:cNvCxnSpPr>
          <p:nvPr/>
        </p:nvCxnSpPr>
        <p:spPr bwMode="auto">
          <a:xfrm flipH="1">
            <a:off x="7315200" y="4483100"/>
            <a:ext cx="1143000" cy="476250"/>
          </a:xfrm>
          <a:prstGeom prst="straightConnector1">
            <a:avLst/>
          </a:prstGeom>
          <a:noFill/>
          <a:ln w="19050">
            <a:solidFill>
              <a:schemeClr val="accent2"/>
            </a:solidFill>
            <a:miter lim="800000"/>
            <a:headEnd/>
            <a:tailEnd/>
          </a:ln>
        </p:spPr>
      </p:cxnSp>
      <p:sp>
        <p:nvSpPr>
          <p:cNvPr id="47112" name="Line 9"/>
          <p:cNvSpPr>
            <a:spLocks noChangeShapeType="1"/>
          </p:cNvSpPr>
          <p:nvPr/>
        </p:nvSpPr>
        <p:spPr bwMode="auto">
          <a:xfrm>
            <a:off x="7896225" y="4721225"/>
            <a:ext cx="0" cy="1504950"/>
          </a:xfrm>
          <a:prstGeom prst="line">
            <a:avLst/>
          </a:prstGeom>
          <a:noFill/>
          <a:ln w="19050">
            <a:solidFill>
              <a:schemeClr val="accent2"/>
            </a:solidFill>
            <a:miter lim="800000"/>
            <a:headEnd/>
            <a:tailEnd/>
          </a:ln>
        </p:spPr>
        <p:txBody>
          <a:bodyPr>
            <a:spAutoFit/>
          </a:bodyPr>
          <a:lstStyle/>
          <a:p>
            <a:endParaRPr lang="en-US"/>
          </a:p>
        </p:txBody>
      </p:sp>
      <p:sp>
        <p:nvSpPr>
          <p:cNvPr id="47113" name="Line 10"/>
          <p:cNvSpPr>
            <a:spLocks noChangeShapeType="1"/>
          </p:cNvSpPr>
          <p:nvPr/>
        </p:nvSpPr>
        <p:spPr bwMode="auto">
          <a:xfrm>
            <a:off x="6172200" y="4511675"/>
            <a:ext cx="0" cy="1504950"/>
          </a:xfrm>
          <a:prstGeom prst="line">
            <a:avLst/>
          </a:prstGeom>
          <a:noFill/>
          <a:ln w="19050">
            <a:solidFill>
              <a:schemeClr val="accent2"/>
            </a:solidFill>
            <a:miter lim="800000"/>
            <a:headEnd/>
            <a:tailEnd/>
          </a:ln>
        </p:spPr>
        <p:txBody>
          <a:bodyPr wrap="none">
            <a:spAutoFit/>
          </a:bodyPr>
          <a:lstStyle/>
          <a:p>
            <a:endParaRPr lang="en-US"/>
          </a:p>
        </p:txBody>
      </p:sp>
      <p:cxnSp>
        <p:nvCxnSpPr>
          <p:cNvPr id="47114" name="AutoShape 11"/>
          <p:cNvCxnSpPr>
            <a:cxnSpLocks noChangeShapeType="1"/>
            <a:stCxn id="47113" idx="1"/>
            <a:endCxn id="47108" idx="1"/>
          </p:cNvCxnSpPr>
          <p:nvPr/>
        </p:nvCxnSpPr>
        <p:spPr bwMode="auto">
          <a:xfrm>
            <a:off x="6172200" y="6026150"/>
            <a:ext cx="1143000" cy="457200"/>
          </a:xfrm>
          <a:prstGeom prst="straightConnector1">
            <a:avLst/>
          </a:prstGeom>
          <a:noFill/>
          <a:ln w="19050">
            <a:solidFill>
              <a:schemeClr val="accent2"/>
            </a:solidFill>
            <a:miter lim="800000"/>
            <a:headEnd/>
            <a:tailEnd/>
          </a:ln>
        </p:spPr>
      </p:cxnSp>
      <p:cxnSp>
        <p:nvCxnSpPr>
          <p:cNvPr id="47115" name="AutoShape 12"/>
          <p:cNvCxnSpPr>
            <a:cxnSpLocks noChangeShapeType="1"/>
            <a:stCxn id="47108" idx="0"/>
            <a:endCxn id="47113" idx="0"/>
          </p:cNvCxnSpPr>
          <p:nvPr/>
        </p:nvCxnSpPr>
        <p:spPr bwMode="auto">
          <a:xfrm flipH="1" flipV="1">
            <a:off x="6172200" y="4502150"/>
            <a:ext cx="1143000" cy="457200"/>
          </a:xfrm>
          <a:prstGeom prst="straightConnector1">
            <a:avLst/>
          </a:prstGeom>
          <a:noFill/>
          <a:ln w="19050">
            <a:solidFill>
              <a:schemeClr val="accent2"/>
            </a:solidFill>
            <a:miter lim="800000"/>
            <a:headEnd/>
            <a:tailEnd/>
          </a:ln>
        </p:spPr>
      </p:cxnSp>
      <p:sp>
        <p:nvSpPr>
          <p:cNvPr id="47116" name="Line 13"/>
          <p:cNvSpPr>
            <a:spLocks noChangeShapeType="1"/>
          </p:cNvSpPr>
          <p:nvPr/>
        </p:nvSpPr>
        <p:spPr bwMode="auto">
          <a:xfrm>
            <a:off x="6724650" y="4730750"/>
            <a:ext cx="0" cy="1504950"/>
          </a:xfrm>
          <a:prstGeom prst="line">
            <a:avLst/>
          </a:prstGeom>
          <a:noFill/>
          <a:ln w="19050">
            <a:solidFill>
              <a:schemeClr val="accent2"/>
            </a:solidFill>
            <a:miter lim="800000"/>
            <a:headEnd/>
            <a:tailEnd/>
          </a:ln>
        </p:spPr>
        <p:txBody>
          <a:bodyPr>
            <a:spAutoFit/>
          </a:bodyPr>
          <a:lstStyle/>
          <a:p>
            <a:endParaRPr lang="en-US"/>
          </a:p>
        </p:txBody>
      </p:sp>
      <p:sp>
        <p:nvSpPr>
          <p:cNvPr id="47117" name="Line 16"/>
          <p:cNvSpPr>
            <a:spLocks noChangeShapeType="1"/>
          </p:cNvSpPr>
          <p:nvPr/>
        </p:nvSpPr>
        <p:spPr bwMode="auto">
          <a:xfrm flipV="1">
            <a:off x="7315200" y="5254625"/>
            <a:ext cx="1143000" cy="506413"/>
          </a:xfrm>
          <a:prstGeom prst="line">
            <a:avLst/>
          </a:prstGeom>
          <a:noFill/>
          <a:ln w="19050">
            <a:solidFill>
              <a:schemeClr val="accent2"/>
            </a:solidFill>
            <a:miter lim="800000"/>
            <a:headEnd/>
            <a:tailEnd/>
          </a:ln>
        </p:spPr>
        <p:txBody>
          <a:bodyPr>
            <a:spAutoFit/>
          </a:bodyPr>
          <a:lstStyle/>
          <a:p>
            <a:endParaRPr lang="en-US"/>
          </a:p>
        </p:txBody>
      </p:sp>
      <p:sp>
        <p:nvSpPr>
          <p:cNvPr id="47118" name="Line 18"/>
          <p:cNvSpPr>
            <a:spLocks noChangeShapeType="1"/>
          </p:cNvSpPr>
          <p:nvPr/>
        </p:nvSpPr>
        <p:spPr bwMode="auto">
          <a:xfrm flipH="1" flipV="1">
            <a:off x="6172200" y="5330825"/>
            <a:ext cx="1143000" cy="430213"/>
          </a:xfrm>
          <a:prstGeom prst="line">
            <a:avLst/>
          </a:prstGeom>
          <a:noFill/>
          <a:ln w="19050">
            <a:solidFill>
              <a:schemeClr val="accent2"/>
            </a:solidFill>
            <a:miter lim="800000"/>
            <a:headEnd/>
            <a:tailEnd/>
          </a:ln>
        </p:spPr>
        <p:txBody>
          <a:bodyPr>
            <a:spAutoFit/>
          </a:bodyPr>
          <a:lstStyle/>
          <a:p>
            <a:endParaRPr lang="en-US"/>
          </a:p>
        </p:txBody>
      </p:sp>
      <p:sp>
        <p:nvSpPr>
          <p:cNvPr id="47119" name="Text Box 21"/>
          <p:cNvSpPr txBox="1">
            <a:spLocks noChangeArrowheads="1"/>
          </p:cNvSpPr>
          <p:nvPr/>
        </p:nvSpPr>
        <p:spPr bwMode="auto">
          <a:xfrm>
            <a:off x="8058150" y="4921250"/>
            <a:ext cx="268288" cy="274638"/>
          </a:xfrm>
          <a:prstGeom prst="rect">
            <a:avLst/>
          </a:prstGeom>
          <a:noFill/>
          <a:ln w="9525">
            <a:noFill/>
            <a:miter lim="800000"/>
            <a:headEnd/>
            <a:tailEnd/>
          </a:ln>
        </p:spPr>
        <p:txBody>
          <a:bodyPr wrap="none">
            <a:spAutoFit/>
          </a:bodyPr>
          <a:lstStyle/>
          <a:p>
            <a:r>
              <a:rPr lang="ko-KR" altLang="en-US"/>
              <a:t>1</a:t>
            </a:r>
          </a:p>
        </p:txBody>
      </p:sp>
      <p:sp>
        <p:nvSpPr>
          <p:cNvPr id="47120" name="Text Box 22"/>
          <p:cNvSpPr txBox="1">
            <a:spLocks noChangeArrowheads="1"/>
          </p:cNvSpPr>
          <p:nvPr/>
        </p:nvSpPr>
        <p:spPr bwMode="auto">
          <a:xfrm>
            <a:off x="7467600" y="5940425"/>
            <a:ext cx="268288" cy="274638"/>
          </a:xfrm>
          <a:prstGeom prst="rect">
            <a:avLst/>
          </a:prstGeom>
          <a:noFill/>
          <a:ln w="9525">
            <a:noFill/>
            <a:miter lim="800000"/>
            <a:headEnd/>
            <a:tailEnd/>
          </a:ln>
        </p:spPr>
        <p:txBody>
          <a:bodyPr wrap="none">
            <a:spAutoFit/>
          </a:bodyPr>
          <a:lstStyle/>
          <a:p>
            <a:r>
              <a:rPr lang="ko-KR" altLang="en-US"/>
              <a:t>3</a:t>
            </a:r>
          </a:p>
        </p:txBody>
      </p:sp>
      <p:sp>
        <p:nvSpPr>
          <p:cNvPr id="47121" name="Text Box 23"/>
          <p:cNvSpPr txBox="1">
            <a:spLocks noChangeArrowheads="1"/>
          </p:cNvSpPr>
          <p:nvPr/>
        </p:nvSpPr>
        <p:spPr bwMode="auto">
          <a:xfrm>
            <a:off x="8067675" y="5654675"/>
            <a:ext cx="268288" cy="274638"/>
          </a:xfrm>
          <a:prstGeom prst="rect">
            <a:avLst/>
          </a:prstGeom>
          <a:noFill/>
          <a:ln w="9525">
            <a:noFill/>
            <a:miter lim="800000"/>
            <a:headEnd/>
            <a:tailEnd/>
          </a:ln>
        </p:spPr>
        <p:txBody>
          <a:bodyPr wrap="none">
            <a:spAutoFit/>
          </a:bodyPr>
          <a:lstStyle/>
          <a:p>
            <a:r>
              <a:rPr lang="ko-KR" altLang="en-US"/>
              <a:t>2</a:t>
            </a:r>
          </a:p>
        </p:txBody>
      </p:sp>
      <p:sp>
        <p:nvSpPr>
          <p:cNvPr id="47122" name="Text Box 24"/>
          <p:cNvSpPr txBox="1">
            <a:spLocks noChangeArrowheads="1"/>
          </p:cNvSpPr>
          <p:nvPr/>
        </p:nvSpPr>
        <p:spPr bwMode="auto">
          <a:xfrm>
            <a:off x="6305550" y="5664200"/>
            <a:ext cx="268288" cy="274638"/>
          </a:xfrm>
          <a:prstGeom prst="rect">
            <a:avLst/>
          </a:prstGeom>
          <a:noFill/>
          <a:ln w="9525">
            <a:noFill/>
            <a:miter lim="800000"/>
            <a:headEnd/>
            <a:tailEnd/>
          </a:ln>
        </p:spPr>
        <p:txBody>
          <a:bodyPr wrap="none">
            <a:spAutoFit/>
          </a:bodyPr>
          <a:lstStyle/>
          <a:p>
            <a:r>
              <a:rPr lang="ko-KR" altLang="en-US"/>
              <a:t>7</a:t>
            </a:r>
          </a:p>
        </p:txBody>
      </p:sp>
      <p:sp>
        <p:nvSpPr>
          <p:cNvPr id="47123" name="Text Box 25"/>
          <p:cNvSpPr txBox="1">
            <a:spLocks noChangeArrowheads="1"/>
          </p:cNvSpPr>
          <p:nvPr/>
        </p:nvSpPr>
        <p:spPr bwMode="auto">
          <a:xfrm>
            <a:off x="6581775" y="4370388"/>
            <a:ext cx="268288" cy="274637"/>
          </a:xfrm>
          <a:prstGeom prst="rect">
            <a:avLst/>
          </a:prstGeom>
          <a:noFill/>
          <a:ln w="9525">
            <a:noFill/>
            <a:miter lim="800000"/>
            <a:headEnd/>
            <a:tailEnd/>
          </a:ln>
        </p:spPr>
        <p:txBody>
          <a:bodyPr wrap="none">
            <a:spAutoFit/>
          </a:bodyPr>
          <a:lstStyle/>
          <a:p>
            <a:r>
              <a:rPr lang="ko-KR" altLang="en-US"/>
              <a:t>4</a:t>
            </a:r>
          </a:p>
        </p:txBody>
      </p:sp>
      <p:sp>
        <p:nvSpPr>
          <p:cNvPr id="47124" name="Text Box 26"/>
          <p:cNvSpPr txBox="1">
            <a:spLocks noChangeArrowheads="1"/>
          </p:cNvSpPr>
          <p:nvPr/>
        </p:nvSpPr>
        <p:spPr bwMode="auto">
          <a:xfrm>
            <a:off x="7172325" y="4111625"/>
            <a:ext cx="268288" cy="274638"/>
          </a:xfrm>
          <a:prstGeom prst="rect">
            <a:avLst/>
          </a:prstGeom>
          <a:noFill/>
          <a:ln w="9525">
            <a:noFill/>
            <a:miter lim="800000"/>
            <a:headEnd/>
            <a:tailEnd/>
          </a:ln>
        </p:spPr>
        <p:txBody>
          <a:bodyPr wrap="none">
            <a:spAutoFit/>
          </a:bodyPr>
          <a:lstStyle/>
          <a:p>
            <a:r>
              <a:rPr lang="ko-KR" altLang="en-US"/>
              <a:t>5</a:t>
            </a:r>
          </a:p>
        </p:txBody>
      </p:sp>
      <p:sp>
        <p:nvSpPr>
          <p:cNvPr id="47125" name="Text Box 27"/>
          <p:cNvSpPr txBox="1">
            <a:spLocks noChangeArrowheads="1"/>
          </p:cNvSpPr>
          <p:nvPr/>
        </p:nvSpPr>
        <p:spPr bwMode="auto">
          <a:xfrm>
            <a:off x="7572375" y="3730625"/>
            <a:ext cx="268288" cy="274638"/>
          </a:xfrm>
          <a:prstGeom prst="rect">
            <a:avLst/>
          </a:prstGeom>
          <a:noFill/>
          <a:ln w="9525">
            <a:noFill/>
            <a:miter lim="800000"/>
            <a:headEnd/>
            <a:tailEnd/>
          </a:ln>
        </p:spPr>
        <p:txBody>
          <a:bodyPr wrap="none">
            <a:spAutoFit/>
          </a:bodyPr>
          <a:lstStyle/>
          <a:p>
            <a:r>
              <a:rPr lang="ko-KR" altLang="en-US"/>
              <a:t>6</a:t>
            </a:r>
          </a:p>
        </p:txBody>
      </p:sp>
      <p:sp>
        <p:nvSpPr>
          <p:cNvPr id="47126" name="Freeform 28"/>
          <p:cNvSpPr>
            <a:spLocks/>
          </p:cNvSpPr>
          <p:nvPr/>
        </p:nvSpPr>
        <p:spPr bwMode="auto">
          <a:xfrm>
            <a:off x="7800975" y="3929063"/>
            <a:ext cx="165100" cy="228600"/>
          </a:xfrm>
          <a:custGeom>
            <a:avLst/>
            <a:gdLst>
              <a:gd name="T0" fmla="*/ 0 w 104"/>
              <a:gd name="T1" fmla="*/ 0 h 144"/>
              <a:gd name="T2" fmla="*/ 2147483647 w 104"/>
              <a:gd name="T3" fmla="*/ 2147483647 h 144"/>
              <a:gd name="T4" fmla="*/ 2147483647 w 104"/>
              <a:gd name="T5" fmla="*/ 2147483647 h 144"/>
              <a:gd name="T6" fmla="*/ 0 60000 65536"/>
              <a:gd name="T7" fmla="*/ 0 60000 65536"/>
              <a:gd name="T8" fmla="*/ 0 60000 65536"/>
              <a:gd name="T9" fmla="*/ 0 w 104"/>
              <a:gd name="T10" fmla="*/ 0 h 144"/>
              <a:gd name="T11" fmla="*/ 104 w 104"/>
              <a:gd name="T12" fmla="*/ 144 h 144"/>
            </a:gdLst>
            <a:ahLst/>
            <a:cxnLst>
              <a:cxn ang="T6">
                <a:pos x="T0" y="T1"/>
              </a:cxn>
              <a:cxn ang="T7">
                <a:pos x="T2" y="T3"/>
              </a:cxn>
              <a:cxn ang="T8">
                <a:pos x="T4" y="T5"/>
              </a:cxn>
            </a:cxnLst>
            <a:rect l="T9" t="T10" r="T11" b="T12"/>
            <a:pathLst>
              <a:path w="104" h="144">
                <a:moveTo>
                  <a:pt x="0" y="0"/>
                </a:moveTo>
                <a:cubicBezTo>
                  <a:pt x="44" y="36"/>
                  <a:pt x="88" y="72"/>
                  <a:pt x="96" y="96"/>
                </a:cubicBezTo>
                <a:cubicBezTo>
                  <a:pt x="104" y="120"/>
                  <a:pt x="76" y="132"/>
                  <a:pt x="48" y="144"/>
                </a:cubicBezTo>
              </a:path>
            </a:pathLst>
          </a:custGeom>
          <a:noFill/>
          <a:ln w="15875">
            <a:solidFill>
              <a:schemeClr val="tx1"/>
            </a:solidFill>
            <a:miter lim="800000"/>
            <a:headEnd/>
            <a:tailEnd type="triangle" w="med" len="med"/>
          </a:ln>
        </p:spPr>
        <p:txBody>
          <a:bodyPr wrap="none">
            <a:spAutoFit/>
          </a:bodyPr>
          <a:lstStyle/>
          <a:p>
            <a:endParaRPr lang="en-US"/>
          </a:p>
        </p:txBody>
      </p:sp>
      <p:sp>
        <p:nvSpPr>
          <p:cNvPr id="47127" name="Line 31"/>
          <p:cNvSpPr>
            <a:spLocks noChangeShapeType="1"/>
          </p:cNvSpPr>
          <p:nvPr/>
        </p:nvSpPr>
        <p:spPr bwMode="auto">
          <a:xfrm flipH="1" flipV="1">
            <a:off x="6705600" y="4264025"/>
            <a:ext cx="1181100" cy="449263"/>
          </a:xfrm>
          <a:prstGeom prst="line">
            <a:avLst/>
          </a:prstGeom>
          <a:noFill/>
          <a:ln w="19050">
            <a:solidFill>
              <a:schemeClr val="accent2"/>
            </a:solidFill>
            <a:miter lim="800000"/>
            <a:headEnd/>
            <a:tailEnd/>
          </a:ln>
        </p:spPr>
        <p:txBody>
          <a:bodyPr>
            <a:spAutoFit/>
          </a:bodyPr>
          <a:lstStyle/>
          <a:p>
            <a:endParaRPr lang="en-US"/>
          </a:p>
        </p:txBody>
      </p:sp>
      <p:sp>
        <p:nvSpPr>
          <p:cNvPr id="47128" name="Line 33"/>
          <p:cNvSpPr>
            <a:spLocks noChangeShapeType="1"/>
          </p:cNvSpPr>
          <p:nvPr/>
        </p:nvSpPr>
        <p:spPr bwMode="auto">
          <a:xfrm flipV="1">
            <a:off x="6172200" y="4006850"/>
            <a:ext cx="1143000" cy="506413"/>
          </a:xfrm>
          <a:prstGeom prst="line">
            <a:avLst/>
          </a:prstGeom>
          <a:noFill/>
          <a:ln w="19050">
            <a:solidFill>
              <a:schemeClr val="accent2"/>
            </a:solidFill>
            <a:miter lim="800000"/>
            <a:headEnd/>
            <a:tailEnd/>
          </a:ln>
        </p:spPr>
        <p:txBody>
          <a:bodyPr>
            <a:spAutoFit/>
          </a:bodyPr>
          <a:lstStyle/>
          <a:p>
            <a:endParaRPr lang="en-US"/>
          </a:p>
        </p:txBody>
      </p:sp>
      <p:cxnSp>
        <p:nvCxnSpPr>
          <p:cNvPr id="47129" name="AutoShape 34"/>
          <p:cNvCxnSpPr>
            <a:cxnSpLocks noChangeShapeType="1"/>
            <a:stCxn id="47128" idx="1"/>
            <a:endCxn id="47109" idx="0"/>
          </p:cNvCxnSpPr>
          <p:nvPr/>
        </p:nvCxnSpPr>
        <p:spPr bwMode="auto">
          <a:xfrm>
            <a:off x="7313613" y="3998913"/>
            <a:ext cx="1144587" cy="484187"/>
          </a:xfrm>
          <a:prstGeom prst="straightConnector1">
            <a:avLst/>
          </a:prstGeom>
          <a:noFill/>
          <a:ln w="15875">
            <a:solidFill>
              <a:schemeClr val="accent2"/>
            </a:solidFill>
            <a:miter lim="800000"/>
            <a:headEnd/>
            <a:tailEnd/>
          </a:ln>
        </p:spPr>
      </p:cxnSp>
      <p:sp>
        <p:nvSpPr>
          <p:cNvPr id="47130" name="Line 35"/>
          <p:cNvSpPr>
            <a:spLocks noChangeShapeType="1"/>
          </p:cNvSpPr>
          <p:nvPr/>
        </p:nvSpPr>
        <p:spPr bwMode="auto">
          <a:xfrm flipV="1">
            <a:off x="6724650" y="4225925"/>
            <a:ext cx="1143000" cy="506413"/>
          </a:xfrm>
          <a:prstGeom prst="line">
            <a:avLst/>
          </a:prstGeom>
          <a:noFill/>
          <a:ln w="19050">
            <a:solidFill>
              <a:schemeClr val="accent2"/>
            </a:solidFill>
            <a:miter lim="800000"/>
            <a:headEnd/>
            <a:tailEnd/>
          </a:ln>
        </p:spPr>
        <p:txBody>
          <a:bodyPr>
            <a:spAutoFit/>
          </a:bodyPr>
          <a:lstStyle/>
          <a:p>
            <a:endParaRPr lang="en-US"/>
          </a:p>
        </p:txBody>
      </p:sp>
      <p:sp>
        <p:nvSpPr>
          <p:cNvPr id="47131" name="Line 36"/>
          <p:cNvSpPr>
            <a:spLocks noChangeShapeType="1"/>
          </p:cNvSpPr>
          <p:nvPr/>
        </p:nvSpPr>
        <p:spPr bwMode="auto">
          <a:xfrm flipH="1">
            <a:off x="7029450" y="4597400"/>
            <a:ext cx="533400" cy="228600"/>
          </a:xfrm>
          <a:prstGeom prst="line">
            <a:avLst/>
          </a:prstGeom>
          <a:noFill/>
          <a:ln w="15875">
            <a:solidFill>
              <a:schemeClr val="accent2"/>
            </a:solidFill>
            <a:miter lim="800000"/>
            <a:headEnd/>
            <a:tailEnd/>
          </a:ln>
        </p:spPr>
        <p:txBody>
          <a:bodyPr wrap="none">
            <a:spAutoFit/>
          </a:bodyPr>
          <a:lstStyle/>
          <a:p>
            <a:endParaRPr lang="en-US"/>
          </a:p>
        </p:txBody>
      </p:sp>
      <p:sp>
        <p:nvSpPr>
          <p:cNvPr id="47132" name="Line 37"/>
          <p:cNvSpPr>
            <a:spLocks noChangeAspect="1" noChangeShapeType="1"/>
          </p:cNvSpPr>
          <p:nvPr/>
        </p:nvSpPr>
        <p:spPr bwMode="auto">
          <a:xfrm flipH="1">
            <a:off x="7296150" y="5149850"/>
            <a:ext cx="615950" cy="266700"/>
          </a:xfrm>
          <a:prstGeom prst="line">
            <a:avLst/>
          </a:prstGeom>
          <a:noFill/>
          <a:ln w="15875">
            <a:solidFill>
              <a:schemeClr val="accent2"/>
            </a:solidFill>
            <a:miter lim="800000"/>
            <a:headEnd/>
            <a:tailEnd/>
          </a:ln>
        </p:spPr>
        <p:txBody>
          <a:bodyPr wrap="none">
            <a:spAutoFit/>
          </a:bodyPr>
          <a:lstStyle/>
          <a:p>
            <a:endParaRPr lang="en-US"/>
          </a:p>
        </p:txBody>
      </p:sp>
      <p:sp>
        <p:nvSpPr>
          <p:cNvPr id="47133" name="Line 38"/>
          <p:cNvSpPr>
            <a:spLocks noChangeAspect="1" noChangeShapeType="1"/>
          </p:cNvSpPr>
          <p:nvPr/>
        </p:nvSpPr>
        <p:spPr bwMode="auto">
          <a:xfrm>
            <a:off x="7010400" y="4597400"/>
            <a:ext cx="582613" cy="249238"/>
          </a:xfrm>
          <a:prstGeom prst="line">
            <a:avLst/>
          </a:prstGeom>
          <a:noFill/>
          <a:ln w="15875">
            <a:solidFill>
              <a:schemeClr val="accent2"/>
            </a:solidFill>
            <a:miter lim="800000"/>
            <a:headEnd/>
            <a:tailEnd/>
          </a:ln>
        </p:spPr>
        <p:txBody>
          <a:bodyPr wrap="none">
            <a:spAutoFit/>
          </a:bodyPr>
          <a:lstStyle/>
          <a:p>
            <a:endParaRPr lang="en-US"/>
          </a:p>
        </p:txBody>
      </p:sp>
      <p:sp>
        <p:nvSpPr>
          <p:cNvPr id="47134" name="Line 39"/>
          <p:cNvSpPr>
            <a:spLocks noChangeAspect="1" noChangeShapeType="1"/>
          </p:cNvSpPr>
          <p:nvPr/>
        </p:nvSpPr>
        <p:spPr bwMode="auto">
          <a:xfrm>
            <a:off x="6715125" y="5149850"/>
            <a:ext cx="615950" cy="266700"/>
          </a:xfrm>
          <a:prstGeom prst="line">
            <a:avLst/>
          </a:prstGeom>
          <a:noFill/>
          <a:ln w="15875">
            <a:solidFill>
              <a:schemeClr val="accent2"/>
            </a:solidFill>
            <a:miter lim="800000"/>
            <a:headEnd/>
            <a:tailEnd/>
          </a:ln>
        </p:spPr>
        <p:txBody>
          <a:bodyPr wrap="none">
            <a:spAutoFit/>
          </a:bodyPr>
          <a:lstStyle/>
          <a:p>
            <a:endParaRPr lang="en-US"/>
          </a:p>
        </p:txBody>
      </p:sp>
      <p:sp>
        <p:nvSpPr>
          <p:cNvPr id="47135" name="Line 40"/>
          <p:cNvSpPr>
            <a:spLocks noChangeShapeType="1"/>
          </p:cNvSpPr>
          <p:nvPr/>
        </p:nvSpPr>
        <p:spPr bwMode="auto">
          <a:xfrm>
            <a:off x="7010400" y="4864100"/>
            <a:ext cx="0" cy="762000"/>
          </a:xfrm>
          <a:prstGeom prst="line">
            <a:avLst/>
          </a:prstGeom>
          <a:noFill/>
          <a:ln w="15875">
            <a:solidFill>
              <a:schemeClr val="accent2"/>
            </a:solidFill>
            <a:miter lim="800000"/>
            <a:headEnd/>
            <a:tailEnd/>
          </a:ln>
        </p:spPr>
        <p:txBody>
          <a:bodyPr wrap="none">
            <a:spAutoFit/>
          </a:bodyPr>
          <a:lstStyle/>
          <a:p>
            <a:endParaRPr lang="en-US"/>
          </a:p>
        </p:txBody>
      </p:sp>
      <p:sp>
        <p:nvSpPr>
          <p:cNvPr id="47136" name="Line 41"/>
          <p:cNvSpPr>
            <a:spLocks noChangeShapeType="1"/>
          </p:cNvSpPr>
          <p:nvPr/>
        </p:nvSpPr>
        <p:spPr bwMode="auto">
          <a:xfrm>
            <a:off x="7610475" y="4864100"/>
            <a:ext cx="0" cy="762000"/>
          </a:xfrm>
          <a:prstGeom prst="line">
            <a:avLst/>
          </a:prstGeom>
          <a:noFill/>
          <a:ln w="15875">
            <a:solidFill>
              <a:schemeClr val="accent2"/>
            </a:solidFill>
            <a:miter lim="800000"/>
            <a:headEnd/>
            <a:tailEnd/>
          </a:ln>
        </p:spPr>
        <p:txBody>
          <a:bodyPr wrap="none">
            <a:spAutoFit/>
          </a:bodyPr>
          <a:lstStyle/>
          <a:p>
            <a:endParaRPr lang="en-US"/>
          </a:p>
        </p:txBody>
      </p:sp>
      <p:sp>
        <p:nvSpPr>
          <p:cNvPr id="47137" name="Line 42"/>
          <p:cNvSpPr>
            <a:spLocks noChangeShapeType="1"/>
          </p:cNvSpPr>
          <p:nvPr/>
        </p:nvSpPr>
        <p:spPr bwMode="auto">
          <a:xfrm flipV="1">
            <a:off x="7305675" y="5054600"/>
            <a:ext cx="304800" cy="152400"/>
          </a:xfrm>
          <a:prstGeom prst="line">
            <a:avLst/>
          </a:prstGeom>
          <a:noFill/>
          <a:ln w="15875">
            <a:solidFill>
              <a:schemeClr val="accent2"/>
            </a:solidFill>
            <a:miter lim="800000"/>
            <a:headEnd/>
            <a:tailEnd/>
          </a:ln>
        </p:spPr>
        <p:txBody>
          <a:bodyPr>
            <a:spAutoFit/>
          </a:bodyPr>
          <a:lstStyle/>
          <a:p>
            <a:endParaRPr lang="en-US"/>
          </a:p>
        </p:txBody>
      </p:sp>
      <p:sp>
        <p:nvSpPr>
          <p:cNvPr id="47138" name="Line 43"/>
          <p:cNvSpPr>
            <a:spLocks noChangeShapeType="1"/>
          </p:cNvSpPr>
          <p:nvPr/>
        </p:nvSpPr>
        <p:spPr bwMode="auto">
          <a:xfrm flipV="1">
            <a:off x="7143750" y="4768850"/>
            <a:ext cx="304800" cy="152400"/>
          </a:xfrm>
          <a:prstGeom prst="line">
            <a:avLst/>
          </a:prstGeom>
          <a:noFill/>
          <a:ln w="15875">
            <a:solidFill>
              <a:schemeClr val="accent2"/>
            </a:solidFill>
            <a:miter lim="800000"/>
            <a:headEnd/>
            <a:tailEnd/>
          </a:ln>
        </p:spPr>
        <p:txBody>
          <a:bodyPr>
            <a:spAutoFit/>
          </a:bodyPr>
          <a:lstStyle/>
          <a:p>
            <a:endParaRPr lang="en-US"/>
          </a:p>
        </p:txBody>
      </p:sp>
      <p:sp>
        <p:nvSpPr>
          <p:cNvPr id="47139" name="Line 44"/>
          <p:cNvSpPr>
            <a:spLocks noChangeShapeType="1"/>
          </p:cNvSpPr>
          <p:nvPr/>
        </p:nvSpPr>
        <p:spPr bwMode="auto">
          <a:xfrm>
            <a:off x="7010400" y="5111750"/>
            <a:ext cx="304800" cy="76200"/>
          </a:xfrm>
          <a:prstGeom prst="line">
            <a:avLst/>
          </a:prstGeom>
          <a:noFill/>
          <a:ln w="15875">
            <a:solidFill>
              <a:schemeClr val="accent2"/>
            </a:solidFill>
            <a:miter lim="800000"/>
            <a:headEnd/>
            <a:tailEnd/>
          </a:ln>
        </p:spPr>
        <p:txBody>
          <a:bodyPr wrap="none">
            <a:spAutoFit/>
          </a:bodyPr>
          <a:lstStyle/>
          <a:p>
            <a:endParaRPr lang="en-US"/>
          </a:p>
        </p:txBody>
      </p:sp>
      <p:sp>
        <p:nvSpPr>
          <p:cNvPr id="47140" name="Line 45"/>
          <p:cNvSpPr>
            <a:spLocks noChangeShapeType="1"/>
          </p:cNvSpPr>
          <p:nvPr/>
        </p:nvSpPr>
        <p:spPr bwMode="auto">
          <a:xfrm>
            <a:off x="7153275" y="4787900"/>
            <a:ext cx="304800" cy="76200"/>
          </a:xfrm>
          <a:prstGeom prst="line">
            <a:avLst/>
          </a:prstGeom>
          <a:noFill/>
          <a:ln w="15875">
            <a:solidFill>
              <a:schemeClr val="accent2"/>
            </a:solidFill>
            <a:miter lim="800000"/>
            <a:headEnd/>
            <a:tailEnd/>
          </a:ln>
        </p:spPr>
        <p:txBody>
          <a:bodyPr wrap="none">
            <a:spAutoFit/>
          </a:bodyPr>
          <a:lstStyle/>
          <a:p>
            <a:endParaRPr lang="en-US"/>
          </a:p>
        </p:txBody>
      </p:sp>
      <p:sp>
        <p:nvSpPr>
          <p:cNvPr id="47141" name="Line 46"/>
          <p:cNvSpPr>
            <a:spLocks noChangeShapeType="1"/>
          </p:cNvSpPr>
          <p:nvPr/>
        </p:nvSpPr>
        <p:spPr bwMode="auto">
          <a:xfrm>
            <a:off x="7467600" y="4873625"/>
            <a:ext cx="0" cy="457200"/>
          </a:xfrm>
          <a:prstGeom prst="line">
            <a:avLst/>
          </a:prstGeom>
          <a:noFill/>
          <a:ln w="15875">
            <a:solidFill>
              <a:schemeClr val="accent2"/>
            </a:solidFill>
            <a:miter lim="800000"/>
            <a:headEnd/>
            <a:tailEnd/>
          </a:ln>
        </p:spPr>
        <p:txBody>
          <a:bodyPr wrap="none">
            <a:spAutoFit/>
          </a:bodyPr>
          <a:lstStyle/>
          <a:p>
            <a:endParaRPr lang="en-US"/>
          </a:p>
        </p:txBody>
      </p:sp>
      <p:sp>
        <p:nvSpPr>
          <p:cNvPr id="47142" name="Line 47"/>
          <p:cNvSpPr>
            <a:spLocks noChangeShapeType="1"/>
          </p:cNvSpPr>
          <p:nvPr/>
        </p:nvSpPr>
        <p:spPr bwMode="auto">
          <a:xfrm>
            <a:off x="7153275" y="4892675"/>
            <a:ext cx="0" cy="457200"/>
          </a:xfrm>
          <a:prstGeom prst="line">
            <a:avLst/>
          </a:prstGeom>
          <a:noFill/>
          <a:ln w="15875">
            <a:solidFill>
              <a:schemeClr val="accent2"/>
            </a:solidFill>
            <a:miter lim="800000"/>
            <a:headEnd/>
            <a:tailEnd/>
          </a:ln>
        </p:spPr>
        <p:txBody>
          <a:bodyPr wrap="none">
            <a:spAutoFit/>
          </a:bodyPr>
          <a:lstStyle/>
          <a:p>
            <a:endParaRPr lang="en-US"/>
          </a:p>
        </p:txBody>
      </p:sp>
      <p:sp>
        <p:nvSpPr>
          <p:cNvPr id="47143" name="Text Box 20"/>
          <p:cNvSpPr txBox="1">
            <a:spLocks noChangeArrowheads="1"/>
          </p:cNvSpPr>
          <p:nvPr/>
        </p:nvSpPr>
        <p:spPr bwMode="auto">
          <a:xfrm>
            <a:off x="7477125" y="5197475"/>
            <a:ext cx="268288" cy="274638"/>
          </a:xfrm>
          <a:prstGeom prst="rect">
            <a:avLst/>
          </a:prstGeom>
          <a:noFill/>
          <a:ln w="9525">
            <a:noFill/>
            <a:miter lim="800000"/>
            <a:headEnd/>
            <a:tailEnd/>
          </a:ln>
        </p:spPr>
        <p:txBody>
          <a:bodyPr wrap="none">
            <a:spAutoFit/>
          </a:bodyPr>
          <a:lstStyle/>
          <a:p>
            <a:r>
              <a:rPr lang="ko-KR" altLang="en-US"/>
              <a:t>0</a:t>
            </a:r>
          </a:p>
        </p:txBody>
      </p:sp>
      <p:sp>
        <p:nvSpPr>
          <p:cNvPr id="47144" name="Text Box 49"/>
          <p:cNvSpPr txBox="1">
            <a:spLocks noChangeArrowheads="1"/>
          </p:cNvSpPr>
          <p:nvPr/>
        </p:nvSpPr>
        <p:spPr bwMode="auto">
          <a:xfrm>
            <a:off x="6659563" y="6430963"/>
            <a:ext cx="1341437" cy="274637"/>
          </a:xfrm>
          <a:prstGeom prst="rect">
            <a:avLst/>
          </a:prstGeom>
          <a:noFill/>
          <a:ln w="9525">
            <a:noFill/>
            <a:miter lim="800000"/>
            <a:headEnd/>
            <a:tailEnd/>
          </a:ln>
        </p:spPr>
        <p:txBody>
          <a:bodyPr wrap="none">
            <a:spAutoFit/>
          </a:bodyPr>
          <a:lstStyle/>
          <a:p>
            <a:r>
              <a:rPr lang="en-US" altLang="ko-KR"/>
              <a:t>Octants in Space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ctrTitle"/>
          </p:nvPr>
        </p:nvSpPr>
        <p:spPr/>
        <p:txBody>
          <a:bodyPr/>
          <a:lstStyle/>
          <a:p>
            <a:pPr eaLnBrk="1" hangingPunct="1"/>
            <a:r>
              <a:rPr lang="en-US" altLang="ko-KR"/>
              <a:t>Ray-Casting Method</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p:cNvPicPr>
            <a:picLocks noChangeAspect="1" noChangeArrowheads="1"/>
          </p:cNvPicPr>
          <p:nvPr/>
        </p:nvPicPr>
        <p:blipFill>
          <a:blip r:embed="rId2"/>
          <a:srcRect/>
          <a:stretch>
            <a:fillRect/>
          </a:stretch>
        </p:blipFill>
        <p:spPr bwMode="auto">
          <a:xfrm>
            <a:off x="228600" y="228600"/>
            <a:ext cx="8382000" cy="5715000"/>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pPr eaLnBrk="1" hangingPunct="1">
              <a:defRPr/>
            </a:pPr>
            <a:r>
              <a:rPr lang="en-US" altLang="ko-KR"/>
              <a:t>Characteristics</a:t>
            </a:r>
          </a:p>
        </p:txBody>
      </p:sp>
      <p:sp>
        <p:nvSpPr>
          <p:cNvPr id="49155" name="Rectangle 3"/>
          <p:cNvSpPr>
            <a:spLocks noGrp="1" noChangeArrowheads="1"/>
          </p:cNvSpPr>
          <p:nvPr>
            <p:ph type="body" idx="1"/>
          </p:nvPr>
        </p:nvSpPr>
        <p:spPr/>
        <p:txBody>
          <a:bodyPr/>
          <a:lstStyle/>
          <a:p>
            <a:pPr eaLnBrk="1" hangingPunct="1"/>
            <a:r>
              <a:rPr lang="ko-KR" altLang="en-US" sz="2400"/>
              <a:t> </a:t>
            </a:r>
            <a:r>
              <a:rPr lang="en-US" altLang="ko-KR" sz="2400"/>
              <a:t>Based on geometric optics methods</a:t>
            </a:r>
          </a:p>
          <a:p>
            <a:pPr lvl="1" eaLnBrk="1" hangingPunct="1"/>
            <a:r>
              <a:rPr lang="en-US" altLang="ko-KR" sz="2000"/>
              <a:t> Trace the paths of light rays</a:t>
            </a:r>
          </a:p>
          <a:p>
            <a:pPr lvl="2" eaLnBrk="1" hangingPunct="1"/>
            <a:r>
              <a:rPr lang="ko-KR" altLang="en-US" sz="1800"/>
              <a:t> </a:t>
            </a:r>
            <a:r>
              <a:rPr lang="en-US" altLang="ko-KR" sz="1800"/>
              <a:t>Line of sight from a pixel position on the viewplane through a scene</a:t>
            </a:r>
          </a:p>
          <a:p>
            <a:pPr lvl="2" eaLnBrk="1" hangingPunct="1"/>
            <a:r>
              <a:rPr lang="en-US" altLang="ko-KR" sz="1800"/>
              <a:t> Determine which objects intersect this line</a:t>
            </a:r>
          </a:p>
          <a:p>
            <a:pPr lvl="2" eaLnBrk="1" hangingPunct="1"/>
            <a:r>
              <a:rPr lang="en-US" altLang="ko-KR" sz="1800"/>
              <a:t> Identify the visible surface whose intersection point is closest to the pixel</a:t>
            </a:r>
          </a:p>
          <a:p>
            <a:pPr lvl="1" eaLnBrk="1" hangingPunct="1"/>
            <a:r>
              <a:rPr lang="en-US" altLang="ko-KR" sz="2000"/>
              <a:t> Infinite number of light rays</a:t>
            </a:r>
          </a:p>
          <a:p>
            <a:pPr lvl="2" eaLnBrk="1" hangingPunct="1"/>
            <a:r>
              <a:rPr lang="en-US" altLang="ko-KR" sz="1800"/>
              <a:t> Consider only rays that pass through pixel positions</a:t>
            </a:r>
          </a:p>
          <a:p>
            <a:pPr lvl="3" eaLnBrk="1" hangingPunct="1"/>
            <a:r>
              <a:rPr lang="en-US" altLang="ko-KR" sz="1600"/>
              <a:t> Trace the light-ray paths backward from the pixels</a:t>
            </a:r>
          </a:p>
          <a:p>
            <a:pPr eaLnBrk="1" hangingPunct="1"/>
            <a:r>
              <a:rPr lang="en-US" altLang="ko-KR" sz="2400"/>
              <a:t> Effective visibility-detection method</a:t>
            </a:r>
          </a:p>
          <a:p>
            <a:pPr lvl="1" eaLnBrk="1" hangingPunct="1"/>
            <a:r>
              <a:rPr lang="en-US" altLang="ko-KR" sz="2000"/>
              <a:t> For scenes with curved surfaces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normAutofit fontScale="90000"/>
          </a:bodyPr>
          <a:lstStyle/>
          <a:p>
            <a:pPr eaLnBrk="1" hangingPunct="1">
              <a:defRPr/>
            </a:pPr>
            <a:r>
              <a:rPr lang="en-US" altLang="ko-KR"/>
              <a:t>Image-Space Method vs.</a:t>
            </a:r>
            <a:br>
              <a:rPr lang="en-US" altLang="ko-KR"/>
            </a:br>
            <a:r>
              <a:rPr lang="en-US" altLang="ko-KR"/>
              <a:t>Object-Space Method</a:t>
            </a:r>
          </a:p>
        </p:txBody>
      </p:sp>
      <p:sp>
        <p:nvSpPr>
          <p:cNvPr id="50179" name="Rectangle 3"/>
          <p:cNvSpPr>
            <a:spLocks noGrp="1" noChangeArrowheads="1"/>
          </p:cNvSpPr>
          <p:nvPr>
            <p:ph type="body" idx="1"/>
          </p:nvPr>
        </p:nvSpPr>
        <p:spPr>
          <a:xfrm>
            <a:off x="685800" y="1981200"/>
            <a:ext cx="4038600" cy="4343400"/>
          </a:xfrm>
        </p:spPr>
        <p:txBody>
          <a:bodyPr/>
          <a:lstStyle/>
          <a:p>
            <a:pPr eaLnBrk="1" hangingPunct="1">
              <a:lnSpc>
                <a:spcPct val="140000"/>
              </a:lnSpc>
            </a:pPr>
            <a:r>
              <a:rPr lang="ko-KR" altLang="en-US" sz="2400"/>
              <a:t> </a:t>
            </a:r>
            <a:r>
              <a:rPr lang="en-US" altLang="ko-KR" sz="2400"/>
              <a:t>Image-Space Method</a:t>
            </a:r>
          </a:p>
          <a:p>
            <a:pPr lvl="1" eaLnBrk="1" hangingPunct="1">
              <a:lnSpc>
                <a:spcPct val="140000"/>
              </a:lnSpc>
            </a:pPr>
            <a:r>
              <a:rPr lang="en-US" altLang="ko-KR" sz="2000"/>
              <a:t> Depth-Buffer Method</a:t>
            </a:r>
          </a:p>
          <a:p>
            <a:pPr lvl="1" eaLnBrk="1" hangingPunct="1">
              <a:lnSpc>
                <a:spcPct val="140000"/>
              </a:lnSpc>
            </a:pPr>
            <a:r>
              <a:rPr lang="en-US" altLang="ko-KR" sz="2000"/>
              <a:t> A-Buffer Method</a:t>
            </a:r>
          </a:p>
          <a:p>
            <a:pPr lvl="1" eaLnBrk="1" hangingPunct="1">
              <a:lnSpc>
                <a:spcPct val="140000"/>
              </a:lnSpc>
            </a:pPr>
            <a:r>
              <a:rPr lang="en-US" altLang="ko-KR" sz="2000"/>
              <a:t> Scan-Line Method</a:t>
            </a:r>
          </a:p>
          <a:p>
            <a:pPr lvl="1" eaLnBrk="1" hangingPunct="1">
              <a:lnSpc>
                <a:spcPct val="140000"/>
              </a:lnSpc>
            </a:pPr>
            <a:r>
              <a:rPr lang="en-US" altLang="ko-KR" sz="2000"/>
              <a:t> </a:t>
            </a:r>
            <a:r>
              <a:rPr lang="en-US" altLang="ko-KR" sz="2000" i="1"/>
              <a:t>Area-Subdivision Method</a:t>
            </a:r>
          </a:p>
        </p:txBody>
      </p:sp>
      <p:sp>
        <p:nvSpPr>
          <p:cNvPr id="50180" name="Rectangle 4"/>
          <p:cNvSpPr>
            <a:spLocks noChangeArrowheads="1"/>
          </p:cNvSpPr>
          <p:nvPr/>
        </p:nvSpPr>
        <p:spPr bwMode="auto">
          <a:xfrm>
            <a:off x="4572000" y="1981200"/>
            <a:ext cx="4114800" cy="4343400"/>
          </a:xfrm>
          <a:prstGeom prst="rect">
            <a:avLst/>
          </a:prstGeom>
          <a:noFill/>
          <a:ln w="9525">
            <a:noFill/>
            <a:miter lim="800000"/>
            <a:headEnd/>
            <a:tailEnd/>
          </a:ln>
        </p:spPr>
        <p:txBody>
          <a:bodyPr/>
          <a:lstStyle/>
          <a:p>
            <a:pPr marL="342900" indent="-342900">
              <a:lnSpc>
                <a:spcPct val="140000"/>
              </a:lnSpc>
              <a:spcBef>
                <a:spcPct val="20000"/>
              </a:spcBef>
              <a:buClr>
                <a:schemeClr val="accent1"/>
              </a:buClr>
              <a:buSzPct val="70000"/>
              <a:buFont typeface="Wingdings" pitchFamily="2" charset="2"/>
              <a:buChar char="u"/>
            </a:pPr>
            <a:r>
              <a:rPr lang="ko-KR" altLang="en-US" sz="2400" b="0"/>
              <a:t> </a:t>
            </a:r>
            <a:r>
              <a:rPr lang="en-US" altLang="ko-KR" sz="2400" b="0"/>
              <a:t>Object-Space Method</a:t>
            </a:r>
          </a:p>
          <a:p>
            <a:pPr marL="850900" lvl="1" indent="-317500">
              <a:lnSpc>
                <a:spcPct val="140000"/>
              </a:lnSpc>
              <a:spcBef>
                <a:spcPct val="20000"/>
              </a:spcBef>
              <a:buClr>
                <a:schemeClr val="bg2"/>
              </a:buClr>
              <a:buFontTx/>
              <a:buChar char="•"/>
            </a:pPr>
            <a:r>
              <a:rPr lang="en-US" altLang="ko-KR" sz="2000" b="0"/>
              <a:t> Back-Face Detection</a:t>
            </a:r>
          </a:p>
          <a:p>
            <a:pPr marL="850900" lvl="1" indent="-317500">
              <a:lnSpc>
                <a:spcPct val="140000"/>
              </a:lnSpc>
              <a:spcBef>
                <a:spcPct val="20000"/>
              </a:spcBef>
              <a:buClr>
                <a:schemeClr val="bg2"/>
              </a:buClr>
              <a:buFontTx/>
              <a:buChar char="•"/>
            </a:pPr>
            <a:r>
              <a:rPr lang="en-US" altLang="ko-KR" sz="2000" b="0"/>
              <a:t> BSP-Tree Method</a:t>
            </a:r>
          </a:p>
          <a:p>
            <a:pPr marL="850900" lvl="1" indent="-317500">
              <a:lnSpc>
                <a:spcPct val="140000"/>
              </a:lnSpc>
              <a:spcBef>
                <a:spcPct val="20000"/>
              </a:spcBef>
              <a:buClr>
                <a:schemeClr val="bg2"/>
              </a:buClr>
              <a:buFontTx/>
              <a:buChar char="•"/>
            </a:pPr>
            <a:r>
              <a:rPr lang="en-US" altLang="ko-KR" sz="2000" b="0"/>
              <a:t> </a:t>
            </a:r>
            <a:r>
              <a:rPr lang="en-US" altLang="ko-KR" sz="2000" b="0" i="1"/>
              <a:t>Area-Subdivision Method</a:t>
            </a:r>
          </a:p>
          <a:p>
            <a:pPr marL="850900" lvl="1" indent="-317500">
              <a:lnSpc>
                <a:spcPct val="140000"/>
              </a:lnSpc>
              <a:spcBef>
                <a:spcPct val="20000"/>
              </a:spcBef>
              <a:buClr>
                <a:schemeClr val="bg2"/>
              </a:buClr>
              <a:buFontTx/>
              <a:buChar char="•"/>
            </a:pPr>
            <a:r>
              <a:rPr lang="en-US" altLang="ko-KR" sz="2000" b="0"/>
              <a:t> Octree Methods</a:t>
            </a:r>
          </a:p>
          <a:p>
            <a:pPr marL="850900" lvl="1" indent="-317500">
              <a:lnSpc>
                <a:spcPct val="140000"/>
              </a:lnSpc>
              <a:spcBef>
                <a:spcPct val="20000"/>
              </a:spcBef>
              <a:buClr>
                <a:schemeClr val="bg2"/>
              </a:buClr>
              <a:buFontTx/>
              <a:buChar char="•"/>
            </a:pPr>
            <a:r>
              <a:rPr lang="en-US" altLang="ko-KR" sz="2000" b="0"/>
              <a:t> Ray-Casting Method</a:t>
            </a:r>
            <a:endParaRPr lang="en-US" altLang="ko-KR" sz="2400" b="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pPr eaLnBrk="1" hangingPunct="1">
              <a:defRPr/>
            </a:pPr>
            <a:r>
              <a:rPr lang="en-US" altLang="ko-KR"/>
              <a:t>Characteristics</a:t>
            </a:r>
          </a:p>
        </p:txBody>
      </p:sp>
      <p:sp>
        <p:nvSpPr>
          <p:cNvPr id="54275" name="Rectangle 3"/>
          <p:cNvSpPr>
            <a:spLocks noGrp="1" noChangeArrowheads="1"/>
          </p:cNvSpPr>
          <p:nvPr>
            <p:ph type="body" idx="1"/>
          </p:nvPr>
        </p:nvSpPr>
        <p:spPr/>
        <p:txBody>
          <a:bodyPr>
            <a:normAutofit/>
          </a:bodyPr>
          <a:lstStyle/>
          <a:p>
            <a:pPr eaLnBrk="1" hangingPunct="1">
              <a:lnSpc>
                <a:spcPct val="120000"/>
              </a:lnSpc>
            </a:pPr>
            <a:r>
              <a:rPr lang="ko-KR" altLang="en-US"/>
              <a:t> </a:t>
            </a:r>
            <a:r>
              <a:rPr lang="en-US" altLang="ko-KR"/>
              <a:t>In wireframe display</a:t>
            </a:r>
          </a:p>
          <a:p>
            <a:pPr lvl="1" eaLnBrk="1" hangingPunct="1">
              <a:lnSpc>
                <a:spcPct val="120000"/>
              </a:lnSpc>
            </a:pPr>
            <a:r>
              <a:rPr lang="en-US" altLang="ko-KR"/>
              <a:t> Visibility tests are applied to surface edges</a:t>
            </a:r>
          </a:p>
          <a:p>
            <a:pPr lvl="1" eaLnBrk="1" hangingPunct="1">
              <a:lnSpc>
                <a:spcPct val="120000"/>
              </a:lnSpc>
            </a:pPr>
            <a:r>
              <a:rPr lang="en-US" altLang="ko-KR"/>
              <a:t> Visible edge sections are displayed</a:t>
            </a:r>
          </a:p>
          <a:p>
            <a:pPr lvl="1" eaLnBrk="1" hangingPunct="1">
              <a:lnSpc>
                <a:spcPct val="120000"/>
              </a:lnSpc>
            </a:pPr>
            <a:r>
              <a:rPr lang="en-US" altLang="ko-KR"/>
              <a:t> Hidden edge sections can be eliminated or displayed differently from the visible edges</a:t>
            </a:r>
          </a:p>
          <a:p>
            <a:pPr eaLnBrk="1" hangingPunct="1">
              <a:lnSpc>
                <a:spcPct val="120000"/>
              </a:lnSpc>
            </a:pPr>
            <a:r>
              <a:rPr lang="en-US" altLang="ko-KR"/>
              <a:t> Procedures for determining visibility of edges</a:t>
            </a:r>
          </a:p>
          <a:p>
            <a:pPr lvl="1" eaLnBrk="1" hangingPunct="1">
              <a:lnSpc>
                <a:spcPct val="120000"/>
              </a:lnSpc>
            </a:pPr>
            <a:r>
              <a:rPr lang="en-US" altLang="ko-KR"/>
              <a:t> Wireframe-visibility(Visible-line detection, Hidden-line detection) methods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62078642-C858-423B-8F94-053507E02847}" type="datetime1">
              <a:rPr lang="en-US"/>
              <a:pPr>
                <a:defRPr/>
              </a:pPr>
              <a:t>3/26/2025</a:t>
            </a:fld>
            <a:endParaRPr lang="en-US"/>
          </a:p>
        </p:txBody>
      </p:sp>
      <p:sp>
        <p:nvSpPr>
          <p:cNvPr id="5" name="Footer Placeholder 4"/>
          <p:cNvSpPr>
            <a:spLocks noGrp="1"/>
          </p:cNvSpPr>
          <p:nvPr>
            <p:ph type="ftr" sz="quarter" idx="11"/>
          </p:nvPr>
        </p:nvSpPr>
        <p:spPr/>
        <p:txBody>
          <a:bodyPr/>
          <a:lstStyle/>
          <a:p>
            <a:pPr>
              <a:defRPr/>
            </a:pPr>
            <a:r>
              <a:rPr lang="en-US"/>
              <a:t>©Zachary Wartell </a:t>
            </a:r>
          </a:p>
        </p:txBody>
      </p:sp>
      <p:sp>
        <p:nvSpPr>
          <p:cNvPr id="33796" name="Rectangle 2"/>
          <p:cNvSpPr>
            <a:spLocks noGrp="1" noChangeArrowheads="1"/>
          </p:cNvSpPr>
          <p:nvPr>
            <p:ph type="title"/>
          </p:nvPr>
        </p:nvSpPr>
        <p:spPr>
          <a:xfrm>
            <a:off x="914400" y="274638"/>
            <a:ext cx="7772400" cy="563562"/>
          </a:xfrm>
        </p:spPr>
        <p:txBody>
          <a:bodyPr>
            <a:normAutofit/>
          </a:bodyPr>
          <a:lstStyle/>
          <a:p>
            <a:r>
              <a:rPr lang="en-US" sz="2400" dirty="0"/>
              <a:t>Comparison of visibility-detection methods</a:t>
            </a:r>
          </a:p>
        </p:txBody>
      </p:sp>
      <p:sp>
        <p:nvSpPr>
          <p:cNvPr id="33797" name="Rectangle 3"/>
          <p:cNvSpPr>
            <a:spLocks noGrp="1" noChangeArrowheads="1"/>
          </p:cNvSpPr>
          <p:nvPr>
            <p:ph type="body" idx="1"/>
          </p:nvPr>
        </p:nvSpPr>
        <p:spPr>
          <a:xfrm>
            <a:off x="457200" y="762000"/>
            <a:ext cx="8229600" cy="5867400"/>
          </a:xfrm>
        </p:spPr>
        <p:txBody>
          <a:bodyPr>
            <a:normAutofit/>
          </a:bodyPr>
          <a:lstStyle/>
          <a:p>
            <a:pPr>
              <a:buNone/>
            </a:pPr>
            <a:r>
              <a:rPr lang="en-US" sz="2000" dirty="0"/>
              <a:t>Effectiveness of method depends on surface distribution</a:t>
            </a:r>
          </a:p>
          <a:p>
            <a:pPr lvl="1"/>
            <a:r>
              <a:rPr lang="en-US" sz="2000" dirty="0"/>
              <a:t>wide distribution along view depth implies little depth overlap.   This is ideal for depth-sorting and BSP-trees</a:t>
            </a:r>
          </a:p>
          <a:p>
            <a:pPr lvl="1"/>
            <a:r>
              <a:rPr lang="en-US" sz="2000" dirty="0"/>
              <a:t>few overlaps in surface view plane projections is ideal for scan-line or area-subdivision</a:t>
            </a:r>
          </a:p>
          <a:p>
            <a:pPr>
              <a:buNone/>
            </a:pPr>
            <a:r>
              <a:rPr lang="en-US" sz="2000" dirty="0"/>
              <a:t>More generally</a:t>
            </a:r>
          </a:p>
          <a:p>
            <a:pPr lvl="1"/>
            <a:r>
              <a:rPr lang="en-US" sz="2000" dirty="0"/>
              <a:t>few surfaces implies few depth overlaps which is ideal for depth-sort or BSP-tree</a:t>
            </a:r>
          </a:p>
          <a:p>
            <a:pPr lvl="1"/>
            <a:r>
              <a:rPr lang="en-US" sz="2000" dirty="0"/>
              <a:t>scan-line also good for a few thousand polygon surfaces</a:t>
            </a:r>
          </a:p>
          <a:p>
            <a:pPr lvl="1"/>
            <a:r>
              <a:rPr lang="en-US" sz="2000" dirty="0"/>
              <a:t>for large number of surfaces </a:t>
            </a:r>
            <a:r>
              <a:rPr lang="en-US" sz="2000" dirty="0" err="1"/>
              <a:t>octree</a:t>
            </a:r>
            <a:r>
              <a:rPr lang="en-US" sz="2000" dirty="0"/>
              <a:t> or depth-buffer is better</a:t>
            </a:r>
          </a:p>
          <a:p>
            <a:pPr lvl="2"/>
            <a:r>
              <a:rPr lang="en-US" dirty="0"/>
              <a:t>depth-buffer – tends to have constant computation cost as # of surfaces increases because more surfaces tends to imply individual surfaces are small (but beware of depth-complexity).   Relative performance best for complex scenes.</a:t>
            </a:r>
          </a:p>
          <a:p>
            <a:pPr lvl="2"/>
            <a:r>
              <a:rPr lang="en-US" dirty="0" err="1"/>
              <a:t>Octree</a:t>
            </a:r>
            <a:r>
              <a:rPr lang="en-US" dirty="0"/>
              <a:t> – for parallel projection of volume data only need integer add/sub. operations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ctrTitle"/>
          </p:nvPr>
        </p:nvSpPr>
        <p:spPr/>
        <p:txBody>
          <a:bodyPr/>
          <a:lstStyle/>
          <a:p>
            <a:pPr eaLnBrk="1" hangingPunct="1"/>
            <a:r>
              <a:rPr lang="en-US" altLang="ko-KR"/>
              <a:t>Summary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tLang="ko-KR" sz="3000" b="1" dirty="0"/>
              <a:t>Sorting and Coherence Methods</a:t>
            </a:r>
            <a:endParaRPr lang="en-US" sz="3000" b="1" dirty="0"/>
          </a:p>
        </p:txBody>
      </p:sp>
      <p:sp>
        <p:nvSpPr>
          <p:cNvPr id="3" name="Content Placeholder 2"/>
          <p:cNvSpPr>
            <a:spLocks noGrp="1"/>
          </p:cNvSpPr>
          <p:nvPr>
            <p:ph sz="quarter" idx="1"/>
          </p:nvPr>
        </p:nvSpPr>
        <p:spPr/>
        <p:txBody>
          <a:bodyPr>
            <a:normAutofit/>
          </a:bodyPr>
          <a:lstStyle/>
          <a:p>
            <a:pPr>
              <a:lnSpc>
                <a:spcPct val="110000"/>
              </a:lnSpc>
              <a:buNone/>
            </a:pPr>
            <a:r>
              <a:rPr lang="ko-KR" altLang="en-US" sz="2400" dirty="0"/>
              <a:t> </a:t>
            </a:r>
            <a:r>
              <a:rPr lang="en-US" altLang="ko-KR" sz="2400" dirty="0"/>
              <a:t>To improve performance</a:t>
            </a:r>
          </a:p>
          <a:p>
            <a:pPr>
              <a:lnSpc>
                <a:spcPct val="110000"/>
              </a:lnSpc>
            </a:pPr>
            <a:r>
              <a:rPr lang="en-US" altLang="ko-KR" sz="2400" dirty="0"/>
              <a:t> </a:t>
            </a:r>
            <a:r>
              <a:rPr lang="en-US" altLang="ko-KR" sz="2400" b="1" i="1" dirty="0">
                <a:solidFill>
                  <a:schemeClr val="accent2"/>
                </a:solidFill>
              </a:rPr>
              <a:t>Sorting</a:t>
            </a:r>
          </a:p>
          <a:p>
            <a:pPr lvl="1">
              <a:lnSpc>
                <a:spcPct val="110000"/>
              </a:lnSpc>
            </a:pPr>
            <a:r>
              <a:rPr lang="en-US" altLang="ko-KR" sz="2400" dirty="0"/>
              <a:t> Facilitate depth comparisons</a:t>
            </a:r>
          </a:p>
          <a:p>
            <a:pPr lvl="2">
              <a:lnSpc>
                <a:spcPct val="110000"/>
              </a:lnSpc>
            </a:pPr>
            <a:r>
              <a:rPr lang="en-US" altLang="ko-KR" dirty="0"/>
              <a:t> Ordering the surfaces according to their distance from the </a:t>
            </a:r>
            <a:r>
              <a:rPr lang="en-US" altLang="ko-KR" dirty="0" err="1"/>
              <a:t>viewplane</a:t>
            </a:r>
            <a:endParaRPr lang="en-US" altLang="ko-KR" dirty="0"/>
          </a:p>
          <a:p>
            <a:pPr>
              <a:lnSpc>
                <a:spcPct val="110000"/>
              </a:lnSpc>
            </a:pPr>
            <a:r>
              <a:rPr lang="en-US" altLang="ko-KR" sz="2400" dirty="0"/>
              <a:t> </a:t>
            </a:r>
            <a:r>
              <a:rPr lang="en-US" altLang="ko-KR" sz="2400" b="1" i="1" dirty="0">
                <a:solidFill>
                  <a:schemeClr val="accent2"/>
                </a:solidFill>
              </a:rPr>
              <a:t>Coherence</a:t>
            </a:r>
          </a:p>
          <a:p>
            <a:pPr lvl="1">
              <a:lnSpc>
                <a:spcPct val="110000"/>
              </a:lnSpc>
            </a:pPr>
            <a:r>
              <a:rPr lang="en-US" altLang="ko-KR" sz="2400" dirty="0"/>
              <a:t> Take advantage of regularity</a:t>
            </a:r>
          </a:p>
          <a:p>
            <a:pPr lvl="2">
              <a:lnSpc>
                <a:spcPct val="110000"/>
              </a:lnSpc>
              <a:buNone/>
            </a:pPr>
            <a:endParaRPr lang="en-US" altLang="ko-KR" dirty="0"/>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pPr eaLnBrk="1" hangingPunct="1">
              <a:defRPr/>
            </a:pPr>
            <a:r>
              <a:rPr lang="en-US" altLang="ko-KR"/>
              <a:t>Comparison(1 / 2)</a:t>
            </a:r>
          </a:p>
        </p:txBody>
      </p:sp>
      <p:sp>
        <p:nvSpPr>
          <p:cNvPr id="57347" name="Rectangle 3"/>
          <p:cNvSpPr>
            <a:spLocks noGrp="1" noChangeArrowheads="1"/>
          </p:cNvSpPr>
          <p:nvPr>
            <p:ph type="body" idx="1"/>
          </p:nvPr>
        </p:nvSpPr>
        <p:spPr/>
        <p:txBody>
          <a:bodyPr>
            <a:normAutofit/>
          </a:bodyPr>
          <a:lstStyle/>
          <a:p>
            <a:pPr eaLnBrk="1" hangingPunct="1"/>
            <a:r>
              <a:rPr lang="ko-KR" altLang="en-US"/>
              <a:t> </a:t>
            </a:r>
            <a:r>
              <a:rPr lang="en-US" altLang="ko-KR"/>
              <a:t>Back-face detection methods</a:t>
            </a:r>
          </a:p>
          <a:p>
            <a:pPr lvl="1" eaLnBrk="1" hangingPunct="1"/>
            <a:r>
              <a:rPr lang="en-US" altLang="ko-KR"/>
              <a:t> Fast and effective as an initial screening</a:t>
            </a:r>
          </a:p>
          <a:p>
            <a:pPr lvl="2" eaLnBrk="1" hangingPunct="1"/>
            <a:r>
              <a:rPr lang="en-US" altLang="ko-KR"/>
              <a:t> Eliminate many polygons from further visibility tests</a:t>
            </a:r>
          </a:p>
          <a:p>
            <a:pPr lvl="1" eaLnBrk="1" hangingPunct="1"/>
            <a:r>
              <a:rPr lang="en-US" altLang="ko-KR"/>
              <a:t> In general, this can’t completely identify all hidden surfaces</a:t>
            </a:r>
          </a:p>
          <a:p>
            <a:pPr eaLnBrk="1" hangingPunct="1"/>
            <a:r>
              <a:rPr lang="en-US" altLang="ko-KR"/>
              <a:t> Depth-buffer(z-buffer) method</a:t>
            </a:r>
          </a:p>
          <a:p>
            <a:pPr lvl="1" eaLnBrk="1" hangingPunct="1"/>
            <a:r>
              <a:rPr lang="en-US" altLang="ko-KR"/>
              <a:t> Fast and simple</a:t>
            </a:r>
          </a:p>
          <a:p>
            <a:pPr lvl="1" eaLnBrk="1" hangingPunct="1"/>
            <a:r>
              <a:rPr lang="en-US" altLang="ko-KR"/>
              <a:t> Two buffers</a:t>
            </a:r>
          </a:p>
          <a:p>
            <a:pPr lvl="2" eaLnBrk="1" hangingPunct="1"/>
            <a:r>
              <a:rPr lang="en-US" altLang="ko-KR"/>
              <a:t> Refresh buffer for the pixel intensities</a:t>
            </a:r>
          </a:p>
          <a:p>
            <a:pPr lvl="2" eaLnBrk="1" hangingPunct="1"/>
            <a:r>
              <a:rPr lang="en-US" altLang="ko-KR"/>
              <a:t> Depth buffer for the depth of the visible surface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pPr eaLnBrk="1" hangingPunct="1">
              <a:defRPr/>
            </a:pPr>
            <a:r>
              <a:rPr lang="en-US" altLang="ko-KR"/>
              <a:t>Comparison(2 / 2)</a:t>
            </a:r>
          </a:p>
        </p:txBody>
      </p:sp>
      <p:sp>
        <p:nvSpPr>
          <p:cNvPr id="58371" name="Rectangle 3"/>
          <p:cNvSpPr>
            <a:spLocks noGrp="1" noChangeArrowheads="1"/>
          </p:cNvSpPr>
          <p:nvPr>
            <p:ph type="body" idx="1"/>
          </p:nvPr>
        </p:nvSpPr>
        <p:spPr/>
        <p:txBody>
          <a:bodyPr>
            <a:normAutofit/>
          </a:bodyPr>
          <a:lstStyle/>
          <a:p>
            <a:pPr eaLnBrk="1" hangingPunct="1"/>
            <a:r>
              <a:rPr lang="ko-KR" altLang="en-US" sz="2400"/>
              <a:t> </a:t>
            </a:r>
            <a:r>
              <a:rPr lang="en-US" altLang="ko-KR" sz="2400"/>
              <a:t>A-buffer method</a:t>
            </a:r>
          </a:p>
          <a:p>
            <a:pPr lvl="1" eaLnBrk="1" hangingPunct="1"/>
            <a:r>
              <a:rPr lang="en-US" altLang="ko-KR" sz="2000"/>
              <a:t> An improvement on the depth-buffer approach</a:t>
            </a:r>
          </a:p>
          <a:p>
            <a:pPr lvl="1" eaLnBrk="1" hangingPunct="1"/>
            <a:r>
              <a:rPr lang="en-US" altLang="ko-KR" sz="2000"/>
              <a:t> Additional information</a:t>
            </a:r>
          </a:p>
          <a:p>
            <a:pPr lvl="2" eaLnBrk="1" hangingPunct="1"/>
            <a:r>
              <a:rPr lang="en-US" altLang="ko-KR" sz="1800"/>
              <a:t> Antialiased and transparent surfaces</a:t>
            </a:r>
          </a:p>
          <a:p>
            <a:pPr eaLnBrk="1" hangingPunct="1"/>
            <a:r>
              <a:rPr lang="en-US" altLang="ko-KR" sz="2400"/>
              <a:t> Other visible-surface detection schemes</a:t>
            </a:r>
          </a:p>
          <a:p>
            <a:pPr lvl="1" eaLnBrk="1" hangingPunct="1"/>
            <a:r>
              <a:rPr lang="en-US" altLang="ko-KR" sz="2000"/>
              <a:t> Scan-line method</a:t>
            </a:r>
          </a:p>
          <a:p>
            <a:pPr lvl="1" eaLnBrk="1" hangingPunct="1"/>
            <a:r>
              <a:rPr lang="en-US" altLang="ko-KR" sz="2000"/>
              <a:t> Depth-sorting method(painter’s algorithm)</a:t>
            </a:r>
          </a:p>
          <a:p>
            <a:pPr lvl="1" eaLnBrk="1" hangingPunct="1"/>
            <a:r>
              <a:rPr lang="en-US" altLang="ko-KR" sz="2000"/>
              <a:t> BSP-tree method</a:t>
            </a:r>
          </a:p>
          <a:p>
            <a:pPr lvl="1" eaLnBrk="1" hangingPunct="1"/>
            <a:r>
              <a:rPr lang="en-US" altLang="ko-KR" sz="2000"/>
              <a:t> Area subdivision method</a:t>
            </a:r>
          </a:p>
          <a:p>
            <a:pPr lvl="1" eaLnBrk="1" hangingPunct="1"/>
            <a:r>
              <a:rPr lang="en-US" altLang="ko-KR" sz="2000"/>
              <a:t> Octree methods</a:t>
            </a:r>
          </a:p>
          <a:p>
            <a:pPr lvl="1" eaLnBrk="1" hangingPunct="1"/>
            <a:r>
              <a:rPr lang="en-US" altLang="ko-KR" sz="2000"/>
              <a:t> Ray casting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p:cNvPicPr>
            <a:picLocks noChangeAspect="1" noChangeArrowheads="1"/>
          </p:cNvPicPr>
          <p:nvPr/>
        </p:nvPicPr>
        <p:blipFill>
          <a:blip r:embed="rId2"/>
          <a:srcRect/>
          <a:stretch>
            <a:fillRect/>
          </a:stretch>
        </p:blipFill>
        <p:spPr bwMode="auto">
          <a:xfrm>
            <a:off x="228600" y="304800"/>
            <a:ext cx="8534400" cy="5567362"/>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308402"/>
            <a:ext cx="8229600" cy="3723327"/>
          </a:xfrm>
          <a:prstGeom prst="rect">
            <a:avLst/>
          </a:prstGeom>
        </p:spPr>
        <p:txBody>
          <a:bodyPr wrap="square">
            <a:spAutoFit/>
          </a:bodyPr>
          <a:lstStyle/>
          <a:p>
            <a:pPr marL="337185" marR="5080" indent="-228600" algn="just">
              <a:lnSpc>
                <a:spcPct val="100000"/>
              </a:lnSpc>
              <a:spcBef>
                <a:spcPts val="95"/>
              </a:spcBef>
              <a:buFont typeface="Arial MT"/>
              <a:buChar char="-"/>
              <a:tabLst>
                <a:tab pos="337820" algn="l"/>
              </a:tabLst>
            </a:pPr>
            <a:r>
              <a:rPr lang="en-US" spc="-5" dirty="0">
                <a:latin typeface="Times New Roman"/>
                <a:cs typeface="Times New Roman"/>
              </a:rPr>
              <a:t>For</a:t>
            </a:r>
            <a:r>
              <a:rPr lang="en-US" spc="185" dirty="0">
                <a:latin typeface="Times New Roman"/>
                <a:cs typeface="Times New Roman"/>
              </a:rPr>
              <a:t> </a:t>
            </a:r>
            <a:r>
              <a:rPr lang="en-US" spc="-5" dirty="0">
                <a:latin typeface="Times New Roman"/>
                <a:cs typeface="Times New Roman"/>
              </a:rPr>
              <a:t>the</a:t>
            </a:r>
            <a:r>
              <a:rPr lang="en-US" spc="165" dirty="0">
                <a:latin typeface="Times New Roman"/>
                <a:cs typeface="Times New Roman"/>
              </a:rPr>
              <a:t> </a:t>
            </a:r>
            <a:r>
              <a:rPr lang="en-US" spc="-5" dirty="0">
                <a:latin typeface="Times New Roman"/>
                <a:cs typeface="Times New Roman"/>
              </a:rPr>
              <a:t>left</a:t>
            </a:r>
            <a:r>
              <a:rPr lang="en-US" spc="175" dirty="0">
                <a:latin typeface="Times New Roman"/>
                <a:cs typeface="Times New Roman"/>
              </a:rPr>
              <a:t> </a:t>
            </a:r>
            <a:r>
              <a:rPr lang="en-US" spc="-5" dirty="0">
                <a:latin typeface="Times New Roman"/>
                <a:cs typeface="Times New Roman"/>
              </a:rPr>
              <a:t>handed</a:t>
            </a:r>
            <a:r>
              <a:rPr lang="en-US" spc="175" dirty="0">
                <a:latin typeface="Times New Roman"/>
                <a:cs typeface="Times New Roman"/>
              </a:rPr>
              <a:t> </a:t>
            </a:r>
            <a:r>
              <a:rPr lang="en-US" spc="-5" dirty="0">
                <a:latin typeface="Times New Roman"/>
                <a:cs typeface="Times New Roman"/>
              </a:rPr>
              <a:t>viewing</a:t>
            </a:r>
            <a:r>
              <a:rPr lang="en-US" spc="190" dirty="0">
                <a:latin typeface="Times New Roman"/>
                <a:cs typeface="Times New Roman"/>
              </a:rPr>
              <a:t> </a:t>
            </a:r>
            <a:r>
              <a:rPr lang="en-US" spc="-5" dirty="0">
                <a:latin typeface="Times New Roman"/>
                <a:cs typeface="Times New Roman"/>
              </a:rPr>
              <a:t>system</a:t>
            </a:r>
            <a:r>
              <a:rPr lang="en-US" spc="155" dirty="0">
                <a:latin typeface="Times New Roman"/>
                <a:cs typeface="Times New Roman"/>
              </a:rPr>
              <a:t> </a:t>
            </a:r>
            <a:r>
              <a:rPr lang="en-US" spc="-5" dirty="0">
                <a:latin typeface="Times New Roman"/>
                <a:cs typeface="Times New Roman"/>
              </a:rPr>
              <a:t>if</a:t>
            </a:r>
            <a:r>
              <a:rPr lang="en-US" spc="175" dirty="0">
                <a:latin typeface="Times New Roman"/>
                <a:cs typeface="Times New Roman"/>
              </a:rPr>
              <a:t> </a:t>
            </a:r>
            <a:r>
              <a:rPr lang="en-US" spc="-5" dirty="0">
                <a:latin typeface="Times New Roman"/>
                <a:cs typeface="Times New Roman"/>
              </a:rPr>
              <a:t>the</a:t>
            </a:r>
            <a:r>
              <a:rPr lang="en-US" spc="180" dirty="0">
                <a:latin typeface="Times New Roman"/>
                <a:cs typeface="Times New Roman"/>
              </a:rPr>
              <a:t> </a:t>
            </a:r>
            <a:r>
              <a:rPr lang="en-US" spc="-5" dirty="0">
                <a:latin typeface="Times New Roman"/>
                <a:cs typeface="Times New Roman"/>
              </a:rPr>
              <a:t>‘z’</a:t>
            </a:r>
            <a:r>
              <a:rPr lang="en-US" spc="-25" dirty="0">
                <a:latin typeface="Times New Roman"/>
                <a:cs typeface="Times New Roman"/>
              </a:rPr>
              <a:t> </a:t>
            </a:r>
            <a:r>
              <a:rPr lang="en-US" spc="-5" dirty="0">
                <a:latin typeface="Times New Roman"/>
                <a:cs typeface="Times New Roman"/>
              </a:rPr>
              <a:t>component</a:t>
            </a:r>
            <a:r>
              <a:rPr lang="en-US" spc="185" dirty="0">
                <a:latin typeface="Times New Roman"/>
                <a:cs typeface="Times New Roman"/>
              </a:rPr>
              <a:t> </a:t>
            </a:r>
            <a:r>
              <a:rPr lang="en-US" spc="-5" dirty="0">
                <a:latin typeface="Times New Roman"/>
                <a:cs typeface="Times New Roman"/>
              </a:rPr>
              <a:t>of</a:t>
            </a:r>
            <a:r>
              <a:rPr lang="en-US" spc="170" dirty="0">
                <a:latin typeface="Times New Roman"/>
                <a:cs typeface="Times New Roman"/>
              </a:rPr>
              <a:t> </a:t>
            </a:r>
            <a:r>
              <a:rPr lang="en-US" spc="-5" dirty="0">
                <a:latin typeface="Times New Roman"/>
                <a:cs typeface="Times New Roman"/>
              </a:rPr>
              <a:t>the</a:t>
            </a:r>
            <a:r>
              <a:rPr lang="en-US" spc="170" dirty="0">
                <a:latin typeface="Times New Roman"/>
                <a:cs typeface="Times New Roman"/>
              </a:rPr>
              <a:t> </a:t>
            </a:r>
            <a:r>
              <a:rPr lang="en-US" spc="-15" dirty="0">
                <a:latin typeface="Times New Roman"/>
                <a:cs typeface="Times New Roman"/>
              </a:rPr>
              <a:t>normal</a:t>
            </a:r>
            <a:r>
              <a:rPr lang="en-US" spc="175" dirty="0">
                <a:latin typeface="Times New Roman"/>
                <a:cs typeface="Times New Roman"/>
              </a:rPr>
              <a:t> </a:t>
            </a:r>
            <a:r>
              <a:rPr lang="en-US" spc="-5" dirty="0">
                <a:latin typeface="Times New Roman"/>
                <a:cs typeface="Times New Roman"/>
              </a:rPr>
              <a:t>vector </a:t>
            </a:r>
            <a:r>
              <a:rPr lang="en-US" spc="-685" dirty="0">
                <a:latin typeface="Times New Roman"/>
                <a:cs typeface="Times New Roman"/>
              </a:rPr>
              <a:t> </a:t>
            </a:r>
            <a:r>
              <a:rPr lang="en-US" spc="-5" dirty="0">
                <a:latin typeface="Times New Roman"/>
                <a:cs typeface="Times New Roman"/>
              </a:rPr>
              <a:t>is </a:t>
            </a:r>
            <a:r>
              <a:rPr lang="en-US" spc="-15" dirty="0">
                <a:latin typeface="Times New Roman"/>
                <a:cs typeface="Times New Roman"/>
              </a:rPr>
              <a:t>positive, </a:t>
            </a:r>
            <a:r>
              <a:rPr lang="en-US" spc="-5" dirty="0">
                <a:latin typeface="Times New Roman"/>
                <a:cs typeface="Times New Roman"/>
              </a:rPr>
              <a:t>then it </a:t>
            </a:r>
            <a:r>
              <a:rPr lang="en-US" spc="-10" dirty="0">
                <a:latin typeface="Times New Roman"/>
                <a:cs typeface="Times New Roman"/>
              </a:rPr>
              <a:t>is </a:t>
            </a:r>
            <a:r>
              <a:rPr lang="en-US" spc="-5" dirty="0">
                <a:latin typeface="Times New Roman"/>
                <a:cs typeface="Times New Roman"/>
              </a:rPr>
              <a:t>back face. If </a:t>
            </a:r>
            <a:r>
              <a:rPr lang="en-US" dirty="0">
                <a:latin typeface="Times New Roman"/>
                <a:cs typeface="Times New Roman"/>
              </a:rPr>
              <a:t>the ‘z’ </a:t>
            </a:r>
            <a:r>
              <a:rPr lang="en-US" spc="-5" dirty="0">
                <a:latin typeface="Times New Roman"/>
                <a:cs typeface="Times New Roman"/>
              </a:rPr>
              <a:t>component </a:t>
            </a:r>
            <a:r>
              <a:rPr lang="en-US" dirty="0">
                <a:latin typeface="Times New Roman"/>
                <a:cs typeface="Times New Roman"/>
              </a:rPr>
              <a:t>of the </a:t>
            </a:r>
            <a:r>
              <a:rPr lang="en-US" spc="-5" dirty="0">
                <a:latin typeface="Times New Roman"/>
                <a:cs typeface="Times New Roman"/>
              </a:rPr>
              <a:t>vector is negative </a:t>
            </a:r>
            <a:r>
              <a:rPr lang="en-US" dirty="0">
                <a:latin typeface="Times New Roman"/>
                <a:cs typeface="Times New Roman"/>
              </a:rPr>
              <a:t> </a:t>
            </a:r>
            <a:r>
              <a:rPr lang="en-US" spc="-5" dirty="0">
                <a:latin typeface="Times New Roman"/>
                <a:cs typeface="Times New Roman"/>
              </a:rPr>
              <a:t>then</a:t>
            </a:r>
            <a:r>
              <a:rPr lang="en-US" spc="-40" dirty="0">
                <a:latin typeface="Times New Roman"/>
                <a:cs typeface="Times New Roman"/>
              </a:rPr>
              <a:t> </a:t>
            </a:r>
            <a:r>
              <a:rPr lang="en-US" spc="-5" dirty="0">
                <a:latin typeface="Times New Roman"/>
                <a:cs typeface="Times New Roman"/>
              </a:rPr>
              <a:t>it is</a:t>
            </a:r>
            <a:r>
              <a:rPr lang="en-US" spc="-50" dirty="0">
                <a:latin typeface="Times New Roman"/>
                <a:cs typeface="Times New Roman"/>
              </a:rPr>
              <a:t> </a:t>
            </a:r>
            <a:r>
              <a:rPr lang="en-US" spc="-5" dirty="0">
                <a:latin typeface="Times New Roman"/>
                <a:cs typeface="Times New Roman"/>
              </a:rPr>
              <a:t>a</a:t>
            </a:r>
            <a:r>
              <a:rPr lang="en-US" spc="-10" dirty="0">
                <a:latin typeface="Times New Roman"/>
                <a:cs typeface="Times New Roman"/>
              </a:rPr>
              <a:t> </a:t>
            </a:r>
            <a:r>
              <a:rPr lang="en-US" dirty="0">
                <a:latin typeface="Times New Roman"/>
                <a:cs typeface="Times New Roman"/>
              </a:rPr>
              <a:t>front </a:t>
            </a:r>
            <a:r>
              <a:rPr lang="en-US" spc="-15" dirty="0">
                <a:latin typeface="Times New Roman"/>
                <a:cs typeface="Times New Roman"/>
              </a:rPr>
              <a:t>face.</a:t>
            </a:r>
            <a:endParaRPr lang="en-US" dirty="0">
              <a:latin typeface="Times New Roman"/>
              <a:cs typeface="Times New Roman"/>
            </a:endParaRPr>
          </a:p>
          <a:p>
            <a:pPr marL="337185" marR="207645" indent="-228600" algn="just">
              <a:lnSpc>
                <a:spcPct val="100000"/>
              </a:lnSpc>
              <a:spcBef>
                <a:spcPts val="5"/>
              </a:spcBef>
              <a:buFont typeface="Arial MT"/>
              <a:buChar char="-"/>
              <a:tabLst>
                <a:tab pos="337820" algn="l"/>
              </a:tabLst>
            </a:pPr>
            <a:r>
              <a:rPr lang="en-US" dirty="0">
                <a:latin typeface="Times New Roman"/>
                <a:cs typeface="Times New Roman"/>
              </a:rPr>
              <a:t>For the right </a:t>
            </a:r>
            <a:r>
              <a:rPr lang="en-US" spc="-10" dirty="0">
                <a:latin typeface="Times New Roman"/>
                <a:cs typeface="Times New Roman"/>
              </a:rPr>
              <a:t>handed </a:t>
            </a:r>
            <a:r>
              <a:rPr lang="en-US" spc="-5" dirty="0">
                <a:latin typeface="Times New Roman"/>
                <a:cs typeface="Times New Roman"/>
              </a:rPr>
              <a:t>viewing system if </a:t>
            </a:r>
            <a:r>
              <a:rPr lang="en-US" dirty="0">
                <a:latin typeface="Times New Roman"/>
                <a:cs typeface="Times New Roman"/>
              </a:rPr>
              <a:t>the </a:t>
            </a:r>
            <a:r>
              <a:rPr lang="en-US" spc="-5" dirty="0">
                <a:latin typeface="Times New Roman"/>
                <a:cs typeface="Times New Roman"/>
              </a:rPr>
              <a:t>‘z’ component </a:t>
            </a:r>
            <a:r>
              <a:rPr lang="en-US" dirty="0">
                <a:latin typeface="Times New Roman"/>
                <a:cs typeface="Times New Roman"/>
              </a:rPr>
              <a:t>of the </a:t>
            </a:r>
            <a:r>
              <a:rPr lang="en-US" spc="-15" dirty="0">
                <a:latin typeface="Times New Roman"/>
                <a:cs typeface="Times New Roman"/>
              </a:rPr>
              <a:t>normal </a:t>
            </a:r>
            <a:r>
              <a:rPr lang="en-US" spc="-10" dirty="0">
                <a:latin typeface="Times New Roman"/>
                <a:cs typeface="Times New Roman"/>
              </a:rPr>
              <a:t> </a:t>
            </a:r>
            <a:r>
              <a:rPr lang="en-US" spc="-5" dirty="0">
                <a:latin typeface="Times New Roman"/>
                <a:cs typeface="Times New Roman"/>
              </a:rPr>
              <a:t>vector </a:t>
            </a:r>
            <a:r>
              <a:rPr lang="en-US" spc="-20" dirty="0">
                <a:latin typeface="Times New Roman"/>
                <a:cs typeface="Times New Roman"/>
              </a:rPr>
              <a:t>is </a:t>
            </a:r>
            <a:r>
              <a:rPr lang="en-US" spc="-5" dirty="0">
                <a:latin typeface="Times New Roman"/>
                <a:cs typeface="Times New Roman"/>
              </a:rPr>
              <a:t>negative, </a:t>
            </a:r>
            <a:r>
              <a:rPr lang="en-US" spc="-10" dirty="0">
                <a:latin typeface="Times New Roman"/>
                <a:cs typeface="Times New Roman"/>
              </a:rPr>
              <a:t>then </a:t>
            </a:r>
            <a:r>
              <a:rPr lang="en-US" spc="-5" dirty="0">
                <a:latin typeface="Times New Roman"/>
                <a:cs typeface="Times New Roman"/>
              </a:rPr>
              <a:t>it is back face. If the ‘z’ component of the vector is </a:t>
            </a:r>
            <a:r>
              <a:rPr lang="en-US" dirty="0">
                <a:latin typeface="Times New Roman"/>
                <a:cs typeface="Times New Roman"/>
              </a:rPr>
              <a:t> positive</a:t>
            </a:r>
            <a:r>
              <a:rPr lang="en-US" spc="-50" dirty="0">
                <a:latin typeface="Times New Roman"/>
                <a:cs typeface="Times New Roman"/>
              </a:rPr>
              <a:t> </a:t>
            </a:r>
            <a:r>
              <a:rPr lang="en-US" spc="-5" dirty="0">
                <a:latin typeface="Times New Roman"/>
                <a:cs typeface="Times New Roman"/>
              </a:rPr>
              <a:t>then</a:t>
            </a:r>
            <a:r>
              <a:rPr lang="en-US" spc="-40" dirty="0">
                <a:latin typeface="Times New Roman"/>
                <a:cs typeface="Times New Roman"/>
              </a:rPr>
              <a:t> </a:t>
            </a:r>
            <a:r>
              <a:rPr lang="en-US" spc="-5" dirty="0">
                <a:latin typeface="Times New Roman"/>
                <a:cs typeface="Times New Roman"/>
              </a:rPr>
              <a:t>it is</a:t>
            </a:r>
            <a:r>
              <a:rPr lang="en-US" spc="-40" dirty="0">
                <a:latin typeface="Times New Roman"/>
                <a:cs typeface="Times New Roman"/>
              </a:rPr>
              <a:t> </a:t>
            </a:r>
            <a:r>
              <a:rPr lang="en-US" spc="-5" dirty="0">
                <a:latin typeface="Times New Roman"/>
                <a:cs typeface="Times New Roman"/>
              </a:rPr>
              <a:t>a</a:t>
            </a:r>
            <a:r>
              <a:rPr lang="en-US" spc="-60" dirty="0">
                <a:latin typeface="Times New Roman"/>
                <a:cs typeface="Times New Roman"/>
              </a:rPr>
              <a:t> </a:t>
            </a:r>
            <a:r>
              <a:rPr lang="en-US" dirty="0">
                <a:latin typeface="Times New Roman"/>
                <a:cs typeface="Times New Roman"/>
              </a:rPr>
              <a:t>front</a:t>
            </a:r>
            <a:r>
              <a:rPr lang="en-US" spc="-25" dirty="0">
                <a:latin typeface="Times New Roman"/>
                <a:cs typeface="Times New Roman"/>
              </a:rPr>
              <a:t> </a:t>
            </a:r>
            <a:r>
              <a:rPr lang="en-US" spc="-20" dirty="0">
                <a:latin typeface="Times New Roman"/>
                <a:cs typeface="Times New Roman"/>
              </a:rPr>
              <a:t>face.</a:t>
            </a:r>
            <a:endParaRPr lang="en-US" dirty="0">
              <a:latin typeface="Times New Roman"/>
              <a:cs typeface="Times New Roman"/>
            </a:endParaRPr>
          </a:p>
          <a:p>
            <a:pPr marL="12700">
              <a:lnSpc>
                <a:spcPct val="100000"/>
              </a:lnSpc>
              <a:spcBef>
                <a:spcPts val="1310"/>
              </a:spcBef>
            </a:pPr>
            <a:r>
              <a:rPr lang="en-US" b="1" i="1" spc="-15" dirty="0">
                <a:latin typeface="Times New Roman"/>
                <a:cs typeface="Times New Roman"/>
              </a:rPr>
              <a:t>Limitations:</a:t>
            </a:r>
            <a:endParaRPr lang="en-US" dirty="0">
              <a:latin typeface="Times New Roman"/>
              <a:cs typeface="Times New Roman"/>
            </a:endParaRPr>
          </a:p>
          <a:p>
            <a:pPr marL="337185" marR="105410" indent="-228600" algn="just">
              <a:lnSpc>
                <a:spcPct val="96100"/>
              </a:lnSpc>
              <a:spcBef>
                <a:spcPts val="885"/>
              </a:spcBef>
              <a:buFont typeface="Arial MT"/>
              <a:buChar char="-"/>
              <a:tabLst>
                <a:tab pos="337820" algn="l"/>
              </a:tabLst>
            </a:pPr>
            <a:r>
              <a:rPr lang="en-US" spc="-5" dirty="0">
                <a:latin typeface="Times New Roman"/>
                <a:cs typeface="Times New Roman"/>
              </a:rPr>
              <a:t>This</a:t>
            </a:r>
            <a:r>
              <a:rPr lang="en-US" dirty="0">
                <a:latin typeface="Times New Roman"/>
                <a:cs typeface="Times New Roman"/>
              </a:rPr>
              <a:t> </a:t>
            </a:r>
            <a:r>
              <a:rPr lang="en-US" spc="-5" dirty="0">
                <a:latin typeface="Times New Roman"/>
                <a:cs typeface="Times New Roman"/>
              </a:rPr>
              <a:t>method</a:t>
            </a:r>
            <a:r>
              <a:rPr lang="en-US" dirty="0">
                <a:latin typeface="Times New Roman"/>
                <a:cs typeface="Times New Roman"/>
              </a:rPr>
              <a:t> works</a:t>
            </a:r>
            <a:r>
              <a:rPr lang="en-US" spc="5" dirty="0">
                <a:latin typeface="Times New Roman"/>
                <a:cs typeface="Times New Roman"/>
              </a:rPr>
              <a:t> </a:t>
            </a:r>
            <a:r>
              <a:rPr lang="en-US" dirty="0">
                <a:latin typeface="Times New Roman"/>
                <a:cs typeface="Times New Roman"/>
              </a:rPr>
              <a:t>fine</a:t>
            </a:r>
            <a:r>
              <a:rPr lang="en-US" spc="5" dirty="0">
                <a:latin typeface="Times New Roman"/>
                <a:cs typeface="Times New Roman"/>
              </a:rPr>
              <a:t> </a:t>
            </a:r>
            <a:r>
              <a:rPr lang="en-US" spc="-5" dirty="0">
                <a:latin typeface="Times New Roman"/>
                <a:cs typeface="Times New Roman"/>
              </a:rPr>
              <a:t>for</a:t>
            </a:r>
            <a:r>
              <a:rPr lang="en-US" dirty="0">
                <a:latin typeface="Times New Roman"/>
                <a:cs typeface="Times New Roman"/>
              </a:rPr>
              <a:t> </a:t>
            </a:r>
            <a:r>
              <a:rPr lang="en-US" spc="-5" dirty="0">
                <a:latin typeface="Times New Roman"/>
                <a:cs typeface="Times New Roman"/>
              </a:rPr>
              <a:t>convex</a:t>
            </a:r>
            <a:r>
              <a:rPr lang="en-US" dirty="0">
                <a:latin typeface="Times New Roman"/>
                <a:cs typeface="Times New Roman"/>
              </a:rPr>
              <a:t> </a:t>
            </a:r>
            <a:r>
              <a:rPr lang="en-US" spc="-5" dirty="0">
                <a:latin typeface="Times New Roman"/>
                <a:cs typeface="Times New Roman"/>
              </a:rPr>
              <a:t>polyhedral,</a:t>
            </a:r>
            <a:r>
              <a:rPr lang="en-US" dirty="0">
                <a:latin typeface="Times New Roman"/>
                <a:cs typeface="Times New Roman"/>
              </a:rPr>
              <a:t> </a:t>
            </a:r>
            <a:r>
              <a:rPr lang="en-US" spc="-5" dirty="0">
                <a:latin typeface="Times New Roman"/>
                <a:cs typeface="Times New Roman"/>
              </a:rPr>
              <a:t>but</a:t>
            </a:r>
            <a:r>
              <a:rPr lang="en-US" dirty="0">
                <a:latin typeface="Times New Roman"/>
                <a:cs typeface="Times New Roman"/>
              </a:rPr>
              <a:t> </a:t>
            </a:r>
            <a:r>
              <a:rPr lang="en-US" spc="-5" dirty="0">
                <a:latin typeface="Times New Roman"/>
                <a:cs typeface="Times New Roman"/>
              </a:rPr>
              <a:t>not</a:t>
            </a:r>
            <a:r>
              <a:rPr lang="en-US" dirty="0">
                <a:latin typeface="Times New Roman"/>
                <a:cs typeface="Times New Roman"/>
              </a:rPr>
              <a:t> </a:t>
            </a:r>
            <a:r>
              <a:rPr lang="en-US" spc="-15" dirty="0">
                <a:latin typeface="Times New Roman"/>
                <a:cs typeface="Times New Roman"/>
              </a:rPr>
              <a:t>necessarily</a:t>
            </a:r>
            <a:r>
              <a:rPr lang="en-US" spc="670" dirty="0">
                <a:latin typeface="Times New Roman"/>
                <a:cs typeface="Times New Roman"/>
              </a:rPr>
              <a:t> </a:t>
            </a:r>
            <a:r>
              <a:rPr lang="en-US" spc="-5" dirty="0">
                <a:latin typeface="Times New Roman"/>
                <a:cs typeface="Times New Roman"/>
              </a:rPr>
              <a:t>for </a:t>
            </a:r>
            <a:r>
              <a:rPr lang="en-US" dirty="0">
                <a:latin typeface="Times New Roman"/>
                <a:cs typeface="Times New Roman"/>
              </a:rPr>
              <a:t> </a:t>
            </a:r>
            <a:r>
              <a:rPr lang="en-US" spc="-15" dirty="0">
                <a:latin typeface="Times New Roman"/>
                <a:cs typeface="Times New Roman"/>
              </a:rPr>
              <a:t>concave</a:t>
            </a:r>
            <a:r>
              <a:rPr lang="en-US" spc="-10" dirty="0">
                <a:latin typeface="Times New Roman"/>
                <a:cs typeface="Times New Roman"/>
              </a:rPr>
              <a:t> polyhedral</a:t>
            </a:r>
            <a:r>
              <a:rPr lang="en-US" spc="-5" dirty="0">
                <a:latin typeface="Times New Roman"/>
                <a:cs typeface="Times New Roman"/>
              </a:rPr>
              <a:t> </a:t>
            </a:r>
            <a:r>
              <a:rPr lang="en-US" dirty="0">
                <a:latin typeface="Times New Roman"/>
                <a:cs typeface="Times New Roman"/>
              </a:rPr>
              <a:t>or</a:t>
            </a:r>
            <a:r>
              <a:rPr lang="en-US" spc="5" dirty="0">
                <a:latin typeface="Times New Roman"/>
                <a:cs typeface="Times New Roman"/>
              </a:rPr>
              <a:t> </a:t>
            </a:r>
            <a:r>
              <a:rPr lang="en-US" spc="-5" dirty="0">
                <a:latin typeface="Times New Roman"/>
                <a:cs typeface="Times New Roman"/>
              </a:rPr>
              <a:t>overlapping</a:t>
            </a:r>
            <a:r>
              <a:rPr lang="en-US" dirty="0">
                <a:latin typeface="Times New Roman"/>
                <a:cs typeface="Times New Roman"/>
              </a:rPr>
              <a:t> </a:t>
            </a:r>
            <a:r>
              <a:rPr lang="en-US" spc="-5" dirty="0">
                <a:latin typeface="Times New Roman"/>
                <a:cs typeface="Times New Roman"/>
              </a:rPr>
              <a:t>objects.</a:t>
            </a:r>
            <a:r>
              <a:rPr lang="en-US" dirty="0">
                <a:latin typeface="Times New Roman"/>
                <a:cs typeface="Times New Roman"/>
              </a:rPr>
              <a:t> So,</a:t>
            </a:r>
            <a:r>
              <a:rPr lang="en-US" spc="5" dirty="0">
                <a:latin typeface="Times New Roman"/>
                <a:cs typeface="Times New Roman"/>
              </a:rPr>
              <a:t> </a:t>
            </a:r>
            <a:r>
              <a:rPr lang="en-US" spc="-10" dirty="0">
                <a:latin typeface="Times New Roman"/>
                <a:cs typeface="Times New Roman"/>
              </a:rPr>
              <a:t>we</a:t>
            </a:r>
            <a:r>
              <a:rPr lang="en-US" spc="-5" dirty="0">
                <a:latin typeface="Times New Roman"/>
                <a:cs typeface="Times New Roman"/>
              </a:rPr>
              <a:t> need</a:t>
            </a:r>
            <a:r>
              <a:rPr lang="en-US" dirty="0">
                <a:latin typeface="Times New Roman"/>
                <a:cs typeface="Times New Roman"/>
              </a:rPr>
              <a:t> </a:t>
            </a:r>
            <a:r>
              <a:rPr lang="en-US" spc="-5" dirty="0">
                <a:latin typeface="Times New Roman"/>
                <a:cs typeface="Times New Roman"/>
              </a:rPr>
              <a:t>to</a:t>
            </a:r>
            <a:r>
              <a:rPr lang="en-US" dirty="0">
                <a:latin typeface="Times New Roman"/>
                <a:cs typeface="Times New Roman"/>
              </a:rPr>
              <a:t> </a:t>
            </a:r>
            <a:r>
              <a:rPr lang="en-US" spc="-5" dirty="0">
                <a:latin typeface="Times New Roman"/>
                <a:cs typeface="Times New Roman"/>
              </a:rPr>
              <a:t>apply</a:t>
            </a:r>
            <a:r>
              <a:rPr lang="en-US" dirty="0">
                <a:latin typeface="Times New Roman"/>
                <a:cs typeface="Times New Roman"/>
              </a:rPr>
              <a:t> </a:t>
            </a:r>
            <a:r>
              <a:rPr lang="en-US" spc="-5" dirty="0">
                <a:latin typeface="Times New Roman"/>
                <a:cs typeface="Times New Roman"/>
              </a:rPr>
              <a:t>other </a:t>
            </a:r>
            <a:r>
              <a:rPr lang="en-US" dirty="0">
                <a:latin typeface="Times New Roman"/>
                <a:cs typeface="Times New Roman"/>
              </a:rPr>
              <a:t> </a:t>
            </a:r>
            <a:r>
              <a:rPr lang="en-US" spc="-5" dirty="0">
                <a:latin typeface="Times New Roman"/>
                <a:cs typeface="Times New Roman"/>
              </a:rPr>
              <a:t>methods</a:t>
            </a:r>
            <a:r>
              <a:rPr lang="en-US" dirty="0">
                <a:latin typeface="Times New Roman"/>
                <a:cs typeface="Times New Roman"/>
              </a:rPr>
              <a:t> </a:t>
            </a:r>
            <a:r>
              <a:rPr lang="en-US" spc="-5" dirty="0">
                <a:latin typeface="Times New Roman"/>
                <a:cs typeface="Times New Roman"/>
              </a:rPr>
              <a:t>to</a:t>
            </a:r>
            <a:r>
              <a:rPr lang="en-US" dirty="0">
                <a:latin typeface="Times New Roman"/>
                <a:cs typeface="Times New Roman"/>
              </a:rPr>
              <a:t> </a:t>
            </a:r>
            <a:r>
              <a:rPr lang="en-US" spc="-15" dirty="0">
                <a:latin typeface="Times New Roman"/>
                <a:cs typeface="Times New Roman"/>
              </a:rPr>
              <a:t>further</a:t>
            </a:r>
            <a:r>
              <a:rPr lang="en-US" spc="-10" dirty="0">
                <a:latin typeface="Times New Roman"/>
                <a:cs typeface="Times New Roman"/>
              </a:rPr>
              <a:t> </a:t>
            </a:r>
            <a:r>
              <a:rPr lang="en-US" spc="-15" dirty="0">
                <a:latin typeface="Times New Roman"/>
                <a:cs typeface="Times New Roman"/>
              </a:rPr>
              <a:t>determine</a:t>
            </a:r>
            <a:r>
              <a:rPr lang="en-US" spc="-10" dirty="0">
                <a:latin typeface="Times New Roman"/>
                <a:cs typeface="Times New Roman"/>
              </a:rPr>
              <a:t> </a:t>
            </a:r>
            <a:r>
              <a:rPr lang="en-US" spc="-5" dirty="0">
                <a:latin typeface="Times New Roman"/>
                <a:cs typeface="Times New Roman"/>
              </a:rPr>
              <a:t>where</a:t>
            </a:r>
            <a:r>
              <a:rPr lang="en-US" dirty="0">
                <a:latin typeface="Times New Roman"/>
                <a:cs typeface="Times New Roman"/>
              </a:rPr>
              <a:t> the</a:t>
            </a:r>
            <a:r>
              <a:rPr lang="en-US" spc="5" dirty="0">
                <a:latin typeface="Times New Roman"/>
                <a:cs typeface="Times New Roman"/>
              </a:rPr>
              <a:t> </a:t>
            </a:r>
            <a:r>
              <a:rPr lang="en-US" spc="-5" dirty="0">
                <a:latin typeface="Times New Roman"/>
                <a:cs typeface="Times New Roman"/>
              </a:rPr>
              <a:t>obscured</a:t>
            </a:r>
            <a:r>
              <a:rPr lang="en-US" dirty="0">
                <a:latin typeface="Times New Roman"/>
                <a:cs typeface="Times New Roman"/>
              </a:rPr>
              <a:t> </a:t>
            </a:r>
            <a:r>
              <a:rPr lang="en-US" spc="-5" dirty="0">
                <a:latin typeface="Times New Roman"/>
                <a:cs typeface="Times New Roman"/>
              </a:rPr>
              <a:t>faces</a:t>
            </a:r>
            <a:r>
              <a:rPr lang="en-US" dirty="0">
                <a:latin typeface="Times New Roman"/>
                <a:cs typeface="Times New Roman"/>
              </a:rPr>
              <a:t> are</a:t>
            </a:r>
            <a:r>
              <a:rPr lang="en-US" spc="5" dirty="0">
                <a:latin typeface="Times New Roman"/>
                <a:cs typeface="Times New Roman"/>
              </a:rPr>
              <a:t> </a:t>
            </a:r>
            <a:r>
              <a:rPr lang="en-US" spc="-15" dirty="0">
                <a:latin typeface="Times New Roman"/>
                <a:cs typeface="Times New Roman"/>
              </a:rPr>
              <a:t>partially</a:t>
            </a:r>
            <a:r>
              <a:rPr lang="en-US" spc="-10" dirty="0">
                <a:latin typeface="Times New Roman"/>
                <a:cs typeface="Times New Roman"/>
              </a:rPr>
              <a:t> </a:t>
            </a:r>
            <a:r>
              <a:rPr lang="en-US" dirty="0">
                <a:latin typeface="Times New Roman"/>
                <a:cs typeface="Times New Roman"/>
              </a:rPr>
              <a:t>or </a:t>
            </a:r>
            <a:r>
              <a:rPr lang="en-US" spc="5" dirty="0">
                <a:latin typeface="Times New Roman"/>
                <a:cs typeface="Times New Roman"/>
              </a:rPr>
              <a:t> </a:t>
            </a:r>
            <a:r>
              <a:rPr lang="en-US" spc="-15" dirty="0">
                <a:latin typeface="Times New Roman"/>
                <a:cs typeface="Times New Roman"/>
              </a:rPr>
              <a:t>completely</a:t>
            </a:r>
            <a:r>
              <a:rPr lang="en-US" spc="-10" dirty="0">
                <a:latin typeface="Times New Roman"/>
                <a:cs typeface="Times New Roman"/>
              </a:rPr>
              <a:t> </a:t>
            </a:r>
            <a:r>
              <a:rPr lang="en-US" spc="-5" dirty="0">
                <a:latin typeface="Times New Roman"/>
                <a:cs typeface="Times New Roman"/>
              </a:rPr>
              <a:t>hidden</a:t>
            </a:r>
            <a:r>
              <a:rPr lang="en-US" dirty="0">
                <a:latin typeface="Times New Roman"/>
                <a:cs typeface="Times New Roman"/>
              </a:rPr>
              <a:t> by</a:t>
            </a:r>
            <a:r>
              <a:rPr lang="en-US" spc="5" dirty="0">
                <a:latin typeface="Times New Roman"/>
                <a:cs typeface="Times New Roman"/>
              </a:rPr>
              <a:t> </a:t>
            </a:r>
            <a:r>
              <a:rPr lang="en-US" spc="-5" dirty="0">
                <a:latin typeface="Times New Roman"/>
                <a:cs typeface="Times New Roman"/>
              </a:rPr>
              <a:t>other</a:t>
            </a:r>
            <a:r>
              <a:rPr lang="en-US" dirty="0">
                <a:latin typeface="Times New Roman"/>
                <a:cs typeface="Times New Roman"/>
              </a:rPr>
              <a:t> </a:t>
            </a:r>
            <a:r>
              <a:rPr lang="en-US" spc="-15" dirty="0">
                <a:latin typeface="Times New Roman"/>
                <a:cs typeface="Times New Roman"/>
              </a:rPr>
              <a:t>objects</a:t>
            </a:r>
            <a:r>
              <a:rPr lang="en-US" spc="-10" dirty="0">
                <a:latin typeface="Times New Roman"/>
                <a:cs typeface="Times New Roman"/>
              </a:rPr>
              <a:t> </a:t>
            </a:r>
            <a:r>
              <a:rPr lang="en-US" spc="-5" dirty="0">
                <a:latin typeface="Times New Roman"/>
                <a:cs typeface="Times New Roman"/>
              </a:rPr>
              <a:t>(e.g.</a:t>
            </a:r>
            <a:r>
              <a:rPr lang="en-US" dirty="0">
                <a:latin typeface="Times New Roman"/>
                <a:cs typeface="Times New Roman"/>
              </a:rPr>
              <a:t> </a:t>
            </a:r>
            <a:r>
              <a:rPr lang="en-US" spc="-5" dirty="0">
                <a:latin typeface="Times New Roman"/>
                <a:cs typeface="Times New Roman"/>
              </a:rPr>
              <a:t>Using</a:t>
            </a:r>
            <a:r>
              <a:rPr lang="en-US" dirty="0">
                <a:latin typeface="Times New Roman"/>
                <a:cs typeface="Times New Roman"/>
              </a:rPr>
              <a:t> </a:t>
            </a:r>
            <a:r>
              <a:rPr lang="en-US" spc="-15" dirty="0">
                <a:latin typeface="Times New Roman"/>
                <a:cs typeface="Times New Roman"/>
              </a:rPr>
              <a:t>Depth-Buffer</a:t>
            </a:r>
            <a:r>
              <a:rPr lang="en-US" spc="-10" dirty="0">
                <a:latin typeface="Times New Roman"/>
                <a:cs typeface="Times New Roman"/>
              </a:rPr>
              <a:t> </a:t>
            </a:r>
            <a:r>
              <a:rPr lang="en-US" spc="-5" dirty="0">
                <a:latin typeface="Times New Roman"/>
                <a:cs typeface="Times New Roman"/>
              </a:rPr>
              <a:t>Method</a:t>
            </a:r>
            <a:r>
              <a:rPr lang="en-US" dirty="0">
                <a:latin typeface="Times New Roman"/>
                <a:cs typeface="Times New Roman"/>
              </a:rPr>
              <a:t> or </a:t>
            </a:r>
            <a:r>
              <a:rPr lang="en-US" spc="5" dirty="0">
                <a:latin typeface="Times New Roman"/>
                <a:cs typeface="Times New Roman"/>
              </a:rPr>
              <a:t> </a:t>
            </a:r>
            <a:r>
              <a:rPr lang="en-US" spc="-10" dirty="0">
                <a:latin typeface="Times New Roman"/>
                <a:cs typeface="Times New Roman"/>
              </a:rPr>
              <a:t>Depth-sort</a:t>
            </a:r>
            <a:r>
              <a:rPr lang="en-US" spc="20" dirty="0">
                <a:latin typeface="Times New Roman"/>
                <a:cs typeface="Times New Roman"/>
              </a:rPr>
              <a:t> </a:t>
            </a:r>
            <a:r>
              <a:rPr lang="en-US" spc="-15" dirty="0">
                <a:latin typeface="Times New Roman"/>
                <a:cs typeface="Times New Roman"/>
              </a:rPr>
              <a:t>Method).</a:t>
            </a:r>
            <a:endParaRPr lang="en-US" dirty="0">
              <a:latin typeface="Times New Roman"/>
              <a:cs typeface="Times New Roman"/>
            </a:endParaRPr>
          </a:p>
          <a:p>
            <a:pPr marL="337185" indent="-229235" algn="just">
              <a:lnSpc>
                <a:spcPts val="2700"/>
              </a:lnSpc>
              <a:buFont typeface="Arial MT"/>
              <a:buChar char="-"/>
              <a:tabLst>
                <a:tab pos="337820" algn="l"/>
              </a:tabLst>
            </a:pPr>
            <a:r>
              <a:rPr lang="en-US" spc="-5" dirty="0">
                <a:latin typeface="Times New Roman"/>
                <a:cs typeface="Times New Roman"/>
              </a:rPr>
              <a:t>This method</a:t>
            </a:r>
            <a:r>
              <a:rPr lang="en-US" spc="5" dirty="0">
                <a:latin typeface="Times New Roman"/>
                <a:cs typeface="Times New Roman"/>
              </a:rPr>
              <a:t> </a:t>
            </a:r>
            <a:r>
              <a:rPr lang="en-US" spc="-10" dirty="0">
                <a:latin typeface="Times New Roman"/>
                <a:cs typeface="Times New Roman"/>
              </a:rPr>
              <a:t>can</a:t>
            </a:r>
            <a:r>
              <a:rPr lang="en-US" spc="-30" dirty="0">
                <a:latin typeface="Times New Roman"/>
                <a:cs typeface="Times New Roman"/>
              </a:rPr>
              <a:t> </a:t>
            </a:r>
            <a:r>
              <a:rPr lang="en-US" spc="-5" dirty="0">
                <a:latin typeface="Times New Roman"/>
                <a:cs typeface="Times New Roman"/>
              </a:rPr>
              <a:t>only</a:t>
            </a:r>
            <a:r>
              <a:rPr lang="en-US" spc="-35" dirty="0">
                <a:latin typeface="Times New Roman"/>
                <a:cs typeface="Times New Roman"/>
              </a:rPr>
              <a:t> </a:t>
            </a:r>
            <a:r>
              <a:rPr lang="en-US" dirty="0">
                <a:latin typeface="Times New Roman"/>
                <a:cs typeface="Times New Roman"/>
              </a:rPr>
              <a:t>be</a:t>
            </a:r>
            <a:r>
              <a:rPr lang="en-US" spc="-20" dirty="0">
                <a:latin typeface="Times New Roman"/>
                <a:cs typeface="Times New Roman"/>
              </a:rPr>
              <a:t> </a:t>
            </a:r>
            <a:r>
              <a:rPr lang="en-US" spc="-5" dirty="0">
                <a:latin typeface="Times New Roman"/>
                <a:cs typeface="Times New Roman"/>
              </a:rPr>
              <a:t>used</a:t>
            </a:r>
            <a:r>
              <a:rPr lang="en-US" spc="-25" dirty="0">
                <a:latin typeface="Times New Roman"/>
                <a:cs typeface="Times New Roman"/>
              </a:rPr>
              <a:t> </a:t>
            </a:r>
            <a:r>
              <a:rPr lang="en-US" dirty="0">
                <a:latin typeface="Times New Roman"/>
                <a:cs typeface="Times New Roman"/>
              </a:rPr>
              <a:t>on</a:t>
            </a:r>
            <a:r>
              <a:rPr lang="en-US" spc="-35" dirty="0">
                <a:latin typeface="Times New Roman"/>
                <a:cs typeface="Times New Roman"/>
              </a:rPr>
              <a:t> </a:t>
            </a:r>
            <a:r>
              <a:rPr lang="en-US" spc="-5" dirty="0">
                <a:latin typeface="Times New Roman"/>
                <a:cs typeface="Times New Roman"/>
              </a:rPr>
              <a:t>solid</a:t>
            </a:r>
            <a:r>
              <a:rPr lang="en-US" spc="-20" dirty="0">
                <a:latin typeface="Times New Roman"/>
                <a:cs typeface="Times New Roman"/>
              </a:rPr>
              <a:t> </a:t>
            </a:r>
            <a:r>
              <a:rPr lang="en-US" spc="-5" dirty="0">
                <a:latin typeface="Times New Roman"/>
                <a:cs typeface="Times New Roman"/>
              </a:rPr>
              <a:t>objects</a:t>
            </a:r>
            <a:r>
              <a:rPr lang="en-US" spc="-10" dirty="0">
                <a:latin typeface="Times New Roman"/>
                <a:cs typeface="Times New Roman"/>
              </a:rPr>
              <a:t> </a:t>
            </a:r>
            <a:r>
              <a:rPr lang="en-US" spc="-20" dirty="0">
                <a:latin typeface="Times New Roman"/>
                <a:cs typeface="Times New Roman"/>
              </a:rPr>
              <a:t>modeled</a:t>
            </a:r>
            <a:r>
              <a:rPr lang="en-US" spc="-5" dirty="0">
                <a:latin typeface="Times New Roman"/>
                <a:cs typeface="Times New Roman"/>
              </a:rPr>
              <a:t> </a:t>
            </a:r>
            <a:r>
              <a:rPr lang="en-US" spc="-10" dirty="0">
                <a:latin typeface="Times New Roman"/>
                <a:cs typeface="Times New Roman"/>
              </a:rPr>
              <a:t>as</a:t>
            </a:r>
            <a:r>
              <a:rPr lang="en-US" spc="-20" dirty="0">
                <a:latin typeface="Times New Roman"/>
                <a:cs typeface="Times New Roman"/>
              </a:rPr>
              <a:t> </a:t>
            </a:r>
            <a:r>
              <a:rPr lang="en-US" spc="-5" dirty="0">
                <a:latin typeface="Times New Roman"/>
                <a:cs typeface="Times New Roman"/>
              </a:rPr>
              <a:t>a </a:t>
            </a:r>
            <a:r>
              <a:rPr lang="en-US" dirty="0">
                <a:latin typeface="Times New Roman"/>
                <a:cs typeface="Times New Roman"/>
              </a:rPr>
              <a:t>polygon</a:t>
            </a:r>
            <a:r>
              <a:rPr lang="en-US" spc="-40" dirty="0">
                <a:latin typeface="Times New Roman"/>
                <a:cs typeface="Times New Roman"/>
              </a:rPr>
              <a:t> </a:t>
            </a:r>
            <a:r>
              <a:rPr lang="en-US" spc="-15" dirty="0">
                <a:latin typeface="Times New Roman"/>
                <a:cs typeface="Times New Roman"/>
              </a:rPr>
              <a:t>mesh.</a:t>
            </a:r>
            <a:endParaRPr lang="en-US" dirty="0">
              <a:latin typeface="Times New Roman"/>
              <a:cs typeface="Times New Roman"/>
            </a:endParaRPr>
          </a:p>
        </p:txBody>
      </p:sp>
      <p:pic>
        <p:nvPicPr>
          <p:cNvPr id="36866" name="Picture 2"/>
          <p:cNvPicPr>
            <a:picLocks noChangeAspect="1" noChangeArrowheads="1"/>
          </p:cNvPicPr>
          <p:nvPr/>
        </p:nvPicPr>
        <p:blipFill>
          <a:blip r:embed="rId2"/>
          <a:srcRect b="389"/>
          <a:stretch>
            <a:fillRect/>
          </a:stretch>
        </p:blipFill>
        <p:spPr bwMode="auto">
          <a:xfrm>
            <a:off x="5486400" y="3962400"/>
            <a:ext cx="3238500" cy="24384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dirty="0"/>
          </a:p>
        </p:txBody>
      </p:sp>
      <p:sp>
        <p:nvSpPr>
          <p:cNvPr id="3" name="Content Placeholder 2"/>
          <p:cNvSpPr>
            <a:spLocks noGrp="1"/>
          </p:cNvSpPr>
          <p:nvPr>
            <p:ph sz="quarter" idx="1"/>
          </p:nvPr>
        </p:nvSpPr>
        <p:spPr/>
        <p:txBody>
          <a:bodyPr/>
          <a:lstStyle/>
          <a:p>
            <a:pPr>
              <a:buNone/>
            </a:pPr>
            <a:endParaRPr lang="en-US" altLang="ko-KR" dirty="0"/>
          </a:p>
          <a:p>
            <a:pPr>
              <a:buNone/>
            </a:pPr>
            <a:endParaRPr lang="en-US" altLang="ko-KR" dirty="0"/>
          </a:p>
          <a:p>
            <a:pPr>
              <a:buNone/>
            </a:pPr>
            <a:endParaRPr lang="en-US" altLang="ko-KR" dirty="0"/>
          </a:p>
          <a:p>
            <a:pPr algn="ctr">
              <a:buNone/>
            </a:pPr>
            <a:r>
              <a:rPr lang="en-US" altLang="ko-KR" sz="3000" b="1" dirty="0"/>
              <a:t>Depth-Buffer (Z-Buffer)Method</a:t>
            </a:r>
            <a:endParaRPr lang="en-US" sz="30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tLang="ko-KR" dirty="0"/>
              <a:t>Characteristics</a:t>
            </a:r>
            <a:endParaRPr lang="en-US" dirty="0"/>
          </a:p>
        </p:txBody>
      </p:sp>
      <p:sp>
        <p:nvSpPr>
          <p:cNvPr id="3" name="Content Placeholder 2"/>
          <p:cNvSpPr>
            <a:spLocks noGrp="1"/>
          </p:cNvSpPr>
          <p:nvPr>
            <p:ph sz="quarter" idx="1"/>
          </p:nvPr>
        </p:nvSpPr>
        <p:spPr/>
        <p:txBody>
          <a:bodyPr>
            <a:normAutofit fontScale="85000" lnSpcReduction="20000"/>
          </a:bodyPr>
          <a:lstStyle/>
          <a:p>
            <a:pPr>
              <a:lnSpc>
                <a:spcPct val="110000"/>
              </a:lnSpc>
              <a:buNone/>
            </a:pPr>
            <a:r>
              <a:rPr lang="en-US" altLang="ko-KR" sz="2400" dirty="0"/>
              <a:t>Commonly used image-space approach</a:t>
            </a:r>
          </a:p>
          <a:p>
            <a:pPr>
              <a:lnSpc>
                <a:spcPct val="110000"/>
              </a:lnSpc>
            </a:pPr>
            <a:r>
              <a:rPr lang="en-US" altLang="ko-KR" sz="2400" dirty="0"/>
              <a:t> Compares depths of each pixel on the projection plane</a:t>
            </a:r>
          </a:p>
          <a:p>
            <a:pPr lvl="1">
              <a:lnSpc>
                <a:spcPct val="110000"/>
              </a:lnSpc>
            </a:pPr>
            <a:r>
              <a:rPr lang="en-US" altLang="ko-KR" sz="2000" dirty="0"/>
              <a:t> Referred to as the </a:t>
            </a:r>
            <a:r>
              <a:rPr lang="en-US" altLang="ko-KR" sz="2000" b="1" i="1" dirty="0">
                <a:solidFill>
                  <a:schemeClr val="accent2"/>
                </a:solidFill>
              </a:rPr>
              <a:t>z-buffer</a:t>
            </a:r>
            <a:r>
              <a:rPr lang="en-US" altLang="ko-KR" sz="2000" dirty="0"/>
              <a:t>  method</a:t>
            </a:r>
          </a:p>
          <a:p>
            <a:pPr>
              <a:lnSpc>
                <a:spcPct val="110000"/>
              </a:lnSpc>
            </a:pPr>
            <a:r>
              <a:rPr lang="en-US" altLang="ko-KR" sz="2400" dirty="0"/>
              <a:t> Usually applied to scenes of polygonal surfaces</a:t>
            </a:r>
          </a:p>
          <a:p>
            <a:pPr lvl="1">
              <a:lnSpc>
                <a:spcPct val="110000"/>
              </a:lnSpc>
            </a:pPr>
            <a:r>
              <a:rPr lang="en-US" altLang="ko-KR" sz="2000" dirty="0"/>
              <a:t> Depth values can be computed very quickly</a:t>
            </a:r>
          </a:p>
          <a:p>
            <a:pPr lvl="1">
              <a:lnSpc>
                <a:spcPct val="110000"/>
              </a:lnSpc>
            </a:pPr>
            <a:r>
              <a:rPr lang="en-US" altLang="ko-KR" sz="2000" dirty="0"/>
              <a:t> Easy to implement</a:t>
            </a:r>
          </a:p>
          <a:p>
            <a:pPr>
              <a:lnSpc>
                <a:spcPct val="120000"/>
              </a:lnSpc>
            </a:pPr>
            <a:r>
              <a:rPr lang="en-US" altLang="ko-KR" sz="2400" dirty="0"/>
              <a:t>Two buffer areas are required</a:t>
            </a:r>
          </a:p>
          <a:p>
            <a:pPr lvl="1">
              <a:lnSpc>
                <a:spcPct val="120000"/>
              </a:lnSpc>
            </a:pPr>
            <a:r>
              <a:rPr lang="en-US" altLang="ko-KR" sz="2400" dirty="0"/>
              <a:t> </a:t>
            </a:r>
            <a:r>
              <a:rPr lang="en-US" altLang="ko-KR" sz="2400" b="1" dirty="0"/>
              <a:t>Depth buffer</a:t>
            </a:r>
          </a:p>
          <a:p>
            <a:pPr lvl="2">
              <a:lnSpc>
                <a:spcPct val="120000"/>
              </a:lnSpc>
            </a:pPr>
            <a:r>
              <a:rPr lang="en-US" altLang="ko-KR" dirty="0"/>
              <a:t> Store depth values for each (x, y) position</a:t>
            </a:r>
          </a:p>
          <a:p>
            <a:pPr lvl="2">
              <a:lnSpc>
                <a:spcPct val="120000"/>
              </a:lnSpc>
            </a:pPr>
            <a:r>
              <a:rPr lang="en-US" altLang="ko-KR" dirty="0"/>
              <a:t> </a:t>
            </a:r>
            <a:r>
              <a:rPr lang="en-US" dirty="0"/>
              <a:t>We can implement the depth-buffer algorithm in normalized coordinates, so that z values range from 0 at the back clipping plane to </a:t>
            </a:r>
            <a:r>
              <a:rPr lang="en-US" dirty="0" err="1"/>
              <a:t>z</a:t>
            </a:r>
            <a:r>
              <a:rPr lang="en-US" baseline="-25000" dirty="0" err="1"/>
              <a:t>max</a:t>
            </a:r>
            <a:r>
              <a:rPr lang="en-US" baseline="-25000" dirty="0"/>
              <a:t> </a:t>
            </a:r>
            <a:r>
              <a:rPr lang="en-US" dirty="0"/>
              <a:t>at the front clipping plane</a:t>
            </a:r>
            <a:r>
              <a:rPr lang="en-US" altLang="ko-KR" b="1" dirty="0"/>
              <a:t> </a:t>
            </a:r>
          </a:p>
          <a:p>
            <a:pPr lvl="2">
              <a:lnSpc>
                <a:spcPct val="120000"/>
              </a:lnSpc>
              <a:buNone/>
            </a:pPr>
            <a:r>
              <a:rPr lang="en-US" altLang="ko-KR" b="1" dirty="0"/>
              <a:t>Refresh buffer</a:t>
            </a:r>
          </a:p>
          <a:p>
            <a:pPr lvl="2">
              <a:lnSpc>
                <a:spcPct val="120000"/>
              </a:lnSpc>
            </a:pPr>
            <a:r>
              <a:rPr lang="en-US" altLang="ko-KR" dirty="0"/>
              <a:t> Stores the intensity values for each position</a:t>
            </a:r>
          </a:p>
          <a:p>
            <a:pPr lvl="2">
              <a:lnSpc>
                <a:spcPct val="120000"/>
              </a:lnSpc>
            </a:pPr>
            <a:r>
              <a:rPr lang="en-US" altLang="ko-KR" dirty="0"/>
              <a:t> All positions are initialized to the background intensity</a:t>
            </a:r>
          </a:p>
          <a:p>
            <a:pPr lvl="1">
              <a:lnSpc>
                <a:spcPct val="110000"/>
              </a:lnSpc>
            </a:pPr>
            <a:endParaRPr lang="en-US" altLang="ko-KR" sz="2000" dirty="0"/>
          </a:p>
          <a:p>
            <a:pPr lvl="1">
              <a:lnSpc>
                <a:spcPct val="110000"/>
              </a:lnSpc>
            </a:pPr>
            <a:endParaRPr lang="en-US" altLang="ko-KR" sz="2000" dirty="0"/>
          </a:p>
        </p:txBody>
      </p:sp>
      <p:sp>
        <p:nvSpPr>
          <p:cNvPr id="4" name="Rectangle 3"/>
          <p:cNvSpPr txBox="1">
            <a:spLocks noChangeArrowheads="1"/>
          </p:cNvSpPr>
          <p:nvPr/>
        </p:nvSpPr>
        <p:spPr>
          <a:xfrm>
            <a:off x="685800" y="1600200"/>
            <a:ext cx="7772400" cy="4343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10000"/>
              </a:lnSpc>
              <a:spcBef>
                <a:spcPct val="20000"/>
              </a:spcBef>
              <a:spcAft>
                <a:spcPts val="0"/>
              </a:spcAft>
              <a:buClrTx/>
              <a:buSzTx/>
              <a:buFont typeface="Arial" pitchFamily="34" charset="0"/>
              <a:buChar char="•"/>
              <a:tabLst/>
              <a:defRPr/>
            </a:pPr>
            <a:endParaRPr kumimoji="0" lang="en-US" altLang="ko-KR"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270</TotalTime>
  <Words>2763</Words>
  <Application>Microsoft Office PowerPoint</Application>
  <PresentationFormat>On-screen Show (4:3)</PresentationFormat>
  <Paragraphs>382</Paragraphs>
  <Slides>51</Slides>
  <Notes>1</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51</vt:i4>
      </vt:variant>
    </vt:vector>
  </HeadingPairs>
  <TitlesOfParts>
    <vt:vector size="63" baseType="lpstr">
      <vt:lpstr>Arial</vt:lpstr>
      <vt:lpstr>Arial MT</vt:lpstr>
      <vt:lpstr>b</vt:lpstr>
      <vt:lpstr>Calibri</vt:lpstr>
      <vt:lpstr>Franklin Gothic Book</vt:lpstr>
      <vt:lpstr>Perpetua</vt:lpstr>
      <vt:lpstr>Symbol</vt:lpstr>
      <vt:lpstr>Times New Roman</vt:lpstr>
      <vt:lpstr>Wingdings</vt:lpstr>
      <vt:lpstr>Wingdings 2</vt:lpstr>
      <vt:lpstr>Equity</vt:lpstr>
      <vt:lpstr>Equation</vt:lpstr>
      <vt:lpstr>Unit 7 Visible-Surface Detection Methods</vt:lpstr>
      <vt:lpstr>Introduction</vt:lpstr>
      <vt:lpstr>Classification of Visible-Surface Detection Algorithms</vt:lpstr>
      <vt:lpstr>PowerPoint Presentation</vt:lpstr>
      <vt:lpstr>Sorting and Coherence Methods</vt:lpstr>
      <vt:lpstr>PowerPoint Presentation</vt:lpstr>
      <vt:lpstr>PowerPoint Presentation</vt:lpstr>
      <vt:lpstr>PowerPoint Presentation</vt:lpstr>
      <vt:lpstr>Characteristics</vt:lpstr>
      <vt:lpstr>PowerPoint Presentation</vt:lpstr>
      <vt:lpstr>Depth-Buffer Methods</vt:lpstr>
      <vt:lpstr>PowerPoint Presentation</vt:lpstr>
      <vt:lpstr>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vt:lpstr>
      <vt:lpstr>PowerPoint Presentation</vt:lpstr>
      <vt:lpstr>Scan-Line Method Basic Example</vt:lpstr>
      <vt:lpstr>Algorithm </vt:lpstr>
      <vt:lpstr>Drawback</vt:lpstr>
      <vt:lpstr>PowerPoint Presentation</vt:lpstr>
      <vt:lpstr>PowerPoint Presentation</vt:lpstr>
      <vt:lpstr>Surface Reordering</vt:lpstr>
      <vt:lpstr>BSP-Tree Method</vt:lpstr>
      <vt:lpstr>Characteristics</vt:lpstr>
      <vt:lpstr>PowerPoint Presentation</vt:lpstr>
      <vt:lpstr>Process</vt:lpstr>
      <vt:lpstr>Area-Subdivision Method</vt:lpstr>
      <vt:lpstr>Characteristics</vt:lpstr>
      <vt:lpstr>Process</vt:lpstr>
      <vt:lpstr>Identifying Tests</vt:lpstr>
      <vt:lpstr>Octree Method</vt:lpstr>
      <vt:lpstr>PowerPoint Presentation</vt:lpstr>
      <vt:lpstr>PowerPoint Presentation</vt:lpstr>
      <vt:lpstr>Characteristics</vt:lpstr>
      <vt:lpstr>Displaying An Octree</vt:lpstr>
      <vt:lpstr>Ray-Casting Method</vt:lpstr>
      <vt:lpstr>PowerPoint Presentation</vt:lpstr>
      <vt:lpstr>Characteristics</vt:lpstr>
      <vt:lpstr>Image-Space Method vs. Object-Space Method</vt:lpstr>
      <vt:lpstr>Characteristics</vt:lpstr>
      <vt:lpstr>Comparison of visibility-detection methods</vt:lpstr>
      <vt:lpstr>Summary</vt:lpstr>
      <vt:lpstr>Comparison(1 / 2)</vt:lpstr>
      <vt:lpstr>Comparison(2 / 2)</vt:lpstr>
    </vt:vector>
  </TitlesOfParts>
  <Company>office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Visible-Surface Detection Methods</dc:title>
  <dc:creator>user</dc:creator>
  <cp:lastModifiedBy>acer</cp:lastModifiedBy>
  <cp:revision>58</cp:revision>
  <dcterms:created xsi:type="dcterms:W3CDTF">2015-11-30T06:29:17Z</dcterms:created>
  <dcterms:modified xsi:type="dcterms:W3CDTF">2025-03-26T18:36:02Z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2025-03-26T18:36:02Z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4ecc6ff1-1141-4999-95e9-322119a70546</vt:lpwstr>
  </property>
  <property fmtid="{D5CDD505-2E9C-101B-9397-08002B2CF9AE}" pid="7" name="MSIP_Label_defa4170-0d19-0005-0004-bc88714345d2_ActionId">
    <vt:lpwstr>961844fb-7d08-42ef-a504-2ea43a1b244b</vt:lpwstr>
  </property>
  <property fmtid="{D5CDD505-2E9C-101B-9397-08002B2CF9AE}" pid="8" name="MSIP_Label_defa4170-0d19-0005-0004-bc88714345d2_ContentBits">
    <vt:lpwstr>0</vt:lpwstr>
  </property>
  <property fmtid="{D5CDD505-2E9C-101B-9397-08002B2CF9AE}" pid="9" name="MSIP_Label_defa4170-0d19-0005-0004-bc88714345d2_Tag">
    <vt:lpwstr>10, 3, 0, 1</vt:lpwstr>
  </property>
</Properties>
</file>