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79" d="100"/>
          <a:sy n="79" d="100"/>
        </p:scale>
        <p:origin x="37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037C8-3962-AB98-5D21-544E5018A2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D1C20F6-2D7B-742E-8435-1EB81814B2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8DCBAC0-BD49-5D70-4F25-10FE841408C0}"/>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9534B5B0-1C99-2DCB-72C2-0881332412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E983AD-A7EE-6BB1-43F7-00AA9C34A4E9}"/>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2081640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8E1D-07D9-7A57-A84D-04B613C5EF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938DD0-3953-3CDF-A0F0-B0A2A0913B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12E1C-BE97-7BDD-4D97-30A6DE56872B}"/>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023737CE-23D5-A1BE-CFCE-F2BEBA78F1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217B94-9103-4DEE-5DD4-7B424701DDA0}"/>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298818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921E6-FC64-36C0-7F5D-19567AFDBA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A095B7-E682-B910-1A77-56520EDEC2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56A67F-3F7E-5706-949F-9CF959514631}"/>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506096C9-9868-7C61-8CF6-043F25E1E1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7879A8-F15F-A6B9-4FF4-C0A48F090652}"/>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757019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5487F-C2CB-659B-0DB9-416D0AE4837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BF20A-D555-24CC-CF06-DB1A02E29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4BD9ED-09F2-6A61-A53F-6231A1D022BB}"/>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CF49DF1A-87DF-67DB-42E7-991EF8DFA6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751B0-84F5-0D39-7AA4-1C03DDE27EA7}"/>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2540550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A560E-8C95-406E-BCE0-07C2B4BDE1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CA05BB1-D1E4-FB0F-AE7D-AADBA831DBC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EB03BD-B6B1-CAB0-E7C6-80E758CFB54D}"/>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78126CBA-5E30-5E88-A253-7903091A1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3E5428-1518-D29F-6F65-99A32DEB7B2D}"/>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18820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59A23-B246-0BCC-D6F0-5EB7911DED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E2EF14-3EED-FF32-B1F7-4569AC706B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2FB1B5B-B1BE-660E-6200-326A367B2D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573BFD-32A5-03FC-3F06-78849F35FB95}"/>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6" name="Footer Placeholder 5">
            <a:extLst>
              <a:ext uri="{FF2B5EF4-FFF2-40B4-BE49-F238E27FC236}">
                <a16:creationId xmlns:a16="http://schemas.microsoft.com/office/drawing/2014/main" id="{499802C7-4D50-7E5C-0772-85B975A4C5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B0E8D-1FDE-25BD-7EEB-183D38FDA117}"/>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4054832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F742C-6181-5A4E-8401-F28382174B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106B669-DBBE-5ADA-FEC6-F4AEFF3E5C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C2D0FCC-7FA3-CD28-6373-7D82268BDE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6BFEAC4-7E3B-601C-7D8C-C60D8B2F10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A3AB2-49C8-12B7-1ACD-62634C6D14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F8065C-FCCD-5903-9599-7F7F30BD3610}"/>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8" name="Footer Placeholder 7">
            <a:extLst>
              <a:ext uri="{FF2B5EF4-FFF2-40B4-BE49-F238E27FC236}">
                <a16:creationId xmlns:a16="http://schemas.microsoft.com/office/drawing/2014/main" id="{D2864B67-D0EF-30D4-B921-ADF5A48188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CD5ED-BA1E-0E03-989C-10CE441542A2}"/>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102788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B89AD-FCF6-FE2D-98E7-B199A01F8B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AC718B-4183-3966-C523-BD52DCC2E908}"/>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4" name="Footer Placeholder 3">
            <a:extLst>
              <a:ext uri="{FF2B5EF4-FFF2-40B4-BE49-F238E27FC236}">
                <a16:creationId xmlns:a16="http://schemas.microsoft.com/office/drawing/2014/main" id="{7E69B42D-C31A-C885-057B-84E45F534D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F2315A-439D-B67F-C866-CE31CF8BFEBB}"/>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46269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0410E0-3738-7518-3C0B-B0B13CBD21F6}"/>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3" name="Footer Placeholder 2">
            <a:extLst>
              <a:ext uri="{FF2B5EF4-FFF2-40B4-BE49-F238E27FC236}">
                <a16:creationId xmlns:a16="http://schemas.microsoft.com/office/drawing/2014/main" id="{DEA16A1F-17C0-8E34-0B3C-ADAA3F1384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4C2888-19AD-1C73-FDAD-62EBD854A35E}"/>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148404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11B0-4EEE-CA68-E2D3-F4AF86B3E5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504801-2A96-2B79-8057-0EA3805E33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471CB7-48CA-257A-9B23-DFAA6FB22B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D0A318-6887-B649-C113-8FE7563401EB}"/>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6" name="Footer Placeholder 5">
            <a:extLst>
              <a:ext uri="{FF2B5EF4-FFF2-40B4-BE49-F238E27FC236}">
                <a16:creationId xmlns:a16="http://schemas.microsoft.com/office/drawing/2014/main" id="{BB3C8368-1D50-FC59-D8C1-0909A5F7BD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2CEA62-9F50-BF35-1B59-17624882F9CB}"/>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1728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176F-D019-0F14-4A2E-40BC39357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929D5D-0CB2-7C7F-B66F-0C7AC61123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3F8E9C-819D-7F5D-E828-5E37B4306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5F2440-0D14-7029-8D04-FE7F954CDC47}"/>
              </a:ext>
            </a:extLst>
          </p:cNvPr>
          <p:cNvSpPr>
            <a:spLocks noGrp="1"/>
          </p:cNvSpPr>
          <p:nvPr>
            <p:ph type="dt" sz="half" idx="10"/>
          </p:nvPr>
        </p:nvSpPr>
        <p:spPr/>
        <p:txBody>
          <a:bodyPr/>
          <a:lstStyle/>
          <a:p>
            <a:fld id="{D0D2E742-64E5-40DC-84C1-324C2548BD73}" type="datetimeFigureOut">
              <a:rPr lang="en-US" smtClean="0"/>
              <a:t>1/8/2025</a:t>
            </a:fld>
            <a:endParaRPr lang="en-US"/>
          </a:p>
        </p:txBody>
      </p:sp>
      <p:sp>
        <p:nvSpPr>
          <p:cNvPr id="6" name="Footer Placeholder 5">
            <a:extLst>
              <a:ext uri="{FF2B5EF4-FFF2-40B4-BE49-F238E27FC236}">
                <a16:creationId xmlns:a16="http://schemas.microsoft.com/office/drawing/2014/main" id="{2BB90D36-81CF-91C1-D942-897D9BCF89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AFA4C1-357D-EBC2-0F19-331E5BBA1AE3}"/>
              </a:ext>
            </a:extLst>
          </p:cNvPr>
          <p:cNvSpPr>
            <a:spLocks noGrp="1"/>
          </p:cNvSpPr>
          <p:nvPr>
            <p:ph type="sldNum" sz="quarter" idx="12"/>
          </p:nvPr>
        </p:nvSpPr>
        <p:spPr/>
        <p:txBody>
          <a:bodyPr/>
          <a:lstStyle/>
          <a:p>
            <a:fld id="{9E73B2B6-EC27-4F06-8A04-77395119F029}" type="slidenum">
              <a:rPr lang="en-US" smtClean="0"/>
              <a:t>‹#›</a:t>
            </a:fld>
            <a:endParaRPr lang="en-US"/>
          </a:p>
        </p:txBody>
      </p:sp>
    </p:spTree>
    <p:extLst>
      <p:ext uri="{BB962C8B-B14F-4D97-AF65-F5344CB8AC3E}">
        <p14:creationId xmlns:p14="http://schemas.microsoft.com/office/powerpoint/2010/main" val="2473501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D6681E-22D1-D9DA-9CD7-31EF07D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03A4736-DB2A-D0CE-B87E-D4EA536FE1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BFF1F-9B36-F9F4-C5F1-3F621555C9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D2E742-64E5-40DC-84C1-324C2548BD73}" type="datetimeFigureOut">
              <a:rPr lang="en-US" smtClean="0"/>
              <a:t>1/8/2025</a:t>
            </a:fld>
            <a:endParaRPr lang="en-US"/>
          </a:p>
        </p:txBody>
      </p:sp>
      <p:sp>
        <p:nvSpPr>
          <p:cNvPr id="5" name="Footer Placeholder 4">
            <a:extLst>
              <a:ext uri="{FF2B5EF4-FFF2-40B4-BE49-F238E27FC236}">
                <a16:creationId xmlns:a16="http://schemas.microsoft.com/office/drawing/2014/main" id="{31E2B1EC-92C1-978B-8328-0160320B49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E6C8CC9-7B6E-C0A7-C510-F539771DCA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73B2B6-EC27-4F06-8A04-77395119F029}" type="slidenum">
              <a:rPr lang="en-US" smtClean="0"/>
              <a:t>‹#›</a:t>
            </a:fld>
            <a:endParaRPr lang="en-US"/>
          </a:p>
        </p:txBody>
      </p:sp>
    </p:spTree>
    <p:extLst>
      <p:ext uri="{BB962C8B-B14F-4D97-AF65-F5344CB8AC3E}">
        <p14:creationId xmlns:p14="http://schemas.microsoft.com/office/powerpoint/2010/main" val="3473303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64FF1-0E44-30DC-A080-814B63C7EDD0}"/>
              </a:ext>
            </a:extLst>
          </p:cNvPr>
          <p:cNvSpPr>
            <a:spLocks noGrp="1"/>
          </p:cNvSpPr>
          <p:nvPr>
            <p:ph type="ctrTitle"/>
          </p:nvPr>
        </p:nvSpPr>
        <p:spPr/>
        <p:txBody>
          <a:bodyPr>
            <a:normAutofit fontScale="90000"/>
          </a:bodyPr>
          <a:lstStyle/>
          <a:p>
            <a:r>
              <a:rPr lang="en-US" sz="6000" dirty="0">
                <a:latin typeface="Arial" panose="020B0604020202020204" pitchFamily="34" charset="0"/>
                <a:cs typeface="Arial" panose="020B0604020202020204" pitchFamily="34" charset="0"/>
              </a:rPr>
              <a:t>Session Cookies and Types of Cookies</a:t>
            </a:r>
            <a:br>
              <a:rPr lang="en-US" sz="6000" dirty="0">
                <a:latin typeface="Arial" panose="020B0604020202020204" pitchFamily="34" charset="0"/>
                <a:cs typeface="Arial" panose="020B0604020202020204" pitchFamily="34" charset="0"/>
              </a:rPr>
            </a:br>
            <a:endParaRPr lang="en-US" dirty="0"/>
          </a:p>
        </p:txBody>
      </p:sp>
    </p:spTree>
    <p:extLst>
      <p:ext uri="{BB962C8B-B14F-4D97-AF65-F5344CB8AC3E}">
        <p14:creationId xmlns:p14="http://schemas.microsoft.com/office/powerpoint/2010/main" val="1718303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68E15-C94C-67EA-7542-8532FDBBAD9E}"/>
              </a:ext>
            </a:extLst>
          </p:cNvPr>
          <p:cNvSpPr>
            <a:spLocks noGrp="1"/>
          </p:cNvSpPr>
          <p:nvPr>
            <p:ph type="title"/>
          </p:nvPr>
        </p:nvSpPr>
        <p:spPr/>
        <p:txBody>
          <a:bodyPr/>
          <a:lstStyle/>
          <a:p>
            <a:r>
              <a:rPr lang="en-US" b="1" dirty="0"/>
              <a:t>Conclusion</a:t>
            </a:r>
            <a:r>
              <a:rPr lang="en-US" dirty="0"/>
              <a:t> </a:t>
            </a:r>
          </a:p>
        </p:txBody>
      </p:sp>
      <p:sp>
        <p:nvSpPr>
          <p:cNvPr id="3" name="Content Placeholder 2">
            <a:extLst>
              <a:ext uri="{FF2B5EF4-FFF2-40B4-BE49-F238E27FC236}">
                <a16:creationId xmlns:a16="http://schemas.microsoft.com/office/drawing/2014/main" id="{AA5E9E8B-D5F0-FD2F-E2AF-09B49695B97F}"/>
              </a:ext>
            </a:extLst>
          </p:cNvPr>
          <p:cNvSpPr>
            <a:spLocks noGrp="1"/>
          </p:cNvSpPr>
          <p:nvPr>
            <p:ph idx="1"/>
          </p:nvPr>
        </p:nvSpPr>
        <p:spPr/>
        <p:txBody>
          <a:bodyPr>
            <a:normAutofit/>
          </a:bodyPr>
          <a:lstStyle/>
          <a:p>
            <a:pPr marL="0" marR="0" indent="0">
              <a:lnSpc>
                <a:spcPct val="107000"/>
              </a:lnSpc>
              <a:spcAft>
                <a:spcPts val="800"/>
              </a:spcAft>
              <a:buNone/>
            </a:pPr>
            <a:r>
              <a:rPr lang="en-US" kern="100" dirty="0">
                <a:effectLst/>
                <a:latin typeface="Arial" panose="020B0604020202020204" pitchFamily="34" charset="0"/>
                <a:ea typeface="Calibri" panose="020F0502020204030204" pitchFamily="34" charset="0"/>
                <a:cs typeface="Arial" panose="020B0604020202020204" pitchFamily="34" charset="0"/>
              </a:rPr>
              <a:t>Cookies play a crucial role in web applications by storing session information, user preferences, and tracking data. Understanding how to inspect login cookies on popular platforms like Facebook, Instagram, LinkedIn, and Slack can help with debugging and security checks.</a:t>
            </a:r>
          </a:p>
        </p:txBody>
      </p:sp>
    </p:spTree>
    <p:extLst>
      <p:ext uri="{BB962C8B-B14F-4D97-AF65-F5344CB8AC3E}">
        <p14:creationId xmlns:p14="http://schemas.microsoft.com/office/powerpoint/2010/main" val="2680923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1BD48-28CC-53E2-B7B6-A6263B6814DC}"/>
              </a:ext>
            </a:extLst>
          </p:cNvPr>
          <p:cNvSpPr>
            <a:spLocks noGrp="1"/>
          </p:cNvSpPr>
          <p:nvPr>
            <p:ph type="title"/>
          </p:nvPr>
        </p:nvSpPr>
        <p:spPr/>
        <p:txBody>
          <a:bodyPr>
            <a:normAutofit/>
          </a:bodyPr>
          <a:lstStyle/>
          <a:p>
            <a:r>
              <a:rPr lang="en-US" sz="2800" b="1" kern="100" dirty="0">
                <a:effectLst/>
                <a:latin typeface="Arial" panose="020B0604020202020204" pitchFamily="34" charset="0"/>
                <a:ea typeface="Calibri" panose="020F0502020204030204" pitchFamily="34" charset="0"/>
                <a:cs typeface="Arial" panose="020B0604020202020204" pitchFamily="34" charset="0"/>
              </a:rPr>
              <a:t>Overview of Session Cookies</a:t>
            </a:r>
            <a:endParaRPr lang="en-US" sz="28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2F58377-01E5-546E-5003-DC766E6FE459}"/>
              </a:ext>
            </a:extLst>
          </p:cNvPr>
          <p:cNvSpPr>
            <a:spLocks noGrp="1"/>
          </p:cNvSpPr>
          <p:nvPr>
            <p:ph idx="1"/>
          </p:nvPr>
        </p:nvSpPr>
        <p:spPr/>
        <p:txBody>
          <a:bodyPr>
            <a:normAutofit/>
          </a:bodyPr>
          <a:lstStyle/>
          <a:p>
            <a:pPr marL="0" marR="0" indent="0">
              <a:lnSpc>
                <a:spcPct val="107000"/>
              </a:lnSpc>
              <a:spcAft>
                <a:spcPts val="800"/>
              </a:spcAft>
              <a:buNone/>
            </a:pPr>
            <a:r>
              <a:rPr lang="en-US" kern="100" dirty="0">
                <a:effectLst/>
                <a:latin typeface="Calibri" panose="020F0502020204030204" pitchFamily="34" charset="0"/>
                <a:ea typeface="Calibri" panose="020F0502020204030204" pitchFamily="34" charset="0"/>
                <a:cs typeface="Mangal" panose="02040503050203030202" pitchFamily="18" charset="0"/>
              </a:rPr>
              <a:t>A </a:t>
            </a:r>
            <a:r>
              <a:rPr lang="en-US" b="1" kern="100" dirty="0">
                <a:effectLst/>
                <a:latin typeface="Calibri" panose="020F0502020204030204" pitchFamily="34" charset="0"/>
                <a:ea typeface="Calibri" panose="020F0502020204030204" pitchFamily="34" charset="0"/>
                <a:cs typeface="Mangal" panose="02040503050203030202" pitchFamily="18" charset="0"/>
              </a:rPr>
              <a:t>session cookie</a:t>
            </a:r>
            <a:r>
              <a:rPr lang="en-US" kern="100" dirty="0">
                <a:effectLst/>
                <a:latin typeface="Calibri" panose="020F0502020204030204" pitchFamily="34" charset="0"/>
                <a:ea typeface="Calibri" panose="020F0502020204030204" pitchFamily="34" charset="0"/>
                <a:cs typeface="Mangal" panose="02040503050203030202" pitchFamily="18" charset="0"/>
              </a:rPr>
              <a:t> is a temporary cookie that is created during a user's session on a website. It is used to track the user's activities within a session and is deleted once the user closes their browser. Session cookies help maintain login information, shopping carts, and other session-specific data.</a:t>
            </a:r>
          </a:p>
        </p:txBody>
      </p:sp>
    </p:spTree>
    <p:extLst>
      <p:ext uri="{BB962C8B-B14F-4D97-AF65-F5344CB8AC3E}">
        <p14:creationId xmlns:p14="http://schemas.microsoft.com/office/powerpoint/2010/main" val="40422030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6F423-3198-20E2-5394-0530D12A6445}"/>
              </a:ext>
            </a:extLst>
          </p:cNvPr>
          <p:cNvSpPr>
            <a:spLocks noGrp="1"/>
          </p:cNvSpPr>
          <p:nvPr>
            <p:ph type="title"/>
          </p:nvPr>
        </p:nvSpPr>
        <p:spPr/>
        <p:txBody>
          <a:bodyPr>
            <a:normAutofit/>
          </a:bodyPr>
          <a:lstStyle/>
          <a:p>
            <a:pPr algn="ctr"/>
            <a:r>
              <a:rPr lang="en-US" sz="3200" b="1" kern="100" dirty="0">
                <a:effectLst/>
                <a:latin typeface="Calibri" panose="020F0502020204030204" pitchFamily="34" charset="0"/>
                <a:ea typeface="Calibri" panose="020F0502020204030204" pitchFamily="34" charset="0"/>
                <a:cs typeface="Mangal" panose="02040503050203030202" pitchFamily="18" charset="0"/>
              </a:rPr>
              <a:t>Types of Cookies</a:t>
            </a:r>
            <a:endParaRPr lang="en-US" sz="3200" dirty="0"/>
          </a:p>
        </p:txBody>
      </p:sp>
      <p:sp>
        <p:nvSpPr>
          <p:cNvPr id="3" name="Content Placeholder 2">
            <a:extLst>
              <a:ext uri="{FF2B5EF4-FFF2-40B4-BE49-F238E27FC236}">
                <a16:creationId xmlns:a16="http://schemas.microsoft.com/office/drawing/2014/main" id="{42D9776A-5464-0EAE-927F-EB4BBD637809}"/>
              </a:ext>
            </a:extLst>
          </p:cNvPr>
          <p:cNvSpPr>
            <a:spLocks noGrp="1"/>
          </p:cNvSpPr>
          <p:nvPr>
            <p:ph idx="1"/>
          </p:nvPr>
        </p:nvSpPr>
        <p:spPr/>
        <p:txBody>
          <a:bodyPr>
            <a:normAutofit/>
          </a:bodyPr>
          <a:lstStyle/>
          <a:p>
            <a:pPr marL="0" marR="0" indent="0">
              <a:lnSpc>
                <a:spcPct val="107000"/>
              </a:lnSpc>
              <a:spcAft>
                <a:spcPts val="800"/>
              </a:spcAft>
              <a:buNone/>
            </a:pPr>
            <a:r>
              <a:rPr lang="en-US" b="1" kern="100" dirty="0">
                <a:effectLst/>
                <a:latin typeface="Calibri" panose="020F0502020204030204" pitchFamily="34" charset="0"/>
                <a:ea typeface="Calibri" panose="020F0502020204030204" pitchFamily="34" charset="0"/>
                <a:cs typeface="Mangal" panose="02040503050203030202" pitchFamily="18" charset="0"/>
              </a:rPr>
              <a:t>Session Cookies</a:t>
            </a:r>
            <a:endParaRPr lang="en-US" kern="1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Arial" panose="020B0604020202020204" pitchFamily="34" charset="0"/>
                <a:ea typeface="Calibri" panose="020F0502020204030204" pitchFamily="34" charset="0"/>
                <a:cs typeface="Arial" panose="020B0604020202020204" pitchFamily="34" charset="0"/>
              </a:rPr>
              <a:t>Purpose:</a:t>
            </a:r>
            <a:r>
              <a:rPr lang="en-US" sz="2800" kern="100" dirty="0">
                <a:effectLst/>
                <a:latin typeface="Arial" panose="020B0604020202020204" pitchFamily="34" charset="0"/>
                <a:ea typeface="Calibri" panose="020F0502020204030204" pitchFamily="34" charset="0"/>
                <a:cs typeface="Arial" panose="020B0604020202020204" pitchFamily="34" charset="0"/>
              </a:rPr>
              <a:t> Temporary cookies that are deleted after the session ends.</a:t>
            </a: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Arial" panose="020B0604020202020204" pitchFamily="34" charset="0"/>
                <a:ea typeface="Calibri" panose="020F0502020204030204" pitchFamily="34" charset="0"/>
                <a:cs typeface="Arial" panose="020B0604020202020204" pitchFamily="34" charset="0"/>
              </a:rPr>
              <a:t>Use Case:</a:t>
            </a:r>
            <a:r>
              <a:rPr lang="en-US" sz="2800" kern="100" dirty="0">
                <a:effectLst/>
                <a:latin typeface="Arial" panose="020B0604020202020204" pitchFamily="34" charset="0"/>
                <a:ea typeface="Calibri" panose="020F0502020204030204" pitchFamily="34" charset="0"/>
                <a:cs typeface="Arial" panose="020B0604020202020204" pitchFamily="34" charset="0"/>
              </a:rPr>
              <a:t> Keeping users logged in during a browsing session.</a:t>
            </a:r>
          </a:p>
        </p:txBody>
      </p:sp>
    </p:spTree>
    <p:extLst>
      <p:ext uri="{BB962C8B-B14F-4D97-AF65-F5344CB8AC3E}">
        <p14:creationId xmlns:p14="http://schemas.microsoft.com/office/powerpoint/2010/main" val="3853674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8BDF1-0A31-21FE-CFF4-B052CB92C5FE}"/>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9D3695E7-2EE3-9A9F-6D15-E5E85598B31F}"/>
              </a:ext>
            </a:extLst>
          </p:cNvPr>
          <p:cNvSpPr>
            <a:spLocks noGrp="1"/>
          </p:cNvSpPr>
          <p:nvPr>
            <p:ph idx="1"/>
          </p:nvPr>
        </p:nvSpPr>
        <p:spPr/>
        <p:txBody>
          <a:bodyPr/>
          <a:lstStyle/>
          <a:p>
            <a:pPr marL="0" marR="0" indent="0">
              <a:lnSpc>
                <a:spcPct val="107000"/>
              </a:lnSpc>
              <a:spcAft>
                <a:spcPts val="800"/>
              </a:spcAft>
              <a:buNone/>
            </a:pPr>
            <a:r>
              <a:rPr lang="en-US" b="1" kern="100" dirty="0">
                <a:effectLst/>
                <a:latin typeface="Calibri" panose="020F0502020204030204" pitchFamily="34" charset="0"/>
                <a:ea typeface="Calibri" panose="020F0502020204030204" pitchFamily="34" charset="0"/>
                <a:cs typeface="Mangal" panose="02040503050203030202" pitchFamily="18" charset="0"/>
              </a:rPr>
              <a:t>Persistent Cookies</a:t>
            </a:r>
            <a:endParaRPr lang="en-US" kern="100" dirty="0">
              <a:effectLst/>
              <a:latin typeface="Calibri" panose="020F0502020204030204" pitchFamily="34" charset="0"/>
              <a:ea typeface="Calibri" panose="020F0502020204030204" pitchFamily="34" charset="0"/>
              <a:cs typeface="Mangal" panose="02040503050203030202" pitchFamily="18"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Mangal" panose="02040503050203030202" pitchFamily="18" charset="0"/>
              </a:rPr>
              <a:t>Purpose:</a:t>
            </a:r>
            <a:r>
              <a:rPr lang="en-US" sz="2800" kern="100" dirty="0">
                <a:effectLst/>
                <a:latin typeface="Calibri" panose="020F0502020204030204" pitchFamily="34" charset="0"/>
                <a:ea typeface="Calibri" panose="020F0502020204030204" pitchFamily="34" charset="0"/>
                <a:cs typeface="Mangal" panose="02040503050203030202" pitchFamily="18" charset="0"/>
              </a:rPr>
              <a:t> Stored on the user's device until they expire or are deleted.</a:t>
            </a: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Calibri" panose="020F0502020204030204" pitchFamily="34" charset="0"/>
                <a:ea typeface="Calibri" panose="020F0502020204030204" pitchFamily="34" charset="0"/>
                <a:cs typeface="Mangal" panose="02040503050203030202" pitchFamily="18" charset="0"/>
              </a:rPr>
              <a:t>Use Case:</a:t>
            </a:r>
            <a:r>
              <a:rPr lang="en-US" sz="2800" kern="100" dirty="0">
                <a:effectLst/>
                <a:latin typeface="Calibri" panose="020F0502020204030204" pitchFamily="34" charset="0"/>
                <a:ea typeface="Calibri" panose="020F0502020204030204" pitchFamily="34" charset="0"/>
                <a:cs typeface="Mangal" panose="02040503050203030202" pitchFamily="18" charset="0"/>
              </a:rPr>
              <a:t> Remembering login credentials, preferences, and tracking user behavior.</a:t>
            </a:r>
          </a:p>
          <a:p>
            <a:endParaRPr lang="en-US" dirty="0"/>
          </a:p>
        </p:txBody>
      </p:sp>
    </p:spTree>
    <p:extLst>
      <p:ext uri="{BB962C8B-B14F-4D97-AF65-F5344CB8AC3E}">
        <p14:creationId xmlns:p14="http://schemas.microsoft.com/office/powerpoint/2010/main" val="393027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522D9-F0CA-A5D7-2B4C-7B00143894C2}"/>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5FE0230B-BC14-312B-2BFB-814257302EC8}"/>
              </a:ext>
            </a:extLst>
          </p:cNvPr>
          <p:cNvSpPr>
            <a:spLocks noGrp="1"/>
          </p:cNvSpPr>
          <p:nvPr>
            <p:ph idx="1"/>
          </p:nvPr>
        </p:nvSpPr>
        <p:spPr/>
        <p:txBody>
          <a:bodyPr/>
          <a:lstStyle/>
          <a:p>
            <a:pPr marL="0" marR="0" indent="0">
              <a:lnSpc>
                <a:spcPct val="107000"/>
              </a:lnSpc>
              <a:spcAft>
                <a:spcPts val="800"/>
              </a:spcAft>
              <a:buNone/>
            </a:pPr>
            <a:r>
              <a:rPr lang="en-US" b="1" kern="100" dirty="0">
                <a:effectLst/>
                <a:latin typeface="Arial" panose="020B0604020202020204" pitchFamily="34" charset="0"/>
                <a:ea typeface="Calibri" panose="020F0502020204030204" pitchFamily="34" charset="0"/>
                <a:cs typeface="Arial" panose="020B0604020202020204" pitchFamily="34" charset="0"/>
              </a:rPr>
              <a:t>Secure Cookies</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Arial" panose="020B0604020202020204" pitchFamily="34" charset="0"/>
                <a:ea typeface="Calibri" panose="020F0502020204030204" pitchFamily="34" charset="0"/>
                <a:cs typeface="Arial" panose="020B0604020202020204" pitchFamily="34" charset="0"/>
              </a:rPr>
              <a:t>Purpose:</a:t>
            </a:r>
            <a:r>
              <a:rPr lang="en-US" sz="2800" kern="100" dirty="0">
                <a:effectLst/>
                <a:latin typeface="Arial" panose="020B0604020202020204" pitchFamily="34" charset="0"/>
                <a:ea typeface="Calibri" panose="020F0502020204030204" pitchFamily="34" charset="0"/>
                <a:cs typeface="Arial" panose="020B0604020202020204" pitchFamily="34" charset="0"/>
              </a:rPr>
              <a:t> Transmitted over secure HTTPS connections.</a:t>
            </a:r>
          </a:p>
          <a:p>
            <a:pPr marL="800100" lvl="1" indent="-342900">
              <a:lnSpc>
                <a:spcPct val="107000"/>
              </a:lnSpc>
              <a:spcAft>
                <a:spcPts val="800"/>
              </a:spcAft>
              <a:buSzPts val="1000"/>
              <a:buFont typeface="Symbol" panose="05050102010706020507" pitchFamily="18" charset="2"/>
              <a:buChar char=""/>
              <a:tabLst>
                <a:tab pos="457200" algn="l"/>
              </a:tabLst>
            </a:pPr>
            <a:r>
              <a:rPr lang="en-US" sz="2800" b="1" kern="100" dirty="0">
                <a:effectLst/>
                <a:latin typeface="Arial" panose="020B0604020202020204" pitchFamily="34" charset="0"/>
                <a:ea typeface="Calibri" panose="020F0502020204030204" pitchFamily="34" charset="0"/>
                <a:cs typeface="Arial" panose="020B0604020202020204" pitchFamily="34" charset="0"/>
              </a:rPr>
              <a:t>Use Case:</a:t>
            </a:r>
            <a:r>
              <a:rPr lang="en-US" sz="2800" kern="100" dirty="0">
                <a:effectLst/>
                <a:latin typeface="Arial" panose="020B0604020202020204" pitchFamily="34" charset="0"/>
                <a:ea typeface="Calibri" panose="020F0502020204030204" pitchFamily="34" charset="0"/>
                <a:cs typeface="Arial" panose="020B0604020202020204" pitchFamily="34" charset="0"/>
              </a:rPr>
              <a:t> Protecting sensitive information from unauthorized access.</a:t>
            </a:r>
          </a:p>
          <a:p>
            <a:endParaRPr lang="en-US" dirty="0"/>
          </a:p>
        </p:txBody>
      </p:sp>
    </p:spTree>
    <p:extLst>
      <p:ext uri="{BB962C8B-B14F-4D97-AF65-F5344CB8AC3E}">
        <p14:creationId xmlns:p14="http://schemas.microsoft.com/office/powerpoint/2010/main" val="2304316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75D1F-5617-4B76-E2CB-9EEF93AB6C9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A9D9E07-BB4B-33B3-8A10-5977F4C2336E}"/>
              </a:ext>
            </a:extLst>
          </p:cNvPr>
          <p:cNvSpPr>
            <a:spLocks noGrp="1"/>
          </p:cNvSpPr>
          <p:nvPr>
            <p:ph idx="1"/>
          </p:nvPr>
        </p:nvSpPr>
        <p:spPr/>
        <p:txBody>
          <a:bodyPr/>
          <a:lstStyle/>
          <a:p>
            <a:pPr marL="0" marR="0" indent="0">
              <a:lnSpc>
                <a:spcPct val="107000"/>
              </a:lnSpc>
              <a:spcAft>
                <a:spcPts val="800"/>
              </a:spcAft>
              <a:buNone/>
            </a:pPr>
            <a:r>
              <a:rPr lang="en-US" b="1" kern="100" dirty="0">
                <a:effectLst/>
                <a:latin typeface="Arial" panose="020B0604020202020204" pitchFamily="34" charset="0"/>
                <a:ea typeface="Calibri" panose="020F0502020204030204" pitchFamily="34" charset="0"/>
                <a:cs typeface="Arial" panose="020B0604020202020204" pitchFamily="34" charset="0"/>
              </a:rPr>
              <a:t>Third-Party Cookies</a:t>
            </a:r>
            <a:endParaRPr lang="en-US" kern="100" dirty="0">
              <a:effectLst/>
              <a:latin typeface="Arial" panose="020B0604020202020204" pitchFamily="34" charset="0"/>
              <a:ea typeface="Calibri" panose="020F0502020204030204" pitchFamily="34" charset="0"/>
              <a:cs typeface="Arial" panose="020B0604020202020204" pitchFamily="34"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Arial" panose="020B0604020202020204" pitchFamily="34" charset="0"/>
                <a:ea typeface="Calibri" panose="020F0502020204030204" pitchFamily="34" charset="0"/>
                <a:cs typeface="Arial" panose="020B0604020202020204" pitchFamily="34" charset="0"/>
              </a:rPr>
              <a:t>Purpose:</a:t>
            </a:r>
            <a:r>
              <a:rPr lang="en-US" kern="100" dirty="0">
                <a:effectLst/>
                <a:latin typeface="Arial" panose="020B0604020202020204" pitchFamily="34" charset="0"/>
                <a:ea typeface="Calibri" panose="020F0502020204030204" pitchFamily="34" charset="0"/>
                <a:cs typeface="Arial" panose="020B0604020202020204" pitchFamily="34" charset="0"/>
              </a:rPr>
              <a:t> Created by domains other than the one the user is visiting.</a:t>
            </a:r>
          </a:p>
          <a:p>
            <a:pPr marL="342900" marR="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Arial" panose="020B0604020202020204" pitchFamily="34" charset="0"/>
                <a:ea typeface="Calibri" panose="020F0502020204030204" pitchFamily="34" charset="0"/>
                <a:cs typeface="Arial" panose="020B0604020202020204" pitchFamily="34" charset="0"/>
              </a:rPr>
              <a:t>Use Case:</a:t>
            </a:r>
            <a:r>
              <a:rPr lang="en-US" kern="100" dirty="0">
                <a:effectLst/>
                <a:latin typeface="Arial" panose="020B0604020202020204" pitchFamily="34" charset="0"/>
                <a:ea typeface="Calibri" panose="020F0502020204030204" pitchFamily="34" charset="0"/>
                <a:cs typeface="Arial" panose="020B0604020202020204" pitchFamily="34" charset="0"/>
              </a:rPr>
              <a:t> Targeted advertising and cross-site tracking.</a:t>
            </a:r>
          </a:p>
          <a:p>
            <a:endParaRPr lang="en-US" dirty="0"/>
          </a:p>
        </p:txBody>
      </p:sp>
    </p:spTree>
    <p:extLst>
      <p:ext uri="{BB962C8B-B14F-4D97-AF65-F5344CB8AC3E}">
        <p14:creationId xmlns:p14="http://schemas.microsoft.com/office/powerpoint/2010/main" val="3007883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2F06E-E91C-5510-47ED-FCCDCB001055}"/>
              </a:ext>
            </a:extLst>
          </p:cNvPr>
          <p:cNvSpPr>
            <a:spLocks noGrp="1"/>
          </p:cNvSpPr>
          <p:nvPr>
            <p:ph type="title"/>
          </p:nvPr>
        </p:nvSpPr>
        <p:spPr/>
        <p:txBody>
          <a:bodyPr>
            <a:normAutofit/>
          </a:bodyPr>
          <a:lstStyle/>
          <a:p>
            <a:pPr algn="ctr"/>
            <a:r>
              <a:rPr lang="en-US" sz="3200" b="1" kern="100" dirty="0">
                <a:effectLst/>
                <a:latin typeface="Arial" panose="020B0604020202020204" pitchFamily="34" charset="0"/>
                <a:ea typeface="Calibri" panose="020F0502020204030204" pitchFamily="34" charset="0"/>
                <a:cs typeface="Arial" panose="020B0604020202020204" pitchFamily="34" charset="0"/>
              </a:rPr>
              <a:t>How to Check Login Cookies for Popular Platforms</a:t>
            </a:r>
            <a:endParaRPr lang="en-US" sz="32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95CAD74-319C-F523-1956-6F99C88C15FD}"/>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Facebook</a:t>
            </a:r>
          </a:p>
          <a:p>
            <a:pPr lvl="1"/>
            <a:r>
              <a:rPr lang="en-US" sz="2800" dirty="0">
                <a:effectLst/>
                <a:latin typeface="Arial" panose="020B0604020202020204" pitchFamily="34" charset="0"/>
                <a:ea typeface="Calibri" panose="020F0502020204030204" pitchFamily="34" charset="0"/>
                <a:cs typeface="Arial" panose="020B0604020202020204" pitchFamily="34" charset="0"/>
              </a:rPr>
              <a:t>Open Developer Tools (F12).</a:t>
            </a:r>
          </a:p>
          <a:p>
            <a:pPr lvl="1"/>
            <a:r>
              <a:rPr lang="en-US" sz="2800" dirty="0">
                <a:latin typeface="Arial" panose="020B0604020202020204" pitchFamily="34" charset="0"/>
                <a:ea typeface="Calibri" panose="020F0502020204030204" pitchFamily="34" charset="0"/>
                <a:cs typeface="Arial" panose="020B0604020202020204" pitchFamily="34" charset="0"/>
              </a:rPr>
              <a:t>Go to the ”Application” tab</a:t>
            </a:r>
          </a:p>
          <a:p>
            <a:pPr lvl="1"/>
            <a:r>
              <a:rPr lang="en-US" sz="2800" dirty="0">
                <a:effectLst/>
                <a:latin typeface="Arial" panose="020B0604020202020204" pitchFamily="34" charset="0"/>
                <a:ea typeface="Calibri" panose="020F0502020204030204" pitchFamily="34" charset="0"/>
                <a:cs typeface="Arial" panose="020B0604020202020204" pitchFamily="34" charset="0"/>
              </a:rPr>
              <a:t>Select “Cookies” under storage.</a:t>
            </a:r>
          </a:p>
          <a:p>
            <a:pPr lvl="1"/>
            <a:r>
              <a:rPr lang="en-US" sz="2800" dirty="0">
                <a:latin typeface="Arial" panose="020B0604020202020204" pitchFamily="34" charset="0"/>
                <a:ea typeface="Calibri" panose="020F0502020204030204" pitchFamily="34" charset="0"/>
                <a:cs typeface="Arial" panose="020B0604020202020204" pitchFamily="34" charset="0"/>
              </a:rPr>
              <a:t>Look for cookies like “</a:t>
            </a:r>
            <a:r>
              <a:rPr lang="en-US" sz="2800" dirty="0" err="1">
                <a:latin typeface="Arial" panose="020B0604020202020204" pitchFamily="34" charset="0"/>
                <a:ea typeface="Calibri" panose="020F0502020204030204" pitchFamily="34" charset="0"/>
                <a:cs typeface="Arial" panose="020B0604020202020204" pitchFamily="34" charset="0"/>
              </a:rPr>
              <a:t>c_user</a:t>
            </a:r>
            <a:r>
              <a:rPr lang="en-US" sz="2800" dirty="0">
                <a:latin typeface="Arial" panose="020B0604020202020204" pitchFamily="34" charset="0"/>
                <a:ea typeface="Calibri" panose="020F0502020204030204" pitchFamily="34" charset="0"/>
                <a:cs typeface="Arial" panose="020B0604020202020204" pitchFamily="34" charset="0"/>
              </a:rPr>
              <a:t>” and “</a:t>
            </a:r>
            <a:r>
              <a:rPr lang="en-US" sz="2800" dirty="0" err="1">
                <a:latin typeface="Arial" panose="020B0604020202020204" pitchFamily="34" charset="0"/>
                <a:ea typeface="Calibri" panose="020F0502020204030204" pitchFamily="34" charset="0"/>
                <a:cs typeface="Arial" panose="020B0604020202020204" pitchFamily="34" charset="0"/>
              </a:rPr>
              <a:t>xs</a:t>
            </a:r>
            <a:r>
              <a:rPr lang="en-US" sz="2800" dirty="0">
                <a:latin typeface="Arial" panose="020B0604020202020204" pitchFamily="34" charset="0"/>
                <a:ea typeface="Calibri" panose="020F0502020204030204" pitchFamily="34" charset="0"/>
                <a:cs typeface="Arial" panose="020B0604020202020204" pitchFamily="34" charset="0"/>
              </a:rPr>
              <a:t>”</a:t>
            </a:r>
            <a:endParaRPr lang="en-US" sz="2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5888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A2C87-334E-430C-5D94-24E99CF936B0}"/>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80498C1F-4566-5140-3983-2C926DB4725B}"/>
              </a:ext>
            </a:extLst>
          </p:cNvPr>
          <p:cNvSpPr>
            <a:spLocks noGrp="1"/>
          </p:cNvSpPr>
          <p:nvPr>
            <p:ph idx="1"/>
          </p:nvPr>
        </p:nvSpPr>
        <p:spPr/>
        <p:txBody>
          <a:bodyPr/>
          <a:lstStyle/>
          <a:p>
            <a:pPr marL="0" marR="0" indent="0">
              <a:lnSpc>
                <a:spcPct val="107000"/>
              </a:lnSpc>
              <a:spcAft>
                <a:spcPts val="800"/>
              </a:spcAft>
              <a:buNone/>
            </a:pPr>
            <a:r>
              <a:rPr lang="en-US" b="1" kern="100" dirty="0">
                <a:effectLst/>
                <a:latin typeface="Arial" panose="020B0604020202020204" pitchFamily="34" charset="0"/>
                <a:ea typeface="Calibri" panose="020F0502020204030204" pitchFamily="34" charset="0"/>
                <a:cs typeface="Arial" panose="020B0604020202020204" pitchFamily="34" charset="0"/>
              </a:rPr>
              <a:t>Instagram</a:t>
            </a:r>
            <a:r>
              <a:rPr lang="en-US" kern="100" dirty="0">
                <a:effectLst/>
                <a:latin typeface="Arial" panose="020B0604020202020204" pitchFamily="34" charset="0"/>
                <a:ea typeface="Calibri" panose="020F0502020204030204" pitchFamily="34" charset="0"/>
                <a:cs typeface="Arial" panose="020B0604020202020204" pitchFamily="34" charset="0"/>
              </a:rPr>
              <a:t> </a:t>
            </a:r>
          </a:p>
          <a:p>
            <a:pPr marL="457200" lvl="1" indent="0">
              <a:lnSpc>
                <a:spcPct val="107000"/>
              </a:lnSpc>
              <a:spcAft>
                <a:spcPts val="800"/>
              </a:spcAft>
              <a:buNone/>
            </a:pPr>
            <a:r>
              <a:rPr lang="en-US" kern="100" dirty="0">
                <a:effectLst/>
                <a:latin typeface="Arial" panose="020B0604020202020204" pitchFamily="34" charset="0"/>
                <a:ea typeface="Calibri" panose="020F0502020204030204" pitchFamily="34" charset="0"/>
                <a:cs typeface="Arial" panose="020B0604020202020204" pitchFamily="34" charset="0"/>
              </a:rPr>
              <a:t>Open Developer Tools (F12).</a:t>
            </a:r>
            <a:br>
              <a:rPr lang="en-US" kern="100" dirty="0">
                <a:effectLst/>
                <a:latin typeface="Arial" panose="020B0604020202020204" pitchFamily="34" charset="0"/>
                <a:ea typeface="Calibri" panose="020F0502020204030204" pitchFamily="34" charset="0"/>
                <a:cs typeface="Arial" panose="020B0604020202020204" pitchFamily="34" charset="0"/>
              </a:rPr>
            </a:br>
            <a:r>
              <a:rPr lang="en-US" kern="100" dirty="0">
                <a:effectLst/>
                <a:latin typeface="Arial" panose="020B0604020202020204" pitchFamily="34" charset="0"/>
                <a:ea typeface="Calibri" panose="020F0502020204030204" pitchFamily="34" charset="0"/>
                <a:cs typeface="Arial" panose="020B0604020202020204" pitchFamily="34" charset="0"/>
              </a:rPr>
              <a:t>Go to the </a:t>
            </a:r>
            <a:r>
              <a:rPr lang="en-US" b="1" kern="100" dirty="0">
                <a:effectLst/>
                <a:latin typeface="Arial" panose="020B0604020202020204" pitchFamily="34" charset="0"/>
                <a:ea typeface="Calibri" panose="020F0502020204030204" pitchFamily="34" charset="0"/>
                <a:cs typeface="Arial" panose="020B0604020202020204" pitchFamily="34" charset="0"/>
              </a:rPr>
              <a:t>Application</a:t>
            </a:r>
            <a:r>
              <a:rPr lang="en-US" kern="100" dirty="0">
                <a:effectLst/>
                <a:latin typeface="Arial" panose="020B0604020202020204" pitchFamily="34" charset="0"/>
                <a:ea typeface="Calibri" panose="020F0502020204030204" pitchFamily="34" charset="0"/>
                <a:cs typeface="Arial" panose="020B0604020202020204" pitchFamily="34" charset="0"/>
              </a:rPr>
              <a:t> tab.</a:t>
            </a:r>
            <a:br>
              <a:rPr lang="en-US" kern="100" dirty="0">
                <a:effectLst/>
                <a:latin typeface="Arial" panose="020B0604020202020204" pitchFamily="34" charset="0"/>
                <a:ea typeface="Calibri" panose="020F0502020204030204" pitchFamily="34" charset="0"/>
                <a:cs typeface="Arial" panose="020B0604020202020204" pitchFamily="34" charset="0"/>
              </a:rPr>
            </a:br>
            <a:r>
              <a:rPr lang="en-US" kern="100" dirty="0">
                <a:effectLst/>
                <a:latin typeface="Arial" panose="020B0604020202020204" pitchFamily="34" charset="0"/>
                <a:ea typeface="Calibri" panose="020F0502020204030204" pitchFamily="34" charset="0"/>
                <a:cs typeface="Arial" panose="020B0604020202020204" pitchFamily="34" charset="0"/>
              </a:rPr>
              <a:t>Select </a:t>
            </a:r>
            <a:r>
              <a:rPr lang="en-US" b="1" kern="100" dirty="0">
                <a:effectLst/>
                <a:latin typeface="Arial" panose="020B0604020202020204" pitchFamily="34" charset="0"/>
                <a:ea typeface="Calibri" panose="020F0502020204030204" pitchFamily="34" charset="0"/>
                <a:cs typeface="Arial" panose="020B0604020202020204" pitchFamily="34" charset="0"/>
              </a:rPr>
              <a:t>Cookies</a:t>
            </a:r>
            <a:r>
              <a:rPr lang="en-US" kern="100" dirty="0">
                <a:effectLst/>
                <a:latin typeface="Arial" panose="020B0604020202020204" pitchFamily="34" charset="0"/>
                <a:ea typeface="Calibri" panose="020F0502020204030204" pitchFamily="34" charset="0"/>
                <a:cs typeface="Arial" panose="020B0604020202020204" pitchFamily="34" charset="0"/>
              </a:rPr>
              <a:t> under Storage.</a:t>
            </a:r>
            <a:br>
              <a:rPr lang="en-US" kern="100" dirty="0">
                <a:effectLst/>
                <a:latin typeface="Arial" panose="020B0604020202020204" pitchFamily="34" charset="0"/>
                <a:ea typeface="Calibri" panose="020F0502020204030204" pitchFamily="34" charset="0"/>
                <a:cs typeface="Arial" panose="020B0604020202020204" pitchFamily="34" charset="0"/>
              </a:rPr>
            </a:br>
            <a:r>
              <a:rPr lang="en-US" kern="100" dirty="0">
                <a:effectLst/>
                <a:latin typeface="Arial" panose="020B0604020202020204" pitchFamily="34" charset="0"/>
                <a:ea typeface="Calibri" panose="020F0502020204030204" pitchFamily="34" charset="0"/>
                <a:cs typeface="Arial" panose="020B0604020202020204" pitchFamily="34" charset="0"/>
              </a:rPr>
              <a:t>Check for </a:t>
            </a:r>
            <a:r>
              <a:rPr lang="en-US" kern="100" dirty="0" err="1">
                <a:effectLst/>
                <a:latin typeface="Arial" panose="020B0604020202020204" pitchFamily="34" charset="0"/>
                <a:ea typeface="Calibri" panose="020F0502020204030204" pitchFamily="34" charset="0"/>
                <a:cs typeface="Arial" panose="020B0604020202020204" pitchFamily="34" charset="0"/>
              </a:rPr>
              <a:t>sessionid</a:t>
            </a:r>
            <a:r>
              <a:rPr lang="en-US" kern="100" dirty="0">
                <a:effectLst/>
                <a:latin typeface="Arial" panose="020B0604020202020204" pitchFamily="34" charset="0"/>
                <a:ea typeface="Calibri" panose="020F050202020403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364398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A028B-2402-4D37-408A-620864E7C69F}"/>
              </a:ext>
            </a:extLst>
          </p:cNvPr>
          <p:cNvSpPr>
            <a:spLocks noGrp="1"/>
          </p:cNvSpPr>
          <p:nvPr>
            <p:ph type="title"/>
          </p:nvPr>
        </p:nvSpPr>
        <p:spPr/>
        <p:txBody>
          <a:bodyPr/>
          <a:lstStyle/>
          <a:p>
            <a:r>
              <a:rPr lang="en-US" dirty="0" err="1"/>
              <a:t>Contd</a:t>
            </a:r>
            <a:r>
              <a:rPr lang="en-US" dirty="0"/>
              <a:t>…</a:t>
            </a:r>
          </a:p>
        </p:txBody>
      </p:sp>
      <p:sp>
        <p:nvSpPr>
          <p:cNvPr id="3" name="Content Placeholder 2">
            <a:extLst>
              <a:ext uri="{FF2B5EF4-FFF2-40B4-BE49-F238E27FC236}">
                <a16:creationId xmlns:a16="http://schemas.microsoft.com/office/drawing/2014/main" id="{FD8B7B08-C14F-0605-D760-C59F372D5EC9}"/>
              </a:ext>
            </a:extLst>
          </p:cNvPr>
          <p:cNvSpPr>
            <a:spLocks noGrp="1"/>
          </p:cNvSpPr>
          <p:nvPr>
            <p:ph idx="1"/>
          </p:nvPr>
        </p:nvSpPr>
        <p:spPr/>
        <p:txBody>
          <a:bodyPr>
            <a:normAutofit/>
          </a:bodyPr>
          <a:lstStyle/>
          <a:p>
            <a:pPr marL="0" marR="0" indent="0">
              <a:lnSpc>
                <a:spcPct val="107000"/>
              </a:lnSpc>
              <a:spcAft>
                <a:spcPts val="800"/>
              </a:spcAft>
              <a:buNone/>
            </a:pPr>
            <a:r>
              <a:rPr lang="en-US" b="1" kern="100" dirty="0">
                <a:effectLst/>
                <a:latin typeface="Arial" panose="020B0604020202020204" pitchFamily="34" charset="0"/>
                <a:ea typeface="Calibri" panose="020F0502020204030204" pitchFamily="34" charset="0"/>
                <a:cs typeface="Arial" panose="020B0604020202020204" pitchFamily="34" charset="0"/>
              </a:rPr>
              <a:t>LinkedIn</a:t>
            </a:r>
            <a:r>
              <a:rPr lang="en-US" kern="100" dirty="0">
                <a:effectLst/>
                <a:latin typeface="Arial" panose="020B0604020202020204" pitchFamily="34" charset="0"/>
                <a:ea typeface="Calibri" panose="020F0502020204030204" pitchFamily="34" charset="0"/>
                <a:cs typeface="Arial" panose="020B0604020202020204" pitchFamily="34" charset="0"/>
              </a:rPr>
              <a:t> </a:t>
            </a:r>
          </a:p>
          <a:p>
            <a:pPr marL="457200" lvl="1" indent="0">
              <a:buNone/>
            </a:pPr>
            <a:r>
              <a:rPr lang="en-US" dirty="0">
                <a:effectLst/>
                <a:latin typeface="Arial" panose="020B0604020202020204" pitchFamily="34" charset="0"/>
                <a:ea typeface="Calibri" panose="020F0502020204030204" pitchFamily="34" charset="0"/>
                <a:cs typeface="Arial" panose="020B0604020202020204" pitchFamily="34" charset="0"/>
              </a:rPr>
              <a:t>Open Developer Tools (F12).</a:t>
            </a:r>
            <a:br>
              <a:rPr lang="en-US" dirty="0">
                <a:effectLst/>
                <a:latin typeface="Arial" panose="020B0604020202020204" pitchFamily="34" charset="0"/>
                <a:ea typeface="Calibri" panose="020F0502020204030204" pitchFamily="34" charset="0"/>
                <a:cs typeface="Arial" panose="020B0604020202020204" pitchFamily="34" charset="0"/>
              </a:rPr>
            </a:br>
            <a:r>
              <a:rPr lang="en-US" dirty="0">
                <a:effectLst/>
                <a:latin typeface="Arial" panose="020B0604020202020204" pitchFamily="34" charset="0"/>
                <a:ea typeface="Calibri" panose="020F0502020204030204" pitchFamily="34" charset="0"/>
                <a:cs typeface="Arial" panose="020B0604020202020204" pitchFamily="34" charset="0"/>
              </a:rPr>
              <a:t>Go to the </a:t>
            </a:r>
            <a:r>
              <a:rPr lang="en-US" b="1" dirty="0">
                <a:effectLst/>
                <a:latin typeface="Arial" panose="020B0604020202020204" pitchFamily="34" charset="0"/>
                <a:ea typeface="Calibri" panose="020F0502020204030204" pitchFamily="34" charset="0"/>
                <a:cs typeface="Arial" panose="020B0604020202020204" pitchFamily="34" charset="0"/>
              </a:rPr>
              <a:t>Application</a:t>
            </a:r>
            <a:r>
              <a:rPr lang="en-US" dirty="0">
                <a:effectLst/>
                <a:latin typeface="Arial" panose="020B0604020202020204" pitchFamily="34" charset="0"/>
                <a:ea typeface="Calibri" panose="020F0502020204030204" pitchFamily="34" charset="0"/>
                <a:cs typeface="Arial" panose="020B0604020202020204" pitchFamily="34" charset="0"/>
              </a:rPr>
              <a:t> tab.</a:t>
            </a:r>
            <a:br>
              <a:rPr lang="en-US" dirty="0">
                <a:effectLst/>
                <a:latin typeface="Arial" panose="020B0604020202020204" pitchFamily="34" charset="0"/>
                <a:ea typeface="Calibri" panose="020F0502020204030204" pitchFamily="34" charset="0"/>
                <a:cs typeface="Arial" panose="020B0604020202020204" pitchFamily="34" charset="0"/>
              </a:rPr>
            </a:br>
            <a:r>
              <a:rPr lang="en-US" dirty="0">
                <a:effectLst/>
                <a:latin typeface="Arial" panose="020B0604020202020204" pitchFamily="34" charset="0"/>
                <a:ea typeface="Calibri" panose="020F0502020204030204" pitchFamily="34" charset="0"/>
                <a:cs typeface="Arial" panose="020B0604020202020204" pitchFamily="34" charset="0"/>
              </a:rPr>
              <a:t>Select </a:t>
            </a:r>
            <a:r>
              <a:rPr lang="en-US" b="1" dirty="0">
                <a:effectLst/>
                <a:latin typeface="Arial" panose="020B0604020202020204" pitchFamily="34" charset="0"/>
                <a:ea typeface="Calibri" panose="020F0502020204030204" pitchFamily="34" charset="0"/>
                <a:cs typeface="Arial" panose="020B0604020202020204" pitchFamily="34" charset="0"/>
              </a:rPr>
              <a:t>Cookies</a:t>
            </a:r>
            <a:r>
              <a:rPr lang="en-US" dirty="0">
                <a:effectLst/>
                <a:latin typeface="Arial" panose="020B0604020202020204" pitchFamily="34" charset="0"/>
                <a:ea typeface="Calibri" panose="020F0502020204030204" pitchFamily="34" charset="0"/>
                <a:cs typeface="Arial" panose="020B0604020202020204" pitchFamily="34" charset="0"/>
              </a:rPr>
              <a:t> under Storage.</a:t>
            </a:r>
            <a:br>
              <a:rPr lang="en-US" dirty="0">
                <a:effectLst/>
                <a:latin typeface="Arial" panose="020B0604020202020204" pitchFamily="34" charset="0"/>
                <a:ea typeface="Calibri" panose="020F0502020204030204" pitchFamily="34" charset="0"/>
                <a:cs typeface="Arial" panose="020B0604020202020204" pitchFamily="34" charset="0"/>
              </a:rPr>
            </a:br>
            <a:r>
              <a:rPr lang="en-US" dirty="0">
                <a:effectLst/>
                <a:latin typeface="Arial" panose="020B0604020202020204" pitchFamily="34" charset="0"/>
                <a:ea typeface="Calibri" panose="020F0502020204030204" pitchFamily="34" charset="0"/>
                <a:cs typeface="Arial" panose="020B0604020202020204" pitchFamily="34" charset="0"/>
              </a:rPr>
              <a:t>Look for </a:t>
            </a:r>
            <a:r>
              <a:rPr lang="en-US" dirty="0" err="1">
                <a:effectLst/>
                <a:latin typeface="Arial" panose="020B0604020202020204" pitchFamily="34" charset="0"/>
                <a:ea typeface="Calibri" panose="020F0502020204030204" pitchFamily="34" charset="0"/>
                <a:cs typeface="Arial" panose="020B0604020202020204" pitchFamily="34" charset="0"/>
              </a:rPr>
              <a:t>li_at</a:t>
            </a:r>
            <a:r>
              <a:rPr lang="en-US" dirty="0">
                <a:effectLst/>
                <a:latin typeface="Arial" panose="020B0604020202020204" pitchFamily="34" charset="0"/>
                <a:ea typeface="Calibri" panose="020F050202020403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721690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318</Words>
  <Application>Microsoft Office PowerPoint</Application>
  <PresentationFormat>Widescreen</PresentationFormat>
  <Paragraphs>32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Session Cookies and Types of Cookies </vt:lpstr>
      <vt:lpstr>Overview of Session Cookies</vt:lpstr>
      <vt:lpstr>Types of Cookies</vt:lpstr>
      <vt:lpstr>Contd…</vt:lpstr>
      <vt:lpstr>Contd….</vt:lpstr>
      <vt:lpstr>PowerPoint Presentation</vt:lpstr>
      <vt:lpstr>How to Check Login Cookies for Popular Platforms</vt:lpstr>
      <vt:lpstr>Contd…</vt:lpstr>
      <vt:lpstr>Contd…</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Apurva Nepal</dc:creator>
  <cp:lastModifiedBy>Apurva Nepal</cp:lastModifiedBy>
  <cp:revision>3</cp:revision>
  <dcterms:created xsi:type="dcterms:W3CDTF">2025-01-08T05:13:38Z</dcterms:created>
  <dcterms:modified xsi:type="dcterms:W3CDTF">2025-01-08T05:41:21Z</dcterms:modified>
</cp:coreProperties>
</file>