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660"/>
  </p:normalViewPr>
  <p:slideViewPr>
    <p:cSldViewPr snapToGrid="0">
      <p:cViewPr varScale="1">
        <p:scale>
          <a:sx n="79" d="100"/>
          <a:sy n="79" d="100"/>
        </p:scale>
        <p:origin x="3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36E1B-5DB5-D747-952B-BF8CBED298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664F0B-C396-CB9E-6F71-ADD751B5A8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6E89F3-93FE-D7BF-131A-50459E757F60}"/>
              </a:ext>
            </a:extLst>
          </p:cNvPr>
          <p:cNvSpPr>
            <a:spLocks noGrp="1"/>
          </p:cNvSpPr>
          <p:nvPr>
            <p:ph type="dt" sz="half" idx="10"/>
          </p:nvPr>
        </p:nvSpPr>
        <p:spPr/>
        <p:txBody>
          <a:bodyPr/>
          <a:lstStyle/>
          <a:p>
            <a:fld id="{A2317A5F-36EA-4CB1-A1AE-E9F65023DA65}" type="datetimeFigureOut">
              <a:rPr lang="en-US" smtClean="0"/>
              <a:t>1/8/2025</a:t>
            </a:fld>
            <a:endParaRPr lang="en-US"/>
          </a:p>
        </p:txBody>
      </p:sp>
      <p:sp>
        <p:nvSpPr>
          <p:cNvPr id="5" name="Footer Placeholder 4">
            <a:extLst>
              <a:ext uri="{FF2B5EF4-FFF2-40B4-BE49-F238E27FC236}">
                <a16:creationId xmlns:a16="http://schemas.microsoft.com/office/drawing/2014/main" id="{48E1D9F6-BAAF-1143-C3E7-249C7ACC3D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8CF7D4-F54E-1F47-5A3E-13BD24FEA77B}"/>
              </a:ext>
            </a:extLst>
          </p:cNvPr>
          <p:cNvSpPr>
            <a:spLocks noGrp="1"/>
          </p:cNvSpPr>
          <p:nvPr>
            <p:ph type="sldNum" sz="quarter" idx="12"/>
          </p:nvPr>
        </p:nvSpPr>
        <p:spPr/>
        <p:txBody>
          <a:bodyPr/>
          <a:lstStyle/>
          <a:p>
            <a:fld id="{FB53A938-8A7C-42F2-9DD3-48E45A6431A4}" type="slidenum">
              <a:rPr lang="en-US" smtClean="0"/>
              <a:t>‹#›</a:t>
            </a:fld>
            <a:endParaRPr lang="en-US"/>
          </a:p>
        </p:txBody>
      </p:sp>
    </p:spTree>
    <p:extLst>
      <p:ext uri="{BB962C8B-B14F-4D97-AF65-F5344CB8AC3E}">
        <p14:creationId xmlns:p14="http://schemas.microsoft.com/office/powerpoint/2010/main" val="4098281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B023-703F-7B8B-8C28-532607F3C4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7DBC6B-859E-CDA4-C141-9EE831EA06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F66CB3-A42B-5131-2EF7-6D381EE0779E}"/>
              </a:ext>
            </a:extLst>
          </p:cNvPr>
          <p:cNvSpPr>
            <a:spLocks noGrp="1"/>
          </p:cNvSpPr>
          <p:nvPr>
            <p:ph type="dt" sz="half" idx="10"/>
          </p:nvPr>
        </p:nvSpPr>
        <p:spPr/>
        <p:txBody>
          <a:bodyPr/>
          <a:lstStyle/>
          <a:p>
            <a:fld id="{A2317A5F-36EA-4CB1-A1AE-E9F65023DA65}" type="datetimeFigureOut">
              <a:rPr lang="en-US" smtClean="0"/>
              <a:t>1/8/2025</a:t>
            </a:fld>
            <a:endParaRPr lang="en-US"/>
          </a:p>
        </p:txBody>
      </p:sp>
      <p:sp>
        <p:nvSpPr>
          <p:cNvPr id="5" name="Footer Placeholder 4">
            <a:extLst>
              <a:ext uri="{FF2B5EF4-FFF2-40B4-BE49-F238E27FC236}">
                <a16:creationId xmlns:a16="http://schemas.microsoft.com/office/drawing/2014/main" id="{3A17BB93-D6A8-3116-1A52-2EC905F396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2DB9DC-DD9C-3D0A-73FF-9193E4FC92C9}"/>
              </a:ext>
            </a:extLst>
          </p:cNvPr>
          <p:cNvSpPr>
            <a:spLocks noGrp="1"/>
          </p:cNvSpPr>
          <p:nvPr>
            <p:ph type="sldNum" sz="quarter" idx="12"/>
          </p:nvPr>
        </p:nvSpPr>
        <p:spPr/>
        <p:txBody>
          <a:bodyPr/>
          <a:lstStyle/>
          <a:p>
            <a:fld id="{FB53A938-8A7C-42F2-9DD3-48E45A6431A4}" type="slidenum">
              <a:rPr lang="en-US" smtClean="0"/>
              <a:t>‹#›</a:t>
            </a:fld>
            <a:endParaRPr lang="en-US"/>
          </a:p>
        </p:txBody>
      </p:sp>
    </p:spTree>
    <p:extLst>
      <p:ext uri="{BB962C8B-B14F-4D97-AF65-F5344CB8AC3E}">
        <p14:creationId xmlns:p14="http://schemas.microsoft.com/office/powerpoint/2010/main" val="756527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0A6207-DE64-000F-03DA-108A0DD2ED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35312F-777A-39C8-5077-6846E50417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2CB637-92C5-448F-0E05-7E8176E50286}"/>
              </a:ext>
            </a:extLst>
          </p:cNvPr>
          <p:cNvSpPr>
            <a:spLocks noGrp="1"/>
          </p:cNvSpPr>
          <p:nvPr>
            <p:ph type="dt" sz="half" idx="10"/>
          </p:nvPr>
        </p:nvSpPr>
        <p:spPr/>
        <p:txBody>
          <a:bodyPr/>
          <a:lstStyle/>
          <a:p>
            <a:fld id="{A2317A5F-36EA-4CB1-A1AE-E9F65023DA65}" type="datetimeFigureOut">
              <a:rPr lang="en-US" smtClean="0"/>
              <a:t>1/8/2025</a:t>
            </a:fld>
            <a:endParaRPr lang="en-US"/>
          </a:p>
        </p:txBody>
      </p:sp>
      <p:sp>
        <p:nvSpPr>
          <p:cNvPr id="5" name="Footer Placeholder 4">
            <a:extLst>
              <a:ext uri="{FF2B5EF4-FFF2-40B4-BE49-F238E27FC236}">
                <a16:creationId xmlns:a16="http://schemas.microsoft.com/office/drawing/2014/main" id="{F922AE62-11FC-3790-981F-FDB6F1E8AA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4C342F-95B5-52DB-1688-712EA18CF474}"/>
              </a:ext>
            </a:extLst>
          </p:cNvPr>
          <p:cNvSpPr>
            <a:spLocks noGrp="1"/>
          </p:cNvSpPr>
          <p:nvPr>
            <p:ph type="sldNum" sz="quarter" idx="12"/>
          </p:nvPr>
        </p:nvSpPr>
        <p:spPr/>
        <p:txBody>
          <a:bodyPr/>
          <a:lstStyle/>
          <a:p>
            <a:fld id="{FB53A938-8A7C-42F2-9DD3-48E45A6431A4}" type="slidenum">
              <a:rPr lang="en-US" smtClean="0"/>
              <a:t>‹#›</a:t>
            </a:fld>
            <a:endParaRPr lang="en-US"/>
          </a:p>
        </p:txBody>
      </p:sp>
    </p:spTree>
    <p:extLst>
      <p:ext uri="{BB962C8B-B14F-4D97-AF65-F5344CB8AC3E}">
        <p14:creationId xmlns:p14="http://schemas.microsoft.com/office/powerpoint/2010/main" val="973589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2FB70-F724-3660-4387-9DEA2172F7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ECCDDD-6308-57F6-A954-60388BEA90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18E933-9C58-20E1-DDAF-F2DA1DC75D39}"/>
              </a:ext>
            </a:extLst>
          </p:cNvPr>
          <p:cNvSpPr>
            <a:spLocks noGrp="1"/>
          </p:cNvSpPr>
          <p:nvPr>
            <p:ph type="dt" sz="half" idx="10"/>
          </p:nvPr>
        </p:nvSpPr>
        <p:spPr/>
        <p:txBody>
          <a:bodyPr/>
          <a:lstStyle/>
          <a:p>
            <a:fld id="{A2317A5F-36EA-4CB1-A1AE-E9F65023DA65}" type="datetimeFigureOut">
              <a:rPr lang="en-US" smtClean="0"/>
              <a:t>1/8/2025</a:t>
            </a:fld>
            <a:endParaRPr lang="en-US"/>
          </a:p>
        </p:txBody>
      </p:sp>
      <p:sp>
        <p:nvSpPr>
          <p:cNvPr id="5" name="Footer Placeholder 4">
            <a:extLst>
              <a:ext uri="{FF2B5EF4-FFF2-40B4-BE49-F238E27FC236}">
                <a16:creationId xmlns:a16="http://schemas.microsoft.com/office/drawing/2014/main" id="{A42CA6A3-FF9B-3F0B-9918-0635DC33E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52E997-0403-CF1A-A804-93FF7EFEE74E}"/>
              </a:ext>
            </a:extLst>
          </p:cNvPr>
          <p:cNvSpPr>
            <a:spLocks noGrp="1"/>
          </p:cNvSpPr>
          <p:nvPr>
            <p:ph type="sldNum" sz="quarter" idx="12"/>
          </p:nvPr>
        </p:nvSpPr>
        <p:spPr/>
        <p:txBody>
          <a:bodyPr/>
          <a:lstStyle/>
          <a:p>
            <a:fld id="{FB53A938-8A7C-42F2-9DD3-48E45A6431A4}" type="slidenum">
              <a:rPr lang="en-US" smtClean="0"/>
              <a:t>‹#›</a:t>
            </a:fld>
            <a:endParaRPr lang="en-US"/>
          </a:p>
        </p:txBody>
      </p:sp>
    </p:spTree>
    <p:extLst>
      <p:ext uri="{BB962C8B-B14F-4D97-AF65-F5344CB8AC3E}">
        <p14:creationId xmlns:p14="http://schemas.microsoft.com/office/powerpoint/2010/main" val="3075617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D3BE3-9419-5C4D-89A0-03349364EC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7EB6CC-8047-8208-E458-83D2384672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396022-5356-2CE0-1378-D47BFE098A68}"/>
              </a:ext>
            </a:extLst>
          </p:cNvPr>
          <p:cNvSpPr>
            <a:spLocks noGrp="1"/>
          </p:cNvSpPr>
          <p:nvPr>
            <p:ph type="dt" sz="half" idx="10"/>
          </p:nvPr>
        </p:nvSpPr>
        <p:spPr/>
        <p:txBody>
          <a:bodyPr/>
          <a:lstStyle/>
          <a:p>
            <a:fld id="{A2317A5F-36EA-4CB1-A1AE-E9F65023DA65}" type="datetimeFigureOut">
              <a:rPr lang="en-US" smtClean="0"/>
              <a:t>1/8/2025</a:t>
            </a:fld>
            <a:endParaRPr lang="en-US"/>
          </a:p>
        </p:txBody>
      </p:sp>
      <p:sp>
        <p:nvSpPr>
          <p:cNvPr id="5" name="Footer Placeholder 4">
            <a:extLst>
              <a:ext uri="{FF2B5EF4-FFF2-40B4-BE49-F238E27FC236}">
                <a16:creationId xmlns:a16="http://schemas.microsoft.com/office/drawing/2014/main" id="{AAF8A777-8682-B034-F030-AF2E62D9C3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2F8DCF-3927-26B5-45C8-9E997F75F74F}"/>
              </a:ext>
            </a:extLst>
          </p:cNvPr>
          <p:cNvSpPr>
            <a:spLocks noGrp="1"/>
          </p:cNvSpPr>
          <p:nvPr>
            <p:ph type="sldNum" sz="quarter" idx="12"/>
          </p:nvPr>
        </p:nvSpPr>
        <p:spPr/>
        <p:txBody>
          <a:bodyPr/>
          <a:lstStyle/>
          <a:p>
            <a:fld id="{FB53A938-8A7C-42F2-9DD3-48E45A6431A4}" type="slidenum">
              <a:rPr lang="en-US" smtClean="0"/>
              <a:t>‹#›</a:t>
            </a:fld>
            <a:endParaRPr lang="en-US"/>
          </a:p>
        </p:txBody>
      </p:sp>
    </p:spTree>
    <p:extLst>
      <p:ext uri="{BB962C8B-B14F-4D97-AF65-F5344CB8AC3E}">
        <p14:creationId xmlns:p14="http://schemas.microsoft.com/office/powerpoint/2010/main" val="4226890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25C65-BB8F-914A-268E-CC04927157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2EDE5A-85F6-212A-7C78-BC3A350439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7A38D1-E6D8-2808-E132-428222A8EC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3D5747-81ED-4C73-3203-909D2ADB1E39}"/>
              </a:ext>
            </a:extLst>
          </p:cNvPr>
          <p:cNvSpPr>
            <a:spLocks noGrp="1"/>
          </p:cNvSpPr>
          <p:nvPr>
            <p:ph type="dt" sz="half" idx="10"/>
          </p:nvPr>
        </p:nvSpPr>
        <p:spPr/>
        <p:txBody>
          <a:bodyPr/>
          <a:lstStyle/>
          <a:p>
            <a:fld id="{A2317A5F-36EA-4CB1-A1AE-E9F65023DA65}" type="datetimeFigureOut">
              <a:rPr lang="en-US" smtClean="0"/>
              <a:t>1/8/2025</a:t>
            </a:fld>
            <a:endParaRPr lang="en-US"/>
          </a:p>
        </p:txBody>
      </p:sp>
      <p:sp>
        <p:nvSpPr>
          <p:cNvPr id="6" name="Footer Placeholder 5">
            <a:extLst>
              <a:ext uri="{FF2B5EF4-FFF2-40B4-BE49-F238E27FC236}">
                <a16:creationId xmlns:a16="http://schemas.microsoft.com/office/drawing/2014/main" id="{31B8EF05-6712-4844-E561-63DE527CE3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2A8168-30C4-8C0C-6306-A87F056B69D4}"/>
              </a:ext>
            </a:extLst>
          </p:cNvPr>
          <p:cNvSpPr>
            <a:spLocks noGrp="1"/>
          </p:cNvSpPr>
          <p:nvPr>
            <p:ph type="sldNum" sz="quarter" idx="12"/>
          </p:nvPr>
        </p:nvSpPr>
        <p:spPr/>
        <p:txBody>
          <a:bodyPr/>
          <a:lstStyle/>
          <a:p>
            <a:fld id="{FB53A938-8A7C-42F2-9DD3-48E45A6431A4}" type="slidenum">
              <a:rPr lang="en-US" smtClean="0"/>
              <a:t>‹#›</a:t>
            </a:fld>
            <a:endParaRPr lang="en-US"/>
          </a:p>
        </p:txBody>
      </p:sp>
    </p:spTree>
    <p:extLst>
      <p:ext uri="{BB962C8B-B14F-4D97-AF65-F5344CB8AC3E}">
        <p14:creationId xmlns:p14="http://schemas.microsoft.com/office/powerpoint/2010/main" val="1175639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59C16-E7EA-0875-C363-8F117BF25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D36E5D-B796-757E-F861-EC2C1ACF48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51A378-B939-2284-549B-2080AF2EDD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52E17D-4E53-D3B8-E259-40EFA498F8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8DB03E-6E4A-ABDA-36E2-4FFB90BBEB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E699F0-CAEA-3004-9ECC-D3A6A5224644}"/>
              </a:ext>
            </a:extLst>
          </p:cNvPr>
          <p:cNvSpPr>
            <a:spLocks noGrp="1"/>
          </p:cNvSpPr>
          <p:nvPr>
            <p:ph type="dt" sz="half" idx="10"/>
          </p:nvPr>
        </p:nvSpPr>
        <p:spPr/>
        <p:txBody>
          <a:bodyPr/>
          <a:lstStyle/>
          <a:p>
            <a:fld id="{A2317A5F-36EA-4CB1-A1AE-E9F65023DA65}" type="datetimeFigureOut">
              <a:rPr lang="en-US" smtClean="0"/>
              <a:t>1/8/2025</a:t>
            </a:fld>
            <a:endParaRPr lang="en-US"/>
          </a:p>
        </p:txBody>
      </p:sp>
      <p:sp>
        <p:nvSpPr>
          <p:cNvPr id="8" name="Footer Placeholder 7">
            <a:extLst>
              <a:ext uri="{FF2B5EF4-FFF2-40B4-BE49-F238E27FC236}">
                <a16:creationId xmlns:a16="http://schemas.microsoft.com/office/drawing/2014/main" id="{8259D42C-AB7D-C618-CFBC-B2F58240E9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9E58BE-77EA-FD4D-F211-14E4EFF226F7}"/>
              </a:ext>
            </a:extLst>
          </p:cNvPr>
          <p:cNvSpPr>
            <a:spLocks noGrp="1"/>
          </p:cNvSpPr>
          <p:nvPr>
            <p:ph type="sldNum" sz="quarter" idx="12"/>
          </p:nvPr>
        </p:nvSpPr>
        <p:spPr/>
        <p:txBody>
          <a:bodyPr/>
          <a:lstStyle/>
          <a:p>
            <a:fld id="{FB53A938-8A7C-42F2-9DD3-48E45A6431A4}" type="slidenum">
              <a:rPr lang="en-US" smtClean="0"/>
              <a:t>‹#›</a:t>
            </a:fld>
            <a:endParaRPr lang="en-US"/>
          </a:p>
        </p:txBody>
      </p:sp>
    </p:spTree>
    <p:extLst>
      <p:ext uri="{BB962C8B-B14F-4D97-AF65-F5344CB8AC3E}">
        <p14:creationId xmlns:p14="http://schemas.microsoft.com/office/powerpoint/2010/main" val="952438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2622C-DAB4-8D57-5211-FA74E0F988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70A484-F0B2-1333-01B9-4ABD50DA2FFC}"/>
              </a:ext>
            </a:extLst>
          </p:cNvPr>
          <p:cNvSpPr>
            <a:spLocks noGrp="1"/>
          </p:cNvSpPr>
          <p:nvPr>
            <p:ph type="dt" sz="half" idx="10"/>
          </p:nvPr>
        </p:nvSpPr>
        <p:spPr/>
        <p:txBody>
          <a:bodyPr/>
          <a:lstStyle/>
          <a:p>
            <a:fld id="{A2317A5F-36EA-4CB1-A1AE-E9F65023DA65}" type="datetimeFigureOut">
              <a:rPr lang="en-US" smtClean="0"/>
              <a:t>1/8/2025</a:t>
            </a:fld>
            <a:endParaRPr lang="en-US"/>
          </a:p>
        </p:txBody>
      </p:sp>
      <p:sp>
        <p:nvSpPr>
          <p:cNvPr id="4" name="Footer Placeholder 3">
            <a:extLst>
              <a:ext uri="{FF2B5EF4-FFF2-40B4-BE49-F238E27FC236}">
                <a16:creationId xmlns:a16="http://schemas.microsoft.com/office/drawing/2014/main" id="{376B6F5C-8473-A9C3-1EF4-382422D31B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1A6775-A4C3-0AF9-C543-EC1515F3E87D}"/>
              </a:ext>
            </a:extLst>
          </p:cNvPr>
          <p:cNvSpPr>
            <a:spLocks noGrp="1"/>
          </p:cNvSpPr>
          <p:nvPr>
            <p:ph type="sldNum" sz="quarter" idx="12"/>
          </p:nvPr>
        </p:nvSpPr>
        <p:spPr/>
        <p:txBody>
          <a:bodyPr/>
          <a:lstStyle/>
          <a:p>
            <a:fld id="{FB53A938-8A7C-42F2-9DD3-48E45A6431A4}" type="slidenum">
              <a:rPr lang="en-US" smtClean="0"/>
              <a:t>‹#›</a:t>
            </a:fld>
            <a:endParaRPr lang="en-US"/>
          </a:p>
        </p:txBody>
      </p:sp>
    </p:spTree>
    <p:extLst>
      <p:ext uri="{BB962C8B-B14F-4D97-AF65-F5344CB8AC3E}">
        <p14:creationId xmlns:p14="http://schemas.microsoft.com/office/powerpoint/2010/main" val="60779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A9FE2A-6E67-2CB2-F63E-C45E3644D9E7}"/>
              </a:ext>
            </a:extLst>
          </p:cNvPr>
          <p:cNvSpPr>
            <a:spLocks noGrp="1"/>
          </p:cNvSpPr>
          <p:nvPr>
            <p:ph type="dt" sz="half" idx="10"/>
          </p:nvPr>
        </p:nvSpPr>
        <p:spPr/>
        <p:txBody>
          <a:bodyPr/>
          <a:lstStyle/>
          <a:p>
            <a:fld id="{A2317A5F-36EA-4CB1-A1AE-E9F65023DA65}" type="datetimeFigureOut">
              <a:rPr lang="en-US" smtClean="0"/>
              <a:t>1/8/2025</a:t>
            </a:fld>
            <a:endParaRPr lang="en-US"/>
          </a:p>
        </p:txBody>
      </p:sp>
      <p:sp>
        <p:nvSpPr>
          <p:cNvPr id="3" name="Footer Placeholder 2">
            <a:extLst>
              <a:ext uri="{FF2B5EF4-FFF2-40B4-BE49-F238E27FC236}">
                <a16:creationId xmlns:a16="http://schemas.microsoft.com/office/drawing/2014/main" id="{7833839D-354F-5A4E-407C-6BBFFDD549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114178-5664-87EB-D948-6F55E32D040E}"/>
              </a:ext>
            </a:extLst>
          </p:cNvPr>
          <p:cNvSpPr>
            <a:spLocks noGrp="1"/>
          </p:cNvSpPr>
          <p:nvPr>
            <p:ph type="sldNum" sz="quarter" idx="12"/>
          </p:nvPr>
        </p:nvSpPr>
        <p:spPr/>
        <p:txBody>
          <a:bodyPr/>
          <a:lstStyle/>
          <a:p>
            <a:fld id="{FB53A938-8A7C-42F2-9DD3-48E45A6431A4}" type="slidenum">
              <a:rPr lang="en-US" smtClean="0"/>
              <a:t>‹#›</a:t>
            </a:fld>
            <a:endParaRPr lang="en-US"/>
          </a:p>
        </p:txBody>
      </p:sp>
    </p:spTree>
    <p:extLst>
      <p:ext uri="{BB962C8B-B14F-4D97-AF65-F5344CB8AC3E}">
        <p14:creationId xmlns:p14="http://schemas.microsoft.com/office/powerpoint/2010/main" val="644009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7CCE-B06B-305C-B16A-19D41775A3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A6A2DD-405C-D426-D3E2-075F3752E9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D57453-B8A9-746D-BE6F-926E617E01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2119BD-F880-B101-2A8C-CFD3276C12B7}"/>
              </a:ext>
            </a:extLst>
          </p:cNvPr>
          <p:cNvSpPr>
            <a:spLocks noGrp="1"/>
          </p:cNvSpPr>
          <p:nvPr>
            <p:ph type="dt" sz="half" idx="10"/>
          </p:nvPr>
        </p:nvSpPr>
        <p:spPr/>
        <p:txBody>
          <a:bodyPr/>
          <a:lstStyle/>
          <a:p>
            <a:fld id="{A2317A5F-36EA-4CB1-A1AE-E9F65023DA65}" type="datetimeFigureOut">
              <a:rPr lang="en-US" smtClean="0"/>
              <a:t>1/8/2025</a:t>
            </a:fld>
            <a:endParaRPr lang="en-US"/>
          </a:p>
        </p:txBody>
      </p:sp>
      <p:sp>
        <p:nvSpPr>
          <p:cNvPr id="6" name="Footer Placeholder 5">
            <a:extLst>
              <a:ext uri="{FF2B5EF4-FFF2-40B4-BE49-F238E27FC236}">
                <a16:creationId xmlns:a16="http://schemas.microsoft.com/office/drawing/2014/main" id="{D8E0A7FC-D42A-15AA-916A-7B68E278E1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DD1DD8-A8F1-A793-2ABE-CBC28BB64236}"/>
              </a:ext>
            </a:extLst>
          </p:cNvPr>
          <p:cNvSpPr>
            <a:spLocks noGrp="1"/>
          </p:cNvSpPr>
          <p:nvPr>
            <p:ph type="sldNum" sz="quarter" idx="12"/>
          </p:nvPr>
        </p:nvSpPr>
        <p:spPr/>
        <p:txBody>
          <a:bodyPr/>
          <a:lstStyle/>
          <a:p>
            <a:fld id="{FB53A938-8A7C-42F2-9DD3-48E45A6431A4}" type="slidenum">
              <a:rPr lang="en-US" smtClean="0"/>
              <a:t>‹#›</a:t>
            </a:fld>
            <a:endParaRPr lang="en-US"/>
          </a:p>
        </p:txBody>
      </p:sp>
    </p:spTree>
    <p:extLst>
      <p:ext uri="{BB962C8B-B14F-4D97-AF65-F5344CB8AC3E}">
        <p14:creationId xmlns:p14="http://schemas.microsoft.com/office/powerpoint/2010/main" val="1950391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1540F-E001-E903-A2BF-1F6769D75A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5DACB0-14EC-3462-A379-522D6FF8E7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9672D7-0051-68E6-1DA0-43727395C7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C09580-45A3-4038-4AD2-AB0C603DBE18}"/>
              </a:ext>
            </a:extLst>
          </p:cNvPr>
          <p:cNvSpPr>
            <a:spLocks noGrp="1"/>
          </p:cNvSpPr>
          <p:nvPr>
            <p:ph type="dt" sz="half" idx="10"/>
          </p:nvPr>
        </p:nvSpPr>
        <p:spPr/>
        <p:txBody>
          <a:bodyPr/>
          <a:lstStyle/>
          <a:p>
            <a:fld id="{A2317A5F-36EA-4CB1-A1AE-E9F65023DA65}" type="datetimeFigureOut">
              <a:rPr lang="en-US" smtClean="0"/>
              <a:t>1/8/2025</a:t>
            </a:fld>
            <a:endParaRPr lang="en-US"/>
          </a:p>
        </p:txBody>
      </p:sp>
      <p:sp>
        <p:nvSpPr>
          <p:cNvPr id="6" name="Footer Placeholder 5">
            <a:extLst>
              <a:ext uri="{FF2B5EF4-FFF2-40B4-BE49-F238E27FC236}">
                <a16:creationId xmlns:a16="http://schemas.microsoft.com/office/drawing/2014/main" id="{63A61064-BBF3-42CD-B15F-5D10AAD862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1894EA-530C-3B46-A0EA-69592E3EAEA0}"/>
              </a:ext>
            </a:extLst>
          </p:cNvPr>
          <p:cNvSpPr>
            <a:spLocks noGrp="1"/>
          </p:cNvSpPr>
          <p:nvPr>
            <p:ph type="sldNum" sz="quarter" idx="12"/>
          </p:nvPr>
        </p:nvSpPr>
        <p:spPr/>
        <p:txBody>
          <a:bodyPr/>
          <a:lstStyle/>
          <a:p>
            <a:fld id="{FB53A938-8A7C-42F2-9DD3-48E45A6431A4}" type="slidenum">
              <a:rPr lang="en-US" smtClean="0"/>
              <a:t>‹#›</a:t>
            </a:fld>
            <a:endParaRPr lang="en-US"/>
          </a:p>
        </p:txBody>
      </p:sp>
    </p:spTree>
    <p:extLst>
      <p:ext uri="{BB962C8B-B14F-4D97-AF65-F5344CB8AC3E}">
        <p14:creationId xmlns:p14="http://schemas.microsoft.com/office/powerpoint/2010/main" val="4285207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4EFCF9-4E33-9ED5-9D5E-4E62EBFD86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512B4E-2FFF-24A7-4139-35543D9396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E8DB4A-6725-95DF-D77C-27D3A747A6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17A5F-36EA-4CB1-A1AE-E9F65023DA65}" type="datetimeFigureOut">
              <a:rPr lang="en-US" smtClean="0"/>
              <a:t>1/8/2025</a:t>
            </a:fld>
            <a:endParaRPr lang="en-US"/>
          </a:p>
        </p:txBody>
      </p:sp>
      <p:sp>
        <p:nvSpPr>
          <p:cNvPr id="5" name="Footer Placeholder 4">
            <a:extLst>
              <a:ext uri="{FF2B5EF4-FFF2-40B4-BE49-F238E27FC236}">
                <a16:creationId xmlns:a16="http://schemas.microsoft.com/office/drawing/2014/main" id="{42FAD1AB-6D64-9C1C-8C4D-7CB8B3B9B9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4B0A18-E1B7-64A5-61BA-34B4007B77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53A938-8A7C-42F2-9DD3-48E45A6431A4}" type="slidenum">
              <a:rPr lang="en-US" smtClean="0"/>
              <a:t>‹#›</a:t>
            </a:fld>
            <a:endParaRPr lang="en-US"/>
          </a:p>
        </p:txBody>
      </p:sp>
    </p:spTree>
    <p:extLst>
      <p:ext uri="{BB962C8B-B14F-4D97-AF65-F5344CB8AC3E}">
        <p14:creationId xmlns:p14="http://schemas.microsoft.com/office/powerpoint/2010/main" val="2211812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AFDED-92C8-34F4-F4D4-5B152320CFE2}"/>
              </a:ext>
            </a:extLst>
          </p:cNvPr>
          <p:cNvSpPr>
            <a:spLocks noGrp="1"/>
          </p:cNvSpPr>
          <p:nvPr>
            <p:ph type="ctrTitle"/>
          </p:nvPr>
        </p:nvSpPr>
        <p:spPr/>
        <p:txBody>
          <a:bodyPr/>
          <a:lstStyle/>
          <a:p>
            <a:r>
              <a:rPr lang="en-US" dirty="0"/>
              <a:t> Network Types</a:t>
            </a:r>
          </a:p>
        </p:txBody>
      </p:sp>
    </p:spTree>
    <p:extLst>
      <p:ext uri="{BB962C8B-B14F-4D97-AF65-F5344CB8AC3E}">
        <p14:creationId xmlns:p14="http://schemas.microsoft.com/office/powerpoint/2010/main" val="217809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7DB25-14C8-EAC8-5494-91E60B0E94AB}"/>
              </a:ext>
            </a:extLst>
          </p:cNvPr>
          <p:cNvSpPr>
            <a:spLocks noGrp="1"/>
          </p:cNvSpPr>
          <p:nvPr>
            <p:ph type="title"/>
          </p:nvPr>
        </p:nvSpPr>
        <p:spPr/>
        <p:txBody>
          <a:bodyPr/>
          <a:lstStyle/>
          <a:p>
            <a:pPr algn="ctr"/>
            <a:r>
              <a:rPr lang="en-US" sz="4400" b="1" kern="100" dirty="0">
                <a:effectLst/>
                <a:latin typeface="Calibri" panose="020F0502020204030204" pitchFamily="34" charset="0"/>
                <a:ea typeface="Calibri" panose="020F0502020204030204" pitchFamily="34" charset="0"/>
                <a:cs typeface="Mangal" panose="02040503050203030202" pitchFamily="18" charset="0"/>
              </a:rPr>
              <a:t>Transmission Control Protocol (TCP)</a:t>
            </a:r>
            <a:endParaRPr lang="en-US" dirty="0"/>
          </a:p>
        </p:txBody>
      </p:sp>
      <p:sp>
        <p:nvSpPr>
          <p:cNvPr id="3" name="Content Placeholder 2">
            <a:extLst>
              <a:ext uri="{FF2B5EF4-FFF2-40B4-BE49-F238E27FC236}">
                <a16:creationId xmlns:a16="http://schemas.microsoft.com/office/drawing/2014/main" id="{F58C1771-FBC2-FFEB-EFAF-C322BA35A369}"/>
              </a:ext>
            </a:extLst>
          </p:cNvPr>
          <p:cNvSpPr>
            <a:spLocks noGrp="1"/>
          </p:cNvSpPr>
          <p:nvPr>
            <p:ph idx="1"/>
          </p:nvPr>
        </p:nvSpPr>
        <p:spPr/>
        <p:txBody>
          <a:bodyPr>
            <a:normAutofit/>
          </a:bodyPr>
          <a:lstStyle/>
          <a:p>
            <a:pPr marL="0" marR="0">
              <a:lnSpc>
                <a:spcPct val="107000"/>
              </a:lnSpc>
              <a:spcAft>
                <a:spcPts val="800"/>
              </a:spcAft>
            </a:pPr>
            <a:r>
              <a:rPr lang="en-US" sz="3100" kern="100" dirty="0">
                <a:effectLst/>
                <a:latin typeface="Calibri" panose="020F0502020204030204" pitchFamily="34" charset="0"/>
                <a:ea typeface="Calibri" panose="020F0502020204030204" pitchFamily="34" charset="0"/>
                <a:cs typeface="Mangal" panose="02040503050203030202" pitchFamily="18" charset="0"/>
              </a:rPr>
              <a:t>TCP is a reliable, connection-oriented protocol used to transmit data between devices. It ensures that data packets are delivered accurately and in the correct order.</a:t>
            </a:r>
          </a:p>
          <a:p>
            <a:endParaRPr lang="en-US" dirty="0"/>
          </a:p>
        </p:txBody>
      </p:sp>
    </p:spTree>
    <p:extLst>
      <p:ext uri="{BB962C8B-B14F-4D97-AF65-F5344CB8AC3E}">
        <p14:creationId xmlns:p14="http://schemas.microsoft.com/office/powerpoint/2010/main" val="3818754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23A28E-AA76-E1B2-4DBB-1CEA059870CE}"/>
              </a:ext>
            </a:extLst>
          </p:cNvPr>
          <p:cNvSpPr>
            <a:spLocks noGrp="1"/>
          </p:cNvSpPr>
          <p:nvPr>
            <p:ph idx="1"/>
          </p:nvPr>
        </p:nvSpPr>
        <p:spPr/>
        <p:txBody>
          <a:bodyPr>
            <a:normAutofit fontScale="92500" lnSpcReduction="10000"/>
          </a:bodyPr>
          <a:lstStyle/>
          <a:p>
            <a:pPr marL="0" marR="0">
              <a:lnSpc>
                <a:spcPct val="107000"/>
              </a:lnSpc>
              <a:spcAft>
                <a:spcPts val="800"/>
              </a:spcAft>
            </a:pPr>
            <a:r>
              <a:rPr lang="en-US" sz="2800" b="1" kern="100" dirty="0">
                <a:effectLst/>
                <a:latin typeface="Calibri" panose="020F0502020204030204" pitchFamily="34" charset="0"/>
                <a:ea typeface="Calibri" panose="020F0502020204030204" pitchFamily="34" charset="0"/>
                <a:cs typeface="Mangal" panose="02040503050203030202" pitchFamily="18" charset="0"/>
              </a:rPr>
              <a:t>Key Features:</a:t>
            </a:r>
            <a:endParaRPr lang="en-US" sz="2800" kern="100" dirty="0">
              <a:effectLst/>
              <a:latin typeface="Calibri" panose="020F0502020204030204" pitchFamily="34" charset="0"/>
              <a:ea typeface="Calibri" panose="020F0502020204030204" pitchFamily="34" charset="0"/>
              <a:cs typeface="Mangal" panose="02040503050203030202" pitchFamily="18" charset="0"/>
            </a:endParaRPr>
          </a:p>
          <a:p>
            <a:pPr marL="457200" lvl="1" indent="0">
              <a:lnSpc>
                <a:spcPct val="107000"/>
              </a:lnSpc>
              <a:spcAft>
                <a:spcPts val="800"/>
              </a:spcAft>
              <a:buSzPts val="1000"/>
              <a:buNone/>
              <a:tabLst>
                <a:tab pos="457200" algn="l"/>
              </a:tabLst>
            </a:pPr>
            <a:r>
              <a:rPr lang="en-US" kern="100" dirty="0">
                <a:effectLst/>
                <a:latin typeface="Calibri" panose="020F0502020204030204" pitchFamily="34" charset="0"/>
                <a:ea typeface="Calibri" panose="020F0502020204030204" pitchFamily="34" charset="0"/>
                <a:cs typeface="Mangal" panose="02040503050203030202" pitchFamily="18" charset="0"/>
              </a:rPr>
              <a:t>Reliable and connection-oriented.</a:t>
            </a:r>
          </a:p>
          <a:p>
            <a:pPr marL="457200" lvl="1" indent="0">
              <a:lnSpc>
                <a:spcPct val="107000"/>
              </a:lnSpc>
              <a:spcAft>
                <a:spcPts val="800"/>
              </a:spcAft>
              <a:buSzPts val="1000"/>
              <a:buNone/>
              <a:tabLst>
                <a:tab pos="457200" algn="l"/>
              </a:tabLst>
            </a:pPr>
            <a:r>
              <a:rPr lang="en-US" kern="100" dirty="0">
                <a:effectLst/>
                <a:latin typeface="Calibri" panose="020F0502020204030204" pitchFamily="34" charset="0"/>
                <a:ea typeface="Calibri" panose="020F0502020204030204" pitchFamily="34" charset="0"/>
                <a:cs typeface="Mangal" panose="02040503050203030202" pitchFamily="18" charset="0"/>
              </a:rPr>
              <a:t>Ensures error-checking and data integrity.</a:t>
            </a:r>
          </a:p>
          <a:p>
            <a:pPr marL="457200" lvl="1" indent="0">
              <a:lnSpc>
                <a:spcPct val="107000"/>
              </a:lnSpc>
              <a:spcAft>
                <a:spcPts val="800"/>
              </a:spcAft>
              <a:buSzPts val="1000"/>
              <a:buNone/>
              <a:tabLst>
                <a:tab pos="457200" algn="l"/>
              </a:tabLst>
            </a:pPr>
            <a:r>
              <a:rPr lang="en-US" kern="100" dirty="0">
                <a:effectLst/>
                <a:latin typeface="Calibri" panose="020F0502020204030204" pitchFamily="34" charset="0"/>
                <a:ea typeface="Calibri" panose="020F0502020204030204" pitchFamily="34" charset="0"/>
                <a:cs typeface="Mangal" panose="02040503050203030202" pitchFamily="18" charset="0"/>
              </a:rPr>
              <a:t>Used in applications where accuracy is critical (e.g., web browsing, email).</a:t>
            </a:r>
          </a:p>
          <a:p>
            <a:pPr marL="0" marR="0">
              <a:lnSpc>
                <a:spcPct val="107000"/>
              </a:lnSpc>
              <a:spcAft>
                <a:spcPts val="800"/>
              </a:spcAft>
            </a:pPr>
            <a:r>
              <a:rPr lang="en-US" sz="2800" b="1" kern="100" dirty="0">
                <a:effectLst/>
                <a:latin typeface="Calibri" panose="020F0502020204030204" pitchFamily="34" charset="0"/>
                <a:ea typeface="Calibri" panose="020F0502020204030204" pitchFamily="34" charset="0"/>
                <a:cs typeface="Mangal" panose="02040503050203030202" pitchFamily="18" charset="0"/>
              </a:rPr>
              <a:t>Common Uses:</a:t>
            </a:r>
            <a:endParaRPr lang="en-US" sz="2800" kern="100" dirty="0">
              <a:effectLst/>
              <a:latin typeface="Calibri" panose="020F0502020204030204" pitchFamily="34" charset="0"/>
              <a:ea typeface="Calibri" panose="020F0502020204030204" pitchFamily="34" charset="0"/>
              <a:cs typeface="Mangal" panose="02040503050203030202" pitchFamily="18" charset="0"/>
            </a:endParaRPr>
          </a:p>
          <a:p>
            <a:pPr marL="457200" lvl="1" indent="0">
              <a:lnSpc>
                <a:spcPct val="107000"/>
              </a:lnSpc>
              <a:spcAft>
                <a:spcPts val="800"/>
              </a:spcAft>
              <a:buSzPts val="1000"/>
              <a:buNone/>
              <a:tabLst>
                <a:tab pos="457200" algn="l"/>
              </a:tabLst>
            </a:pPr>
            <a:r>
              <a:rPr lang="en-US" kern="100" dirty="0">
                <a:effectLst/>
                <a:latin typeface="Calibri" panose="020F0502020204030204" pitchFamily="34" charset="0"/>
                <a:ea typeface="Calibri" panose="020F0502020204030204" pitchFamily="34" charset="0"/>
                <a:cs typeface="Mangal" panose="02040503050203030202" pitchFamily="18" charset="0"/>
              </a:rPr>
              <a:t>HTTP/HTTPS</a:t>
            </a:r>
          </a:p>
          <a:p>
            <a:pPr marL="457200" lvl="1" indent="0">
              <a:lnSpc>
                <a:spcPct val="107000"/>
              </a:lnSpc>
              <a:spcAft>
                <a:spcPts val="800"/>
              </a:spcAft>
              <a:buSzPts val="1000"/>
              <a:buNone/>
              <a:tabLst>
                <a:tab pos="457200" algn="l"/>
              </a:tabLst>
            </a:pPr>
            <a:r>
              <a:rPr lang="en-US" kern="100" dirty="0">
                <a:effectLst/>
                <a:latin typeface="Calibri" panose="020F0502020204030204" pitchFamily="34" charset="0"/>
                <a:ea typeface="Calibri" panose="020F0502020204030204" pitchFamily="34" charset="0"/>
                <a:cs typeface="Mangal" panose="02040503050203030202" pitchFamily="18" charset="0"/>
              </a:rPr>
              <a:t>FTP (File Transfer Protocol)</a:t>
            </a:r>
          </a:p>
          <a:p>
            <a:pPr marL="457200" lvl="1" indent="0">
              <a:lnSpc>
                <a:spcPct val="107000"/>
              </a:lnSpc>
              <a:spcAft>
                <a:spcPts val="800"/>
              </a:spcAft>
              <a:buSzPts val="1000"/>
              <a:buNone/>
              <a:tabLst>
                <a:tab pos="457200" algn="l"/>
              </a:tabLst>
            </a:pPr>
            <a:r>
              <a:rPr lang="en-US" kern="100" dirty="0">
                <a:effectLst/>
                <a:latin typeface="Calibri" panose="020F0502020204030204" pitchFamily="34" charset="0"/>
                <a:ea typeface="Calibri" panose="020F0502020204030204" pitchFamily="34" charset="0"/>
                <a:cs typeface="Mangal" panose="02040503050203030202" pitchFamily="18" charset="0"/>
              </a:rPr>
              <a:t>Email protocols (SMTP, IMAP, POP3)</a:t>
            </a:r>
          </a:p>
          <a:p>
            <a:endParaRPr lang="en-US" dirty="0"/>
          </a:p>
        </p:txBody>
      </p:sp>
    </p:spTree>
    <p:extLst>
      <p:ext uri="{BB962C8B-B14F-4D97-AF65-F5344CB8AC3E}">
        <p14:creationId xmlns:p14="http://schemas.microsoft.com/office/powerpoint/2010/main" val="288498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8AADC-8F29-FF3D-15D5-31D598F880C4}"/>
              </a:ext>
            </a:extLst>
          </p:cNvPr>
          <p:cNvSpPr>
            <a:spLocks noGrp="1"/>
          </p:cNvSpPr>
          <p:nvPr>
            <p:ph type="title"/>
          </p:nvPr>
        </p:nvSpPr>
        <p:spPr/>
        <p:txBody>
          <a:bodyPr>
            <a:normAutofit/>
          </a:bodyPr>
          <a:lstStyle/>
          <a:p>
            <a:pPr algn="ctr"/>
            <a:r>
              <a:rPr lang="en-US" sz="3200" b="1" kern="100" dirty="0">
                <a:effectLst/>
                <a:latin typeface="Arial" panose="020B0604020202020204" pitchFamily="34" charset="0"/>
                <a:ea typeface="Calibri" panose="020F0502020204030204" pitchFamily="34" charset="0"/>
                <a:cs typeface="Arial" panose="020B0604020202020204" pitchFamily="34" charset="0"/>
              </a:rPr>
              <a:t>User Datagram Protocol (UDP)</a:t>
            </a:r>
            <a:endParaRPr lang="en-US"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749B18E-3361-0917-86B5-92A60A88DBF8}"/>
              </a:ext>
            </a:extLst>
          </p:cNvPr>
          <p:cNvSpPr>
            <a:spLocks noGrp="1"/>
          </p:cNvSpPr>
          <p:nvPr>
            <p:ph idx="1"/>
          </p:nvPr>
        </p:nvSpPr>
        <p:spPr/>
        <p:txBody>
          <a:bodyPr/>
          <a:lstStyle/>
          <a:p>
            <a:pPr marL="0" indent="0" algn="just">
              <a:buNone/>
            </a:pPr>
            <a:r>
              <a:rPr lang="en-US" kern="100" dirty="0">
                <a:effectLst/>
                <a:latin typeface="Arial" panose="020B0604020202020204" pitchFamily="34" charset="0"/>
                <a:ea typeface="Calibri" panose="020F0502020204030204" pitchFamily="34" charset="0"/>
                <a:cs typeface="Arial" panose="020B0604020202020204" pitchFamily="34" charset="0"/>
              </a:rPr>
              <a:t>UDP is a connectionless protocol that is faster but less reliable than TCP. It is used in applications where speed is more critical than accuracy.</a:t>
            </a:r>
          </a:p>
          <a:p>
            <a:pPr marL="0" indent="0">
              <a:buNone/>
            </a:pPr>
            <a:endParaRPr lang="en-US" dirty="0"/>
          </a:p>
        </p:txBody>
      </p:sp>
    </p:spTree>
    <p:extLst>
      <p:ext uri="{BB962C8B-B14F-4D97-AF65-F5344CB8AC3E}">
        <p14:creationId xmlns:p14="http://schemas.microsoft.com/office/powerpoint/2010/main" val="3128733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09F779-BF1A-0D0B-13B7-31B44DA2EA35}"/>
              </a:ext>
            </a:extLst>
          </p:cNvPr>
          <p:cNvSpPr>
            <a:spLocks noGrp="1"/>
          </p:cNvSpPr>
          <p:nvPr>
            <p:ph idx="1"/>
          </p:nvPr>
        </p:nvSpPr>
        <p:spPr/>
        <p:txBody>
          <a:bodyPr>
            <a:normAutofit lnSpcReduction="10000"/>
          </a:bodyPr>
          <a:lstStyle/>
          <a:p>
            <a:pPr marL="0" marR="0">
              <a:lnSpc>
                <a:spcPct val="107000"/>
              </a:lnSpc>
              <a:spcAft>
                <a:spcPts val="800"/>
              </a:spcAft>
            </a:pPr>
            <a:r>
              <a:rPr lang="en-US" sz="2400" b="1" kern="100" dirty="0">
                <a:effectLst/>
                <a:latin typeface="Arial" panose="020B0604020202020204" pitchFamily="34" charset="0"/>
                <a:ea typeface="Calibri" panose="020F0502020204030204" pitchFamily="34" charset="0"/>
                <a:cs typeface="Arial" panose="020B0604020202020204" pitchFamily="34" charset="0"/>
              </a:rPr>
              <a:t>Key Features:</a:t>
            </a:r>
            <a:endParaRPr lang="en-US" sz="2400" kern="100" dirty="0">
              <a:effectLst/>
              <a:latin typeface="Arial" panose="020B0604020202020204" pitchFamily="34" charset="0"/>
              <a:ea typeface="Calibri" panose="020F0502020204030204" pitchFamily="34" charset="0"/>
              <a:cs typeface="Arial" panose="020B0604020202020204" pitchFamily="34" charset="0"/>
            </a:endParaRPr>
          </a:p>
          <a:p>
            <a:pPr marL="457200" lvl="1" indent="0">
              <a:lnSpc>
                <a:spcPct val="107000"/>
              </a:lnSpc>
              <a:spcAft>
                <a:spcPts val="800"/>
              </a:spcAft>
              <a:buSzPts val="1000"/>
              <a:buNone/>
              <a:tabLst>
                <a:tab pos="457200" algn="l"/>
              </a:tabLst>
            </a:pPr>
            <a:r>
              <a:rPr lang="en-US" kern="100" dirty="0">
                <a:effectLst/>
                <a:latin typeface="Arial" panose="020B0604020202020204" pitchFamily="34" charset="0"/>
                <a:ea typeface="Calibri" panose="020F0502020204030204" pitchFamily="34" charset="0"/>
                <a:cs typeface="Arial" panose="020B0604020202020204" pitchFamily="34" charset="0"/>
              </a:rPr>
              <a:t>Connectionless and faster than TCP.</a:t>
            </a:r>
          </a:p>
          <a:p>
            <a:pPr marL="457200" lvl="1" indent="0">
              <a:lnSpc>
                <a:spcPct val="107000"/>
              </a:lnSpc>
              <a:spcAft>
                <a:spcPts val="800"/>
              </a:spcAft>
              <a:buSzPts val="1000"/>
              <a:buNone/>
              <a:tabLst>
                <a:tab pos="457200" algn="l"/>
              </a:tabLst>
            </a:pPr>
            <a:r>
              <a:rPr lang="en-US" kern="100" dirty="0">
                <a:effectLst/>
                <a:latin typeface="Arial" panose="020B0604020202020204" pitchFamily="34" charset="0"/>
                <a:ea typeface="Calibri" panose="020F0502020204030204" pitchFamily="34" charset="0"/>
                <a:cs typeface="Arial" panose="020B0604020202020204" pitchFamily="34" charset="0"/>
              </a:rPr>
              <a:t>No error-checking or retransmission.</a:t>
            </a:r>
          </a:p>
          <a:p>
            <a:pPr marL="457200" lvl="1" indent="0">
              <a:lnSpc>
                <a:spcPct val="107000"/>
              </a:lnSpc>
              <a:spcAft>
                <a:spcPts val="800"/>
              </a:spcAft>
              <a:buSzPts val="1000"/>
              <a:buNone/>
              <a:tabLst>
                <a:tab pos="457200" algn="l"/>
              </a:tabLst>
            </a:pPr>
            <a:r>
              <a:rPr lang="en-US" kern="100" dirty="0">
                <a:effectLst/>
                <a:latin typeface="Arial" panose="020B0604020202020204" pitchFamily="34" charset="0"/>
                <a:ea typeface="Calibri" panose="020F0502020204030204" pitchFamily="34" charset="0"/>
                <a:cs typeface="Arial" panose="020B0604020202020204" pitchFamily="34" charset="0"/>
              </a:rPr>
              <a:t>Suitable for real-time applications.</a:t>
            </a:r>
          </a:p>
          <a:p>
            <a:pPr marL="0" marR="0">
              <a:lnSpc>
                <a:spcPct val="107000"/>
              </a:lnSpc>
              <a:spcAft>
                <a:spcPts val="800"/>
              </a:spcAft>
            </a:pPr>
            <a:r>
              <a:rPr lang="en-US" sz="2400" b="1" kern="100" dirty="0">
                <a:effectLst/>
                <a:latin typeface="Arial" panose="020B0604020202020204" pitchFamily="34" charset="0"/>
                <a:ea typeface="Calibri" panose="020F0502020204030204" pitchFamily="34" charset="0"/>
                <a:cs typeface="Arial" panose="020B0604020202020204" pitchFamily="34" charset="0"/>
              </a:rPr>
              <a:t>Common Uses:</a:t>
            </a:r>
            <a:endParaRPr lang="en-US" sz="2400" kern="100" dirty="0">
              <a:effectLst/>
              <a:latin typeface="Arial" panose="020B0604020202020204" pitchFamily="34" charset="0"/>
              <a:ea typeface="Calibri" panose="020F0502020204030204" pitchFamily="34" charset="0"/>
              <a:cs typeface="Arial" panose="020B0604020202020204" pitchFamily="34" charset="0"/>
            </a:endParaRPr>
          </a:p>
          <a:p>
            <a:pPr marL="457200" lvl="1" indent="0">
              <a:lnSpc>
                <a:spcPct val="107000"/>
              </a:lnSpc>
              <a:spcAft>
                <a:spcPts val="800"/>
              </a:spcAft>
              <a:buSzPts val="1000"/>
              <a:buNone/>
              <a:tabLst>
                <a:tab pos="457200" algn="l"/>
              </a:tabLst>
            </a:pPr>
            <a:r>
              <a:rPr lang="en-US" kern="100" dirty="0">
                <a:effectLst/>
                <a:latin typeface="Arial" panose="020B0604020202020204" pitchFamily="34" charset="0"/>
                <a:ea typeface="Calibri" panose="020F0502020204030204" pitchFamily="34" charset="0"/>
                <a:cs typeface="Arial" panose="020B0604020202020204" pitchFamily="34" charset="0"/>
              </a:rPr>
              <a:t>Video streaming</a:t>
            </a:r>
          </a:p>
          <a:p>
            <a:pPr marL="457200" lvl="1" indent="0">
              <a:lnSpc>
                <a:spcPct val="107000"/>
              </a:lnSpc>
              <a:spcAft>
                <a:spcPts val="800"/>
              </a:spcAft>
              <a:buSzPts val="1000"/>
              <a:buNone/>
              <a:tabLst>
                <a:tab pos="457200" algn="l"/>
              </a:tabLst>
            </a:pPr>
            <a:r>
              <a:rPr lang="en-US" kern="100" dirty="0">
                <a:effectLst/>
                <a:latin typeface="Arial" panose="020B0604020202020204" pitchFamily="34" charset="0"/>
                <a:ea typeface="Calibri" panose="020F0502020204030204" pitchFamily="34" charset="0"/>
                <a:cs typeface="Arial" panose="020B0604020202020204" pitchFamily="34" charset="0"/>
              </a:rPr>
              <a:t>Online gaming</a:t>
            </a:r>
          </a:p>
          <a:p>
            <a:pPr marL="457200" lvl="1" indent="0">
              <a:lnSpc>
                <a:spcPct val="107000"/>
              </a:lnSpc>
              <a:spcAft>
                <a:spcPts val="800"/>
              </a:spcAft>
              <a:buSzPts val="1000"/>
              <a:buNone/>
              <a:tabLst>
                <a:tab pos="457200" algn="l"/>
              </a:tabLst>
            </a:pPr>
            <a:r>
              <a:rPr lang="en-US" kern="100" dirty="0">
                <a:effectLst/>
                <a:latin typeface="Arial" panose="020B0604020202020204" pitchFamily="34" charset="0"/>
                <a:ea typeface="Calibri" panose="020F0502020204030204" pitchFamily="34" charset="0"/>
                <a:cs typeface="Arial" panose="020B0604020202020204" pitchFamily="34" charset="0"/>
              </a:rPr>
              <a:t>Voice over IP (VoIP)</a:t>
            </a:r>
          </a:p>
          <a:p>
            <a:endParaRPr lang="en-US" dirty="0"/>
          </a:p>
        </p:txBody>
      </p:sp>
    </p:spTree>
    <p:extLst>
      <p:ext uri="{BB962C8B-B14F-4D97-AF65-F5344CB8AC3E}">
        <p14:creationId xmlns:p14="http://schemas.microsoft.com/office/powerpoint/2010/main" val="3875190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45982-BB87-9D55-7BBF-2B661EA77B75}"/>
              </a:ext>
            </a:extLst>
          </p:cNvPr>
          <p:cNvSpPr>
            <a:spLocks noGrp="1"/>
          </p:cNvSpPr>
          <p:nvPr>
            <p:ph type="title"/>
          </p:nvPr>
        </p:nvSpPr>
        <p:spPr/>
        <p:txBody>
          <a:bodyPr>
            <a:normAutofit/>
          </a:bodyPr>
          <a:lstStyle/>
          <a:p>
            <a:pPr algn="ctr"/>
            <a:r>
              <a:rPr lang="en-US" sz="2800" b="1" kern="100" dirty="0">
                <a:effectLst/>
                <a:latin typeface="Arial" panose="020B0604020202020204" pitchFamily="34" charset="0"/>
                <a:ea typeface="Calibri" panose="020F0502020204030204" pitchFamily="34" charset="0"/>
                <a:cs typeface="Arial" panose="020B0604020202020204" pitchFamily="34" charset="0"/>
              </a:rPr>
              <a:t>Hypertext Transfer Protocol (HTTP) and HTTPS</a:t>
            </a:r>
            <a:endParaRPr lang="en-US" sz="28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CFEFC96-1EFC-63A7-E766-DAFE087286EF}"/>
              </a:ext>
            </a:extLst>
          </p:cNvPr>
          <p:cNvSpPr>
            <a:spLocks noGrp="1"/>
          </p:cNvSpPr>
          <p:nvPr>
            <p:ph idx="1"/>
          </p:nvPr>
        </p:nvSpPr>
        <p:spPr/>
        <p:txBody>
          <a:bodyPr/>
          <a:lstStyle/>
          <a:p>
            <a:pPr algn="just"/>
            <a:r>
              <a:rPr lang="en-US" kern="100" dirty="0">
                <a:effectLst/>
                <a:latin typeface="Arial" panose="020B0604020202020204" pitchFamily="34" charset="0"/>
                <a:ea typeface="Calibri" panose="020F0502020204030204" pitchFamily="34" charset="0"/>
                <a:cs typeface="Arial" panose="020B0604020202020204" pitchFamily="34" charset="0"/>
              </a:rPr>
              <a:t>HTTP is the protocol used to transfer web pages and other resources over the internet. HTTPS is the secure version of HTTP, which uses encryption (SSL/TLS) to protect data during transmission.</a:t>
            </a:r>
          </a:p>
          <a:p>
            <a:pPr marL="0" indent="0">
              <a:buNone/>
            </a:pPr>
            <a:endParaRPr lang="en-US" dirty="0"/>
          </a:p>
        </p:txBody>
      </p:sp>
    </p:spTree>
    <p:extLst>
      <p:ext uri="{BB962C8B-B14F-4D97-AF65-F5344CB8AC3E}">
        <p14:creationId xmlns:p14="http://schemas.microsoft.com/office/powerpoint/2010/main" val="1673654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4BABF9-1720-2300-C51B-260C472A5232}"/>
              </a:ext>
            </a:extLst>
          </p:cNvPr>
          <p:cNvSpPr>
            <a:spLocks noGrp="1"/>
          </p:cNvSpPr>
          <p:nvPr>
            <p:ph idx="1"/>
          </p:nvPr>
        </p:nvSpPr>
        <p:spPr>
          <a:xfrm>
            <a:off x="838200" y="1158240"/>
            <a:ext cx="10515600" cy="5030915"/>
          </a:xfrm>
        </p:spPr>
        <p:txBody>
          <a:bodyPr>
            <a:normAutofit/>
          </a:bodyPr>
          <a:lstStyle/>
          <a:p>
            <a:pPr marL="0" marR="0">
              <a:lnSpc>
                <a:spcPct val="107000"/>
              </a:lnSpc>
              <a:spcAft>
                <a:spcPts val="800"/>
              </a:spcAft>
            </a:pPr>
            <a:r>
              <a:rPr lang="en-US" sz="2000" b="1" kern="100" dirty="0">
                <a:effectLst/>
                <a:latin typeface="Calibri" panose="020F0502020204030204" pitchFamily="34" charset="0"/>
                <a:ea typeface="Calibri" panose="020F0502020204030204" pitchFamily="34" charset="0"/>
                <a:cs typeface="Mangal" panose="02040503050203030202" pitchFamily="18" charset="0"/>
              </a:rPr>
              <a:t>Key Features of HTTP:</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457200" lvl="1" indent="0">
              <a:lnSpc>
                <a:spcPct val="107000"/>
              </a:lnSpc>
              <a:spcAft>
                <a:spcPts val="800"/>
              </a:spcAft>
              <a:buSzPts val="1000"/>
              <a:buNone/>
              <a:tabLst>
                <a:tab pos="457200" algn="l"/>
              </a:tabLst>
            </a:pPr>
            <a:r>
              <a:rPr lang="en-US" sz="2000" kern="100" dirty="0">
                <a:effectLst/>
                <a:latin typeface="Calibri" panose="020F0502020204030204" pitchFamily="34" charset="0"/>
                <a:ea typeface="Calibri" panose="020F0502020204030204" pitchFamily="34" charset="0"/>
                <a:cs typeface="Mangal" panose="02040503050203030202" pitchFamily="18" charset="0"/>
              </a:rPr>
              <a:t>Transfers web pages, images, videos, etc.</a:t>
            </a:r>
          </a:p>
          <a:p>
            <a:pPr marL="457200" lvl="1" indent="0">
              <a:lnSpc>
                <a:spcPct val="107000"/>
              </a:lnSpc>
              <a:spcAft>
                <a:spcPts val="800"/>
              </a:spcAft>
              <a:buSzPts val="1000"/>
              <a:buNone/>
              <a:tabLst>
                <a:tab pos="457200" algn="l"/>
              </a:tabLst>
            </a:pPr>
            <a:r>
              <a:rPr lang="en-US" sz="2000" kern="100" dirty="0">
                <a:effectLst/>
                <a:latin typeface="Calibri" panose="020F0502020204030204" pitchFamily="34" charset="0"/>
                <a:ea typeface="Calibri" panose="020F0502020204030204" pitchFamily="34" charset="0"/>
                <a:cs typeface="Mangal" panose="02040503050203030202" pitchFamily="18" charset="0"/>
              </a:rPr>
              <a:t>Stateless protocol (each request is independent).</a:t>
            </a:r>
          </a:p>
          <a:p>
            <a:pPr marL="0" marR="0">
              <a:lnSpc>
                <a:spcPct val="107000"/>
              </a:lnSpc>
              <a:spcAft>
                <a:spcPts val="800"/>
              </a:spcAft>
            </a:pPr>
            <a:r>
              <a:rPr lang="en-US" sz="2000" b="1" kern="100" dirty="0">
                <a:effectLst/>
                <a:latin typeface="Calibri" panose="020F0502020204030204" pitchFamily="34" charset="0"/>
                <a:ea typeface="Calibri" panose="020F0502020204030204" pitchFamily="34" charset="0"/>
                <a:cs typeface="Mangal" panose="02040503050203030202" pitchFamily="18" charset="0"/>
              </a:rPr>
              <a:t>Key Features of HTTPS:</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457200" lvl="1" indent="0">
              <a:lnSpc>
                <a:spcPct val="107000"/>
              </a:lnSpc>
              <a:spcAft>
                <a:spcPts val="800"/>
              </a:spcAft>
              <a:buSzPts val="1000"/>
              <a:buNone/>
              <a:tabLst>
                <a:tab pos="457200" algn="l"/>
              </a:tabLst>
            </a:pPr>
            <a:r>
              <a:rPr lang="en-US" sz="2000" kern="100" dirty="0">
                <a:effectLst/>
                <a:latin typeface="Calibri" panose="020F0502020204030204" pitchFamily="34" charset="0"/>
                <a:ea typeface="Calibri" panose="020F0502020204030204" pitchFamily="34" charset="0"/>
                <a:cs typeface="Mangal" panose="02040503050203030202" pitchFamily="18" charset="0"/>
              </a:rPr>
              <a:t>Encrypts data for secure communication.</a:t>
            </a:r>
          </a:p>
          <a:p>
            <a:pPr marL="457200" lvl="1" indent="0">
              <a:lnSpc>
                <a:spcPct val="107000"/>
              </a:lnSpc>
              <a:spcAft>
                <a:spcPts val="800"/>
              </a:spcAft>
              <a:buSzPts val="1000"/>
              <a:buNone/>
              <a:tabLst>
                <a:tab pos="457200" algn="l"/>
              </a:tabLst>
            </a:pPr>
            <a:r>
              <a:rPr lang="en-US" sz="2000" kern="100" dirty="0">
                <a:effectLst/>
                <a:latin typeface="Calibri" panose="020F0502020204030204" pitchFamily="34" charset="0"/>
                <a:ea typeface="Calibri" panose="020F0502020204030204" pitchFamily="34" charset="0"/>
                <a:cs typeface="Mangal" panose="02040503050203030202" pitchFamily="18" charset="0"/>
              </a:rPr>
              <a:t>Uses SSL/TLS certificates to establish trust.</a:t>
            </a:r>
          </a:p>
          <a:p>
            <a:pPr marL="0" marR="0">
              <a:lnSpc>
                <a:spcPct val="107000"/>
              </a:lnSpc>
              <a:spcAft>
                <a:spcPts val="800"/>
              </a:spcAft>
            </a:pPr>
            <a:r>
              <a:rPr lang="en-US" sz="2000" b="1" kern="100" dirty="0">
                <a:effectLst/>
                <a:latin typeface="Calibri" panose="020F0502020204030204" pitchFamily="34" charset="0"/>
                <a:ea typeface="Calibri" panose="020F0502020204030204" pitchFamily="34" charset="0"/>
                <a:cs typeface="Mangal" panose="02040503050203030202" pitchFamily="18" charset="0"/>
              </a:rPr>
              <a:t>Common Uses:</a:t>
            </a:r>
          </a:p>
          <a:p>
            <a:pPr marL="457200" lvl="1" indent="0">
              <a:lnSpc>
                <a:spcPct val="107000"/>
              </a:lnSpc>
              <a:spcAft>
                <a:spcPts val="800"/>
              </a:spcAft>
              <a:buNone/>
            </a:pPr>
            <a:r>
              <a:rPr lang="en-US" sz="2000" kern="100" dirty="0">
                <a:effectLst/>
                <a:latin typeface="Calibri" panose="020F0502020204030204" pitchFamily="34" charset="0"/>
                <a:ea typeface="Calibri" panose="020F0502020204030204" pitchFamily="34" charset="0"/>
                <a:cs typeface="Mangal" panose="02040503050203030202" pitchFamily="18" charset="0"/>
              </a:rPr>
              <a:t>Accessing websites</a:t>
            </a:r>
          </a:p>
          <a:p>
            <a:pPr marL="457200" lvl="1" indent="0">
              <a:lnSpc>
                <a:spcPct val="107000"/>
              </a:lnSpc>
              <a:spcAft>
                <a:spcPts val="800"/>
              </a:spcAft>
              <a:buSzPts val="1000"/>
              <a:buNone/>
              <a:tabLst>
                <a:tab pos="457200" algn="l"/>
              </a:tabLst>
            </a:pPr>
            <a:r>
              <a:rPr lang="en-US" sz="2000" kern="100" dirty="0">
                <a:effectLst/>
                <a:latin typeface="Calibri" panose="020F0502020204030204" pitchFamily="34" charset="0"/>
                <a:ea typeface="Calibri" panose="020F0502020204030204" pitchFamily="34" charset="0"/>
                <a:cs typeface="Mangal" panose="02040503050203030202" pitchFamily="18" charset="0"/>
              </a:rPr>
              <a:t>Transmitting data securely</a:t>
            </a:r>
          </a:p>
          <a:p>
            <a:endParaRPr lang="en-US" dirty="0"/>
          </a:p>
        </p:txBody>
      </p:sp>
    </p:spTree>
    <p:extLst>
      <p:ext uri="{BB962C8B-B14F-4D97-AF65-F5344CB8AC3E}">
        <p14:creationId xmlns:p14="http://schemas.microsoft.com/office/powerpoint/2010/main" val="2497550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8E954-8DB3-CF07-CA8C-A5B0FF548828}"/>
              </a:ext>
            </a:extLst>
          </p:cNvPr>
          <p:cNvSpPr>
            <a:spLocks noGrp="1"/>
          </p:cNvSpPr>
          <p:nvPr>
            <p:ph type="title"/>
          </p:nvPr>
        </p:nvSpPr>
        <p:spPr/>
        <p:txBody>
          <a:bodyPr/>
          <a:lstStyle/>
          <a:p>
            <a:pPr algn="ctr"/>
            <a:r>
              <a:rPr lang="en-US" sz="4400" b="1" kern="100" dirty="0">
                <a:effectLst/>
                <a:latin typeface="Calibri" panose="020F0502020204030204" pitchFamily="34" charset="0"/>
                <a:ea typeface="Calibri" panose="020F0502020204030204" pitchFamily="34" charset="0"/>
                <a:cs typeface="Mangal" panose="02040503050203030202" pitchFamily="18" charset="0"/>
              </a:rPr>
              <a:t>Client-Server Basics</a:t>
            </a:r>
            <a:endParaRPr lang="en-US" dirty="0"/>
          </a:p>
        </p:txBody>
      </p:sp>
      <p:sp>
        <p:nvSpPr>
          <p:cNvPr id="3" name="Content Placeholder 2">
            <a:extLst>
              <a:ext uri="{FF2B5EF4-FFF2-40B4-BE49-F238E27FC236}">
                <a16:creationId xmlns:a16="http://schemas.microsoft.com/office/drawing/2014/main" id="{8F6E2164-3440-0F12-B64A-820CDE4A7515}"/>
              </a:ext>
            </a:extLst>
          </p:cNvPr>
          <p:cNvSpPr>
            <a:spLocks noGrp="1"/>
          </p:cNvSpPr>
          <p:nvPr>
            <p:ph idx="1"/>
          </p:nvPr>
        </p:nvSpPr>
        <p:spPr/>
        <p:txBody>
          <a:bodyPr>
            <a:normAutofit/>
          </a:bodyPr>
          <a:lstStyle/>
          <a:p>
            <a:pPr marL="0" marR="0" indent="0" algn="just">
              <a:lnSpc>
                <a:spcPct val="107000"/>
              </a:lnSpc>
              <a:spcAft>
                <a:spcPts val="800"/>
              </a:spcAft>
              <a:buNone/>
            </a:pPr>
            <a:r>
              <a:rPr lang="en-US" kern="100" dirty="0">
                <a:effectLst/>
                <a:latin typeface="Arial" panose="020B0604020202020204" pitchFamily="34" charset="0"/>
                <a:ea typeface="Calibri" panose="020F0502020204030204" pitchFamily="34" charset="0"/>
                <a:cs typeface="Arial" panose="020B0604020202020204" pitchFamily="34" charset="0"/>
              </a:rPr>
              <a:t>The client-server model is a fundamental concept in networking, where a server provides resources or services, and a client requests them.</a:t>
            </a:r>
          </a:p>
          <a:p>
            <a:pPr marL="0" marR="0" algn="just">
              <a:lnSpc>
                <a:spcPct val="107000"/>
              </a:lnSpc>
              <a:spcAft>
                <a:spcPts val="800"/>
              </a:spcAft>
            </a:pPr>
            <a:endParaRPr lang="en-US" kern="100" dirty="0">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617752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14153-9CB5-C7FB-3D8B-5FC0E5C31380}"/>
              </a:ext>
            </a:extLst>
          </p:cNvPr>
          <p:cNvSpPr>
            <a:spLocks noGrp="1"/>
          </p:cNvSpPr>
          <p:nvPr>
            <p:ph type="title"/>
          </p:nvPr>
        </p:nvSpPr>
        <p:spPr/>
        <p:txBody>
          <a:bodyPr/>
          <a:lstStyle/>
          <a:p>
            <a:pPr algn="ctr"/>
            <a:r>
              <a:rPr lang="en-US" sz="4400" b="1" kern="100" dirty="0">
                <a:effectLst/>
                <a:latin typeface="Calibri" panose="020F0502020204030204" pitchFamily="34" charset="0"/>
                <a:ea typeface="Calibri" panose="020F0502020204030204" pitchFamily="34" charset="0"/>
                <a:cs typeface="Mangal" panose="02040503050203030202" pitchFamily="18" charset="0"/>
              </a:rPr>
              <a:t>Client</a:t>
            </a:r>
            <a:endParaRPr lang="en-US" dirty="0"/>
          </a:p>
        </p:txBody>
      </p:sp>
      <p:sp>
        <p:nvSpPr>
          <p:cNvPr id="3" name="Content Placeholder 2">
            <a:extLst>
              <a:ext uri="{FF2B5EF4-FFF2-40B4-BE49-F238E27FC236}">
                <a16:creationId xmlns:a16="http://schemas.microsoft.com/office/drawing/2014/main" id="{FB6DA795-ECEF-FDE6-EE3B-BE03182681C1}"/>
              </a:ext>
            </a:extLst>
          </p:cNvPr>
          <p:cNvSpPr>
            <a:spLocks noGrp="1"/>
          </p:cNvSpPr>
          <p:nvPr>
            <p:ph idx="1"/>
          </p:nvPr>
        </p:nvSpPr>
        <p:spPr/>
        <p:txBody>
          <a:bodyPr/>
          <a:lstStyle/>
          <a:p>
            <a:pPr marL="0" marR="0" indent="0" algn="just">
              <a:lnSpc>
                <a:spcPct val="107000"/>
              </a:lnSpc>
              <a:spcAft>
                <a:spcPts val="800"/>
              </a:spcAft>
              <a:buNone/>
            </a:pPr>
            <a:r>
              <a:rPr lang="en-US" sz="2800" kern="100" dirty="0">
                <a:effectLst/>
                <a:latin typeface="Calibri" panose="020F0502020204030204" pitchFamily="34" charset="0"/>
                <a:ea typeface="Calibri" panose="020F0502020204030204" pitchFamily="34" charset="0"/>
                <a:cs typeface="Mangal" panose="02040503050203030202" pitchFamily="18" charset="0"/>
              </a:rPr>
              <a:t>A client is a device or application that initiates a request to a server. The client sends a request, and the server responds with the requested resource or service.</a:t>
            </a:r>
          </a:p>
          <a:p>
            <a:pPr marL="0" marR="0">
              <a:lnSpc>
                <a:spcPct val="107000"/>
              </a:lnSpc>
              <a:spcAft>
                <a:spcPts val="800"/>
              </a:spcAft>
            </a:pPr>
            <a:r>
              <a:rPr lang="en-US" sz="2800" b="1" kern="100" dirty="0">
                <a:effectLst/>
                <a:latin typeface="Calibri" panose="020F0502020204030204" pitchFamily="34" charset="0"/>
                <a:ea typeface="Calibri" panose="020F0502020204030204" pitchFamily="34" charset="0"/>
                <a:cs typeface="Mangal" panose="02040503050203030202" pitchFamily="18" charset="0"/>
              </a:rPr>
              <a:t>Examples:</a:t>
            </a:r>
            <a:endParaRPr lang="en-US" sz="28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2800" kern="100" dirty="0">
                <a:effectLst/>
                <a:latin typeface="Calibri" panose="020F0502020204030204" pitchFamily="34" charset="0"/>
                <a:ea typeface="Calibri" panose="020F0502020204030204" pitchFamily="34" charset="0"/>
                <a:cs typeface="Mangal" panose="02040503050203030202" pitchFamily="18" charset="0"/>
              </a:rPr>
              <a:t>Web browsers (clients) requesting web pages from a web server.</a:t>
            </a:r>
          </a:p>
          <a:p>
            <a:pPr marL="342900" marR="0" lvl="0" indent="-342900">
              <a:lnSpc>
                <a:spcPct val="107000"/>
              </a:lnSpc>
              <a:spcAft>
                <a:spcPts val="800"/>
              </a:spcAft>
              <a:buSzPts val="1000"/>
              <a:buFont typeface="Symbol" panose="05050102010706020507" pitchFamily="18" charset="2"/>
              <a:buChar char=""/>
              <a:tabLst>
                <a:tab pos="457200" algn="l"/>
              </a:tabLst>
            </a:pPr>
            <a:r>
              <a:rPr lang="en-US" sz="2800" kern="100" dirty="0">
                <a:effectLst/>
                <a:latin typeface="Calibri" panose="020F0502020204030204" pitchFamily="34" charset="0"/>
                <a:ea typeface="Calibri" panose="020F0502020204030204" pitchFamily="34" charset="0"/>
                <a:cs typeface="Mangal" panose="02040503050203030202" pitchFamily="18" charset="0"/>
              </a:rPr>
              <a:t>Email clients connecting to an email server.</a:t>
            </a:r>
            <a:endParaRPr lang="en-US" dirty="0"/>
          </a:p>
        </p:txBody>
      </p:sp>
    </p:spTree>
    <p:extLst>
      <p:ext uri="{BB962C8B-B14F-4D97-AF65-F5344CB8AC3E}">
        <p14:creationId xmlns:p14="http://schemas.microsoft.com/office/powerpoint/2010/main" val="3046548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DEBBA-2B5E-CB65-35DA-11AB7EB7B14C}"/>
              </a:ext>
            </a:extLst>
          </p:cNvPr>
          <p:cNvSpPr>
            <a:spLocks noGrp="1"/>
          </p:cNvSpPr>
          <p:nvPr>
            <p:ph type="title"/>
          </p:nvPr>
        </p:nvSpPr>
        <p:spPr/>
        <p:txBody>
          <a:bodyPr/>
          <a:lstStyle/>
          <a:p>
            <a:pPr algn="ctr"/>
            <a:r>
              <a:rPr lang="en-US" sz="4400" b="1" kern="100" dirty="0">
                <a:effectLst/>
                <a:latin typeface="Calibri" panose="020F0502020204030204" pitchFamily="34" charset="0"/>
                <a:ea typeface="Calibri" panose="020F0502020204030204" pitchFamily="34" charset="0"/>
                <a:cs typeface="Mangal" panose="02040503050203030202" pitchFamily="18" charset="0"/>
              </a:rPr>
              <a:t>Server</a:t>
            </a:r>
            <a:endParaRPr lang="en-US" dirty="0"/>
          </a:p>
        </p:txBody>
      </p:sp>
      <p:sp>
        <p:nvSpPr>
          <p:cNvPr id="3" name="Content Placeholder 2">
            <a:extLst>
              <a:ext uri="{FF2B5EF4-FFF2-40B4-BE49-F238E27FC236}">
                <a16:creationId xmlns:a16="http://schemas.microsoft.com/office/drawing/2014/main" id="{3A414B3B-6FAC-370D-9494-AD0A86EE0515}"/>
              </a:ext>
            </a:extLst>
          </p:cNvPr>
          <p:cNvSpPr>
            <a:spLocks noGrp="1"/>
          </p:cNvSpPr>
          <p:nvPr>
            <p:ph idx="1"/>
          </p:nvPr>
        </p:nvSpPr>
        <p:spPr/>
        <p:txBody>
          <a:bodyPr>
            <a:normAutofit/>
          </a:bodyPr>
          <a:lstStyle/>
          <a:p>
            <a:pPr marL="0" marR="0" indent="0">
              <a:lnSpc>
                <a:spcPct val="107000"/>
              </a:lnSpc>
              <a:spcAft>
                <a:spcPts val="800"/>
              </a:spcAft>
              <a:buNone/>
            </a:pPr>
            <a:r>
              <a:rPr lang="en-US" sz="2800" kern="100" dirty="0">
                <a:effectLst/>
                <a:latin typeface="Calibri" panose="020F0502020204030204" pitchFamily="34" charset="0"/>
                <a:ea typeface="Calibri" panose="020F0502020204030204" pitchFamily="34" charset="0"/>
                <a:cs typeface="Mangal" panose="02040503050203030202" pitchFamily="18" charset="0"/>
              </a:rPr>
              <a:t>A server is a system or application that provides resources, data, or services to clients. Servers are designed to handle multiple client requests simultaneously.</a:t>
            </a:r>
          </a:p>
          <a:p>
            <a:pPr marL="0" marR="0">
              <a:lnSpc>
                <a:spcPct val="107000"/>
              </a:lnSpc>
              <a:spcAft>
                <a:spcPts val="800"/>
              </a:spcAft>
            </a:pPr>
            <a:r>
              <a:rPr lang="en-US" sz="2800" b="1" kern="100" dirty="0">
                <a:effectLst/>
                <a:latin typeface="Calibri" panose="020F0502020204030204" pitchFamily="34" charset="0"/>
                <a:ea typeface="Calibri" panose="020F0502020204030204" pitchFamily="34" charset="0"/>
                <a:cs typeface="Mangal" panose="02040503050203030202" pitchFamily="18" charset="0"/>
              </a:rPr>
              <a:t>Examples:</a:t>
            </a:r>
            <a:endParaRPr lang="en-US" sz="2800" kern="1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2800" kern="100" dirty="0">
                <a:effectLst/>
                <a:latin typeface="Calibri" panose="020F0502020204030204" pitchFamily="34" charset="0"/>
                <a:ea typeface="Calibri" panose="020F0502020204030204" pitchFamily="34" charset="0"/>
                <a:cs typeface="Mangal" panose="02040503050203030202" pitchFamily="18" charset="0"/>
              </a:rPr>
              <a:t>Web servers hosting websites.</a:t>
            </a:r>
          </a:p>
          <a:p>
            <a:pPr marL="342900" marR="0" lvl="0" indent="-342900">
              <a:lnSpc>
                <a:spcPct val="107000"/>
              </a:lnSpc>
              <a:spcAft>
                <a:spcPts val="800"/>
              </a:spcAft>
              <a:buSzPts val="1000"/>
              <a:buFont typeface="Symbol" panose="05050102010706020507" pitchFamily="18" charset="2"/>
              <a:buChar char=""/>
              <a:tabLst>
                <a:tab pos="457200" algn="l"/>
              </a:tabLst>
            </a:pPr>
            <a:r>
              <a:rPr lang="en-US" sz="2800" kern="100" dirty="0">
                <a:effectLst/>
                <a:latin typeface="Calibri" panose="020F0502020204030204" pitchFamily="34" charset="0"/>
                <a:ea typeface="Calibri" panose="020F0502020204030204" pitchFamily="34" charset="0"/>
                <a:cs typeface="Mangal" panose="02040503050203030202" pitchFamily="18" charset="0"/>
              </a:rPr>
              <a:t>Database servers storing and managing data.</a:t>
            </a:r>
          </a:p>
          <a:p>
            <a:pPr marL="342900" marR="0" lvl="0" indent="-342900">
              <a:lnSpc>
                <a:spcPct val="107000"/>
              </a:lnSpc>
              <a:spcAft>
                <a:spcPts val="800"/>
              </a:spcAft>
              <a:buSzPts val="1000"/>
              <a:buFont typeface="Symbol" panose="05050102010706020507" pitchFamily="18" charset="2"/>
              <a:buChar char=""/>
              <a:tabLst>
                <a:tab pos="457200" algn="l"/>
              </a:tabLst>
            </a:pPr>
            <a:r>
              <a:rPr lang="en-US" sz="2800" kern="100" dirty="0">
                <a:effectLst/>
                <a:latin typeface="Calibri" panose="020F0502020204030204" pitchFamily="34" charset="0"/>
                <a:ea typeface="Calibri" panose="020F0502020204030204" pitchFamily="34" charset="0"/>
                <a:cs typeface="Mangal" panose="02040503050203030202" pitchFamily="18" charset="0"/>
              </a:rPr>
              <a:t>File servers providing file storage.</a:t>
            </a:r>
          </a:p>
          <a:p>
            <a:endParaRPr lang="en-US" dirty="0"/>
          </a:p>
        </p:txBody>
      </p:sp>
    </p:spTree>
    <p:extLst>
      <p:ext uri="{BB962C8B-B14F-4D97-AF65-F5344CB8AC3E}">
        <p14:creationId xmlns:p14="http://schemas.microsoft.com/office/powerpoint/2010/main" val="4064336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B71C22-8475-7B0C-963F-98C412080400}"/>
              </a:ext>
            </a:extLst>
          </p:cNvPr>
          <p:cNvSpPr>
            <a:spLocks noGrp="1"/>
          </p:cNvSpPr>
          <p:nvPr>
            <p:ph idx="1"/>
          </p:nvPr>
        </p:nvSpPr>
        <p:spPr>
          <a:xfrm>
            <a:off x="838200" y="268224"/>
            <a:ext cx="10515600" cy="5908739"/>
          </a:xfrm>
        </p:spPr>
        <p:txBody>
          <a:bodyPr>
            <a:normAutofit/>
          </a:bodyPr>
          <a:lstStyle/>
          <a:p>
            <a:pPr marL="0" marR="0">
              <a:lnSpc>
                <a:spcPct val="107000"/>
              </a:lnSpc>
              <a:spcAft>
                <a:spcPts val="800"/>
              </a:spcAft>
            </a:pPr>
            <a:r>
              <a:rPr lang="en-US" sz="3200" b="1" kern="100" dirty="0">
                <a:effectLst/>
                <a:latin typeface="Arial" panose="020B0604020202020204" pitchFamily="34" charset="0"/>
                <a:ea typeface="Calibri" panose="020F0502020204030204" pitchFamily="34" charset="0"/>
                <a:cs typeface="Arial" panose="020B0604020202020204" pitchFamily="34" charset="0"/>
              </a:rPr>
              <a:t>Client-Server Interaction Process:</a:t>
            </a:r>
            <a:endParaRPr lang="en-US" sz="3200" kern="100" dirty="0">
              <a:effectLst/>
              <a:latin typeface="Arial" panose="020B0604020202020204" pitchFamily="34" charset="0"/>
              <a:ea typeface="Calibri" panose="020F0502020204030204" pitchFamily="34" charset="0"/>
              <a:cs typeface="Arial" panose="020B0604020202020204" pitchFamily="34" charset="0"/>
            </a:endParaRPr>
          </a:p>
          <a:p>
            <a:pPr marL="457200" lvl="1" indent="0">
              <a:lnSpc>
                <a:spcPct val="107000"/>
              </a:lnSpc>
              <a:spcAft>
                <a:spcPts val="800"/>
              </a:spcAft>
              <a:buNone/>
              <a:tabLst>
                <a:tab pos="457200" algn="l"/>
              </a:tabLst>
            </a:pPr>
            <a:r>
              <a:rPr lang="en-US" sz="3200" kern="100" dirty="0">
                <a:effectLst/>
                <a:latin typeface="Arial" panose="020B0604020202020204" pitchFamily="34" charset="0"/>
                <a:ea typeface="Calibri" panose="020F0502020204030204" pitchFamily="34" charset="0"/>
                <a:cs typeface="Arial" panose="020B0604020202020204" pitchFamily="34" charset="0"/>
              </a:rPr>
              <a:t>The client sends a request to the server.</a:t>
            </a:r>
          </a:p>
          <a:p>
            <a:pPr marL="457200" lvl="1" indent="0">
              <a:lnSpc>
                <a:spcPct val="107000"/>
              </a:lnSpc>
              <a:spcAft>
                <a:spcPts val="800"/>
              </a:spcAft>
              <a:buNone/>
              <a:tabLst>
                <a:tab pos="457200" algn="l"/>
              </a:tabLst>
            </a:pPr>
            <a:r>
              <a:rPr lang="en-US" sz="3200" kern="100" dirty="0">
                <a:effectLst/>
                <a:latin typeface="Arial" panose="020B0604020202020204" pitchFamily="34" charset="0"/>
                <a:ea typeface="Calibri" panose="020F0502020204030204" pitchFamily="34" charset="0"/>
                <a:cs typeface="Arial" panose="020B0604020202020204" pitchFamily="34" charset="0"/>
              </a:rPr>
              <a:t>The server processes the request.</a:t>
            </a:r>
          </a:p>
          <a:p>
            <a:pPr marL="457200" lvl="1" indent="0">
              <a:lnSpc>
                <a:spcPct val="107000"/>
              </a:lnSpc>
              <a:spcAft>
                <a:spcPts val="800"/>
              </a:spcAft>
              <a:buNone/>
              <a:tabLst>
                <a:tab pos="457200" algn="l"/>
              </a:tabLst>
            </a:pPr>
            <a:r>
              <a:rPr lang="en-US" sz="3200" kern="100" dirty="0">
                <a:effectLst/>
                <a:latin typeface="Arial" panose="020B0604020202020204" pitchFamily="34" charset="0"/>
                <a:ea typeface="Calibri" panose="020F0502020204030204" pitchFamily="34" charset="0"/>
                <a:cs typeface="Arial" panose="020B0604020202020204" pitchFamily="34" charset="0"/>
              </a:rPr>
              <a:t>The server sends a response back to the client.</a:t>
            </a:r>
          </a:p>
          <a:p>
            <a:pPr marL="0" marR="0">
              <a:lnSpc>
                <a:spcPct val="107000"/>
              </a:lnSpc>
              <a:spcAft>
                <a:spcPts val="800"/>
              </a:spcAft>
            </a:pPr>
            <a:r>
              <a:rPr lang="en-US" sz="3200" b="1" kern="100" dirty="0">
                <a:effectLst/>
                <a:latin typeface="Arial" panose="020B0604020202020204" pitchFamily="34" charset="0"/>
                <a:ea typeface="Calibri" panose="020F0502020204030204" pitchFamily="34" charset="0"/>
                <a:cs typeface="Arial" panose="020B0604020202020204" pitchFamily="34" charset="0"/>
              </a:rPr>
              <a:t>Benefits of the Client-Server Model:</a:t>
            </a:r>
            <a:endParaRPr lang="en-US" sz="3200" kern="100" dirty="0">
              <a:effectLst/>
              <a:latin typeface="Arial" panose="020B0604020202020204" pitchFamily="34" charset="0"/>
              <a:ea typeface="Calibri" panose="020F0502020204030204" pitchFamily="34" charset="0"/>
              <a:cs typeface="Arial" panose="020B0604020202020204" pitchFamily="34" charset="0"/>
            </a:endParaRPr>
          </a:p>
          <a:p>
            <a:pPr marL="457200" lvl="1" indent="0">
              <a:lnSpc>
                <a:spcPct val="107000"/>
              </a:lnSpc>
              <a:spcAft>
                <a:spcPts val="800"/>
              </a:spcAft>
              <a:buSzPts val="1000"/>
              <a:buNone/>
              <a:tabLst>
                <a:tab pos="457200" algn="l"/>
              </a:tabLst>
            </a:pPr>
            <a:r>
              <a:rPr lang="en-US" sz="3200" kern="100" dirty="0">
                <a:effectLst/>
                <a:latin typeface="Arial" panose="020B0604020202020204" pitchFamily="34" charset="0"/>
                <a:ea typeface="Calibri" panose="020F0502020204030204" pitchFamily="34" charset="0"/>
                <a:cs typeface="Arial" panose="020B0604020202020204" pitchFamily="34" charset="0"/>
              </a:rPr>
              <a:t>Centralized resource management.</a:t>
            </a:r>
          </a:p>
          <a:p>
            <a:pPr marL="457200" lvl="1" indent="0">
              <a:lnSpc>
                <a:spcPct val="107000"/>
              </a:lnSpc>
              <a:spcAft>
                <a:spcPts val="800"/>
              </a:spcAft>
              <a:buSzPts val="1000"/>
              <a:buNone/>
              <a:tabLst>
                <a:tab pos="457200" algn="l"/>
              </a:tabLst>
            </a:pPr>
            <a:r>
              <a:rPr lang="en-US" sz="3200" kern="100" dirty="0">
                <a:effectLst/>
                <a:latin typeface="Arial" panose="020B0604020202020204" pitchFamily="34" charset="0"/>
                <a:ea typeface="Calibri" panose="020F0502020204030204" pitchFamily="34" charset="0"/>
                <a:cs typeface="Arial" panose="020B0604020202020204" pitchFamily="34" charset="0"/>
              </a:rPr>
              <a:t>Scalability to handle multiple clients.</a:t>
            </a:r>
          </a:p>
          <a:p>
            <a:pPr marL="457200" lvl="1" indent="0">
              <a:lnSpc>
                <a:spcPct val="107000"/>
              </a:lnSpc>
              <a:spcAft>
                <a:spcPts val="800"/>
              </a:spcAft>
              <a:buSzPts val="1000"/>
              <a:buNone/>
              <a:tabLst>
                <a:tab pos="457200" algn="l"/>
              </a:tabLst>
            </a:pPr>
            <a:r>
              <a:rPr lang="en-US" sz="3200" kern="100" dirty="0">
                <a:effectLst/>
                <a:latin typeface="Arial" panose="020B0604020202020204" pitchFamily="34" charset="0"/>
                <a:ea typeface="Calibri" panose="020F0502020204030204" pitchFamily="34" charset="0"/>
                <a:cs typeface="Arial" panose="020B0604020202020204" pitchFamily="34" charset="0"/>
              </a:rPr>
              <a:t>Security through controlled access.</a:t>
            </a:r>
          </a:p>
          <a:p>
            <a:endParaRPr lang="en-US" dirty="0"/>
          </a:p>
        </p:txBody>
      </p:sp>
    </p:spTree>
    <p:extLst>
      <p:ext uri="{BB962C8B-B14F-4D97-AF65-F5344CB8AC3E}">
        <p14:creationId xmlns:p14="http://schemas.microsoft.com/office/powerpoint/2010/main" val="2598927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46D26-B7A6-5459-2A3E-CDFC8514D906}"/>
              </a:ext>
            </a:extLst>
          </p:cNvPr>
          <p:cNvSpPr>
            <a:spLocks noGrp="1"/>
          </p:cNvSpPr>
          <p:nvPr>
            <p:ph type="title"/>
          </p:nvPr>
        </p:nvSpPr>
        <p:spPr/>
        <p:txBody>
          <a:bodyPr/>
          <a:lstStyle/>
          <a:p>
            <a:pPr algn="ctr"/>
            <a:r>
              <a:rPr lang="en-US" b="1" kern="100" dirty="0">
                <a:effectLst/>
                <a:latin typeface="Arial" panose="020B0604020202020204" pitchFamily="34" charset="0"/>
                <a:ea typeface="Calibri" panose="020F0502020204030204" pitchFamily="34" charset="0"/>
                <a:cs typeface="Arial" panose="020B0604020202020204" pitchFamily="34" charset="0"/>
              </a:rPr>
              <a:t>Local Area Network (LAN)</a:t>
            </a:r>
            <a:endParaRPr lang="en-US" dirty="0"/>
          </a:p>
        </p:txBody>
      </p:sp>
      <p:sp>
        <p:nvSpPr>
          <p:cNvPr id="3" name="Content Placeholder 2">
            <a:extLst>
              <a:ext uri="{FF2B5EF4-FFF2-40B4-BE49-F238E27FC236}">
                <a16:creationId xmlns:a16="http://schemas.microsoft.com/office/drawing/2014/main" id="{53E74C69-20C5-600E-D5F0-C4DF0C11A0A7}"/>
              </a:ext>
            </a:extLst>
          </p:cNvPr>
          <p:cNvSpPr>
            <a:spLocks noGrp="1"/>
          </p:cNvSpPr>
          <p:nvPr>
            <p:ph idx="1"/>
          </p:nvPr>
        </p:nvSpPr>
        <p:spPr/>
        <p:txBody>
          <a:bodyPr/>
          <a:lstStyle/>
          <a:p>
            <a:pPr marL="0" marR="0" indent="0" algn="just">
              <a:lnSpc>
                <a:spcPct val="107000"/>
              </a:lnSpc>
              <a:spcAft>
                <a:spcPts val="800"/>
              </a:spcAft>
              <a:buNone/>
            </a:pPr>
            <a:r>
              <a:rPr lang="en-US" kern="100" dirty="0">
                <a:effectLst/>
                <a:latin typeface="Arial" panose="020B0604020202020204" pitchFamily="34" charset="0"/>
                <a:ea typeface="Calibri" panose="020F0502020204030204" pitchFamily="34" charset="0"/>
                <a:cs typeface="Arial" panose="020B0604020202020204" pitchFamily="34" charset="0"/>
              </a:rPr>
              <a:t>A Local Area Network (LAN) is a network that connects computers and devices within a limited geographical area, such as a home, office, or building. LANs are characterized by high data transfer speeds and low latency. LANs are commonly used for sharing resources such as printers, files, and internet connections among devices within the same location.</a:t>
            </a:r>
          </a:p>
          <a:p>
            <a:endParaRPr lang="en-US" dirty="0"/>
          </a:p>
        </p:txBody>
      </p:sp>
    </p:spTree>
    <p:extLst>
      <p:ext uri="{BB962C8B-B14F-4D97-AF65-F5344CB8AC3E}">
        <p14:creationId xmlns:p14="http://schemas.microsoft.com/office/powerpoint/2010/main" val="1365591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7F250-9E5B-FAA5-5FC8-B9F400B0AC0F}"/>
              </a:ext>
            </a:extLst>
          </p:cNvPr>
          <p:cNvSpPr>
            <a:spLocks noGrp="1"/>
          </p:cNvSpPr>
          <p:nvPr>
            <p:ph type="title"/>
          </p:nvPr>
        </p:nvSpPr>
        <p:spPr/>
        <p:txBody>
          <a:bodyPr/>
          <a:lstStyle/>
          <a:p>
            <a:r>
              <a:rPr lang="en-US" dirty="0" err="1"/>
              <a:t>Contd</a:t>
            </a:r>
            <a:r>
              <a:rPr lang="en-US" dirty="0"/>
              <a:t>….</a:t>
            </a:r>
          </a:p>
        </p:txBody>
      </p:sp>
      <p:sp>
        <p:nvSpPr>
          <p:cNvPr id="3" name="Content Placeholder 2">
            <a:extLst>
              <a:ext uri="{FF2B5EF4-FFF2-40B4-BE49-F238E27FC236}">
                <a16:creationId xmlns:a16="http://schemas.microsoft.com/office/drawing/2014/main" id="{3622F3F7-1443-8746-D035-55009FAEEB61}"/>
              </a:ext>
            </a:extLst>
          </p:cNvPr>
          <p:cNvSpPr>
            <a:spLocks noGrp="1"/>
          </p:cNvSpPr>
          <p:nvPr>
            <p:ph idx="1"/>
          </p:nvPr>
        </p:nvSpPr>
        <p:spPr>
          <a:xfrm>
            <a:off x="630936" y="1874393"/>
            <a:ext cx="10515600" cy="4351338"/>
          </a:xfrm>
        </p:spPr>
        <p:txBody>
          <a:bodyPr>
            <a:normAutofit fontScale="92500" lnSpcReduction="20000"/>
          </a:bodyPr>
          <a:lstStyle/>
          <a:p>
            <a:pPr marL="0" marR="0">
              <a:lnSpc>
                <a:spcPct val="107000"/>
              </a:lnSpc>
              <a:spcAft>
                <a:spcPts val="800"/>
              </a:spcAft>
            </a:pPr>
            <a:r>
              <a:rPr lang="en-US" sz="2400" b="1" kern="100" dirty="0">
                <a:effectLst/>
                <a:latin typeface="Calibri" panose="020F0502020204030204" pitchFamily="34" charset="0"/>
                <a:ea typeface="Calibri" panose="020F0502020204030204" pitchFamily="34" charset="0"/>
                <a:cs typeface="Mangal" panose="02040503050203030202" pitchFamily="18" charset="0"/>
              </a:rPr>
              <a:t>Key Features:</a:t>
            </a:r>
            <a:endParaRPr lang="en-US" sz="2400" kern="100" dirty="0">
              <a:effectLst/>
              <a:latin typeface="Calibri" panose="020F0502020204030204" pitchFamily="34" charset="0"/>
              <a:ea typeface="Calibri" panose="020F0502020204030204" pitchFamily="34" charset="0"/>
              <a:cs typeface="Mangal" panose="02040503050203030202" pitchFamily="18" charset="0"/>
            </a:endParaRPr>
          </a:p>
          <a:p>
            <a:pPr marL="457200" lvl="1" indent="0">
              <a:lnSpc>
                <a:spcPct val="107000"/>
              </a:lnSpc>
              <a:spcAft>
                <a:spcPts val="800"/>
              </a:spcAft>
              <a:buSzPts val="1000"/>
              <a:buNone/>
              <a:tabLst>
                <a:tab pos="457200" algn="l"/>
              </a:tabLst>
            </a:pPr>
            <a:r>
              <a:rPr lang="en-US" kern="100" dirty="0">
                <a:effectLst/>
                <a:latin typeface="Calibri" panose="020F0502020204030204" pitchFamily="34" charset="0"/>
                <a:ea typeface="Calibri" panose="020F0502020204030204" pitchFamily="34" charset="0"/>
                <a:cs typeface="Mangal" panose="02040503050203030202" pitchFamily="18" charset="0"/>
              </a:rPr>
              <a:t>Limited to a specific area (e.g., office, home).</a:t>
            </a:r>
          </a:p>
          <a:p>
            <a:pPr marL="457200" lvl="1" indent="0">
              <a:lnSpc>
                <a:spcPct val="107000"/>
              </a:lnSpc>
              <a:spcAft>
                <a:spcPts val="800"/>
              </a:spcAft>
              <a:buSzPts val="1000"/>
              <a:buNone/>
              <a:tabLst>
                <a:tab pos="457200" algn="l"/>
              </a:tabLst>
            </a:pPr>
            <a:r>
              <a:rPr lang="en-US" kern="100" dirty="0">
                <a:effectLst/>
                <a:latin typeface="Calibri" panose="020F0502020204030204" pitchFamily="34" charset="0"/>
                <a:ea typeface="Calibri" panose="020F0502020204030204" pitchFamily="34" charset="0"/>
                <a:cs typeface="Mangal" panose="02040503050203030202" pitchFamily="18" charset="0"/>
              </a:rPr>
              <a:t>High-speed data transfer.</a:t>
            </a:r>
          </a:p>
          <a:p>
            <a:pPr marL="457200" lvl="1" indent="0">
              <a:lnSpc>
                <a:spcPct val="107000"/>
              </a:lnSpc>
              <a:spcAft>
                <a:spcPts val="800"/>
              </a:spcAft>
              <a:buSzPts val="1000"/>
              <a:buNone/>
              <a:tabLst>
                <a:tab pos="457200" algn="l"/>
              </a:tabLst>
            </a:pPr>
            <a:r>
              <a:rPr lang="en-US" kern="100" dirty="0">
                <a:effectLst/>
                <a:latin typeface="Calibri" panose="020F0502020204030204" pitchFamily="34" charset="0"/>
                <a:ea typeface="Calibri" panose="020F0502020204030204" pitchFamily="34" charset="0"/>
                <a:cs typeface="Mangal" panose="02040503050203030202" pitchFamily="18" charset="0"/>
              </a:rPr>
              <a:t>Uses Ethernet or Wi-Fi for connectivity.</a:t>
            </a:r>
          </a:p>
          <a:p>
            <a:pPr marL="0" marR="0">
              <a:lnSpc>
                <a:spcPct val="107000"/>
              </a:lnSpc>
              <a:spcAft>
                <a:spcPts val="800"/>
              </a:spcAft>
            </a:pPr>
            <a:r>
              <a:rPr lang="en-US" sz="2400" b="1" kern="100" dirty="0">
                <a:effectLst/>
                <a:latin typeface="Calibri" panose="020F0502020204030204" pitchFamily="34" charset="0"/>
                <a:ea typeface="Calibri" panose="020F0502020204030204" pitchFamily="34" charset="0"/>
                <a:cs typeface="Mangal" panose="02040503050203030202" pitchFamily="18" charset="0"/>
              </a:rPr>
              <a:t>Common Devices in a LAN:</a:t>
            </a:r>
            <a:endParaRPr lang="en-US" sz="2400" kern="100" dirty="0">
              <a:effectLst/>
              <a:latin typeface="Calibri" panose="020F0502020204030204" pitchFamily="34" charset="0"/>
              <a:ea typeface="Calibri" panose="020F0502020204030204" pitchFamily="34" charset="0"/>
              <a:cs typeface="Mangal" panose="02040503050203030202" pitchFamily="18" charset="0"/>
            </a:endParaRPr>
          </a:p>
          <a:p>
            <a:pPr marL="457200" lvl="1" indent="0">
              <a:lnSpc>
                <a:spcPct val="107000"/>
              </a:lnSpc>
              <a:spcAft>
                <a:spcPts val="800"/>
              </a:spcAft>
              <a:buSzPts val="1000"/>
              <a:buNone/>
              <a:tabLst>
                <a:tab pos="457200" algn="l"/>
              </a:tabLst>
            </a:pPr>
            <a:r>
              <a:rPr lang="en-US" kern="100" dirty="0">
                <a:effectLst/>
                <a:latin typeface="Calibri" panose="020F0502020204030204" pitchFamily="34" charset="0"/>
                <a:ea typeface="Calibri" panose="020F0502020204030204" pitchFamily="34" charset="0"/>
                <a:cs typeface="Mangal" panose="02040503050203030202" pitchFamily="18" charset="0"/>
              </a:rPr>
              <a:t>Routers</a:t>
            </a:r>
          </a:p>
          <a:p>
            <a:pPr marL="457200" lvl="1" indent="0">
              <a:lnSpc>
                <a:spcPct val="107000"/>
              </a:lnSpc>
              <a:spcAft>
                <a:spcPts val="800"/>
              </a:spcAft>
              <a:buSzPts val="1000"/>
              <a:buNone/>
              <a:tabLst>
                <a:tab pos="457200" algn="l"/>
              </a:tabLst>
            </a:pPr>
            <a:r>
              <a:rPr lang="en-US" kern="100" dirty="0">
                <a:effectLst/>
                <a:latin typeface="Calibri" panose="020F0502020204030204" pitchFamily="34" charset="0"/>
                <a:ea typeface="Calibri" panose="020F0502020204030204" pitchFamily="34" charset="0"/>
                <a:cs typeface="Mangal" panose="02040503050203030202" pitchFamily="18" charset="0"/>
              </a:rPr>
              <a:t>Switches</a:t>
            </a:r>
          </a:p>
          <a:p>
            <a:pPr marL="457200" lvl="1" indent="0">
              <a:lnSpc>
                <a:spcPct val="107000"/>
              </a:lnSpc>
              <a:spcAft>
                <a:spcPts val="800"/>
              </a:spcAft>
              <a:buSzPts val="1000"/>
              <a:buNone/>
              <a:tabLst>
                <a:tab pos="457200" algn="l"/>
              </a:tabLst>
            </a:pPr>
            <a:r>
              <a:rPr lang="en-US" kern="100" dirty="0">
                <a:effectLst/>
                <a:latin typeface="Calibri" panose="020F0502020204030204" pitchFamily="34" charset="0"/>
                <a:ea typeface="Calibri" panose="020F0502020204030204" pitchFamily="34" charset="0"/>
                <a:cs typeface="Mangal" panose="02040503050203030202" pitchFamily="18" charset="0"/>
              </a:rPr>
              <a:t>Access Points</a:t>
            </a:r>
          </a:p>
          <a:p>
            <a:pPr marL="457200" lvl="1" indent="0">
              <a:lnSpc>
                <a:spcPct val="107000"/>
              </a:lnSpc>
              <a:spcAft>
                <a:spcPts val="800"/>
              </a:spcAft>
              <a:buSzPts val="1000"/>
              <a:buNone/>
              <a:tabLst>
                <a:tab pos="457200" algn="l"/>
              </a:tabLst>
            </a:pPr>
            <a:r>
              <a:rPr lang="en-US" kern="100" dirty="0">
                <a:effectLst/>
                <a:latin typeface="Calibri" panose="020F0502020204030204" pitchFamily="34" charset="0"/>
                <a:ea typeface="Calibri" panose="020F0502020204030204" pitchFamily="34" charset="0"/>
                <a:cs typeface="Mangal" panose="02040503050203030202" pitchFamily="18" charset="0"/>
              </a:rPr>
              <a:t>Computers and Printers</a:t>
            </a:r>
          </a:p>
          <a:p>
            <a:endParaRPr lang="en-US" dirty="0"/>
          </a:p>
        </p:txBody>
      </p:sp>
    </p:spTree>
    <p:extLst>
      <p:ext uri="{BB962C8B-B14F-4D97-AF65-F5344CB8AC3E}">
        <p14:creationId xmlns:p14="http://schemas.microsoft.com/office/powerpoint/2010/main" val="3076073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74DAC-2AC4-7427-CED2-A2BD94D02BD1}"/>
              </a:ext>
            </a:extLst>
          </p:cNvPr>
          <p:cNvSpPr>
            <a:spLocks noGrp="1"/>
          </p:cNvSpPr>
          <p:nvPr>
            <p:ph type="title"/>
          </p:nvPr>
        </p:nvSpPr>
        <p:spPr/>
        <p:txBody>
          <a:bodyPr>
            <a:normAutofit/>
          </a:bodyPr>
          <a:lstStyle/>
          <a:p>
            <a:pPr algn="ctr"/>
            <a:r>
              <a:rPr lang="en-US" sz="3200" b="1" kern="100" dirty="0">
                <a:effectLst/>
                <a:latin typeface="Arial" panose="020B0604020202020204" pitchFamily="34" charset="0"/>
                <a:ea typeface="Calibri" panose="020F0502020204030204" pitchFamily="34" charset="0"/>
                <a:cs typeface="Arial" panose="020B0604020202020204" pitchFamily="34" charset="0"/>
              </a:rPr>
              <a:t>Wide Area Network (WAN)</a:t>
            </a:r>
            <a:endParaRPr lang="en-US"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CECFAB5-C799-A1B4-3EAA-B7743D18D142}"/>
              </a:ext>
            </a:extLst>
          </p:cNvPr>
          <p:cNvSpPr>
            <a:spLocks noGrp="1"/>
          </p:cNvSpPr>
          <p:nvPr>
            <p:ph idx="1"/>
          </p:nvPr>
        </p:nvSpPr>
        <p:spPr/>
        <p:txBody>
          <a:bodyPr/>
          <a:lstStyle/>
          <a:p>
            <a:pPr marL="0" indent="0" algn="just">
              <a:buNone/>
            </a:pPr>
            <a:r>
              <a:rPr lang="en-US" kern="100" dirty="0">
                <a:effectLst/>
                <a:latin typeface="Arial" panose="020B0604020202020204" pitchFamily="34" charset="0"/>
                <a:ea typeface="Calibri" panose="020F0502020204030204" pitchFamily="34" charset="0"/>
                <a:cs typeface="Arial" panose="020B0604020202020204" pitchFamily="34" charset="0"/>
              </a:rPr>
              <a:t>A Wide Area Network (WAN) covers a large geographical area, often spanning cities, countries, or even continents. Unlike LANs, WANs connect multiple smaller networks (like LANs) and typically use public infrastructure such as telephone lines, fiber optic cables, or satellite links.</a:t>
            </a:r>
          </a:p>
          <a:p>
            <a:endParaRPr lang="en-US" dirty="0"/>
          </a:p>
        </p:txBody>
      </p:sp>
    </p:spTree>
    <p:extLst>
      <p:ext uri="{BB962C8B-B14F-4D97-AF65-F5344CB8AC3E}">
        <p14:creationId xmlns:p14="http://schemas.microsoft.com/office/powerpoint/2010/main" val="3213500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026343-12DC-A519-AA9D-C329EA7CFA46}"/>
              </a:ext>
            </a:extLst>
          </p:cNvPr>
          <p:cNvSpPr>
            <a:spLocks noGrp="1"/>
          </p:cNvSpPr>
          <p:nvPr>
            <p:ph idx="1"/>
          </p:nvPr>
        </p:nvSpPr>
        <p:spPr/>
        <p:txBody>
          <a:bodyPr/>
          <a:lstStyle/>
          <a:p>
            <a:pPr marL="0" marR="0">
              <a:lnSpc>
                <a:spcPct val="107000"/>
              </a:lnSpc>
              <a:spcAft>
                <a:spcPts val="800"/>
              </a:spcAft>
            </a:pPr>
            <a:r>
              <a:rPr lang="en-US" sz="2400" b="1" kern="100" dirty="0">
                <a:effectLst/>
                <a:latin typeface="Calibri" panose="020F0502020204030204" pitchFamily="34" charset="0"/>
                <a:ea typeface="Calibri" panose="020F0502020204030204" pitchFamily="34" charset="0"/>
                <a:cs typeface="Mangal" panose="02040503050203030202" pitchFamily="18" charset="0"/>
              </a:rPr>
              <a:t>Key Features:</a:t>
            </a:r>
            <a:endParaRPr lang="en-US" sz="2400" kern="100" dirty="0">
              <a:effectLst/>
              <a:latin typeface="Calibri" panose="020F0502020204030204" pitchFamily="34" charset="0"/>
              <a:ea typeface="Calibri" panose="020F0502020204030204" pitchFamily="34" charset="0"/>
              <a:cs typeface="Mangal" panose="02040503050203030202" pitchFamily="18" charset="0"/>
            </a:endParaRPr>
          </a:p>
          <a:p>
            <a:pPr marL="457200" lvl="1" indent="0">
              <a:lnSpc>
                <a:spcPct val="107000"/>
              </a:lnSpc>
              <a:spcAft>
                <a:spcPts val="800"/>
              </a:spcAft>
              <a:buSzPts val="1000"/>
              <a:buNone/>
              <a:tabLst>
                <a:tab pos="457200" algn="l"/>
              </a:tabLst>
            </a:pPr>
            <a:r>
              <a:rPr lang="en-US" kern="100" dirty="0">
                <a:effectLst/>
                <a:latin typeface="Calibri" panose="020F0502020204030204" pitchFamily="34" charset="0"/>
                <a:ea typeface="Calibri" panose="020F0502020204030204" pitchFamily="34" charset="0"/>
                <a:cs typeface="Mangal" panose="02040503050203030202" pitchFamily="18" charset="0"/>
              </a:rPr>
              <a:t>Covers large geographical areas.</a:t>
            </a:r>
          </a:p>
          <a:p>
            <a:pPr marL="457200" lvl="1" indent="0">
              <a:lnSpc>
                <a:spcPct val="107000"/>
              </a:lnSpc>
              <a:spcAft>
                <a:spcPts val="800"/>
              </a:spcAft>
              <a:buSzPts val="1000"/>
              <a:buNone/>
              <a:tabLst>
                <a:tab pos="457200" algn="l"/>
              </a:tabLst>
            </a:pPr>
            <a:r>
              <a:rPr lang="en-US" kern="100" dirty="0">
                <a:effectLst/>
                <a:latin typeface="Calibri" panose="020F0502020204030204" pitchFamily="34" charset="0"/>
                <a:ea typeface="Calibri" panose="020F0502020204030204" pitchFamily="34" charset="0"/>
                <a:cs typeface="Mangal" panose="02040503050203030202" pitchFamily="18" charset="0"/>
              </a:rPr>
              <a:t>Slower than LANs due to long-distance data transmission.</a:t>
            </a:r>
          </a:p>
          <a:p>
            <a:pPr marL="457200" lvl="1" indent="0">
              <a:lnSpc>
                <a:spcPct val="107000"/>
              </a:lnSpc>
              <a:spcAft>
                <a:spcPts val="800"/>
              </a:spcAft>
              <a:buSzPts val="1000"/>
              <a:buNone/>
              <a:tabLst>
                <a:tab pos="457200" algn="l"/>
              </a:tabLst>
            </a:pPr>
            <a:r>
              <a:rPr lang="en-US" kern="100" dirty="0">
                <a:effectLst/>
                <a:latin typeface="Calibri" panose="020F0502020204030204" pitchFamily="34" charset="0"/>
                <a:ea typeface="Calibri" panose="020F0502020204030204" pitchFamily="34" charset="0"/>
                <a:cs typeface="Mangal" panose="02040503050203030202" pitchFamily="18" charset="0"/>
              </a:rPr>
              <a:t>Relies on public networks and leased lines.</a:t>
            </a:r>
          </a:p>
          <a:p>
            <a:pPr marL="0" marR="0">
              <a:lnSpc>
                <a:spcPct val="107000"/>
              </a:lnSpc>
              <a:spcAft>
                <a:spcPts val="800"/>
              </a:spcAft>
            </a:pPr>
            <a:r>
              <a:rPr lang="en-US" sz="2400" b="1" kern="100" dirty="0">
                <a:effectLst/>
                <a:latin typeface="Calibri" panose="020F0502020204030204" pitchFamily="34" charset="0"/>
                <a:ea typeface="Calibri" panose="020F0502020204030204" pitchFamily="34" charset="0"/>
                <a:cs typeface="Mangal" panose="02040503050203030202" pitchFamily="18" charset="0"/>
              </a:rPr>
              <a:t>Examples:</a:t>
            </a:r>
            <a:endParaRPr lang="en-US" sz="2400" kern="100" dirty="0">
              <a:effectLst/>
              <a:latin typeface="Calibri" panose="020F0502020204030204" pitchFamily="34" charset="0"/>
              <a:ea typeface="Calibri" panose="020F0502020204030204" pitchFamily="34" charset="0"/>
              <a:cs typeface="Mangal" panose="02040503050203030202" pitchFamily="18" charset="0"/>
            </a:endParaRPr>
          </a:p>
          <a:p>
            <a:pPr marL="457200" lvl="1" indent="0">
              <a:lnSpc>
                <a:spcPct val="107000"/>
              </a:lnSpc>
              <a:spcAft>
                <a:spcPts val="800"/>
              </a:spcAft>
              <a:buSzPts val="1000"/>
              <a:buNone/>
              <a:tabLst>
                <a:tab pos="457200" algn="l"/>
              </a:tabLst>
            </a:pPr>
            <a:r>
              <a:rPr lang="en-US" kern="100" dirty="0">
                <a:effectLst/>
                <a:latin typeface="Calibri" panose="020F0502020204030204" pitchFamily="34" charset="0"/>
                <a:ea typeface="Calibri" panose="020F0502020204030204" pitchFamily="34" charset="0"/>
                <a:cs typeface="Mangal" panose="02040503050203030202" pitchFamily="18" charset="0"/>
              </a:rPr>
              <a:t>The Internet</a:t>
            </a:r>
          </a:p>
          <a:p>
            <a:pPr marL="457200" lvl="1" indent="0">
              <a:lnSpc>
                <a:spcPct val="107000"/>
              </a:lnSpc>
              <a:spcAft>
                <a:spcPts val="800"/>
              </a:spcAft>
              <a:buSzPts val="1000"/>
              <a:buNone/>
              <a:tabLst>
                <a:tab pos="457200" algn="l"/>
              </a:tabLst>
            </a:pPr>
            <a:r>
              <a:rPr lang="en-US" kern="100" dirty="0">
                <a:effectLst/>
                <a:latin typeface="Calibri" panose="020F0502020204030204" pitchFamily="34" charset="0"/>
                <a:ea typeface="Calibri" panose="020F0502020204030204" pitchFamily="34" charset="0"/>
                <a:cs typeface="Mangal" panose="02040503050203030202" pitchFamily="18" charset="0"/>
              </a:rPr>
              <a:t>Corporate WANs connecting different branch offices</a:t>
            </a:r>
          </a:p>
          <a:p>
            <a:endParaRPr lang="en-US" dirty="0"/>
          </a:p>
        </p:txBody>
      </p:sp>
    </p:spTree>
    <p:extLst>
      <p:ext uri="{BB962C8B-B14F-4D97-AF65-F5344CB8AC3E}">
        <p14:creationId xmlns:p14="http://schemas.microsoft.com/office/powerpoint/2010/main" val="1812477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3C977-DF4E-012B-9EE1-6A71EB699DCB}"/>
              </a:ext>
            </a:extLst>
          </p:cNvPr>
          <p:cNvSpPr>
            <a:spLocks noGrp="1"/>
          </p:cNvSpPr>
          <p:nvPr>
            <p:ph type="title"/>
          </p:nvPr>
        </p:nvSpPr>
        <p:spPr/>
        <p:txBody>
          <a:bodyPr>
            <a:normAutofit/>
          </a:bodyPr>
          <a:lstStyle/>
          <a:p>
            <a:pPr marL="0" marR="0" algn="ctr">
              <a:lnSpc>
                <a:spcPct val="107000"/>
              </a:lnSpc>
              <a:spcAft>
                <a:spcPts val="800"/>
              </a:spcAft>
            </a:pPr>
            <a:r>
              <a:rPr lang="en-US" sz="1800" kern="100" dirty="0">
                <a:effectLst/>
                <a:latin typeface="Calibri" panose="020F0502020204030204" pitchFamily="34" charset="0"/>
                <a:ea typeface="Calibri" panose="020F0502020204030204" pitchFamily="34" charset="0"/>
                <a:cs typeface="Mangal" panose="02040503050203030202" pitchFamily="18" charset="0"/>
              </a:rPr>
              <a:t> </a:t>
            </a:r>
            <a:br>
              <a:rPr lang="en-US" sz="1800" kern="100" dirty="0">
                <a:effectLst/>
                <a:latin typeface="Calibri" panose="020F0502020204030204" pitchFamily="34" charset="0"/>
                <a:ea typeface="Calibri" panose="020F0502020204030204" pitchFamily="34" charset="0"/>
                <a:cs typeface="Mangal" panose="02040503050203030202" pitchFamily="18" charset="0"/>
              </a:rPr>
            </a:br>
            <a:r>
              <a:rPr lang="en-US" sz="2800" b="1" kern="100" dirty="0">
                <a:effectLst/>
                <a:latin typeface="Arial" panose="020B0604020202020204" pitchFamily="34" charset="0"/>
                <a:ea typeface="Calibri" panose="020F0502020204030204" pitchFamily="34" charset="0"/>
                <a:cs typeface="Arial" panose="020B0604020202020204" pitchFamily="34" charset="0"/>
              </a:rPr>
              <a:t>Wireless Local Area Network (WLAN)</a:t>
            </a:r>
            <a:endParaRPr lang="en-US" sz="28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9C0E157-FC8B-57C7-983B-F884D4E16537}"/>
              </a:ext>
            </a:extLst>
          </p:cNvPr>
          <p:cNvSpPr>
            <a:spLocks noGrp="1"/>
          </p:cNvSpPr>
          <p:nvPr>
            <p:ph idx="1"/>
          </p:nvPr>
        </p:nvSpPr>
        <p:spPr/>
        <p:txBody>
          <a:bodyPr/>
          <a:lstStyle/>
          <a:p>
            <a:pPr marL="0" indent="0" algn="just">
              <a:buNone/>
            </a:pPr>
            <a:r>
              <a:rPr lang="en-US" kern="100" dirty="0">
                <a:effectLst/>
                <a:latin typeface="Arial" panose="020B0604020202020204" pitchFamily="34" charset="0"/>
                <a:ea typeface="Calibri" panose="020F0502020204030204" pitchFamily="34" charset="0"/>
                <a:cs typeface="Arial" panose="020B0604020202020204" pitchFamily="34" charset="0"/>
              </a:rPr>
              <a:t>A Wireless Local Area Network (WLAN) is similar to a LAN but uses wireless communication instead of wired connections. WLANs allow devices to connect to the network using Wi-Fi, making them more flexible and convenient.</a:t>
            </a:r>
          </a:p>
          <a:p>
            <a:pPr marL="0" indent="0">
              <a:buNone/>
            </a:pPr>
            <a:endParaRPr lang="en-US" dirty="0"/>
          </a:p>
        </p:txBody>
      </p:sp>
    </p:spTree>
    <p:extLst>
      <p:ext uri="{BB962C8B-B14F-4D97-AF65-F5344CB8AC3E}">
        <p14:creationId xmlns:p14="http://schemas.microsoft.com/office/powerpoint/2010/main" val="3486308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26602C-33D2-4B4B-01E6-5FF13C7C4DCB}"/>
              </a:ext>
            </a:extLst>
          </p:cNvPr>
          <p:cNvSpPr>
            <a:spLocks noGrp="1"/>
          </p:cNvSpPr>
          <p:nvPr>
            <p:ph idx="1"/>
          </p:nvPr>
        </p:nvSpPr>
        <p:spPr/>
        <p:txBody>
          <a:bodyPr>
            <a:normAutofit lnSpcReduction="10000"/>
          </a:bodyPr>
          <a:lstStyle/>
          <a:p>
            <a:pPr marL="0" marR="0">
              <a:lnSpc>
                <a:spcPct val="107000"/>
              </a:lnSpc>
              <a:spcAft>
                <a:spcPts val="800"/>
              </a:spcAft>
            </a:pPr>
            <a:r>
              <a:rPr lang="en-US" sz="2400" b="1" kern="100" dirty="0">
                <a:effectLst/>
                <a:latin typeface="Arial" panose="020B0604020202020204" pitchFamily="34" charset="0"/>
                <a:ea typeface="Calibri" panose="020F0502020204030204" pitchFamily="34" charset="0"/>
                <a:cs typeface="Arial" panose="020B0604020202020204" pitchFamily="34" charset="0"/>
              </a:rPr>
              <a:t>Key Features:</a:t>
            </a:r>
            <a:endParaRPr lang="en-US" sz="2400" kern="100" dirty="0">
              <a:effectLst/>
              <a:latin typeface="Arial" panose="020B0604020202020204" pitchFamily="34" charset="0"/>
              <a:ea typeface="Calibri" panose="020F0502020204030204" pitchFamily="34" charset="0"/>
              <a:cs typeface="Arial" panose="020B0604020202020204" pitchFamily="34" charset="0"/>
            </a:endParaRPr>
          </a:p>
          <a:p>
            <a:pPr marL="457200" lvl="1" indent="0">
              <a:lnSpc>
                <a:spcPct val="107000"/>
              </a:lnSpc>
              <a:spcAft>
                <a:spcPts val="800"/>
              </a:spcAft>
              <a:buSzPts val="1000"/>
              <a:buNone/>
              <a:tabLst>
                <a:tab pos="457200" algn="l"/>
              </a:tabLst>
            </a:pPr>
            <a:r>
              <a:rPr lang="en-US" kern="100" dirty="0">
                <a:effectLst/>
                <a:latin typeface="Arial" panose="020B0604020202020204" pitchFamily="34" charset="0"/>
                <a:ea typeface="Calibri" panose="020F0502020204030204" pitchFamily="34" charset="0"/>
                <a:cs typeface="Arial" panose="020B0604020202020204" pitchFamily="34" charset="0"/>
              </a:rPr>
              <a:t>Wireless connectivity using Wi-Fi.</a:t>
            </a:r>
          </a:p>
          <a:p>
            <a:pPr marL="457200" lvl="1" indent="0">
              <a:lnSpc>
                <a:spcPct val="107000"/>
              </a:lnSpc>
              <a:spcAft>
                <a:spcPts val="800"/>
              </a:spcAft>
              <a:buSzPts val="1000"/>
              <a:buNone/>
              <a:tabLst>
                <a:tab pos="457200" algn="l"/>
              </a:tabLst>
            </a:pPr>
            <a:r>
              <a:rPr lang="en-US" kern="100" dirty="0">
                <a:effectLst/>
                <a:latin typeface="Arial" panose="020B0604020202020204" pitchFamily="34" charset="0"/>
                <a:ea typeface="Calibri" panose="020F0502020204030204" pitchFamily="34" charset="0"/>
                <a:cs typeface="Arial" panose="020B0604020202020204" pitchFamily="34" charset="0"/>
              </a:rPr>
              <a:t>Suitable for mobile devices like smartphones, tablets, and laptops.</a:t>
            </a:r>
          </a:p>
          <a:p>
            <a:pPr marL="457200" lvl="1" indent="0">
              <a:lnSpc>
                <a:spcPct val="107000"/>
              </a:lnSpc>
              <a:spcAft>
                <a:spcPts val="800"/>
              </a:spcAft>
              <a:buSzPts val="1000"/>
              <a:buNone/>
              <a:tabLst>
                <a:tab pos="457200" algn="l"/>
              </a:tabLst>
            </a:pPr>
            <a:r>
              <a:rPr lang="en-US" kern="100" dirty="0">
                <a:effectLst/>
                <a:latin typeface="Arial" panose="020B0604020202020204" pitchFamily="34" charset="0"/>
                <a:ea typeface="Calibri" panose="020F0502020204030204" pitchFamily="34" charset="0"/>
                <a:cs typeface="Arial" panose="020B0604020202020204" pitchFamily="34" charset="0"/>
              </a:rPr>
              <a:t>Can be secured using protocols like WPA2 or WPA3.</a:t>
            </a:r>
          </a:p>
          <a:p>
            <a:pPr marL="0" marR="0">
              <a:lnSpc>
                <a:spcPct val="107000"/>
              </a:lnSpc>
              <a:spcAft>
                <a:spcPts val="800"/>
              </a:spcAft>
            </a:pPr>
            <a:r>
              <a:rPr lang="en-US" sz="2400" b="1" kern="100" dirty="0">
                <a:effectLst/>
                <a:latin typeface="Arial" panose="020B0604020202020204" pitchFamily="34" charset="0"/>
                <a:ea typeface="Calibri" panose="020F0502020204030204" pitchFamily="34" charset="0"/>
                <a:cs typeface="Arial" panose="020B0604020202020204" pitchFamily="34" charset="0"/>
              </a:rPr>
              <a:t>Common Use Cases:</a:t>
            </a:r>
            <a:endParaRPr lang="en-US" sz="2400" kern="100" dirty="0">
              <a:effectLst/>
              <a:latin typeface="Arial" panose="020B0604020202020204" pitchFamily="34" charset="0"/>
              <a:ea typeface="Calibri" panose="020F0502020204030204" pitchFamily="34" charset="0"/>
              <a:cs typeface="Arial" panose="020B0604020202020204" pitchFamily="34" charset="0"/>
            </a:endParaRPr>
          </a:p>
          <a:p>
            <a:pPr marL="457200" lvl="1" indent="0">
              <a:lnSpc>
                <a:spcPct val="107000"/>
              </a:lnSpc>
              <a:spcAft>
                <a:spcPts val="800"/>
              </a:spcAft>
              <a:buSzPts val="1000"/>
              <a:buNone/>
              <a:tabLst>
                <a:tab pos="457200" algn="l"/>
              </a:tabLst>
            </a:pPr>
            <a:r>
              <a:rPr lang="en-US" kern="100" dirty="0">
                <a:effectLst/>
                <a:latin typeface="Arial" panose="020B0604020202020204" pitchFamily="34" charset="0"/>
                <a:ea typeface="Calibri" panose="020F0502020204030204" pitchFamily="34" charset="0"/>
                <a:cs typeface="Arial" panose="020B0604020202020204" pitchFamily="34" charset="0"/>
              </a:rPr>
              <a:t>Home Wi-Fi networks</a:t>
            </a:r>
          </a:p>
          <a:p>
            <a:pPr marL="457200" lvl="1" indent="0">
              <a:lnSpc>
                <a:spcPct val="107000"/>
              </a:lnSpc>
              <a:spcAft>
                <a:spcPts val="800"/>
              </a:spcAft>
              <a:buSzPts val="1000"/>
              <a:buNone/>
              <a:tabLst>
                <a:tab pos="457200" algn="l"/>
              </a:tabLst>
            </a:pPr>
            <a:r>
              <a:rPr lang="en-US" kern="100" dirty="0">
                <a:effectLst/>
                <a:latin typeface="Arial" panose="020B0604020202020204" pitchFamily="34" charset="0"/>
                <a:ea typeface="Calibri" panose="020F0502020204030204" pitchFamily="34" charset="0"/>
                <a:cs typeface="Arial" panose="020B0604020202020204" pitchFamily="34" charset="0"/>
              </a:rPr>
              <a:t>Public hotspots</a:t>
            </a:r>
          </a:p>
          <a:p>
            <a:pPr marL="457200" lvl="1" indent="0">
              <a:lnSpc>
                <a:spcPct val="107000"/>
              </a:lnSpc>
              <a:spcAft>
                <a:spcPts val="800"/>
              </a:spcAft>
              <a:buSzPts val="1000"/>
              <a:buNone/>
              <a:tabLst>
                <a:tab pos="457200" algn="l"/>
              </a:tabLst>
            </a:pPr>
            <a:r>
              <a:rPr lang="en-US" kern="100" dirty="0">
                <a:effectLst/>
                <a:latin typeface="Arial" panose="020B0604020202020204" pitchFamily="34" charset="0"/>
                <a:ea typeface="Calibri" panose="020F0502020204030204" pitchFamily="34" charset="0"/>
                <a:cs typeface="Arial" panose="020B0604020202020204" pitchFamily="34" charset="0"/>
              </a:rPr>
              <a:t>Office wireless networks</a:t>
            </a:r>
          </a:p>
          <a:p>
            <a:pPr marL="0" indent="0">
              <a:buNone/>
            </a:pPr>
            <a:endParaRPr lang="en-US" dirty="0"/>
          </a:p>
        </p:txBody>
      </p:sp>
    </p:spTree>
    <p:extLst>
      <p:ext uri="{BB962C8B-B14F-4D97-AF65-F5344CB8AC3E}">
        <p14:creationId xmlns:p14="http://schemas.microsoft.com/office/powerpoint/2010/main" val="3798832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09CA-9093-E66B-C163-010DA3B808B1}"/>
              </a:ext>
            </a:extLst>
          </p:cNvPr>
          <p:cNvSpPr>
            <a:spLocks noGrp="1"/>
          </p:cNvSpPr>
          <p:nvPr>
            <p:ph type="title"/>
          </p:nvPr>
        </p:nvSpPr>
        <p:spPr/>
        <p:txBody>
          <a:bodyPr/>
          <a:lstStyle/>
          <a:p>
            <a:pPr algn="ctr"/>
            <a:r>
              <a:rPr lang="en-US" sz="4400" b="1" kern="100" dirty="0">
                <a:effectLst/>
                <a:latin typeface="Calibri" panose="020F0502020204030204" pitchFamily="34" charset="0"/>
                <a:ea typeface="Calibri" panose="020F0502020204030204" pitchFamily="34" charset="0"/>
                <a:cs typeface="Mangal" panose="02040503050203030202" pitchFamily="18" charset="0"/>
              </a:rPr>
              <a:t>Virtual Private Network (VPN)</a:t>
            </a:r>
            <a:endParaRPr lang="en-US" dirty="0"/>
          </a:p>
        </p:txBody>
      </p:sp>
      <p:sp>
        <p:nvSpPr>
          <p:cNvPr id="3" name="Content Placeholder 2">
            <a:extLst>
              <a:ext uri="{FF2B5EF4-FFF2-40B4-BE49-F238E27FC236}">
                <a16:creationId xmlns:a16="http://schemas.microsoft.com/office/drawing/2014/main" id="{9C4D133A-06C4-5DE0-5EA6-2452EAE43E5C}"/>
              </a:ext>
            </a:extLst>
          </p:cNvPr>
          <p:cNvSpPr>
            <a:spLocks noGrp="1"/>
          </p:cNvSpPr>
          <p:nvPr>
            <p:ph idx="1"/>
          </p:nvPr>
        </p:nvSpPr>
        <p:spPr/>
        <p:txBody>
          <a:bodyPr/>
          <a:lstStyle/>
          <a:p>
            <a:pPr marL="0" marR="0" indent="0" algn="just">
              <a:lnSpc>
                <a:spcPct val="107000"/>
              </a:lnSpc>
              <a:spcAft>
                <a:spcPts val="800"/>
              </a:spcAft>
              <a:buNone/>
            </a:pPr>
            <a:r>
              <a:rPr lang="en-US" kern="100" dirty="0">
                <a:effectLst/>
                <a:latin typeface="Arial" panose="020B0604020202020204" pitchFamily="34" charset="0"/>
                <a:ea typeface="Calibri" panose="020F0502020204030204" pitchFamily="34" charset="0"/>
                <a:cs typeface="Arial" panose="020B0604020202020204" pitchFamily="34" charset="0"/>
              </a:rPr>
              <a:t>A Virtual Private Network (VPN) allows users to securely connect to a network over the internet. VPNs use encryption to protect data and ensure privacy, making them essential for remote access to corporate networks or accessing geographically restricted content.</a:t>
            </a:r>
          </a:p>
          <a:p>
            <a:endParaRPr lang="en-US" dirty="0"/>
          </a:p>
        </p:txBody>
      </p:sp>
    </p:spTree>
    <p:extLst>
      <p:ext uri="{BB962C8B-B14F-4D97-AF65-F5344CB8AC3E}">
        <p14:creationId xmlns:p14="http://schemas.microsoft.com/office/powerpoint/2010/main" val="1927041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BB2BEE-1B77-DC4A-9548-12F9FFA76C2E}"/>
              </a:ext>
            </a:extLst>
          </p:cNvPr>
          <p:cNvSpPr>
            <a:spLocks noGrp="1"/>
          </p:cNvSpPr>
          <p:nvPr>
            <p:ph idx="1"/>
          </p:nvPr>
        </p:nvSpPr>
        <p:spPr/>
        <p:txBody>
          <a:bodyPr>
            <a:normAutofit lnSpcReduction="10000"/>
          </a:bodyPr>
          <a:lstStyle/>
          <a:p>
            <a:pPr marL="0" marR="0">
              <a:lnSpc>
                <a:spcPct val="107000"/>
              </a:lnSpc>
              <a:spcAft>
                <a:spcPts val="800"/>
              </a:spcAft>
            </a:pPr>
            <a:r>
              <a:rPr lang="en-US" sz="2400" b="1" kern="100" dirty="0">
                <a:effectLst/>
                <a:latin typeface="Arial" panose="020B0604020202020204" pitchFamily="34" charset="0"/>
                <a:ea typeface="Calibri" panose="020F0502020204030204" pitchFamily="34" charset="0"/>
                <a:cs typeface="Arial" panose="020B0604020202020204" pitchFamily="34" charset="0"/>
              </a:rPr>
              <a:t>Key Features:</a:t>
            </a:r>
            <a:endParaRPr lang="en-US" sz="2400" kern="100" dirty="0">
              <a:effectLst/>
              <a:latin typeface="Arial" panose="020B0604020202020204" pitchFamily="34" charset="0"/>
              <a:ea typeface="Calibri" panose="020F0502020204030204" pitchFamily="34" charset="0"/>
              <a:cs typeface="Arial" panose="020B0604020202020204" pitchFamily="34" charset="0"/>
            </a:endParaRPr>
          </a:p>
          <a:p>
            <a:pPr marL="457200" lvl="1" indent="0">
              <a:lnSpc>
                <a:spcPct val="107000"/>
              </a:lnSpc>
              <a:spcAft>
                <a:spcPts val="800"/>
              </a:spcAft>
              <a:buSzPts val="1000"/>
              <a:buNone/>
              <a:tabLst>
                <a:tab pos="457200" algn="l"/>
              </a:tabLst>
            </a:pPr>
            <a:r>
              <a:rPr lang="en-US" kern="100" dirty="0">
                <a:effectLst/>
                <a:latin typeface="Arial" panose="020B0604020202020204" pitchFamily="34" charset="0"/>
                <a:ea typeface="Calibri" panose="020F0502020204030204" pitchFamily="34" charset="0"/>
                <a:cs typeface="Arial" panose="020B0604020202020204" pitchFamily="34" charset="0"/>
              </a:rPr>
              <a:t>Encrypts data for secure transmission.</a:t>
            </a:r>
          </a:p>
          <a:p>
            <a:pPr marL="457200" lvl="1" indent="0">
              <a:lnSpc>
                <a:spcPct val="107000"/>
              </a:lnSpc>
              <a:spcAft>
                <a:spcPts val="800"/>
              </a:spcAft>
              <a:buSzPts val="1000"/>
              <a:buNone/>
              <a:tabLst>
                <a:tab pos="457200" algn="l"/>
              </a:tabLst>
            </a:pPr>
            <a:r>
              <a:rPr lang="en-US" kern="100" dirty="0">
                <a:effectLst/>
                <a:latin typeface="Arial" panose="020B0604020202020204" pitchFamily="34" charset="0"/>
                <a:ea typeface="Calibri" panose="020F0502020204030204" pitchFamily="34" charset="0"/>
                <a:cs typeface="Arial" panose="020B0604020202020204" pitchFamily="34" charset="0"/>
              </a:rPr>
              <a:t>Masks the user’s IP address.</a:t>
            </a:r>
          </a:p>
          <a:p>
            <a:pPr marL="457200" lvl="1" indent="0">
              <a:lnSpc>
                <a:spcPct val="107000"/>
              </a:lnSpc>
              <a:spcAft>
                <a:spcPts val="800"/>
              </a:spcAft>
              <a:buSzPts val="1000"/>
              <a:buNone/>
              <a:tabLst>
                <a:tab pos="457200" algn="l"/>
              </a:tabLst>
            </a:pPr>
            <a:r>
              <a:rPr lang="en-US" kern="100" dirty="0">
                <a:effectLst/>
                <a:latin typeface="Arial" panose="020B0604020202020204" pitchFamily="34" charset="0"/>
                <a:ea typeface="Calibri" panose="020F0502020204030204" pitchFamily="34" charset="0"/>
                <a:cs typeface="Arial" panose="020B0604020202020204" pitchFamily="34" charset="0"/>
              </a:rPr>
              <a:t>Allows remote access to private networks.</a:t>
            </a:r>
          </a:p>
          <a:p>
            <a:pPr marL="0" marR="0">
              <a:lnSpc>
                <a:spcPct val="107000"/>
              </a:lnSpc>
              <a:spcAft>
                <a:spcPts val="800"/>
              </a:spcAft>
            </a:pPr>
            <a:r>
              <a:rPr lang="en-US" sz="2400" b="1" kern="100" dirty="0">
                <a:effectLst/>
                <a:latin typeface="Arial" panose="020B0604020202020204" pitchFamily="34" charset="0"/>
                <a:ea typeface="Calibri" panose="020F0502020204030204" pitchFamily="34" charset="0"/>
                <a:cs typeface="Arial" panose="020B0604020202020204" pitchFamily="34" charset="0"/>
              </a:rPr>
              <a:t>Common Use Cases:</a:t>
            </a:r>
            <a:endParaRPr lang="en-US" sz="2400" kern="100" dirty="0">
              <a:effectLst/>
              <a:latin typeface="Arial" panose="020B0604020202020204" pitchFamily="34" charset="0"/>
              <a:ea typeface="Calibri" panose="020F0502020204030204" pitchFamily="34" charset="0"/>
              <a:cs typeface="Arial" panose="020B0604020202020204" pitchFamily="34" charset="0"/>
            </a:endParaRPr>
          </a:p>
          <a:p>
            <a:pPr marL="457200" lvl="1" indent="0">
              <a:lnSpc>
                <a:spcPct val="107000"/>
              </a:lnSpc>
              <a:spcAft>
                <a:spcPts val="800"/>
              </a:spcAft>
              <a:buSzPts val="1000"/>
              <a:buNone/>
              <a:tabLst>
                <a:tab pos="457200" algn="l"/>
              </a:tabLst>
            </a:pPr>
            <a:r>
              <a:rPr lang="en-US" kern="100" dirty="0">
                <a:effectLst/>
                <a:latin typeface="Arial" panose="020B0604020202020204" pitchFamily="34" charset="0"/>
                <a:ea typeface="Calibri" panose="020F0502020204030204" pitchFamily="34" charset="0"/>
                <a:cs typeface="Arial" panose="020B0604020202020204" pitchFamily="34" charset="0"/>
              </a:rPr>
              <a:t>Remote workers accessing company resources.</a:t>
            </a:r>
          </a:p>
          <a:p>
            <a:pPr marL="457200" lvl="1" indent="0">
              <a:lnSpc>
                <a:spcPct val="107000"/>
              </a:lnSpc>
              <a:spcAft>
                <a:spcPts val="800"/>
              </a:spcAft>
              <a:buSzPts val="1000"/>
              <a:buNone/>
              <a:tabLst>
                <a:tab pos="457200" algn="l"/>
              </a:tabLst>
            </a:pPr>
            <a:r>
              <a:rPr lang="en-US" kern="100" dirty="0">
                <a:effectLst/>
                <a:latin typeface="Arial" panose="020B0604020202020204" pitchFamily="34" charset="0"/>
                <a:ea typeface="Calibri" panose="020F0502020204030204" pitchFamily="34" charset="0"/>
                <a:cs typeface="Arial" panose="020B0604020202020204" pitchFamily="34" charset="0"/>
              </a:rPr>
              <a:t>Securing internet connections on public Wi-Fi.</a:t>
            </a:r>
          </a:p>
          <a:p>
            <a:pPr marL="457200" lvl="1" indent="0">
              <a:lnSpc>
                <a:spcPct val="107000"/>
              </a:lnSpc>
              <a:spcAft>
                <a:spcPts val="800"/>
              </a:spcAft>
              <a:buSzPts val="1000"/>
              <a:buNone/>
              <a:tabLst>
                <a:tab pos="457200" algn="l"/>
              </a:tabLst>
            </a:pPr>
            <a:r>
              <a:rPr lang="en-US" kern="100" dirty="0">
                <a:effectLst/>
                <a:latin typeface="Arial" panose="020B0604020202020204" pitchFamily="34" charset="0"/>
                <a:ea typeface="Calibri" panose="020F0502020204030204" pitchFamily="34" charset="0"/>
                <a:cs typeface="Arial" panose="020B0604020202020204" pitchFamily="34" charset="0"/>
              </a:rPr>
              <a:t>Bypassing geo-restrictions.</a:t>
            </a:r>
          </a:p>
          <a:p>
            <a:pPr marL="0" indent="0">
              <a:buNone/>
            </a:pPr>
            <a:endParaRPr lang="en-US" dirty="0"/>
          </a:p>
        </p:txBody>
      </p:sp>
    </p:spTree>
    <p:extLst>
      <p:ext uri="{BB962C8B-B14F-4D97-AF65-F5344CB8AC3E}">
        <p14:creationId xmlns:p14="http://schemas.microsoft.com/office/powerpoint/2010/main" val="17498387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823</Words>
  <Application>Microsoft Office PowerPoint</Application>
  <PresentationFormat>Widescreen</PresentationFormat>
  <Paragraphs>94</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Symbol</vt:lpstr>
      <vt:lpstr>Office Theme</vt:lpstr>
      <vt:lpstr> Network Types</vt:lpstr>
      <vt:lpstr>Local Area Network (LAN)</vt:lpstr>
      <vt:lpstr>Contd….</vt:lpstr>
      <vt:lpstr>Wide Area Network (WAN)</vt:lpstr>
      <vt:lpstr>PowerPoint Presentation</vt:lpstr>
      <vt:lpstr>  Wireless Local Area Network (WLAN)</vt:lpstr>
      <vt:lpstr>PowerPoint Presentation</vt:lpstr>
      <vt:lpstr>Virtual Private Network (VPN)</vt:lpstr>
      <vt:lpstr>PowerPoint Presentation</vt:lpstr>
      <vt:lpstr>Transmission Control Protocol (TCP)</vt:lpstr>
      <vt:lpstr>PowerPoint Presentation</vt:lpstr>
      <vt:lpstr>User Datagram Protocol (UDP)</vt:lpstr>
      <vt:lpstr>PowerPoint Presentation</vt:lpstr>
      <vt:lpstr>Hypertext Transfer Protocol (HTTP) and HTTPS</vt:lpstr>
      <vt:lpstr>PowerPoint Presentation</vt:lpstr>
      <vt:lpstr>Client-Server Basics</vt:lpstr>
      <vt:lpstr>Client</vt:lpstr>
      <vt:lpstr>Server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Apurva Nepal</dc:creator>
  <cp:lastModifiedBy>Apurva Nepal</cp:lastModifiedBy>
  <cp:revision>1</cp:revision>
  <dcterms:created xsi:type="dcterms:W3CDTF">2025-01-08T07:48:47Z</dcterms:created>
  <dcterms:modified xsi:type="dcterms:W3CDTF">2025-01-08T07:48:50Z</dcterms:modified>
</cp:coreProperties>
</file>