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381" r:id="rId5"/>
    <p:sldId id="280" r:id="rId7"/>
    <p:sldId id="270" r:id="rId8"/>
    <p:sldId id="311" r:id="rId9"/>
    <p:sldId id="366" r:id="rId10"/>
    <p:sldId id="375" r:id="rId11"/>
    <p:sldId id="272" r:id="rId12"/>
    <p:sldId id="396" r:id="rId13"/>
    <p:sldId id="392"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 pradhan"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F0F0"/>
    <a:srgbClr val="285EE9"/>
    <a:srgbClr val="1F2DA8"/>
    <a:srgbClr val="CDDFD1"/>
    <a:srgbClr val="069B87"/>
    <a:srgbClr val="048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b="1"/>
              <a:t>Note:</a:t>
            </a:r>
            <a:r>
              <a:rPr lang="en-US"/>
              <a:t> A typical </a:t>
            </a:r>
            <a:r>
              <a:rPr lang="en-US" b="1"/>
              <a:t>virus</a:t>
            </a:r>
            <a:r>
              <a:rPr lang="en-US"/>
              <a:t> measures about </a:t>
            </a:r>
            <a:r>
              <a:rPr lang="en-US" b="1"/>
              <a:t>100 nm</a:t>
            </a:r>
            <a:r>
              <a:rPr lang="en-US"/>
              <a:t>, 10 times smaller than a typical bacterium (~1 µm), which is at least 10 times smaller than a typical plant or animal cell (~10–100 µm). </a:t>
            </a:r>
            <a:endParaRPr lang="en-US"/>
          </a:p>
          <a:p>
            <a:endParaRPr lang="en-US"/>
          </a:p>
          <a:p>
            <a:r>
              <a:rPr lang="en-US"/>
              <a:t>An object must measure about 100 µm to be visible without a microscope.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lgn="just">
              <a:buNone/>
            </a:pPr>
            <a:r>
              <a:rPr lang="en-US" b="1">
                <a:solidFill>
                  <a:srgbClr val="C00000"/>
                </a:solidFill>
                <a:latin typeface="Cambria" panose="02040503050406030204" charset="0"/>
                <a:cs typeface="Cambria" panose="02040503050406030204" charset="0"/>
                <a:sym typeface="+mn-ea"/>
              </a:rPr>
              <a:t>Bacteria</a:t>
            </a:r>
            <a:endParaRPr lang="en-US" b="1">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Prokaryotic, unicellular organisms</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Have cell wall (</a:t>
            </a:r>
            <a:r>
              <a:rPr lang="en-US" b="1">
                <a:latin typeface="Cambria" panose="02040503050406030204" charset="0"/>
                <a:cs typeface="Cambria" panose="02040503050406030204" charset="0"/>
                <a:sym typeface="+mn-ea"/>
              </a:rPr>
              <a:t>peptidoglycan</a:t>
            </a:r>
            <a:r>
              <a:rPr lang="en-US">
                <a:latin typeface="Cambria" panose="02040503050406030204" charset="0"/>
                <a:cs typeface="Cambria" panose="02040503050406030204" charset="0"/>
                <a:sym typeface="+mn-ea"/>
              </a:rPr>
              <a:t>) but no nucleus. </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Some are autotrophs but most are heterotrophs.</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Found in different shapes; like rod-shaped, spiral, spherical and comma-shaped. </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b="1">
                <a:latin typeface="Cambria" panose="02040503050406030204" charset="0"/>
                <a:cs typeface="Cambria" panose="02040503050406030204" charset="0"/>
                <a:sym typeface="+mn-ea"/>
              </a:rPr>
              <a:t>Examples:</a:t>
            </a:r>
            <a:r>
              <a:rPr lang="en-US">
                <a:latin typeface="Cambria" panose="02040503050406030204" charset="0"/>
                <a:cs typeface="Cambria" panose="02040503050406030204" charset="0"/>
                <a:sym typeface="+mn-ea"/>
              </a:rPr>
              <a:t> Rhizobium, E. coli, Pseudomonas, Streptococcus, etc.</a:t>
            </a:r>
            <a:endParaRPr lang="en-US">
              <a:latin typeface="Cambria" panose="02040503050406030204" charset="0"/>
              <a:cs typeface="Cambria" panose="02040503050406030204" charset="0"/>
            </a:endParaRPr>
          </a:p>
          <a:p>
            <a:endParaRPr lang="en-US"/>
          </a:p>
          <a:p>
            <a:r>
              <a:rPr lang="en-US"/>
              <a:t>Example of autotrophic bacteria - cyanobacteria (blue-green algae)</a:t>
            </a:r>
            <a:endParaRPr lang="en-US"/>
          </a:p>
          <a:p>
            <a:endParaRPr lang="en-US"/>
          </a:p>
          <a:p>
            <a:pPr marL="0" indent="0" algn="just">
              <a:buNone/>
            </a:pPr>
            <a:r>
              <a:rPr lang="en-US" b="1">
                <a:solidFill>
                  <a:srgbClr val="0000FF"/>
                </a:solidFill>
                <a:latin typeface="Cambria" panose="02040503050406030204" charset="0"/>
                <a:cs typeface="Cambria" panose="02040503050406030204" charset="0"/>
                <a:sym typeface="+mn-ea"/>
              </a:rPr>
              <a:t>Protozoa</a:t>
            </a:r>
            <a:endParaRPr lang="en-US" b="1">
              <a:solidFill>
                <a:srgbClr val="0000FF"/>
              </a:solidFill>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Eukaryotic, unicellular organisms</a:t>
            </a:r>
            <a:endParaRPr lang="en-US">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Do not have cell wall and chloroplast but they do have nucleus. </a:t>
            </a:r>
            <a:endParaRPr lang="en-US">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Make up the backbone of many food webs by providing nutrients for other organisms.</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b="1">
                <a:latin typeface="Cambria" panose="02040503050406030204" charset="0"/>
                <a:cs typeface="Cambria" panose="02040503050406030204" charset="0"/>
                <a:sym typeface="+mn-ea"/>
              </a:rPr>
              <a:t>Examples: </a:t>
            </a:r>
            <a:r>
              <a:rPr lang="en-US">
                <a:latin typeface="Cambria" panose="02040503050406030204" charset="0"/>
                <a:cs typeface="Cambria" panose="02040503050406030204" charset="0"/>
                <a:sym typeface="+mn-ea"/>
              </a:rPr>
              <a:t>Amoeba and Plasmodium </a:t>
            </a:r>
            <a:endParaRPr lang="en-US">
              <a:latin typeface="Cambria" panose="02040503050406030204" charset="0"/>
              <a:cs typeface="Cambria" panose="02040503050406030204" charset="0"/>
            </a:endParaRPr>
          </a:p>
          <a:p>
            <a:pPr indent="0" algn="just">
              <a:lnSpc>
                <a:spcPct val="150000"/>
              </a:lnSpc>
              <a:buFont typeface="Wingdings" panose="05000000000000000000" charset="0"/>
              <a:buNone/>
            </a:pPr>
            <a:endParaRPr lang="en-US">
              <a:latin typeface="Cambria" panose="02040503050406030204" charset="0"/>
              <a:cs typeface="Cambria" panose="02040503050406030204" charset="0"/>
              <a:sym typeface="+mn-ea"/>
            </a:endParaRPr>
          </a:p>
          <a:p>
            <a:pPr marL="0" indent="0" algn="just">
              <a:buNone/>
            </a:pPr>
            <a:r>
              <a:rPr lang="en-US" b="1">
                <a:solidFill>
                  <a:srgbClr val="285EE9"/>
                </a:solidFill>
                <a:latin typeface="Cambria" panose="02040503050406030204" charset="0"/>
                <a:cs typeface="Cambria" panose="02040503050406030204" charset="0"/>
                <a:sym typeface="+mn-ea"/>
              </a:rPr>
              <a:t>Fungi</a:t>
            </a:r>
            <a:endParaRPr lang="en-US" b="1">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Eukaryotic, </a:t>
            </a:r>
            <a:r>
              <a:rPr lang="en-US">
                <a:latin typeface="Cambria" panose="02040503050406030204" charset="0"/>
                <a:cs typeface="Cambria" panose="02040503050406030204" charset="0"/>
                <a:sym typeface="+mn-ea"/>
              </a:rPr>
              <a:t>Microscopic fungi include molds (multicellular organisms) and yeasts (</a:t>
            </a:r>
            <a:r>
              <a:rPr lang="en-US">
                <a:sym typeface="+mn-ea"/>
              </a:rPr>
              <a:t>Unicellular fungi</a:t>
            </a:r>
            <a:r>
              <a:rPr lang="en-US">
                <a:latin typeface="Cambria" panose="02040503050406030204" charset="0"/>
                <a:cs typeface="Cambria" panose="02040503050406030204" charset="0"/>
                <a:sym typeface="+mn-ea"/>
              </a:rPr>
              <a:t>).</a:t>
            </a:r>
            <a:endParaRPr lang="en-US">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Fungi are not photosynthetic, and their cell walls are usually made out of chitin.</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Are saprotrophs (i.e., they feed on dead remains of plants and animals), symbionts or parasites.</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Almost all fungi are microscopic, except mushrooms. </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b="1">
                <a:latin typeface="Cambria" panose="02040503050406030204" charset="0"/>
                <a:cs typeface="Cambria" panose="02040503050406030204" charset="0"/>
                <a:sym typeface="+mn-ea"/>
              </a:rPr>
              <a:t>Examples:</a:t>
            </a:r>
            <a:r>
              <a:rPr lang="en-US">
                <a:latin typeface="Cambria" panose="02040503050406030204" charset="0"/>
                <a:cs typeface="Cambria" panose="02040503050406030204" charset="0"/>
                <a:sym typeface="+mn-ea"/>
              </a:rPr>
              <a:t> yeast, Rhizopus (bread mould), Aspergillus, Penicillium, etc.</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endParaRPr lang="en-US">
              <a:latin typeface="Cambria" panose="02040503050406030204" charset="0"/>
              <a:cs typeface="Cambria" panose="02040503050406030204" charset="0"/>
            </a:endParaRPr>
          </a:p>
          <a:p>
            <a:pPr indent="0" algn="just">
              <a:lnSpc>
                <a:spcPct val="150000"/>
              </a:lnSpc>
              <a:buFont typeface="Wingdings" panose="05000000000000000000" charset="0"/>
              <a:buNone/>
            </a:pPr>
            <a:endParaRPr lang="en-US"/>
          </a:p>
          <a:p>
            <a:pPr marL="0" indent="0" algn="just">
              <a:lnSpc>
                <a:spcPct val="150000"/>
              </a:lnSpc>
              <a:buNone/>
            </a:pPr>
            <a:r>
              <a:rPr lang="en-US" b="1">
                <a:solidFill>
                  <a:srgbClr val="285EE9"/>
                </a:solidFill>
                <a:latin typeface="Cambria" panose="02040503050406030204" charset="0"/>
                <a:cs typeface="Cambria" panose="02040503050406030204" charset="0"/>
                <a:sym typeface="+mn-ea"/>
              </a:rPr>
              <a:t>Algae</a:t>
            </a:r>
            <a:endParaRPr lang="en-US" b="1">
              <a:solidFill>
                <a:srgbClr val="285EE9"/>
              </a:solidFill>
              <a:latin typeface="Cambria" panose="02040503050406030204" charset="0"/>
              <a:cs typeface="Cambria" panose="02040503050406030204" charset="0"/>
            </a:endParaRPr>
          </a:p>
          <a:p>
            <a:pPr marL="0" indent="0" algn="just">
              <a:lnSpc>
                <a:spcPct val="150000"/>
              </a:lnSpc>
              <a:buNone/>
            </a:pPr>
            <a:endParaRPr lang="en-US" b="1">
              <a:solidFill>
                <a:srgbClr val="285EE9"/>
              </a:solidFill>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Plant-like protists are called algae</a:t>
            </a:r>
            <a:endParaRPr lang="en-US">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Eukaryotic, unicellular or multicellular</a:t>
            </a:r>
            <a:endParaRPr lang="en-US">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Contains cell wall (cellulose) and chloroplast. </a:t>
            </a:r>
            <a:endParaRPr lang="en-US">
              <a:latin typeface="Cambria" panose="02040503050406030204" charset="0"/>
              <a:cs typeface="Cambria" panose="02040503050406030204" charset="0"/>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Are autotrophs. </a:t>
            </a:r>
            <a:endParaRPr lang="en-US">
              <a:latin typeface="Cambria" panose="02040503050406030204" charset="0"/>
              <a:cs typeface="Cambria" panose="02040503050406030204" charset="0"/>
              <a:sym typeface="+mn-ea"/>
            </a:endParaRPr>
          </a:p>
          <a:p>
            <a:pPr algn="just">
              <a:lnSpc>
                <a:spcPct val="150000"/>
              </a:lnSpc>
              <a:buFont typeface="Wingdings" panose="05000000000000000000" charset="0"/>
              <a:buChar char="Ø"/>
            </a:pPr>
            <a:r>
              <a:rPr lang="en-US">
                <a:latin typeface="Cambria" panose="02040503050406030204" charset="0"/>
                <a:cs typeface="Cambria" panose="02040503050406030204" charset="0"/>
                <a:sym typeface="+mn-ea"/>
              </a:rPr>
              <a:t>Examples: Chlamydomonas, Spirogyra, etc.</a:t>
            </a:r>
            <a:endParaRPr lang="en-US">
              <a:latin typeface="Cambria" panose="02040503050406030204" charset="0"/>
              <a:cs typeface="Cambria" panose="02040503050406030204" charset="0"/>
              <a:sym typeface="+mn-ea"/>
            </a:endParaRPr>
          </a:p>
          <a:p>
            <a:pPr marL="0" indent="0" algn="just">
              <a:lnSpc>
                <a:spcPct val="150000"/>
              </a:lnSpc>
              <a:buFont typeface="Wingdings" panose="05000000000000000000" charset="0"/>
              <a:buNone/>
            </a:pPr>
            <a:endParaRPr lang="en-US">
              <a:latin typeface="Cambria" panose="02040503050406030204" charset="0"/>
              <a:cs typeface="Cambria" panose="02040503050406030204" charset="0"/>
            </a:endParaRPr>
          </a:p>
          <a:p>
            <a:pPr indent="0" algn="just">
              <a:lnSpc>
                <a:spcPct val="150000"/>
              </a:lnSpc>
              <a:buFont typeface="Wingdings" panose="05000000000000000000" charset="0"/>
              <a:buNone/>
            </a:pPr>
            <a:endParaRPr lang="en-US"/>
          </a:p>
          <a:p>
            <a:pPr indent="0" algn="just">
              <a:lnSpc>
                <a:spcPct val="150000"/>
              </a:lnSpc>
              <a:buFont typeface="Wingdings" panose="05000000000000000000" charset="0"/>
              <a:buNone/>
            </a:pPr>
            <a:r>
              <a:rPr lang="en-US">
                <a:latin typeface="Cambria" panose="02040503050406030204" charset="0"/>
                <a:cs typeface="Cambria" panose="02040503050406030204" charset="0"/>
                <a:sym typeface="+mn-ea"/>
              </a:rPr>
              <a:t> </a:t>
            </a:r>
            <a:endParaRPr lang="en-US">
              <a:latin typeface="Cambria" panose="02040503050406030204" charset="0"/>
              <a:cs typeface="Cambria" panose="02040503050406030204" charset="0"/>
            </a:endParaRP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Viruses can infect all types of cells, from human cells to the cells of other microorganisms. In humans, viruses are responsible for numerous diseases, from the common cold to deadly Ebola. They work by invading the host cell, taking over its cellular machinery and releasing new viral particles that go on to infect more cells and cause illness.</a:t>
            </a:r>
            <a:endParaRPr lang="en-US"/>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lgn="just">
              <a:buNone/>
            </a:pPr>
            <a:r>
              <a:rPr lang="en-US">
                <a:latin typeface="Cambria" panose="02040503050406030204" charset="0"/>
                <a:cs typeface="Cambria" panose="02040503050406030204" charset="0"/>
                <a:sym typeface="+mn-ea"/>
              </a:rPr>
              <a:t>Microorganisms are useful </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in producing foods (yoghurt, cheese, curd etc, in brewing, wine making, baking, pickling and other food-making processes), </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treating waste water </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creating biofuels and a wide range of chemicals and enzymes </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organic acids produced on a large industrial scale by microbial fermentation include acetic acid produced by acetic acid bacteria such as </a:t>
            </a:r>
            <a:r>
              <a:rPr lang="en-US" i="1">
                <a:latin typeface="Cambria" panose="02040503050406030204" charset="0"/>
                <a:cs typeface="Cambria" panose="02040503050406030204" charset="0"/>
                <a:sym typeface="+mn-ea"/>
              </a:rPr>
              <a:t>Acetobacter aceti</a:t>
            </a:r>
            <a:r>
              <a:rPr lang="en-US">
                <a:latin typeface="Cambria" panose="02040503050406030204" charset="0"/>
                <a:cs typeface="Cambria" panose="02040503050406030204" charset="0"/>
                <a:sym typeface="+mn-ea"/>
              </a:rPr>
              <a:t>, butyric acid made by the bacterium </a:t>
            </a:r>
            <a:r>
              <a:rPr lang="en-US" i="1">
                <a:latin typeface="Cambria" panose="02040503050406030204" charset="0"/>
                <a:cs typeface="Cambria" panose="02040503050406030204" charset="0"/>
                <a:sym typeface="+mn-ea"/>
              </a:rPr>
              <a:t>Clostridium butyricum</a:t>
            </a:r>
            <a:r>
              <a:rPr lang="en-US">
                <a:latin typeface="Cambria" panose="02040503050406030204" charset="0"/>
                <a:cs typeface="Cambria" panose="02040503050406030204" charset="0"/>
                <a:sym typeface="+mn-ea"/>
              </a:rPr>
              <a:t>, lactic acid made by Lactobacillus and other lactic acid bacteria, and citric acid produced by the mould fungus </a:t>
            </a:r>
            <a:r>
              <a:rPr lang="en-US" i="1">
                <a:latin typeface="Cambria" panose="02040503050406030204" charset="0"/>
                <a:cs typeface="Cambria" panose="02040503050406030204" charset="0"/>
                <a:sym typeface="+mn-ea"/>
              </a:rPr>
              <a:t>Aspergillus niger</a:t>
            </a:r>
            <a:r>
              <a:rPr lang="en-US">
                <a:latin typeface="Cambria" panose="02040503050406030204" charset="0"/>
                <a:cs typeface="Cambria" panose="02040503050406030204" charset="0"/>
                <a:sym typeface="+mn-ea"/>
              </a:rPr>
              <a:t>.</a:t>
            </a:r>
            <a:endParaRPr lang="en-US">
              <a:latin typeface="Cambria" panose="02040503050406030204" charset="0"/>
              <a:cs typeface="Cambria" panose="02040503050406030204" charset="0"/>
            </a:endParaRPr>
          </a:p>
          <a:p>
            <a:endParaRPr lang="en-US"/>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They are invaluable in research as model organisms. </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They are vital to agriculture through their roles in maintaining soil fertility and in decomposing organic matter.</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They are the causative agents of many diseases and hence the target of many hygiene measures.</a:t>
            </a:r>
            <a:endParaRPr lang="en-US">
              <a:latin typeface="Cambria" panose="02040503050406030204" charset="0"/>
              <a:cs typeface="Cambria" panose="02040503050406030204" charset="0"/>
            </a:endParaRPr>
          </a:p>
          <a:p>
            <a:pPr algn="just">
              <a:lnSpc>
                <a:spcPct val="150000"/>
              </a:lnSpc>
              <a:spcBef>
                <a:spcPts val="0"/>
              </a:spcBef>
              <a:buFont typeface="Wingdings" panose="05000000000000000000" charset="0"/>
              <a:buChar char="ü"/>
            </a:pPr>
            <a:r>
              <a:rPr lang="en-US">
                <a:latin typeface="Cambria" panose="02040503050406030204" charset="0"/>
                <a:cs typeface="Cambria" panose="02040503050406030204" charset="0"/>
                <a:sym typeface="+mn-ea"/>
              </a:rPr>
              <a:t>Microorganisms can form an endosymbiotic* relationship with other, larger organisms like humans. The microorganisms that make up the gut flora in the gastrointestinal tract contribute to gut immunity, synthesize vitamins such as folic acid and biotin, and ferment complex indigestible carbohydrates. </a:t>
            </a:r>
            <a:endParaRPr lang="en-US">
              <a:latin typeface="Cambria" panose="02040503050406030204" charset="0"/>
              <a:cs typeface="Cambria" panose="02040503050406030204" charset="0"/>
            </a:endParaRPr>
          </a:p>
          <a:p>
            <a:endParaRPr lang="en-US"/>
          </a:p>
          <a:p>
            <a:r>
              <a:rPr lang="en-US">
                <a:sym typeface="+mn-ea"/>
              </a:rPr>
              <a:t>*Endosymbiosis is a mutually beneficial relationship between a host organism and an internal associate organism. The term is derived from the prefix "endo," meaning within, and the word symbiosis, which refers to a mutually beneficial relationship between two closely associated organisms.</a:t>
            </a:r>
            <a:endParaRPr lang="en-US"/>
          </a:p>
          <a:p>
            <a:endParaRPr lang="en-US"/>
          </a:p>
          <a:p>
            <a:pPr indent="0" algn="just">
              <a:lnSpc>
                <a:spcPct val="150000"/>
              </a:lnSpc>
              <a:buFont typeface="Wingdings" panose="05000000000000000000" charset="0"/>
              <a:buNone/>
            </a:pPr>
            <a:r>
              <a:rPr lang="en-US">
                <a:sym typeface="+mn-ea"/>
              </a:rPr>
              <a:t>Some yeasts have beneficial uses, such as causing bread to rise and beverages to ferment; but yeasts can also cause food to spoil. Molds play a critical role in the decomposition of dead plants and animals. Some molds can cause allergies, and others produce disease-causing metabolites called mycotoxins. Molds have been used to make pharmaceuticals, including penicillin, which is one of the most commonly prescribed antibiotics, and cyclosporine, used to prevent organ rejection following a transplant.</a:t>
            </a:r>
            <a:endParaRPr lang="en-US"/>
          </a:p>
          <a:p>
            <a:pPr indent="0" algn="just">
              <a:lnSpc>
                <a:spcPct val="150000"/>
              </a:lnSpc>
              <a:buFont typeface="Wingdings" panose="05000000000000000000" charset="0"/>
              <a:buNone/>
            </a:pPr>
            <a:endParaRPr lang="en-US">
              <a:latin typeface="Cambria" panose="02040503050406030204" charset="0"/>
              <a:cs typeface="Cambria" panose="02040503050406030204" charset="0"/>
              <a:sym typeface="+mn-ea"/>
            </a:endParaRPr>
          </a:p>
          <a:p>
            <a:pPr indent="0" algn="just">
              <a:lnSpc>
                <a:spcPct val="150000"/>
              </a:lnSpc>
              <a:buFont typeface="Wingdings" panose="05000000000000000000" charset="0"/>
              <a:buNone/>
            </a:pPr>
            <a:r>
              <a:rPr lang="en-US">
                <a:latin typeface="Cambria" panose="02040503050406030204" charset="0"/>
                <a:cs typeface="Cambria" panose="02040503050406030204" charset="0"/>
                <a:sym typeface="+mn-ea"/>
              </a:rPr>
              <a:t>Many consumer products contain ingredients derived from algae, such as carrageenan or alginic acid, which are found in some brands of ice cream, salad dressing, beverages, lipstick, and toothpaste. A derivative of algae also plays a prominent role in the microbiology laboratory. Agar, a gel derived from algae, can be mixed with various nutrients and used to grow microorganisms in a Petri dish. Algae are also being developed as a possible source for biofuels.</a:t>
            </a:r>
            <a:endParaRPr lang="en-US">
              <a:latin typeface="Cambria" panose="02040503050406030204" charset="0"/>
              <a:cs typeface="Cambria" panose="02040503050406030204" charset="0"/>
              <a:sym typeface="+mn-ea"/>
            </a:endParaRPr>
          </a:p>
          <a:p>
            <a:pPr indent="0" algn="just">
              <a:lnSpc>
                <a:spcPct val="150000"/>
              </a:lnSpc>
              <a:buFont typeface="Wingdings" panose="05000000000000000000" charset="0"/>
              <a:buNone/>
            </a:pPr>
            <a:endParaRPr lang="en-US">
              <a:latin typeface="Cambria" panose="02040503050406030204" charset="0"/>
              <a:cs typeface="Cambria" panose="02040503050406030204" charset="0"/>
              <a:sym typeface="+mn-ea"/>
            </a:endParaRPr>
          </a:p>
          <a:p>
            <a:pPr indent="0" algn="just">
              <a:lnSpc>
                <a:spcPct val="150000"/>
              </a:lnSpc>
              <a:buFont typeface="Wingdings" panose="05000000000000000000" charset="0"/>
              <a:buNone/>
            </a:pPr>
            <a:r>
              <a:rPr lang="en-US">
                <a:sym typeface="+mn-ea"/>
              </a:rPr>
              <a:t>Bacteriophages (or "phages") are viruses that infect and destroy specific bacteria. They're found in the mucus membrane lining in the digestive, respiratory and reproductive tracts. Phages present in the mucus are part of our natural immune system, protecting the human body from invading bacteria. Phages have attracted renewed interest as we continue to see the rise of drug resistant infections.Phages have actually been used to treat dysentery, sepsis caused by Staphylococcus aureus, salmonella infections and skin infections for nearly a century.</a:t>
            </a:r>
            <a:endParaRPr lang="en-US"/>
          </a:p>
          <a:p>
            <a:pPr indent="0" algn="just">
              <a:lnSpc>
                <a:spcPct val="150000"/>
              </a:lnSpc>
              <a:buFont typeface="Wingdings" panose="05000000000000000000" charset="0"/>
              <a:buNone/>
            </a:pPr>
            <a:endParaRPr lang="en-US"/>
          </a:p>
          <a:p>
            <a:pPr indent="0" algn="just">
              <a:lnSpc>
                <a:spcPct val="150000"/>
              </a:lnSpc>
              <a:buFont typeface="Wingdings" panose="05000000000000000000" charset="0"/>
              <a:buNone/>
            </a:pPr>
            <a:r>
              <a:rPr lang="en-US">
                <a:sym typeface="+mn-ea"/>
              </a:rPr>
              <a:t>Some viruses have beneficial properties for their hosts in a symbiotic relationship (1), while other natural and laboratory-modified viruses can be used to target and kill cancer cells, to treat a variety of genetic diseases as gene and cell therapy tools, or to serve as vaccines or vaccine delivery agents.</a:t>
            </a:r>
            <a:endParaRPr lang="en-US"/>
          </a:p>
          <a:p>
            <a:pPr indent="0" algn="just">
              <a:lnSpc>
                <a:spcPct val="150000"/>
              </a:lnSpc>
              <a:buFont typeface="Wingdings" panose="05000000000000000000" charset="0"/>
              <a:buNone/>
            </a:pPr>
            <a:endParaRPr lang="en-US"/>
          </a:p>
          <a:p>
            <a:pPr indent="0" algn="just">
              <a:lnSpc>
                <a:spcPct val="150000"/>
              </a:lnSpc>
              <a:buFont typeface="Wingdings" panose="05000000000000000000" charset="0"/>
              <a:buNone/>
            </a:pPr>
            <a:r>
              <a:rPr lang="en-US">
                <a:sym typeface="+mn-ea"/>
              </a:rPr>
              <a:t>Certain viruses can render some plants drought tolerant, and at least one example of virally-conferred cold tolerance has been discovered-- discoveries that could become useful for expanding the ranges of crops.</a:t>
            </a:r>
            <a:endParaRPr lang="en-US"/>
          </a:p>
          <a:p>
            <a:pPr indent="0" algn="just">
              <a:lnSpc>
                <a:spcPct val="150000"/>
              </a:lnSpc>
              <a:buFont typeface="Wingdings" panose="05000000000000000000" charset="0"/>
              <a:buNone/>
            </a:pPr>
            <a:endParaRPr lang="en-US">
              <a:latin typeface="Cambria" panose="02040503050406030204" charset="0"/>
              <a:cs typeface="Cambria" panose="02040503050406030204" charset="0"/>
            </a:endParaRPr>
          </a:p>
          <a:p>
            <a:pPr indent="0" algn="just">
              <a:lnSpc>
                <a:spcPct val="150000"/>
              </a:lnSpc>
              <a:buFont typeface="Wingdings" panose="05000000000000000000" charset="0"/>
              <a:buNone/>
            </a:pPr>
            <a:endParaRPr lang="en-US"/>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Title Slide">
    <p:spTree>
      <p:nvGrpSpPr>
        <p:cNvPr id="1" name=""/>
        <p:cNvGrpSpPr/>
        <p:nvPr/>
      </p:nvGrpSpPr>
      <p:grpSpPr/>
      <p:sp>
        <p:nvSpPr>
          <p:cNvPr id="2050" name="Title 2049"/>
          <p:cNvSpPr/>
          <p:nvPr>
            <p:ph type="ctrTitle"/>
          </p:nvPr>
        </p:nvSpPr>
        <p:spPr>
          <a:xfrm>
            <a:off x="1200151" y="3933825"/>
            <a:ext cx="10363200" cy="965200"/>
          </a:xfrm>
          <a:prstGeom prst="rect">
            <a:avLst/>
          </a:prstGeom>
          <a:noFill/>
          <a:ln w="9525">
            <a:noFill/>
          </a:ln>
        </p:spPr>
        <p:txBody>
          <a:bodyPr anchor="ctr"/>
          <a:lstStyle>
            <a:lvl1pPr lvl="0">
              <a:defRPr sz="3600">
                <a:solidFill>
                  <a:schemeClr val="tx1"/>
                </a:solidFill>
              </a:defRPr>
            </a:lvl1pPr>
          </a:lstStyle>
          <a:p>
            <a:pPr lvl="0"/>
            <a:r>
              <a:rPr lang="zh-CN" altLang="en-US"/>
              <a:t>单击此处编辑母版标题样式</a:t>
            </a:r>
            <a:endParaRPr lang="zh-CN" altLang="en-US"/>
          </a:p>
        </p:txBody>
      </p:sp>
      <p:sp>
        <p:nvSpPr>
          <p:cNvPr id="2051" name="Subtitle 2050"/>
          <p:cNvSpPr/>
          <p:nvPr>
            <p:ph type="subTitle" idx="1"/>
          </p:nvPr>
        </p:nvSpPr>
        <p:spPr>
          <a:xfrm>
            <a:off x="3024717" y="4941888"/>
            <a:ext cx="8534400" cy="625475"/>
          </a:xfrm>
          <a:prstGeom prst="rect">
            <a:avLst/>
          </a:prstGeom>
          <a:noFill/>
          <a:ln w="9525">
            <a:noFill/>
          </a:ln>
        </p:spPr>
        <p:txBody>
          <a:bodyPr anchor="t"/>
          <a:lstStyle>
            <a:lvl1pPr marL="0" lvl="0" indent="0" algn="r">
              <a:buNone/>
              <a:defRPr b="0">
                <a:solidFill>
                  <a:schemeClr val="tx1"/>
                </a:solidFill>
                <a:ea typeface="华文细黑" pitchFamily="2" charset="-122"/>
              </a:defRPr>
            </a:lvl1pPr>
            <a:lvl2pPr marL="457200" lvl="1" indent="0" algn="ctr">
              <a:buNone/>
              <a:defRPr b="0">
                <a:solidFill>
                  <a:schemeClr val="tx1"/>
                </a:solidFill>
                <a:ea typeface="华文细黑" pitchFamily="2" charset="-122"/>
              </a:defRPr>
            </a:lvl2pPr>
            <a:lvl3pPr marL="914400" lvl="2" indent="0" algn="ctr">
              <a:buNone/>
              <a:defRPr b="0">
                <a:solidFill>
                  <a:schemeClr val="tx1"/>
                </a:solidFill>
                <a:ea typeface="华文细黑" pitchFamily="2" charset="-122"/>
              </a:defRPr>
            </a:lvl3pPr>
            <a:lvl4pPr marL="1371600" lvl="3" indent="0" algn="ctr">
              <a:buNone/>
              <a:defRPr b="0">
                <a:solidFill>
                  <a:schemeClr val="tx1"/>
                </a:solidFill>
                <a:ea typeface="华文细黑" pitchFamily="2" charset="-122"/>
              </a:defRPr>
            </a:lvl4pPr>
            <a:lvl5pPr marL="1828800" lvl="4" indent="0" algn="ctr">
              <a:buNone/>
              <a:defRPr b="0">
                <a:solidFill>
                  <a:schemeClr val="tx1"/>
                </a:solidFill>
                <a:ea typeface="华文细黑" pitchFamily="2" charset="-122"/>
              </a:defRPr>
            </a:lvl5pPr>
          </a:lstStyle>
          <a:p>
            <a:pPr lvl="0"/>
            <a:r>
              <a:rPr lang="zh-CN" altLang="en-US"/>
              <a:t>单击此处编辑母版副标题样式</a:t>
            </a:r>
            <a:endParaRPr lang="zh-CN" altLang="en-US"/>
          </a:p>
        </p:txBody>
      </p:sp>
      <p:sp>
        <p:nvSpPr>
          <p:cNvPr id="2052" name="Date Placeholder 2051"/>
          <p:cNvSpPr/>
          <p:nvPr>
            <p:ph type="dt" sz="half" idx="2"/>
          </p:nvPr>
        </p:nvSpPr>
        <p:spPr>
          <a:xfrm>
            <a:off x="609600" y="6245225"/>
            <a:ext cx="2844800" cy="476250"/>
          </a:xfrm>
          <a:prstGeom prst="rect">
            <a:avLst/>
          </a:prstGeom>
          <a:noFill/>
          <a:ln w="9525">
            <a:noFill/>
          </a:ln>
        </p:spPr>
        <p:txBody>
          <a:bodyPr anchor="t"/>
          <a:lstStyle>
            <a:lvl1pPr>
              <a:defRPr sz="1400"/>
            </a:lvl1pPr>
          </a:lstStyle>
          <a:p>
            <a:fld id="{FDE934FF-F4E1-47C5-9CA5-30A81DDE2BE4}" type="datetimeFigureOut">
              <a:rPr lang="en-US" smtClean="0"/>
            </a:fld>
            <a:endParaRPr lang="en-US"/>
          </a:p>
        </p:txBody>
      </p:sp>
      <p:sp>
        <p:nvSpPr>
          <p:cNvPr id="2053" name="Slide Number Placeholder 2052"/>
          <p:cNvSpPr/>
          <p:nvPr>
            <p:ph type="sldNum" sz="quarter" idx="4"/>
          </p:nvPr>
        </p:nvSpPr>
        <p:spPr>
          <a:xfrm>
            <a:off x="8737600" y="6245225"/>
            <a:ext cx="2844800" cy="476250"/>
          </a:xfrm>
          <a:prstGeom prst="rect">
            <a:avLst/>
          </a:prstGeom>
          <a:noFill/>
          <a:ln w="9525">
            <a:noFill/>
          </a:ln>
        </p:spPr>
        <p:txBody>
          <a:bodyPr anchor="t"/>
          <a:lstStyle>
            <a:lvl1pPr algn="r">
              <a:defRPr sz="1400"/>
            </a:lvl1pPr>
          </a:lstStyle>
          <a:p>
            <a:fld id="{B3561BA9-CDCF-4958-B8AB-66F3BF063E13}" type="slidenum">
              <a:rPr lang="en-US" smtClean="0"/>
            </a:fld>
            <a:endParaRPr lang="en-US"/>
          </a:p>
        </p:txBody>
      </p:sp>
      <p:sp>
        <p:nvSpPr>
          <p:cNvPr id="2054" name="Footer Placeholder 2053"/>
          <p:cNvSpPr/>
          <p:nvPr>
            <p:ph type="ftr" sz="quarter" idx="3"/>
          </p:nvPr>
        </p:nvSpPr>
        <p:spPr>
          <a:xfrm>
            <a:off x="4165600" y="6245225"/>
            <a:ext cx="3860800" cy="476250"/>
          </a:xfrm>
          <a:prstGeom prst="rect">
            <a:avLst/>
          </a:prstGeom>
          <a:noFill/>
          <a:ln w="9525">
            <a:noFill/>
          </a:ln>
        </p:spPr>
        <p:txBody>
          <a:bodyPr anchor="t"/>
          <a:lstStyle>
            <a:lvl1pPr algn="ctr">
              <a:defRPr sz="1400"/>
            </a:lvl1pPr>
          </a:lstStyle>
          <a:p>
            <a:endParaRPr lang="en-US"/>
          </a:p>
        </p:txBody>
      </p:sp>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10972800" cy="452628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143000"/>
          </a:xfrm>
          <a:prstGeom prst="rect">
            <a:avLst/>
          </a:prstGeom>
        </p:spPr>
        <p:txBody>
          <a:bodyPr/>
          <a:lstStyle/>
          <a:p>
            <a:r>
              <a:rPr lang="en-US" smtClean="0"/>
              <a:t>Click to edit Master title style</a:t>
            </a:r>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0"/>
            <a:ext cx="10972800" cy="452628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transition>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85484" y="1052513"/>
            <a:ext cx="4506489" cy="50736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075911" y="1052513"/>
            <a:ext cx="4506489" cy="50736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fade/>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image" Target="../media/image5.png"/><Relationship Id="rId2" Type="http://schemas.openxmlformats.org/officeDocument/2006/relationships/slideLayout" Target="../slideLayouts/slideLayout13.xml"/><Relationship Id="rId19" Type="http://schemas.openxmlformats.org/officeDocument/2006/relationships/image" Target="../media/image4.png"/><Relationship Id="rId18" Type="http://schemas.openxmlformats.org/officeDocument/2006/relationships/hyperlink" Target="http://www.nordri.net/" TargetMode="External"/><Relationship Id="rId17" Type="http://schemas.openxmlformats.org/officeDocument/2006/relationships/hyperlink" Target="http://www.nordridesign.cn/" TargetMode="Externa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hyperlink" Target="http://creativecommons.org/licenses/by-nc/2.5/cn/legalcode" TargetMode="External"/><Relationship Id="rId12" Type="http://schemas.openxmlformats.org/officeDocument/2006/relationships/hyperlink" Target="http://www.nordridesign.com/" TargetMode="Externa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60000"/>
            <a:lumOff val="40000"/>
            <a:alpha val="43000"/>
          </a:schemeClr>
        </a:solidFill>
        <a:effectLst/>
      </p:bgPr>
    </p:bg>
    <p:spTree>
      <p:nvGrpSpPr>
        <p:cNvPr id="1" name=""/>
        <p:cNvGrpSpPr/>
        <p:nvPr/>
      </p:nvGrpSpPr>
      <p:grpSpPr/>
      <p:sp>
        <p:nvSpPr>
          <p:cNvPr id="1026" name="Title 1025"/>
          <p:cNvSpPr>
            <a:spLocks noGrp="1"/>
          </p:cNvSpPr>
          <p:nvPr>
            <p:ph type="title"/>
          </p:nvPr>
        </p:nvSpPr>
        <p:spPr>
          <a:xfrm>
            <a:off x="609600" y="274638"/>
            <a:ext cx="10972800" cy="561975"/>
          </a:xfrm>
          <a:prstGeom prst="rect">
            <a:avLst/>
          </a:prstGeom>
          <a:noFill/>
          <a:ln w="9525">
            <a:noFill/>
          </a:ln>
        </p:spPr>
        <p:txBody>
          <a:bodyPr anchor="ctr"/>
          <a:p>
            <a:pPr lvl="0"/>
            <a:r>
              <a:rPr lang="zh-CN" altLang="en-US"/>
              <a:t>单击此处编辑母版标题样式</a:t>
            </a:r>
            <a:endParaRPr lang="zh-CN" altLang="en-US"/>
          </a:p>
        </p:txBody>
      </p:sp>
      <p:sp>
        <p:nvSpPr>
          <p:cNvPr id="1027" name="Text Placeholder 1026"/>
          <p:cNvSpPr>
            <a:spLocks noGrp="1"/>
          </p:cNvSpPr>
          <p:nvPr>
            <p:ph type="body" idx="1"/>
          </p:nvPr>
        </p:nvSpPr>
        <p:spPr>
          <a:xfrm>
            <a:off x="2385484" y="1052513"/>
            <a:ext cx="9196916" cy="507365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marL="0" lvl="0" indent="0" algn="r" defTabSz="914400" eaLnBrk="1" fontAlgn="base" latinLnBrk="0" hangingPunct="1">
        <a:lnSpc>
          <a:spcPct val="100000"/>
        </a:lnSpc>
        <a:spcBef>
          <a:spcPct val="0"/>
        </a:spcBef>
        <a:spcAft>
          <a:spcPct val="0"/>
        </a:spcAft>
        <a:buNone/>
        <a:defRPr sz="2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60000"/>
            <a:lumOff val="40000"/>
            <a:alpha val="43000"/>
          </a:schemeClr>
        </a:solidFill>
        <a:effectLst/>
      </p:bgPr>
    </p:bg>
    <p:spTree>
      <p:nvGrpSpPr>
        <p:cNvPr id="1" name=""/>
        <p:cNvGrpSpPr/>
        <p:nvPr/>
      </p:nvGrpSpPr>
      <p:grpSpPr/>
      <p:sp>
        <p:nvSpPr>
          <p:cNvPr id="3074" name="Rectangle 7">
            <a:hlinkClick r:id="rId12"/>
          </p:cNvPr>
          <p:cNvSpPr/>
          <p:nvPr/>
        </p:nvSpPr>
        <p:spPr>
          <a:xfrm>
            <a:off x="1778000" y="2276475"/>
            <a:ext cx="2878667" cy="1150938"/>
          </a:xfrm>
          <a:prstGeom prst="rect">
            <a:avLst/>
          </a:prstGeom>
          <a:solidFill>
            <a:schemeClr val="bg1"/>
          </a:solidFill>
          <a:ln w="6350" cap="flat" cmpd="sng">
            <a:solidFill>
              <a:srgbClr val="5F5F5F"/>
            </a:solidFill>
            <a:prstDash val="dash"/>
            <a:miter/>
            <a:headEnd type="none" w="med" len="med"/>
            <a:tailEnd type="none" w="med" len="med"/>
          </a:ln>
        </p:spPr>
        <p:txBody>
          <a:bodyPr wrap="none" anchor="ctr"/>
          <a:p>
            <a:pPr lvl="0">
              <a:lnSpc>
                <a:spcPct val="150000"/>
              </a:lnSpc>
            </a:pPr>
            <a:endParaRPr sz="1400" b="1">
              <a:solidFill>
                <a:srgbClr val="5F5F5F"/>
              </a:solidFill>
              <a:latin typeface="Arial" panose="020B0604020202020204" pitchFamily="34" charset="0"/>
              <a:ea typeface="华文细黑" pitchFamily="2" charset="-122"/>
            </a:endParaRPr>
          </a:p>
        </p:txBody>
      </p:sp>
      <p:sp>
        <p:nvSpPr>
          <p:cNvPr id="3075" name="Rectangle 7">
            <a:hlinkClick r:id="rId12"/>
          </p:cNvPr>
          <p:cNvSpPr/>
          <p:nvPr/>
        </p:nvSpPr>
        <p:spPr>
          <a:xfrm>
            <a:off x="4656667" y="2276475"/>
            <a:ext cx="2878667" cy="1150938"/>
          </a:xfrm>
          <a:prstGeom prst="rect">
            <a:avLst/>
          </a:prstGeom>
          <a:solidFill>
            <a:schemeClr val="bg1"/>
          </a:solidFill>
          <a:ln w="6350" cap="flat" cmpd="sng">
            <a:solidFill>
              <a:srgbClr val="5F5F5F"/>
            </a:solidFill>
            <a:prstDash val="dash"/>
            <a:miter/>
            <a:headEnd type="none" w="med" len="med"/>
            <a:tailEnd type="none" w="med" len="med"/>
          </a:ln>
        </p:spPr>
        <p:txBody>
          <a:bodyPr wrap="none" anchor="ctr"/>
          <a:p>
            <a:pPr lvl="0">
              <a:lnSpc>
                <a:spcPct val="150000"/>
              </a:lnSpc>
            </a:pPr>
            <a:endParaRPr sz="1400" b="1">
              <a:solidFill>
                <a:srgbClr val="5F5F5F"/>
              </a:solidFill>
              <a:latin typeface="Arial" panose="020B0604020202020204" pitchFamily="34" charset="0"/>
              <a:ea typeface="华文细黑" pitchFamily="2" charset="-122"/>
            </a:endParaRPr>
          </a:p>
        </p:txBody>
      </p:sp>
      <p:sp>
        <p:nvSpPr>
          <p:cNvPr id="3076" name="Rectangle 7">
            <a:hlinkClick r:id="rId12"/>
          </p:cNvPr>
          <p:cNvSpPr/>
          <p:nvPr/>
        </p:nvSpPr>
        <p:spPr>
          <a:xfrm>
            <a:off x="7537451" y="2276475"/>
            <a:ext cx="2878667" cy="1150938"/>
          </a:xfrm>
          <a:prstGeom prst="rect">
            <a:avLst/>
          </a:prstGeom>
          <a:solidFill>
            <a:schemeClr val="bg1"/>
          </a:solidFill>
          <a:ln w="6350" cap="flat" cmpd="sng">
            <a:solidFill>
              <a:srgbClr val="5F5F5F"/>
            </a:solidFill>
            <a:prstDash val="dash"/>
            <a:miter/>
            <a:headEnd type="none" w="med" len="med"/>
            <a:tailEnd type="none" w="med" len="med"/>
          </a:ln>
        </p:spPr>
        <p:txBody>
          <a:bodyPr wrap="none" anchor="ctr"/>
          <a:p>
            <a:pPr lvl="0">
              <a:lnSpc>
                <a:spcPct val="150000"/>
              </a:lnSpc>
            </a:pPr>
            <a:endParaRPr sz="1400" b="1">
              <a:solidFill>
                <a:srgbClr val="5F5F5F"/>
              </a:solidFill>
              <a:latin typeface="Arial" panose="020B0604020202020204" pitchFamily="34" charset="0"/>
              <a:ea typeface="华文细黑" pitchFamily="2" charset="-122"/>
            </a:endParaRPr>
          </a:p>
        </p:txBody>
      </p:sp>
      <p:sp>
        <p:nvSpPr>
          <p:cNvPr id="3077" name="Rectangle 13">
            <a:hlinkClick r:id="rId13"/>
          </p:cNvPr>
          <p:cNvSpPr/>
          <p:nvPr/>
        </p:nvSpPr>
        <p:spPr>
          <a:xfrm>
            <a:off x="1775884" y="3860324"/>
            <a:ext cx="5144770" cy="275590"/>
          </a:xfrm>
          <a:prstGeom prst="rect">
            <a:avLst/>
          </a:prstGeom>
          <a:noFill/>
          <a:ln w="9525">
            <a:noFill/>
          </a:ln>
        </p:spPr>
        <p:txBody>
          <a:bodyPr wrap="none" anchor="ctr">
            <a:spAutoFit/>
          </a:bodyPr>
          <a:p>
            <a:pPr lvl="0"/>
            <a:r>
              <a:rPr lang="zh-CN" altLang="en-US" sz="1200">
                <a:latin typeface="Arial" panose="020B0604020202020204" pitchFamily="34" charset="0"/>
                <a:ea typeface="华文细黑" pitchFamily="2" charset="-122"/>
              </a:rPr>
              <a:t>本作品采用</a:t>
            </a:r>
            <a:r>
              <a:rPr lang="zh-CN" altLang="en-US" sz="1200" b="1">
                <a:solidFill>
                  <a:srgbClr val="003366"/>
                </a:solidFill>
                <a:latin typeface="Arial" panose="020B0604020202020204" pitchFamily="34" charset="0"/>
                <a:ea typeface="华文细黑" pitchFamily="2" charset="-122"/>
              </a:rPr>
              <a:t>知识共享署名</a:t>
            </a:r>
            <a:r>
              <a:rPr lang="en-US" altLang="zh-CN" sz="1200" b="1">
                <a:solidFill>
                  <a:srgbClr val="003366"/>
                </a:solidFill>
                <a:latin typeface="Arial" panose="020B0604020202020204" pitchFamily="34" charset="0"/>
                <a:ea typeface="华文细黑" pitchFamily="2" charset="-122"/>
              </a:rPr>
              <a:t>-</a:t>
            </a:r>
            <a:r>
              <a:rPr lang="zh-CN" altLang="en-US" sz="1200" b="1">
                <a:solidFill>
                  <a:srgbClr val="003366"/>
                </a:solidFill>
                <a:latin typeface="Arial" panose="020B0604020202020204" pitchFamily="34" charset="0"/>
                <a:ea typeface="华文细黑" pitchFamily="2" charset="-122"/>
              </a:rPr>
              <a:t>非商业性使用 </a:t>
            </a:r>
            <a:r>
              <a:rPr lang="en-US" altLang="zh-CN" sz="1200" b="1">
                <a:solidFill>
                  <a:srgbClr val="003366"/>
                </a:solidFill>
                <a:latin typeface="Arial" panose="020B0604020202020204" pitchFamily="34" charset="0"/>
                <a:ea typeface="华文细黑" pitchFamily="2" charset="-122"/>
              </a:rPr>
              <a:t>2.5 </a:t>
            </a:r>
            <a:r>
              <a:rPr lang="zh-CN" altLang="en-US" sz="1200" b="1">
                <a:solidFill>
                  <a:srgbClr val="003366"/>
                </a:solidFill>
                <a:latin typeface="Arial" panose="020B0604020202020204" pitchFamily="34" charset="0"/>
                <a:ea typeface="华文细黑" pitchFamily="2" charset="-122"/>
              </a:rPr>
              <a:t>中国大陆许可协议</a:t>
            </a:r>
            <a:r>
              <a:rPr lang="zh-CN" altLang="en-US" sz="1200">
                <a:latin typeface="Arial" panose="020B0604020202020204" pitchFamily="34" charset="0"/>
                <a:ea typeface="华文细黑" pitchFamily="2" charset="-122"/>
              </a:rPr>
              <a:t>进行许可。</a:t>
            </a:r>
            <a:r>
              <a:rPr lang="zh-CN" altLang="en-US" sz="1200" i="1">
                <a:latin typeface="Arial" panose="020B0604020202020204" pitchFamily="34" charset="0"/>
                <a:ea typeface="华文细黑" pitchFamily="2" charset="-122"/>
              </a:rPr>
              <a:t> </a:t>
            </a:r>
            <a:endParaRPr lang="zh-CN" altLang="en-US" sz="1200" i="1">
              <a:latin typeface="Arial" panose="020B0604020202020204" pitchFamily="34" charset="0"/>
              <a:ea typeface="华文细黑" pitchFamily="2" charset="-122"/>
            </a:endParaRPr>
          </a:p>
        </p:txBody>
      </p:sp>
      <p:pic>
        <p:nvPicPr>
          <p:cNvPr id="3078" name="Picture 3077" descr="png-0056"/>
          <p:cNvPicPr>
            <a:picLocks noChangeAspect="1"/>
          </p:cNvPicPr>
          <p:nvPr/>
        </p:nvPicPr>
        <p:blipFill>
          <a:blip r:embed="rId14"/>
          <a:stretch>
            <a:fillRect/>
          </a:stretch>
        </p:blipFill>
        <p:spPr>
          <a:xfrm>
            <a:off x="8496300" y="2347913"/>
            <a:ext cx="960967" cy="720725"/>
          </a:xfrm>
          <a:prstGeom prst="rect">
            <a:avLst/>
          </a:prstGeom>
          <a:noFill/>
          <a:ln w="9525">
            <a:noFill/>
          </a:ln>
        </p:spPr>
      </p:pic>
      <p:pic>
        <p:nvPicPr>
          <p:cNvPr id="3079" name="Picture 3078" descr="png-0002"/>
          <p:cNvPicPr>
            <a:picLocks noChangeAspect="1"/>
          </p:cNvPicPr>
          <p:nvPr/>
        </p:nvPicPr>
        <p:blipFill>
          <a:blip r:embed="rId15"/>
          <a:stretch>
            <a:fillRect/>
          </a:stretch>
        </p:blipFill>
        <p:spPr>
          <a:xfrm>
            <a:off x="2736851" y="2347913"/>
            <a:ext cx="960967" cy="719137"/>
          </a:xfrm>
          <a:prstGeom prst="rect">
            <a:avLst/>
          </a:prstGeom>
          <a:noFill/>
          <a:ln w="9525">
            <a:noFill/>
          </a:ln>
        </p:spPr>
      </p:pic>
      <p:grpSp>
        <p:nvGrpSpPr>
          <p:cNvPr id="3080" name="Group 3079"/>
          <p:cNvGrpSpPr>
            <a:grpSpLocks noChangeAspect="1"/>
          </p:cNvGrpSpPr>
          <p:nvPr/>
        </p:nvGrpSpPr>
        <p:grpSpPr>
          <a:xfrm>
            <a:off x="5615517" y="2347913"/>
            <a:ext cx="960967" cy="647700"/>
            <a:chOff x="0" y="0"/>
            <a:chExt cx="454" cy="447"/>
          </a:xfrm>
        </p:grpSpPr>
        <p:pic>
          <p:nvPicPr>
            <p:cNvPr id="3081" name="Picture 3080" descr="soft7"/>
            <p:cNvPicPr>
              <a:picLocks noChangeAspect="1"/>
            </p:cNvPicPr>
            <p:nvPr/>
          </p:nvPicPr>
          <p:blipFill>
            <a:blip r:embed="rId16"/>
            <a:srcRect b="19882"/>
            <a:stretch>
              <a:fillRect/>
            </a:stretch>
          </p:blipFill>
          <p:spPr>
            <a:xfrm>
              <a:off x="0" y="0"/>
              <a:ext cx="454" cy="421"/>
            </a:xfrm>
            <a:prstGeom prst="rect">
              <a:avLst/>
            </a:prstGeom>
            <a:noFill/>
            <a:ln w="9525">
              <a:noFill/>
            </a:ln>
          </p:spPr>
        </p:pic>
        <p:pic>
          <p:nvPicPr>
            <p:cNvPr id="3082" name="Picture 3081" descr="soft7"/>
            <p:cNvPicPr>
              <a:picLocks noChangeAspect="1"/>
            </p:cNvPicPr>
            <p:nvPr/>
          </p:nvPicPr>
          <p:blipFill>
            <a:blip r:embed="rId16"/>
            <a:srcRect b="19882"/>
            <a:stretch>
              <a:fillRect/>
            </a:stretch>
          </p:blipFill>
          <p:spPr>
            <a:xfrm rot="1178135">
              <a:off x="74" y="110"/>
              <a:ext cx="363" cy="337"/>
            </a:xfrm>
            <a:prstGeom prst="rect">
              <a:avLst/>
            </a:prstGeom>
            <a:noFill/>
            <a:ln w="9525">
              <a:noFill/>
            </a:ln>
          </p:spPr>
        </p:pic>
      </p:grpSp>
      <p:sp>
        <p:nvSpPr>
          <p:cNvPr id="3083" name="Rectangle 3082">
            <a:hlinkClick r:id="rId17"/>
          </p:cNvPr>
          <p:cNvSpPr/>
          <p:nvPr/>
        </p:nvSpPr>
        <p:spPr>
          <a:xfrm>
            <a:off x="1778000" y="3068638"/>
            <a:ext cx="2878667" cy="275590"/>
          </a:xfrm>
          <a:prstGeom prst="rect">
            <a:avLst/>
          </a:prstGeom>
          <a:noFill/>
          <a:ln w="9525">
            <a:noFill/>
          </a:ln>
        </p:spPr>
        <p:txBody>
          <a:bodyPr>
            <a:spAutoFit/>
          </a:bodyPr>
          <a:p>
            <a:pPr lvl="0" algn="ctr"/>
            <a:r>
              <a:rPr lang="zh-CN" altLang="en-US" sz="1200" b="1">
                <a:solidFill>
                  <a:srgbClr val="5F5F5F"/>
                </a:solidFill>
                <a:latin typeface="Arial" panose="020B0604020202020204" pitchFamily="34" charset="0"/>
                <a:ea typeface="华文细黑" pitchFamily="2" charset="-122"/>
              </a:rPr>
              <a:t>专业交流</a:t>
            </a:r>
            <a:endParaRPr lang="zh-CN" altLang="en-US" sz="1200" b="1">
              <a:solidFill>
                <a:srgbClr val="5F5F5F"/>
              </a:solidFill>
              <a:latin typeface="Arial" panose="020B0604020202020204" pitchFamily="34" charset="0"/>
              <a:ea typeface="华文细黑" pitchFamily="2" charset="-122"/>
            </a:endParaRPr>
          </a:p>
        </p:txBody>
      </p:sp>
      <p:sp>
        <p:nvSpPr>
          <p:cNvPr id="3084" name="Rectangle 3083">
            <a:hlinkClick r:id="rId17"/>
          </p:cNvPr>
          <p:cNvSpPr/>
          <p:nvPr/>
        </p:nvSpPr>
        <p:spPr>
          <a:xfrm>
            <a:off x="4656667" y="3068638"/>
            <a:ext cx="2878667" cy="275590"/>
          </a:xfrm>
          <a:prstGeom prst="rect">
            <a:avLst/>
          </a:prstGeom>
          <a:noFill/>
          <a:ln w="9525">
            <a:noFill/>
          </a:ln>
        </p:spPr>
        <p:txBody>
          <a:bodyPr>
            <a:spAutoFit/>
          </a:bodyPr>
          <a:p>
            <a:pPr lvl="0" algn="ctr"/>
            <a:r>
              <a:rPr lang="zh-CN" altLang="en-US" sz="1200" b="1">
                <a:solidFill>
                  <a:srgbClr val="5F5F5F"/>
                </a:solidFill>
                <a:latin typeface="Arial" panose="020B0604020202020204" pitchFamily="34" charset="0"/>
                <a:ea typeface="华文细黑" pitchFamily="2" charset="-122"/>
              </a:rPr>
              <a:t>模板超市</a:t>
            </a:r>
            <a:endParaRPr lang="zh-CN" altLang="en-US" sz="1200" b="1">
              <a:solidFill>
                <a:srgbClr val="5F5F5F"/>
              </a:solidFill>
              <a:latin typeface="Arial" panose="020B0604020202020204" pitchFamily="34" charset="0"/>
              <a:ea typeface="华文细黑" pitchFamily="2" charset="-122"/>
            </a:endParaRPr>
          </a:p>
        </p:txBody>
      </p:sp>
      <p:sp>
        <p:nvSpPr>
          <p:cNvPr id="3085" name="Rectangle 3084">
            <a:hlinkClick r:id="rId17"/>
          </p:cNvPr>
          <p:cNvSpPr/>
          <p:nvPr/>
        </p:nvSpPr>
        <p:spPr>
          <a:xfrm>
            <a:off x="7537451" y="3068638"/>
            <a:ext cx="2878667" cy="275590"/>
          </a:xfrm>
          <a:prstGeom prst="rect">
            <a:avLst/>
          </a:prstGeom>
          <a:noFill/>
          <a:ln w="9525">
            <a:noFill/>
          </a:ln>
        </p:spPr>
        <p:txBody>
          <a:bodyPr>
            <a:spAutoFit/>
          </a:bodyPr>
          <a:p>
            <a:pPr lvl="0" algn="ctr"/>
            <a:r>
              <a:rPr lang="zh-CN" altLang="en-US" sz="1200" b="1">
                <a:solidFill>
                  <a:srgbClr val="5F5F5F"/>
                </a:solidFill>
                <a:latin typeface="Arial" panose="020B0604020202020204" pitchFamily="34" charset="0"/>
                <a:ea typeface="华文细黑" pitchFamily="2" charset="-122"/>
              </a:rPr>
              <a:t>设计服务</a:t>
            </a:r>
            <a:endParaRPr lang="zh-CN" altLang="en-US" sz="1200" b="1">
              <a:solidFill>
                <a:srgbClr val="5F5F5F"/>
              </a:solidFill>
              <a:latin typeface="Arial" panose="020B0604020202020204" pitchFamily="34" charset="0"/>
              <a:ea typeface="华文细黑" pitchFamily="2" charset="-122"/>
            </a:endParaRPr>
          </a:p>
        </p:txBody>
      </p:sp>
      <p:sp>
        <p:nvSpPr>
          <p:cNvPr id="3086" name="Rectangle 7"/>
          <p:cNvSpPr/>
          <p:nvPr/>
        </p:nvSpPr>
        <p:spPr>
          <a:xfrm>
            <a:off x="1775884" y="2060575"/>
            <a:ext cx="8640233" cy="215900"/>
          </a:xfrm>
          <a:prstGeom prst="rect">
            <a:avLst/>
          </a:prstGeom>
          <a:solidFill>
            <a:srgbClr val="EAEAEA"/>
          </a:solidFill>
          <a:ln w="6350" cap="flat" cmpd="sng">
            <a:solidFill>
              <a:srgbClr val="5F5F5F"/>
            </a:solidFill>
            <a:prstDash val="dash"/>
            <a:miter/>
            <a:headEnd type="none" w="med" len="med"/>
            <a:tailEnd type="none" w="med" len="med"/>
          </a:ln>
        </p:spPr>
        <p:txBody>
          <a:bodyPr wrap="none" anchor="ctr"/>
          <a:p>
            <a:pPr lvl="0" algn="ctr">
              <a:lnSpc>
                <a:spcPct val="150000"/>
              </a:lnSpc>
            </a:pPr>
            <a:r>
              <a:rPr lang="en-US" altLang="zh-CN" sz="1000">
                <a:latin typeface="Arial" panose="020B0604020202020204" pitchFamily="34" charset="0"/>
                <a:ea typeface="华文细黑" pitchFamily="2" charset="-122"/>
              </a:rPr>
              <a:t>NordriDesign</a:t>
            </a:r>
            <a:r>
              <a:rPr lang="zh-CN" altLang="en-US" sz="1000">
                <a:latin typeface="Arial" panose="020B0604020202020204" pitchFamily="34" charset="0"/>
                <a:ea typeface="华文细黑" pitchFamily="2" charset="-122"/>
              </a:rPr>
              <a:t>中国专业</a:t>
            </a:r>
            <a:r>
              <a:rPr lang="en-US" altLang="zh-CN" sz="1000">
                <a:latin typeface="Arial" panose="020B0604020202020204" pitchFamily="34" charset="0"/>
                <a:ea typeface="华文细黑" pitchFamily="2" charset="-122"/>
              </a:rPr>
              <a:t>PowerPoint</a:t>
            </a:r>
            <a:r>
              <a:rPr lang="zh-CN" altLang="en-US" sz="1000">
                <a:latin typeface="Arial" panose="020B0604020202020204" pitchFamily="34" charset="0"/>
                <a:ea typeface="华文细黑" pitchFamily="2" charset="-122"/>
              </a:rPr>
              <a:t>媒体设计与开发</a:t>
            </a:r>
            <a:endParaRPr lang="zh-CN" altLang="en-US" sz="1000">
              <a:latin typeface="华文细黑" pitchFamily="2" charset="-122"/>
              <a:ea typeface="华文细黑" pitchFamily="2" charset="-122"/>
            </a:endParaRPr>
          </a:p>
        </p:txBody>
      </p:sp>
      <p:sp>
        <p:nvSpPr>
          <p:cNvPr id="3087" name="Rectangle 3086"/>
          <p:cNvSpPr/>
          <p:nvPr/>
        </p:nvSpPr>
        <p:spPr>
          <a:xfrm>
            <a:off x="1775884" y="4188778"/>
            <a:ext cx="8640233" cy="829945"/>
          </a:xfrm>
          <a:prstGeom prst="rect">
            <a:avLst/>
          </a:prstGeom>
          <a:noFill/>
          <a:ln w="9525">
            <a:noFill/>
          </a:ln>
        </p:spPr>
        <p:txBody>
          <a:bodyPr anchor="ctr">
            <a:spAutoFit/>
          </a:bodyPr>
          <a:p>
            <a:pPr lvl="0">
              <a:lnSpc>
                <a:spcPct val="120000"/>
              </a:lnSpc>
            </a:pPr>
            <a:r>
              <a:rPr lang="zh-CN" altLang="en-US" sz="1000">
                <a:solidFill>
                  <a:srgbClr val="111111"/>
                </a:solidFill>
                <a:latin typeface="Arial" panose="020B0604020202020204" pitchFamily="34" charset="0"/>
                <a:ea typeface="华文细黑" pitchFamily="2" charset="-122"/>
              </a:rPr>
              <a:t>本作品的提供是以适用知识共享组织的公共许可（ 简称“</a:t>
            </a:r>
            <a:r>
              <a:rPr lang="en-US" altLang="zh-CN" sz="1000">
                <a:solidFill>
                  <a:srgbClr val="111111"/>
                </a:solidFill>
                <a:latin typeface="Arial" panose="020B0604020202020204" pitchFamily="34" charset="0"/>
                <a:ea typeface="华文细黑" pitchFamily="2" charset="-122"/>
              </a:rPr>
              <a:t>CCPL” </a:t>
            </a:r>
            <a:r>
              <a:rPr lang="zh-CN" altLang="en-US" sz="1000">
                <a:solidFill>
                  <a:srgbClr val="111111"/>
                </a:solidFill>
                <a:latin typeface="Arial" panose="020B0604020202020204" pitchFamily="34" charset="0"/>
                <a:ea typeface="华文细黑" pitchFamily="2" charset="-122"/>
              </a:rPr>
              <a:t>或 “许可”） 条款为前提的。本作品受著作权法以及其他相关法律的保护。对本作品的使用不得超越本许可授权的范围。</a:t>
            </a:r>
            <a:endParaRPr lang="zh-CN" altLang="en-US" sz="1000">
              <a:solidFill>
                <a:srgbClr val="111111"/>
              </a:solidFill>
              <a:latin typeface="Arial" panose="020B0604020202020204" pitchFamily="34" charset="0"/>
              <a:ea typeface="华文细黑" pitchFamily="2" charset="-122"/>
            </a:endParaRPr>
          </a:p>
          <a:p>
            <a:pPr lvl="0">
              <a:lnSpc>
                <a:spcPct val="120000"/>
              </a:lnSpc>
            </a:pPr>
            <a:r>
              <a:rPr lang="zh-CN" altLang="en-US" sz="1000">
                <a:solidFill>
                  <a:srgbClr val="111111"/>
                </a:solidFill>
                <a:latin typeface="Arial" panose="020B0604020202020204" pitchFamily="34" charset="0"/>
                <a:ea typeface="华文细黑" pitchFamily="2" charset="-122"/>
              </a:rPr>
              <a:t>如您行使本许可授予的使用本作品的权利，就表明您接受并同意遵守本许可的条款。在您接受这些条款和规定的前提下，许可人授予您本许可所包括的权利。 </a:t>
            </a:r>
            <a:endParaRPr lang="zh-CN" altLang="en-US" sz="1000">
              <a:solidFill>
                <a:srgbClr val="111111"/>
              </a:solidFill>
              <a:latin typeface="Arial" panose="020B0604020202020204" pitchFamily="34" charset="0"/>
              <a:ea typeface="华文细黑" pitchFamily="2" charset="-122"/>
            </a:endParaRPr>
          </a:p>
        </p:txBody>
      </p:sp>
      <p:sp>
        <p:nvSpPr>
          <p:cNvPr id="3088" name="Rectangle 7">
            <a:hlinkClick r:id="rId18"/>
          </p:cNvPr>
          <p:cNvSpPr/>
          <p:nvPr/>
        </p:nvSpPr>
        <p:spPr>
          <a:xfrm>
            <a:off x="4656667" y="2276475"/>
            <a:ext cx="2880784" cy="1150938"/>
          </a:xfrm>
          <a:prstGeom prst="rect">
            <a:avLst/>
          </a:prstGeom>
          <a:solidFill>
            <a:schemeClr val="bg1">
              <a:alpha val="0"/>
            </a:schemeClr>
          </a:solidFill>
          <a:ln w="9525">
            <a:noFill/>
          </a:ln>
        </p:spPr>
        <p:txBody>
          <a:bodyPr wrap="none" anchor="ctr"/>
          <a:p>
            <a:pPr lvl="0">
              <a:lnSpc>
                <a:spcPct val="150000"/>
              </a:lnSpc>
            </a:pPr>
            <a:endParaRPr sz="1400" b="1">
              <a:solidFill>
                <a:srgbClr val="5F5F5F"/>
              </a:solidFill>
              <a:latin typeface="Arial" panose="020B0604020202020204" pitchFamily="34" charset="0"/>
              <a:ea typeface="华文细黑" pitchFamily="2" charset="-122"/>
            </a:endParaRPr>
          </a:p>
        </p:txBody>
      </p:sp>
      <p:sp>
        <p:nvSpPr>
          <p:cNvPr id="3089" name="Rectangle 7">
            <a:hlinkClick r:id="rId12"/>
          </p:cNvPr>
          <p:cNvSpPr/>
          <p:nvPr/>
        </p:nvSpPr>
        <p:spPr>
          <a:xfrm>
            <a:off x="7537451" y="2276475"/>
            <a:ext cx="2878667" cy="1150938"/>
          </a:xfrm>
          <a:prstGeom prst="rect">
            <a:avLst/>
          </a:prstGeom>
          <a:solidFill>
            <a:schemeClr val="bg1">
              <a:alpha val="0"/>
            </a:schemeClr>
          </a:solidFill>
          <a:ln w="9525">
            <a:noFill/>
          </a:ln>
        </p:spPr>
        <p:txBody>
          <a:bodyPr wrap="none" anchor="ctr"/>
          <a:p>
            <a:pPr lvl="0">
              <a:lnSpc>
                <a:spcPct val="150000"/>
              </a:lnSpc>
            </a:pPr>
            <a:endParaRPr sz="1400" b="1">
              <a:solidFill>
                <a:srgbClr val="5F5F5F"/>
              </a:solidFill>
              <a:latin typeface="Arial" panose="020B0604020202020204" pitchFamily="34" charset="0"/>
              <a:ea typeface="华文细黑" pitchFamily="2" charset="-122"/>
            </a:endParaRPr>
          </a:p>
        </p:txBody>
      </p:sp>
      <p:sp>
        <p:nvSpPr>
          <p:cNvPr id="3090" name="Rectangle 7">
            <a:hlinkClick r:id="rId17"/>
          </p:cNvPr>
          <p:cNvSpPr/>
          <p:nvPr/>
        </p:nvSpPr>
        <p:spPr>
          <a:xfrm>
            <a:off x="1775884" y="2276475"/>
            <a:ext cx="2880783" cy="1150938"/>
          </a:xfrm>
          <a:prstGeom prst="rect">
            <a:avLst/>
          </a:prstGeom>
          <a:solidFill>
            <a:schemeClr val="bg1">
              <a:alpha val="0"/>
            </a:schemeClr>
          </a:solidFill>
          <a:ln w="9525">
            <a:noFill/>
          </a:ln>
        </p:spPr>
        <p:txBody>
          <a:bodyPr wrap="none" anchor="ctr"/>
          <a:p>
            <a:pPr lvl="0">
              <a:lnSpc>
                <a:spcPct val="150000"/>
              </a:lnSpc>
            </a:pPr>
            <a:endParaRPr sz="1400" b="1">
              <a:solidFill>
                <a:srgbClr val="5F5F5F"/>
              </a:solidFill>
              <a:latin typeface="Arial" panose="020B0604020202020204" pitchFamily="34" charset="0"/>
              <a:ea typeface="华文细黑" pitchFamily="2" charset="-122"/>
            </a:endParaRPr>
          </a:p>
        </p:txBody>
      </p:sp>
      <p:sp>
        <p:nvSpPr>
          <p:cNvPr id="3091" name="Text Box 3090">
            <a:hlinkClick r:id="rId13"/>
          </p:cNvPr>
          <p:cNvSpPr txBox="1"/>
          <p:nvPr/>
        </p:nvSpPr>
        <p:spPr>
          <a:xfrm>
            <a:off x="1775884" y="5056188"/>
            <a:ext cx="1439333" cy="245110"/>
          </a:xfrm>
          <a:prstGeom prst="rect">
            <a:avLst/>
          </a:prstGeom>
          <a:noFill/>
          <a:ln w="9525">
            <a:noFill/>
          </a:ln>
        </p:spPr>
        <p:txBody>
          <a:bodyPr>
            <a:spAutoFit/>
          </a:bodyPr>
          <a:p>
            <a:pPr lvl="0"/>
            <a:r>
              <a:rPr lang="zh-CN" altLang="en-US" sz="1000" b="1">
                <a:solidFill>
                  <a:srgbClr val="003366"/>
                </a:solidFill>
                <a:latin typeface="Arial" panose="020B0604020202020204" pitchFamily="34" charset="0"/>
                <a:ea typeface="华文细黑" pitchFamily="2" charset="-122"/>
              </a:rPr>
              <a:t>查看全部</a:t>
            </a:r>
            <a:r>
              <a:rPr lang="en-US" altLang="zh-CN" sz="1000" b="1">
                <a:solidFill>
                  <a:srgbClr val="003366"/>
                </a:solidFill>
                <a:latin typeface="华文细黑" pitchFamily="2" charset="-122"/>
                <a:ea typeface="华文细黑" pitchFamily="2" charset="-122"/>
              </a:rPr>
              <a:t>…</a:t>
            </a:r>
            <a:endParaRPr lang="en-US" altLang="zh-CN" sz="1000" b="1">
              <a:solidFill>
                <a:srgbClr val="003366"/>
              </a:solidFill>
              <a:latin typeface="Arial" panose="020B0604020202020204" pitchFamily="34" charset="0"/>
              <a:ea typeface="华文细黑" pitchFamily="2" charset="-122"/>
            </a:endParaRPr>
          </a:p>
        </p:txBody>
      </p:sp>
      <p:grpSp>
        <p:nvGrpSpPr>
          <p:cNvPr id="3092" name="Group 3091"/>
          <p:cNvGrpSpPr/>
          <p:nvPr/>
        </p:nvGrpSpPr>
        <p:grpSpPr>
          <a:xfrm>
            <a:off x="1775884" y="1125538"/>
            <a:ext cx="5761567" cy="576262"/>
            <a:chOff x="0" y="0"/>
            <a:chExt cx="3402" cy="454"/>
          </a:xfrm>
        </p:grpSpPr>
        <p:pic>
          <p:nvPicPr>
            <p:cNvPr id="3093" name="Picture 12" descr="cc"/>
            <p:cNvPicPr>
              <a:picLocks noChangeAspect="1"/>
            </p:cNvPicPr>
            <p:nvPr userDrawn="1"/>
          </p:nvPicPr>
          <p:blipFill>
            <a:blip r:embed="rId19"/>
            <a:stretch>
              <a:fillRect/>
            </a:stretch>
          </p:blipFill>
          <p:spPr>
            <a:xfrm>
              <a:off x="1814" y="0"/>
              <a:ext cx="1588" cy="408"/>
            </a:xfrm>
            <a:prstGeom prst="rect">
              <a:avLst/>
            </a:prstGeom>
            <a:noFill/>
            <a:ln w="9525">
              <a:noFill/>
            </a:ln>
          </p:spPr>
        </p:pic>
        <p:pic>
          <p:nvPicPr>
            <p:cNvPr id="3094" name="Picture 9" descr="logo"/>
            <p:cNvPicPr>
              <a:picLocks noChangeAspect="1"/>
            </p:cNvPicPr>
            <p:nvPr userDrawn="1"/>
          </p:nvPicPr>
          <p:blipFill>
            <a:blip r:embed="rId20">
              <a:grayscl/>
              <a:lum bright="-12000"/>
            </a:blip>
            <a:stretch>
              <a:fillRect/>
            </a:stretch>
          </p:blipFill>
          <p:spPr>
            <a:xfrm>
              <a:off x="0" y="46"/>
              <a:ext cx="1361" cy="372"/>
            </a:xfrm>
            <a:prstGeom prst="rect">
              <a:avLst/>
            </a:prstGeom>
            <a:noFill/>
            <a:ln w="9525">
              <a:noFill/>
            </a:ln>
          </p:spPr>
        </p:pic>
        <p:sp>
          <p:nvSpPr>
            <p:cNvPr id="3095" name="Straight Connector 3094"/>
            <p:cNvSpPr/>
            <p:nvPr userDrawn="1"/>
          </p:nvSpPr>
          <p:spPr>
            <a:xfrm>
              <a:off x="1588" y="0"/>
              <a:ext cx="0" cy="454"/>
            </a:xfrm>
            <a:prstGeom prst="line">
              <a:avLst/>
            </a:prstGeom>
            <a:ln w="9525" cap="flat" cmpd="sng">
              <a:solidFill>
                <a:schemeClr val="bg2"/>
              </a:solidFill>
              <a:prstDash val="solid"/>
              <a:headEnd type="none" w="med" len="med"/>
              <a:tailEnd type="none" w="med" len="med"/>
            </a:ln>
          </p:spPr>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3" name="Picture 2"/>
          <p:cNvPicPr>
            <a:picLocks noChangeAspect="1"/>
          </p:cNvPicPr>
          <p:nvPr/>
        </p:nvPicPr>
        <p:blipFill>
          <a:blip r:embed="rId1"/>
          <a:srcRect l="3486" t="14356" r="3971" b="6595"/>
          <a:stretch>
            <a:fillRect/>
          </a:stretch>
        </p:blipFill>
        <p:spPr>
          <a:xfrm>
            <a:off x="0" y="-11430"/>
            <a:ext cx="12171680" cy="6868795"/>
          </a:xfrm>
          <a:prstGeom prst="rect">
            <a:avLst/>
          </a:prstGeom>
        </p:spPr>
      </p:pic>
      <p:sp>
        <p:nvSpPr>
          <p:cNvPr id="4" name="Text Box 3"/>
          <p:cNvSpPr txBox="1"/>
          <p:nvPr/>
        </p:nvSpPr>
        <p:spPr>
          <a:xfrm>
            <a:off x="3043555" y="2722880"/>
            <a:ext cx="6336665" cy="1198880"/>
          </a:xfrm>
          <a:prstGeom prst="rect">
            <a:avLst/>
          </a:prstGeom>
          <a:solidFill>
            <a:srgbClr val="1F2DA8">
              <a:alpha val="32000"/>
            </a:srgbClr>
          </a:solidFill>
        </p:spPr>
        <p:txBody>
          <a:bodyPr wrap="square" rtlCol="0">
            <a:spAutoFit/>
          </a:bodyPr>
          <a:p>
            <a:r>
              <a:rPr lang="en-US" sz="7200">
                <a:solidFill>
                  <a:schemeClr val="bg1"/>
                </a:solidFill>
                <a:latin typeface="Footlight MT Light" panose="0204060206030A020304" charset="0"/>
                <a:cs typeface="Footlight MT Light" panose="0204060206030A020304" charset="0"/>
              </a:rPr>
              <a:t>Microorganisms</a:t>
            </a:r>
            <a:endParaRPr lang="en-US" sz="7200">
              <a:solidFill>
                <a:schemeClr val="bg1"/>
              </a:solidFill>
              <a:latin typeface="Footlight MT Light" panose="0204060206030A020304" charset="0"/>
              <a:cs typeface="Footlight MT Light" panose="0204060206030A02030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Title 1"/>
          <p:cNvSpPr txBox="1"/>
          <p:nvPr/>
        </p:nvSpPr>
        <p:spPr>
          <a:xfrm>
            <a:off x="13970" y="255905"/>
            <a:ext cx="5920105" cy="79883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r>
              <a:rPr lang="en-US" sz="4000" b="1" dirty="0">
                <a:solidFill>
                  <a:srgbClr val="FF0000"/>
                </a:solidFill>
                <a:latin typeface="Cambria" panose="02040503050406030204" charset="0"/>
                <a:cs typeface="Cambria" panose="02040503050406030204" charset="0"/>
              </a:rPr>
              <a:t>MICROORGANISM</a:t>
            </a:r>
            <a:endParaRPr lang="en-US" b="1" dirty="0">
              <a:solidFill>
                <a:schemeClr val="tx1"/>
              </a:solidFill>
              <a:latin typeface="Times New Roman" panose="02020603050405020304" pitchFamily="18" charset="0"/>
              <a:cs typeface="Times New Roman" panose="02020603050405020304" pitchFamily="18" charset="0"/>
            </a:endParaRPr>
          </a:p>
          <a:p>
            <a:pPr marL="571500" indent="-571500" algn="ctr"/>
            <a:endParaRPr lang="en-US" b="1" dirty="0" smtClean="0">
              <a:solidFill>
                <a:schemeClr val="tx1"/>
              </a:solidFill>
              <a:latin typeface="Times New Roman" panose="02020603050405020304" pitchFamily="18" charset="0"/>
              <a:cs typeface="Times New Roman" panose="02020603050405020304" pitchFamily="18" charset="0"/>
            </a:endParaRPr>
          </a:p>
        </p:txBody>
      </p:sp>
      <p:sp>
        <p:nvSpPr>
          <p:cNvPr id="3" name="Rectangle 4"/>
          <p:cNvSpPr/>
          <p:nvPr/>
        </p:nvSpPr>
        <p:spPr>
          <a:xfrm>
            <a:off x="57785" y="1819275"/>
            <a:ext cx="6410325" cy="4906645"/>
          </a:xfrm>
          <a:prstGeom prst="rect">
            <a:avLst/>
          </a:prstGeom>
          <a:noFill/>
        </p:spPr>
        <p:txBody>
          <a:bodyPr wrap="square">
            <a:noAutofit/>
          </a:bodyPr>
          <a:p>
            <a:pPr marL="800100" indent="-514350" algn="just" fontAlgn="auto">
              <a:lnSpc>
                <a:spcPct val="150000"/>
              </a:lnSpc>
              <a:buFont typeface="Wingdings" panose="05000000000000000000" charset="0"/>
              <a:buChar char="ü"/>
            </a:pPr>
            <a:r>
              <a:rPr lang="en-US" sz="2200" b="1" i="0" dirty="0" smtClean="0">
                <a:solidFill>
                  <a:schemeClr val="tx1"/>
                </a:solidFill>
                <a:effectLst/>
                <a:latin typeface="Cambria" panose="02040503050406030204" charset="0"/>
                <a:cs typeface="Cambria" panose="02040503050406030204" charset="0"/>
              </a:rPr>
              <a:t>microscopic</a:t>
            </a:r>
            <a:r>
              <a:rPr lang="en-US" sz="2200" i="0" dirty="0" smtClean="0">
                <a:solidFill>
                  <a:schemeClr val="tx1"/>
                </a:solidFill>
                <a:effectLst/>
                <a:latin typeface="Cambria" panose="02040503050406030204" charset="0"/>
                <a:cs typeface="Cambria" panose="02040503050406030204" charset="0"/>
              </a:rPr>
              <a:t> i.e., small in size</a:t>
            </a:r>
            <a:endParaRPr lang="en-US" sz="2200" i="0" dirty="0" smtClean="0">
              <a:solidFill>
                <a:schemeClr val="tx1"/>
              </a:solidFill>
              <a:effectLst/>
              <a:latin typeface="Cambria" panose="02040503050406030204" charset="0"/>
              <a:cs typeface="Cambria" panose="02040503050406030204" charset="0"/>
            </a:endParaRPr>
          </a:p>
          <a:p>
            <a:pPr marL="800100" indent="-514350" algn="just" fontAlgn="auto">
              <a:lnSpc>
                <a:spcPct val="150000"/>
              </a:lnSpc>
              <a:buFont typeface="Wingdings" panose="05000000000000000000" charset="0"/>
              <a:buChar char="ü"/>
            </a:pPr>
            <a:r>
              <a:rPr lang="en-US" sz="2200" dirty="0" smtClean="0">
                <a:effectLst/>
                <a:latin typeface="Cambria" panose="02040503050406030204" charset="0"/>
                <a:cs typeface="Cambria" panose="02040503050406030204" charset="0"/>
                <a:sym typeface="+mn-ea"/>
              </a:rPr>
              <a:t>e</a:t>
            </a:r>
            <a:r>
              <a:rPr lang="en-US" sz="2200" i="0" dirty="0" smtClean="0">
                <a:solidFill>
                  <a:schemeClr val="tx1"/>
                </a:solidFill>
                <a:effectLst/>
                <a:latin typeface="Cambria" panose="02040503050406030204" charset="0"/>
                <a:cs typeface="Cambria" panose="02040503050406030204" charset="0"/>
              </a:rPr>
              <a:t>xists as acellular entities, unicellular, multicellular or cell clusters</a:t>
            </a:r>
            <a:endParaRPr lang="en-US" sz="2200" i="0" dirty="0" smtClean="0">
              <a:solidFill>
                <a:schemeClr val="tx1"/>
              </a:solidFill>
              <a:effectLst/>
              <a:latin typeface="Cambria" panose="02040503050406030204" charset="0"/>
              <a:cs typeface="Cambria" panose="02040503050406030204" charset="0"/>
            </a:endParaRPr>
          </a:p>
          <a:p>
            <a:pPr marL="800100" indent="-514350" algn="just" fontAlgn="auto">
              <a:lnSpc>
                <a:spcPct val="150000"/>
              </a:lnSpc>
              <a:buFont typeface="Wingdings" panose="05000000000000000000" charset="0"/>
              <a:buChar char="ü"/>
            </a:pPr>
            <a:r>
              <a:rPr lang="en-US" sz="2200" dirty="0" smtClean="0">
                <a:effectLst/>
                <a:latin typeface="Cambria" panose="02040503050406030204" charset="0"/>
                <a:cs typeface="Cambria" panose="02040503050406030204" charset="0"/>
                <a:sym typeface="+mn-ea"/>
              </a:rPr>
              <a:t>E</a:t>
            </a:r>
            <a:r>
              <a:rPr lang="en-US" sz="2200" dirty="0">
                <a:latin typeface="Cambria" panose="02040503050406030204" charset="0"/>
                <a:cs typeface="Cambria" panose="02040503050406030204" charset="0"/>
                <a:sym typeface="+mn-ea"/>
              </a:rPr>
              <a:t>xtremely diverse/ </a:t>
            </a:r>
            <a:r>
              <a:rPr lang="en-US" sz="2200" b="1" dirty="0">
                <a:latin typeface="Cambria" panose="02040503050406030204" charset="0"/>
                <a:cs typeface="Cambria" panose="02040503050406030204" charset="0"/>
                <a:sym typeface="+mn-ea"/>
              </a:rPr>
              <a:t>cosmopolitan</a:t>
            </a:r>
            <a:r>
              <a:rPr lang="en-US" sz="2200" dirty="0">
                <a:latin typeface="Cambria" panose="02040503050406030204" charset="0"/>
                <a:cs typeface="Cambria" panose="02040503050406030204" charset="0"/>
                <a:sym typeface="+mn-ea"/>
              </a:rPr>
              <a:t> </a:t>
            </a:r>
            <a:endParaRPr lang="en-US" sz="2200" i="0" dirty="0" smtClean="0">
              <a:solidFill>
                <a:schemeClr val="tx1"/>
              </a:solidFill>
              <a:effectLst/>
              <a:latin typeface="Cambria" panose="02040503050406030204" charset="0"/>
              <a:cs typeface="Cambria" panose="02040503050406030204" charset="0"/>
            </a:endParaRPr>
          </a:p>
          <a:p>
            <a:pPr marL="800100" indent="-514350" algn="just" fontAlgn="auto">
              <a:lnSpc>
                <a:spcPct val="150000"/>
              </a:lnSpc>
              <a:buFont typeface="Wingdings" panose="05000000000000000000" charset="0"/>
              <a:buChar char="ü"/>
            </a:pPr>
            <a:r>
              <a:rPr lang="en-US" sz="2200" dirty="0" smtClean="0">
                <a:effectLst/>
                <a:latin typeface="Cambria" panose="02040503050406030204" charset="0"/>
                <a:cs typeface="Cambria" panose="02040503050406030204" charset="0"/>
                <a:sym typeface="+mn-ea"/>
              </a:rPr>
              <a:t>can be either</a:t>
            </a:r>
            <a:r>
              <a:rPr lang="en-US" sz="2200" b="1" dirty="0" smtClean="0">
                <a:effectLst/>
                <a:latin typeface="Cambria" panose="02040503050406030204" charset="0"/>
                <a:cs typeface="Cambria" panose="02040503050406030204" charset="0"/>
                <a:sym typeface="+mn-ea"/>
              </a:rPr>
              <a:t> prokaryotic</a:t>
            </a:r>
            <a:r>
              <a:rPr lang="en-US" sz="2200" dirty="0" smtClean="0">
                <a:effectLst/>
                <a:latin typeface="Cambria" panose="02040503050406030204" charset="0"/>
                <a:cs typeface="Cambria" panose="02040503050406030204" charset="0"/>
                <a:sym typeface="+mn-ea"/>
              </a:rPr>
              <a:t> or </a:t>
            </a:r>
            <a:r>
              <a:rPr lang="en-US" sz="2200" b="1" dirty="0" smtClean="0">
                <a:effectLst/>
                <a:latin typeface="Cambria" panose="02040503050406030204" charset="0"/>
                <a:cs typeface="Cambria" panose="02040503050406030204" charset="0"/>
                <a:sym typeface="+mn-ea"/>
              </a:rPr>
              <a:t>eukaryotic</a:t>
            </a:r>
            <a:endParaRPr lang="en-US" sz="2200" i="0" dirty="0" smtClean="0">
              <a:solidFill>
                <a:schemeClr val="tx1"/>
              </a:solidFill>
              <a:effectLst/>
              <a:latin typeface="Cambria" panose="02040503050406030204" charset="0"/>
              <a:cs typeface="Cambria" panose="02040503050406030204" charset="0"/>
            </a:endParaRPr>
          </a:p>
          <a:p>
            <a:pPr marL="800100" indent="-514350" algn="just" fontAlgn="auto">
              <a:lnSpc>
                <a:spcPct val="150000"/>
              </a:lnSpc>
              <a:buFont typeface="Wingdings" panose="05000000000000000000" charset="0"/>
              <a:buChar char="ü"/>
            </a:pPr>
            <a:r>
              <a:rPr lang="en-US" sz="2200" dirty="0" smtClean="0">
                <a:effectLst/>
                <a:latin typeface="Cambria" panose="02040503050406030204" charset="0"/>
                <a:cs typeface="Cambria" panose="02040503050406030204" charset="0"/>
                <a:sym typeface="+mn-ea"/>
              </a:rPr>
              <a:t>have fast rate of reproduction</a:t>
            </a:r>
            <a:endParaRPr lang="en-US" sz="2200" dirty="0" smtClean="0">
              <a:effectLst/>
              <a:latin typeface="Cambria" panose="02040503050406030204" charset="0"/>
              <a:cs typeface="Cambria" panose="02040503050406030204" charset="0"/>
              <a:sym typeface="+mn-ea"/>
            </a:endParaRPr>
          </a:p>
          <a:p>
            <a:pPr marL="800100" indent="-514350" algn="just" fontAlgn="auto">
              <a:lnSpc>
                <a:spcPct val="150000"/>
              </a:lnSpc>
              <a:buFont typeface="Wingdings" panose="05000000000000000000" charset="0"/>
              <a:buChar char="ü"/>
            </a:pPr>
            <a:r>
              <a:rPr lang="en-US" sz="2200" dirty="0" smtClean="0">
                <a:effectLst/>
                <a:latin typeface="Cambria" panose="02040503050406030204" charset="0"/>
                <a:cs typeface="Cambria" panose="02040503050406030204" charset="0"/>
                <a:sym typeface="+mn-ea"/>
              </a:rPr>
              <a:t>have fast rate of evolution (results in development of </a:t>
            </a:r>
            <a:r>
              <a:rPr lang="en-US" sz="2200" b="1" dirty="0" smtClean="0">
                <a:effectLst/>
                <a:latin typeface="Cambria" panose="02040503050406030204" charset="0"/>
                <a:cs typeface="Cambria" panose="02040503050406030204" charset="0"/>
                <a:sym typeface="+mn-ea"/>
              </a:rPr>
              <a:t>multidrug resistant pathogenic bacteria</a:t>
            </a:r>
            <a:r>
              <a:rPr lang="en-US" sz="2200" dirty="0" smtClean="0">
                <a:effectLst/>
                <a:latin typeface="Cambria" panose="02040503050406030204" charset="0"/>
                <a:cs typeface="Cambria" panose="02040503050406030204" charset="0"/>
                <a:sym typeface="+mn-ea"/>
              </a:rPr>
              <a:t>)</a:t>
            </a:r>
            <a:endParaRPr lang="en-US" sz="2200" dirty="0">
              <a:solidFill>
                <a:schemeClr val="tx1"/>
              </a:solidFill>
              <a:latin typeface="Cambria" panose="02040503050406030204" charset="0"/>
              <a:cs typeface="Cambria" panose="02040503050406030204" charset="0"/>
            </a:endParaRPr>
          </a:p>
        </p:txBody>
      </p:sp>
      <p:sp>
        <p:nvSpPr>
          <p:cNvPr id="7" name="Text Box 6"/>
          <p:cNvSpPr txBox="1"/>
          <p:nvPr/>
        </p:nvSpPr>
        <p:spPr>
          <a:xfrm>
            <a:off x="6338570" y="266065"/>
            <a:ext cx="5596255" cy="1014730"/>
          </a:xfrm>
          <a:prstGeom prst="rect">
            <a:avLst/>
          </a:prstGeom>
          <a:noFill/>
          <a:ln w="12700" cmpd="sng">
            <a:solidFill>
              <a:schemeClr val="tx1">
                <a:lumMod val="95000"/>
                <a:lumOff val="5000"/>
              </a:schemeClr>
            </a:solidFill>
            <a:prstDash val="solid"/>
          </a:ln>
        </p:spPr>
        <p:txBody>
          <a:bodyPr wrap="square" rtlCol="0" anchor="t">
            <a:spAutoFit/>
          </a:bodyPr>
          <a:p>
            <a:pPr algn="just"/>
            <a:r>
              <a:rPr lang="en-US" sz="2000">
                <a:latin typeface="Cambria" panose="02040503050406030204" charset="0"/>
                <a:cs typeface="Cambria" panose="02040503050406030204" charset="0"/>
                <a:sym typeface="+mn-ea"/>
              </a:rPr>
              <a:t>Living organisms which are microscopic, i.e., they are not visible to naked eye are called </a:t>
            </a:r>
            <a:r>
              <a:rPr lang="en-US" sz="2000" b="1">
                <a:solidFill>
                  <a:srgbClr val="C00000"/>
                </a:solidFill>
                <a:latin typeface="Cambria" panose="02040503050406030204" charset="0"/>
                <a:cs typeface="Cambria" panose="02040503050406030204" charset="0"/>
                <a:sym typeface="+mn-ea"/>
              </a:rPr>
              <a:t>microorganisms</a:t>
            </a:r>
            <a:r>
              <a:rPr lang="en-US" sz="2000" b="1">
                <a:latin typeface="Cambria" panose="02040503050406030204" charset="0"/>
                <a:cs typeface="Cambria" panose="02040503050406030204" charset="0"/>
                <a:sym typeface="+mn-ea"/>
              </a:rPr>
              <a:t> </a:t>
            </a:r>
            <a:r>
              <a:rPr lang="en-US" sz="2000">
                <a:latin typeface="Cambria" panose="02040503050406030204" charset="0"/>
                <a:cs typeface="Cambria" panose="02040503050406030204" charset="0"/>
                <a:sym typeface="+mn-ea"/>
              </a:rPr>
              <a:t>or </a:t>
            </a:r>
            <a:r>
              <a:rPr lang="en-US" sz="2000" b="1">
                <a:solidFill>
                  <a:srgbClr val="C00000"/>
                </a:solidFill>
                <a:latin typeface="Cambria" panose="02040503050406030204" charset="0"/>
                <a:cs typeface="Cambria" panose="02040503050406030204" charset="0"/>
                <a:sym typeface="+mn-ea"/>
              </a:rPr>
              <a:t>microbes</a:t>
            </a:r>
            <a:endParaRPr lang="en-US" sz="2000" b="1">
              <a:solidFill>
                <a:srgbClr val="C00000"/>
              </a:solidFill>
              <a:latin typeface="Cambria" panose="02040503050406030204" charset="0"/>
              <a:cs typeface="Cambria" panose="02040503050406030204" charset="0"/>
              <a:sym typeface="+mn-ea"/>
            </a:endParaRPr>
          </a:p>
        </p:txBody>
      </p:sp>
      <p:sp>
        <p:nvSpPr>
          <p:cNvPr id="8" name="Right Arrow 7"/>
          <p:cNvSpPr/>
          <p:nvPr/>
        </p:nvSpPr>
        <p:spPr>
          <a:xfrm>
            <a:off x="5459730" y="460375"/>
            <a:ext cx="545465" cy="222250"/>
          </a:xfrm>
          <a:prstGeom prst="rightArrow">
            <a:avLst/>
          </a:prstGeom>
          <a:gradFill>
            <a:gsLst>
              <a:gs pos="26000">
                <a:srgbClr val="E30000"/>
              </a:gs>
              <a:gs pos="100000">
                <a:srgbClr val="76030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itle 1"/>
          <p:cNvSpPr txBox="1"/>
          <p:nvPr/>
        </p:nvSpPr>
        <p:spPr>
          <a:xfrm>
            <a:off x="294640" y="1365250"/>
            <a:ext cx="3496945" cy="45402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r>
              <a:rPr lang="en-US" sz="2400" b="1" u="sng" dirty="0" smtClean="0">
                <a:solidFill>
                  <a:srgbClr val="285EE9"/>
                </a:solidFill>
                <a:effectLst/>
                <a:latin typeface="Cambria" panose="02040503050406030204" charset="0"/>
                <a:cs typeface="Cambria" panose="02040503050406030204" charset="0"/>
                <a:sym typeface="+mn-ea"/>
              </a:rPr>
              <a:t>Characteristic features</a:t>
            </a:r>
            <a:endParaRPr lang="en-US" sz="2400" b="1" u="sng" dirty="0" smtClean="0">
              <a:solidFill>
                <a:srgbClr val="285EE9"/>
              </a:solidFill>
              <a:effectLst/>
              <a:latin typeface="Cambria" panose="02040503050406030204" charset="0"/>
              <a:cs typeface="Cambria" panose="02040503050406030204" charset="0"/>
              <a:sym typeface="+mn-ea"/>
            </a:endParaRPr>
          </a:p>
        </p:txBody>
      </p:sp>
      <p:pic>
        <p:nvPicPr>
          <p:cNvPr id="10" name="Picture 9"/>
          <p:cNvPicPr>
            <a:picLocks noChangeAspect="1"/>
          </p:cNvPicPr>
          <p:nvPr/>
        </p:nvPicPr>
        <p:blipFill>
          <a:blip r:embed="rId1"/>
          <a:stretch>
            <a:fillRect/>
          </a:stretch>
        </p:blipFill>
        <p:spPr>
          <a:xfrm>
            <a:off x="6715125" y="2137410"/>
            <a:ext cx="5165090" cy="318325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237740" y="2127688"/>
            <a:ext cx="4978410" cy="3432810"/>
            <a:chOff x="5991293" y="2879309"/>
            <a:chExt cx="4978410" cy="3432810"/>
          </a:xfrm>
        </p:grpSpPr>
        <p:sp>
          <p:nvSpPr>
            <p:cNvPr id="10" name="TextBox 9"/>
            <p:cNvSpPr txBox="1"/>
            <p:nvPr/>
          </p:nvSpPr>
          <p:spPr>
            <a:xfrm>
              <a:off x="5991293" y="5930484"/>
              <a:ext cx="1576705" cy="368300"/>
            </a:xfrm>
            <a:prstGeom prst="rect">
              <a:avLst/>
            </a:prstGeom>
            <a:noFill/>
          </p:spPr>
          <p:txBody>
            <a:bodyPr wrap="square" rtlCol="0">
              <a:spAutoFit/>
            </a:bodyPr>
            <a:lstStyle/>
            <a:p>
              <a:r>
                <a:rPr lang="en-IN" b="1" dirty="0" smtClean="0"/>
                <a:t>Prokaryotes</a:t>
              </a:r>
              <a:endParaRPr lang="en-US" b="1" dirty="0"/>
            </a:p>
          </p:txBody>
        </p:sp>
        <p:grpSp>
          <p:nvGrpSpPr>
            <p:cNvPr id="11" name="Group 10"/>
            <p:cNvGrpSpPr/>
            <p:nvPr/>
          </p:nvGrpSpPr>
          <p:grpSpPr>
            <a:xfrm>
              <a:off x="6121400" y="2879309"/>
              <a:ext cx="4848303" cy="3432810"/>
              <a:chOff x="6121400" y="2879309"/>
              <a:chExt cx="4848303" cy="3432810"/>
            </a:xfrm>
          </p:grpSpPr>
          <p:pic>
            <p:nvPicPr>
              <p:cNvPr id="15" name="Picture 14"/>
              <p:cNvPicPr>
                <a:picLocks noChangeAspect="1"/>
              </p:cNvPicPr>
              <p:nvPr/>
            </p:nvPicPr>
            <p:blipFill rotWithShape="1">
              <a:blip r:embed="rId1"/>
              <a:srcRect b="12262"/>
              <a:stretch>
                <a:fillRect/>
              </a:stretch>
            </p:blipFill>
            <p:spPr>
              <a:xfrm>
                <a:off x="6121400" y="2879309"/>
                <a:ext cx="4848303" cy="2944949"/>
              </a:xfrm>
              <a:prstGeom prst="rect">
                <a:avLst/>
              </a:prstGeom>
            </p:spPr>
          </p:pic>
          <p:cxnSp>
            <p:nvCxnSpPr>
              <p:cNvPr id="16" name="Straight Connector 15"/>
              <p:cNvCxnSpPr/>
              <p:nvPr/>
            </p:nvCxnSpPr>
            <p:spPr>
              <a:xfrm>
                <a:off x="6261100" y="5880100"/>
                <a:ext cx="96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7567109" y="5889028"/>
                <a:ext cx="3113591" cy="17742"/>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8474710" y="5943819"/>
                <a:ext cx="1443990" cy="368300"/>
              </a:xfrm>
              <a:prstGeom prst="rect">
                <a:avLst/>
              </a:prstGeom>
              <a:noFill/>
            </p:spPr>
            <p:txBody>
              <a:bodyPr wrap="square" rtlCol="0">
                <a:spAutoFit/>
              </a:bodyPr>
              <a:lstStyle/>
              <a:p>
                <a:r>
                  <a:rPr lang="en-IN" b="1" dirty="0" smtClean="0"/>
                  <a:t>Eukaryotes</a:t>
                </a:r>
                <a:endParaRPr lang="en-US" b="1" dirty="0"/>
              </a:p>
            </p:txBody>
          </p:sp>
          <p:sp>
            <p:nvSpPr>
              <p:cNvPr id="19" name="TextBox 18"/>
              <p:cNvSpPr txBox="1"/>
              <p:nvPr/>
            </p:nvSpPr>
            <p:spPr>
              <a:xfrm rot="16200000">
                <a:off x="5776750" y="4313217"/>
                <a:ext cx="1390188" cy="369332"/>
              </a:xfrm>
              <a:prstGeom prst="rect">
                <a:avLst/>
              </a:prstGeom>
              <a:solidFill>
                <a:schemeClr val="bg1"/>
              </a:solidFill>
            </p:spPr>
            <p:txBody>
              <a:bodyPr wrap="square" rtlCol="0">
                <a:spAutoFit/>
              </a:bodyPr>
              <a:lstStyle/>
              <a:p>
                <a:pPr algn="ctr"/>
                <a:r>
                  <a:rPr lang="en-IN" b="1" dirty="0" err="1" smtClean="0"/>
                  <a:t>Monera</a:t>
                </a:r>
                <a:endParaRPr lang="en-US" b="1" dirty="0"/>
              </a:p>
            </p:txBody>
          </p:sp>
          <p:sp>
            <p:nvSpPr>
              <p:cNvPr id="20" name="TextBox 19"/>
              <p:cNvSpPr txBox="1"/>
              <p:nvPr/>
            </p:nvSpPr>
            <p:spPr>
              <a:xfrm rot="16200000">
                <a:off x="6946265" y="4314409"/>
                <a:ext cx="1111250" cy="368300"/>
              </a:xfrm>
              <a:prstGeom prst="rect">
                <a:avLst/>
              </a:prstGeom>
              <a:solidFill>
                <a:schemeClr val="bg1"/>
              </a:solidFill>
            </p:spPr>
            <p:txBody>
              <a:bodyPr wrap="square" rtlCol="0">
                <a:spAutoFit/>
              </a:bodyPr>
              <a:lstStyle/>
              <a:p>
                <a:pPr algn="ctr"/>
                <a:r>
                  <a:rPr lang="en-IN" b="1" dirty="0" smtClean="0"/>
                  <a:t>Protista</a:t>
                </a:r>
                <a:endParaRPr lang="en-US" b="1" dirty="0"/>
              </a:p>
            </p:txBody>
          </p:sp>
          <p:sp>
            <p:nvSpPr>
              <p:cNvPr id="21" name="TextBox 20"/>
              <p:cNvSpPr txBox="1"/>
              <p:nvPr/>
            </p:nvSpPr>
            <p:spPr>
              <a:xfrm rot="16200000">
                <a:off x="7858760" y="4183599"/>
                <a:ext cx="1130935" cy="368300"/>
              </a:xfrm>
              <a:prstGeom prst="rect">
                <a:avLst/>
              </a:prstGeom>
              <a:solidFill>
                <a:schemeClr val="bg1"/>
              </a:solidFill>
            </p:spPr>
            <p:txBody>
              <a:bodyPr wrap="square" rtlCol="0">
                <a:spAutoFit/>
              </a:bodyPr>
              <a:lstStyle/>
              <a:p>
                <a:pPr algn="ctr"/>
                <a:r>
                  <a:rPr lang="en-IN" b="1" dirty="0" smtClean="0"/>
                  <a:t>Plantae</a:t>
                </a:r>
                <a:endParaRPr lang="en-US" b="1" dirty="0"/>
              </a:p>
            </p:txBody>
          </p:sp>
          <p:sp>
            <p:nvSpPr>
              <p:cNvPr id="22" name="TextBox 21"/>
              <p:cNvSpPr txBox="1"/>
              <p:nvPr/>
            </p:nvSpPr>
            <p:spPr>
              <a:xfrm rot="16200000">
                <a:off x="8763734" y="4107921"/>
                <a:ext cx="979598" cy="369332"/>
              </a:xfrm>
              <a:prstGeom prst="rect">
                <a:avLst/>
              </a:prstGeom>
              <a:solidFill>
                <a:schemeClr val="bg1"/>
              </a:solidFill>
            </p:spPr>
            <p:txBody>
              <a:bodyPr wrap="square" rtlCol="0">
                <a:spAutoFit/>
              </a:bodyPr>
              <a:lstStyle/>
              <a:p>
                <a:pPr algn="ctr"/>
                <a:r>
                  <a:rPr lang="en-IN" b="1" dirty="0" smtClean="0"/>
                  <a:t>Fungi</a:t>
                </a:r>
                <a:endParaRPr lang="en-US" b="1" dirty="0"/>
              </a:p>
            </p:txBody>
          </p:sp>
          <p:sp>
            <p:nvSpPr>
              <p:cNvPr id="23" name="TextBox 22"/>
              <p:cNvSpPr txBox="1"/>
              <p:nvPr/>
            </p:nvSpPr>
            <p:spPr>
              <a:xfrm rot="16200000">
                <a:off x="9671237" y="3993468"/>
                <a:ext cx="939469" cy="369332"/>
              </a:xfrm>
              <a:prstGeom prst="rect">
                <a:avLst/>
              </a:prstGeom>
              <a:solidFill>
                <a:schemeClr val="bg1"/>
              </a:solidFill>
            </p:spPr>
            <p:txBody>
              <a:bodyPr wrap="square" rtlCol="0">
                <a:spAutoFit/>
              </a:bodyPr>
              <a:lstStyle/>
              <a:p>
                <a:pPr algn="ctr"/>
                <a:r>
                  <a:rPr lang="en-IN" b="1" dirty="0" smtClean="0"/>
                  <a:t>Animal</a:t>
                </a:r>
                <a:endParaRPr lang="en-US" b="1" dirty="0"/>
              </a:p>
            </p:txBody>
          </p:sp>
        </p:grpSp>
      </p:grpSp>
      <p:sp>
        <p:nvSpPr>
          <p:cNvPr id="7" name="Oval 6"/>
          <p:cNvSpPr/>
          <p:nvPr/>
        </p:nvSpPr>
        <p:spPr>
          <a:xfrm>
            <a:off x="2288540" y="3064510"/>
            <a:ext cx="1851660" cy="132016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5408" y="3221781"/>
            <a:ext cx="1881352" cy="830997"/>
          </a:xfrm>
          <a:prstGeom prst="rect">
            <a:avLst/>
          </a:prstGeom>
          <a:noFill/>
        </p:spPr>
        <p:txBody>
          <a:bodyPr wrap="square" rtlCol="0">
            <a:spAutoFit/>
          </a:bodyPr>
          <a:lstStyle/>
          <a:p>
            <a:pPr algn="ctr"/>
            <a:r>
              <a:rPr lang="en-US" sz="2400" b="1" smtClean="0">
                <a:latin typeface="Times New Roman" panose="02020603050405020304" pitchFamily="18" charset="0"/>
                <a:cs typeface="Times New Roman" panose="02020603050405020304" pitchFamily="18" charset="0"/>
              </a:rPr>
              <a:t>Micro-organism</a:t>
            </a:r>
            <a:endParaRPr lang="en-US" sz="2400" b="1" dirty="0">
              <a:latin typeface="Times New Roman" panose="02020603050405020304" pitchFamily="18" charset="0"/>
              <a:cs typeface="Times New Roman" panose="02020603050405020304" pitchFamily="18" charset="0"/>
            </a:endParaRPr>
          </a:p>
        </p:txBody>
      </p:sp>
      <p:sp>
        <p:nvSpPr>
          <p:cNvPr id="8" name="Title 1"/>
          <p:cNvSpPr txBox="1"/>
          <p:nvPr/>
        </p:nvSpPr>
        <p:spPr>
          <a:xfrm>
            <a:off x="947420" y="586105"/>
            <a:ext cx="10071735" cy="57658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solidFill>
                <a:latin typeface="Cambria" panose="02040503050406030204" charset="0"/>
                <a:cs typeface="Cambria" panose="02040503050406030204" charset="0"/>
              </a:rPr>
              <a:t>PLACE OF MICROORGANISM IN LIVING WORLD</a:t>
            </a:r>
            <a:endParaRPr lang="en-US" sz="3600" b="1" dirty="0">
              <a:solidFill>
                <a:schemeClr val="tx1"/>
              </a:solidFill>
              <a:latin typeface="Cambria" panose="02040503050406030204" charset="0"/>
              <a:cs typeface="Cambria" panose="02040503050406030204" charset="0"/>
            </a:endParaRPr>
          </a:p>
          <a:p>
            <a:pPr marL="571500" indent="-571500" algn="ctr"/>
            <a:endParaRPr lang="en-US" sz="3600" b="1" dirty="0" smtClean="0">
              <a:solidFill>
                <a:schemeClr val="tx1"/>
              </a:solidFill>
              <a:latin typeface="Cambria" panose="02040503050406030204" charset="0"/>
              <a:cs typeface="Cambria" panose="02040503050406030204" charset="0"/>
            </a:endParaRPr>
          </a:p>
        </p:txBody>
      </p:sp>
      <p:sp>
        <p:nvSpPr>
          <p:cNvPr id="24" name="Oval 23"/>
          <p:cNvSpPr/>
          <p:nvPr/>
        </p:nvSpPr>
        <p:spPr>
          <a:xfrm>
            <a:off x="5102792" y="3097530"/>
            <a:ext cx="942704" cy="86348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48A4191-FB28-45E8-9312-A9EDAF734731}" type="slidenum">
              <a:rPr lang="en-US" smtClean="0"/>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495" y="1352715"/>
            <a:ext cx="4038837" cy="2999741"/>
          </a:xfrm>
          <a:prstGeom prst="rect">
            <a:avLst/>
          </a:prstGeom>
        </p:spPr>
      </p:pic>
      <p:sp>
        <p:nvSpPr>
          <p:cNvPr id="26" name="Oval 25"/>
          <p:cNvSpPr/>
          <p:nvPr/>
        </p:nvSpPr>
        <p:spPr>
          <a:xfrm>
            <a:off x="9321800" y="2715149"/>
            <a:ext cx="952500" cy="5066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651290" y="3190721"/>
            <a:ext cx="2399765" cy="99081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618355" y="536575"/>
            <a:ext cx="2851150" cy="582930"/>
          </a:xfrm>
        </p:spPr>
        <p:txBody>
          <a:bodyPr/>
          <a:p>
            <a:pPr algn="ctr"/>
            <a:r>
              <a:rPr lang="en-US" b="1">
                <a:solidFill>
                  <a:srgbClr val="285EE9"/>
                </a:solidFill>
                <a:latin typeface="Cambria" panose="02040503050406030204" charset="0"/>
                <a:cs typeface="Cambria" panose="02040503050406030204" charset="0"/>
              </a:rPr>
              <a:t>HABITAT</a:t>
            </a:r>
            <a:endParaRPr lang="en-US" b="1">
              <a:solidFill>
                <a:srgbClr val="285EE9"/>
              </a:solidFill>
              <a:latin typeface="Cambria" panose="02040503050406030204" charset="0"/>
              <a:cs typeface="Cambria" panose="02040503050406030204" charset="0"/>
            </a:endParaRPr>
          </a:p>
        </p:txBody>
      </p:sp>
      <p:sp>
        <p:nvSpPr>
          <p:cNvPr id="4" name="Content Placeholder 3"/>
          <p:cNvSpPr>
            <a:spLocks noGrp="1"/>
          </p:cNvSpPr>
          <p:nvPr>
            <p:ph idx="1"/>
          </p:nvPr>
        </p:nvSpPr>
        <p:spPr>
          <a:xfrm>
            <a:off x="1260475" y="1174750"/>
            <a:ext cx="9318625" cy="5255895"/>
          </a:xfrm>
        </p:spPr>
        <p:txBody>
          <a:bodyPr/>
          <a:p>
            <a:pPr algn="just" eaLnBrk="1" latinLnBrk="0" hangingPunct="1">
              <a:lnSpc>
                <a:spcPct val="150000"/>
              </a:lnSpc>
              <a:spcBef>
                <a:spcPts val="0"/>
              </a:spcBef>
              <a:buFont typeface="Wingdings" panose="05000000000000000000" charset="0"/>
              <a:buChar char="Ø"/>
            </a:pPr>
            <a:r>
              <a:rPr lang="en-US" dirty="0">
                <a:latin typeface="Cambria" panose="02040503050406030204" charset="0"/>
                <a:cs typeface="Cambria" panose="02040503050406030204" charset="0"/>
                <a:sym typeface="+mn-ea"/>
              </a:rPr>
              <a:t>Occupy almost every habitat from the </a:t>
            </a:r>
            <a:r>
              <a:rPr lang="en-US" b="1" dirty="0">
                <a:solidFill>
                  <a:srgbClr val="C00000"/>
                </a:solidFill>
                <a:latin typeface="Cambria" panose="02040503050406030204" charset="0"/>
                <a:cs typeface="Cambria" panose="02040503050406030204" charset="0"/>
                <a:sym typeface="+mn-ea"/>
              </a:rPr>
              <a:t>poles to the equator</a:t>
            </a:r>
            <a:r>
              <a:rPr lang="en-US" b="1" dirty="0">
                <a:latin typeface="Cambria" panose="02040503050406030204" charset="0"/>
                <a:cs typeface="Cambria" panose="02040503050406030204" charset="0"/>
                <a:sym typeface="+mn-ea"/>
              </a:rPr>
              <a:t>,</a:t>
            </a:r>
            <a:r>
              <a:rPr lang="en-US" dirty="0">
                <a:latin typeface="Cambria" panose="02040503050406030204" charset="0"/>
                <a:cs typeface="Cambria" panose="02040503050406030204" charset="0"/>
                <a:sym typeface="+mn-ea"/>
              </a:rPr>
              <a:t> deserts, geysers, rocks and the deep sea.</a:t>
            </a:r>
            <a:endParaRPr lang="en-US" dirty="0">
              <a:latin typeface="Cambria" panose="02040503050406030204" charset="0"/>
              <a:cs typeface="Cambria" panose="02040503050406030204" charset="0"/>
              <a:sym typeface="+mn-ea"/>
            </a:endParaRPr>
          </a:p>
          <a:p>
            <a:pPr algn="just" eaLnBrk="1" latinLnBrk="0" hangingPunct="1">
              <a:lnSpc>
                <a:spcPct val="150000"/>
              </a:lnSpc>
              <a:spcBef>
                <a:spcPts val="0"/>
              </a:spcBef>
              <a:buFont typeface="Wingdings" panose="05000000000000000000" charset="0"/>
              <a:buChar char="Ø"/>
            </a:pPr>
            <a:r>
              <a:rPr lang="en-US" dirty="0">
                <a:latin typeface="Cambria" panose="02040503050406030204" charset="0"/>
                <a:cs typeface="Cambria" panose="02040503050406030204" charset="0"/>
                <a:sym typeface="+mn-ea"/>
              </a:rPr>
              <a:t> Some are </a:t>
            </a:r>
            <a:r>
              <a:rPr lang="en-US" b="1" dirty="0">
                <a:solidFill>
                  <a:srgbClr val="C00000"/>
                </a:solidFill>
                <a:latin typeface="Cambria" panose="02040503050406030204" charset="0"/>
                <a:cs typeface="Cambria" panose="02040503050406030204" charset="0"/>
                <a:sym typeface="+mn-ea"/>
              </a:rPr>
              <a:t>adapted to extremes</a:t>
            </a:r>
            <a:r>
              <a:rPr lang="en-US" dirty="0">
                <a:latin typeface="Cambria" panose="02040503050406030204" charset="0"/>
                <a:cs typeface="Cambria" panose="02040503050406030204" charset="0"/>
                <a:sym typeface="+mn-ea"/>
              </a:rPr>
              <a:t> (extremophiles) such as very hot or very cold conditions, others to high pressure and a few such </a:t>
            </a:r>
            <a:r>
              <a:rPr lang="en-US" dirty="0" smtClean="0">
                <a:latin typeface="Cambria" panose="02040503050406030204" charset="0"/>
                <a:cs typeface="Cambria" panose="02040503050406030204" charset="0"/>
                <a:sym typeface="+mn-ea"/>
              </a:rPr>
              <a:t>to</a:t>
            </a:r>
            <a:r>
              <a:rPr lang="en-US" dirty="0">
                <a:latin typeface="Cambria" panose="02040503050406030204" charset="0"/>
                <a:cs typeface="Cambria" panose="02040503050406030204" charset="0"/>
                <a:sym typeface="+mn-ea"/>
              </a:rPr>
              <a:t> high radiation environments.</a:t>
            </a:r>
            <a:endParaRPr lang="en-US" dirty="0">
              <a:solidFill>
                <a:schemeClr val="tx1"/>
              </a:solidFill>
              <a:latin typeface="Cambria" panose="02040503050406030204" charset="0"/>
              <a:cs typeface="Cambria" panose="02040503050406030204" charset="0"/>
            </a:endParaRPr>
          </a:p>
          <a:p>
            <a:pPr algn="just" eaLnBrk="1" latinLnBrk="0" hangingPunct="1">
              <a:lnSpc>
                <a:spcPct val="150000"/>
              </a:lnSpc>
              <a:spcBef>
                <a:spcPts val="0"/>
              </a:spcBef>
            </a:pPr>
            <a:endParaRPr lang="en-US"/>
          </a:p>
        </p:txBody>
      </p:sp>
      <p:sp>
        <p:nvSpPr>
          <p:cNvPr id="2" name="Slide Number Placeholder 1"/>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6" name="Content Placeholder 4"/>
          <p:cNvPicPr>
            <a:picLocks noChangeAspect="1"/>
          </p:cNvPicPr>
          <p:nvPr>
            <p:ph sz="half" idx="1"/>
          </p:nvPr>
        </p:nvPicPr>
        <p:blipFill>
          <a:blip r:embed="rId1"/>
          <a:srcRect t="23839" b="9826"/>
          <a:stretch>
            <a:fillRect/>
          </a:stretch>
        </p:blipFill>
        <p:spPr>
          <a:xfrm>
            <a:off x="975360" y="1101725"/>
            <a:ext cx="10617200" cy="3390900"/>
          </a:xfrm>
          <a:prstGeom prst="rect">
            <a:avLst/>
          </a:prstGeom>
          <a:noFill/>
          <a:ln w="9525">
            <a:noFill/>
          </a:ln>
        </p:spPr>
      </p:pic>
      <p:sp>
        <p:nvSpPr>
          <p:cNvPr id="7" name="Title 6"/>
          <p:cNvSpPr>
            <a:spLocks noGrp="1"/>
          </p:cNvSpPr>
          <p:nvPr>
            <p:ph type="title"/>
          </p:nvPr>
        </p:nvSpPr>
        <p:spPr>
          <a:xfrm>
            <a:off x="660400" y="193675"/>
            <a:ext cx="10972800" cy="801370"/>
          </a:xfrm>
        </p:spPr>
        <p:txBody>
          <a:bodyPr/>
          <a:p>
            <a:pPr algn="ctr"/>
            <a:r>
              <a:rPr lang="en-US" b="1" dirty="0" smtClean="0">
                <a:solidFill>
                  <a:srgbClr val="FF0000"/>
                </a:solidFill>
                <a:latin typeface="Cambria" panose="02040503050406030204" charset="0"/>
                <a:cs typeface="Cambria" panose="02040503050406030204" charset="0"/>
                <a:sym typeface="+mn-ea"/>
              </a:rPr>
              <a:t>TYPES</a:t>
            </a:r>
            <a:r>
              <a:rPr lang="en-US" b="1" cap="all" dirty="0" smtClean="0">
                <a:solidFill>
                  <a:srgbClr val="FF0000"/>
                </a:solidFill>
                <a:uFillTx/>
                <a:latin typeface="Cambria" panose="02040503050406030204" charset="0"/>
                <a:cs typeface="Cambria" panose="02040503050406030204" charset="0"/>
                <a:sym typeface="+mn-ea"/>
              </a:rPr>
              <a:t> of microorganism</a:t>
            </a:r>
            <a:endParaRPr lang="en-US" b="1" cap="all" dirty="0" smtClean="0">
              <a:solidFill>
                <a:srgbClr val="FF0000"/>
              </a:solidFill>
              <a:uFillTx/>
              <a:latin typeface="Cambria" panose="02040503050406030204" charset="0"/>
              <a:cs typeface="Cambria" panose="02040503050406030204" charset="0"/>
              <a:sym typeface="+mn-ea"/>
            </a:endParaRPr>
          </a:p>
        </p:txBody>
      </p:sp>
      <p:pic>
        <p:nvPicPr>
          <p:cNvPr id="3" name="Content Placeholder 2"/>
          <p:cNvPicPr>
            <a:picLocks noChangeAspect="1"/>
          </p:cNvPicPr>
          <p:nvPr>
            <p:ph sz="half" idx="2"/>
          </p:nvPr>
        </p:nvPicPr>
        <p:blipFill>
          <a:blip r:embed="rId2"/>
          <a:srcRect l="76450" b="40324"/>
          <a:stretch>
            <a:fillRect/>
          </a:stretch>
        </p:blipFill>
        <p:spPr>
          <a:xfrm>
            <a:off x="7645400" y="4671695"/>
            <a:ext cx="1555750" cy="1479550"/>
          </a:xfrm>
          <a:prstGeom prst="rect">
            <a:avLst/>
          </a:prstGeom>
          <a:ln w="0" cmpd="sng">
            <a:solidFill>
              <a:schemeClr val="accent1">
                <a:shade val="50000"/>
              </a:schemeClr>
            </a:solidFill>
            <a:prstDash val="solid"/>
            <a:round/>
          </a:ln>
        </p:spPr>
      </p:pic>
      <p:pic>
        <p:nvPicPr>
          <p:cNvPr id="2" name="Content Placeholder 4"/>
          <p:cNvPicPr>
            <a:picLocks noChangeAspect="1"/>
          </p:cNvPicPr>
          <p:nvPr/>
        </p:nvPicPr>
        <p:blipFill>
          <a:blip r:embed="rId3"/>
          <a:srcRect l="6406" t="11980" r="55740" b="60057"/>
          <a:stretch>
            <a:fillRect/>
          </a:stretch>
        </p:blipFill>
        <p:spPr>
          <a:xfrm>
            <a:off x="533400" y="4594225"/>
            <a:ext cx="2261870" cy="1671955"/>
          </a:xfrm>
          <a:prstGeom prst="rect">
            <a:avLst/>
          </a:prstGeom>
          <a:noFill/>
          <a:ln w="9525">
            <a:noFill/>
          </a:ln>
        </p:spPr>
      </p:pic>
      <p:pic>
        <p:nvPicPr>
          <p:cNvPr id="4" name="Content Placeholder 4"/>
          <p:cNvPicPr>
            <a:picLocks noChangeAspect="1"/>
          </p:cNvPicPr>
          <p:nvPr/>
        </p:nvPicPr>
        <p:blipFill>
          <a:blip r:embed="rId3"/>
          <a:srcRect l="55730" t="64994" r="6901" b="6567"/>
          <a:stretch>
            <a:fillRect/>
          </a:stretch>
        </p:blipFill>
        <p:spPr>
          <a:xfrm>
            <a:off x="2915920" y="4577715"/>
            <a:ext cx="2216785" cy="1688465"/>
          </a:xfrm>
          <a:prstGeom prst="rect">
            <a:avLst/>
          </a:prstGeom>
          <a:noFill/>
          <a:ln w="9525">
            <a:noFill/>
          </a:ln>
        </p:spPr>
      </p:pic>
      <p:pic>
        <p:nvPicPr>
          <p:cNvPr id="8" name="Content Placeholder 4"/>
          <p:cNvPicPr>
            <a:picLocks noChangeAspect="1"/>
          </p:cNvPicPr>
          <p:nvPr/>
        </p:nvPicPr>
        <p:blipFill>
          <a:blip r:embed="rId3"/>
          <a:srcRect l="6549" t="64823" r="55083" b="6282"/>
          <a:stretch>
            <a:fillRect/>
          </a:stretch>
        </p:blipFill>
        <p:spPr>
          <a:xfrm>
            <a:off x="9445625" y="4557395"/>
            <a:ext cx="2217420" cy="1670685"/>
          </a:xfrm>
          <a:prstGeom prst="rect">
            <a:avLst/>
          </a:prstGeom>
          <a:noFill/>
          <a:ln w="9525">
            <a:noFill/>
          </a:ln>
        </p:spPr>
      </p:pic>
      <p:pic>
        <p:nvPicPr>
          <p:cNvPr id="9" name="Content Placeholder 4"/>
          <p:cNvPicPr>
            <a:picLocks noChangeAspect="1"/>
          </p:cNvPicPr>
          <p:nvPr/>
        </p:nvPicPr>
        <p:blipFill>
          <a:blip r:embed="rId3"/>
          <a:srcRect l="55778" t="11980" r="7234" b="60533"/>
          <a:stretch>
            <a:fillRect/>
          </a:stretch>
        </p:blipFill>
        <p:spPr>
          <a:xfrm>
            <a:off x="5209540" y="4581525"/>
            <a:ext cx="2214880" cy="1646555"/>
          </a:xfrm>
          <a:prstGeom prst="rect">
            <a:avLst/>
          </a:prstGeom>
          <a:noFill/>
          <a:ln w="9525">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 name="Slide Number Placeholder 4"/>
          <p:cNvSpPr>
            <a:spLocks noGrp="1"/>
          </p:cNvSpPr>
          <p:nvPr>
            <p:ph type="sldNum" sz="quarter" idx="12"/>
          </p:nvPr>
        </p:nvSpPr>
        <p:spPr>
          <a:xfrm>
            <a:off x="8753475" y="6229350"/>
            <a:ext cx="2844800" cy="476250"/>
          </a:xfrm>
          <a:effectLst/>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Content Placeholder 3"/>
          <p:cNvSpPr>
            <a:spLocks noGrp="1"/>
          </p:cNvSpPr>
          <p:nvPr/>
        </p:nvSpPr>
        <p:spPr>
          <a:xfrm>
            <a:off x="777875" y="756920"/>
            <a:ext cx="10636250" cy="53447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3600" b="1">
                <a:solidFill>
                  <a:srgbClr val="285EE9"/>
                </a:solidFill>
                <a:latin typeface="Cambria" panose="02040503050406030204" charset="0"/>
                <a:cs typeface="Cambria" panose="02040503050406030204" charset="0"/>
              </a:rPr>
              <a:t>Virus</a:t>
            </a:r>
            <a:endParaRPr lang="en-US" sz="3600" b="1">
              <a:solidFill>
                <a:srgbClr val="285EE9"/>
              </a:solidFill>
              <a:latin typeface="Cambria" panose="02040503050406030204" charset="0"/>
              <a:cs typeface="Cambria" panose="02040503050406030204" charset="0"/>
            </a:endParaRPr>
          </a:p>
          <a:p>
            <a:pPr algn="just">
              <a:lnSpc>
                <a:spcPct val="150000"/>
              </a:lnSpc>
              <a:buFont typeface="Wingdings" panose="05000000000000000000" charset="0"/>
              <a:buChar char="Ø"/>
            </a:pPr>
            <a:r>
              <a:rPr lang="en-US" sz="2000">
                <a:latin typeface="Cambria" panose="02040503050406030204" charset="0"/>
                <a:cs typeface="Cambria" panose="02040503050406030204" charset="0"/>
              </a:rPr>
              <a:t>Viruses are </a:t>
            </a:r>
            <a:r>
              <a:rPr lang="en-US" sz="2000" b="1">
                <a:solidFill>
                  <a:srgbClr val="C00000"/>
                </a:solidFill>
                <a:latin typeface="Cambria" panose="02040503050406030204" charset="0"/>
                <a:cs typeface="Cambria" panose="02040503050406030204" charset="0"/>
              </a:rPr>
              <a:t>a</a:t>
            </a:r>
            <a:r>
              <a:rPr lang="en-US" sz="2000" b="1">
                <a:solidFill>
                  <a:srgbClr val="C00000"/>
                </a:solidFill>
                <a:latin typeface="Cambria" panose="02040503050406030204" charset="0"/>
                <a:cs typeface="Cambria" panose="02040503050406030204" charset="0"/>
              </a:rPr>
              <a:t>cellular entities</a:t>
            </a:r>
            <a:r>
              <a:rPr lang="en-US" sz="2000">
                <a:latin typeface="Cambria" panose="02040503050406030204" charset="0"/>
                <a:cs typeface="Cambria" panose="02040503050406030204" charset="0"/>
              </a:rPr>
              <a:t> that consist of a nucleic acid core (DNA or RNA) surrounded by a protein coat.</a:t>
            </a:r>
            <a:endParaRPr lang="en-US" sz="2000">
              <a:latin typeface="Cambria" panose="02040503050406030204" charset="0"/>
              <a:cs typeface="Cambria" panose="02040503050406030204" charset="0"/>
            </a:endParaRPr>
          </a:p>
          <a:p>
            <a:pPr algn="just">
              <a:lnSpc>
                <a:spcPct val="150000"/>
              </a:lnSpc>
              <a:buFont typeface="Wingdings" panose="05000000000000000000" charset="0"/>
              <a:buChar char="Ø"/>
            </a:pPr>
            <a:r>
              <a:rPr lang="en-US" sz="2000">
                <a:latin typeface="Cambria" panose="02040503050406030204" charset="0"/>
                <a:cs typeface="Cambria" panose="02040503050406030204" charset="0"/>
              </a:rPr>
              <a:t>Although viruses are classified as microorganisms, they are not considered living organisms. They are considered as a </a:t>
            </a:r>
            <a:r>
              <a:rPr lang="en-US" sz="2000" b="1">
                <a:solidFill>
                  <a:srgbClr val="C00000"/>
                </a:solidFill>
                <a:latin typeface="Cambria" panose="02040503050406030204" charset="0"/>
                <a:cs typeface="Cambria" panose="02040503050406030204" charset="0"/>
              </a:rPr>
              <a:t>borderline case between living and non-living</a:t>
            </a:r>
            <a:r>
              <a:rPr lang="en-US" sz="2000">
                <a:latin typeface="Cambria" panose="02040503050406030204" charset="0"/>
                <a:cs typeface="Cambria" panose="02040503050406030204" charset="0"/>
              </a:rPr>
              <a:t>. </a:t>
            </a:r>
            <a:endParaRPr lang="en-US" sz="2000">
              <a:latin typeface="Cambria" panose="02040503050406030204" charset="0"/>
              <a:cs typeface="Cambria" panose="02040503050406030204" charset="0"/>
            </a:endParaRPr>
          </a:p>
          <a:p>
            <a:pPr algn="just">
              <a:lnSpc>
                <a:spcPct val="150000"/>
              </a:lnSpc>
              <a:buFont typeface="Wingdings" panose="05000000000000000000" charset="0"/>
              <a:buChar char="Ø"/>
            </a:pPr>
            <a:r>
              <a:rPr lang="en-US" sz="2000">
                <a:latin typeface="Cambria" panose="02040503050406030204" charset="0"/>
                <a:cs typeface="Cambria" panose="02040503050406030204" charset="0"/>
              </a:rPr>
              <a:t>A virus behaves as non-living when it is outside a host cell, i.e. a virus does not carry on nutrition, respiration or reproduction when it is outside a host. But once it is inside a host, it behaves like a living being, i.e. it carries on nutrition, respiration and reproduction when it is inside a host. </a:t>
            </a:r>
            <a:endParaRPr lang="en-US" sz="2000">
              <a:latin typeface="Cambria" panose="02040503050406030204" charset="0"/>
              <a:cs typeface="Cambria" panose="02040503050406030204" charset="0"/>
            </a:endParaRPr>
          </a:p>
          <a:p>
            <a:pPr>
              <a:lnSpc>
                <a:spcPct val="150000"/>
              </a:lnSpc>
              <a:buFont typeface="Wingdings" panose="05000000000000000000" charset="0"/>
              <a:buChar char="Ø"/>
            </a:pPr>
            <a:r>
              <a:rPr lang="en-US" sz="2000">
                <a:latin typeface="Cambria" panose="02040503050406030204" charset="0"/>
                <a:cs typeface="Cambria" panose="02040503050406030204" charset="0"/>
              </a:rPr>
              <a:t>Examples: HIV, Tobacco Mosaic Virus (TMV), etc.</a:t>
            </a:r>
            <a:endParaRPr lang="en-US" sz="2000">
              <a:latin typeface="Cambria" panose="02040503050406030204" charset="0"/>
              <a:cs typeface="Cambria" panose="0204050305040603020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0" y="132084"/>
            <a:ext cx="12192000" cy="798592"/>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endParaRPr lang="en-IN" b="1" dirty="0" smtClean="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394460" y="151130"/>
            <a:ext cx="9431020" cy="706755"/>
          </a:xfrm>
          <a:prstGeom prst="rect">
            <a:avLst/>
          </a:prstGeom>
          <a:noFill/>
        </p:spPr>
        <p:txBody>
          <a:bodyPr wrap="square" rtlCol="0">
            <a:spAutoFit/>
          </a:bodyPr>
          <a:lstStyle/>
          <a:p>
            <a:pPr algn="ctr"/>
            <a:r>
              <a:rPr lang="en-US" sz="4000" b="1" cap="all" dirty="0" smtClean="0">
                <a:solidFill>
                  <a:schemeClr val="tx1"/>
                </a:solidFill>
                <a:uFillTx/>
                <a:latin typeface="Cambria" panose="02040503050406030204" charset="0"/>
                <a:cs typeface="Cambria" panose="02040503050406030204" charset="0"/>
              </a:rPr>
              <a:t>Significance of microorganism</a:t>
            </a:r>
            <a:endParaRPr lang="en-US" sz="4000" b="1" cap="all" dirty="0" smtClean="0">
              <a:solidFill>
                <a:schemeClr val="tx1"/>
              </a:solidFill>
              <a:uFillTx/>
              <a:latin typeface="Cambria" panose="02040503050406030204" charset="0"/>
              <a:cs typeface="Cambria" panose="02040503050406030204" charset="0"/>
            </a:endParaRPr>
          </a:p>
        </p:txBody>
      </p:sp>
      <p:graphicFrame>
        <p:nvGraphicFramePr>
          <p:cNvPr id="2" name="Table 1"/>
          <p:cNvGraphicFramePr>
            <a:graphicFrameLocks noGrp="1"/>
          </p:cNvGraphicFramePr>
          <p:nvPr/>
        </p:nvGraphicFramePr>
        <p:xfrm>
          <a:off x="714702" y="991636"/>
          <a:ext cx="10762615" cy="5314950"/>
        </p:xfrm>
        <a:graphic>
          <a:graphicData uri="http://schemas.openxmlformats.org/drawingml/2006/table">
            <a:tbl>
              <a:tblPr firstRow="1" bandRow="1">
                <a:tableStyleId>{793D81CF-94F2-401A-BA57-92F5A7B2D0C5}</a:tableStyleId>
              </a:tblPr>
              <a:tblGrid>
                <a:gridCol w="1414145"/>
                <a:gridCol w="9348449"/>
              </a:tblGrid>
              <a:tr h="0">
                <a:tc>
                  <a:txBody>
                    <a:bodyPr/>
                    <a:lstStyle/>
                    <a:p>
                      <a:pPr algn="l"/>
                      <a:r>
                        <a:rPr lang="en-US" sz="2000" dirty="0" smtClean="0">
                          <a:latin typeface="Times New Roman" panose="02020603050405020304" pitchFamily="18" charset="0"/>
                          <a:cs typeface="Times New Roman" panose="02020603050405020304" pitchFamily="18" charset="0"/>
                        </a:rPr>
                        <a:t>GROUPS</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PRACTICAL SIGNIFICANCE</a:t>
                      </a:r>
                      <a:endParaRPr lang="en-US" sz="2000" b="1" dirty="0" smtClean="0">
                        <a:latin typeface="Times New Roman" panose="02020603050405020304" pitchFamily="18" charset="0"/>
                        <a:cs typeface="Times New Roman" panose="02020603050405020304" pitchFamily="18" charset="0"/>
                      </a:endParaRPr>
                    </a:p>
                  </a:txBody>
                  <a:tcPr/>
                </a:tc>
              </a:tr>
              <a:tr h="370840">
                <a:tc>
                  <a:txBody>
                    <a:bodyPr/>
                    <a:lstStyle/>
                    <a:p>
                      <a:pPr algn="l"/>
                      <a:r>
                        <a:rPr lang="en-US" sz="1600" b="1" dirty="0" smtClean="0">
                          <a:latin typeface="Times New Roman" panose="02020603050405020304" pitchFamily="18" charset="0"/>
                          <a:cs typeface="Times New Roman" panose="02020603050405020304" pitchFamily="18" charset="0"/>
                        </a:rPr>
                        <a:t>BACTERIA</a:t>
                      </a:r>
                      <a:endParaRPr lang="en-US" sz="16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cs typeface="Times New Roman" panose="02020603050405020304" pitchFamily="18" charset="0"/>
                        </a:rPr>
                        <a:t>USED AS METABOLIC “FACTORIES” FOR COMMERCIAL PRODUCTS (ANTIBIOTICS, INSULIN, FOOD SUPPLEMENTS, CHEESE AND YOGHURT, </a:t>
                      </a:r>
                      <a:r>
                        <a:rPr lang="en-US" sz="1600" b="1" dirty="0" smtClean="0">
                          <a:latin typeface="Times New Roman" panose="02020603050405020304" pitchFamily="18" charset="0"/>
                          <a:cs typeface="Times New Roman" panose="02020603050405020304" pitchFamily="18" charset="0"/>
                          <a:sym typeface="+mn-ea"/>
                        </a:rPr>
                        <a:t>ORGANIC ACIDS etc)</a:t>
                      </a:r>
                      <a:r>
                        <a:rPr lang="en-US" sz="1600" b="1" dirty="0" smtClean="0">
                          <a:latin typeface="Times New Roman" panose="02020603050405020304" pitchFamily="18" charset="0"/>
                          <a:cs typeface="Times New Roman" panose="02020603050405020304" pitchFamily="18" charset="0"/>
                        </a:rPr>
                        <a:t>. CLEAN UP OF OIL SPILLS. ARE MODEL ORGANISMS IN RESEARCH, MAINTAIN SOIL FERTILITY, MAKE UP GUT FLORA. </a:t>
                      </a:r>
                      <a:r>
                        <a:rPr lang="en-US" sz="1600" b="1" dirty="0" smtClean="0">
                          <a:solidFill>
                            <a:srgbClr val="FF0000"/>
                          </a:solidFill>
                          <a:latin typeface="Times New Roman" panose="02020603050405020304" pitchFamily="18" charset="0"/>
                          <a:cs typeface="Times New Roman" panose="02020603050405020304" pitchFamily="18" charset="0"/>
                        </a:rPr>
                        <a:t>PATHOGENIC </a:t>
                      </a:r>
                      <a:r>
                        <a:rPr lang="en-US" sz="1600" b="1" baseline="0" dirty="0" smtClean="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BACTERIAS </a:t>
                      </a:r>
                      <a:r>
                        <a:rPr lang="en-US" sz="1600" b="1" baseline="0" dirty="0" smtClean="0">
                          <a:solidFill>
                            <a:srgbClr val="FF0000"/>
                          </a:solidFill>
                          <a:latin typeface="Times New Roman" panose="02020603050405020304" pitchFamily="18" charset="0"/>
                          <a:cs typeface="Times New Roman" panose="02020603050405020304" pitchFamily="18" charset="0"/>
                        </a:rPr>
                        <a:t>CAUSE DISEASES - EX TUBERCULOSIS</a:t>
                      </a:r>
                      <a:endParaRPr lang="en-US" sz="1600" b="1" baseline="0" dirty="0" smtClean="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l"/>
                      <a:r>
                        <a:rPr lang="en-US" sz="1600" b="1" dirty="0" smtClean="0">
                          <a:latin typeface="Times New Roman" panose="02020603050405020304" pitchFamily="18" charset="0"/>
                          <a:cs typeface="Times New Roman" panose="02020603050405020304" pitchFamily="18" charset="0"/>
                        </a:rPr>
                        <a:t>VIRUSES</a:t>
                      </a:r>
                      <a:endParaRPr lang="en-US" sz="1600" b="1" dirty="0" smtClean="0">
                        <a:latin typeface="Times New Roman" panose="02020603050405020304" pitchFamily="18" charset="0"/>
                        <a:cs typeface="Times New Roman" panose="02020603050405020304" pitchFamily="18" charset="0"/>
                      </a:endParaRPr>
                    </a:p>
                  </a:txBody>
                  <a:tcPr/>
                </a:tc>
                <a:tc>
                  <a:txBody>
                    <a:bodyPr/>
                    <a:lstStyle/>
                    <a:p>
                      <a:pPr algn="just"/>
                      <a:r>
                        <a:rPr lang="en-US" sz="1600" b="1">
                          <a:latin typeface="Times New Roman" panose="02020603050405020304" pitchFamily="18" charset="0"/>
                          <a:cs typeface="Times New Roman" panose="02020603050405020304" pitchFamily="18" charset="0"/>
                          <a:sym typeface="+mn-ea"/>
                        </a:rPr>
                        <a:t>PROVIDE BENEFICIAL PROPERTIES FOR THEIR HOSTS, LABORATORY MODIFIED ONES ARE USED TO TARGET AND KILL CANCER CELLS, TO TREAT GENETIC DISEASES AS GENE AND CELL THERAPY TOOLS, SERVE AS VACCINE OR VACCINE DELIVERY AGENTS, CONFER DROUGHT TOLERANCE AND COLD TOLERANCE TO PLANTS. </a:t>
                      </a:r>
                      <a:r>
                        <a:rPr lang="en-US" sz="1600" b="1" dirty="0" smtClean="0">
                          <a:solidFill>
                            <a:srgbClr val="FF0000"/>
                          </a:solidFill>
                          <a:latin typeface="Times New Roman" panose="02020603050405020304" pitchFamily="18" charset="0"/>
                          <a:cs typeface="Times New Roman" panose="02020603050405020304" pitchFamily="18" charset="0"/>
                        </a:rPr>
                        <a:t>CAUSES DISEASE IN ANIMALS</a:t>
                      </a:r>
                      <a:r>
                        <a:rPr lang="en-US" sz="1600" b="1" baseline="0" dirty="0" smtClean="0">
                          <a:solidFill>
                            <a:srgbClr val="FF0000"/>
                          </a:solidFill>
                          <a:latin typeface="Times New Roman" panose="02020603050405020304" pitchFamily="18" charset="0"/>
                          <a:cs typeface="Times New Roman" panose="02020603050405020304" pitchFamily="18" charset="0"/>
                        </a:rPr>
                        <a:t> AND PLANTS - EX HIV</a:t>
                      </a:r>
                      <a:endParaRPr lang="en-US" sz="1600" b="1" baseline="0" dirty="0" smtClean="0">
                        <a:solidFill>
                          <a:srgbClr val="FF0000"/>
                        </a:solidFill>
                        <a:latin typeface="Times New Roman" panose="02020603050405020304" pitchFamily="18" charset="0"/>
                        <a:cs typeface="Times New Roman" panose="02020603050405020304" pitchFamily="18" charset="0"/>
                      </a:endParaRPr>
                    </a:p>
                  </a:txBody>
                  <a:tcPr/>
                </a:tc>
              </a:tr>
              <a:tr h="1139190">
                <a:tc>
                  <a:txBody>
                    <a:bodyPr/>
                    <a:lstStyle/>
                    <a:p>
                      <a:pPr algn="l"/>
                      <a:r>
                        <a:rPr lang="en-US" sz="1600" b="1" dirty="0" smtClean="0">
                          <a:latin typeface="Times New Roman" panose="02020603050405020304" pitchFamily="18" charset="0"/>
                          <a:cs typeface="Times New Roman" panose="02020603050405020304" pitchFamily="18" charset="0"/>
                        </a:rPr>
                        <a:t>FUNGI</a:t>
                      </a:r>
                      <a:endParaRPr lang="en-US" sz="16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cs typeface="Times New Roman" panose="02020603050405020304" pitchFamily="18" charset="0"/>
                        </a:rPr>
                        <a:t>MAKE CHEESE, BREAD AND ALCOHOLIC BEVERAGE, PRODUCE ANTIBIOTICS LIKE PENICILLIN AND IMMNOSUPPRESSANTS LIKE </a:t>
                      </a:r>
                      <a:r>
                        <a:rPr lang="en-US" sz="1600" b="1" baseline="0" dirty="0" smtClean="0">
                          <a:latin typeface="Times New Roman" panose="02020603050405020304" pitchFamily="18" charset="0"/>
                          <a:cs typeface="Times New Roman" panose="02020603050405020304" pitchFamily="18" charset="0"/>
                        </a:rPr>
                        <a:t>CYCLOSPORINE. CRITICAL ROLE IN DECOMPOSITION OF DEAD PLANTS AND ANIMALS. </a:t>
                      </a:r>
                      <a:r>
                        <a:rPr lang="en-US" sz="1600" b="1" baseline="0" dirty="0" smtClean="0">
                          <a:solidFill>
                            <a:srgbClr val="FF0000"/>
                          </a:solidFill>
                          <a:latin typeface="Times New Roman" panose="02020603050405020304" pitchFamily="18" charset="0"/>
                          <a:cs typeface="Times New Roman" panose="02020603050405020304" pitchFamily="18" charset="0"/>
                        </a:rPr>
                        <a:t>SPOIL FOOD, CAUSE ALLERGIES &amp; DISEASES LIKE CANDIDIASIS</a:t>
                      </a:r>
                      <a:endParaRPr lang="en-US" sz="1600" b="1" baseline="0" dirty="0" smtClean="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l"/>
                      <a:r>
                        <a:rPr lang="en-US" sz="1600" b="1" dirty="0" smtClean="0">
                          <a:latin typeface="Times New Roman" panose="02020603050405020304" pitchFamily="18" charset="0"/>
                          <a:cs typeface="Times New Roman" panose="02020603050405020304" pitchFamily="18" charset="0"/>
                        </a:rPr>
                        <a:t>PROTOZOA</a:t>
                      </a:r>
                      <a:endParaRPr lang="en-US" sz="16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cs typeface="Times New Roman" panose="02020603050405020304" pitchFamily="18" charset="0"/>
                        </a:rPr>
                        <a:t>FOOD</a:t>
                      </a:r>
                      <a:r>
                        <a:rPr lang="en-US" sz="1600" b="1" baseline="0" dirty="0" smtClean="0">
                          <a:latin typeface="Times New Roman" panose="02020603050405020304" pitchFamily="18" charset="0"/>
                          <a:cs typeface="Times New Roman" panose="02020603050405020304" pitchFamily="18" charset="0"/>
                        </a:rPr>
                        <a:t> FOR AQUATIC ANIMALS, EAT HARMFUL BACTERIA, </a:t>
                      </a:r>
                      <a:r>
                        <a:rPr lang="en-US" sz="1600" b="1" baseline="0" dirty="0" smtClean="0">
                          <a:solidFill>
                            <a:srgbClr val="FF0000"/>
                          </a:solidFill>
                          <a:latin typeface="Times New Roman" panose="02020603050405020304" pitchFamily="18" charset="0"/>
                          <a:cs typeface="Times New Roman" panose="02020603050405020304" pitchFamily="18" charset="0"/>
                        </a:rPr>
                        <a:t>SOME PATHOGENIC </a:t>
                      </a:r>
                      <a:r>
                        <a:rPr lang="en-US" sz="1600" b="1" dirty="0" smtClean="0">
                          <a:solidFill>
                            <a:srgbClr val="FF0000"/>
                          </a:solidFill>
                          <a:latin typeface="Times New Roman" panose="02020603050405020304" pitchFamily="18" charset="0"/>
                          <a:cs typeface="Times New Roman" panose="02020603050405020304" pitchFamily="18" charset="0"/>
                        </a:rPr>
                        <a:t>PROTOZOA </a:t>
                      </a:r>
                      <a:r>
                        <a:rPr lang="en-US" sz="1600" b="1" baseline="0" dirty="0" smtClean="0">
                          <a:solidFill>
                            <a:srgbClr val="FF0000"/>
                          </a:solidFill>
                          <a:latin typeface="Times New Roman" panose="02020603050405020304" pitchFamily="18" charset="0"/>
                          <a:cs typeface="Times New Roman" panose="02020603050405020304" pitchFamily="18" charset="0"/>
                        </a:rPr>
                        <a:t>CAUSE DISEASES LIKE E. HISTOLYTICA (DIARRHEA)</a:t>
                      </a:r>
                      <a:endParaRPr lang="en-US" sz="1600" b="1" baseline="0" dirty="0" smtClean="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l"/>
                      <a:r>
                        <a:rPr lang="en-US" sz="1600" b="1" dirty="0" smtClean="0">
                          <a:latin typeface="Times New Roman" panose="02020603050405020304" pitchFamily="18" charset="0"/>
                          <a:cs typeface="Times New Roman" panose="02020603050405020304" pitchFamily="18" charset="0"/>
                        </a:rPr>
                        <a:t>ALGAE</a:t>
                      </a:r>
                      <a:endParaRPr lang="en-US" sz="1600" b="1" dirty="0" smtClean="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USED AS FOOD</a:t>
                      </a:r>
                      <a:r>
                        <a:rPr lang="en-US" sz="1600" b="1" baseline="0" dirty="0" smtClean="0">
                          <a:latin typeface="Times New Roman" panose="02020603050405020304" pitchFamily="18" charset="0"/>
                          <a:cs typeface="Times New Roman" panose="02020603050405020304" pitchFamily="18" charset="0"/>
                        </a:rPr>
                        <a:t> SUPPLEMENT, POSSIBLE SOURCE OF BIOFUELS, PRODUCTION OF FOOD IN AQUATIC ENVIRONMENTS, CLEANING OF AQUATIC ENVIRONMENT, </a:t>
                      </a:r>
                      <a:r>
                        <a:rPr lang="en-US" sz="1600" b="1" baseline="0" dirty="0" smtClean="0">
                          <a:solidFill>
                            <a:srgbClr val="FF0000"/>
                          </a:solidFill>
                          <a:latin typeface="Times New Roman" panose="02020603050405020304" pitchFamily="18" charset="0"/>
                          <a:cs typeface="Times New Roman" panose="02020603050405020304" pitchFamily="18" charset="0"/>
                        </a:rPr>
                        <a:t>SOME PRODUCE TOXIN(Green algae) THAT DO NOT ALLOW OTHER AQUATIC ORGANISM TO GROW ON POND.</a:t>
                      </a:r>
                      <a:endParaRPr lang="en-US" sz="1600" b="1" baseline="0" dirty="0" smtClean="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lin Sans FB" panose="020E0602020502020306" charset="0"/>
                <a:cs typeface="Berlin Sans FB" panose="020E0602020502020306" charset="0"/>
              </a:rPr>
              <a:t>IMPORTANT QUESTIONS</a:t>
            </a:r>
            <a:endParaRPr lang="en-US">
              <a:latin typeface="Berlin Sans FB" panose="020E0602020502020306" charset="0"/>
              <a:cs typeface="Berlin Sans FB" panose="020E0602020502020306" charset="0"/>
            </a:endParaRPr>
          </a:p>
        </p:txBody>
      </p:sp>
      <p:sp>
        <p:nvSpPr>
          <p:cNvPr id="3" name="Content Placeholder 2"/>
          <p:cNvSpPr>
            <a:spLocks noGrp="1"/>
          </p:cNvSpPr>
          <p:nvPr>
            <p:ph idx="1"/>
          </p:nvPr>
        </p:nvSpPr>
        <p:spPr/>
        <p:txBody>
          <a:bodyPr/>
          <a:p>
            <a:pPr marL="514350" indent="-514350" algn="just">
              <a:buFont typeface="+mj-lt"/>
              <a:buAutoNum type="arabicPeriod"/>
            </a:pPr>
            <a:r>
              <a:rPr lang="en-US" sz="2800"/>
              <a:t>What are micro-organisms? Explain the importance of micro-organisms.</a:t>
            </a:r>
            <a:endParaRPr lang="en-US" sz="2800"/>
          </a:p>
          <a:p>
            <a:pPr marL="514350" indent="-514350" algn="just">
              <a:buFont typeface="+mj-lt"/>
              <a:buAutoNum type="arabicPeriod"/>
            </a:pPr>
            <a:r>
              <a:rPr lang="en-US" sz="2800"/>
              <a:t>What are micro-organisms and what are their characteristic features.</a:t>
            </a:r>
            <a:endParaRPr lang="en-US" sz="2800"/>
          </a:p>
          <a:p>
            <a:pPr marL="514350" indent="-514350" algn="just">
              <a:buFont typeface="+mj-lt"/>
              <a:buAutoNum type="arabicPeriod"/>
            </a:pPr>
            <a:r>
              <a:rPr lang="en-US" sz="2800"/>
              <a:t>Elaborate the different kind of microbes and their significance.</a:t>
            </a:r>
            <a:endParaRPr lang="en-US" sz="2800"/>
          </a:p>
          <a:p>
            <a:pPr marL="514350" indent="-514350" algn="just">
              <a:buFont typeface="+mj-lt"/>
              <a:buAutoNum type="arabicPeriod"/>
            </a:pPr>
            <a:r>
              <a:rPr lang="en-US" sz="2800"/>
              <a:t>Discuss why virus is termed as the connecting link between living and non-living. </a:t>
            </a:r>
            <a:endParaRPr lang="en-US" sz="2800"/>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6" name="Content Placeholder 5"/>
          <p:cNvPicPr>
            <a:picLocks noChangeAspect="1"/>
          </p:cNvPicPr>
          <p:nvPr>
            <p:ph sz="half" idx="2"/>
          </p:nvPr>
        </p:nvPicPr>
        <p:blipFill>
          <a:blip r:embed="rId1"/>
          <a:srcRect l="24446" t="2308" r="24049" b="2077"/>
          <a:stretch>
            <a:fillRect/>
          </a:stretch>
        </p:blipFill>
        <p:spPr>
          <a:xfrm>
            <a:off x="222250" y="56515"/>
            <a:ext cx="4851400" cy="6753860"/>
          </a:xfrm>
          <a:prstGeom prst="rect">
            <a:avLst/>
          </a:prstGeom>
        </p:spPr>
      </p:pic>
      <p:pic>
        <p:nvPicPr>
          <p:cNvPr id="12" name="Picture 11"/>
          <p:cNvPicPr>
            <a:picLocks noChangeAspect="1"/>
          </p:cNvPicPr>
          <p:nvPr/>
        </p:nvPicPr>
        <p:blipFill>
          <a:blip r:embed="rId2"/>
          <a:stretch>
            <a:fillRect/>
          </a:stretch>
        </p:blipFill>
        <p:spPr>
          <a:xfrm>
            <a:off x="5172710" y="1553845"/>
            <a:ext cx="6894195" cy="3972560"/>
          </a:xfrm>
          <a:prstGeom prst="rect">
            <a:avLst/>
          </a:prstGeom>
        </p:spPr>
      </p:pic>
    </p:spTree>
  </p:cSld>
  <p:clrMapOvr>
    <a:masterClrMapping/>
  </p:clrMapOvr>
  <p:transition>
    <p:fade/>
  </p:transition>
</p:sld>
</file>

<file path=ppt/theme/theme1.xml><?xml version="1.0" encoding="utf-8"?>
<a:theme xmlns:a="http://schemas.openxmlformats.org/drawingml/2006/main" name="上海Nordri专业商务幻灯演示设计">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rdri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3399"/>
      </a:hlink>
      <a:folHlink>
        <a:srgbClr val="3366CC"/>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3399"/>
        </a:hlink>
        <a:folHlink>
          <a:srgbClr val="33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2A62BC"/>
        </a:accent1>
        <a:accent2>
          <a:srgbClr val="22458A"/>
        </a:accent2>
        <a:accent3>
          <a:srgbClr val="FFFFFF"/>
        </a:accent3>
        <a:accent4>
          <a:srgbClr val="000000"/>
        </a:accent4>
        <a:accent5>
          <a:srgbClr val="ACB8DA"/>
        </a:accent5>
        <a:accent6>
          <a:srgbClr val="1E3D7B"/>
        </a:accent6>
        <a:hlink>
          <a:srgbClr val="000000"/>
        </a:hlink>
        <a:folHlink>
          <a:srgbClr val="5F5F5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9E2"/>
        </a:accent5>
        <a:accent6>
          <a:srgbClr val="002D5B"/>
        </a:accent6>
        <a:hlink>
          <a:srgbClr val="003366"/>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3070</Words>
  <Application>WPS Presentation</Application>
  <PresentationFormat>Widescreen</PresentationFormat>
  <Paragraphs>100</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9</vt:i4>
      </vt:variant>
    </vt:vector>
  </HeadingPairs>
  <TitlesOfParts>
    <vt:vector size="24" baseType="lpstr">
      <vt:lpstr>Arial</vt:lpstr>
      <vt:lpstr>SimSun</vt:lpstr>
      <vt:lpstr>Wingdings</vt:lpstr>
      <vt:lpstr>华文细黑</vt:lpstr>
      <vt:lpstr>Microsoft YaHei</vt:lpstr>
      <vt:lpstr>Footlight MT Light</vt:lpstr>
      <vt:lpstr>Cambria</vt:lpstr>
      <vt:lpstr>Times New Roman</vt:lpstr>
      <vt:lpstr>Wingdings</vt:lpstr>
      <vt:lpstr>Berlin Sans FB</vt:lpstr>
      <vt:lpstr>Arial Unicode MS</vt:lpstr>
      <vt:lpstr>Calibri</vt:lpstr>
      <vt:lpstr>上海Nordri专业商务幻灯演示设计</vt:lpstr>
      <vt:lpstr>NordriDesign</vt:lpstr>
      <vt:lpstr>Default Design</vt:lpstr>
      <vt:lpstr>PowerPoint 演示文稿</vt:lpstr>
      <vt:lpstr>PowerPoint 演示文稿</vt:lpstr>
      <vt:lpstr>PowerPoint 演示文稿</vt:lpstr>
      <vt:lpstr>HABITAT</vt:lpstr>
      <vt:lpstr>TYPES of microorganism</vt:lpstr>
      <vt:lpstr>PowerPoint 演示文稿</vt:lpstr>
      <vt:lpstr>PowerPoint 演示文稿</vt:lpstr>
      <vt:lpstr>IMPORTANT QUESTIONS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KIIT</dc:creator>
  <cp:lastModifiedBy>KIIT</cp:lastModifiedBy>
  <cp:revision>119</cp:revision>
  <dcterms:created xsi:type="dcterms:W3CDTF">2019-01-09T12:08:00Z</dcterms:created>
  <dcterms:modified xsi:type="dcterms:W3CDTF">2020-09-28T20:13:47Z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