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75" r:id="rId3"/>
    <p:sldId id="259" r:id="rId5"/>
    <p:sldId id="261" r:id="rId6"/>
    <p:sldId id="263" r:id="rId7"/>
    <p:sldId id="265" r:id="rId8"/>
    <p:sldId id="310" r:id="rId9"/>
    <p:sldId id="266" r:id="rId10"/>
    <p:sldId id="301" r:id="rId11"/>
    <p:sldId id="299" r:id="rId12"/>
    <p:sldId id="303" r:id="rId13"/>
    <p:sldId id="304" r:id="rId14"/>
    <p:sldId id="268" r:id="rId15"/>
    <p:sldId id="270" r:id="rId16"/>
    <p:sldId id="264" r:id="rId17"/>
    <p:sldId id="309"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il pradhan" initials="ap"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CB1401"/>
    <a:srgbClr val="FFFFFF"/>
    <a:srgbClr val="E3E7E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5" d="100"/>
          <a:sy n="75" d="100"/>
        </p:scale>
        <p:origin x="294" y="54"/>
      </p:cViewPr>
      <p:guideLst/>
    </p:cSldViewPr>
  </p:slideViewPr>
  <p:notesTextViewPr>
    <p:cViewPr>
      <p:scale>
        <a:sx n="1" d="1"/>
        <a:sy n="1" d="1"/>
      </p:scale>
      <p:origin x="0" y="0"/>
    </p:cViewPr>
  </p:notesTextViewPr>
  <p:sorterViewPr>
    <p:cViewPr varScale="1">
      <p:scale>
        <a:sx n="100" d="100"/>
        <a:sy n="100" d="100"/>
      </p:scale>
      <p:origin x="0" y="-2148"/>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2" Type="http://schemas.openxmlformats.org/officeDocument/2006/relationships/commentAuthors" Target="commentAuthors.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B198590-0DDD-4ECE-9902-089362FEBD80}"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FA933F-05E7-4033-A0DF-D40B71737ED2}"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pPr algn="just"/>
            <a:endParaRPr lang="en-US"/>
          </a:p>
          <a:p>
            <a:pPr algn="just"/>
            <a:endParaRPr lang="en-US"/>
          </a:p>
          <a:p>
            <a:pPr algn="just"/>
            <a:endParaRPr lang="en-US"/>
          </a:p>
          <a:p>
            <a:pPr algn="just"/>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pPr algn="just"/>
            <a:r>
              <a:rPr lang="en-US"/>
              <a:t>A </a:t>
            </a:r>
            <a:r>
              <a:rPr lang="en-US" b="1"/>
              <a:t>plasmid</a:t>
            </a:r>
            <a:r>
              <a:rPr lang="en-US"/>
              <a:t> (also called a vector) is a small circular DNA molecule that replicates independently of the chromosomal DNA in bacteria.</a:t>
            </a:r>
            <a:endParaRPr lang="en-US"/>
          </a:p>
          <a:p>
            <a:pPr algn="just"/>
            <a:endParaRPr lang="en-US"/>
          </a:p>
          <a:p>
            <a:pPr algn="just"/>
            <a:r>
              <a:rPr lang="en-US"/>
              <a:t>In cloning, the plasmid molecules can be used to provide a “</a:t>
            </a:r>
            <a:r>
              <a:rPr lang="en-US" b="1"/>
              <a:t>vehicle</a:t>
            </a:r>
            <a:r>
              <a:rPr lang="en-US"/>
              <a:t>” in which to insert a desired DNA fragment. Modified plasmids are usually reintroduced into a bacterial host for replication. As the bacteria divide, they copy their own DNA (including the plasmids). The inserted DNA fragment is copied along with the rest of the bacterial DNA. In a bacterial cell, the fragment of DNA from the human genome (or another organism that is being studied) is referred to as foreign DNA to differentiate it from the DNA of the bacterium (the host DNA).</a:t>
            </a:r>
            <a:endParaRPr lang="en-US"/>
          </a:p>
          <a:p>
            <a:pPr algn="just"/>
            <a:endParaRPr lang="en-US"/>
          </a:p>
          <a:p>
            <a:pPr algn="just"/>
            <a:r>
              <a:rPr lang="en-US"/>
              <a:t>A slime layer is loosely associated with the bacterium and can be easily washed off, whereas a capsule is attached tightly to the bacterium and has definite boundaries.</a:t>
            </a:r>
            <a:endParaRPr lang="en-US"/>
          </a:p>
          <a:p>
            <a:pPr algn="just"/>
            <a:endParaRPr lang="en-US"/>
          </a:p>
          <a:p>
            <a:pPr algn="just"/>
            <a:r>
              <a:rPr lang="en-US"/>
              <a:t> The capsule is considered a virulence factor because it enhances the ability of bacteria to cause disease (e.g. prevents phagocytosis i.e., protect cells from engulfment by eukaryotic cells, such as macrophages)</a:t>
            </a:r>
            <a:endParaRPr lang="en-US"/>
          </a:p>
          <a:p>
            <a:pPr algn="just"/>
            <a:endParaRPr lang="en-US"/>
          </a:p>
          <a:p>
            <a:pPr algn="just"/>
            <a:endParaRPr lang="en-US"/>
          </a:p>
          <a:p>
            <a:pPr algn="just"/>
            <a:endParaRPr lang="en-US"/>
          </a:p>
          <a:p>
            <a:pPr algn="just"/>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FA933F-05E7-4033-A0DF-D40B71737ED2}" type="slidenum">
              <a:rPr lang="en-US" smtClean="0"/>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t>MT - helps in chromosome movements during cell division</a:t>
            </a:r>
            <a:endParaRPr lang="en-US"/>
          </a:p>
          <a:p>
            <a:endParaRPr lang="en-US"/>
          </a:p>
          <a:p>
            <a:r>
              <a:rPr lang="en-US"/>
              <a:t>MF - </a:t>
            </a:r>
            <a:r>
              <a:rPr lang="en-US">
                <a:sym typeface="+mn-ea"/>
              </a:rPr>
              <a:t>helps in cleavage furrow formation during cell division</a:t>
            </a:r>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D31AA99-5453-4CD1-AEF2-A63F7D7EF8F6}"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FFA010-E42C-497D-B264-FF411F765C67}"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3D31AA99-5453-4CD1-AEF2-A63F7D7EF8F6}"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FFA010-E42C-497D-B264-FF411F765C67}"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3D31AA99-5453-4CD1-AEF2-A63F7D7EF8F6}"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FFA010-E42C-497D-B264-FF411F765C67}"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3D31AA99-5453-4CD1-AEF2-A63F7D7EF8F6}"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FFA010-E42C-497D-B264-FF411F765C67}"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3D31AA99-5453-4CD1-AEF2-A63F7D7EF8F6}"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FFA010-E42C-497D-B264-FF411F765C67}"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3D31AA99-5453-4CD1-AEF2-A63F7D7EF8F6}"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FFA010-E42C-497D-B264-FF411F765C67}"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3D31AA99-5453-4CD1-AEF2-A63F7D7EF8F6}"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2FFA010-E42C-497D-B264-FF411F765C67}"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D31AA99-5453-4CD1-AEF2-A63F7D7EF8F6}"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2FFA010-E42C-497D-B264-FF411F765C67}"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31AA99-5453-4CD1-AEF2-A63F7D7EF8F6}"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2FFA010-E42C-497D-B264-FF411F765C67}"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3D31AA99-5453-4CD1-AEF2-A63F7D7EF8F6}"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FFA010-E42C-497D-B264-FF411F765C67}"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3D31AA99-5453-4CD1-AEF2-A63F7D7EF8F6}"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FFA010-E42C-497D-B264-FF411F765C67}"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D31AA99-5453-4CD1-AEF2-A63F7D7EF8F6}"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FFA010-E42C-497D-B264-FF411F765C67}"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2.png"/></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7.xml"/><Relationship Id="rId2" Type="http://schemas.openxmlformats.org/officeDocument/2006/relationships/image" Target="../media/image14.png"/><Relationship Id="rId1" Type="http://schemas.openxmlformats.org/officeDocument/2006/relationships/image" Target="../media/image13.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7.xml"/><Relationship Id="rId1" Type="http://schemas.openxmlformats.org/officeDocument/2006/relationships/image" Target="../media/image16.jpe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image" Target="../media/image10.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7.xml"/><Relationship Id="rId2" Type="http://schemas.openxmlformats.org/officeDocument/2006/relationships/image" Target="../media/image11.png"/><Relationship Id="rId1"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 name="Title 27"/>
          <p:cNvSpPr>
            <a:spLocks noGrp="1"/>
          </p:cNvSpPr>
          <p:nvPr>
            <p:ph type="ctrTitle"/>
          </p:nvPr>
        </p:nvSpPr>
        <p:spPr>
          <a:xfrm>
            <a:off x="1554480" y="2205990"/>
            <a:ext cx="9369425" cy="1664335"/>
          </a:xfrm>
          <a:noFill/>
          <a:extLst>
            <a:ext uri="{909E8E84-426E-40DD-AFC4-6F175D3DCCD1}">
              <a14:hiddenFill xmlns:a14="http://schemas.microsoft.com/office/drawing/2010/main">
                <a:solidFill>
                  <a:srgbClr val="0000FF"/>
                </a:solidFill>
              </a14:hiddenFill>
            </a:ext>
          </a:extLst>
        </p:spPr>
        <p:txBody>
          <a:bodyPr>
            <a:normAutofit fontScale="90000"/>
          </a:bodyPr>
          <a:p>
            <a:pPr algn="ctr"/>
            <a:r>
              <a:rPr lang="en-IN" sz="5400" b="1" cap="all" dirty="0" smtClean="0">
                <a:solidFill>
                  <a:srgbClr val="0000FF"/>
                </a:solidFill>
                <a:effectLst/>
                <a:uFillTx/>
                <a:latin typeface="Cambria" panose="02040503050406030204" charset="0"/>
                <a:cs typeface="Cambria" panose="02040503050406030204" charset="0"/>
                <a:sym typeface="+mn-ea"/>
              </a:rPr>
              <a:t>The Cellular Organization of a Living Organism</a:t>
            </a:r>
            <a:endParaRPr lang="en-IN" sz="5400" b="1" cap="all" dirty="0" smtClean="0">
              <a:solidFill>
                <a:srgbClr val="0000FF"/>
              </a:solidFill>
              <a:effectLst/>
              <a:uFillTx/>
              <a:latin typeface="Cambria" panose="02040503050406030204" charset="0"/>
              <a:cs typeface="Cambria" panose="02040503050406030204" charset="0"/>
              <a:sym typeface="+mn-ea"/>
            </a:endParaRPr>
          </a:p>
        </p:txBody>
      </p:sp>
    </p:spTree>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 name="TextBox 11"/>
          <p:cNvSpPr txBox="1"/>
          <p:nvPr/>
        </p:nvSpPr>
        <p:spPr>
          <a:xfrm>
            <a:off x="320040" y="542925"/>
            <a:ext cx="5967730" cy="5631180"/>
          </a:xfrm>
          <a:prstGeom prst="rect">
            <a:avLst/>
          </a:prstGeom>
          <a:noFill/>
        </p:spPr>
        <p:txBody>
          <a:bodyPr wrap="square" rtlCol="0">
            <a:spAutoFit/>
          </a:bodyPr>
          <a:p>
            <a:pPr algn="just" fontAlgn="auto">
              <a:lnSpc>
                <a:spcPct val="150000"/>
              </a:lnSpc>
            </a:pPr>
            <a:r>
              <a:rPr lang="en-IN" sz="2400" b="1" dirty="0" smtClean="0">
                <a:latin typeface="Times New Roman" panose="02020603050405020304" pitchFamily="18" charset="0"/>
                <a:cs typeface="Times New Roman" panose="02020603050405020304" pitchFamily="18" charset="0"/>
                <a:sym typeface="+mn-ea"/>
              </a:rPr>
              <a:t>Golgi apparatus</a:t>
            </a:r>
            <a:r>
              <a:rPr lang="en-IN" sz="2400" dirty="0" smtClean="0">
                <a:latin typeface="Times New Roman" panose="02020603050405020304" pitchFamily="18" charset="0"/>
                <a:cs typeface="Times New Roman" panose="02020603050405020304" pitchFamily="18" charset="0"/>
                <a:sym typeface="+mn-ea"/>
              </a:rPr>
              <a:t>: </a:t>
            </a:r>
            <a:r>
              <a:rPr lang="en-US" sz="2400" dirty="0">
                <a:latin typeface="Times New Roman" panose="02020603050405020304" pitchFamily="18" charset="0"/>
                <a:cs typeface="Times New Roman" panose="02020603050405020304" pitchFamily="18" charset="0"/>
                <a:sym typeface="+mn-ea"/>
              </a:rPr>
              <a:t>Flattened stacks of membrane, likened to the </a:t>
            </a:r>
            <a:r>
              <a:rPr lang="en-US" sz="2400" b="1" dirty="0">
                <a:latin typeface="Times New Roman" panose="02020603050405020304" pitchFamily="18" charset="0"/>
                <a:cs typeface="Times New Roman" panose="02020603050405020304" pitchFamily="18" charset="0"/>
                <a:sym typeface="+mn-ea"/>
              </a:rPr>
              <a:t>cell's</a:t>
            </a:r>
            <a:r>
              <a:rPr lang="en-US" sz="2400" dirty="0">
                <a:latin typeface="Times New Roman" panose="02020603050405020304" pitchFamily="18" charset="0"/>
                <a:cs typeface="Times New Roman" panose="02020603050405020304" pitchFamily="18" charset="0"/>
                <a:sym typeface="+mn-ea"/>
              </a:rPr>
              <a:t> </a:t>
            </a:r>
            <a:r>
              <a:rPr lang="en-US" sz="2400" b="1" dirty="0">
                <a:latin typeface="Times New Roman" panose="02020603050405020304" pitchFamily="18" charset="0"/>
                <a:cs typeface="Times New Roman" panose="02020603050405020304" pitchFamily="18" charset="0"/>
                <a:sym typeface="+mn-ea"/>
              </a:rPr>
              <a:t>post office.</a:t>
            </a:r>
            <a:r>
              <a:rPr lang="en-US" sz="2400" dirty="0">
                <a:latin typeface="Times New Roman" panose="02020603050405020304" pitchFamily="18" charset="0"/>
                <a:cs typeface="Times New Roman" panose="02020603050405020304" pitchFamily="18" charset="0"/>
                <a:sym typeface="+mn-ea"/>
              </a:rPr>
              <a:t> Major function is modifying, sorting and packaging of proteins for secretion.</a:t>
            </a:r>
            <a:endParaRPr lang="en-US" sz="2400" dirty="0">
              <a:latin typeface="Times New Roman" panose="02020603050405020304" pitchFamily="18" charset="0"/>
              <a:cs typeface="Times New Roman" panose="02020603050405020304" pitchFamily="18" charset="0"/>
              <a:sym typeface="+mn-ea"/>
            </a:endParaRPr>
          </a:p>
          <a:p>
            <a:pPr algn="just" fontAlgn="auto">
              <a:lnSpc>
                <a:spcPct val="150000"/>
              </a:lnSpc>
            </a:pPr>
            <a:endParaRPr lang="en-IN" sz="2400" dirty="0" smtClean="0">
              <a:latin typeface="Times New Roman" panose="02020603050405020304" pitchFamily="18" charset="0"/>
              <a:cs typeface="Times New Roman" panose="02020603050405020304" pitchFamily="18" charset="0"/>
            </a:endParaRPr>
          </a:p>
          <a:p>
            <a:pPr algn="just" fontAlgn="auto">
              <a:lnSpc>
                <a:spcPct val="150000"/>
              </a:lnSpc>
            </a:pPr>
            <a:r>
              <a:rPr lang="en-IN" sz="2400" b="1" dirty="0" smtClean="0">
                <a:latin typeface="Times New Roman" panose="02020603050405020304" pitchFamily="18" charset="0"/>
                <a:cs typeface="Times New Roman" panose="02020603050405020304" pitchFamily="18" charset="0"/>
                <a:sym typeface="+mn-ea"/>
              </a:rPr>
              <a:t>Lysosomes: </a:t>
            </a:r>
            <a:r>
              <a:rPr lang="en-US" altLang="en-IN" sz="2400" dirty="0" smtClean="0">
                <a:latin typeface="Times New Roman" panose="02020603050405020304" pitchFamily="18" charset="0"/>
                <a:cs typeface="Times New Roman" panose="02020603050405020304" pitchFamily="18" charset="0"/>
                <a:sym typeface="+mn-ea"/>
              </a:rPr>
              <a:t>C</a:t>
            </a:r>
            <a:r>
              <a:rPr lang="en-IN" sz="2400" dirty="0" smtClean="0">
                <a:latin typeface="Times New Roman" panose="02020603050405020304" pitchFamily="18" charset="0"/>
                <a:cs typeface="Times New Roman" panose="02020603050405020304" pitchFamily="18" charset="0"/>
                <a:sym typeface="+mn-ea"/>
              </a:rPr>
              <a:t>alled as </a:t>
            </a:r>
            <a:r>
              <a:rPr lang="en-IN" sz="2400" b="1" dirty="0">
                <a:latin typeface="Times New Roman" panose="02020603050405020304" pitchFamily="18" charset="0"/>
                <a:cs typeface="Times New Roman" panose="02020603050405020304" pitchFamily="18" charset="0"/>
                <a:sym typeface="+mn-ea"/>
              </a:rPr>
              <a:t>s</a:t>
            </a:r>
            <a:r>
              <a:rPr lang="en-IN" sz="2400" b="1" dirty="0" smtClean="0">
                <a:latin typeface="Times New Roman" panose="02020603050405020304" pitchFamily="18" charset="0"/>
                <a:cs typeface="Times New Roman" panose="02020603050405020304" pitchFamily="18" charset="0"/>
                <a:sym typeface="+mn-ea"/>
              </a:rPr>
              <a:t>uicidal </a:t>
            </a:r>
            <a:r>
              <a:rPr lang="en-US" altLang="en-IN" sz="2400" b="1" dirty="0" smtClean="0">
                <a:latin typeface="Times New Roman" panose="02020603050405020304" pitchFamily="18" charset="0"/>
                <a:cs typeface="Times New Roman" panose="02020603050405020304" pitchFamily="18" charset="0"/>
                <a:sym typeface="+mn-ea"/>
              </a:rPr>
              <a:t>bags</a:t>
            </a:r>
            <a:r>
              <a:rPr lang="en-US" altLang="en-IN" sz="2400" dirty="0" smtClean="0">
                <a:latin typeface="Times New Roman" panose="02020603050405020304" pitchFamily="18" charset="0"/>
                <a:cs typeface="Times New Roman" panose="02020603050405020304" pitchFamily="18" charset="0"/>
                <a:sym typeface="+mn-ea"/>
              </a:rPr>
              <a:t> of the cell</a:t>
            </a:r>
            <a:r>
              <a:rPr lang="en-IN" sz="2400" dirty="0" smtClean="0">
                <a:latin typeface="Times New Roman" panose="02020603050405020304" pitchFamily="18" charset="0"/>
                <a:cs typeface="Times New Roman" panose="02020603050405020304" pitchFamily="18" charset="0"/>
                <a:sym typeface="+mn-ea"/>
              </a:rPr>
              <a:t>. Contain lytic enzyme</a:t>
            </a:r>
            <a:r>
              <a:rPr lang="en-US" altLang="en-IN" sz="2400" dirty="0" smtClean="0">
                <a:latin typeface="Times New Roman" panose="02020603050405020304" pitchFamily="18" charset="0"/>
                <a:cs typeface="Times New Roman" panose="02020603050405020304" pitchFamily="18" charset="0"/>
                <a:sym typeface="+mn-ea"/>
              </a:rPr>
              <a:t>s</a:t>
            </a:r>
            <a:r>
              <a:rPr lang="en-IN" sz="2400" dirty="0" smtClean="0">
                <a:latin typeface="Times New Roman" panose="02020603050405020304" pitchFamily="18" charset="0"/>
                <a:cs typeface="Times New Roman" panose="02020603050405020304" pitchFamily="18" charset="0"/>
                <a:sym typeface="+mn-ea"/>
              </a:rPr>
              <a:t>. </a:t>
            </a:r>
            <a:r>
              <a:rPr lang="en-US" altLang="en-IN" sz="2400" dirty="0" smtClean="0">
                <a:latin typeface="Times New Roman" panose="02020603050405020304" pitchFamily="18" charset="0"/>
                <a:cs typeface="Times New Roman" panose="02020603050405020304" pitchFamily="18" charset="0"/>
                <a:sym typeface="+mn-ea"/>
              </a:rPr>
              <a:t>Play role in </a:t>
            </a:r>
            <a:r>
              <a:rPr lang="en-IN" sz="2400" dirty="0" smtClean="0">
                <a:latin typeface="Times New Roman" panose="02020603050405020304" pitchFamily="18" charset="0"/>
                <a:cs typeface="Times New Roman" panose="02020603050405020304" pitchFamily="18" charset="0"/>
                <a:sym typeface="+mn-ea"/>
              </a:rPr>
              <a:t>intracellular digestion</a:t>
            </a:r>
            <a:r>
              <a:rPr lang="en-US" altLang="en-IN" sz="2400" dirty="0" smtClean="0">
                <a:latin typeface="Times New Roman" panose="02020603050405020304" pitchFamily="18" charset="0"/>
                <a:cs typeface="Times New Roman" panose="02020603050405020304" pitchFamily="18" charset="0"/>
                <a:sym typeface="+mn-ea"/>
              </a:rPr>
              <a:t>, breakdown of old </a:t>
            </a:r>
            <a:r>
              <a:rPr lang="en-IN" sz="2400" dirty="0" smtClean="0">
                <a:latin typeface="Times New Roman" panose="02020603050405020304" pitchFamily="18" charset="0"/>
                <a:cs typeface="Times New Roman" panose="02020603050405020304" pitchFamily="18" charset="0"/>
                <a:sym typeface="+mn-ea"/>
              </a:rPr>
              <a:t>organelles </a:t>
            </a:r>
            <a:r>
              <a:rPr lang="en-US" altLang="en-IN" sz="2400" dirty="0" smtClean="0">
                <a:latin typeface="Times New Roman" panose="02020603050405020304" pitchFamily="18" charset="0"/>
                <a:cs typeface="Times New Roman" panose="02020603050405020304" pitchFamily="18" charset="0"/>
                <a:sym typeface="+mn-ea"/>
              </a:rPr>
              <a:t>and destruction of certain structures during</a:t>
            </a:r>
            <a:r>
              <a:rPr lang="en-IN" sz="2400" dirty="0" smtClean="0">
                <a:latin typeface="Times New Roman" panose="02020603050405020304" pitchFamily="18" charset="0"/>
                <a:cs typeface="Times New Roman" panose="02020603050405020304" pitchFamily="18" charset="0"/>
                <a:sym typeface="+mn-ea"/>
              </a:rPr>
              <a:t> development. </a:t>
            </a:r>
            <a:endParaRPr lang="en-IN" sz="2400" dirty="0" smtClean="0">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1"/>
          <a:stretch>
            <a:fillRect/>
          </a:stretch>
        </p:blipFill>
        <p:spPr>
          <a:xfrm>
            <a:off x="6452870" y="857885"/>
            <a:ext cx="5692140" cy="504253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 name="TextBox 11"/>
          <p:cNvSpPr txBox="1"/>
          <p:nvPr/>
        </p:nvSpPr>
        <p:spPr>
          <a:xfrm>
            <a:off x="374015" y="463550"/>
            <a:ext cx="6668770" cy="5631180"/>
          </a:xfrm>
          <a:prstGeom prst="rect">
            <a:avLst/>
          </a:prstGeom>
          <a:noFill/>
        </p:spPr>
        <p:txBody>
          <a:bodyPr wrap="square" rtlCol="0">
            <a:spAutoFit/>
          </a:bodyPr>
          <a:p>
            <a:pPr algn="just" fontAlgn="auto">
              <a:lnSpc>
                <a:spcPct val="150000"/>
              </a:lnSpc>
            </a:pPr>
            <a:r>
              <a:rPr lang="en-US" sz="2400" b="1" dirty="0" smtClean="0">
                <a:latin typeface="Times New Roman" panose="02020603050405020304" pitchFamily="18" charset="0"/>
                <a:cs typeface="Times New Roman" panose="02020603050405020304" pitchFamily="18" charset="0"/>
                <a:sym typeface="+mn-ea"/>
              </a:rPr>
              <a:t>Cytoskeleton: </a:t>
            </a:r>
            <a:r>
              <a:rPr lang="en-US" sz="2400" dirty="0" smtClean="0">
                <a:latin typeface="Times New Roman" panose="02020603050405020304" pitchFamily="18" charset="0"/>
                <a:cs typeface="Times New Roman" panose="02020603050405020304" pitchFamily="18" charset="0"/>
                <a:sym typeface="+mn-ea"/>
              </a:rPr>
              <a:t>Skeleton contained within cytoplasm. Helps in</a:t>
            </a:r>
            <a:r>
              <a:rPr lang="en-US" sz="2400" dirty="0">
                <a:latin typeface="Times New Roman" panose="02020603050405020304" pitchFamily="18" charset="0"/>
                <a:cs typeface="Times New Roman" panose="02020603050405020304" pitchFamily="18" charset="0"/>
                <a:sym typeface="+mn-ea"/>
              </a:rPr>
              <a:t> </a:t>
            </a:r>
            <a:r>
              <a:rPr lang="en-US" sz="2400" dirty="0">
                <a:latin typeface="Times New Roman" panose="02020603050405020304" pitchFamily="18" charset="0"/>
                <a:cs typeface="Times New Roman" panose="02020603050405020304" pitchFamily="18" charset="0"/>
                <a:sym typeface="+mn-ea"/>
              </a:rPr>
              <a:t>maintenance of cell shape, intracellular transport (movement of vesicles and organelles), cell motility (as in cilia or flagella) and cell division</a:t>
            </a:r>
            <a:r>
              <a:rPr lang="en-US" sz="2400" dirty="0" smtClean="0">
                <a:latin typeface="Times New Roman" panose="02020603050405020304" pitchFamily="18" charset="0"/>
                <a:cs typeface="Times New Roman" panose="02020603050405020304" pitchFamily="18" charset="0"/>
                <a:sym typeface="+mn-ea"/>
              </a:rPr>
              <a:t>.</a:t>
            </a:r>
            <a:endParaRPr lang="en-US" sz="2400" dirty="0" smtClean="0">
              <a:latin typeface="Times New Roman" panose="02020603050405020304" pitchFamily="18" charset="0"/>
              <a:cs typeface="Times New Roman" panose="02020603050405020304" pitchFamily="18" charset="0"/>
              <a:sym typeface="+mn-ea"/>
            </a:endParaRPr>
          </a:p>
          <a:p>
            <a:pPr algn="just" fontAlgn="auto">
              <a:lnSpc>
                <a:spcPct val="150000"/>
              </a:lnSpc>
            </a:pPr>
            <a:endParaRPr lang="en-US" sz="2400" dirty="0" smtClean="0">
              <a:latin typeface="Times New Roman" panose="02020603050405020304" pitchFamily="18" charset="0"/>
              <a:cs typeface="Times New Roman" panose="02020603050405020304" pitchFamily="18" charset="0"/>
            </a:endParaRPr>
          </a:p>
          <a:p>
            <a:pPr algn="just" fontAlgn="auto">
              <a:lnSpc>
                <a:spcPct val="150000"/>
              </a:lnSpc>
            </a:pPr>
            <a:r>
              <a:rPr lang="en-US" sz="2400" b="1" dirty="0">
                <a:latin typeface="Times New Roman" panose="02020603050405020304" pitchFamily="18" charset="0"/>
                <a:cs typeface="Times New Roman" panose="02020603050405020304" pitchFamily="18" charset="0"/>
                <a:sym typeface="+mn-ea"/>
              </a:rPr>
              <a:t>Centrosome and </a:t>
            </a:r>
            <a:r>
              <a:rPr lang="en-US" sz="2400" b="1" dirty="0" smtClean="0">
                <a:latin typeface="Times New Roman" panose="02020603050405020304" pitchFamily="18" charset="0"/>
                <a:cs typeface="Times New Roman" panose="02020603050405020304" pitchFamily="18" charset="0"/>
                <a:sym typeface="+mn-ea"/>
              </a:rPr>
              <a:t>Centrioles: </a:t>
            </a:r>
            <a:r>
              <a:rPr lang="en-US" sz="2400" dirty="0" smtClean="0">
                <a:latin typeface="Times New Roman" panose="02020603050405020304" pitchFamily="18" charset="0"/>
                <a:cs typeface="Times New Roman" panose="02020603050405020304" pitchFamily="18" charset="0"/>
                <a:sym typeface="+mn-ea"/>
              </a:rPr>
              <a:t>Centrosome contains two rod-like structures (made of microtubules) called </a:t>
            </a:r>
            <a:r>
              <a:rPr lang="en-US" sz="2400" b="1" dirty="0" smtClean="0">
                <a:latin typeface="Times New Roman" panose="02020603050405020304" pitchFamily="18" charset="0"/>
                <a:cs typeface="Times New Roman" panose="02020603050405020304" pitchFamily="18" charset="0"/>
                <a:sym typeface="+mn-ea"/>
              </a:rPr>
              <a:t>centrioles </a:t>
            </a:r>
            <a:r>
              <a:rPr lang="en-US" sz="2400" dirty="0" smtClean="0">
                <a:latin typeface="Times New Roman" panose="02020603050405020304" pitchFamily="18" charset="0"/>
                <a:cs typeface="Times New Roman" panose="02020603050405020304" pitchFamily="18" charset="0"/>
                <a:sym typeface="+mn-ea"/>
              </a:rPr>
              <a:t>that l</a:t>
            </a:r>
            <a:r>
              <a:rPr lang="en-US" sz="2400" dirty="0">
                <a:latin typeface="Times New Roman" panose="02020603050405020304" pitchFamily="18" charset="0"/>
                <a:cs typeface="Times New Roman" panose="02020603050405020304" pitchFamily="18" charset="0"/>
                <a:sym typeface="+mn-ea"/>
              </a:rPr>
              <a:t>ie just above the nucleus. Play a role in formation of </a:t>
            </a:r>
            <a:r>
              <a:rPr lang="en-US" sz="2400" dirty="0" smtClean="0">
                <a:latin typeface="Times New Roman" panose="02020603050405020304" pitchFamily="18" charset="0"/>
                <a:cs typeface="Times New Roman" panose="02020603050405020304" pitchFamily="18" charset="0"/>
                <a:sym typeface="+mn-ea"/>
              </a:rPr>
              <a:t>spindle apparatus </a:t>
            </a:r>
            <a:r>
              <a:rPr lang="en-US" sz="2400" dirty="0">
                <a:latin typeface="Times New Roman" panose="02020603050405020304" pitchFamily="18" charset="0"/>
                <a:cs typeface="Times New Roman" panose="02020603050405020304" pitchFamily="18" charset="0"/>
                <a:sym typeface="+mn-ea"/>
              </a:rPr>
              <a:t>during cell division in animal </a:t>
            </a:r>
            <a:r>
              <a:rPr lang="en-US" sz="2400" dirty="0" smtClean="0">
                <a:latin typeface="Times New Roman" panose="02020603050405020304" pitchFamily="18" charset="0"/>
                <a:cs typeface="Times New Roman" panose="02020603050405020304" pitchFamily="18" charset="0"/>
                <a:sym typeface="+mn-ea"/>
              </a:rPr>
              <a:t>cells.</a:t>
            </a:r>
            <a:endParaRPr lang="en-IN" sz="2400" dirty="0" smtClean="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1"/>
          <a:stretch>
            <a:fillRect/>
          </a:stretch>
        </p:blipFill>
        <p:spPr>
          <a:xfrm>
            <a:off x="8090535" y="3952875"/>
            <a:ext cx="3343275" cy="2200275"/>
          </a:xfrm>
          <a:prstGeom prst="rect">
            <a:avLst/>
          </a:prstGeom>
        </p:spPr>
      </p:pic>
      <p:pic>
        <p:nvPicPr>
          <p:cNvPr id="5" name="Picture 4"/>
          <p:cNvPicPr>
            <a:picLocks noChangeAspect="1"/>
          </p:cNvPicPr>
          <p:nvPr/>
        </p:nvPicPr>
        <p:blipFill>
          <a:blip r:embed="rId2"/>
          <a:srcRect t="31562" b="12625"/>
          <a:stretch>
            <a:fillRect/>
          </a:stretch>
        </p:blipFill>
        <p:spPr>
          <a:xfrm>
            <a:off x="7121525" y="577850"/>
            <a:ext cx="4868545" cy="308356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297180" y="180975"/>
            <a:ext cx="6190615" cy="6600825"/>
          </a:xfrm>
          <a:prstGeom prst="rect">
            <a:avLst/>
          </a:prstGeom>
        </p:spPr>
        <p:txBody>
          <a:bodyPr wrap="square">
            <a:spAutoFit/>
          </a:bodyPr>
          <a:lstStyle/>
          <a:p>
            <a:pPr algn="just" eaLnBrk="1" hangingPunct="1">
              <a:lnSpc>
                <a:spcPct val="150000"/>
              </a:lnSpc>
            </a:pPr>
            <a:r>
              <a:rPr lang="en-US" altLang="en-IN" sz="2400" b="1" dirty="0">
                <a:latin typeface="Times New Roman" panose="02020603050405020304" pitchFamily="18" charset="0"/>
                <a:cs typeface="Times New Roman" panose="02020603050405020304" pitchFamily="18" charset="0"/>
              </a:rPr>
              <a:t>Vacuoles</a:t>
            </a:r>
            <a:r>
              <a:rPr lang="en-US" altLang="en-IN" sz="2400" dirty="0">
                <a:latin typeface="Times New Roman" panose="02020603050405020304" pitchFamily="18" charset="0"/>
                <a:cs typeface="Times New Roman" panose="02020603050405020304" pitchFamily="18" charset="0"/>
              </a:rPr>
              <a:t>: </a:t>
            </a:r>
            <a:r>
              <a:rPr lang="en-US" altLang="en-US" sz="2400" smtClean="0">
                <a:latin typeface="Times New Roman" panose="02020603050405020304" pitchFamily="18" charset="0"/>
                <a:cs typeface="Times New Roman" panose="02020603050405020304" pitchFamily="18" charset="0"/>
                <a:sym typeface="+mn-ea"/>
              </a:rPr>
              <a:t>Membrane bound storage sacs. More common in plants than animals. Acts as a reservoir for fluids and salts (can be water, food and wastes). Helps in providing turgidity to cell in association with cell wall.</a:t>
            </a:r>
            <a:endParaRPr lang="en-US" altLang="en-IN" sz="2400" dirty="0">
              <a:latin typeface="Times New Roman" panose="02020603050405020304" pitchFamily="18" charset="0"/>
              <a:cs typeface="Times New Roman" panose="02020603050405020304" pitchFamily="18" charset="0"/>
            </a:endParaRPr>
          </a:p>
          <a:p>
            <a:pPr algn="just">
              <a:lnSpc>
                <a:spcPct val="150000"/>
              </a:lnSpc>
            </a:pPr>
            <a:endParaRPr lang="en-US" altLang="en-IN" sz="2400" b="1" dirty="0">
              <a:latin typeface="Times New Roman" panose="02020603050405020304" pitchFamily="18" charset="0"/>
              <a:cs typeface="Times New Roman" panose="02020603050405020304" pitchFamily="18" charset="0"/>
            </a:endParaRPr>
          </a:p>
          <a:p>
            <a:pPr algn="just">
              <a:lnSpc>
                <a:spcPct val="150000"/>
              </a:lnSpc>
            </a:pPr>
            <a:r>
              <a:rPr lang="en-IN" sz="2400" b="1" dirty="0">
                <a:latin typeface="Times New Roman" panose="02020603050405020304" pitchFamily="18" charset="0"/>
                <a:cs typeface="Times New Roman" panose="02020603050405020304" pitchFamily="18" charset="0"/>
              </a:rPr>
              <a:t>Cell wall</a:t>
            </a:r>
            <a:r>
              <a:rPr lang="en-IN" sz="2400" dirty="0">
                <a:latin typeface="Times New Roman" panose="02020603050405020304" pitchFamily="18" charset="0"/>
                <a:cs typeface="Times New Roman" panose="02020603050405020304" pitchFamily="18" charset="0"/>
              </a:rPr>
              <a:t>: </a:t>
            </a:r>
            <a:r>
              <a:rPr lang="en-US" altLang="en-IN" sz="2400" dirty="0">
                <a:latin typeface="Times New Roman" panose="02020603050405020304" pitchFamily="18" charset="0"/>
                <a:cs typeface="Times New Roman" panose="02020603050405020304" pitchFamily="18" charset="0"/>
              </a:rPr>
              <a:t>Provides structural support and protection to cell. In combination with vacuole helps in controlling turgidity of the cell.</a:t>
            </a:r>
            <a:endParaRPr lang="en-US" altLang="en-IN" sz="2400" dirty="0">
              <a:latin typeface="Times New Roman" panose="02020603050405020304" pitchFamily="18" charset="0"/>
              <a:cs typeface="Times New Roman" panose="02020603050405020304" pitchFamily="18" charset="0"/>
            </a:endParaRPr>
          </a:p>
          <a:p>
            <a:pPr algn="just">
              <a:lnSpc>
                <a:spcPct val="150000"/>
              </a:lnSpc>
            </a:pPr>
            <a:r>
              <a:rPr lang="en-IN" sz="2400" dirty="0">
                <a:latin typeface="Times New Roman" panose="02020603050405020304" pitchFamily="18" charset="0"/>
                <a:cs typeface="Times New Roman" panose="02020603050405020304" pitchFamily="18" charset="0"/>
              </a:rPr>
              <a:t> </a:t>
            </a:r>
            <a:endParaRPr lang="en-IN" sz="2400" b="1" dirty="0">
              <a:latin typeface="Times New Roman" panose="02020603050405020304" pitchFamily="18" charset="0"/>
              <a:cs typeface="Times New Roman" panose="02020603050405020304" pitchFamily="18" charset="0"/>
            </a:endParaRPr>
          </a:p>
          <a:p>
            <a:pPr algn="just">
              <a:lnSpc>
                <a:spcPct val="150000"/>
              </a:lnSpc>
            </a:pPr>
            <a:r>
              <a:rPr lang="en-IN" sz="2400" b="1" dirty="0">
                <a:latin typeface="Times New Roman" panose="02020603050405020304" pitchFamily="18" charset="0"/>
                <a:cs typeface="Times New Roman" panose="02020603050405020304" pitchFamily="18" charset="0"/>
              </a:rPr>
              <a:t>Chloroplast</a:t>
            </a:r>
            <a:r>
              <a:rPr lang="en-IN" sz="2400" dirty="0">
                <a:latin typeface="Times New Roman" panose="02020603050405020304" pitchFamily="18" charset="0"/>
                <a:cs typeface="Times New Roman" panose="02020603050405020304" pitchFamily="18" charset="0"/>
              </a:rPr>
              <a:t>: </a:t>
            </a:r>
            <a:r>
              <a:rPr lang="en-IN" sz="2400" dirty="0" smtClean="0">
                <a:latin typeface="Times New Roman" panose="02020603050405020304" pitchFamily="18" charset="0"/>
                <a:cs typeface="Times New Roman" panose="02020603050405020304" pitchFamily="18" charset="0"/>
              </a:rPr>
              <a:t>Site of photosynthesis</a:t>
            </a:r>
            <a:endParaRPr lang="en-IN" sz="2400" dirty="0" smtClean="0">
              <a:latin typeface="Times New Roman" panose="02020603050405020304" pitchFamily="18" charset="0"/>
              <a:cs typeface="Times New Roman" panose="02020603050405020304" pitchFamily="18" charset="0"/>
            </a:endParaRPr>
          </a:p>
          <a:p>
            <a:pPr algn="just">
              <a:lnSpc>
                <a:spcPct val="150000"/>
              </a:lnSpc>
            </a:pPr>
            <a:endParaRPr lang="en-IN" dirty="0">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1"/>
          <a:stretch>
            <a:fillRect/>
          </a:stretch>
        </p:blipFill>
        <p:spPr>
          <a:xfrm>
            <a:off x="6867525" y="1351915"/>
            <a:ext cx="4959985" cy="389953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843915" y="608965"/>
            <a:ext cx="10704195" cy="583565"/>
          </a:xfrm>
          <a:prstGeom prst="rect">
            <a:avLst/>
          </a:prstGeom>
        </p:spPr>
        <p:txBody>
          <a:bodyPr wrap="square">
            <a:spAutoFit/>
          </a:bodyPr>
          <a:p>
            <a:pPr algn="ctr"/>
            <a:r>
              <a:rPr lang="en-IN" sz="3200" b="1" cap="all" dirty="0" smtClean="0">
                <a:solidFill>
                  <a:srgbClr val="0000FF"/>
                </a:solidFill>
                <a:uFillTx/>
                <a:latin typeface="Cambria" panose="02040503050406030204" charset="0"/>
                <a:cs typeface="Cambria" panose="02040503050406030204" charset="0"/>
              </a:rPr>
              <a:t>Difference between </a:t>
            </a:r>
            <a:r>
              <a:rPr lang="en-US" sz="3200" b="1" cap="all" dirty="0" smtClean="0">
                <a:solidFill>
                  <a:srgbClr val="0000FF"/>
                </a:solidFill>
                <a:uFillTx/>
                <a:latin typeface="Cambria" panose="02040503050406030204" charset="0"/>
                <a:cs typeface="Cambria" panose="02040503050406030204" charset="0"/>
              </a:rPr>
              <a:t>pLANT CELL and animal cell</a:t>
            </a:r>
            <a:r>
              <a:rPr lang="en-IN" sz="2800" b="1" cap="all" dirty="0" smtClean="0">
                <a:solidFill>
                  <a:srgbClr val="0000FF"/>
                </a:solidFill>
                <a:uFillTx/>
                <a:latin typeface="Cambria" panose="02040503050406030204" charset="0"/>
                <a:cs typeface="Cambria" panose="02040503050406030204" charset="0"/>
              </a:rPr>
              <a:t> </a:t>
            </a:r>
            <a:endParaRPr lang="en-IN" sz="2800" b="1" cap="all" dirty="0" smtClean="0">
              <a:solidFill>
                <a:srgbClr val="0000FF"/>
              </a:solidFill>
              <a:uFillTx/>
              <a:latin typeface="Cambria" panose="02040503050406030204" charset="0"/>
              <a:cs typeface="Cambria" panose="02040503050406030204" charset="0"/>
            </a:endParaRPr>
          </a:p>
        </p:txBody>
      </p:sp>
      <p:grpSp>
        <p:nvGrpSpPr>
          <p:cNvPr id="3" name="Group 2"/>
          <p:cNvGrpSpPr/>
          <p:nvPr/>
        </p:nvGrpSpPr>
        <p:grpSpPr>
          <a:xfrm>
            <a:off x="869315" y="1741170"/>
            <a:ext cx="10558780" cy="3445510"/>
            <a:chOff x="2751" y="1855"/>
            <a:chExt cx="14192" cy="4410"/>
          </a:xfrm>
        </p:grpSpPr>
        <p:pic>
          <p:nvPicPr>
            <p:cNvPr id="22" name="Picture 6" descr="IMG_256"/>
            <p:cNvPicPr>
              <a:picLocks noChangeAspect="1"/>
            </p:cNvPicPr>
            <p:nvPr/>
          </p:nvPicPr>
          <p:blipFill>
            <a:blip r:embed="rId1"/>
            <a:srcRect l="1046" r="1360" b="57644"/>
            <a:stretch>
              <a:fillRect/>
            </a:stretch>
          </p:blipFill>
          <p:spPr>
            <a:xfrm>
              <a:off x="2751" y="1855"/>
              <a:ext cx="14192" cy="3466"/>
            </a:xfrm>
            <a:prstGeom prst="rect">
              <a:avLst/>
            </a:prstGeom>
            <a:noFill/>
            <a:ln w="9525">
              <a:noFill/>
            </a:ln>
          </p:spPr>
        </p:pic>
        <p:pic>
          <p:nvPicPr>
            <p:cNvPr id="2" name="Picture 6" descr="IMG_256"/>
            <p:cNvPicPr>
              <a:picLocks noChangeAspect="1"/>
            </p:cNvPicPr>
            <p:nvPr/>
          </p:nvPicPr>
          <p:blipFill>
            <a:blip r:embed="rId1"/>
            <a:srcRect l="1046" t="53184" r="1360" b="35280"/>
            <a:stretch>
              <a:fillRect/>
            </a:stretch>
          </p:blipFill>
          <p:spPr>
            <a:xfrm>
              <a:off x="2751" y="5321"/>
              <a:ext cx="14192" cy="944"/>
            </a:xfrm>
            <a:prstGeom prst="rect">
              <a:avLst/>
            </a:prstGeom>
            <a:noFill/>
            <a:ln w="9525">
              <a:noFill/>
            </a:ln>
          </p:spPr>
        </p:pic>
      </p:gr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251379" y="595521"/>
            <a:ext cx="11872595" cy="583565"/>
          </a:xfrm>
          <a:prstGeom prst="rect">
            <a:avLst/>
          </a:prstGeom>
        </p:spPr>
        <p:txBody>
          <a:bodyPr wrap="none">
            <a:spAutoFit/>
          </a:bodyPr>
          <a:lstStyle/>
          <a:p>
            <a:pPr algn="ctr"/>
            <a:r>
              <a:rPr lang="en-IN" sz="3200" b="1" cap="all" dirty="0" smtClean="0">
                <a:solidFill>
                  <a:srgbClr val="CB1401"/>
                </a:solidFill>
                <a:uFillTx/>
                <a:latin typeface="Cambria" panose="02040503050406030204" charset="0"/>
                <a:cs typeface="Cambria" panose="02040503050406030204" charset="0"/>
              </a:rPr>
              <a:t>Difference between </a:t>
            </a:r>
            <a:r>
              <a:rPr lang="en-US" sz="3200" b="1" cap="all" dirty="0" smtClean="0">
                <a:solidFill>
                  <a:srgbClr val="CB1401"/>
                </a:solidFill>
                <a:uFillTx/>
                <a:latin typeface="Cambria" panose="02040503050406030204" charset="0"/>
                <a:cs typeface="Cambria" panose="02040503050406030204" charset="0"/>
              </a:rPr>
              <a:t>prokaryotic and eukaryotic cell</a:t>
            </a:r>
            <a:r>
              <a:rPr lang="en-IN" sz="3200" b="1" cap="all" dirty="0" smtClean="0">
                <a:solidFill>
                  <a:srgbClr val="CB1401"/>
                </a:solidFill>
                <a:uFillTx/>
                <a:latin typeface="Cambria" panose="02040503050406030204" charset="0"/>
                <a:cs typeface="Cambria" panose="02040503050406030204" charset="0"/>
              </a:rPr>
              <a:t> </a:t>
            </a:r>
            <a:endParaRPr lang="en-IN" sz="3200" b="1" cap="all" dirty="0" smtClean="0">
              <a:solidFill>
                <a:srgbClr val="CB1401"/>
              </a:solidFill>
              <a:uFillTx/>
              <a:latin typeface="Cambria" panose="02040503050406030204" charset="0"/>
              <a:cs typeface="Cambria" panose="02040503050406030204" charset="0"/>
            </a:endParaRPr>
          </a:p>
        </p:txBody>
      </p:sp>
      <p:graphicFrame>
        <p:nvGraphicFramePr>
          <p:cNvPr id="2" name="Table 1"/>
          <p:cNvGraphicFramePr>
            <a:graphicFrameLocks noGrp="1"/>
          </p:cNvGraphicFramePr>
          <p:nvPr/>
        </p:nvGraphicFramePr>
        <p:xfrm>
          <a:off x="814705" y="1643380"/>
          <a:ext cx="10709910" cy="4593590"/>
        </p:xfrm>
        <a:graphic>
          <a:graphicData uri="http://schemas.openxmlformats.org/drawingml/2006/table">
            <a:tbl>
              <a:tblPr firstRow="1" bandRow="1">
                <a:tableStyleId>{5C22544A-7EE6-4342-B048-85BDC9FD1C3A}</a:tableStyleId>
              </a:tblPr>
              <a:tblGrid>
                <a:gridCol w="3569970"/>
                <a:gridCol w="3569970"/>
                <a:gridCol w="3569970"/>
              </a:tblGrid>
              <a:tr h="573405">
                <a:tc>
                  <a:txBody>
                    <a:bodyPr/>
                    <a:lstStyle/>
                    <a:p>
                      <a:r>
                        <a:rPr lang="en-IN" dirty="0" smtClean="0"/>
                        <a:t>Characteristics</a:t>
                      </a:r>
                      <a:endParaRPr lang="en-US" dirty="0"/>
                    </a:p>
                  </a:txBody>
                  <a:tcPr/>
                </a:tc>
                <a:tc>
                  <a:txBody>
                    <a:bodyPr/>
                    <a:lstStyle/>
                    <a:p>
                      <a:r>
                        <a:rPr lang="en-US" sz="1800" b="1" dirty="0" smtClean="0">
                          <a:latin typeface="Times New Roman" panose="02020603050405020304" pitchFamily="18" charset="0"/>
                          <a:cs typeface="Times New Roman" panose="02020603050405020304" pitchFamily="18" charset="0"/>
                        </a:rPr>
                        <a:t>Prokaryotic cell</a:t>
                      </a:r>
                      <a:endParaRPr lang="en-US" dirty="0"/>
                    </a:p>
                  </a:txBody>
                  <a:tcPr/>
                </a:tc>
                <a:tc>
                  <a:txBody>
                    <a:bodyPr/>
                    <a:lstStyle/>
                    <a:p>
                      <a:r>
                        <a:rPr lang="en-US" sz="1800" b="1" dirty="0" smtClean="0">
                          <a:latin typeface="Times New Roman" panose="02020603050405020304" pitchFamily="18" charset="0"/>
                          <a:cs typeface="Times New Roman" panose="02020603050405020304" pitchFamily="18" charset="0"/>
                        </a:rPr>
                        <a:t>Eukaryotic cell</a:t>
                      </a:r>
                      <a:r>
                        <a:rPr lang="en-IN" sz="1800" b="1" dirty="0" smtClean="0">
                          <a:latin typeface="Times New Roman" panose="02020603050405020304" pitchFamily="18" charset="0"/>
                          <a:cs typeface="Times New Roman" panose="02020603050405020304" pitchFamily="18" charset="0"/>
                        </a:rPr>
                        <a:t> </a:t>
                      </a:r>
                      <a:endParaRPr lang="en-US" dirty="0"/>
                    </a:p>
                  </a:txBody>
                  <a:tcPr/>
                </a:tc>
              </a:tr>
              <a:tr h="581025">
                <a:tc>
                  <a:txBody>
                    <a:bodyPr/>
                    <a:lstStyle/>
                    <a:p>
                      <a:r>
                        <a:rPr lang="en-IN" dirty="0" smtClean="0"/>
                        <a:t>Nucleus</a:t>
                      </a:r>
                      <a:endParaRPr lang="en-US" dirty="0"/>
                    </a:p>
                  </a:txBody>
                  <a:tcPr/>
                </a:tc>
                <a:tc>
                  <a:txBody>
                    <a:bodyPr/>
                    <a:lstStyle/>
                    <a:p>
                      <a:r>
                        <a:rPr lang="en-IN" dirty="0" smtClean="0"/>
                        <a:t>Absent</a:t>
                      </a:r>
                      <a:endParaRPr lang="en-US" dirty="0"/>
                    </a:p>
                  </a:txBody>
                  <a:tcPr/>
                </a:tc>
                <a:tc>
                  <a:txBody>
                    <a:bodyPr/>
                    <a:lstStyle/>
                    <a:p>
                      <a:r>
                        <a:rPr lang="en-IN" dirty="0" smtClean="0"/>
                        <a:t>Present</a:t>
                      </a:r>
                      <a:endParaRPr lang="en-US" dirty="0"/>
                    </a:p>
                  </a:txBody>
                  <a:tcPr/>
                </a:tc>
              </a:tr>
              <a:tr h="1003300">
                <a:tc>
                  <a:txBody>
                    <a:bodyPr/>
                    <a:lstStyle/>
                    <a:p>
                      <a:r>
                        <a:rPr lang="en-IN" dirty="0" smtClean="0"/>
                        <a:t>Chromosome</a:t>
                      </a:r>
                      <a:endParaRPr lang="en-US" dirty="0"/>
                    </a:p>
                  </a:txBody>
                  <a:tcPr/>
                </a:tc>
                <a:tc>
                  <a:txBody>
                    <a:bodyPr/>
                    <a:lstStyle/>
                    <a:p>
                      <a:r>
                        <a:rPr lang="en-IN" dirty="0" smtClean="0"/>
                        <a:t>Single circular, Plasmid present</a:t>
                      </a:r>
                      <a:endParaRPr lang="en-US" dirty="0"/>
                    </a:p>
                  </a:txBody>
                  <a:tcPr/>
                </a:tc>
                <a:tc>
                  <a:txBody>
                    <a:bodyPr/>
                    <a:lstStyle/>
                    <a:p>
                      <a:r>
                        <a:rPr lang="en-IN" dirty="0" smtClean="0"/>
                        <a:t>Many linear</a:t>
                      </a:r>
                      <a:endParaRPr lang="en-IN" dirty="0" smtClean="0"/>
                    </a:p>
                    <a:p>
                      <a:r>
                        <a:rPr lang="en-IN" dirty="0" smtClean="0"/>
                        <a:t>No plasmid</a:t>
                      </a:r>
                      <a:endParaRPr lang="en-US" dirty="0"/>
                    </a:p>
                  </a:txBody>
                  <a:tcPr/>
                </a:tc>
              </a:tr>
              <a:tr h="1002665">
                <a:tc>
                  <a:txBody>
                    <a:bodyPr/>
                    <a:lstStyle/>
                    <a:p>
                      <a:r>
                        <a:rPr lang="en-IN" dirty="0" smtClean="0"/>
                        <a:t>Membrane bound cell organelles</a:t>
                      </a:r>
                      <a:endParaRPr lang="en-US" dirty="0"/>
                    </a:p>
                  </a:txBody>
                  <a:tcPr/>
                </a:tc>
                <a:tc>
                  <a:txBody>
                    <a:bodyPr/>
                    <a:lstStyle/>
                    <a:p>
                      <a:r>
                        <a:rPr lang="en-IN" dirty="0" smtClean="0"/>
                        <a:t>Absent</a:t>
                      </a:r>
                      <a:endParaRPr lang="en-US" dirty="0"/>
                    </a:p>
                  </a:txBody>
                  <a:tcPr/>
                </a:tc>
                <a:tc>
                  <a:txBody>
                    <a:bodyPr/>
                    <a:lstStyle/>
                    <a:p>
                      <a:r>
                        <a:rPr lang="en-IN" dirty="0" smtClean="0"/>
                        <a:t>Present like mitochondria, ER</a:t>
                      </a:r>
                      <a:endParaRPr lang="en-US" dirty="0"/>
                    </a:p>
                  </a:txBody>
                  <a:tcPr/>
                </a:tc>
              </a:tr>
              <a:tr h="1433195">
                <a:tc>
                  <a:txBody>
                    <a:bodyPr/>
                    <a:lstStyle/>
                    <a:p>
                      <a:r>
                        <a:rPr lang="en-IN" dirty="0" smtClean="0"/>
                        <a:t>Pili, fimbriae, cilia, flagella</a:t>
                      </a:r>
                      <a:endParaRPr lang="en-US" dirty="0"/>
                    </a:p>
                  </a:txBody>
                  <a:tcPr/>
                </a:tc>
                <a:tc>
                  <a:txBody>
                    <a:bodyPr/>
                    <a:lstStyle/>
                    <a:p>
                      <a:r>
                        <a:rPr lang="en-IN" dirty="0" smtClean="0"/>
                        <a:t>Pili, fimbriae (adhesion) flagella (motility)</a:t>
                      </a:r>
                      <a:endParaRPr lang="en-US" dirty="0"/>
                    </a:p>
                  </a:txBody>
                  <a:tcPr/>
                </a:tc>
                <a:tc>
                  <a:txBody>
                    <a:bodyPr/>
                    <a:lstStyle/>
                    <a:p>
                      <a:r>
                        <a:rPr lang="en-IN" dirty="0" err="1" smtClean="0"/>
                        <a:t>Cilia,flagella</a:t>
                      </a:r>
                      <a:r>
                        <a:rPr lang="en-IN" dirty="0" smtClean="0"/>
                        <a:t> (motility)</a:t>
                      </a:r>
                      <a:endParaRPr lang="en-US" dirty="0"/>
                    </a:p>
                  </a:txBody>
                  <a:tcPr/>
                </a:tc>
              </a:tr>
            </a:tbl>
          </a:graphicData>
        </a:graphic>
      </p:graphicFrame>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525145"/>
            <a:ext cx="10515600" cy="1325563"/>
          </a:xfrm>
        </p:spPr>
        <p:txBody>
          <a:bodyPr/>
          <a:p>
            <a:pPr algn="ctr"/>
            <a:r>
              <a:rPr lang="en-US">
                <a:latin typeface="Berlin Sans FB" panose="020E0602020502020306" charset="0"/>
                <a:cs typeface="Berlin Sans FB" panose="020E0602020502020306" charset="0"/>
              </a:rPr>
              <a:t>IMPORTANT QUESTIONS</a:t>
            </a:r>
            <a:endParaRPr lang="en-US">
              <a:latin typeface="Berlin Sans FB" panose="020E0602020502020306" charset="0"/>
              <a:cs typeface="Berlin Sans FB" panose="020E0602020502020306" charset="0"/>
            </a:endParaRPr>
          </a:p>
        </p:txBody>
      </p:sp>
      <p:sp>
        <p:nvSpPr>
          <p:cNvPr id="3" name="Content Placeholder 2"/>
          <p:cNvSpPr>
            <a:spLocks noGrp="1"/>
          </p:cNvSpPr>
          <p:nvPr>
            <p:ph idx="1"/>
          </p:nvPr>
        </p:nvSpPr>
        <p:spPr>
          <a:xfrm>
            <a:off x="1104900" y="1874520"/>
            <a:ext cx="10067290" cy="3987165"/>
          </a:xfrm>
        </p:spPr>
        <p:txBody>
          <a:bodyPr>
            <a:normAutofit lnSpcReduction="10000"/>
          </a:bodyPr>
          <a:p>
            <a:pPr marL="457200" indent="-457200" algn="just" fontAlgn="auto">
              <a:lnSpc>
                <a:spcPct val="150000"/>
              </a:lnSpc>
              <a:spcBef>
                <a:spcPts val="0"/>
              </a:spcBef>
              <a:buFont typeface="+mj-lt"/>
              <a:buAutoNum type="arabicPeriod"/>
            </a:pPr>
            <a:r>
              <a:rPr lang="en-US" sz="2400" dirty="0" smtClean="0">
                <a:latin typeface="Times New Roman" panose="02020603050405020304" pitchFamily="18" charset="0"/>
                <a:cs typeface="Times New Roman" panose="02020603050405020304" pitchFamily="18" charset="0"/>
                <a:sym typeface="+mn-ea"/>
              </a:rPr>
              <a:t>What is a cell? Write down the important postulates of cell theory. </a:t>
            </a:r>
            <a:endParaRPr lang="en-US" sz="2400" dirty="0" smtClean="0">
              <a:latin typeface="Times New Roman" panose="02020603050405020304" pitchFamily="18" charset="0"/>
              <a:cs typeface="Times New Roman" panose="02020603050405020304" pitchFamily="18" charset="0"/>
              <a:sym typeface="+mn-ea"/>
            </a:endParaRPr>
          </a:p>
          <a:p>
            <a:pPr marL="457200" indent="-457200" algn="just" fontAlgn="auto">
              <a:lnSpc>
                <a:spcPct val="150000"/>
              </a:lnSpc>
              <a:spcBef>
                <a:spcPts val="0"/>
              </a:spcBef>
              <a:buFont typeface="+mj-lt"/>
              <a:buAutoNum type="arabicPeriod"/>
            </a:pPr>
            <a:r>
              <a:rPr lang="en-US" sz="2400" dirty="0" smtClean="0">
                <a:latin typeface="Times New Roman" panose="02020603050405020304" pitchFamily="18" charset="0"/>
                <a:cs typeface="Times New Roman" panose="02020603050405020304" pitchFamily="18" charset="0"/>
                <a:sym typeface="+mn-ea"/>
              </a:rPr>
              <a:t>Discuss the evidence for cell theory. </a:t>
            </a:r>
            <a:endParaRPr lang="en-US" sz="2400" dirty="0" smtClean="0">
              <a:latin typeface="Times New Roman" panose="02020603050405020304" pitchFamily="18" charset="0"/>
              <a:cs typeface="Times New Roman" panose="02020603050405020304" pitchFamily="18" charset="0"/>
              <a:sym typeface="+mn-ea"/>
            </a:endParaRPr>
          </a:p>
          <a:p>
            <a:pPr marL="457200" indent="-457200" algn="just" fontAlgn="auto">
              <a:lnSpc>
                <a:spcPct val="150000"/>
              </a:lnSpc>
              <a:spcBef>
                <a:spcPts val="0"/>
              </a:spcBef>
              <a:buFont typeface="+mj-lt"/>
              <a:buAutoNum type="arabicPeriod"/>
            </a:pPr>
            <a:r>
              <a:rPr lang="en-US" sz="2400" dirty="0" smtClean="0">
                <a:latin typeface="Times New Roman" panose="02020603050405020304" pitchFamily="18" charset="0"/>
                <a:cs typeface="Times New Roman" panose="02020603050405020304" pitchFamily="18" charset="0"/>
                <a:sym typeface="+mn-ea"/>
              </a:rPr>
              <a:t>Draw a well-labeled diagram of a prokaryotic / plant / animal cell and describe the major function of each structure.</a:t>
            </a:r>
            <a:endParaRPr lang="en-US" sz="2400" dirty="0" smtClean="0">
              <a:latin typeface="Times New Roman" panose="02020603050405020304" pitchFamily="18" charset="0"/>
              <a:cs typeface="Times New Roman" panose="02020603050405020304" pitchFamily="18" charset="0"/>
              <a:sym typeface="+mn-ea"/>
            </a:endParaRPr>
          </a:p>
          <a:p>
            <a:pPr marL="457200" indent="-457200" algn="just" fontAlgn="auto">
              <a:lnSpc>
                <a:spcPct val="150000"/>
              </a:lnSpc>
              <a:spcBef>
                <a:spcPts val="0"/>
              </a:spcBef>
              <a:buFont typeface="+mj-lt"/>
              <a:buAutoNum type="arabicPeriod"/>
            </a:pPr>
            <a:r>
              <a:rPr lang="en-US" sz="2400" dirty="0" smtClean="0">
                <a:latin typeface="Times New Roman" panose="02020603050405020304" pitchFamily="18" charset="0"/>
                <a:cs typeface="Times New Roman" panose="02020603050405020304" pitchFamily="18" charset="0"/>
                <a:sym typeface="+mn-ea"/>
              </a:rPr>
              <a:t>Write down the major differences between prokaryotic and eukaryotic cell. </a:t>
            </a:r>
            <a:endParaRPr lang="en-US" sz="2400" dirty="0" smtClean="0">
              <a:latin typeface="Times New Roman" panose="02020603050405020304" pitchFamily="18" charset="0"/>
              <a:cs typeface="Times New Roman" panose="02020603050405020304" pitchFamily="18" charset="0"/>
              <a:sym typeface="+mn-ea"/>
            </a:endParaRPr>
          </a:p>
          <a:p>
            <a:pPr marL="457200" indent="-457200" algn="just" fontAlgn="auto">
              <a:lnSpc>
                <a:spcPct val="150000"/>
              </a:lnSpc>
              <a:spcBef>
                <a:spcPts val="0"/>
              </a:spcBef>
              <a:buFont typeface="+mj-lt"/>
              <a:buAutoNum type="arabicPeriod"/>
            </a:pPr>
            <a:r>
              <a:rPr lang="en-US" sz="2400" dirty="0" smtClean="0">
                <a:latin typeface="Times New Roman" panose="02020603050405020304" pitchFamily="18" charset="0"/>
                <a:cs typeface="Times New Roman" panose="02020603050405020304" pitchFamily="18" charset="0"/>
                <a:sym typeface="+mn-ea"/>
              </a:rPr>
              <a:t>Write the major differences between plant and animal cell.</a:t>
            </a:r>
            <a:endParaRPr lang="en-US" sz="2400" dirty="0" smtClean="0">
              <a:latin typeface="Times New Roman" panose="02020603050405020304" pitchFamily="18" charset="0"/>
              <a:cs typeface="Times New Roman" panose="02020603050405020304" pitchFamily="18" charset="0"/>
              <a:sym typeface="+mn-ea"/>
            </a:endParaRPr>
          </a:p>
        </p:txBody>
      </p:sp>
      <p:sp>
        <p:nvSpPr>
          <p:cNvPr id="4" name="Slide Number Placeholder 3"/>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EE0F28FA-A0FF-4778-BEE4-D616BFD88B81}"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0" y="651074"/>
            <a:ext cx="12192000" cy="706755"/>
          </a:xfrm>
          <a:prstGeom prst="rect">
            <a:avLst/>
          </a:prstGeom>
          <a:noFill/>
        </p:spPr>
        <p:style>
          <a:lnRef idx="3">
            <a:schemeClr val="lt1"/>
          </a:lnRef>
          <a:fillRef idx="1">
            <a:schemeClr val="accent2"/>
          </a:fillRef>
          <a:effectRef idx="1">
            <a:schemeClr val="accent2"/>
          </a:effectRef>
          <a:fontRef idx="minor">
            <a:schemeClr val="lt1"/>
          </a:fontRef>
        </p:style>
        <p:txBody>
          <a:bodyPr wrap="square" rtlCol="0">
            <a:spAutoFit/>
          </a:bodyPr>
          <a:lstStyle/>
          <a:p>
            <a:pPr algn="ctr"/>
            <a:r>
              <a:rPr lang="en-US" sz="4000" b="1" cap="all" dirty="0" smtClean="0">
                <a:solidFill>
                  <a:srgbClr val="0000FF"/>
                </a:solidFill>
                <a:effectLst/>
                <a:uFillTx/>
                <a:latin typeface="Cambria" panose="02040503050406030204" charset="0"/>
                <a:cs typeface="Cambria" panose="02040503050406030204" charset="0"/>
              </a:rPr>
              <a:t>Cell: basic Unit of life</a:t>
            </a:r>
            <a:endParaRPr lang="en-US" sz="4000" b="1" cap="all" dirty="0" smtClean="0">
              <a:solidFill>
                <a:srgbClr val="0000FF"/>
              </a:solidFill>
              <a:effectLst/>
              <a:uFillTx/>
              <a:latin typeface="Cambria" panose="02040503050406030204" charset="0"/>
              <a:cs typeface="Cambria" panose="02040503050406030204" charset="0"/>
            </a:endParaRPr>
          </a:p>
        </p:txBody>
      </p:sp>
      <p:sp>
        <p:nvSpPr>
          <p:cNvPr id="2" name="Text Box 1"/>
          <p:cNvSpPr txBox="1"/>
          <p:nvPr/>
        </p:nvSpPr>
        <p:spPr>
          <a:xfrm>
            <a:off x="1232535" y="1513840"/>
            <a:ext cx="9843770" cy="3784600"/>
          </a:xfrm>
          <a:prstGeom prst="rect">
            <a:avLst/>
          </a:prstGeom>
          <a:noFill/>
        </p:spPr>
        <p:txBody>
          <a:bodyPr wrap="square" rtlCol="0">
            <a:spAutoFit/>
          </a:bodyPr>
          <a:p>
            <a:pPr marL="457200" indent="-457200" algn="just">
              <a:lnSpc>
                <a:spcPct val="150000"/>
              </a:lnSpc>
              <a:buFont typeface="Arial" panose="020B0604020202020204" pitchFamily="34" charset="0"/>
              <a:buChar char="•"/>
            </a:pPr>
            <a:r>
              <a:rPr lang="en-US" sz="3200">
                <a:latin typeface="Times New Roman" panose="02020603050405020304" pitchFamily="18" charset="0"/>
                <a:cs typeface="Times New Roman" panose="02020603050405020304" pitchFamily="18" charset="0"/>
              </a:rPr>
              <a:t>Smallest unit of living matter</a:t>
            </a:r>
            <a:endParaRPr lang="en-US" sz="3200">
              <a:latin typeface="Times New Roman" panose="02020603050405020304" pitchFamily="18" charset="0"/>
              <a:cs typeface="Times New Roman" panose="02020603050405020304" pitchFamily="18" charset="0"/>
            </a:endParaRPr>
          </a:p>
          <a:p>
            <a:pPr marL="457200" indent="-457200" algn="just">
              <a:lnSpc>
                <a:spcPct val="150000"/>
              </a:lnSpc>
              <a:buFont typeface="Arial" panose="020B0604020202020204" pitchFamily="34" charset="0"/>
              <a:buChar char="•"/>
            </a:pPr>
            <a:r>
              <a:rPr lang="en-US" sz="3200">
                <a:latin typeface="Times New Roman" panose="02020603050405020304" pitchFamily="18" charset="0"/>
                <a:cs typeface="Times New Roman" panose="02020603050405020304" pitchFamily="18" charset="0"/>
              </a:rPr>
              <a:t>All cells have cell membrane, cytoplasm and genetic material but differ in shape, structure and functions</a:t>
            </a:r>
            <a:endParaRPr lang="en-US" sz="3200">
              <a:latin typeface="Times New Roman" panose="02020603050405020304" pitchFamily="18" charset="0"/>
              <a:cs typeface="Times New Roman" panose="02020603050405020304" pitchFamily="18" charset="0"/>
            </a:endParaRPr>
          </a:p>
          <a:p>
            <a:pPr marL="457200" indent="-457200" algn="just">
              <a:lnSpc>
                <a:spcPct val="150000"/>
              </a:lnSpc>
              <a:buFont typeface="Arial" panose="020B0604020202020204" pitchFamily="34" charset="0"/>
              <a:buChar char="•"/>
            </a:pPr>
            <a:r>
              <a:rPr lang="en-US" sz="3200">
                <a:latin typeface="Times New Roman" panose="02020603050405020304" pitchFamily="18" charset="0"/>
                <a:cs typeface="Times New Roman" panose="02020603050405020304" pitchFamily="18" charset="0"/>
              </a:rPr>
              <a:t>Able to carry out the processes of life like cellular respiration, reproduction, growth etc</a:t>
            </a:r>
            <a:endParaRPr lang="en-US" sz="320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44780" y="205105"/>
            <a:ext cx="11717020" cy="706755"/>
          </a:xfrm>
          <a:prstGeom prst="rect">
            <a:avLst/>
          </a:prstGeom>
          <a:noFill/>
        </p:spPr>
        <p:style>
          <a:lnRef idx="3">
            <a:schemeClr val="lt1"/>
          </a:lnRef>
          <a:fillRef idx="1">
            <a:schemeClr val="accent2"/>
          </a:fillRef>
          <a:effectRef idx="1">
            <a:schemeClr val="accent2"/>
          </a:effectRef>
          <a:fontRef idx="minor">
            <a:schemeClr val="lt1"/>
          </a:fontRef>
        </p:style>
        <p:txBody>
          <a:bodyPr wrap="square" rtlCol="0">
            <a:spAutoFit/>
          </a:bodyPr>
          <a:lstStyle/>
          <a:p>
            <a:pPr algn="ctr"/>
            <a:r>
              <a:rPr lang="en-IN" sz="4000" b="1" cap="all" dirty="0" smtClean="0">
                <a:solidFill>
                  <a:srgbClr val="CB1401"/>
                </a:solidFill>
                <a:effectLst/>
                <a:uFillTx/>
                <a:latin typeface="Cambria" panose="02040503050406030204" charset="0"/>
                <a:cs typeface="Cambria" panose="02040503050406030204" charset="0"/>
              </a:rPr>
              <a:t>Cell theory</a:t>
            </a:r>
            <a:endParaRPr lang="en-IN" sz="4000" b="1" cap="all" dirty="0" smtClean="0">
              <a:solidFill>
                <a:srgbClr val="CB1401"/>
              </a:solidFill>
              <a:effectLst/>
              <a:uFillTx/>
              <a:latin typeface="Cambria" panose="02040503050406030204" charset="0"/>
              <a:cs typeface="Cambria" panose="02040503050406030204" charset="0"/>
            </a:endParaRPr>
          </a:p>
        </p:txBody>
      </p:sp>
      <p:sp>
        <p:nvSpPr>
          <p:cNvPr id="4" name="Rectangle 3"/>
          <p:cNvSpPr/>
          <p:nvPr/>
        </p:nvSpPr>
        <p:spPr>
          <a:xfrm>
            <a:off x="225425" y="1309370"/>
            <a:ext cx="11596370" cy="829945"/>
          </a:xfrm>
          <a:prstGeom prst="rect">
            <a:avLst/>
          </a:prstGeom>
        </p:spPr>
        <p:txBody>
          <a:bodyPr wrap="square">
            <a:spAutoFit/>
          </a:bodyPr>
          <a:lstStyle/>
          <a:p>
            <a:pPr marL="342900" indent="-342900">
              <a:buFont typeface="Arial" panose="020B0604020202020204" pitchFamily="34" charset="0"/>
              <a:buChar char="•"/>
            </a:pPr>
            <a:r>
              <a:rPr lang="en-US" sz="2400" b="0" i="0" dirty="0" smtClean="0">
                <a:solidFill>
                  <a:srgbClr val="545454"/>
                </a:solidFill>
                <a:effectLst/>
                <a:latin typeface="Times New Roman" panose="02020603050405020304" pitchFamily="18" charset="0"/>
                <a:cs typeface="Times New Roman" panose="02020603050405020304" pitchFamily="18" charset="0"/>
              </a:rPr>
              <a:t>Cell theory was formulated in 1839. </a:t>
            </a:r>
            <a:endParaRPr lang="en-US" sz="2400" b="0" i="0" dirty="0" smtClean="0">
              <a:solidFill>
                <a:srgbClr val="545454"/>
              </a:solidFill>
              <a:effectLst/>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400" b="0" i="0" dirty="0" smtClean="0">
                <a:solidFill>
                  <a:srgbClr val="545454"/>
                </a:solidFill>
                <a:effectLst/>
                <a:latin typeface="Times New Roman" panose="02020603050405020304" pitchFamily="18" charset="0"/>
                <a:cs typeface="Times New Roman" panose="02020603050405020304" pitchFamily="18" charset="0"/>
              </a:rPr>
              <a:t>This is usually credited to </a:t>
            </a:r>
            <a:r>
              <a:rPr lang="en-US" sz="2400" b="1" i="0" dirty="0" smtClean="0">
                <a:solidFill>
                  <a:schemeClr val="tx1"/>
                </a:solidFill>
                <a:effectLst/>
                <a:latin typeface="Times New Roman" panose="02020603050405020304" pitchFamily="18" charset="0"/>
                <a:cs typeface="Times New Roman" panose="02020603050405020304" pitchFamily="18" charset="0"/>
              </a:rPr>
              <a:t>Matthias Schleiden</a:t>
            </a:r>
            <a:r>
              <a:rPr lang="en-US" sz="2400" dirty="0">
                <a:solidFill>
                  <a:schemeClr val="tx1"/>
                </a:solidFill>
                <a:latin typeface="Times New Roman" panose="02020603050405020304" pitchFamily="18" charset="0"/>
                <a:cs typeface="Times New Roman" panose="02020603050405020304" pitchFamily="18" charset="0"/>
              </a:rPr>
              <a:t>,</a:t>
            </a:r>
            <a:r>
              <a:rPr lang="en-US" sz="2400" b="1" i="0" dirty="0" smtClean="0">
                <a:solidFill>
                  <a:schemeClr val="tx1"/>
                </a:solidFill>
                <a:effectLst/>
                <a:latin typeface="Times New Roman" panose="02020603050405020304" pitchFamily="18" charset="0"/>
                <a:cs typeface="Times New Roman" panose="02020603050405020304" pitchFamily="18" charset="0"/>
              </a:rPr>
              <a:t>Theodor Schwann</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smtClean="0">
                <a:solidFill>
                  <a:schemeClr val="tx1"/>
                </a:solidFill>
                <a:latin typeface="Times New Roman" panose="02020603050405020304" pitchFamily="18" charset="0"/>
                <a:cs typeface="Times New Roman" panose="02020603050405020304" pitchFamily="18" charset="0"/>
              </a:rPr>
              <a:t>and </a:t>
            </a:r>
            <a:r>
              <a:rPr lang="en-US" sz="2400" b="1" dirty="0" smtClean="0">
                <a:solidFill>
                  <a:schemeClr val="tx1"/>
                </a:solidFill>
                <a:latin typeface="Times New Roman" panose="02020603050405020304" pitchFamily="18" charset="0"/>
                <a:cs typeface="Times New Roman" panose="02020603050405020304" pitchFamily="18" charset="0"/>
              </a:rPr>
              <a:t>Rudolf Virchow</a:t>
            </a:r>
            <a:endParaRPr lang="en-US" sz="2400" b="1" dirty="0" smtClean="0">
              <a:solidFill>
                <a:schemeClr val="tx1"/>
              </a:solidFill>
              <a:latin typeface="Times New Roman" panose="02020603050405020304" pitchFamily="18" charset="0"/>
              <a:cs typeface="Times New Roman" panose="02020603050405020304" pitchFamily="18" charset="0"/>
            </a:endParaRPr>
          </a:p>
        </p:txBody>
      </p:sp>
      <p:sp>
        <p:nvSpPr>
          <p:cNvPr id="5" name="Rectangle 4"/>
          <p:cNvSpPr/>
          <p:nvPr/>
        </p:nvSpPr>
        <p:spPr>
          <a:xfrm>
            <a:off x="504800" y="2448676"/>
            <a:ext cx="1723390" cy="521970"/>
          </a:xfrm>
          <a:prstGeom prst="rect">
            <a:avLst/>
          </a:prstGeom>
        </p:spPr>
        <p:txBody>
          <a:bodyPr wrap="none">
            <a:spAutoFit/>
          </a:bodyPr>
          <a:lstStyle/>
          <a:p>
            <a:pPr algn="ctr"/>
            <a:r>
              <a:rPr lang="en-US" altLang="en-IN" sz="2800" b="1" dirty="0" smtClean="0">
                <a:solidFill>
                  <a:srgbClr val="0000FF"/>
                </a:solidFill>
                <a:latin typeface="Times New Roman" panose="02020603050405020304" pitchFamily="18" charset="0"/>
                <a:cs typeface="Times New Roman" panose="02020603050405020304" pitchFamily="18" charset="0"/>
              </a:rPr>
              <a:t>Postulates</a:t>
            </a:r>
            <a:endParaRPr lang="en-US" altLang="en-IN" sz="2800" b="1" dirty="0" smtClean="0">
              <a:solidFill>
                <a:srgbClr val="0000FF"/>
              </a:solidFill>
              <a:latin typeface="Times New Roman" panose="02020603050405020304" pitchFamily="18" charset="0"/>
              <a:cs typeface="Times New Roman" panose="02020603050405020304" pitchFamily="18" charset="0"/>
            </a:endParaRPr>
          </a:p>
        </p:txBody>
      </p:sp>
      <p:sp>
        <p:nvSpPr>
          <p:cNvPr id="6" name="Rectangle 5"/>
          <p:cNvSpPr/>
          <p:nvPr/>
        </p:nvSpPr>
        <p:spPr>
          <a:xfrm>
            <a:off x="419100" y="3077210"/>
            <a:ext cx="6490335" cy="3415030"/>
          </a:xfrm>
          <a:prstGeom prst="rect">
            <a:avLst/>
          </a:prstGeom>
        </p:spPr>
        <p:txBody>
          <a:bodyPr wrap="square">
            <a:spAutoFit/>
          </a:bodyPr>
          <a:lstStyle/>
          <a:p>
            <a:pPr marL="342900" indent="-342900" algn="just">
              <a:lnSpc>
                <a:spcPct val="150000"/>
              </a:lnSpc>
              <a:buAutoNum type="arabicPeriod"/>
            </a:pPr>
            <a:r>
              <a:rPr lang="en-US" sz="2400" dirty="0" smtClean="0">
                <a:latin typeface="Times New Roman" panose="02020603050405020304" pitchFamily="18" charset="0"/>
                <a:cs typeface="Times New Roman" panose="02020603050405020304" pitchFamily="18" charset="0"/>
              </a:rPr>
              <a:t>All </a:t>
            </a:r>
            <a:r>
              <a:rPr lang="en-US" sz="2400" dirty="0">
                <a:latin typeface="Times New Roman" panose="02020603050405020304" pitchFamily="18" charset="0"/>
                <a:cs typeface="Times New Roman" panose="02020603050405020304" pitchFamily="18" charset="0"/>
              </a:rPr>
              <a:t>living organisms are </a:t>
            </a:r>
            <a:r>
              <a:rPr lang="en-US" sz="2400" dirty="0" smtClean="0">
                <a:latin typeface="Times New Roman" panose="02020603050405020304" pitchFamily="18" charset="0"/>
                <a:cs typeface="Times New Roman" panose="02020603050405020304" pitchFamily="18" charset="0"/>
              </a:rPr>
              <a:t>made up </a:t>
            </a:r>
            <a:r>
              <a:rPr lang="en-US" sz="2400" dirty="0">
                <a:latin typeface="Times New Roman" panose="02020603050405020304" pitchFamily="18" charset="0"/>
                <a:cs typeface="Times New Roman" panose="02020603050405020304" pitchFamily="18" charset="0"/>
              </a:rPr>
              <a:t>of </a:t>
            </a:r>
            <a:r>
              <a:rPr lang="en-US" sz="2400" b="1" dirty="0" smtClean="0">
                <a:latin typeface="Times New Roman" panose="02020603050405020304" pitchFamily="18" charset="0"/>
                <a:cs typeface="Times New Roman" panose="02020603050405020304" pitchFamily="18" charset="0"/>
              </a:rPr>
              <a:t>cells and their products</a:t>
            </a:r>
            <a:r>
              <a:rPr lang="en-US" sz="2400" dirty="0" smtClean="0">
                <a:latin typeface="Times New Roman" panose="02020603050405020304" pitchFamily="18" charset="0"/>
                <a:cs typeface="Times New Roman" panose="02020603050405020304" pitchFamily="18" charset="0"/>
              </a:rPr>
              <a:t>.</a:t>
            </a:r>
            <a:endParaRPr lang="en-US" sz="2400" b="1" dirty="0" smtClean="0">
              <a:latin typeface="Times New Roman" panose="02020603050405020304" pitchFamily="18" charset="0"/>
              <a:cs typeface="Times New Roman" panose="02020603050405020304" pitchFamily="18" charset="0"/>
            </a:endParaRPr>
          </a:p>
          <a:p>
            <a:pPr marL="342900" indent="-342900" algn="just">
              <a:lnSpc>
                <a:spcPct val="150000"/>
              </a:lnSpc>
              <a:buAutoNum type="arabicPeriod"/>
            </a:pPr>
            <a:r>
              <a:rPr lang="en-US" sz="2400" dirty="0" smtClean="0">
                <a:latin typeface="Times New Roman" panose="02020603050405020304" pitchFamily="18" charset="0"/>
                <a:cs typeface="Times New Roman" panose="02020603050405020304" pitchFamily="18" charset="0"/>
                <a:sym typeface="+mn-ea"/>
              </a:rPr>
              <a:t>Cells are basic </a:t>
            </a:r>
            <a:r>
              <a:rPr lang="en-US" sz="2400" b="1" dirty="0" smtClean="0">
                <a:latin typeface="Times New Roman" panose="02020603050405020304" pitchFamily="18" charset="0"/>
                <a:cs typeface="Times New Roman" panose="02020603050405020304" pitchFamily="18" charset="0"/>
                <a:sym typeface="+mn-ea"/>
              </a:rPr>
              <a:t>building unit </a:t>
            </a:r>
            <a:r>
              <a:rPr lang="en-US" sz="2400" dirty="0" smtClean="0">
                <a:latin typeface="Times New Roman" panose="02020603050405020304" pitchFamily="18" charset="0"/>
                <a:cs typeface="Times New Roman" panose="02020603050405020304" pitchFamily="18" charset="0"/>
                <a:sym typeface="+mn-ea"/>
              </a:rPr>
              <a:t>of life i.e., </a:t>
            </a:r>
            <a:r>
              <a:rPr lang="en-US" altLang="en-IN" sz="2400" dirty="0" smtClean="0">
                <a:latin typeface="Times New Roman" panose="02020603050405020304" pitchFamily="18" charset="0"/>
                <a:cs typeface="Times New Roman" panose="02020603050405020304" pitchFamily="18" charset="0"/>
                <a:sym typeface="+mn-ea"/>
              </a:rPr>
              <a:t>n</a:t>
            </a:r>
            <a:r>
              <a:rPr lang="en-IN" sz="2400" dirty="0" smtClean="0">
                <a:latin typeface="Times New Roman" panose="02020603050405020304" pitchFamily="18" charset="0"/>
                <a:cs typeface="Times New Roman" panose="02020603050405020304" pitchFamily="18" charset="0"/>
                <a:sym typeface="+mn-ea"/>
              </a:rPr>
              <a:t>othing smaller than cell can live independently. </a:t>
            </a:r>
            <a:endParaRPr lang="en-IN" sz="2400" dirty="0" smtClean="0">
              <a:latin typeface="Times New Roman" panose="02020603050405020304" pitchFamily="18" charset="0"/>
              <a:cs typeface="Times New Roman" panose="02020603050405020304" pitchFamily="18" charset="0"/>
              <a:sym typeface="+mn-ea"/>
            </a:endParaRPr>
          </a:p>
          <a:p>
            <a:pPr marL="342900" indent="-342900" algn="just">
              <a:lnSpc>
                <a:spcPct val="150000"/>
              </a:lnSpc>
              <a:buAutoNum type="arabicPeriod"/>
            </a:pPr>
            <a:r>
              <a:rPr lang="en-US" sz="2400" dirty="0" smtClean="0">
                <a:latin typeface="Times New Roman" panose="02020603050405020304" pitchFamily="18" charset="0"/>
                <a:cs typeface="Times New Roman" panose="02020603050405020304" pitchFamily="18" charset="0"/>
                <a:sym typeface="+mn-ea"/>
              </a:rPr>
              <a:t>New cells arises from the </a:t>
            </a:r>
            <a:r>
              <a:rPr lang="en-US" sz="2400" b="1" dirty="0" smtClean="0">
                <a:latin typeface="Times New Roman" panose="02020603050405020304" pitchFamily="18" charset="0"/>
                <a:cs typeface="Times New Roman" panose="02020603050405020304" pitchFamily="18" charset="0"/>
                <a:sym typeface="+mn-ea"/>
              </a:rPr>
              <a:t>pre-existing cells by division</a:t>
            </a:r>
            <a:endParaRPr lang="en-IN" sz="2400" b="1" dirty="0" smtClean="0">
              <a:latin typeface="Times New Roman" panose="02020603050405020304" pitchFamily="18" charset="0"/>
              <a:cs typeface="Times New Roman" panose="02020603050405020304" pitchFamily="18" charset="0"/>
            </a:endParaRPr>
          </a:p>
        </p:txBody>
      </p:sp>
      <p:grpSp>
        <p:nvGrpSpPr>
          <p:cNvPr id="10" name="Group 9"/>
          <p:cNvGrpSpPr/>
          <p:nvPr/>
        </p:nvGrpSpPr>
        <p:grpSpPr>
          <a:xfrm>
            <a:off x="7458398" y="2584548"/>
            <a:ext cx="4261608" cy="1284955"/>
            <a:chOff x="6978356" y="2777429"/>
            <a:chExt cx="4685065" cy="1617291"/>
          </a:xfrm>
        </p:grpSpPr>
        <p:pic>
          <p:nvPicPr>
            <p:cNvPr id="7" name="Picture 6"/>
            <p:cNvPicPr>
              <a:picLocks noChangeAspect="1"/>
            </p:cNvPicPr>
            <p:nvPr/>
          </p:nvPicPr>
          <p:blipFill>
            <a:blip r:embed="rId1"/>
            <a:stretch>
              <a:fillRect/>
            </a:stretch>
          </p:blipFill>
          <p:spPr>
            <a:xfrm>
              <a:off x="7446757" y="3491146"/>
              <a:ext cx="1217483" cy="805628"/>
            </a:xfrm>
            <a:prstGeom prst="rect">
              <a:avLst/>
            </a:prstGeom>
          </p:spPr>
        </p:pic>
        <p:pic>
          <p:nvPicPr>
            <p:cNvPr id="2052" name="Picture 4" descr="Image result for huma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685045" y="3055243"/>
              <a:ext cx="883402" cy="1339477"/>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p:cNvSpPr/>
            <p:nvPr/>
          </p:nvSpPr>
          <p:spPr>
            <a:xfrm>
              <a:off x="6978356" y="2777429"/>
              <a:ext cx="2016105" cy="656971"/>
            </a:xfrm>
            <a:prstGeom prst="rect">
              <a:avLst/>
            </a:prstGeom>
          </p:spPr>
          <p:txBody>
            <a:bodyPr wrap="none">
              <a:spAutoFit/>
            </a:bodyPr>
            <a:lstStyle/>
            <a:p>
              <a:pPr algn="ctr"/>
              <a:r>
                <a:rPr lang="en-IN" sz="1400" b="1" dirty="0" smtClean="0">
                  <a:latin typeface="Times New Roman" panose="02020603050405020304" pitchFamily="18" charset="0"/>
                  <a:cs typeface="Times New Roman" panose="02020603050405020304" pitchFamily="18" charset="0"/>
                </a:rPr>
                <a:t>Unicellular Organism</a:t>
              </a:r>
              <a:endParaRPr lang="en-IN" sz="1400" b="1" dirty="0" smtClean="0">
                <a:latin typeface="Times New Roman" panose="02020603050405020304" pitchFamily="18" charset="0"/>
                <a:cs typeface="Times New Roman" panose="02020603050405020304" pitchFamily="18" charset="0"/>
              </a:endParaRPr>
            </a:p>
            <a:p>
              <a:pPr algn="ctr"/>
              <a:r>
                <a:rPr lang="en-IN" sz="1400" b="1" dirty="0" smtClean="0">
                  <a:latin typeface="Times New Roman" panose="02020603050405020304" pitchFamily="18" charset="0"/>
                  <a:cs typeface="Times New Roman" panose="02020603050405020304" pitchFamily="18" charset="0"/>
                </a:rPr>
                <a:t>Bacteria</a:t>
              </a:r>
              <a:endParaRPr lang="en-IN" sz="1400" b="1" dirty="0" smtClean="0">
                <a:latin typeface="Times New Roman" panose="02020603050405020304" pitchFamily="18" charset="0"/>
                <a:cs typeface="Times New Roman" panose="02020603050405020304" pitchFamily="18" charset="0"/>
              </a:endParaRPr>
            </a:p>
          </p:txBody>
        </p:sp>
        <p:sp>
          <p:nvSpPr>
            <p:cNvPr id="12" name="Rectangle 11"/>
            <p:cNvSpPr/>
            <p:nvPr/>
          </p:nvSpPr>
          <p:spPr>
            <a:xfrm>
              <a:off x="9484660" y="2781333"/>
              <a:ext cx="2178761" cy="656971"/>
            </a:xfrm>
            <a:prstGeom prst="rect">
              <a:avLst/>
            </a:prstGeom>
          </p:spPr>
          <p:txBody>
            <a:bodyPr wrap="none">
              <a:spAutoFit/>
            </a:bodyPr>
            <a:lstStyle/>
            <a:p>
              <a:pPr algn="ctr"/>
              <a:r>
                <a:rPr lang="en-IN" sz="1400" b="1" dirty="0" smtClean="0">
                  <a:latin typeface="Times New Roman" panose="02020603050405020304" pitchFamily="18" charset="0"/>
                  <a:cs typeface="Times New Roman" panose="02020603050405020304" pitchFamily="18" charset="0"/>
                </a:rPr>
                <a:t>Multicellular Organism</a:t>
              </a:r>
              <a:endParaRPr lang="en-IN" sz="1400" b="1" dirty="0" smtClean="0">
                <a:latin typeface="Times New Roman" panose="02020603050405020304" pitchFamily="18" charset="0"/>
                <a:cs typeface="Times New Roman" panose="02020603050405020304" pitchFamily="18" charset="0"/>
              </a:endParaRPr>
            </a:p>
            <a:p>
              <a:pPr algn="ctr"/>
              <a:r>
                <a:rPr lang="en-IN" sz="1400" b="1" dirty="0" smtClean="0">
                  <a:latin typeface="Times New Roman" panose="02020603050405020304" pitchFamily="18" charset="0"/>
                  <a:cs typeface="Times New Roman" panose="02020603050405020304" pitchFamily="18" charset="0"/>
                </a:rPr>
                <a:t>Human</a:t>
              </a:r>
              <a:endParaRPr lang="en-IN" sz="1400" b="1" dirty="0" smtClean="0">
                <a:latin typeface="Times New Roman" panose="02020603050405020304" pitchFamily="18" charset="0"/>
                <a:cs typeface="Times New Roman" panose="02020603050405020304" pitchFamily="18" charset="0"/>
              </a:endParaRPr>
            </a:p>
          </p:txBody>
        </p:sp>
      </p:grpSp>
      <p:sp>
        <p:nvSpPr>
          <p:cNvPr id="14" name="Rounded Rectangle 13"/>
          <p:cNvSpPr/>
          <p:nvPr/>
        </p:nvSpPr>
        <p:spPr>
          <a:xfrm>
            <a:off x="7207885" y="2680335"/>
            <a:ext cx="4533900" cy="118237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p:cNvGrpSpPr/>
          <p:nvPr/>
        </p:nvGrpSpPr>
        <p:grpSpPr>
          <a:xfrm>
            <a:off x="7195185" y="4015105"/>
            <a:ext cx="4546600" cy="1241425"/>
            <a:chOff x="6948924" y="4095904"/>
            <a:chExt cx="4988814" cy="1456735"/>
          </a:xfrm>
        </p:grpSpPr>
        <p:pic>
          <p:nvPicPr>
            <p:cNvPr id="9" name="Picture 8"/>
            <p:cNvPicPr>
              <a:picLocks noChangeAspect="1"/>
            </p:cNvPicPr>
            <p:nvPr/>
          </p:nvPicPr>
          <p:blipFill rotWithShape="1">
            <a:blip r:embed="rId3"/>
            <a:srcRect l="4814" t="38642" r="4814" b="22592"/>
            <a:stretch>
              <a:fillRect/>
            </a:stretch>
          </p:blipFill>
          <p:spPr>
            <a:xfrm>
              <a:off x="7311902" y="4095904"/>
              <a:ext cx="4549980" cy="1456735"/>
            </a:xfrm>
            <a:prstGeom prst="rect">
              <a:avLst/>
            </a:prstGeom>
          </p:spPr>
        </p:pic>
        <p:sp>
          <p:nvSpPr>
            <p:cNvPr id="17" name="Rounded Rectangle 16"/>
            <p:cNvSpPr/>
            <p:nvPr/>
          </p:nvSpPr>
          <p:spPr>
            <a:xfrm>
              <a:off x="6948924" y="4118685"/>
              <a:ext cx="4988814" cy="133565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9" name="Group 18"/>
          <p:cNvGrpSpPr/>
          <p:nvPr/>
        </p:nvGrpSpPr>
        <p:grpSpPr>
          <a:xfrm>
            <a:off x="7195185" y="5317490"/>
            <a:ext cx="4545965" cy="1386840"/>
            <a:chOff x="7050710" y="5309839"/>
            <a:chExt cx="4988814" cy="1403492"/>
          </a:xfrm>
        </p:grpSpPr>
        <p:pic>
          <p:nvPicPr>
            <p:cNvPr id="15" name="Picture 14"/>
            <p:cNvPicPr>
              <a:picLocks noChangeAspect="1"/>
            </p:cNvPicPr>
            <p:nvPr/>
          </p:nvPicPr>
          <p:blipFill>
            <a:blip r:embed="rId4"/>
            <a:stretch>
              <a:fillRect/>
            </a:stretch>
          </p:blipFill>
          <p:spPr>
            <a:xfrm>
              <a:off x="7104757" y="5592524"/>
              <a:ext cx="4927077" cy="971906"/>
            </a:xfrm>
            <a:prstGeom prst="rect">
              <a:avLst/>
            </a:prstGeom>
          </p:spPr>
        </p:pic>
        <p:sp>
          <p:nvSpPr>
            <p:cNvPr id="22" name="Rounded Rectangle 21"/>
            <p:cNvSpPr/>
            <p:nvPr/>
          </p:nvSpPr>
          <p:spPr>
            <a:xfrm>
              <a:off x="7050710" y="5309839"/>
              <a:ext cx="4988814" cy="140349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1" name="Picture 20"/>
          <p:cNvPicPr>
            <a:picLocks noChangeAspect="1"/>
          </p:cNvPicPr>
          <p:nvPr/>
        </p:nvPicPr>
        <p:blipFill>
          <a:blip r:embed="rId5"/>
          <a:stretch>
            <a:fillRect/>
          </a:stretch>
        </p:blipFill>
        <p:spPr>
          <a:xfrm>
            <a:off x="9484011" y="608255"/>
            <a:ext cx="1389062" cy="901988"/>
          </a:xfrm>
          <a:prstGeom prst="rect">
            <a:avLst/>
          </a:prstGeom>
        </p:spPr>
      </p:pic>
      <p:pic>
        <p:nvPicPr>
          <p:cNvPr id="23" name="Picture 22"/>
          <p:cNvPicPr>
            <a:picLocks noChangeAspect="1"/>
          </p:cNvPicPr>
          <p:nvPr/>
        </p:nvPicPr>
        <p:blipFill>
          <a:blip r:embed="rId6"/>
          <a:stretch>
            <a:fillRect/>
          </a:stretch>
        </p:blipFill>
        <p:spPr>
          <a:xfrm>
            <a:off x="10884326" y="612411"/>
            <a:ext cx="654050" cy="897832"/>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23825" y="264160"/>
            <a:ext cx="11941810" cy="645160"/>
          </a:xfrm>
          <a:prstGeom prst="rect">
            <a:avLst/>
          </a:prstGeom>
          <a:noFill/>
        </p:spPr>
        <p:style>
          <a:lnRef idx="3">
            <a:schemeClr val="lt1"/>
          </a:lnRef>
          <a:fillRef idx="1">
            <a:schemeClr val="accent2"/>
          </a:fillRef>
          <a:effectRef idx="1">
            <a:schemeClr val="accent2"/>
          </a:effectRef>
          <a:fontRef idx="minor">
            <a:schemeClr val="lt1"/>
          </a:fontRef>
        </p:style>
        <p:txBody>
          <a:bodyPr wrap="square" rtlCol="0">
            <a:spAutoFit/>
          </a:bodyPr>
          <a:lstStyle/>
          <a:p>
            <a:pPr algn="ctr"/>
            <a:r>
              <a:rPr lang="en-US" sz="3600" b="1" cap="all" dirty="0" smtClean="0">
                <a:solidFill>
                  <a:srgbClr val="0000FF"/>
                </a:solidFill>
                <a:effectLst/>
                <a:uFillTx/>
                <a:latin typeface="Cambria" panose="02040503050406030204" charset="0"/>
                <a:cs typeface="Times New Roman" panose="02020603050405020304" pitchFamily="18" charset="0"/>
              </a:rPr>
              <a:t>Structure of prokaryotic and eukaryotic cell</a:t>
            </a:r>
            <a:endParaRPr lang="en-US" sz="3600" b="1" cap="all" dirty="0" smtClean="0">
              <a:solidFill>
                <a:srgbClr val="0000FF"/>
              </a:solidFill>
              <a:effectLst/>
              <a:uFillTx/>
              <a:latin typeface="Cambria" panose="02040503050406030204" charset="0"/>
              <a:cs typeface="Times New Roman" panose="02020603050405020304" pitchFamily="18" charset="0"/>
            </a:endParaRPr>
          </a:p>
        </p:txBody>
      </p:sp>
      <p:grpSp>
        <p:nvGrpSpPr>
          <p:cNvPr id="16" name="Group 15"/>
          <p:cNvGrpSpPr/>
          <p:nvPr/>
        </p:nvGrpSpPr>
        <p:grpSpPr>
          <a:xfrm>
            <a:off x="292100" y="1275055"/>
            <a:ext cx="5486400" cy="3797287"/>
            <a:chOff x="292100" y="1275055"/>
            <a:chExt cx="5486400" cy="3797287"/>
          </a:xfrm>
        </p:grpSpPr>
        <p:grpSp>
          <p:nvGrpSpPr>
            <p:cNvPr id="4" name="Group 3"/>
            <p:cNvGrpSpPr/>
            <p:nvPr/>
          </p:nvGrpSpPr>
          <p:grpSpPr>
            <a:xfrm>
              <a:off x="292100" y="1275055"/>
              <a:ext cx="5486400" cy="3785267"/>
              <a:chOff x="6121400" y="2468855"/>
              <a:chExt cx="5486400" cy="3785267"/>
            </a:xfrm>
          </p:grpSpPr>
          <p:sp>
            <p:nvSpPr>
              <p:cNvPr id="5" name="TextBox 4"/>
              <p:cNvSpPr txBox="1"/>
              <p:nvPr/>
            </p:nvSpPr>
            <p:spPr>
              <a:xfrm>
                <a:off x="7714708" y="2468855"/>
                <a:ext cx="3893092" cy="461665"/>
              </a:xfrm>
              <a:prstGeom prst="rect">
                <a:avLst/>
              </a:prstGeom>
              <a:noFill/>
            </p:spPr>
            <p:txBody>
              <a:bodyPr wrap="square" rtlCol="0">
                <a:spAutoFit/>
              </a:bodyPr>
              <a:lstStyle/>
              <a:p>
                <a:r>
                  <a:rPr lang="en-US" sz="2400" dirty="0" smtClean="0"/>
                  <a:t>Living Things</a:t>
                </a:r>
                <a:endParaRPr lang="en-US" sz="2400" dirty="0"/>
              </a:p>
            </p:txBody>
          </p:sp>
          <p:pic>
            <p:nvPicPr>
              <p:cNvPr id="6" name="Picture 5"/>
              <p:cNvPicPr>
                <a:picLocks noChangeAspect="1"/>
              </p:cNvPicPr>
              <p:nvPr/>
            </p:nvPicPr>
            <p:blipFill rotWithShape="1">
              <a:blip r:embed="rId1"/>
              <a:srcRect b="12262"/>
              <a:stretch>
                <a:fillRect/>
              </a:stretch>
            </p:blipFill>
            <p:spPr>
              <a:xfrm>
                <a:off x="6121400" y="2879309"/>
                <a:ext cx="4848303" cy="2944949"/>
              </a:xfrm>
              <a:prstGeom prst="rect">
                <a:avLst/>
              </a:prstGeom>
            </p:spPr>
          </p:pic>
          <p:cxnSp>
            <p:nvCxnSpPr>
              <p:cNvPr id="7" name="Straight Connector 6"/>
              <p:cNvCxnSpPr/>
              <p:nvPr/>
            </p:nvCxnSpPr>
            <p:spPr>
              <a:xfrm>
                <a:off x="6261100" y="5880100"/>
                <a:ext cx="965200"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8" name="Straight Connector 7"/>
              <p:cNvCxnSpPr/>
              <p:nvPr/>
            </p:nvCxnSpPr>
            <p:spPr>
              <a:xfrm flipV="1">
                <a:off x="7567109" y="5824258"/>
                <a:ext cx="3113591" cy="17742"/>
              </a:xfrm>
              <a:prstGeom prst="line">
                <a:avLst/>
              </a:prstGeom>
              <a:ln w="38100"/>
            </p:spPr>
            <p:style>
              <a:lnRef idx="1">
                <a:schemeClr val="dk1"/>
              </a:lnRef>
              <a:fillRef idx="0">
                <a:schemeClr val="dk1"/>
              </a:fillRef>
              <a:effectRef idx="0">
                <a:schemeClr val="dk1"/>
              </a:effectRef>
              <a:fontRef idx="minor">
                <a:schemeClr val="tx1"/>
              </a:fontRef>
            </p:style>
          </p:cxnSp>
          <p:sp>
            <p:nvSpPr>
              <p:cNvPr id="9" name="TextBox 8"/>
              <p:cNvSpPr txBox="1"/>
              <p:nvPr/>
            </p:nvSpPr>
            <p:spPr>
              <a:xfrm>
                <a:off x="8080104" y="5885822"/>
                <a:ext cx="1816100" cy="368300"/>
              </a:xfrm>
              <a:prstGeom prst="rect">
                <a:avLst/>
              </a:prstGeom>
              <a:noFill/>
            </p:spPr>
            <p:txBody>
              <a:bodyPr wrap="square" rtlCol="0">
                <a:spAutoFit/>
              </a:bodyPr>
              <a:lstStyle/>
              <a:p>
                <a:r>
                  <a:rPr lang="en-IN" b="1" dirty="0" smtClean="0"/>
                  <a:t>Eukaryotes</a:t>
                </a:r>
                <a:endParaRPr lang="en-US" b="1" dirty="0"/>
              </a:p>
            </p:txBody>
          </p:sp>
          <p:sp>
            <p:nvSpPr>
              <p:cNvPr id="10" name="TextBox 9"/>
              <p:cNvSpPr txBox="1"/>
              <p:nvPr/>
            </p:nvSpPr>
            <p:spPr>
              <a:xfrm rot="16200000">
                <a:off x="5776750" y="4313217"/>
                <a:ext cx="1390188" cy="369332"/>
              </a:xfrm>
              <a:prstGeom prst="rect">
                <a:avLst/>
              </a:prstGeom>
              <a:solidFill>
                <a:schemeClr val="bg1"/>
              </a:solidFill>
            </p:spPr>
            <p:txBody>
              <a:bodyPr wrap="square" rtlCol="0">
                <a:spAutoFit/>
              </a:bodyPr>
              <a:lstStyle/>
              <a:p>
                <a:pPr algn="ctr"/>
                <a:r>
                  <a:rPr lang="en-IN" b="1" dirty="0" err="1" smtClean="0"/>
                  <a:t>Monera</a:t>
                </a:r>
                <a:endParaRPr lang="en-US" b="1" dirty="0"/>
              </a:p>
            </p:txBody>
          </p:sp>
          <p:sp>
            <p:nvSpPr>
              <p:cNvPr id="11" name="TextBox 10"/>
              <p:cNvSpPr txBox="1"/>
              <p:nvPr/>
            </p:nvSpPr>
            <p:spPr>
              <a:xfrm rot="16200000">
                <a:off x="7011678" y="4278535"/>
                <a:ext cx="979598" cy="369332"/>
              </a:xfrm>
              <a:prstGeom prst="rect">
                <a:avLst/>
              </a:prstGeom>
              <a:solidFill>
                <a:schemeClr val="bg1"/>
              </a:solidFill>
            </p:spPr>
            <p:txBody>
              <a:bodyPr wrap="square" rtlCol="0">
                <a:spAutoFit/>
              </a:bodyPr>
              <a:lstStyle/>
              <a:p>
                <a:pPr algn="ctr"/>
                <a:r>
                  <a:rPr lang="en-IN" b="1" dirty="0" smtClean="0"/>
                  <a:t>Protista</a:t>
                </a:r>
                <a:endParaRPr lang="en-US" b="1" dirty="0"/>
              </a:p>
            </p:txBody>
          </p:sp>
          <p:sp>
            <p:nvSpPr>
              <p:cNvPr id="12" name="TextBox 11"/>
              <p:cNvSpPr txBox="1"/>
              <p:nvPr/>
            </p:nvSpPr>
            <p:spPr>
              <a:xfrm rot="16200000">
                <a:off x="7933810" y="4259051"/>
                <a:ext cx="979598" cy="369332"/>
              </a:xfrm>
              <a:prstGeom prst="rect">
                <a:avLst/>
              </a:prstGeom>
              <a:solidFill>
                <a:schemeClr val="bg1"/>
              </a:solidFill>
            </p:spPr>
            <p:txBody>
              <a:bodyPr wrap="square" rtlCol="0">
                <a:spAutoFit/>
              </a:bodyPr>
              <a:lstStyle/>
              <a:p>
                <a:pPr algn="ctr"/>
                <a:r>
                  <a:rPr lang="en-IN" b="1" dirty="0" smtClean="0"/>
                  <a:t>Plantae</a:t>
                </a:r>
                <a:endParaRPr lang="en-US" b="1" dirty="0"/>
              </a:p>
            </p:txBody>
          </p:sp>
          <p:sp>
            <p:nvSpPr>
              <p:cNvPr id="13" name="TextBox 12"/>
              <p:cNvSpPr txBox="1"/>
              <p:nvPr/>
            </p:nvSpPr>
            <p:spPr>
              <a:xfrm rot="16200000">
                <a:off x="8763734" y="4215871"/>
                <a:ext cx="979598" cy="369332"/>
              </a:xfrm>
              <a:prstGeom prst="rect">
                <a:avLst/>
              </a:prstGeom>
              <a:solidFill>
                <a:schemeClr val="bg1"/>
              </a:solidFill>
            </p:spPr>
            <p:txBody>
              <a:bodyPr wrap="square" rtlCol="0">
                <a:spAutoFit/>
              </a:bodyPr>
              <a:lstStyle/>
              <a:p>
                <a:pPr algn="ctr"/>
                <a:r>
                  <a:rPr lang="en-IN" b="1" dirty="0" smtClean="0"/>
                  <a:t>Fungi</a:t>
                </a:r>
                <a:endParaRPr lang="en-US" b="1" dirty="0"/>
              </a:p>
            </p:txBody>
          </p:sp>
          <p:sp>
            <p:nvSpPr>
              <p:cNvPr id="14" name="TextBox 13"/>
              <p:cNvSpPr txBox="1"/>
              <p:nvPr/>
            </p:nvSpPr>
            <p:spPr>
              <a:xfrm rot="16200000">
                <a:off x="9606280" y="3928720"/>
                <a:ext cx="1069340" cy="368300"/>
              </a:xfrm>
              <a:prstGeom prst="rect">
                <a:avLst/>
              </a:prstGeom>
              <a:solidFill>
                <a:schemeClr val="bg1"/>
              </a:solidFill>
            </p:spPr>
            <p:txBody>
              <a:bodyPr wrap="square" rtlCol="0">
                <a:spAutoFit/>
              </a:bodyPr>
              <a:lstStyle/>
              <a:p>
                <a:pPr algn="ctr"/>
                <a:r>
                  <a:rPr lang="en-IN" b="1" dirty="0" smtClean="0"/>
                  <a:t>Ani</a:t>
                </a:r>
                <a:r>
                  <a:rPr lang="en-US" altLang="en-IN" b="1" dirty="0" smtClean="0"/>
                  <a:t>malia</a:t>
                </a:r>
                <a:endParaRPr lang="en-US" altLang="en-IN" b="1" dirty="0" smtClean="0"/>
              </a:p>
            </p:txBody>
          </p:sp>
        </p:grpSp>
        <p:sp>
          <p:nvSpPr>
            <p:cNvPr id="15" name="TextBox 14"/>
            <p:cNvSpPr txBox="1"/>
            <p:nvPr/>
          </p:nvSpPr>
          <p:spPr>
            <a:xfrm>
              <a:off x="292100" y="4704042"/>
              <a:ext cx="1816100" cy="368300"/>
            </a:xfrm>
            <a:prstGeom prst="rect">
              <a:avLst/>
            </a:prstGeom>
            <a:noFill/>
          </p:spPr>
          <p:txBody>
            <a:bodyPr wrap="square" rtlCol="0">
              <a:spAutoFit/>
            </a:bodyPr>
            <a:lstStyle/>
            <a:p>
              <a:r>
                <a:rPr lang="en-IN" b="1" dirty="0" smtClean="0"/>
                <a:t>Prokaryotes</a:t>
              </a:r>
              <a:endParaRPr lang="en-US" b="1" dirty="0"/>
            </a:p>
          </p:txBody>
        </p:sp>
      </p:grpSp>
      <p:pic>
        <p:nvPicPr>
          <p:cNvPr id="17" name="Picture 16"/>
          <p:cNvPicPr>
            <a:picLocks noChangeAspect="1"/>
          </p:cNvPicPr>
          <p:nvPr/>
        </p:nvPicPr>
        <p:blipFill>
          <a:blip r:embed="rId2"/>
          <a:stretch>
            <a:fillRect/>
          </a:stretch>
        </p:blipFill>
        <p:spPr>
          <a:xfrm>
            <a:off x="8486140" y="1000760"/>
            <a:ext cx="3050540" cy="2794000"/>
          </a:xfrm>
          <a:prstGeom prst="rect">
            <a:avLst/>
          </a:prstGeom>
        </p:spPr>
      </p:pic>
      <p:pic>
        <p:nvPicPr>
          <p:cNvPr id="18" name="Picture 17"/>
          <p:cNvPicPr>
            <a:picLocks noChangeAspect="1"/>
          </p:cNvPicPr>
          <p:nvPr/>
        </p:nvPicPr>
        <p:blipFill>
          <a:blip r:embed="rId3"/>
          <a:stretch>
            <a:fillRect/>
          </a:stretch>
        </p:blipFill>
        <p:spPr>
          <a:xfrm>
            <a:off x="8153400" y="4141470"/>
            <a:ext cx="4017010" cy="2719070"/>
          </a:xfrm>
          <a:prstGeom prst="rect">
            <a:avLst/>
          </a:prstGeom>
        </p:spPr>
      </p:pic>
      <p:sp>
        <p:nvSpPr>
          <p:cNvPr id="19" name="TextBox 18"/>
          <p:cNvSpPr txBox="1"/>
          <p:nvPr/>
        </p:nvSpPr>
        <p:spPr>
          <a:xfrm>
            <a:off x="312765" y="5230772"/>
            <a:ext cx="1425044" cy="369332"/>
          </a:xfrm>
          <a:prstGeom prst="rect">
            <a:avLst/>
          </a:prstGeom>
          <a:noFill/>
        </p:spPr>
        <p:txBody>
          <a:bodyPr wrap="square" rtlCol="0">
            <a:spAutoFit/>
          </a:bodyPr>
          <a:lstStyle/>
          <a:p>
            <a:r>
              <a:rPr lang="en-IN" dirty="0" smtClean="0"/>
              <a:t>Bacteria</a:t>
            </a:r>
            <a:endParaRPr lang="en-US" dirty="0"/>
          </a:p>
        </p:txBody>
      </p:sp>
      <p:sp>
        <p:nvSpPr>
          <p:cNvPr id="20" name="TextBox 19"/>
          <p:cNvSpPr txBox="1"/>
          <p:nvPr/>
        </p:nvSpPr>
        <p:spPr>
          <a:xfrm>
            <a:off x="2234565" y="5206365"/>
            <a:ext cx="2007870" cy="1198880"/>
          </a:xfrm>
          <a:prstGeom prst="rect">
            <a:avLst/>
          </a:prstGeom>
          <a:noFill/>
        </p:spPr>
        <p:txBody>
          <a:bodyPr wrap="square" rtlCol="0">
            <a:spAutoFit/>
          </a:bodyPr>
          <a:lstStyle/>
          <a:p>
            <a:r>
              <a:rPr lang="en-IN" dirty="0" smtClean="0"/>
              <a:t>Protozoa, algae</a:t>
            </a:r>
            <a:endParaRPr lang="en-IN" dirty="0" smtClean="0"/>
          </a:p>
          <a:p>
            <a:r>
              <a:rPr lang="en-IN" dirty="0" smtClean="0"/>
              <a:t>Plant</a:t>
            </a:r>
            <a:endParaRPr lang="en-IN" dirty="0" smtClean="0"/>
          </a:p>
          <a:p>
            <a:r>
              <a:rPr lang="en-IN" dirty="0" smtClean="0"/>
              <a:t>Fungi</a:t>
            </a:r>
            <a:endParaRPr lang="en-IN" dirty="0" smtClean="0"/>
          </a:p>
          <a:p>
            <a:r>
              <a:rPr lang="en-IN" dirty="0" smtClean="0"/>
              <a:t>Animals</a:t>
            </a:r>
            <a:endParaRPr lang="en-US" dirty="0"/>
          </a:p>
        </p:txBody>
      </p:sp>
      <p:sp>
        <p:nvSpPr>
          <p:cNvPr id="21" name="TextBox 20"/>
          <p:cNvSpPr txBox="1"/>
          <p:nvPr/>
        </p:nvSpPr>
        <p:spPr>
          <a:xfrm>
            <a:off x="6492455" y="1989255"/>
            <a:ext cx="1660497" cy="369332"/>
          </a:xfrm>
          <a:prstGeom prst="rect">
            <a:avLst/>
          </a:prstGeom>
          <a:noFill/>
        </p:spPr>
        <p:txBody>
          <a:bodyPr wrap="square" rtlCol="0">
            <a:spAutoFit/>
          </a:bodyPr>
          <a:lstStyle/>
          <a:p>
            <a:r>
              <a:rPr lang="en-IN" b="1" dirty="0" smtClean="0"/>
              <a:t>Prokaryotic cell</a:t>
            </a:r>
            <a:endParaRPr lang="en-US" b="1" dirty="0"/>
          </a:p>
        </p:txBody>
      </p:sp>
      <p:sp>
        <p:nvSpPr>
          <p:cNvPr id="22" name="TextBox 21"/>
          <p:cNvSpPr txBox="1"/>
          <p:nvPr/>
        </p:nvSpPr>
        <p:spPr>
          <a:xfrm>
            <a:off x="6325263" y="5444453"/>
            <a:ext cx="1660497"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E</a:t>
            </a:r>
            <a:r>
              <a:rPr lang="en-US" b="1" dirty="0" smtClean="0">
                <a:latin typeface="Times New Roman" panose="02020603050405020304" pitchFamily="18" charset="0"/>
                <a:cs typeface="Times New Roman" panose="02020603050405020304" pitchFamily="18" charset="0"/>
              </a:rPr>
              <a:t>ukaryotic</a:t>
            </a:r>
            <a:r>
              <a:rPr lang="en-IN" b="1" dirty="0" smtClean="0"/>
              <a:t> cell</a:t>
            </a:r>
            <a:endParaRPr lang="en-US" b="1"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133725" y="315595"/>
            <a:ext cx="5791835" cy="583565"/>
          </a:xfrm>
          <a:prstGeom prst="rect">
            <a:avLst/>
          </a:prstGeom>
          <a:noFill/>
        </p:spPr>
        <p:style>
          <a:lnRef idx="3">
            <a:schemeClr val="lt1"/>
          </a:lnRef>
          <a:fillRef idx="1">
            <a:schemeClr val="accent2"/>
          </a:fillRef>
          <a:effectRef idx="1">
            <a:schemeClr val="accent2"/>
          </a:effectRef>
          <a:fontRef idx="minor">
            <a:schemeClr val="lt1"/>
          </a:fontRef>
        </p:style>
        <p:txBody>
          <a:bodyPr wrap="square" rtlCol="0">
            <a:spAutoFit/>
          </a:bodyPr>
          <a:lstStyle/>
          <a:p>
            <a:pPr algn="ctr"/>
            <a:r>
              <a:rPr lang="en-US" sz="3200" b="1" cap="all" dirty="0" smtClean="0">
                <a:solidFill>
                  <a:srgbClr val="C00000"/>
                </a:solidFill>
                <a:effectLst/>
                <a:uFillTx/>
                <a:latin typeface="Cambria" panose="02040503050406030204" charset="0"/>
                <a:cs typeface="Cambria" panose="02040503050406030204" charset="0"/>
              </a:rPr>
              <a:t>prokaryotic cell</a:t>
            </a:r>
            <a:endParaRPr lang="en-US" sz="3200" b="1" cap="all" dirty="0" smtClean="0">
              <a:solidFill>
                <a:srgbClr val="C00000"/>
              </a:solidFill>
              <a:effectLst/>
              <a:uFillTx/>
              <a:latin typeface="Cambria" panose="02040503050406030204" charset="0"/>
              <a:cs typeface="Cambria" panose="02040503050406030204" charset="0"/>
            </a:endParaRPr>
          </a:p>
        </p:txBody>
      </p:sp>
      <p:grpSp>
        <p:nvGrpSpPr>
          <p:cNvPr id="6" name="Group 5"/>
          <p:cNvGrpSpPr/>
          <p:nvPr/>
        </p:nvGrpSpPr>
        <p:grpSpPr>
          <a:xfrm>
            <a:off x="1904365" y="1148080"/>
            <a:ext cx="8442960" cy="5443220"/>
            <a:chOff x="2831" y="1794"/>
            <a:chExt cx="13296" cy="8572"/>
          </a:xfrm>
        </p:grpSpPr>
        <p:pic>
          <p:nvPicPr>
            <p:cNvPr id="5" name="Picture 4"/>
            <p:cNvPicPr>
              <a:picLocks noChangeAspect="1"/>
            </p:cNvPicPr>
            <p:nvPr/>
          </p:nvPicPr>
          <p:blipFill>
            <a:blip r:embed="rId1"/>
            <a:srcRect l="1635" r="60818" b="6586"/>
            <a:stretch>
              <a:fillRect/>
            </a:stretch>
          </p:blipFill>
          <p:spPr>
            <a:xfrm>
              <a:off x="3379" y="1794"/>
              <a:ext cx="12748" cy="8573"/>
            </a:xfrm>
            <a:prstGeom prst="rect">
              <a:avLst/>
            </a:prstGeom>
          </p:spPr>
        </p:pic>
        <p:sp>
          <p:nvSpPr>
            <p:cNvPr id="3" name="Text Box 2"/>
            <p:cNvSpPr txBox="1"/>
            <p:nvPr/>
          </p:nvSpPr>
          <p:spPr>
            <a:xfrm>
              <a:off x="2831" y="4381"/>
              <a:ext cx="3857" cy="628"/>
            </a:xfrm>
            <a:prstGeom prst="rect">
              <a:avLst/>
            </a:prstGeom>
            <a:solidFill>
              <a:schemeClr val="bg1"/>
            </a:solidFill>
          </p:spPr>
          <p:txBody>
            <a:bodyPr wrap="square" rtlCol="0">
              <a:spAutoFit/>
            </a:bodyPr>
            <a:p>
              <a:pPr algn="ctr"/>
              <a:r>
                <a:rPr lang="en-US" sz="2000" b="1">
                  <a:latin typeface="Bahnschrift" panose="020B0502040204020203" charset="0"/>
                  <a:ea typeface="Microsoft YaHei Light" panose="020B0502040204020203" charset="-122"/>
                  <a:cs typeface="Bahnschrift" panose="020B0502040204020203" charset="0"/>
                </a:rPr>
                <a:t>Chromosomal DNA</a:t>
              </a:r>
              <a:endParaRPr lang="en-US" sz="2000" b="1">
                <a:latin typeface="Bahnschrift" panose="020B0502040204020203" charset="0"/>
                <a:ea typeface="Microsoft YaHei Light" panose="020B0502040204020203" charset="-122"/>
                <a:cs typeface="Bahnschrift" panose="020B0502040204020203" charset="0"/>
              </a:endParaRPr>
            </a:p>
          </p:txBody>
        </p:sp>
        <p:sp>
          <p:nvSpPr>
            <p:cNvPr id="4" name="Text Box 3"/>
            <p:cNvSpPr txBox="1"/>
            <p:nvPr/>
          </p:nvSpPr>
          <p:spPr>
            <a:xfrm>
              <a:off x="12354" y="7292"/>
              <a:ext cx="2691" cy="1113"/>
            </a:xfrm>
            <a:prstGeom prst="rect">
              <a:avLst/>
            </a:prstGeom>
            <a:solidFill>
              <a:schemeClr val="bg1"/>
            </a:solidFill>
          </p:spPr>
          <p:txBody>
            <a:bodyPr wrap="square" rtlCol="0">
              <a:spAutoFit/>
            </a:bodyPr>
            <a:p>
              <a:pPr algn="l"/>
              <a:r>
                <a:rPr lang="en-US" sz="2000" b="1">
                  <a:latin typeface="Bahnschrift" panose="020B0502040204020203" charset="0"/>
                  <a:ea typeface="Microsoft YaHei Light" panose="020B0502040204020203" charset="-122"/>
                  <a:cs typeface="Bahnschrift" panose="020B0502040204020203" charset="0"/>
                </a:rPr>
                <a:t>Capsule</a:t>
              </a:r>
              <a:endParaRPr lang="en-US" sz="2000" b="1">
                <a:latin typeface="Bahnschrift" panose="020B0502040204020203" charset="0"/>
                <a:ea typeface="Microsoft YaHei Light" panose="020B0502040204020203" charset="-122"/>
                <a:cs typeface="Bahnschrift" panose="020B0502040204020203" charset="0"/>
              </a:endParaRPr>
            </a:p>
            <a:p>
              <a:pPr algn="ctr"/>
              <a:endParaRPr lang="en-US" sz="2000" b="1">
                <a:latin typeface="Bahnschrift" panose="020B0502040204020203" charset="0"/>
                <a:ea typeface="Microsoft YaHei Light" panose="020B0502040204020203" charset="-122"/>
                <a:cs typeface="Bahnschrift" panose="020B0502040204020203" charset="0"/>
              </a:endParaRPr>
            </a:p>
          </p:txBody>
        </p:sp>
      </p:gr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760730" y="467995"/>
            <a:ext cx="10772140" cy="6185535"/>
          </a:xfrm>
          <a:prstGeom prst="rect">
            <a:avLst/>
          </a:prstGeom>
          <a:noFill/>
        </p:spPr>
        <p:txBody>
          <a:bodyPr wrap="square" rtlCol="0">
            <a:spAutoFit/>
          </a:bodyPr>
          <a:lstStyle/>
          <a:p>
            <a:pPr fontAlgn="auto"/>
            <a:r>
              <a:rPr lang="en-IN" b="1" dirty="0" smtClean="0">
                <a:latin typeface="Times New Roman" panose="02020603050405020304" pitchFamily="18" charset="0"/>
                <a:cs typeface="Times New Roman" panose="02020603050405020304" pitchFamily="18" charset="0"/>
              </a:rPr>
              <a:t>Cell wall</a:t>
            </a:r>
            <a:r>
              <a:rPr lang="en-IN" dirty="0" smtClean="0">
                <a:latin typeface="Times New Roman" panose="02020603050405020304" pitchFamily="18" charset="0"/>
                <a:cs typeface="Times New Roman" panose="02020603050405020304" pitchFamily="18" charset="0"/>
              </a:rPr>
              <a:t>: </a:t>
            </a:r>
            <a:r>
              <a:rPr lang="en-US" altLang="en-IN" dirty="0" smtClean="0">
                <a:latin typeface="Times New Roman" panose="02020603050405020304" pitchFamily="18" charset="0"/>
                <a:cs typeface="Times New Roman" panose="02020603050405020304" pitchFamily="18" charset="0"/>
              </a:rPr>
              <a:t>Maintains cell shape, s</a:t>
            </a:r>
            <a:r>
              <a:rPr lang="en-IN" dirty="0" smtClean="0">
                <a:latin typeface="Times New Roman" panose="02020603050405020304" pitchFamily="18" charset="0"/>
                <a:cs typeface="Times New Roman" panose="02020603050405020304" pitchFamily="18" charset="0"/>
              </a:rPr>
              <a:t>tructural support and protection against damage</a:t>
            </a:r>
            <a:endParaRPr lang="en-IN" dirty="0" smtClean="0">
              <a:latin typeface="Times New Roman" panose="02020603050405020304" pitchFamily="18" charset="0"/>
              <a:cs typeface="Times New Roman" panose="02020603050405020304" pitchFamily="18" charset="0"/>
            </a:endParaRPr>
          </a:p>
          <a:p>
            <a:pPr fontAlgn="auto"/>
            <a:endParaRPr lang="en-IN" b="1" dirty="0" smtClean="0">
              <a:latin typeface="Times New Roman" panose="02020603050405020304" pitchFamily="18" charset="0"/>
              <a:cs typeface="Times New Roman" panose="02020603050405020304" pitchFamily="18" charset="0"/>
            </a:endParaRPr>
          </a:p>
          <a:p>
            <a:pPr fontAlgn="auto"/>
            <a:r>
              <a:rPr lang="en-IN" b="1" dirty="0" smtClean="0">
                <a:latin typeface="Times New Roman" panose="02020603050405020304" pitchFamily="18" charset="0"/>
                <a:cs typeface="Times New Roman" panose="02020603050405020304" pitchFamily="18" charset="0"/>
              </a:rPr>
              <a:t>Cell membrane</a:t>
            </a:r>
            <a:r>
              <a:rPr lang="en-IN" dirty="0" smtClean="0">
                <a:latin typeface="Times New Roman" panose="02020603050405020304" pitchFamily="18" charset="0"/>
                <a:cs typeface="Times New Roman" panose="02020603050405020304" pitchFamily="18" charset="0"/>
              </a:rPr>
              <a:t>: Provide protection and allow</a:t>
            </a:r>
            <a:r>
              <a:rPr lang="en-US" altLang="en-IN" dirty="0" smtClean="0">
                <a:latin typeface="Times New Roman" panose="02020603050405020304" pitchFamily="18" charset="0"/>
                <a:cs typeface="Times New Roman" panose="02020603050405020304" pitchFamily="18" charset="0"/>
              </a:rPr>
              <a:t>s</a:t>
            </a:r>
            <a:r>
              <a:rPr lang="en-IN" dirty="0" smtClean="0">
                <a:latin typeface="Times New Roman" panose="02020603050405020304" pitchFamily="18" charset="0"/>
                <a:cs typeface="Times New Roman" panose="02020603050405020304" pitchFamily="18" charset="0"/>
              </a:rPr>
              <a:t> movement of substance from in and out of cells</a:t>
            </a:r>
            <a:endParaRPr lang="en-IN" dirty="0" smtClean="0">
              <a:latin typeface="Times New Roman" panose="02020603050405020304" pitchFamily="18" charset="0"/>
              <a:cs typeface="Times New Roman" panose="02020603050405020304" pitchFamily="18" charset="0"/>
            </a:endParaRPr>
          </a:p>
          <a:p>
            <a:pPr fontAlgn="auto"/>
            <a:endParaRPr lang="en-IN" dirty="0" smtClean="0">
              <a:latin typeface="Times New Roman" panose="02020603050405020304" pitchFamily="18" charset="0"/>
              <a:cs typeface="Times New Roman" panose="02020603050405020304" pitchFamily="18" charset="0"/>
            </a:endParaRPr>
          </a:p>
          <a:p>
            <a:pPr algn="just" fontAlgn="auto"/>
            <a:r>
              <a:rPr lang="en-US" altLang="en-IN" b="1" dirty="0" smtClean="0">
                <a:latin typeface="Times New Roman" panose="02020603050405020304" pitchFamily="18" charset="0"/>
                <a:cs typeface="Times New Roman" panose="02020603050405020304" pitchFamily="18" charset="0"/>
              </a:rPr>
              <a:t>Cytoplasm: </a:t>
            </a:r>
            <a:r>
              <a:rPr lang="en-US" altLang="en-IN" dirty="0" smtClean="0">
                <a:latin typeface="Times New Roman" panose="02020603050405020304" pitchFamily="18" charset="0"/>
                <a:cs typeface="Times New Roman" panose="02020603050405020304" pitchFamily="18" charset="0"/>
              </a:rPr>
              <a:t>Gel-like matrix composed of water, enzymes, nutrients, wastes etc. </a:t>
            </a:r>
            <a:r>
              <a:rPr lang="en-US" altLang="en-IN" dirty="0" smtClean="0">
                <a:latin typeface="Times New Roman" panose="02020603050405020304" pitchFamily="18" charset="0"/>
                <a:cs typeface="Times New Roman" panose="02020603050405020304" pitchFamily="18" charset="0"/>
                <a:sym typeface="+mn-ea"/>
              </a:rPr>
              <a:t>Site </a:t>
            </a:r>
            <a:r>
              <a:rPr lang="en-US" altLang="en-IN" dirty="0" smtClean="0">
                <a:latin typeface="Times New Roman" panose="02020603050405020304" pitchFamily="18" charset="0"/>
                <a:cs typeface="Times New Roman" panose="02020603050405020304" pitchFamily="18" charset="0"/>
                <a:sym typeface="+mn-ea"/>
              </a:rPr>
              <a:t>where cell functions (cell growth, metabolism, and replication) are carried out. </a:t>
            </a:r>
            <a:endParaRPr lang="en-US" altLang="en-IN" dirty="0" smtClean="0">
              <a:latin typeface="Times New Roman" panose="02020603050405020304" pitchFamily="18" charset="0"/>
              <a:cs typeface="Times New Roman" panose="02020603050405020304" pitchFamily="18" charset="0"/>
            </a:endParaRPr>
          </a:p>
          <a:p>
            <a:pPr algn="just" fontAlgn="auto"/>
            <a:endParaRPr lang="en-IN" dirty="0" smtClean="0">
              <a:latin typeface="Times New Roman" panose="02020603050405020304" pitchFamily="18" charset="0"/>
              <a:cs typeface="Times New Roman" panose="02020603050405020304" pitchFamily="18" charset="0"/>
            </a:endParaRPr>
          </a:p>
          <a:p>
            <a:pPr fontAlgn="auto"/>
            <a:r>
              <a:rPr lang="en-IN" b="1" dirty="0" smtClean="0">
                <a:latin typeface="Times New Roman" panose="02020603050405020304" pitchFamily="18" charset="0"/>
                <a:cs typeface="Times New Roman" panose="02020603050405020304" pitchFamily="18" charset="0"/>
              </a:rPr>
              <a:t>Naked DNA (</a:t>
            </a:r>
            <a:r>
              <a:rPr lang="en-US" altLang="en-IN" b="1" dirty="0" smtClean="0">
                <a:latin typeface="Times New Roman" panose="02020603050405020304" pitchFamily="18" charset="0"/>
                <a:cs typeface="Times New Roman" panose="02020603050405020304" pitchFamily="18" charset="0"/>
              </a:rPr>
              <a:t>in </a:t>
            </a:r>
            <a:r>
              <a:rPr lang="en-IN" b="1" dirty="0" smtClean="0">
                <a:latin typeface="Times New Roman" panose="02020603050405020304" pitchFamily="18" charset="0"/>
                <a:cs typeface="Times New Roman" panose="02020603050405020304" pitchFamily="18" charset="0"/>
              </a:rPr>
              <a:t>Nucleoid </a:t>
            </a:r>
            <a:r>
              <a:rPr lang="en-US" altLang="en-IN" b="1" dirty="0" smtClean="0">
                <a:latin typeface="Times New Roman" panose="02020603050405020304" pitchFamily="18" charset="0"/>
                <a:cs typeface="Times New Roman" panose="02020603050405020304" pitchFamily="18" charset="0"/>
              </a:rPr>
              <a:t>region</a:t>
            </a:r>
            <a:r>
              <a:rPr lang="en-IN" b="1" dirty="0" smtClean="0">
                <a:latin typeface="Times New Roman" panose="02020603050405020304" pitchFamily="18" charset="0"/>
                <a:cs typeface="Times New Roman" panose="02020603050405020304" pitchFamily="18" charset="0"/>
              </a:rPr>
              <a:t>): </a:t>
            </a:r>
            <a:r>
              <a:rPr lang="en-US" altLang="en-IN" dirty="0" smtClean="0">
                <a:latin typeface="Times New Roman" panose="02020603050405020304" pitchFamily="18" charset="0"/>
                <a:cs typeface="Times New Roman" panose="02020603050405020304" pitchFamily="18" charset="0"/>
              </a:rPr>
              <a:t>DNA</a:t>
            </a:r>
            <a:r>
              <a:rPr lang="en-US" altLang="en-IN" b="1" dirty="0" smtClean="0">
                <a:latin typeface="Times New Roman" panose="02020603050405020304" pitchFamily="18" charset="0"/>
                <a:cs typeface="Times New Roman" panose="02020603050405020304" pitchFamily="18" charset="0"/>
              </a:rPr>
              <a:t> </a:t>
            </a:r>
            <a:r>
              <a:rPr lang="en-US" altLang="en-IN" dirty="0" smtClean="0">
                <a:latin typeface="Times New Roman" panose="02020603050405020304" pitchFamily="18" charset="0"/>
                <a:cs typeface="Times New Roman" panose="02020603050405020304" pitchFamily="18" charset="0"/>
              </a:rPr>
              <a:t>organised into single circular chromosome, s</a:t>
            </a:r>
            <a:r>
              <a:rPr lang="en-IN" dirty="0" smtClean="0">
                <a:latin typeface="Times New Roman" panose="02020603050405020304" pitchFamily="18" charset="0"/>
                <a:cs typeface="Times New Roman" panose="02020603050405020304" pitchFamily="18" charset="0"/>
              </a:rPr>
              <a:t>tore</a:t>
            </a:r>
            <a:r>
              <a:rPr lang="en-US" altLang="en-IN" dirty="0" smtClean="0">
                <a:latin typeface="Times New Roman" panose="02020603050405020304" pitchFamily="18" charset="0"/>
                <a:cs typeface="Times New Roman" panose="02020603050405020304" pitchFamily="18" charset="0"/>
              </a:rPr>
              <a:t>s</a:t>
            </a:r>
            <a:r>
              <a:rPr lang="en-IN" dirty="0" smtClean="0">
                <a:latin typeface="Times New Roman" panose="02020603050405020304" pitchFamily="18" charset="0"/>
                <a:cs typeface="Times New Roman" panose="02020603050405020304" pitchFamily="18" charset="0"/>
              </a:rPr>
              <a:t> genetic information</a:t>
            </a:r>
            <a:r>
              <a:rPr lang="en-US" altLang="en-IN" dirty="0" smtClean="0">
                <a:latin typeface="Times New Roman" panose="02020603050405020304" pitchFamily="18" charset="0"/>
                <a:cs typeface="Times New Roman" panose="02020603050405020304" pitchFamily="18" charset="0"/>
              </a:rPr>
              <a:t>, </a:t>
            </a:r>
            <a:r>
              <a:rPr lang="en-IN" dirty="0" smtClean="0">
                <a:latin typeface="Times New Roman" panose="02020603050405020304" pitchFamily="18" charset="0"/>
                <a:cs typeface="Times New Roman" panose="02020603050405020304" pitchFamily="18" charset="0"/>
              </a:rPr>
              <a:t>passe</a:t>
            </a:r>
            <a:r>
              <a:rPr lang="en-US" altLang="en-IN" dirty="0" smtClean="0">
                <a:latin typeface="Times New Roman" panose="02020603050405020304" pitchFamily="18" charset="0"/>
                <a:cs typeface="Times New Roman" panose="02020603050405020304" pitchFamily="18" charset="0"/>
              </a:rPr>
              <a:t>s</a:t>
            </a:r>
            <a:r>
              <a:rPr lang="en-IN" dirty="0" smtClean="0">
                <a:latin typeface="Times New Roman" panose="02020603050405020304" pitchFamily="18" charset="0"/>
                <a:cs typeface="Times New Roman" panose="02020603050405020304" pitchFamily="18" charset="0"/>
              </a:rPr>
              <a:t> </a:t>
            </a:r>
            <a:r>
              <a:rPr lang="en-US" altLang="en-IN" dirty="0" smtClean="0">
                <a:latin typeface="Times New Roman" panose="02020603050405020304" pitchFamily="18" charset="0"/>
                <a:cs typeface="Times New Roman" panose="02020603050405020304" pitchFamily="18" charset="0"/>
              </a:rPr>
              <a:t>on </a:t>
            </a:r>
            <a:r>
              <a:rPr lang="en-IN" dirty="0" smtClean="0">
                <a:latin typeface="Times New Roman" panose="02020603050405020304" pitchFamily="18" charset="0"/>
                <a:cs typeface="Times New Roman" panose="02020603050405020304" pitchFamily="18" charset="0"/>
              </a:rPr>
              <a:t>to daughter cell</a:t>
            </a:r>
            <a:endParaRPr lang="en-IN" dirty="0" smtClean="0">
              <a:latin typeface="Times New Roman" panose="02020603050405020304" pitchFamily="18" charset="0"/>
              <a:cs typeface="Times New Roman" panose="02020603050405020304" pitchFamily="18" charset="0"/>
            </a:endParaRPr>
          </a:p>
          <a:p>
            <a:pPr fontAlgn="auto"/>
            <a:endParaRPr lang="en-IN" b="1" dirty="0" smtClean="0">
              <a:latin typeface="Times New Roman" panose="02020603050405020304" pitchFamily="18" charset="0"/>
              <a:cs typeface="Times New Roman" panose="02020603050405020304" pitchFamily="18" charset="0"/>
              <a:sym typeface="+mn-ea"/>
            </a:endParaRPr>
          </a:p>
          <a:p>
            <a:pPr fontAlgn="auto"/>
            <a:r>
              <a:rPr lang="en-IN" b="1" dirty="0" smtClean="0">
                <a:latin typeface="Times New Roman" panose="02020603050405020304" pitchFamily="18" charset="0"/>
                <a:cs typeface="Times New Roman" panose="02020603050405020304" pitchFamily="18" charset="0"/>
                <a:sym typeface="+mn-ea"/>
              </a:rPr>
              <a:t>Ribosome</a:t>
            </a:r>
            <a:r>
              <a:rPr lang="en-IN" dirty="0" smtClean="0">
                <a:latin typeface="Times New Roman" panose="02020603050405020304" pitchFamily="18" charset="0"/>
                <a:cs typeface="Times New Roman" panose="02020603050405020304" pitchFamily="18" charset="0"/>
                <a:sym typeface="+mn-ea"/>
              </a:rPr>
              <a:t>: Protein synthesis</a:t>
            </a:r>
            <a:endParaRPr lang="en-IN" dirty="0" smtClean="0">
              <a:latin typeface="Times New Roman" panose="02020603050405020304" pitchFamily="18" charset="0"/>
              <a:cs typeface="Times New Roman" panose="02020603050405020304" pitchFamily="18" charset="0"/>
            </a:endParaRPr>
          </a:p>
          <a:p>
            <a:pPr fontAlgn="auto"/>
            <a:endParaRPr lang="en-IN" dirty="0" smtClean="0">
              <a:latin typeface="Times New Roman" panose="02020603050405020304" pitchFamily="18" charset="0"/>
              <a:cs typeface="Times New Roman" panose="02020603050405020304" pitchFamily="18" charset="0"/>
            </a:endParaRPr>
          </a:p>
          <a:p>
            <a:pPr fontAlgn="auto"/>
            <a:r>
              <a:rPr lang="en-IN" b="1" dirty="0" smtClean="0">
                <a:latin typeface="Times New Roman" panose="02020603050405020304" pitchFamily="18" charset="0"/>
                <a:cs typeface="Times New Roman" panose="02020603050405020304" pitchFamily="18" charset="0"/>
                <a:sym typeface="+mn-ea"/>
              </a:rPr>
              <a:t>Flagella</a:t>
            </a:r>
            <a:r>
              <a:rPr lang="en-IN" dirty="0" smtClean="0">
                <a:latin typeface="Times New Roman" panose="02020603050405020304" pitchFamily="18" charset="0"/>
                <a:cs typeface="Times New Roman" panose="02020603050405020304" pitchFamily="18" charset="0"/>
                <a:sym typeface="+mn-ea"/>
              </a:rPr>
              <a:t>: A slender whip like structure used for locomotion</a:t>
            </a:r>
            <a:endParaRPr lang="en-IN" dirty="0" smtClean="0">
              <a:latin typeface="Times New Roman" panose="02020603050405020304" pitchFamily="18" charset="0"/>
              <a:cs typeface="Times New Roman" panose="02020603050405020304" pitchFamily="18" charset="0"/>
            </a:endParaRPr>
          </a:p>
          <a:p>
            <a:pPr fontAlgn="auto"/>
            <a:endParaRPr lang="en-IN" dirty="0" smtClean="0">
              <a:latin typeface="Times New Roman" panose="02020603050405020304" pitchFamily="18" charset="0"/>
              <a:cs typeface="Times New Roman" panose="02020603050405020304" pitchFamily="18" charset="0"/>
            </a:endParaRPr>
          </a:p>
          <a:p>
            <a:pPr fontAlgn="auto"/>
            <a:r>
              <a:rPr lang="en-IN" b="1" dirty="0" smtClean="0">
                <a:latin typeface="Times New Roman" panose="02020603050405020304" pitchFamily="18" charset="0"/>
                <a:cs typeface="Times New Roman" panose="02020603050405020304" pitchFamily="18" charset="0"/>
                <a:sym typeface="+mn-ea"/>
              </a:rPr>
              <a:t>Pili and </a:t>
            </a:r>
            <a:r>
              <a:rPr b="1" dirty="0" err="1" smtClean="0">
                <a:latin typeface="Times New Roman" panose="02020603050405020304" pitchFamily="18" charset="0"/>
                <a:cs typeface="Times New Roman" panose="02020603050405020304" pitchFamily="18" charset="0"/>
                <a:sym typeface="+mn-ea"/>
              </a:rPr>
              <a:t>fimbriae</a:t>
            </a:r>
            <a:r>
              <a:rPr lang="en-IN" dirty="0" smtClean="0">
                <a:latin typeface="Times New Roman" panose="02020603050405020304" pitchFamily="18" charset="0"/>
                <a:cs typeface="Times New Roman" panose="02020603050405020304" pitchFamily="18" charset="0"/>
                <a:sym typeface="+mn-ea"/>
              </a:rPr>
              <a:t>: </a:t>
            </a:r>
            <a:r>
              <a:rPr lang="en-US" altLang="en-IN" dirty="0" smtClean="0">
                <a:latin typeface="Times New Roman" panose="02020603050405020304" pitchFamily="18" charset="0"/>
                <a:cs typeface="Times New Roman" panose="02020603050405020304" pitchFamily="18" charset="0"/>
                <a:sym typeface="+mn-ea"/>
              </a:rPr>
              <a:t>Help in a</a:t>
            </a:r>
            <a:r>
              <a:rPr lang="en-IN" dirty="0" smtClean="0">
                <a:latin typeface="Times New Roman" panose="02020603050405020304" pitchFamily="18" charset="0"/>
                <a:cs typeface="Times New Roman" panose="02020603050405020304" pitchFamily="18" charset="0"/>
                <a:sym typeface="+mn-ea"/>
              </a:rPr>
              <a:t>ttachment to substrate</a:t>
            </a:r>
            <a:endParaRPr lang="en-IN" dirty="0" smtClean="0">
              <a:latin typeface="Times New Roman" panose="02020603050405020304" pitchFamily="18" charset="0"/>
              <a:cs typeface="Times New Roman" panose="02020603050405020304" pitchFamily="18" charset="0"/>
              <a:sym typeface="+mn-ea"/>
            </a:endParaRPr>
          </a:p>
          <a:p>
            <a:pPr fontAlgn="auto"/>
            <a:endParaRPr lang="en-US" b="1" dirty="0" smtClean="0">
              <a:solidFill>
                <a:srgbClr val="CB1401"/>
              </a:solidFill>
              <a:latin typeface="Times New Roman" panose="02020603050405020304" pitchFamily="18" charset="0"/>
              <a:cs typeface="Times New Roman" panose="02020603050405020304" pitchFamily="18" charset="0"/>
              <a:sym typeface="+mn-ea"/>
            </a:endParaRPr>
          </a:p>
          <a:p>
            <a:pPr fontAlgn="auto"/>
            <a:r>
              <a:rPr lang="en-US" b="1" dirty="0" smtClean="0">
                <a:solidFill>
                  <a:srgbClr val="CB1401"/>
                </a:solidFill>
                <a:latin typeface="Times New Roman" panose="02020603050405020304" pitchFamily="18" charset="0"/>
                <a:cs typeface="Times New Roman" panose="02020603050405020304" pitchFamily="18" charset="0"/>
                <a:sym typeface="+mn-ea"/>
              </a:rPr>
              <a:t>Structure some time present in prokaryotic cell</a:t>
            </a:r>
            <a:endParaRPr lang="en-US" b="1" dirty="0" smtClean="0">
              <a:solidFill>
                <a:srgbClr val="CB1401"/>
              </a:solidFill>
              <a:latin typeface="Times New Roman" panose="02020603050405020304" pitchFamily="18" charset="0"/>
              <a:cs typeface="Times New Roman" panose="02020603050405020304" pitchFamily="18" charset="0"/>
              <a:sym typeface="+mn-ea"/>
            </a:endParaRPr>
          </a:p>
          <a:p>
            <a:pPr fontAlgn="auto"/>
            <a:endParaRPr lang="en-US" b="1" dirty="0" smtClean="0">
              <a:latin typeface="Times New Roman" panose="02020603050405020304" pitchFamily="18" charset="0"/>
              <a:cs typeface="Times New Roman" panose="02020603050405020304" pitchFamily="18" charset="0"/>
              <a:sym typeface="+mn-ea"/>
            </a:endParaRPr>
          </a:p>
          <a:p>
            <a:pPr fontAlgn="auto"/>
            <a:r>
              <a:rPr lang="en-US" b="1" dirty="0" smtClean="0">
                <a:latin typeface="Times New Roman" panose="02020603050405020304" pitchFamily="18" charset="0"/>
                <a:cs typeface="Times New Roman" panose="02020603050405020304" pitchFamily="18" charset="0"/>
                <a:sym typeface="+mn-ea"/>
              </a:rPr>
              <a:t>Plasmid: </a:t>
            </a:r>
            <a:r>
              <a:rPr lang="en-US" dirty="0" smtClean="0">
                <a:latin typeface="Times New Roman" panose="02020603050405020304" pitchFamily="18" charset="0"/>
                <a:cs typeface="Times New Roman" panose="02020603050405020304" pitchFamily="18" charset="0"/>
                <a:sym typeface="+mn-ea"/>
              </a:rPr>
              <a:t>Extra chromosomal DNA. Contain antibiotic resistance gene.</a:t>
            </a:r>
            <a:r>
              <a:rPr lang="en-IN" dirty="0" smtClean="0">
                <a:latin typeface="Times New Roman" panose="02020603050405020304" pitchFamily="18" charset="0"/>
                <a:cs typeface="Times New Roman" panose="02020603050405020304" pitchFamily="18" charset="0"/>
                <a:sym typeface="+mn-ea"/>
              </a:rPr>
              <a:t> Used as vector for genetic engineering.</a:t>
            </a:r>
            <a:endParaRPr lang="en-IN" dirty="0" smtClean="0">
              <a:latin typeface="Times New Roman" panose="02020603050405020304" pitchFamily="18" charset="0"/>
              <a:cs typeface="Times New Roman" panose="02020603050405020304" pitchFamily="18" charset="0"/>
            </a:endParaRPr>
          </a:p>
          <a:p>
            <a:pPr fontAlgn="auto"/>
            <a:endParaRPr lang="en-IN" dirty="0" smtClean="0">
              <a:latin typeface="Times New Roman" panose="02020603050405020304" pitchFamily="18" charset="0"/>
              <a:cs typeface="Times New Roman" panose="02020603050405020304" pitchFamily="18" charset="0"/>
            </a:endParaRPr>
          </a:p>
          <a:p>
            <a:pPr fontAlgn="auto"/>
            <a:r>
              <a:rPr lang="en-IN" b="1" dirty="0" smtClean="0">
                <a:latin typeface="Times New Roman" panose="02020603050405020304" pitchFamily="18" charset="0"/>
                <a:cs typeface="Times New Roman" panose="02020603050405020304" pitchFamily="18" charset="0"/>
                <a:sym typeface="+mn-ea"/>
              </a:rPr>
              <a:t>Capsule</a:t>
            </a:r>
            <a:r>
              <a:rPr lang="en-IN" dirty="0" smtClean="0">
                <a:latin typeface="Times New Roman" panose="02020603050405020304" pitchFamily="18" charset="0"/>
                <a:cs typeface="Times New Roman" panose="02020603050405020304" pitchFamily="18" charset="0"/>
                <a:sym typeface="+mn-ea"/>
              </a:rPr>
              <a:t>: Protect cell from </a:t>
            </a:r>
            <a:r>
              <a:rPr lang="en-US" altLang="en-IN" dirty="0" smtClean="0">
                <a:latin typeface="Times New Roman" panose="02020603050405020304" pitchFamily="18" charset="0"/>
                <a:cs typeface="Times New Roman" panose="02020603050405020304" pitchFamily="18" charset="0"/>
                <a:sym typeface="+mn-ea"/>
              </a:rPr>
              <a:t>antibiotics and dessication, c</a:t>
            </a:r>
            <a:r>
              <a:rPr lang="en-IN" dirty="0" smtClean="0">
                <a:latin typeface="Times New Roman" panose="02020603050405020304" pitchFamily="18" charset="0"/>
                <a:cs typeface="Times New Roman" panose="02020603050405020304" pitchFamily="18" charset="0"/>
                <a:sym typeface="+mn-ea"/>
              </a:rPr>
              <a:t>onsidered a virulence factor </a:t>
            </a:r>
            <a:endParaRPr lang="en-IN" dirty="0" smtClean="0">
              <a:latin typeface="Times New Roman" panose="02020603050405020304" pitchFamily="18" charset="0"/>
              <a:cs typeface="Times New Roman" panose="02020603050405020304" pitchFamily="18" charset="0"/>
            </a:endParaRPr>
          </a:p>
          <a:p>
            <a:pPr fontAlgn="auto"/>
            <a:r>
              <a:rPr lang="en-US" b="1" dirty="0" smtClean="0">
                <a:solidFill>
                  <a:srgbClr val="CB1401"/>
                </a:solidFill>
                <a:latin typeface="Times New Roman" panose="02020603050405020304" pitchFamily="18" charset="0"/>
                <a:cs typeface="Times New Roman" panose="02020603050405020304" pitchFamily="18" charset="0"/>
                <a:sym typeface="+mn-ea"/>
              </a:rPr>
              <a:t> </a:t>
            </a:r>
            <a:endParaRPr lang="en-US"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2085" y="136525"/>
            <a:ext cx="11936095" cy="645160"/>
          </a:xfrm>
          <a:prstGeom prst="rect">
            <a:avLst/>
          </a:prstGeom>
          <a:noFill/>
        </p:spPr>
        <p:style>
          <a:lnRef idx="3">
            <a:schemeClr val="lt1"/>
          </a:lnRef>
          <a:fillRef idx="1">
            <a:schemeClr val="accent2"/>
          </a:fillRef>
          <a:effectRef idx="1">
            <a:schemeClr val="accent2"/>
          </a:effectRef>
          <a:fontRef idx="minor">
            <a:schemeClr val="lt1"/>
          </a:fontRef>
        </p:style>
        <p:txBody>
          <a:bodyPr wrap="square" rtlCol="0">
            <a:spAutoFit/>
          </a:bodyPr>
          <a:lstStyle/>
          <a:p>
            <a:pPr algn="ctr"/>
            <a:r>
              <a:rPr lang="en-US" sz="3600" b="1" cap="all" dirty="0" smtClean="0">
                <a:solidFill>
                  <a:srgbClr val="0000FF"/>
                </a:solidFill>
                <a:effectLst/>
                <a:uFillTx/>
                <a:latin typeface="Cambria" panose="02040503050406030204" charset="0"/>
                <a:cs typeface="Cambria" panose="02040503050406030204" charset="0"/>
                <a:sym typeface="+mn-ea"/>
              </a:rPr>
              <a:t>Structure and function of EUkaryotic cell</a:t>
            </a:r>
            <a:endParaRPr lang="en-US" sz="3600" b="1" cap="all" dirty="0" smtClean="0">
              <a:solidFill>
                <a:srgbClr val="0000FF"/>
              </a:solidFill>
              <a:effectLst/>
              <a:uFillTx/>
              <a:latin typeface="Cambria" panose="02040503050406030204" charset="0"/>
              <a:cs typeface="Cambria" panose="02040503050406030204" charset="0"/>
              <a:sym typeface="+mn-ea"/>
            </a:endParaRPr>
          </a:p>
        </p:txBody>
      </p:sp>
      <p:grpSp>
        <p:nvGrpSpPr>
          <p:cNvPr id="7" name="Group 6"/>
          <p:cNvGrpSpPr/>
          <p:nvPr/>
        </p:nvGrpSpPr>
        <p:grpSpPr>
          <a:xfrm>
            <a:off x="171450" y="1176020"/>
            <a:ext cx="5982970" cy="5047305"/>
            <a:chOff x="8497256" y="3060816"/>
            <a:chExt cx="3296611" cy="3171681"/>
          </a:xfrm>
        </p:grpSpPr>
        <p:pic>
          <p:nvPicPr>
            <p:cNvPr id="8" name="Picture 7"/>
            <p:cNvPicPr>
              <a:picLocks noChangeAspect="1"/>
            </p:cNvPicPr>
            <p:nvPr/>
          </p:nvPicPr>
          <p:blipFill>
            <a:blip r:embed="rId1"/>
            <a:stretch>
              <a:fillRect/>
            </a:stretch>
          </p:blipFill>
          <p:spPr>
            <a:xfrm>
              <a:off x="8497256" y="3060816"/>
              <a:ext cx="3296611" cy="2822100"/>
            </a:xfrm>
            <a:prstGeom prst="rect">
              <a:avLst/>
            </a:prstGeom>
          </p:spPr>
        </p:pic>
        <p:sp>
          <p:nvSpPr>
            <p:cNvPr id="9" name="TextBox 8"/>
            <p:cNvSpPr txBox="1"/>
            <p:nvPr/>
          </p:nvSpPr>
          <p:spPr>
            <a:xfrm>
              <a:off x="9404386" y="5952778"/>
              <a:ext cx="1660497" cy="279719"/>
            </a:xfrm>
            <a:prstGeom prst="rect">
              <a:avLst/>
            </a:prstGeom>
            <a:noFill/>
          </p:spPr>
          <p:txBody>
            <a:bodyPr wrap="square" rtlCol="0">
              <a:spAutoFit/>
            </a:bodyPr>
            <a:lstStyle/>
            <a:p>
              <a:pPr algn="ctr"/>
              <a:r>
                <a:rPr lang="en-US" sz="2300" b="1" dirty="0">
                  <a:solidFill>
                    <a:schemeClr val="accent6">
                      <a:lumMod val="50000"/>
                    </a:schemeClr>
                  </a:solidFill>
                  <a:latin typeface="Bookman Old Style" panose="02050604050505020204" charset="0"/>
                  <a:cs typeface="Bookman Old Style" panose="02050604050505020204" charset="0"/>
                </a:rPr>
                <a:t>ANIMAL CELL</a:t>
              </a:r>
              <a:endParaRPr lang="en-US" sz="2300" b="1" dirty="0">
                <a:solidFill>
                  <a:schemeClr val="accent6">
                    <a:lumMod val="50000"/>
                  </a:schemeClr>
                </a:solidFill>
                <a:latin typeface="Bookman Old Style" panose="02050604050505020204" charset="0"/>
                <a:cs typeface="Bookman Old Style" panose="02050604050505020204" charset="0"/>
              </a:endParaRPr>
            </a:p>
          </p:txBody>
        </p:sp>
      </p:grpSp>
      <p:pic>
        <p:nvPicPr>
          <p:cNvPr id="4" name="Picture 3"/>
          <p:cNvPicPr>
            <a:picLocks noChangeAspect="1"/>
          </p:cNvPicPr>
          <p:nvPr/>
        </p:nvPicPr>
        <p:blipFill>
          <a:blip r:embed="rId2"/>
          <a:srcRect l="1250" t="2815" b="2346"/>
          <a:stretch>
            <a:fillRect/>
          </a:stretch>
        </p:blipFill>
        <p:spPr>
          <a:xfrm>
            <a:off x="6224270" y="1201420"/>
            <a:ext cx="5845810" cy="5058410"/>
          </a:xfrm>
          <a:prstGeom prst="rect">
            <a:avLst/>
          </a:prstGeom>
          <a:noFill/>
        </p:spPr>
      </p:pic>
      <p:sp>
        <p:nvSpPr>
          <p:cNvPr id="5" name="Rounded Rectangle 4"/>
          <p:cNvSpPr/>
          <p:nvPr/>
        </p:nvSpPr>
        <p:spPr>
          <a:xfrm>
            <a:off x="6386195" y="4693920"/>
            <a:ext cx="1225550" cy="95504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6" name="Rounded Rectangle 5"/>
          <p:cNvSpPr/>
          <p:nvPr/>
        </p:nvSpPr>
        <p:spPr>
          <a:xfrm>
            <a:off x="7843520" y="5648960"/>
            <a:ext cx="2635250" cy="45974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1" name="Oval 10"/>
          <p:cNvSpPr/>
          <p:nvPr/>
        </p:nvSpPr>
        <p:spPr>
          <a:xfrm>
            <a:off x="10701020" y="1866900"/>
            <a:ext cx="1003300" cy="37211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noFill/>
            </a:endParaRPr>
          </a:p>
        </p:txBody>
      </p:sp>
      <p:sp>
        <p:nvSpPr>
          <p:cNvPr id="13" name="Oval 12"/>
          <p:cNvSpPr/>
          <p:nvPr/>
        </p:nvSpPr>
        <p:spPr>
          <a:xfrm>
            <a:off x="10624820" y="3854450"/>
            <a:ext cx="1216660" cy="31877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noFill/>
            </a:endParaRPr>
          </a:p>
        </p:txBody>
      </p:sp>
      <p:sp>
        <p:nvSpPr>
          <p:cNvPr id="14" name="Oval 13"/>
          <p:cNvSpPr/>
          <p:nvPr/>
        </p:nvSpPr>
        <p:spPr>
          <a:xfrm>
            <a:off x="10770870" y="2683510"/>
            <a:ext cx="837565" cy="28321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no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 name="TextBox 11"/>
          <p:cNvSpPr txBox="1"/>
          <p:nvPr/>
        </p:nvSpPr>
        <p:spPr>
          <a:xfrm>
            <a:off x="598170" y="593725"/>
            <a:ext cx="11060430" cy="5631180"/>
          </a:xfrm>
          <a:prstGeom prst="rect">
            <a:avLst/>
          </a:prstGeom>
          <a:noFill/>
        </p:spPr>
        <p:txBody>
          <a:bodyPr wrap="square" rtlCol="0">
            <a:spAutoFit/>
          </a:bodyPr>
          <a:p>
            <a:pPr algn="just" fontAlgn="auto">
              <a:lnSpc>
                <a:spcPct val="150000"/>
              </a:lnSpc>
            </a:pPr>
            <a:r>
              <a:rPr lang="en-IN" sz="2400" b="1" dirty="0" smtClean="0">
                <a:latin typeface="Times New Roman" panose="02020603050405020304" pitchFamily="18" charset="0"/>
                <a:cs typeface="Times New Roman" panose="02020603050405020304" pitchFamily="18" charset="0"/>
              </a:rPr>
              <a:t>Cell membrane:</a:t>
            </a:r>
            <a:r>
              <a:rPr lang="en-IN" sz="2400" dirty="0" smtClean="0">
                <a:latin typeface="Times New Roman" panose="02020603050405020304" pitchFamily="18" charset="0"/>
                <a:cs typeface="Times New Roman" panose="02020603050405020304" pitchFamily="18" charset="0"/>
              </a:rPr>
              <a:t> </a:t>
            </a:r>
            <a:r>
              <a:rPr lang="en-US" altLang="en-IN" sz="2400" dirty="0" smtClean="0">
                <a:latin typeface="Times New Roman" panose="02020603050405020304" pitchFamily="18" charset="0"/>
                <a:cs typeface="Times New Roman" panose="02020603050405020304" pitchFamily="18" charset="0"/>
              </a:rPr>
              <a:t>Regulates passage of materials into and out of the cell.</a:t>
            </a:r>
            <a:endParaRPr lang="en-US" altLang="en-IN" sz="2400" dirty="0" smtClean="0">
              <a:latin typeface="Times New Roman" panose="02020603050405020304" pitchFamily="18" charset="0"/>
              <a:cs typeface="Times New Roman" panose="02020603050405020304" pitchFamily="18" charset="0"/>
            </a:endParaRPr>
          </a:p>
          <a:p>
            <a:pPr algn="just" fontAlgn="auto">
              <a:lnSpc>
                <a:spcPct val="150000"/>
              </a:lnSpc>
            </a:pPr>
            <a:endParaRPr lang="en-US" sz="2400" b="1" dirty="0">
              <a:latin typeface="Times New Roman" panose="02020603050405020304" pitchFamily="18" charset="0"/>
              <a:cs typeface="Times New Roman" panose="02020603050405020304" pitchFamily="18" charset="0"/>
            </a:endParaRPr>
          </a:p>
          <a:p>
            <a:pPr algn="just" fontAlgn="auto">
              <a:lnSpc>
                <a:spcPct val="150000"/>
              </a:lnSpc>
            </a:pPr>
            <a:r>
              <a:rPr lang="en-US" sz="2400" b="1" dirty="0">
                <a:latin typeface="Times New Roman" panose="02020603050405020304" pitchFamily="18" charset="0"/>
                <a:cs typeface="Times New Roman" panose="02020603050405020304" pitchFamily="18" charset="0"/>
              </a:rPr>
              <a:t>Cytoplasm:</a:t>
            </a:r>
            <a:r>
              <a:rPr lang="en-US" sz="2400" dirty="0">
                <a:latin typeface="Times New Roman" panose="02020603050405020304" pitchFamily="18" charset="0"/>
                <a:cs typeface="Times New Roman" panose="02020603050405020304" pitchFamily="18" charset="0"/>
              </a:rPr>
              <a:t> Contents of the cell located between the plasma membrane and the nuclear membrane. Composed of water, salts, and proteins. Contains all organelles, cytoskeleton. </a:t>
            </a:r>
            <a:r>
              <a:rPr lang="en-US" altLang="en-US" sz="2400">
                <a:latin typeface="Times New Roman" panose="02020603050405020304" pitchFamily="18" charset="0"/>
                <a:cs typeface="Times New Roman" panose="02020603050405020304" pitchFamily="18" charset="0"/>
                <a:sym typeface="+mn-ea"/>
              </a:rPr>
              <a:t>    </a:t>
            </a:r>
            <a:endParaRPr lang="en-US" altLang="en-US" sz="2400">
              <a:latin typeface="Times New Roman" panose="02020603050405020304" pitchFamily="18" charset="0"/>
              <a:cs typeface="Times New Roman" panose="02020603050405020304" pitchFamily="18" charset="0"/>
            </a:endParaRPr>
          </a:p>
          <a:p>
            <a:pPr algn="just" fontAlgn="auto">
              <a:lnSpc>
                <a:spcPct val="150000"/>
              </a:lnSpc>
            </a:pPr>
            <a:endParaRPr lang="en-US" sz="2400" dirty="0">
              <a:latin typeface="Times New Roman" panose="02020603050405020304" pitchFamily="18" charset="0"/>
              <a:cs typeface="Times New Roman" panose="02020603050405020304" pitchFamily="18" charset="0"/>
            </a:endParaRPr>
          </a:p>
          <a:p>
            <a:pPr algn="just" fontAlgn="auto">
              <a:lnSpc>
                <a:spcPct val="150000"/>
              </a:lnSpc>
            </a:pPr>
            <a:r>
              <a:rPr lang="en-US" sz="2400" b="1" dirty="0">
                <a:latin typeface="Times New Roman" panose="02020603050405020304" pitchFamily="18" charset="0"/>
                <a:cs typeface="Times New Roman" panose="02020603050405020304" pitchFamily="18" charset="0"/>
                <a:sym typeface="+mn-ea"/>
              </a:rPr>
              <a:t>Nucleus</a:t>
            </a:r>
            <a:r>
              <a:rPr lang="en-US" sz="2400" b="1" dirty="0">
                <a:latin typeface="Times New Roman" panose="02020603050405020304" pitchFamily="18" charset="0"/>
                <a:cs typeface="Times New Roman" panose="02020603050405020304" pitchFamily="18" charset="0"/>
                <a:sym typeface="+mn-ea"/>
              </a:rPr>
              <a:t>: </a:t>
            </a:r>
            <a:r>
              <a:rPr lang="en-US" altLang="en-US" sz="2400">
                <a:latin typeface="Times New Roman" panose="02020603050405020304" pitchFamily="18" charset="0"/>
                <a:cs typeface="Times New Roman" panose="02020603050405020304" pitchFamily="18" charset="0"/>
                <a:sym typeface="+mn-ea"/>
              </a:rPr>
              <a:t>Control center of cell. </a:t>
            </a:r>
            <a:r>
              <a:rPr lang="en-US" sz="2400" dirty="0">
                <a:latin typeface="Times New Roman" panose="02020603050405020304" pitchFamily="18" charset="0"/>
                <a:cs typeface="Times New Roman" panose="02020603050405020304" pitchFamily="18" charset="0"/>
                <a:sym typeface="+mn-ea"/>
              </a:rPr>
              <a:t>Bounded by a double membrane with pores. Pores serve as a direct passage route for substances to leave the nucleus. </a:t>
            </a:r>
            <a:r>
              <a:rPr lang="en-US" sz="2400" dirty="0">
                <a:latin typeface="Times New Roman" panose="02020603050405020304" pitchFamily="18" charset="0"/>
                <a:cs typeface="Times New Roman" panose="02020603050405020304" pitchFamily="18" charset="0"/>
                <a:sym typeface="+mn-ea"/>
              </a:rPr>
              <a:t>It </a:t>
            </a:r>
            <a:r>
              <a:rPr lang="en-US" sz="2400" dirty="0" smtClean="0">
                <a:latin typeface="Times New Roman" panose="02020603050405020304" pitchFamily="18" charset="0"/>
                <a:cs typeface="Times New Roman" panose="02020603050405020304" pitchFamily="18" charset="0"/>
                <a:sym typeface="+mn-ea"/>
              </a:rPr>
              <a:t>contains </a:t>
            </a:r>
            <a:r>
              <a:rPr lang="en-US" sz="2400" dirty="0">
                <a:latin typeface="Times New Roman" panose="02020603050405020304" pitchFamily="18" charset="0"/>
                <a:cs typeface="Times New Roman" panose="02020603050405020304" pitchFamily="18" charset="0"/>
                <a:sym typeface="+mn-ea"/>
              </a:rPr>
              <a:t>a liquid or nucleoplasm, where nucleolus (or nucleoli) and </a:t>
            </a:r>
            <a:r>
              <a:rPr lang="en-US" sz="2400" dirty="0" smtClean="0">
                <a:latin typeface="Times New Roman" panose="02020603050405020304" pitchFamily="18" charset="0"/>
                <a:cs typeface="Times New Roman" panose="02020603050405020304" pitchFamily="18" charset="0"/>
                <a:sym typeface="+mn-ea"/>
              </a:rPr>
              <a:t>chromosomes are present. </a:t>
            </a:r>
            <a:endParaRPr lang="en-US" sz="2400" dirty="0" smtClean="0">
              <a:latin typeface="Times New Roman" panose="02020603050405020304" pitchFamily="18" charset="0"/>
              <a:cs typeface="Times New Roman" panose="02020603050405020304" pitchFamily="18" charset="0"/>
              <a:sym typeface="+mn-ea"/>
            </a:endParaRPr>
          </a:p>
          <a:p>
            <a:pPr algn="just" fontAlgn="auto">
              <a:lnSpc>
                <a:spcPct val="150000"/>
              </a:lnSpc>
            </a:pPr>
            <a:endParaRPr lang="en-US" sz="2400" dirty="0" smtClean="0">
              <a:latin typeface="Times New Roman" panose="02020603050405020304" pitchFamily="18" charset="0"/>
              <a:cs typeface="Times New Roman" panose="02020603050405020304" pitchFamily="18" charset="0"/>
              <a:sym typeface="+mn-ea"/>
            </a:endParaRPr>
          </a:p>
          <a:p>
            <a:pPr algn="just" fontAlgn="auto">
              <a:lnSpc>
                <a:spcPct val="150000"/>
              </a:lnSpc>
            </a:pPr>
            <a:r>
              <a:rPr lang="en-US" sz="2400" b="1" dirty="0" smtClean="0">
                <a:latin typeface="Times New Roman" panose="02020603050405020304" pitchFamily="18" charset="0"/>
                <a:cs typeface="Times New Roman" panose="02020603050405020304" pitchFamily="18" charset="0"/>
                <a:sym typeface="+mn-ea"/>
              </a:rPr>
              <a:t>Nucleolus: </a:t>
            </a:r>
            <a:r>
              <a:rPr lang="en-US" sz="2400" dirty="0" smtClean="0">
                <a:latin typeface="Times New Roman" panose="02020603050405020304" pitchFamily="18" charset="0"/>
                <a:cs typeface="Times New Roman" panose="02020603050405020304" pitchFamily="18" charset="0"/>
                <a:sym typeface="+mn-ea"/>
              </a:rPr>
              <a:t>Involved in the assembly and synthesis of ribosomes.</a:t>
            </a:r>
            <a:endParaRPr lang="en-IN" sz="2400" dirty="0" smtClean="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 name="TextBox 11"/>
          <p:cNvSpPr txBox="1"/>
          <p:nvPr/>
        </p:nvSpPr>
        <p:spPr>
          <a:xfrm>
            <a:off x="471170" y="415925"/>
            <a:ext cx="11301730" cy="6185535"/>
          </a:xfrm>
          <a:prstGeom prst="rect">
            <a:avLst/>
          </a:prstGeom>
          <a:noFill/>
        </p:spPr>
        <p:txBody>
          <a:bodyPr wrap="square" rtlCol="0">
            <a:spAutoFit/>
          </a:bodyPr>
          <a:p>
            <a:pPr algn="just" fontAlgn="auto">
              <a:lnSpc>
                <a:spcPct val="150000"/>
              </a:lnSpc>
            </a:pPr>
            <a:r>
              <a:rPr lang="en-US" altLang="en-IN" sz="2400" b="1" dirty="0" smtClean="0">
                <a:latin typeface="Times New Roman" panose="02020603050405020304" pitchFamily="18" charset="0"/>
                <a:cs typeface="Times New Roman" panose="02020603050405020304" pitchFamily="18" charset="0"/>
              </a:rPr>
              <a:t>DNA: </a:t>
            </a:r>
            <a:r>
              <a:rPr lang="en-US" altLang="en-IN" sz="2400" dirty="0" smtClean="0">
                <a:latin typeface="Times New Roman" panose="02020603050405020304" pitchFamily="18" charset="0"/>
                <a:cs typeface="Times New Roman" panose="02020603050405020304" pitchFamily="18" charset="0"/>
              </a:rPr>
              <a:t>Organised with proteins into </a:t>
            </a:r>
            <a:r>
              <a:rPr lang="en-US" altLang="en-IN" sz="2400" b="1" dirty="0" smtClean="0">
                <a:latin typeface="Times New Roman" panose="02020603050405020304" pitchFamily="18" charset="0"/>
                <a:cs typeface="Times New Roman" panose="02020603050405020304" pitchFamily="18" charset="0"/>
              </a:rPr>
              <a:t>chromatin</a:t>
            </a:r>
            <a:r>
              <a:rPr lang="en-US" altLang="en-IN" sz="2400" dirty="0" smtClean="0">
                <a:latin typeface="Times New Roman" panose="02020603050405020304" pitchFamily="18" charset="0"/>
                <a:cs typeface="Times New Roman" panose="02020603050405020304" pitchFamily="18" charset="0"/>
              </a:rPr>
              <a:t>. Condense to form </a:t>
            </a:r>
            <a:r>
              <a:rPr lang="en-US" altLang="en-IN" sz="2400" b="1" dirty="0" smtClean="0">
                <a:latin typeface="Times New Roman" panose="02020603050405020304" pitchFamily="18" charset="0"/>
                <a:cs typeface="Times New Roman" panose="02020603050405020304" pitchFamily="18" charset="0"/>
              </a:rPr>
              <a:t>multiple linear chromosomes </a:t>
            </a:r>
            <a:r>
              <a:rPr lang="en-US" altLang="en-IN" sz="2400" dirty="0" smtClean="0">
                <a:latin typeface="Times New Roman" panose="02020603050405020304" pitchFamily="18" charset="0"/>
                <a:cs typeface="Times New Roman" panose="02020603050405020304" pitchFamily="18" charset="0"/>
              </a:rPr>
              <a:t>during cell division.</a:t>
            </a:r>
            <a:endParaRPr lang="en-US" altLang="en-IN" sz="2400" dirty="0" smtClean="0">
              <a:latin typeface="Times New Roman" panose="02020603050405020304" pitchFamily="18" charset="0"/>
              <a:cs typeface="Times New Roman" panose="02020603050405020304" pitchFamily="18" charset="0"/>
            </a:endParaRPr>
          </a:p>
          <a:p>
            <a:pPr algn="just" fontAlgn="auto">
              <a:lnSpc>
                <a:spcPct val="150000"/>
              </a:lnSpc>
            </a:pPr>
            <a:endParaRPr lang="en-US" altLang="en-IN" sz="2400" dirty="0" smtClean="0">
              <a:latin typeface="Times New Roman" panose="02020603050405020304" pitchFamily="18" charset="0"/>
              <a:cs typeface="Times New Roman" panose="02020603050405020304" pitchFamily="18" charset="0"/>
            </a:endParaRPr>
          </a:p>
          <a:p>
            <a:pPr algn="just" fontAlgn="auto">
              <a:lnSpc>
                <a:spcPct val="150000"/>
              </a:lnSpc>
            </a:pPr>
            <a:r>
              <a:rPr lang="en-IN" sz="2400" b="1" dirty="0" smtClean="0">
                <a:latin typeface="Times New Roman" panose="02020603050405020304" pitchFamily="18" charset="0"/>
                <a:cs typeface="Times New Roman" panose="02020603050405020304" pitchFamily="18" charset="0"/>
              </a:rPr>
              <a:t>Mitochondria: </a:t>
            </a:r>
            <a:r>
              <a:rPr lang="en-IN" sz="2400" dirty="0" smtClean="0">
                <a:latin typeface="Times New Roman" panose="02020603050405020304" pitchFamily="18" charset="0"/>
                <a:cs typeface="Times New Roman" panose="02020603050405020304" pitchFamily="18" charset="0"/>
              </a:rPr>
              <a:t>Called as </a:t>
            </a:r>
            <a:r>
              <a:rPr lang="en-US" altLang="en-IN" sz="2400" dirty="0" smtClean="0">
                <a:latin typeface="Times New Roman" panose="02020603050405020304" pitchFamily="18" charset="0"/>
                <a:cs typeface="Times New Roman" panose="02020603050405020304" pitchFamily="18" charset="0"/>
              </a:rPr>
              <a:t>“</a:t>
            </a:r>
            <a:r>
              <a:rPr lang="en-IN" sz="2400" b="1" dirty="0" smtClean="0">
                <a:latin typeface="Times New Roman" panose="02020603050405020304" pitchFamily="18" charset="0"/>
                <a:cs typeface="Times New Roman" panose="02020603050405020304" pitchFamily="18" charset="0"/>
              </a:rPr>
              <a:t>power house of the cells</a:t>
            </a:r>
            <a:r>
              <a:rPr lang="en-US" altLang="en-IN" sz="2400" dirty="0" smtClean="0">
                <a:latin typeface="Times New Roman" panose="02020603050405020304" pitchFamily="18" charset="0"/>
                <a:cs typeface="Times New Roman" panose="02020603050405020304" pitchFamily="18" charset="0"/>
              </a:rPr>
              <a:t>”</a:t>
            </a:r>
            <a:r>
              <a:rPr lang="en-IN" sz="2400" dirty="0" smtClean="0">
                <a:latin typeface="Times New Roman" panose="02020603050405020304" pitchFamily="18" charset="0"/>
                <a:cs typeface="Times New Roman" panose="02020603050405020304" pitchFamily="18" charset="0"/>
              </a:rPr>
              <a:t>. </a:t>
            </a:r>
            <a:r>
              <a:rPr lang="en-US" altLang="en-IN" sz="2400" dirty="0" smtClean="0">
                <a:latin typeface="Times New Roman" panose="02020603050405020304" pitchFamily="18" charset="0"/>
                <a:cs typeface="Times New Roman" panose="02020603050405020304" pitchFamily="18" charset="0"/>
              </a:rPr>
              <a:t>B</a:t>
            </a:r>
            <a:r>
              <a:rPr lang="en-IN" sz="2400" dirty="0" smtClean="0">
                <a:latin typeface="Times New Roman" panose="02020603050405020304" pitchFamily="18" charset="0"/>
                <a:cs typeface="Times New Roman" panose="02020603050405020304" pitchFamily="18" charset="0"/>
              </a:rPr>
              <a:t>reakdown </a:t>
            </a:r>
            <a:r>
              <a:rPr lang="en-US" altLang="en-IN" sz="2400" dirty="0" smtClean="0">
                <a:latin typeface="Times New Roman" panose="02020603050405020304" pitchFamily="18" charset="0"/>
                <a:cs typeface="Times New Roman" panose="02020603050405020304" pitchFamily="18" charset="0"/>
              </a:rPr>
              <a:t>fuel</a:t>
            </a:r>
            <a:r>
              <a:rPr lang="en-IN" sz="2400" dirty="0" smtClean="0">
                <a:latin typeface="Times New Roman" panose="02020603050405020304" pitchFamily="18" charset="0"/>
                <a:cs typeface="Times New Roman" panose="02020603050405020304" pitchFamily="18" charset="0"/>
              </a:rPr>
              <a:t> molecules for releasing </a:t>
            </a:r>
            <a:r>
              <a:rPr lang="en-IN" sz="2400" b="1" dirty="0" smtClean="0">
                <a:latin typeface="Times New Roman" panose="02020603050405020304" pitchFamily="18" charset="0"/>
                <a:cs typeface="Times New Roman" panose="02020603050405020304" pitchFamily="18" charset="0"/>
              </a:rPr>
              <a:t>ATP</a:t>
            </a:r>
            <a:r>
              <a:rPr lang="en-IN" sz="2400" dirty="0" smtClean="0">
                <a:latin typeface="Times New Roman" panose="02020603050405020304" pitchFamily="18" charset="0"/>
                <a:cs typeface="Times New Roman" panose="02020603050405020304" pitchFamily="18" charset="0"/>
              </a:rPr>
              <a:t> (the energy currency of cells)</a:t>
            </a:r>
            <a:r>
              <a:rPr lang="en-US" altLang="en-IN" sz="2400" dirty="0" smtClean="0">
                <a:latin typeface="Times New Roman" panose="02020603050405020304" pitchFamily="18" charset="0"/>
                <a:cs typeface="Times New Roman" panose="02020603050405020304" pitchFamily="18" charset="0"/>
              </a:rPr>
              <a:t>.</a:t>
            </a:r>
            <a:endParaRPr lang="en-US" altLang="en-IN" sz="2400" dirty="0" smtClean="0">
              <a:latin typeface="Times New Roman" panose="02020603050405020304" pitchFamily="18" charset="0"/>
              <a:cs typeface="Times New Roman" panose="02020603050405020304" pitchFamily="18" charset="0"/>
            </a:endParaRPr>
          </a:p>
          <a:p>
            <a:pPr algn="just" fontAlgn="auto">
              <a:lnSpc>
                <a:spcPct val="150000"/>
              </a:lnSpc>
            </a:pPr>
            <a:endParaRPr lang="en-US" sz="2400" dirty="0">
              <a:latin typeface="Times New Roman" panose="02020603050405020304" pitchFamily="18" charset="0"/>
              <a:cs typeface="Times New Roman" panose="02020603050405020304" pitchFamily="18" charset="0"/>
            </a:endParaRPr>
          </a:p>
          <a:p>
            <a:pPr algn="just" fontAlgn="auto">
              <a:lnSpc>
                <a:spcPct val="150000"/>
              </a:lnSpc>
            </a:pPr>
            <a:r>
              <a:rPr lang="en-IN" sz="2400" b="1" dirty="0" smtClean="0">
                <a:latin typeface="Times New Roman" panose="02020603050405020304" pitchFamily="18" charset="0"/>
                <a:cs typeface="Times New Roman" panose="02020603050405020304" pitchFamily="18" charset="0"/>
              </a:rPr>
              <a:t>Endoplasmic reticulum: </a:t>
            </a:r>
            <a:r>
              <a:rPr lang="en-US" altLang="en-US" sz="2400" smtClean="0">
                <a:latin typeface="Times New Roman" panose="02020603050405020304" pitchFamily="18" charset="0"/>
                <a:cs typeface="Times New Roman" panose="02020603050405020304" pitchFamily="18" charset="0"/>
                <a:sym typeface="+mn-ea"/>
              </a:rPr>
              <a:t>Network of interconnected membranes. </a:t>
            </a:r>
            <a:r>
              <a:rPr lang="en-IN" sz="2400" dirty="0">
                <a:latin typeface="Times New Roman" panose="02020603050405020304" pitchFamily="18" charset="0"/>
                <a:cs typeface="Times New Roman" panose="02020603050405020304" pitchFamily="18" charset="0"/>
              </a:rPr>
              <a:t>P</a:t>
            </a:r>
            <a:r>
              <a:rPr lang="en-IN" sz="2400" dirty="0" smtClean="0">
                <a:latin typeface="Times New Roman" panose="02020603050405020304" pitchFamily="18" charset="0"/>
                <a:cs typeface="Times New Roman" panose="02020603050405020304" pitchFamily="18" charset="0"/>
              </a:rPr>
              <a:t>roduction and processing of protein </a:t>
            </a:r>
            <a:r>
              <a:rPr lang="en-US" altLang="en-IN" sz="2400" dirty="0" smtClean="0">
                <a:latin typeface="Times New Roman" panose="02020603050405020304" pitchFamily="18" charset="0"/>
                <a:cs typeface="Times New Roman" panose="02020603050405020304" pitchFamily="18" charset="0"/>
              </a:rPr>
              <a:t>destined to be exported</a:t>
            </a:r>
            <a:r>
              <a:rPr lang="en-IN" sz="2400" dirty="0" smtClean="0">
                <a:latin typeface="Times New Roman" panose="02020603050405020304" pitchFamily="18" charset="0"/>
                <a:cs typeface="Times New Roman" panose="02020603050405020304" pitchFamily="18" charset="0"/>
              </a:rPr>
              <a:t> </a:t>
            </a:r>
            <a:r>
              <a:rPr lang="en-IN" sz="2400" b="1" dirty="0" smtClean="0">
                <a:latin typeface="Times New Roman" panose="02020603050405020304" pitchFamily="18" charset="0"/>
                <a:cs typeface="Times New Roman" panose="02020603050405020304" pitchFamily="18" charset="0"/>
              </a:rPr>
              <a:t>(RER)</a:t>
            </a:r>
            <a:r>
              <a:rPr lang="en-IN" sz="2400" dirty="0" smtClean="0">
                <a:latin typeface="Times New Roman" panose="02020603050405020304" pitchFamily="18" charset="0"/>
                <a:cs typeface="Times New Roman" panose="02020603050405020304" pitchFamily="18" charset="0"/>
              </a:rPr>
              <a:t>, Synthesis of carbohydrates</a:t>
            </a:r>
            <a:r>
              <a:rPr lang="en-US" altLang="en-IN" sz="2400" dirty="0" smtClean="0">
                <a:latin typeface="Times New Roman" panose="02020603050405020304" pitchFamily="18" charset="0"/>
                <a:cs typeface="Times New Roman" panose="02020603050405020304" pitchFamily="18" charset="0"/>
              </a:rPr>
              <a:t>, </a:t>
            </a:r>
            <a:r>
              <a:rPr lang="en-IN" sz="2400" dirty="0" smtClean="0">
                <a:latin typeface="Times New Roman" panose="02020603050405020304" pitchFamily="18" charset="0"/>
                <a:cs typeface="Times New Roman" panose="02020603050405020304" pitchFamily="18" charset="0"/>
              </a:rPr>
              <a:t>lipid</a:t>
            </a:r>
            <a:r>
              <a:rPr lang="en-US" altLang="en-IN" sz="2400" dirty="0" smtClean="0">
                <a:latin typeface="Times New Roman" panose="02020603050405020304" pitchFamily="18" charset="0"/>
                <a:cs typeface="Times New Roman" panose="02020603050405020304" pitchFamily="18" charset="0"/>
              </a:rPr>
              <a:t>s </a:t>
            </a:r>
            <a:r>
              <a:rPr lang="en-IN" sz="2400" dirty="0" smtClean="0">
                <a:latin typeface="Times New Roman" panose="02020603050405020304" pitchFamily="18" charset="0"/>
                <a:cs typeface="Times New Roman" panose="02020603050405020304" pitchFamily="18" charset="0"/>
                <a:sym typeface="+mn-ea"/>
              </a:rPr>
              <a:t>and </a:t>
            </a:r>
            <a:r>
              <a:rPr lang="en-US" altLang="en-IN" sz="2400" dirty="0" smtClean="0">
                <a:latin typeface="Times New Roman" panose="02020603050405020304" pitchFamily="18" charset="0"/>
                <a:cs typeface="Times New Roman" panose="02020603050405020304" pitchFamily="18" charset="0"/>
                <a:sym typeface="+mn-ea"/>
              </a:rPr>
              <a:t>steroid hormones as well as detoxification of a variety of poisons</a:t>
            </a:r>
            <a:r>
              <a:rPr lang="en-IN" sz="2400" dirty="0" smtClean="0">
                <a:latin typeface="Times New Roman" panose="02020603050405020304" pitchFamily="18" charset="0"/>
                <a:cs typeface="Times New Roman" panose="02020603050405020304" pitchFamily="18" charset="0"/>
              </a:rPr>
              <a:t> </a:t>
            </a:r>
            <a:r>
              <a:rPr lang="en-IN" sz="2400" b="1" dirty="0" smtClean="0">
                <a:latin typeface="Times New Roman" panose="02020603050405020304" pitchFamily="18" charset="0"/>
                <a:cs typeface="Times New Roman" panose="02020603050405020304" pitchFamily="18" charset="0"/>
              </a:rPr>
              <a:t>(SER)</a:t>
            </a:r>
            <a:r>
              <a:rPr lang="en-US" altLang="en-IN" sz="2400" dirty="0" smtClean="0">
                <a:latin typeface="Times New Roman" panose="02020603050405020304" pitchFamily="18" charset="0"/>
                <a:cs typeface="Times New Roman" panose="02020603050405020304" pitchFamily="18" charset="0"/>
              </a:rPr>
              <a:t>.</a:t>
            </a:r>
            <a:endParaRPr lang="en-US" altLang="en-IN" sz="2400" dirty="0" smtClean="0">
              <a:latin typeface="Times New Roman" panose="02020603050405020304" pitchFamily="18" charset="0"/>
              <a:cs typeface="Times New Roman" panose="02020603050405020304" pitchFamily="18" charset="0"/>
            </a:endParaRPr>
          </a:p>
          <a:p>
            <a:pPr algn="just" fontAlgn="auto">
              <a:lnSpc>
                <a:spcPct val="150000"/>
              </a:lnSpc>
            </a:pPr>
            <a:endParaRPr lang="en-IN" sz="2400" dirty="0" smtClean="0">
              <a:latin typeface="Times New Roman" panose="02020603050405020304" pitchFamily="18" charset="0"/>
              <a:cs typeface="Times New Roman" panose="02020603050405020304" pitchFamily="18" charset="0"/>
            </a:endParaRPr>
          </a:p>
          <a:p>
            <a:pPr algn="just" fontAlgn="auto">
              <a:lnSpc>
                <a:spcPct val="150000"/>
              </a:lnSpc>
            </a:pPr>
            <a:r>
              <a:rPr lang="en-IN" sz="2400" b="1" dirty="0" smtClean="0">
                <a:latin typeface="Times New Roman" panose="02020603050405020304" pitchFamily="18" charset="0"/>
                <a:cs typeface="Times New Roman" panose="02020603050405020304" pitchFamily="18" charset="0"/>
              </a:rPr>
              <a:t>Ribosome: </a:t>
            </a:r>
            <a:r>
              <a:rPr lang="en-US" altLang="en-IN" sz="2400" dirty="0" smtClean="0">
                <a:latin typeface="Times New Roman" panose="02020603050405020304" pitchFamily="18" charset="0"/>
                <a:cs typeface="Times New Roman" panose="02020603050405020304" pitchFamily="18" charset="0"/>
              </a:rPr>
              <a:t>Either free or associated with RER.</a:t>
            </a:r>
            <a:r>
              <a:rPr lang="en-US" altLang="en-IN" sz="2400" b="1" dirty="0" smtClean="0">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rPr>
              <a:t>S</a:t>
            </a:r>
            <a:r>
              <a:rPr lang="en-IN" sz="2400" dirty="0" smtClean="0">
                <a:latin typeface="Times New Roman" panose="02020603050405020304" pitchFamily="18" charset="0"/>
                <a:cs typeface="Times New Roman" panose="02020603050405020304" pitchFamily="18" charset="0"/>
              </a:rPr>
              <a:t>ite of protein synthesis</a:t>
            </a:r>
            <a:r>
              <a:rPr lang="en-US" altLang="en-IN" sz="2400" dirty="0" smtClean="0">
                <a:latin typeface="Times New Roman" panose="02020603050405020304" pitchFamily="18" charset="0"/>
                <a:cs typeface="Times New Roman" panose="02020603050405020304" pitchFamily="18" charset="0"/>
              </a:rPr>
              <a:t>.</a:t>
            </a:r>
            <a:endParaRPr lang="en-US" altLang="en-IN" sz="2400" dirty="0" smtClean="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4868</Words>
  <Application>WPS Presentation</Application>
  <PresentationFormat>Widescreen</PresentationFormat>
  <Paragraphs>162</Paragraphs>
  <Slides>15</Slides>
  <Notes>1</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15</vt:i4>
      </vt:variant>
    </vt:vector>
  </HeadingPairs>
  <TitlesOfParts>
    <vt:vector size="29" baseType="lpstr">
      <vt:lpstr>Arial</vt:lpstr>
      <vt:lpstr>SimSun</vt:lpstr>
      <vt:lpstr>Wingdings</vt:lpstr>
      <vt:lpstr>Cambria</vt:lpstr>
      <vt:lpstr>Times New Roman</vt:lpstr>
      <vt:lpstr>Bahnschrift</vt:lpstr>
      <vt:lpstr>Microsoft YaHei Light</vt:lpstr>
      <vt:lpstr>Bookman Old Style</vt:lpstr>
      <vt:lpstr>Berlin Sans FB</vt:lpstr>
      <vt:lpstr>Microsoft YaHei</vt:lpstr>
      <vt:lpstr>Arial Unicode MS</vt:lpstr>
      <vt:lpstr>Calibri Light</vt:lpstr>
      <vt:lpstr>Calibri</vt:lpstr>
      <vt:lpstr>Office Theme</vt:lpstr>
      <vt:lpstr>The Cellular Organization of a Living Organism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IMPORTANT QUESTIONS</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anil pradhan</dc:creator>
  <cp:lastModifiedBy>KIIT</cp:lastModifiedBy>
  <cp:revision>148</cp:revision>
  <dcterms:created xsi:type="dcterms:W3CDTF">2018-07-14T04:53:00Z</dcterms:created>
  <dcterms:modified xsi:type="dcterms:W3CDTF">2020-10-04T12:11:49Z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1033-11.2.0.9684</vt:lpwstr>
  </property>
</Properties>
</file>