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72" r:id="rId3"/>
    <p:sldId id="270" r:id="rId4"/>
    <p:sldId id="259" r:id="rId5"/>
    <p:sldId id="281" r:id="rId6"/>
    <p:sldId id="256" r:id="rId7"/>
    <p:sldId id="271" r:id="rId9"/>
    <p:sldId id="312" r:id="rId10"/>
    <p:sldId id="282" r:id="rId11"/>
    <p:sldId id="286" r:id="rId12"/>
    <p:sldId id="275" r:id="rId13"/>
    <p:sldId id="283" r:id="rId14"/>
    <p:sldId id="276" r:id="rId15"/>
    <p:sldId id="31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l pradhan" initials="ap" lastIdx="1" clrIdx="0"/>
  <p:cmAuthor id="2" name="Bernie Tuch" initials="B" lastIdx="58" clrIdx="1"/>
  <p:cmAuthor id="3" name="Megan Munsie" initials="M" lastIdx="17"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1A51B"/>
    <a:srgbClr val="9BA0D7"/>
    <a:srgbClr val="9215BB"/>
    <a:srgbClr val="1D41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68"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pPr indent="0" algn="just" fontAlgn="auto">
              <a:lnSpc>
                <a:spcPct val="150000"/>
              </a:lnSpc>
              <a:buFont typeface="Wingdings" panose="05000000000000000000" charset="0"/>
              <a:buNone/>
            </a:pPr>
            <a:r>
              <a:rPr lang="en-US">
                <a:sym typeface="+mn-ea"/>
              </a:rPr>
              <a:t>The central dogma suggests that </a:t>
            </a:r>
            <a:r>
              <a:rPr lang="en-US" b="1">
                <a:sym typeface="+mn-ea"/>
              </a:rPr>
              <a:t>DNA contains</a:t>
            </a:r>
            <a:r>
              <a:rPr lang="en-US">
                <a:sym typeface="+mn-ea"/>
              </a:rPr>
              <a:t> the </a:t>
            </a:r>
            <a:r>
              <a:rPr lang="en-US" b="1">
                <a:sym typeface="+mn-ea"/>
              </a:rPr>
              <a:t>information</a:t>
            </a:r>
            <a:r>
              <a:rPr lang="en-US">
                <a:sym typeface="+mn-ea"/>
              </a:rPr>
              <a:t> needed to make all of our proteins, and that </a:t>
            </a:r>
            <a:r>
              <a:rPr lang="en-US" b="1">
                <a:sym typeface="+mn-ea"/>
              </a:rPr>
              <a:t>RNA</a:t>
            </a:r>
            <a:r>
              <a:rPr lang="en-US">
                <a:sym typeface="+mn-ea"/>
              </a:rPr>
              <a:t> is a </a:t>
            </a:r>
            <a:r>
              <a:rPr lang="en-US" b="1">
                <a:sym typeface="+mn-ea"/>
              </a:rPr>
              <a:t>messenger</a:t>
            </a:r>
            <a:r>
              <a:rPr lang="en-US">
                <a:sym typeface="+mn-ea"/>
              </a:rPr>
              <a:t> that carries this information to the ribosomes. The </a:t>
            </a:r>
            <a:r>
              <a:rPr lang="en-US" b="1">
                <a:sym typeface="+mn-ea"/>
              </a:rPr>
              <a:t>ribosomes</a:t>
            </a:r>
            <a:r>
              <a:rPr lang="en-US">
                <a:sym typeface="+mn-ea"/>
              </a:rPr>
              <a:t> serve as </a:t>
            </a:r>
            <a:r>
              <a:rPr lang="en-US" b="1">
                <a:sym typeface="+mn-ea"/>
              </a:rPr>
              <a:t>factories</a:t>
            </a:r>
            <a:r>
              <a:rPr lang="en-US">
                <a:sym typeface="+mn-ea"/>
              </a:rPr>
              <a:t> in the cell where the information is‘translated’from a code into the functional product.</a:t>
            </a:r>
            <a:endParaRPr lang="en-US">
              <a:sym typeface="+mn-ea"/>
            </a:endParaRPr>
          </a:p>
          <a:p>
            <a:pPr marL="342900" indent="-342900" algn="just" fontAlgn="auto">
              <a:lnSpc>
                <a:spcPct val="150000"/>
              </a:lnSpc>
              <a:buFont typeface="Wingdings" panose="05000000000000000000" charset="0"/>
              <a:buChar char="§"/>
            </a:pPr>
            <a:endParaRPr lang="en-US">
              <a:sym typeface="+mn-ea"/>
            </a:endParaRPr>
          </a:p>
          <a:p>
            <a:pPr marL="342900" indent="-342900" algn="just" fontAlgn="auto">
              <a:lnSpc>
                <a:spcPct val="150000"/>
              </a:lnSpc>
              <a:buFont typeface="Wingdings" panose="05000000000000000000" charset="0"/>
              <a:buChar char="§"/>
            </a:pPr>
            <a:endParaRPr lang="en-US">
              <a:sym typeface="+mn-ea"/>
            </a:endParaRPr>
          </a:p>
          <a:p>
            <a:pPr marL="342900" indent="-342900" algn="just" fontAlgn="auto">
              <a:lnSpc>
                <a:spcPct val="150000"/>
              </a:lnSpc>
              <a:buFont typeface="Wingdings" panose="05000000000000000000" charset="0"/>
              <a:buChar char="§"/>
            </a:pPr>
            <a:r>
              <a:rPr lang="en-US">
                <a:sym typeface="+mn-ea"/>
              </a:rPr>
              <a:t>The</a:t>
            </a:r>
            <a:r>
              <a:rPr lang="en-US" b="1">
                <a:effectLst/>
                <a:sym typeface="+mn-ea"/>
              </a:rPr>
              <a:t>‘Central Dogma</a:t>
            </a:r>
            <a:r>
              <a:rPr lang="en-US" b="1">
                <a:sym typeface="+mn-ea"/>
              </a:rPr>
              <a:t>’</a:t>
            </a:r>
            <a:r>
              <a:rPr lang="en-US">
                <a:sym typeface="+mn-ea"/>
              </a:rPr>
              <a:t>explains the </a:t>
            </a:r>
            <a:r>
              <a:rPr lang="en-US" b="1">
                <a:sym typeface="+mn-ea"/>
              </a:rPr>
              <a:t>flow of genetic information </a:t>
            </a:r>
            <a:r>
              <a:rPr lang="en-US">
                <a:sym typeface="+mn-ea"/>
              </a:rPr>
              <a:t>in biological systems</a:t>
            </a:r>
            <a:r>
              <a:rPr lang="en-US" b="1">
                <a:sym typeface="+mn-ea"/>
              </a:rPr>
              <a:t> </a:t>
            </a:r>
            <a:r>
              <a:rPr lang="en-US">
                <a:sym typeface="+mn-ea"/>
              </a:rPr>
              <a:t>i.e., it is the process by which the instructions in DNA are converted into a functional product.</a:t>
            </a:r>
            <a:endParaRPr lang="en-US">
              <a:sym typeface="+mn-ea"/>
            </a:endParaRPr>
          </a:p>
          <a:p>
            <a:pPr marL="342900" indent="-342900" algn="just" fontAlgn="auto">
              <a:lnSpc>
                <a:spcPct val="150000"/>
              </a:lnSpc>
              <a:buFont typeface="Wingdings" panose="05000000000000000000" charset="0"/>
              <a:buChar char="§"/>
            </a:pPr>
            <a:r>
              <a:rPr lang="en-US">
                <a:sym typeface="+mn-ea"/>
              </a:rPr>
              <a:t>It was first proposed in </a:t>
            </a:r>
            <a:r>
              <a:rPr lang="en-US" b="1">
                <a:sym typeface="+mn-ea"/>
              </a:rPr>
              <a:t>1958</a:t>
            </a:r>
            <a:r>
              <a:rPr lang="en-US">
                <a:sym typeface="+mn-ea"/>
              </a:rPr>
              <a:t> by </a:t>
            </a:r>
            <a:r>
              <a:rPr lang="en-US" b="1">
                <a:sym typeface="+mn-ea"/>
              </a:rPr>
              <a:t>Francis Crick</a:t>
            </a:r>
            <a:r>
              <a:rPr lang="en-US">
                <a:sym typeface="+mn-ea"/>
              </a:rPr>
              <a:t>, discoverer of the structure of DNA. </a:t>
            </a:r>
            <a:endParaRPr lang="en-US"/>
          </a:p>
          <a:p>
            <a:pPr marL="342900" indent="-342900" algn="just" fontAlgn="auto">
              <a:lnSpc>
                <a:spcPct val="150000"/>
              </a:lnSpc>
              <a:buFont typeface="Wingdings" panose="05000000000000000000" charset="0"/>
              <a:buChar char="§"/>
            </a:pPr>
            <a:r>
              <a:rPr lang="en-US">
                <a:sym typeface="+mn-ea"/>
              </a:rPr>
              <a:t>The pattern of </a:t>
            </a:r>
            <a:r>
              <a:rPr lang="en-US">
                <a:sym typeface="+mn-ea"/>
              </a:rPr>
              <a:t>information </a:t>
            </a:r>
            <a:r>
              <a:rPr lang="en-US">
                <a:sym typeface="+mn-ea"/>
              </a:rPr>
              <a:t>flow that occurs frequently in most biological systems is:</a:t>
            </a:r>
            <a:endParaRPr lang="en-US"/>
          </a:p>
          <a:p>
            <a:pPr marL="351790" indent="-351790" algn="just" fontAlgn="auto">
              <a:lnSpc>
                <a:spcPct val="150000"/>
              </a:lnSpc>
              <a:buFont typeface="Wingdings" panose="05000000000000000000" charset="0"/>
              <a:buNone/>
            </a:pPr>
            <a:r>
              <a:rPr lang="en-US">
                <a:sym typeface="+mn-ea"/>
              </a:rPr>
              <a:t>	(i) From existing DNA to make new DNA (</a:t>
            </a:r>
            <a:r>
              <a:rPr lang="en-US" b="1">
                <a:sym typeface="+mn-ea"/>
              </a:rPr>
              <a:t>DNA replication</a:t>
            </a:r>
            <a:r>
              <a:rPr lang="en-US">
                <a:sym typeface="+mn-ea"/>
              </a:rPr>
              <a:t>) </a:t>
            </a:r>
            <a:endParaRPr lang="en-US"/>
          </a:p>
          <a:p>
            <a:pPr marL="351790" indent="-351790" algn="just" fontAlgn="auto">
              <a:lnSpc>
                <a:spcPct val="150000"/>
              </a:lnSpc>
              <a:buFont typeface="Wingdings" panose="05000000000000000000" charset="0"/>
              <a:buNone/>
            </a:pPr>
            <a:r>
              <a:rPr lang="en-US">
                <a:sym typeface="+mn-ea"/>
              </a:rPr>
              <a:t>	(ii) From DNA to make RNA (</a:t>
            </a:r>
            <a:r>
              <a:rPr lang="en-US" b="1">
                <a:sym typeface="+mn-ea"/>
              </a:rPr>
              <a:t>transcription</a:t>
            </a:r>
            <a:r>
              <a:rPr lang="en-US">
                <a:sym typeface="+mn-ea"/>
              </a:rPr>
              <a:t>) </a:t>
            </a:r>
            <a:endParaRPr lang="en-US"/>
          </a:p>
          <a:p>
            <a:pPr marL="351790" indent="-351790" algn="just" fontAlgn="auto">
              <a:lnSpc>
                <a:spcPct val="150000"/>
              </a:lnSpc>
              <a:buFont typeface="Wingdings" panose="05000000000000000000" charset="0"/>
              <a:buNone/>
            </a:pPr>
            <a:r>
              <a:rPr lang="en-US">
                <a:sym typeface="+mn-ea"/>
              </a:rPr>
              <a:t>	(iii) From RNA to make new proteins (</a:t>
            </a:r>
            <a:r>
              <a:rPr lang="en-US" b="1">
                <a:sym typeface="+mn-ea"/>
              </a:rPr>
              <a:t>translation</a:t>
            </a:r>
            <a:r>
              <a:rPr lang="en-US">
                <a:sym typeface="+mn-ea"/>
              </a:rPr>
              <a:t>).</a:t>
            </a:r>
            <a:endParaRPr lang="en-US">
              <a:sym typeface="+mn-ea"/>
            </a:endParaRPr>
          </a:p>
          <a:p>
            <a:pPr marL="351790" indent="-351790" algn="just" fontAlgn="auto">
              <a:lnSpc>
                <a:spcPct val="150000"/>
              </a:lnSpc>
              <a:buFont typeface="Wingdings" panose="05000000000000000000" charset="0"/>
              <a:buChar char="§"/>
            </a:pPr>
            <a:r>
              <a:rPr lang="en-US">
                <a:sym typeface="+mn-ea"/>
              </a:rPr>
              <a:t>The original central dogma of molecular biology held that DNA was transcribed to RNA, which in turn was translated into protein. However, after </a:t>
            </a:r>
            <a:r>
              <a:rPr lang="en-US" b="1">
                <a:sym typeface="+mn-ea"/>
              </a:rPr>
              <a:t>discovery of retroviruses, it was updated</a:t>
            </a:r>
            <a:r>
              <a:rPr lang="en-US">
                <a:sym typeface="+mn-ea"/>
              </a:rPr>
              <a:t>. </a:t>
            </a:r>
            <a:endParaRPr lang="en-US">
              <a:sym typeface="+mn-ea"/>
            </a:endParaRPr>
          </a:p>
          <a:p>
            <a:pPr marL="351790" indent="-351790" algn="just" fontAlgn="auto">
              <a:lnSpc>
                <a:spcPct val="150000"/>
              </a:lnSpc>
              <a:buFont typeface="Wingdings" panose="05000000000000000000" charset="0"/>
              <a:buChar char="§"/>
            </a:pPr>
            <a:r>
              <a:rPr lang="en-US" b="1">
                <a:sym typeface="+mn-ea"/>
              </a:rPr>
              <a:t>Retroviruses</a:t>
            </a:r>
            <a:r>
              <a:rPr lang="en-US">
                <a:sym typeface="+mn-ea"/>
              </a:rPr>
              <a:t> are a</a:t>
            </a:r>
            <a:r>
              <a:rPr lang="en-US">
                <a:sym typeface="+mn-ea"/>
              </a:rPr>
              <a:t> class of viruses that use </a:t>
            </a:r>
            <a:r>
              <a:rPr lang="en-US" b="1">
                <a:sym typeface="+mn-ea"/>
              </a:rPr>
              <a:t>RNA</a:t>
            </a:r>
            <a:r>
              <a:rPr lang="en-US">
                <a:sym typeface="+mn-ea"/>
              </a:rPr>
              <a:t> as their </a:t>
            </a:r>
            <a:r>
              <a:rPr lang="en-US" b="1">
                <a:sym typeface="+mn-ea"/>
              </a:rPr>
              <a:t>genetic material</a:t>
            </a:r>
            <a:r>
              <a:rPr lang="en-US">
                <a:sym typeface="+mn-ea"/>
              </a:rPr>
              <a:t>. After infecting a cell, a retrovirus uses an enzyme called </a:t>
            </a:r>
            <a:r>
              <a:rPr lang="en-US" b="1">
                <a:sym typeface="+mn-ea"/>
              </a:rPr>
              <a:t>reverse transcriptase</a:t>
            </a:r>
            <a:r>
              <a:rPr lang="en-US">
                <a:sym typeface="+mn-ea"/>
              </a:rPr>
              <a:t> to convert its RNA into DNA </a:t>
            </a:r>
            <a:r>
              <a:rPr lang="en-US">
                <a:sym typeface="+mn-ea"/>
              </a:rPr>
              <a:t>which then is capable of integrating into the host's genome and thus</a:t>
            </a:r>
            <a:r>
              <a:rPr lang="en-US">
                <a:sym typeface="+mn-ea"/>
              </a:rPr>
              <a:t> allows the retrovirus to replicate.</a:t>
            </a:r>
            <a:endParaRPr lang="en-US"/>
          </a:p>
          <a:p>
            <a:pPr indent="0" algn="just" fontAlgn="auto">
              <a:lnSpc>
                <a:spcPct val="150000"/>
              </a:lnSpc>
              <a:buFont typeface="Wingdings" panose="05000000000000000000" charset="0"/>
              <a:buNone/>
            </a:pPr>
            <a:endParaRPr lang="en-US"/>
          </a:p>
          <a:p>
            <a:pPr marL="342900" indent="-342900" algn="just" fontAlgn="auto">
              <a:lnSpc>
                <a:spcPct val="150000"/>
              </a:lnSpc>
              <a:buFont typeface="Wingdings" panose="05000000000000000000" charset="0"/>
              <a:buChar char="§"/>
            </a:pPr>
            <a:r>
              <a:rPr lang="en-US">
                <a:sym typeface="+mn-ea"/>
              </a:rPr>
              <a:t>These viruses, in contrast to the DNA-to-RNA flow of the central dogma, transcribe </a:t>
            </a:r>
            <a:r>
              <a:rPr lang="en-US" b="1">
                <a:sym typeface="+mn-ea"/>
              </a:rPr>
              <a:t>RNA into DNA</a:t>
            </a:r>
            <a:r>
              <a:rPr lang="en-US">
                <a:sym typeface="+mn-ea"/>
              </a:rPr>
              <a:t> by </a:t>
            </a:r>
            <a:r>
              <a:rPr lang="en-US" b="1">
                <a:sym typeface="+mn-ea"/>
              </a:rPr>
              <a:t>reverse transcription </a:t>
            </a:r>
            <a:r>
              <a:rPr lang="en-US">
                <a:sym typeface="+mn-ea"/>
              </a:rPr>
              <a:t>(hence they</a:t>
            </a:r>
            <a:r>
              <a:rPr lang="en-US" b="1">
                <a:sym typeface="+mn-ea"/>
              </a:rPr>
              <a:t>“reverse”</a:t>
            </a:r>
            <a:r>
              <a:rPr lang="en-US">
                <a:sym typeface="+mn-ea"/>
              </a:rPr>
              <a:t> the flow of information).</a:t>
            </a:r>
            <a:endParaRPr lang="en-US"/>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pPr marL="533400" indent="-533400">
              <a:lnSpc>
                <a:spcPct val="150000"/>
              </a:lnSpc>
              <a:buClrTx/>
              <a:buSzTx/>
              <a:buFontTx/>
              <a:buNone/>
            </a:pPr>
            <a:r>
              <a:rPr lang="en-US" altLang="zh-CN" b="1" dirty="0">
                <a:solidFill>
                  <a:schemeClr val="hlink"/>
                </a:solidFill>
                <a:latin typeface="Batang" pitchFamily="18" charset="-127"/>
                <a:sym typeface="+mn-ea"/>
              </a:rPr>
              <a:t>Transcription - Steps</a:t>
            </a:r>
            <a:endParaRPr lang="en-US" altLang="zh-CN" b="1" dirty="0">
              <a:solidFill>
                <a:schemeClr val="hlink"/>
              </a:solidFill>
              <a:latin typeface="Batang" pitchFamily="18" charset="-127"/>
              <a:sym typeface="+mn-ea"/>
            </a:endParaRPr>
          </a:p>
          <a:p>
            <a:pPr marL="533400" indent="-533400">
              <a:lnSpc>
                <a:spcPct val="150000"/>
              </a:lnSpc>
              <a:buClrTx/>
              <a:buSzTx/>
              <a:buFontTx/>
              <a:buNone/>
            </a:pPr>
            <a:endParaRPr lang="en-US" altLang="zh-CN" b="1" dirty="0">
              <a:solidFill>
                <a:schemeClr val="hlink"/>
              </a:solidFill>
              <a:latin typeface="Batang" pitchFamily="18" charset="-127"/>
              <a:sym typeface="+mn-ea"/>
            </a:endParaRPr>
          </a:p>
          <a:p>
            <a:pPr marL="533400" indent="-533400">
              <a:lnSpc>
                <a:spcPct val="150000"/>
              </a:lnSpc>
              <a:buClrTx/>
              <a:buSzTx/>
              <a:buFontTx/>
              <a:buNone/>
            </a:pPr>
            <a:r>
              <a:rPr lang="en-US" altLang="zh-CN" b="1" dirty="0">
                <a:latin typeface="Batang" pitchFamily="18" charset="-127"/>
                <a:sym typeface="+mn-ea"/>
              </a:rPr>
              <a:t>Initiation: </a:t>
            </a:r>
            <a:r>
              <a:rPr lang="en-US" altLang="zh-CN" dirty="0">
                <a:latin typeface="Batang" pitchFamily="18" charset="-127"/>
                <a:sym typeface="+mn-ea"/>
              </a:rPr>
              <a:t>Begins at a site called promoter. Recognised by the presence of a TATA box. RNA Polymerase enzymes binds here. The region before this is known as </a:t>
            </a:r>
            <a:r>
              <a:rPr lang="en-US" altLang="zh-CN" b="1" dirty="0">
                <a:latin typeface="Batang" pitchFamily="18" charset="-127"/>
                <a:sym typeface="+mn-ea"/>
              </a:rPr>
              <a:t>Upstream</a:t>
            </a:r>
            <a:r>
              <a:rPr lang="en-US" altLang="zh-CN" dirty="0">
                <a:latin typeface="Batang" pitchFamily="18" charset="-127"/>
                <a:sym typeface="+mn-ea"/>
              </a:rPr>
              <a:t> and the region after will be transcribed and is known as </a:t>
            </a:r>
            <a:r>
              <a:rPr lang="en-US" altLang="zh-CN" b="1" dirty="0">
                <a:latin typeface="Batang" pitchFamily="18" charset="-127"/>
                <a:sym typeface="+mn-ea"/>
              </a:rPr>
              <a:t>Downstream</a:t>
            </a:r>
            <a:endParaRPr lang="en-US" altLang="zh-CN" b="1" dirty="0">
              <a:latin typeface="Batang" pitchFamily="18" charset="-127"/>
            </a:endParaRPr>
          </a:p>
          <a:p>
            <a:pPr marL="533400" indent="-533400">
              <a:lnSpc>
                <a:spcPct val="150000"/>
              </a:lnSpc>
              <a:buClrTx/>
              <a:buSzTx/>
              <a:buFontTx/>
              <a:buNone/>
            </a:pPr>
            <a:r>
              <a:rPr lang="en-US" altLang="zh-CN" b="1" dirty="0">
                <a:latin typeface="Batang" pitchFamily="18" charset="-127"/>
                <a:sym typeface="+mn-ea"/>
              </a:rPr>
              <a:t>Elongation: </a:t>
            </a:r>
            <a:r>
              <a:rPr lang="en-US" altLang="zh-CN" dirty="0">
                <a:latin typeface="Batang" pitchFamily="18" charset="-127"/>
                <a:sym typeface="+mn-ea"/>
              </a:rPr>
              <a:t>As the RNA moves downstream unwinding of DNA happens and the new RNA strand gets synthesized. The direction of synthesis is always 5' to 3'</a:t>
            </a:r>
            <a:endParaRPr lang="en-US" altLang="zh-CN" dirty="0">
              <a:latin typeface="Batang" pitchFamily="18" charset="-127"/>
            </a:endParaRPr>
          </a:p>
          <a:p>
            <a:pPr marL="533400" indent="-533400">
              <a:lnSpc>
                <a:spcPct val="150000"/>
              </a:lnSpc>
              <a:buClrTx/>
              <a:buSzTx/>
              <a:buFontTx/>
              <a:buNone/>
            </a:pPr>
            <a:r>
              <a:rPr lang="en-US" altLang="zh-CN" b="1" dirty="0">
                <a:latin typeface="Batang" pitchFamily="18" charset="-127"/>
                <a:sym typeface="+mn-ea"/>
              </a:rPr>
              <a:t>Termination: </a:t>
            </a:r>
            <a:r>
              <a:rPr lang="en-US" altLang="zh-CN" dirty="0">
                <a:latin typeface="Batang" pitchFamily="18" charset="-127"/>
                <a:sym typeface="+mn-ea"/>
              </a:rPr>
              <a:t>RNA will stop adding complementary sequences once it receives a stop signal. RNA polymerase leaves the DNA strand. mRNA falls of. this form of RNA is known as pre-mRNA.</a:t>
            </a:r>
            <a:endParaRPr lang="en-US" altLang="zh-CN" dirty="0">
              <a:latin typeface="Batang" pitchFamily="18" charset="-127"/>
            </a:endParaRPr>
          </a:p>
          <a:p>
            <a:pPr marL="533400" indent="-533400">
              <a:lnSpc>
                <a:spcPct val="150000"/>
              </a:lnSpc>
              <a:buClrTx/>
              <a:buSzTx/>
              <a:buFontTx/>
              <a:buNone/>
            </a:pPr>
            <a:endParaRPr lang="en-US" altLang="zh-CN" b="1" dirty="0">
              <a:latin typeface="Batang" pitchFamily="18" charset="-127"/>
            </a:endParaRP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Splicing is a process of joining of exons after removal of introns.</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C78103-03AB-4746-983D-CB49B7D72B7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916A3-1EB8-4742-BDCF-32E2550C124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3C78103-03AB-4746-983D-CB49B7D72B7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916A3-1EB8-4742-BDCF-32E2550C124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3C78103-03AB-4746-983D-CB49B7D72B7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916A3-1EB8-4742-BDCF-32E2550C124E}"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759200" y="609600"/>
            <a:ext cx="8128000" cy="1143000"/>
          </a:xfrm>
        </p:spPr>
        <p:txBody>
          <a:bodyPr/>
          <a:lstStyle/>
          <a:p>
            <a:r>
              <a:rPr lang="en-US" noProof="1" smtClean="0"/>
              <a:t>Click to edit Master title style</a:t>
            </a:r>
            <a:endParaRPr lang="en-US" noProof="1"/>
          </a:p>
        </p:txBody>
      </p:sp>
      <p:sp>
        <p:nvSpPr>
          <p:cNvPr id="3" name="Text Placeholder 2"/>
          <p:cNvSpPr>
            <a:spLocks noGrp="1"/>
          </p:cNvSpPr>
          <p:nvPr>
            <p:ph type="body" sz="half" idx="1"/>
          </p:nvPr>
        </p:nvSpPr>
        <p:spPr>
          <a:xfrm>
            <a:off x="3759200" y="1981200"/>
            <a:ext cx="3962400" cy="4114800"/>
          </a:xfrm>
        </p:spPr>
        <p:txBody>
          <a:body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4" name="ClipArt Placeholder 3"/>
          <p:cNvSpPr>
            <a:spLocks noGrp="1"/>
          </p:cNvSpPr>
          <p:nvPr>
            <p:ph type="clipArt" sz="half" idx="2"/>
          </p:nvPr>
        </p:nvSpPr>
        <p:spPr>
          <a:xfrm>
            <a:off x="7924800" y="1981200"/>
            <a:ext cx="3962400" cy="4114800"/>
          </a:xfrm>
        </p:spPr>
        <p:txBody>
          <a:bodyPr/>
          <a:lstStyle/>
          <a:p>
            <a:pPr lvl="0"/>
            <a:endParaRPr lang="en-US" noProof="0" smtClean="0"/>
          </a:p>
        </p:txBody>
      </p:sp>
      <p:sp>
        <p:nvSpPr>
          <p:cNvPr id="5" name="Date Placeholder 1027"/>
          <p:cNvSpPr>
            <a:spLocks noGrp="1"/>
          </p:cNvSpPr>
          <p:nvPr>
            <p:ph type="dt" sz="half" idx="10"/>
          </p:nvPr>
        </p:nvSpPr>
        <p:spPr/>
        <p:txBody>
          <a:bodyPr/>
          <a:lstStyle>
            <a:lvl1pPr>
              <a:defRPr/>
            </a:lvl1pPr>
          </a:lstStyle>
          <a:p>
            <a:endParaRPr lang="zh-CN" altLang="en-US"/>
          </a:p>
        </p:txBody>
      </p:sp>
      <p:sp>
        <p:nvSpPr>
          <p:cNvPr id="6" name="Footer Placeholder 1028"/>
          <p:cNvSpPr>
            <a:spLocks noGrp="1"/>
          </p:cNvSpPr>
          <p:nvPr>
            <p:ph type="ftr" sz="quarter" idx="11"/>
          </p:nvPr>
        </p:nvSpPr>
        <p:spPr/>
        <p:txBody>
          <a:bodyPr/>
          <a:lstStyle>
            <a:lvl1pPr>
              <a:defRPr/>
            </a:lvl1pPr>
          </a:lstStyle>
          <a:p>
            <a:endParaRPr lang="zh-CN" altLang="en-US"/>
          </a:p>
        </p:txBody>
      </p:sp>
      <p:sp>
        <p:nvSpPr>
          <p:cNvPr id="7" name="Slide Number Placeholder 1029"/>
          <p:cNvSpPr>
            <a:spLocks noGrp="1"/>
          </p:cNvSpPr>
          <p:nvPr>
            <p:ph type="sldNum" sz="quarter" idx="12"/>
          </p:nvPr>
        </p:nvSpPr>
        <p:spPr/>
        <p:txBody>
          <a:bodyPr/>
          <a:lstStyle>
            <a:lvl1pPr>
              <a:defRPr/>
            </a:lvl1pPr>
          </a:lstStyle>
          <a:p>
            <a:fld id="{77671A92-ABA5-4B93-9C4B-8C535643A5C9}"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3C78103-03AB-4746-983D-CB49B7D72B7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916A3-1EB8-4742-BDCF-32E2550C124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83C78103-03AB-4746-983D-CB49B7D72B7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916A3-1EB8-4742-BDCF-32E2550C124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83C78103-03AB-4746-983D-CB49B7D72B7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E916A3-1EB8-4742-BDCF-32E2550C124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83C78103-03AB-4746-983D-CB49B7D72B7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E916A3-1EB8-4742-BDCF-32E2550C124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C78103-03AB-4746-983D-CB49B7D72B7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E916A3-1EB8-4742-BDCF-32E2550C124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C78103-03AB-4746-983D-CB49B7D72B7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E916A3-1EB8-4742-BDCF-32E2550C124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3C78103-03AB-4746-983D-CB49B7D72B7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E916A3-1EB8-4742-BDCF-32E2550C124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3C78103-03AB-4746-983D-CB49B7D72B7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E916A3-1EB8-4742-BDCF-32E2550C124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C78103-03AB-4746-983D-CB49B7D72B7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E916A3-1EB8-4742-BDCF-32E2550C124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GIF"/><Relationship Id="rId1" Type="http://schemas.openxmlformats.org/officeDocument/2006/relationships/image" Target="../media/image20.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03425" y="2781935"/>
            <a:ext cx="8415655" cy="1014730"/>
          </a:xfrm>
          <a:prstGeom prst="rect">
            <a:avLst/>
          </a:prstGeom>
          <a:noFill/>
        </p:spPr>
        <p:txBody>
          <a:bodyPr wrap="square" rtlCol="0">
            <a:spAutoFit/>
          </a:bodyPr>
          <a:lstStyle/>
          <a:p>
            <a:pPr indent="0" algn="ctr">
              <a:buFont typeface="Arial" panose="020B0604020202020204" pitchFamily="34" charset="0"/>
              <a:buNone/>
            </a:pPr>
            <a:r>
              <a:rPr lang="en-US" sz="6000" b="1" dirty="0" smtClean="0">
                <a:solidFill>
                  <a:srgbClr val="9215BB"/>
                </a:solidFill>
                <a:latin typeface="Times New Roman" panose="02020603050405020304" pitchFamily="18" charset="0"/>
                <a:cs typeface="Times New Roman" panose="02020603050405020304" pitchFamily="18" charset="0"/>
              </a:rPr>
              <a:t>PROTEIN SYNTHESIS</a:t>
            </a:r>
            <a:endParaRPr lang="en-US" sz="6000" b="1" dirty="0" smtClean="0">
              <a:solidFill>
                <a:srgbClr val="9215BB"/>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p:cNvPicPr>
            <a:picLocks noChangeAspect="1" noChangeArrowheads="1"/>
          </p:cNvPicPr>
          <p:nvPr/>
        </p:nvPicPr>
        <p:blipFill rotWithShape="1">
          <a:blip r:embed="rId1">
            <a:extLst>
              <a:ext uri="{28A0092B-C50C-407E-A947-70E740481C1C}">
                <a14:useLocalDpi xmlns:a14="http://schemas.microsoft.com/office/drawing/2010/main" val="0"/>
              </a:ext>
            </a:extLst>
          </a:blip>
          <a:srcRect l="3754" t="24178" r="9842" b="10743"/>
          <a:stretch>
            <a:fillRect/>
          </a:stretch>
        </p:blipFill>
        <p:spPr bwMode="auto">
          <a:xfrm>
            <a:off x="1743075" y="1179830"/>
            <a:ext cx="8931275" cy="50457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 y="0"/>
            <a:ext cx="12192000" cy="706755"/>
          </a:xfrm>
          <a:prstGeom prst="rect">
            <a:avLst/>
          </a:prstGeom>
          <a:solidFill>
            <a:schemeClr val="accent4">
              <a:lumMod val="20000"/>
              <a:lumOff val="80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4000" b="1" dirty="0" smtClean="0">
                <a:solidFill>
                  <a:schemeClr val="tx1"/>
                </a:solidFill>
                <a:effectLst>
                  <a:glow rad="63500">
                    <a:schemeClr val="accent4">
                      <a:satMod val="175000"/>
                      <a:alpha val="40000"/>
                    </a:schemeClr>
                  </a:glow>
                </a:effectLst>
                <a:latin typeface="Cambria" panose="02040503050406030204" charset="0"/>
                <a:cs typeface="Cambria" panose="02040503050406030204" charset="0"/>
              </a:rPr>
              <a:t>TRANSLATION</a:t>
            </a:r>
            <a:endParaRPr lang="en-US" sz="4000" b="1" dirty="0" smtClean="0">
              <a:solidFill>
                <a:schemeClr val="tx1"/>
              </a:solidFill>
              <a:effectLst>
                <a:glow rad="63500">
                  <a:schemeClr val="accent4">
                    <a:satMod val="175000"/>
                    <a:alpha val="40000"/>
                  </a:schemeClr>
                </a:glow>
              </a:effectLst>
              <a:latin typeface="Cambria" panose="02040503050406030204" charset="0"/>
              <a:cs typeface="Cambria" panose="02040503050406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lated image"/>
          <p:cNvPicPr>
            <a:picLocks noChangeAspect="1" noChangeArrowheads="1"/>
          </p:cNvPicPr>
          <p:nvPr/>
        </p:nvPicPr>
        <p:blipFill rotWithShape="1">
          <a:blip r:embed="rId1">
            <a:extLst>
              <a:ext uri="{28A0092B-C50C-407E-A947-70E740481C1C}">
                <a14:useLocalDpi xmlns:a14="http://schemas.microsoft.com/office/drawing/2010/main" val="0"/>
              </a:ext>
            </a:extLst>
          </a:blip>
          <a:srcRect l="6307" t="9366" r="42776" b="5199"/>
          <a:stretch>
            <a:fillRect/>
          </a:stretch>
        </p:blipFill>
        <p:spPr bwMode="auto">
          <a:xfrm>
            <a:off x="164465" y="173355"/>
            <a:ext cx="6718935" cy="64706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protein synthesis in prokaryotes three st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9310" y="372110"/>
            <a:ext cx="4928870" cy="6073140"/>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
          <p:cNvSpPr txBox="1"/>
          <p:nvPr/>
        </p:nvSpPr>
        <p:spPr>
          <a:xfrm>
            <a:off x="280035" y="915035"/>
            <a:ext cx="1316990" cy="337185"/>
          </a:xfrm>
          <a:prstGeom prst="rect">
            <a:avLst/>
          </a:prstGeom>
          <a:noFill/>
        </p:spPr>
        <p:txBody>
          <a:bodyPr wrap="square" rtlCol="0">
            <a:spAutoFit/>
          </a:bodyPr>
          <a:p>
            <a:r>
              <a:rPr lang="en-US" sz="1600">
                <a:solidFill>
                  <a:srgbClr val="11A51B"/>
                </a:solidFill>
                <a:latin typeface="Arial Rounded MT Bold" panose="020F0704030504030204" charset="0"/>
                <a:cs typeface="Arial Rounded MT Bold" panose="020F0704030504030204" charset="0"/>
              </a:rPr>
              <a:t>INITIATION</a:t>
            </a:r>
            <a:endParaRPr lang="en-US" sz="1600">
              <a:solidFill>
                <a:srgbClr val="11A51B"/>
              </a:solidFill>
              <a:latin typeface="Arial Rounded MT Bold" panose="020F0704030504030204" charset="0"/>
              <a:cs typeface="Arial Rounded MT Bold" panose="020F0704030504030204" charset="0"/>
            </a:endParaRPr>
          </a:p>
        </p:txBody>
      </p:sp>
      <p:sp>
        <p:nvSpPr>
          <p:cNvPr id="3" name="Text Box 2"/>
          <p:cNvSpPr txBox="1"/>
          <p:nvPr/>
        </p:nvSpPr>
        <p:spPr>
          <a:xfrm>
            <a:off x="288925" y="3347720"/>
            <a:ext cx="1534795" cy="337185"/>
          </a:xfrm>
          <a:prstGeom prst="rect">
            <a:avLst/>
          </a:prstGeom>
          <a:noFill/>
        </p:spPr>
        <p:txBody>
          <a:bodyPr wrap="square" rtlCol="0">
            <a:spAutoFit/>
          </a:bodyPr>
          <a:p>
            <a:r>
              <a:rPr lang="en-US" sz="1600">
                <a:solidFill>
                  <a:srgbClr val="11A51B"/>
                </a:solidFill>
                <a:latin typeface="Arial Rounded MT Bold" panose="020F0704030504030204" charset="0"/>
                <a:cs typeface="Arial Rounded MT Bold" panose="020F0704030504030204" charset="0"/>
              </a:rPr>
              <a:t>ELONGATION</a:t>
            </a:r>
            <a:endParaRPr lang="en-US" sz="1600">
              <a:solidFill>
                <a:srgbClr val="11A51B"/>
              </a:solidFill>
              <a:latin typeface="Arial Rounded MT Bold" panose="020F0704030504030204" charset="0"/>
              <a:cs typeface="Arial Rounded MT Bold" panose="020F0704030504030204" charset="0"/>
            </a:endParaRPr>
          </a:p>
        </p:txBody>
      </p:sp>
      <p:sp>
        <p:nvSpPr>
          <p:cNvPr id="4" name="Text Box 3"/>
          <p:cNvSpPr txBox="1"/>
          <p:nvPr/>
        </p:nvSpPr>
        <p:spPr>
          <a:xfrm>
            <a:off x="332740" y="5050790"/>
            <a:ext cx="1677035" cy="337185"/>
          </a:xfrm>
          <a:prstGeom prst="rect">
            <a:avLst/>
          </a:prstGeom>
          <a:noFill/>
        </p:spPr>
        <p:txBody>
          <a:bodyPr wrap="square" rtlCol="0">
            <a:spAutoFit/>
          </a:bodyPr>
          <a:p>
            <a:r>
              <a:rPr lang="en-US" sz="1600">
                <a:solidFill>
                  <a:srgbClr val="11A51B"/>
                </a:solidFill>
                <a:latin typeface="Arial Rounded MT Bold" panose="020F0704030504030204" charset="0"/>
                <a:cs typeface="Arial Rounded MT Bold" panose="020F0704030504030204" charset="0"/>
              </a:rPr>
              <a:t>TERMINATION</a:t>
            </a:r>
            <a:endParaRPr lang="en-US" sz="1600">
              <a:solidFill>
                <a:srgbClr val="11A51B"/>
              </a:solidFill>
              <a:latin typeface="Arial Rounded MT Bold" panose="020F0704030504030204" charset="0"/>
              <a:cs typeface="Arial Rounded MT Bold" panose="020F0704030504030204" charset="0"/>
            </a:endParaRPr>
          </a:p>
        </p:txBody>
      </p:sp>
      <p:sp>
        <p:nvSpPr>
          <p:cNvPr id="5" name="Text Box 4"/>
          <p:cNvSpPr txBox="1"/>
          <p:nvPr/>
        </p:nvSpPr>
        <p:spPr>
          <a:xfrm>
            <a:off x="1937385" y="3347720"/>
            <a:ext cx="4413885" cy="460375"/>
          </a:xfrm>
          <a:prstGeom prst="rect">
            <a:avLst/>
          </a:prstGeom>
          <a:noFill/>
        </p:spPr>
        <p:txBody>
          <a:bodyPr wrap="square" rtlCol="0" anchor="t">
            <a:spAutoFit/>
          </a:bodyPr>
          <a:p>
            <a:pPr algn="just"/>
            <a:r>
              <a:rPr lang="en-US" sz="1200">
                <a:latin typeface="Arial Rounded MT Bold" panose="020F0704030504030204" charset="0"/>
                <a:cs typeface="Arial Rounded MT Bold" panose="020F0704030504030204" charset="0"/>
                <a:sym typeface="+mn-ea"/>
              </a:rPr>
              <a:t>Codons are read 5' → 3' as the protein is synthesized from amino end to carboxyl end</a:t>
            </a:r>
            <a:endParaRPr lang="en-US" sz="1200">
              <a:latin typeface="Arial Rounded MT Bold" panose="020F0704030504030204" charset="0"/>
              <a:cs typeface="Arial Rounded MT Bold" panose="020F07040305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 y="0"/>
            <a:ext cx="12192000" cy="583565"/>
          </a:xfrm>
          <a:prstGeom prst="rect">
            <a:avLst/>
          </a:prstGeom>
          <a:solidFill>
            <a:schemeClr val="accent4">
              <a:lumMod val="20000"/>
              <a:lumOff val="80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b="1" dirty="0" smtClean="0">
                <a:solidFill>
                  <a:schemeClr val="tx1"/>
                </a:solidFill>
                <a:effectLst>
                  <a:glow rad="63500">
                    <a:schemeClr val="accent4">
                      <a:satMod val="175000"/>
                      <a:alpha val="40000"/>
                    </a:schemeClr>
                  </a:glow>
                </a:effectLst>
                <a:latin typeface="Cambria" panose="02040503050406030204" charset="0"/>
                <a:cs typeface="Cambria" panose="02040503050406030204" charset="0"/>
              </a:rPr>
              <a:t>DIFFERENCE BETWEEN TRANSCRIPTION AND TRANSLATION</a:t>
            </a:r>
            <a:endParaRPr lang="en-US" sz="3200" b="1" dirty="0" smtClean="0">
              <a:solidFill>
                <a:schemeClr val="tx1"/>
              </a:solidFill>
              <a:effectLst>
                <a:glow rad="63500">
                  <a:schemeClr val="accent4">
                    <a:satMod val="175000"/>
                    <a:alpha val="40000"/>
                  </a:schemeClr>
                </a:glow>
              </a:effectLst>
              <a:latin typeface="Cambria" panose="02040503050406030204" charset="0"/>
              <a:cs typeface="Cambria" panose="02040503050406030204" charset="0"/>
            </a:endParaRPr>
          </a:p>
        </p:txBody>
      </p:sp>
      <p:pic>
        <p:nvPicPr>
          <p:cNvPr id="2" name="Content Placeholder 1"/>
          <p:cNvPicPr>
            <a:picLocks noChangeAspect="1"/>
          </p:cNvPicPr>
          <p:nvPr>
            <p:ph idx="1"/>
          </p:nvPr>
        </p:nvPicPr>
        <p:blipFill>
          <a:blip r:embed="rId1"/>
          <a:srcRect l="2301" t="5624" r="3506" b="2450"/>
          <a:stretch>
            <a:fillRect/>
          </a:stretch>
        </p:blipFill>
        <p:spPr>
          <a:xfrm>
            <a:off x="2019935" y="907415"/>
            <a:ext cx="8152130" cy="54768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58645" y="598805"/>
            <a:ext cx="7648575" cy="583565"/>
          </a:xfrm>
          <a:prstGeom prst="rect">
            <a:avLst/>
          </a:prstGeom>
          <a:noFill/>
          <a:extLst>
            <a:ext uri="{909E8E84-426E-40DD-AFC4-6F175D3DCCD1}">
              <a14:hiddenFill xmlns:a14="http://schemas.microsoft.com/office/drawing/2010/main">
                <a:solidFill>
                  <a:schemeClr val="accent2"/>
                </a:solidFill>
              </a14:hiddenFill>
            </a:ext>
          </a:extLst>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b="1" dirty="0" smtClean="0">
                <a:solidFill>
                  <a:schemeClr val="tx1"/>
                </a:solidFill>
                <a:effectLst>
                  <a:glow rad="63500">
                    <a:schemeClr val="accent4">
                      <a:satMod val="175000"/>
                      <a:alpha val="40000"/>
                    </a:schemeClr>
                  </a:glow>
                </a:effectLst>
                <a:latin typeface="Cambria" panose="02040503050406030204" charset="0"/>
                <a:cs typeface="Cambria" panose="02040503050406030204" charset="0"/>
              </a:rPr>
              <a:t>Questions</a:t>
            </a:r>
            <a:endParaRPr lang="en-US" sz="3200" b="1" dirty="0" smtClean="0">
              <a:solidFill>
                <a:schemeClr val="tx1"/>
              </a:solidFill>
              <a:effectLst>
                <a:glow rad="63500">
                  <a:schemeClr val="accent4">
                    <a:satMod val="175000"/>
                    <a:alpha val="40000"/>
                  </a:schemeClr>
                </a:glow>
              </a:effectLst>
              <a:latin typeface="Cambria" panose="02040503050406030204" charset="0"/>
              <a:cs typeface="Cambria" panose="02040503050406030204" charset="0"/>
            </a:endParaRPr>
          </a:p>
        </p:txBody>
      </p:sp>
      <p:sp>
        <p:nvSpPr>
          <p:cNvPr id="5" name="TextBox 4"/>
          <p:cNvSpPr txBox="1"/>
          <p:nvPr/>
        </p:nvSpPr>
        <p:spPr>
          <a:xfrm>
            <a:off x="2354580" y="1447800"/>
            <a:ext cx="7348855" cy="2676525"/>
          </a:xfrm>
          <a:prstGeom prst="rect">
            <a:avLst/>
          </a:prstGeom>
          <a:noFill/>
        </p:spPr>
        <p:txBody>
          <a:bodyPr wrap="square" rtlCol="0">
            <a:spAutoFit/>
          </a:bodyPr>
          <a:lstStyle/>
          <a:p>
            <a:pPr marL="742950" indent="-471805" defTabSz="914400">
              <a:buFont typeface="+mj-lt"/>
              <a:buAutoNum type="arabicParenR"/>
              <a:tabLst>
                <a:tab pos="457200" algn="l"/>
              </a:tabLst>
            </a:pPr>
            <a:r>
              <a:rPr lang="en-US" sz="2400" dirty="0" smtClean="0">
                <a:cs typeface="+mn-lt"/>
              </a:rPr>
              <a:t>What is “Central dogma of life”?</a:t>
            </a:r>
            <a:endParaRPr lang="en-US" sz="2400" dirty="0" smtClean="0">
              <a:cs typeface="+mn-lt"/>
            </a:endParaRPr>
          </a:p>
          <a:p>
            <a:pPr marL="742950" indent="-471805" defTabSz="914400">
              <a:buFont typeface="+mj-lt"/>
              <a:buAutoNum type="arabicParenR"/>
              <a:tabLst>
                <a:tab pos="457200" algn="l"/>
              </a:tabLst>
            </a:pPr>
            <a:r>
              <a:rPr lang="en-US" sz="2400" dirty="0" smtClean="0">
                <a:cs typeface="+mn-lt"/>
              </a:rPr>
              <a:t>What is the difference between transcription and translation?</a:t>
            </a:r>
            <a:endParaRPr lang="en-US" sz="2400" dirty="0" smtClean="0">
              <a:cs typeface="+mn-lt"/>
            </a:endParaRPr>
          </a:p>
          <a:p>
            <a:pPr marL="742950" indent="-471805" defTabSz="914400">
              <a:buFont typeface="+mj-lt"/>
              <a:buAutoNum type="arabicParenR"/>
              <a:tabLst>
                <a:tab pos="457200" algn="l"/>
              </a:tabLst>
            </a:pPr>
            <a:r>
              <a:rPr lang="en-US" sz="2400" dirty="0" smtClean="0">
                <a:cs typeface="+mn-lt"/>
              </a:rPr>
              <a:t>Describe the steps involved in transcription.</a:t>
            </a:r>
            <a:endParaRPr lang="en-US" sz="2400" dirty="0" smtClean="0">
              <a:cs typeface="+mn-lt"/>
            </a:endParaRPr>
          </a:p>
          <a:p>
            <a:pPr marL="742950" indent="-471805" defTabSz="914400">
              <a:buFont typeface="+mj-lt"/>
              <a:buAutoNum type="arabicParenR"/>
              <a:tabLst>
                <a:tab pos="457200" algn="l"/>
              </a:tabLst>
            </a:pPr>
            <a:r>
              <a:rPr lang="en-US" sz="2400" dirty="0" smtClean="0">
                <a:cs typeface="+mn-lt"/>
                <a:sym typeface="+mn-ea"/>
              </a:rPr>
              <a:t>Describe the steps involved in translation.</a:t>
            </a:r>
            <a:endParaRPr lang="en-US" sz="2400" dirty="0" smtClean="0">
              <a:cs typeface="+mn-lt"/>
              <a:sym typeface="+mn-ea"/>
            </a:endParaRPr>
          </a:p>
          <a:p>
            <a:pPr marL="742950" indent="-471805" defTabSz="914400">
              <a:buFont typeface="+mj-lt"/>
              <a:buAutoNum type="arabicParenR"/>
              <a:tabLst>
                <a:tab pos="457200" algn="l"/>
              </a:tabLst>
            </a:pPr>
            <a:r>
              <a:rPr lang="en-US" sz="2400" dirty="0" smtClean="0">
                <a:cs typeface="+mn-lt"/>
                <a:sym typeface="+mn-ea"/>
              </a:rPr>
              <a:t>What do you mean by splicing?</a:t>
            </a:r>
            <a:endParaRPr lang="en-US" sz="2400" dirty="0" smtClean="0">
              <a:cs typeface="+mn-lt"/>
            </a:endParaRPr>
          </a:p>
          <a:p>
            <a:pPr marL="742950" indent="-742950">
              <a:buFont typeface="+mj-lt"/>
              <a:buAutoNum type="arabicParenR"/>
            </a:pPr>
            <a:endParaRPr lang="en-US" sz="2400" dirty="0">
              <a:cs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concept of genetic code"/>
          <p:cNvPicPr>
            <a:picLocks noChangeAspect="1" noChangeArrowheads="1"/>
          </p:cNvPicPr>
          <p:nvPr/>
        </p:nvPicPr>
        <p:blipFill rotWithShape="1">
          <a:blip r:embed="rId1">
            <a:extLst>
              <a:ext uri="{28A0092B-C50C-407E-A947-70E740481C1C}">
                <a14:useLocalDpi xmlns:a14="http://schemas.microsoft.com/office/drawing/2010/main" val="0"/>
              </a:ext>
            </a:extLst>
          </a:blip>
          <a:srcRect l="3626" t="16073" r="-1455" b="6372"/>
          <a:stretch>
            <a:fillRect/>
          </a:stretch>
        </p:blipFill>
        <p:spPr bwMode="auto">
          <a:xfrm>
            <a:off x="1482725" y="858520"/>
            <a:ext cx="9385300" cy="58312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 y="0"/>
            <a:ext cx="12192000" cy="706755"/>
          </a:xfrm>
          <a:prstGeom prst="rect">
            <a:avLst/>
          </a:prstGeom>
          <a:solidFill>
            <a:schemeClr val="accent4">
              <a:lumMod val="20000"/>
              <a:lumOff val="80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4000" b="1" dirty="0" smtClean="0">
                <a:solidFill>
                  <a:schemeClr val="tx1"/>
                </a:solidFill>
                <a:effectLst>
                  <a:glow rad="63500">
                    <a:schemeClr val="accent4">
                      <a:satMod val="175000"/>
                      <a:alpha val="40000"/>
                    </a:schemeClr>
                  </a:glow>
                </a:effectLst>
                <a:latin typeface="Cambria" panose="02040503050406030204" charset="0"/>
                <a:cs typeface="Cambria" panose="02040503050406030204" charset="0"/>
              </a:rPr>
              <a:t>GENETIC CODE</a:t>
            </a:r>
            <a:endParaRPr lang="en-US" sz="4000" b="1" dirty="0" smtClean="0">
              <a:solidFill>
                <a:schemeClr val="tx1"/>
              </a:solidFill>
              <a:effectLst>
                <a:glow rad="63500">
                  <a:schemeClr val="accent4">
                    <a:satMod val="175000"/>
                    <a:alpha val="40000"/>
                  </a:schemeClr>
                </a:glow>
              </a:effectLst>
              <a:latin typeface="Cambria" panose="02040503050406030204" charset="0"/>
              <a:cs typeface="Cambria" panose="02040503050406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genetic code and properties"/>
          <p:cNvPicPr>
            <a:picLocks noChangeAspect="1" noChangeArrowheads="1"/>
          </p:cNvPicPr>
          <p:nvPr/>
        </p:nvPicPr>
        <p:blipFill rotWithShape="1">
          <a:blip r:embed="rId1">
            <a:extLst>
              <a:ext uri="{28A0092B-C50C-407E-A947-70E740481C1C}">
                <a14:useLocalDpi xmlns:a14="http://schemas.microsoft.com/office/drawing/2010/main" val="0"/>
              </a:ext>
            </a:extLst>
          </a:blip>
          <a:srcRect l="9003" t="20611" r="8796" b="12124"/>
          <a:stretch>
            <a:fillRect/>
          </a:stretch>
        </p:blipFill>
        <p:spPr bwMode="auto">
          <a:xfrm>
            <a:off x="6350" y="635"/>
            <a:ext cx="6513830" cy="4017645"/>
          </a:xfrm>
          <a:prstGeom prst="rect">
            <a:avLst/>
          </a:prstGeom>
          <a:noFill/>
          <a:extLst>
            <a:ext uri="{909E8E84-426E-40DD-AFC4-6F175D3DCCD1}">
              <a14:hiddenFill xmlns:a14="http://schemas.microsoft.com/office/drawing/2010/main">
                <a:solidFill>
                  <a:srgbClr val="FFFFFF"/>
                </a:solidFill>
              </a14:hiddenFill>
            </a:ext>
          </a:extLst>
        </p:spPr>
      </p:pic>
      <p:pic>
        <p:nvPicPr>
          <p:cNvPr id="2" name="Content Placeholder 1"/>
          <p:cNvPicPr>
            <a:picLocks noChangeAspect="1"/>
          </p:cNvPicPr>
          <p:nvPr>
            <p:ph idx="1"/>
          </p:nvPr>
        </p:nvPicPr>
        <p:blipFill>
          <a:blip r:embed="rId2"/>
          <a:srcRect l="1317" t="2620" r="4630" b="12094"/>
          <a:stretch>
            <a:fillRect/>
          </a:stretch>
        </p:blipFill>
        <p:spPr>
          <a:xfrm>
            <a:off x="6256655" y="2946400"/>
            <a:ext cx="5935345" cy="39103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5" name="Rectangle 3"/>
          <p:cNvSpPr>
            <a:spLocks noGrp="1" noChangeArrowheads="1"/>
          </p:cNvSpPr>
          <p:nvPr>
            <p:ph type="body" sz="half" idx="1"/>
          </p:nvPr>
        </p:nvSpPr>
        <p:spPr>
          <a:xfrm>
            <a:off x="534671" y="2176304"/>
            <a:ext cx="5303837" cy="3390581"/>
          </a:xfrm>
          <a:ln>
            <a:solidFill>
              <a:schemeClr val="tx1"/>
            </a:solidFill>
            <a:miter lim="800000"/>
          </a:ln>
        </p:spPr>
        <p:txBody>
          <a:bodyPr/>
          <a:lstStyle/>
          <a:p>
            <a:pPr marL="304800" indent="-304800">
              <a:buFont typeface="Arial" panose="020B0604020202020204" pitchFamily="34" charset="0"/>
              <a:buAutoNum type="arabicPeriod"/>
            </a:pPr>
            <a:r>
              <a:rPr lang="en-US" altLang="zh-CN" sz="2400" dirty="0">
                <a:latin typeface="Tahoma" panose="020B0604030504040204" pitchFamily="34" charset="0"/>
                <a:ea typeface="SimSun" panose="02010600030101010101" pitchFamily="2" charset="-122"/>
              </a:rPr>
              <a:t>How the code is read:</a:t>
            </a:r>
            <a:endParaRPr lang="en-US" altLang="zh-CN" sz="2400" dirty="0">
              <a:latin typeface="Tahoma" panose="020B0604030504040204" pitchFamily="34" charset="0"/>
              <a:ea typeface="SimSun" panose="02010600030101010101" pitchFamily="2" charset="-122"/>
            </a:endParaRPr>
          </a:p>
          <a:p>
            <a:pPr marL="762000" lvl="1" indent="-304800">
              <a:buFont typeface="Arial" panose="020B0604020202020204" pitchFamily="34" charset="0"/>
              <a:buAutoNum type="alphaLcPeriod"/>
            </a:pPr>
            <a:r>
              <a:rPr lang="en-US" altLang="zh-CN" dirty="0">
                <a:latin typeface="Tahoma" panose="020B0604030504040204" pitchFamily="34" charset="0"/>
                <a:ea typeface="SimSun" panose="02010600030101010101" pitchFamily="2" charset="-122"/>
              </a:rPr>
              <a:t>Every 3 bases on mRNA represents a code for an amino acid = </a:t>
            </a:r>
            <a:r>
              <a:rPr lang="en-US" altLang="zh-CN" u="sng" dirty="0">
                <a:latin typeface="Tahoma" panose="020B0604030504040204" pitchFamily="34" charset="0"/>
                <a:ea typeface="SimSun" panose="02010600030101010101" pitchFamily="2" charset="-122"/>
              </a:rPr>
              <a:t>codon.</a:t>
            </a:r>
            <a:endParaRPr lang="en-US" altLang="zh-CN" u="sng" dirty="0">
              <a:latin typeface="Tahoma" panose="020B0604030504040204" pitchFamily="34" charset="0"/>
              <a:ea typeface="SimSun" panose="02010600030101010101" pitchFamily="2" charset="-122"/>
            </a:endParaRPr>
          </a:p>
          <a:p>
            <a:pPr marL="762000" lvl="1" indent="-304800">
              <a:buFont typeface="Arial" panose="020B0604020202020204" pitchFamily="34" charset="0"/>
              <a:buAutoNum type="alphaLcPeriod"/>
            </a:pPr>
            <a:r>
              <a:rPr lang="en-US" altLang="zh-CN" dirty="0">
                <a:latin typeface="Tahoma" panose="020B0604030504040204" pitchFamily="34" charset="0"/>
                <a:ea typeface="SimSun" panose="02010600030101010101" pitchFamily="2" charset="-122"/>
              </a:rPr>
              <a:t>Amino acids are abbreviated most times by using the first 3 letters of the amino acid’s name.</a:t>
            </a:r>
            <a:endParaRPr lang="en-US" altLang="zh-CN" dirty="0">
              <a:latin typeface="Tahoma" panose="020B0604030504040204" pitchFamily="34" charset="0"/>
              <a:ea typeface="SimSun" panose="02010600030101010101" pitchFamily="2" charset="-122"/>
            </a:endParaRPr>
          </a:p>
          <a:p>
            <a:pPr marL="1162050" lvl="2" indent="-304800"/>
            <a:r>
              <a:rPr lang="en-US" altLang="zh-CN" dirty="0" smtClean="0">
                <a:latin typeface="Tahoma" panose="020B0604030504040204" pitchFamily="34" charset="0"/>
                <a:ea typeface="SimSun" panose="02010600030101010101" pitchFamily="2" charset="-122"/>
              </a:rPr>
              <a:t>Met = </a:t>
            </a:r>
            <a:r>
              <a:rPr lang="en-US" altLang="zh-CN" dirty="0" err="1" smtClean="0">
                <a:latin typeface="Tahoma" panose="020B0604030504040204" pitchFamily="34" charset="0"/>
                <a:ea typeface="SimSun" panose="02010600030101010101" pitchFamily="2" charset="-122"/>
              </a:rPr>
              <a:t>methonine</a:t>
            </a:r>
            <a:endParaRPr lang="en-US" altLang="zh-CN" dirty="0" smtClean="0">
              <a:latin typeface="Tahoma" panose="020B0604030504040204" pitchFamily="34" charset="0"/>
              <a:ea typeface="SimSun" panose="02010600030101010101" pitchFamily="2" charset="-122"/>
            </a:endParaRPr>
          </a:p>
          <a:p>
            <a:pPr marL="1162050" lvl="2" indent="-304800"/>
            <a:r>
              <a:rPr lang="en-US" altLang="zh-CN" dirty="0" err="1" smtClean="0">
                <a:latin typeface="Tahoma" panose="020B0604030504040204" pitchFamily="34" charset="0"/>
                <a:ea typeface="SimSun" panose="02010600030101010101" pitchFamily="2" charset="-122"/>
              </a:rPr>
              <a:t>Leu</a:t>
            </a:r>
            <a:r>
              <a:rPr lang="en-US" altLang="zh-CN" dirty="0" smtClean="0">
                <a:latin typeface="Tahoma" panose="020B0604030504040204" pitchFamily="34" charset="0"/>
                <a:ea typeface="SimSun" panose="02010600030101010101" pitchFamily="2" charset="-122"/>
              </a:rPr>
              <a:t> = leucine</a:t>
            </a:r>
            <a:endParaRPr lang="en-US" altLang="zh-CN" dirty="0" smtClean="0">
              <a:latin typeface="Tahoma" panose="020B0604030504040204" pitchFamily="34" charset="0"/>
              <a:ea typeface="SimSun" panose="02010600030101010101" pitchFamily="2" charset="-122"/>
            </a:endParaRPr>
          </a:p>
        </p:txBody>
      </p:sp>
      <p:sp>
        <p:nvSpPr>
          <p:cNvPr id="151557" name="Rectangle 5"/>
          <p:cNvSpPr>
            <a:spLocks noChangeArrowheads="1"/>
          </p:cNvSpPr>
          <p:nvPr/>
        </p:nvSpPr>
        <p:spPr bwMode="auto">
          <a:xfrm>
            <a:off x="124459" y="515620"/>
            <a:ext cx="5713413"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gn="ctr"/>
            <a:r>
              <a:rPr lang="en-US" altLang="zh-CN" sz="4800" dirty="0" smtClean="0">
                <a:solidFill>
                  <a:srgbClr val="0070C0"/>
                </a:solidFill>
                <a:latin typeface="Times New Roman" panose="02020603050405020304" pitchFamily="18" charset="0"/>
                <a:ea typeface="SimSun" panose="02010600030101010101" pitchFamily="2" charset="-122"/>
              </a:rPr>
              <a:t>How the code is read?</a:t>
            </a:r>
            <a:endParaRPr lang="en-US" altLang="zh-CN" sz="4800" dirty="0">
              <a:solidFill>
                <a:srgbClr val="0070C0"/>
              </a:solidFill>
              <a:latin typeface="Times New Roman" panose="02020603050405020304" pitchFamily="18" charset="0"/>
              <a:ea typeface="SimSun" panose="02010600030101010101" pitchFamily="2" charset="-122"/>
            </a:endParaRPr>
          </a:p>
        </p:txBody>
      </p:sp>
      <p:pic>
        <p:nvPicPr>
          <p:cNvPr id="10243" name="Picture 7" descr="C:\Documents and Settings\debbie\Desktop\RNA codons.png"/>
          <p:cNvPicPr>
            <a:picLocks noGrp="1" noChangeAspect="1" noChangeArrowheads="1"/>
          </p:cNvPicPr>
          <p:nvPr>
            <p:ph type="pic" sz="half" idx="2"/>
          </p:nvPr>
        </p:nvPicPr>
        <p:blipFill>
          <a:blip r:embed="rId1">
            <a:extLst>
              <a:ext uri="{28A0092B-C50C-407E-A947-70E740481C1C}">
                <a14:useLocalDpi xmlns:a14="http://schemas.microsoft.com/office/drawing/2010/main" val="0"/>
              </a:ext>
            </a:extLst>
          </a:blip>
          <a:srcRect/>
          <a:stretch>
            <a:fillRect/>
          </a:stretch>
        </p:blipFill>
        <p:spPr>
          <a:xfrm>
            <a:off x="6347143" y="2105025"/>
            <a:ext cx="1862137" cy="4146868"/>
          </a:xfrm>
        </p:spPr>
      </p:pic>
      <p:pic>
        <p:nvPicPr>
          <p:cNvPr id="10244" name="Picture 5" descr="sb4137f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4065" y="316865"/>
            <a:ext cx="3496945" cy="1459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ture 2" descr="Image result for mrna binding to trn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5650" y="2333625"/>
            <a:ext cx="3627120" cy="33731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9440" y="960581"/>
            <a:ext cx="10952480" cy="923330"/>
          </a:xfrm>
          <a:prstGeom prst="rect">
            <a:avLst/>
          </a:prstGeom>
        </p:spPr>
        <p:txBody>
          <a:bodyPr wrap="square">
            <a:spAutoFit/>
          </a:bodyPr>
          <a:lstStyle/>
          <a:p>
            <a:pPr algn="just"/>
            <a:r>
              <a:rPr lang="en-US" b="0" i="0" dirty="0" smtClean="0">
                <a:solidFill>
                  <a:srgbClr val="555555"/>
                </a:solidFill>
                <a:effectLst/>
                <a:latin typeface="Times New Roman" panose="02020603050405020304" pitchFamily="18" charset="0"/>
                <a:cs typeface="Times New Roman" panose="02020603050405020304" pitchFamily="18" charset="0"/>
              </a:rPr>
              <a:t>The central dogma is a framework for understanding the flow of genetic information. It states that DNA makes RNA, and RNA makes protein. Again, the process is way more complicated than this. But, when we talk about the steps that occur during any part of this sequence, we say that it's included in the central dogma.</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905" y="12581"/>
            <a:ext cx="12192000" cy="706755"/>
          </a:xfrm>
          <a:prstGeom prst="rect">
            <a:avLst/>
          </a:prstGeom>
          <a:solidFill>
            <a:schemeClr val="accent4">
              <a:lumMod val="20000"/>
              <a:lumOff val="80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4000" b="1" dirty="0" smtClean="0">
                <a:solidFill>
                  <a:schemeClr val="tx1"/>
                </a:solidFill>
                <a:effectLst>
                  <a:glow rad="63500">
                    <a:schemeClr val="accent4">
                      <a:satMod val="175000"/>
                      <a:alpha val="40000"/>
                    </a:schemeClr>
                  </a:glow>
                </a:effectLst>
                <a:latin typeface="Cambria" panose="02040503050406030204" charset="0"/>
                <a:cs typeface="Cambria" panose="02040503050406030204" charset="0"/>
              </a:rPr>
              <a:t>CENTRAL DOGMA</a:t>
            </a:r>
            <a:endParaRPr lang="en-US" sz="4000" b="1" dirty="0" smtClean="0">
              <a:solidFill>
                <a:schemeClr val="tx1"/>
              </a:solidFill>
              <a:effectLst>
                <a:glow rad="63500">
                  <a:schemeClr val="accent4">
                    <a:satMod val="175000"/>
                    <a:alpha val="40000"/>
                  </a:schemeClr>
                </a:glow>
              </a:effectLst>
              <a:latin typeface="Cambria" panose="02040503050406030204" charset="0"/>
              <a:cs typeface="Cambria" panose="02040503050406030204" charset="0"/>
            </a:endParaRPr>
          </a:p>
        </p:txBody>
      </p:sp>
      <p:grpSp>
        <p:nvGrpSpPr>
          <p:cNvPr id="11" name="Group 10"/>
          <p:cNvGrpSpPr/>
          <p:nvPr/>
        </p:nvGrpSpPr>
        <p:grpSpPr>
          <a:xfrm>
            <a:off x="1671426" y="2440305"/>
            <a:ext cx="8689869" cy="3837305"/>
            <a:chOff x="1727" y="3843"/>
            <a:chExt cx="13307" cy="5951"/>
          </a:xfrm>
        </p:grpSpPr>
        <p:pic>
          <p:nvPicPr>
            <p:cNvPr id="1028" name="Picture 4" descr="Image result for central dogma"/>
            <p:cNvPicPr>
              <a:picLocks noChangeAspect="1" noChangeArrowheads="1"/>
            </p:cNvPicPr>
            <p:nvPr/>
          </p:nvPicPr>
          <p:blipFill rotWithShape="1">
            <a:blip r:embed="rId1">
              <a:extLst>
                <a:ext uri="{28A0092B-C50C-407E-A947-70E740481C1C}">
                  <a14:useLocalDpi xmlns:a14="http://schemas.microsoft.com/office/drawing/2010/main" val="0"/>
                </a:ext>
              </a:extLst>
            </a:blip>
            <a:srcRect l="1" t="22116" r="130"/>
            <a:stretch>
              <a:fillRect/>
            </a:stretch>
          </p:blipFill>
          <p:spPr bwMode="auto">
            <a:xfrm>
              <a:off x="4282" y="3843"/>
              <a:ext cx="10752" cy="595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2"/>
            <a:srcRect l="22109" t="51509" r="54754" b="32155"/>
            <a:stretch>
              <a:fillRect/>
            </a:stretch>
          </p:blipFill>
          <p:spPr>
            <a:xfrm>
              <a:off x="6851" y="4204"/>
              <a:ext cx="1400" cy="560"/>
            </a:xfrm>
            <a:prstGeom prst="rect">
              <a:avLst/>
            </a:prstGeom>
          </p:spPr>
        </p:pic>
        <p:pic>
          <p:nvPicPr>
            <p:cNvPr id="7" name="Picture 6"/>
            <p:cNvPicPr>
              <a:picLocks noChangeAspect="1"/>
            </p:cNvPicPr>
            <p:nvPr/>
          </p:nvPicPr>
          <p:blipFill>
            <a:blip r:embed="rId3"/>
            <a:srcRect l="1085" r="82090" b="74834"/>
            <a:stretch>
              <a:fillRect/>
            </a:stretch>
          </p:blipFill>
          <p:spPr>
            <a:xfrm>
              <a:off x="3233" y="4477"/>
              <a:ext cx="766" cy="941"/>
            </a:xfrm>
            <a:prstGeom prst="rect">
              <a:avLst/>
            </a:prstGeom>
          </p:spPr>
        </p:pic>
        <p:sp>
          <p:nvSpPr>
            <p:cNvPr id="8" name="Text Box 7"/>
            <p:cNvSpPr txBox="1"/>
            <p:nvPr/>
          </p:nvSpPr>
          <p:spPr>
            <a:xfrm>
              <a:off x="1727" y="4759"/>
              <a:ext cx="1672" cy="427"/>
            </a:xfrm>
            <a:prstGeom prst="rect">
              <a:avLst/>
            </a:prstGeom>
            <a:noFill/>
          </p:spPr>
          <p:txBody>
            <a:bodyPr wrap="square" rtlCol="0">
              <a:spAutoFit/>
            </a:bodyPr>
            <a:p>
              <a:pPr algn="ctr"/>
              <a:r>
                <a:rPr lang="en-US" sz="1200" b="1">
                  <a:latin typeface="Arial Rounded MT Bold" panose="020F0704030504030204" charset="0"/>
                  <a:cs typeface="Arial Rounded MT Bold" panose="020F0704030504030204" charset="0"/>
                </a:rPr>
                <a:t>Replication</a:t>
              </a:r>
              <a:endParaRPr lang="en-US" sz="1200" b="1">
                <a:latin typeface="Arial Rounded MT Bold" panose="020F0704030504030204" charset="0"/>
                <a:cs typeface="Arial Rounded MT Bold" panose="020F070403050403020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890" y="-6469"/>
            <a:ext cx="12192000" cy="645160"/>
          </a:xfrm>
          <a:prstGeom prst="rect">
            <a:avLst/>
          </a:prstGeom>
          <a:solidFill>
            <a:schemeClr val="accent4">
              <a:lumMod val="20000"/>
              <a:lumOff val="80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600" b="1" dirty="0" smtClean="0">
                <a:solidFill>
                  <a:schemeClr val="tx1"/>
                </a:solidFill>
                <a:effectLst>
                  <a:glow rad="63500">
                    <a:schemeClr val="accent4">
                      <a:satMod val="175000"/>
                      <a:alpha val="40000"/>
                    </a:schemeClr>
                  </a:glow>
                </a:effectLst>
                <a:latin typeface="Cambria" panose="02040503050406030204" charset="0"/>
                <a:cs typeface="Cambria" panose="02040503050406030204" charset="0"/>
              </a:rPr>
              <a:t>CELL MACHINERY REQUIRED FOR PROTEIN SYNTHESIS</a:t>
            </a:r>
            <a:endParaRPr lang="en-US" sz="3600" b="1" dirty="0" smtClean="0">
              <a:solidFill>
                <a:schemeClr val="tx1"/>
              </a:solidFill>
              <a:effectLst>
                <a:glow rad="63500">
                  <a:schemeClr val="accent4">
                    <a:satMod val="175000"/>
                    <a:alpha val="40000"/>
                  </a:schemeClr>
                </a:glow>
              </a:effectLst>
              <a:latin typeface="Cambria" panose="02040503050406030204" charset="0"/>
              <a:cs typeface="Cambria" panose="02040503050406030204" charset="0"/>
            </a:endParaRPr>
          </a:p>
        </p:txBody>
      </p:sp>
      <p:sp>
        <p:nvSpPr>
          <p:cNvPr id="5" name="TextBox 4"/>
          <p:cNvSpPr txBox="1"/>
          <p:nvPr/>
        </p:nvSpPr>
        <p:spPr>
          <a:xfrm>
            <a:off x="329565" y="902970"/>
            <a:ext cx="5726430" cy="5815965"/>
          </a:xfrm>
          <a:prstGeom prst="rect">
            <a:avLst/>
          </a:prstGeom>
          <a:noFill/>
        </p:spPr>
        <p:txBody>
          <a:bodyPr wrap="square" rtlCol="0">
            <a:spAutoFit/>
          </a:bodyPr>
          <a:lstStyle/>
          <a:p>
            <a:r>
              <a:rPr lang="en-US" sz="2400" dirty="0" smtClean="0">
                <a:latin typeface="Calibri" panose="020F0502020204030204" charset="0"/>
                <a:cs typeface="Calibri" panose="020F0502020204030204" charset="0"/>
              </a:rPr>
              <a:t>THREE ORGANELLES ARE NEEDED TO CREATE A FUNCTIONAL PROTEIN</a:t>
            </a:r>
            <a:endParaRPr lang="en-US" sz="2400" dirty="0" smtClean="0">
              <a:latin typeface="Calibri" panose="020F0502020204030204" charset="0"/>
              <a:cs typeface="Calibri" panose="020F0502020204030204" charset="0"/>
            </a:endParaRPr>
          </a:p>
          <a:p>
            <a:endParaRPr lang="en-US" sz="2400" dirty="0">
              <a:latin typeface="Calibri" panose="020F0502020204030204" charset="0"/>
              <a:cs typeface="Calibri" panose="020F0502020204030204" charset="0"/>
            </a:endParaRPr>
          </a:p>
          <a:p>
            <a:pPr marL="457200" indent="-457200">
              <a:buFont typeface="Arial" panose="020B0604020202020204" pitchFamily="34" charset="0"/>
              <a:buChar char="•"/>
            </a:pPr>
            <a:r>
              <a:rPr lang="en-US" sz="2000" b="1" dirty="0" smtClean="0">
                <a:solidFill>
                  <a:srgbClr val="C00000"/>
                </a:solidFill>
                <a:latin typeface="Calibri" panose="020F0502020204030204" charset="0"/>
                <a:cs typeface="Calibri" panose="020F0502020204030204" charset="0"/>
              </a:rPr>
              <a:t>NUCLEUS	</a:t>
            </a:r>
            <a:endParaRPr lang="en-US" sz="2000" b="1" dirty="0" smtClean="0">
              <a:solidFill>
                <a:srgbClr val="C00000"/>
              </a:solidFill>
              <a:latin typeface="Calibri" panose="020F0502020204030204" charset="0"/>
              <a:cs typeface="Calibri" panose="020F0502020204030204" charset="0"/>
            </a:endParaRPr>
          </a:p>
          <a:p>
            <a:pPr marL="457200" indent="-457200">
              <a:buFont typeface="Arial" panose="020B0604020202020204" pitchFamily="34" charset="0"/>
              <a:buChar char="•"/>
            </a:pPr>
            <a:endParaRPr lang="en-US" sz="2000" b="1" dirty="0" smtClean="0">
              <a:solidFill>
                <a:srgbClr val="C00000"/>
              </a:solidFill>
              <a:latin typeface="Calibri" panose="020F0502020204030204" charset="0"/>
              <a:cs typeface="Calibri" panose="020F0502020204030204" charset="0"/>
            </a:endParaRPr>
          </a:p>
          <a:p>
            <a:pPr marL="457200" indent="-457200">
              <a:buFont typeface="Arial" panose="020B0604020202020204" pitchFamily="34" charset="0"/>
              <a:buChar char="•"/>
            </a:pPr>
            <a:endParaRPr lang="en-US" sz="2000" b="1" dirty="0" smtClean="0">
              <a:solidFill>
                <a:srgbClr val="C00000"/>
              </a:solidFill>
              <a:latin typeface="Calibri" panose="020F0502020204030204" charset="0"/>
              <a:cs typeface="Calibri" panose="020F0502020204030204" charset="0"/>
            </a:endParaRPr>
          </a:p>
          <a:p>
            <a:pPr marL="457200" indent="-457200">
              <a:buFont typeface="Arial" panose="020B0604020202020204" pitchFamily="34" charset="0"/>
              <a:buChar char="•"/>
            </a:pPr>
            <a:endParaRPr lang="en-US" sz="2000" b="1" dirty="0" smtClean="0">
              <a:solidFill>
                <a:srgbClr val="C00000"/>
              </a:solidFill>
              <a:latin typeface="Calibri" panose="020F0502020204030204" charset="0"/>
              <a:cs typeface="Calibri" panose="020F0502020204030204" charset="0"/>
            </a:endParaRPr>
          </a:p>
          <a:p>
            <a:pPr marL="457200" indent="-457200">
              <a:buFont typeface="Arial" panose="020B0604020202020204" pitchFamily="34" charset="0"/>
              <a:buChar char="•"/>
            </a:pPr>
            <a:endParaRPr lang="en-US" sz="2000" b="1" dirty="0" smtClean="0">
              <a:solidFill>
                <a:srgbClr val="C00000"/>
              </a:solidFill>
              <a:latin typeface="Calibri" panose="020F0502020204030204" charset="0"/>
              <a:cs typeface="Calibri" panose="020F0502020204030204" charset="0"/>
            </a:endParaRPr>
          </a:p>
          <a:p>
            <a:pPr marL="457200" indent="-457200">
              <a:buFont typeface="Arial" panose="020B0604020202020204" pitchFamily="34" charset="0"/>
              <a:buChar char="•"/>
            </a:pPr>
            <a:endParaRPr lang="en-US" sz="2000" b="1" dirty="0" smtClean="0">
              <a:solidFill>
                <a:srgbClr val="C00000"/>
              </a:solidFill>
              <a:latin typeface="Calibri" panose="020F0502020204030204" charset="0"/>
              <a:cs typeface="Calibri" panose="020F0502020204030204" charset="0"/>
            </a:endParaRPr>
          </a:p>
          <a:p>
            <a:pPr marL="457200" indent="-457200">
              <a:buFont typeface="Arial" panose="020B0604020202020204" pitchFamily="34" charset="0"/>
              <a:buChar char="•"/>
            </a:pPr>
            <a:r>
              <a:rPr lang="en-US" sz="2000" b="1" dirty="0" smtClean="0">
                <a:solidFill>
                  <a:schemeClr val="accent1">
                    <a:lumMod val="75000"/>
                  </a:schemeClr>
                </a:solidFill>
                <a:latin typeface="Calibri" panose="020F0502020204030204" charset="0"/>
                <a:cs typeface="Calibri" panose="020F0502020204030204" charset="0"/>
              </a:rPr>
              <a:t>RIBOSOMES</a:t>
            </a:r>
            <a:endParaRPr lang="en-US" sz="2000" b="1" dirty="0" smtClean="0">
              <a:solidFill>
                <a:schemeClr val="accent1">
                  <a:lumMod val="75000"/>
                </a:schemeClr>
              </a:solidFill>
              <a:latin typeface="Calibri" panose="020F0502020204030204" charset="0"/>
              <a:cs typeface="Calibri" panose="020F0502020204030204" charset="0"/>
            </a:endParaRPr>
          </a:p>
          <a:p>
            <a:pPr marL="457200" indent="-457200">
              <a:buFont typeface="Arial" panose="020B0604020202020204" pitchFamily="34" charset="0"/>
              <a:buChar char="•"/>
            </a:pPr>
            <a:endParaRPr lang="en-US" sz="2000" b="1" dirty="0" smtClean="0">
              <a:solidFill>
                <a:schemeClr val="accent1">
                  <a:lumMod val="75000"/>
                </a:schemeClr>
              </a:solidFill>
              <a:latin typeface="Calibri" panose="020F0502020204030204" charset="0"/>
              <a:cs typeface="Calibri" panose="020F0502020204030204" charset="0"/>
            </a:endParaRPr>
          </a:p>
          <a:p>
            <a:pPr marL="457200" indent="-457200">
              <a:buFont typeface="Arial" panose="020B0604020202020204" pitchFamily="34" charset="0"/>
              <a:buChar char="•"/>
            </a:pPr>
            <a:endParaRPr lang="en-US" sz="2000" b="1" dirty="0" smtClean="0">
              <a:solidFill>
                <a:schemeClr val="accent1">
                  <a:lumMod val="75000"/>
                </a:schemeClr>
              </a:solidFill>
              <a:latin typeface="Calibri" panose="020F0502020204030204" charset="0"/>
              <a:cs typeface="Calibri" panose="020F0502020204030204" charset="0"/>
            </a:endParaRPr>
          </a:p>
          <a:p>
            <a:pPr marL="457200" indent="-457200">
              <a:buFont typeface="Arial" panose="020B0604020202020204" pitchFamily="34" charset="0"/>
              <a:buChar char="•"/>
            </a:pPr>
            <a:endParaRPr lang="en-US" sz="2000" b="1" dirty="0" smtClean="0">
              <a:solidFill>
                <a:schemeClr val="accent1">
                  <a:lumMod val="75000"/>
                </a:schemeClr>
              </a:solidFill>
              <a:latin typeface="Calibri" panose="020F0502020204030204" charset="0"/>
              <a:cs typeface="Calibri" panose="020F0502020204030204" charset="0"/>
            </a:endParaRPr>
          </a:p>
          <a:p>
            <a:pPr marL="457200" indent="-457200">
              <a:buFont typeface="Arial" panose="020B0604020202020204" pitchFamily="34" charset="0"/>
              <a:buChar char="•"/>
            </a:pPr>
            <a:endParaRPr lang="en-US" sz="2000" b="1" dirty="0" smtClean="0">
              <a:solidFill>
                <a:schemeClr val="accent6">
                  <a:lumMod val="75000"/>
                </a:schemeClr>
              </a:solidFill>
              <a:latin typeface="Calibri" panose="020F0502020204030204" charset="0"/>
              <a:cs typeface="Calibri" panose="020F0502020204030204" charset="0"/>
            </a:endParaRPr>
          </a:p>
          <a:p>
            <a:pPr marL="457200" indent="-457200">
              <a:buFont typeface="Arial" panose="020B0604020202020204" pitchFamily="34" charset="0"/>
              <a:buChar char="•"/>
            </a:pPr>
            <a:endParaRPr lang="en-US" sz="2000" b="1" dirty="0" smtClean="0">
              <a:solidFill>
                <a:schemeClr val="accent6">
                  <a:lumMod val="75000"/>
                </a:schemeClr>
              </a:solidFill>
              <a:latin typeface="Calibri" panose="020F0502020204030204" charset="0"/>
              <a:cs typeface="Calibri" panose="020F0502020204030204" charset="0"/>
            </a:endParaRPr>
          </a:p>
          <a:p>
            <a:pPr marL="457200" indent="-457200">
              <a:buFont typeface="Arial" panose="020B0604020202020204" pitchFamily="34" charset="0"/>
              <a:buChar char="•"/>
            </a:pPr>
            <a:r>
              <a:rPr lang="en-US" sz="2000" b="1" dirty="0" smtClean="0">
                <a:solidFill>
                  <a:schemeClr val="accent6">
                    <a:lumMod val="75000"/>
                  </a:schemeClr>
                </a:solidFill>
                <a:latin typeface="Calibri" panose="020F0502020204030204" charset="0"/>
                <a:cs typeface="Calibri" panose="020F0502020204030204" charset="0"/>
              </a:rPr>
              <a:t>GOLGI APPARATUS</a:t>
            </a:r>
            <a:endParaRPr lang="en-US" sz="2000" b="1" dirty="0" smtClean="0">
              <a:solidFill>
                <a:schemeClr val="accent6">
                  <a:lumMod val="75000"/>
                </a:schemeClr>
              </a:solidFill>
              <a:latin typeface="Calibri" panose="020F0502020204030204" charset="0"/>
              <a:cs typeface="Calibri" panose="020F0502020204030204" charset="0"/>
            </a:endParaRPr>
          </a:p>
          <a:p>
            <a:pPr marL="457200" indent="-457200">
              <a:buFont typeface="Arial" panose="020B0604020202020204" pitchFamily="34" charset="0"/>
              <a:buChar char="•"/>
            </a:pPr>
            <a:endParaRPr lang="en-US" sz="2000" b="1" dirty="0" smtClean="0">
              <a:solidFill>
                <a:schemeClr val="accent6">
                  <a:lumMod val="75000"/>
                </a:schemeClr>
              </a:solidFill>
              <a:latin typeface="Calibri" panose="020F0502020204030204" charset="0"/>
              <a:cs typeface="Calibri" panose="020F0502020204030204" charset="0"/>
            </a:endParaRPr>
          </a:p>
          <a:p>
            <a:pPr marL="457200" indent="-457200">
              <a:buFont typeface="Arial" panose="020B0604020202020204" pitchFamily="34" charset="0"/>
              <a:buChar char="•"/>
            </a:pPr>
            <a:endParaRPr lang="en-US" sz="2000" b="1" dirty="0" smtClean="0">
              <a:solidFill>
                <a:schemeClr val="accent6">
                  <a:lumMod val="75000"/>
                </a:schemeClr>
              </a:solidFill>
              <a:latin typeface="Calibri" panose="020F0502020204030204" charset="0"/>
              <a:cs typeface="Calibri" panose="020F0502020204030204" charset="0"/>
            </a:endParaRPr>
          </a:p>
        </p:txBody>
      </p:sp>
      <p:sp>
        <p:nvSpPr>
          <p:cNvPr id="8" name="AutoShape 4" descr="Image result for nucleus, DNA, MRN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1030" name="Picture 6" descr="Related imag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245860" y="3364865"/>
            <a:ext cx="2160905" cy="2209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ribosomes"/>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 t="6963" r="4119" b="3082"/>
          <a:stretch>
            <a:fillRect/>
          </a:stretch>
        </p:blipFill>
        <p:spPr bwMode="auto">
          <a:xfrm>
            <a:off x="3087370" y="3464560"/>
            <a:ext cx="1575435" cy="113284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6725" y="5171440"/>
            <a:ext cx="1804035" cy="1353185"/>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p:cNvPicPr>
            <a:picLocks noChangeAspect="1"/>
          </p:cNvPicPr>
          <p:nvPr>
            <p:ph idx="1"/>
          </p:nvPr>
        </p:nvPicPr>
        <p:blipFill>
          <a:blip r:embed="rId4"/>
          <a:srcRect t="13454" b="9806"/>
          <a:stretch>
            <a:fillRect/>
          </a:stretch>
        </p:blipFill>
        <p:spPr>
          <a:xfrm>
            <a:off x="3135630" y="1821180"/>
            <a:ext cx="1884680" cy="1170305"/>
          </a:xfrm>
          <a:prstGeom prst="rect">
            <a:avLst/>
          </a:prstGeom>
        </p:spPr>
      </p:pic>
      <p:pic>
        <p:nvPicPr>
          <p:cNvPr id="9" name="Picture 8"/>
          <p:cNvPicPr>
            <a:picLocks noChangeAspect="1"/>
          </p:cNvPicPr>
          <p:nvPr/>
        </p:nvPicPr>
        <p:blipFill>
          <a:blip r:embed="rId5"/>
          <a:srcRect l="8355" t="10408" r="14591" b="5716"/>
          <a:stretch>
            <a:fillRect/>
          </a:stretch>
        </p:blipFill>
        <p:spPr>
          <a:xfrm>
            <a:off x="6146165" y="815340"/>
            <a:ext cx="6003290" cy="5903595"/>
          </a:xfrm>
          <a:prstGeom prst="rect">
            <a:avLst/>
          </a:prstGeom>
        </p:spPr>
      </p:pic>
      <p:sp>
        <p:nvSpPr>
          <p:cNvPr id="13" name="Text Box 12"/>
          <p:cNvSpPr txBox="1"/>
          <p:nvPr/>
        </p:nvSpPr>
        <p:spPr>
          <a:xfrm>
            <a:off x="6758940" y="2991485"/>
            <a:ext cx="958850" cy="275590"/>
          </a:xfrm>
          <a:prstGeom prst="rect">
            <a:avLst/>
          </a:prstGeom>
          <a:solidFill>
            <a:srgbClr val="9BA0D7"/>
          </a:solidFill>
        </p:spPr>
        <p:txBody>
          <a:bodyPr wrap="square" rtlCol="0">
            <a:spAutoFit/>
          </a:bodyPr>
          <a:p>
            <a:r>
              <a:rPr lang="en-US" sz="1200">
                <a:latin typeface="Arial Rounded MT Bold" panose="020F0704030504030204" charset="0"/>
                <a:cs typeface="Arial Rounded MT Bold" panose="020F0704030504030204" charset="0"/>
              </a:rPr>
              <a:t>Pre-mRNA</a:t>
            </a:r>
            <a:endParaRPr lang="en-US" sz="1200">
              <a:latin typeface="Arial Rounded MT Bold" panose="020F0704030504030204" charset="0"/>
              <a:cs typeface="Arial Rounded MT Bold" panose="020F07040305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Online Image Placeholder 4"/>
          <p:cNvPicPr>
            <a:picLocks noChangeAspect="1"/>
          </p:cNvPicPr>
          <p:nvPr>
            <p:ph type="clipArt" sz="half" idx="2"/>
          </p:nvPr>
        </p:nvPicPr>
        <p:blipFill>
          <a:blip r:embed="rId1"/>
          <a:srcRect b="12457"/>
          <a:stretch>
            <a:fillRect/>
          </a:stretch>
        </p:blipFill>
        <p:spPr>
          <a:xfrm>
            <a:off x="1796415" y="399415"/>
            <a:ext cx="8702675" cy="57137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Image result for transcription in prokaryotes three steps"/>
          <p:cNvPicPr>
            <a:picLocks noChangeAspect="1" noChangeArrowheads="1"/>
          </p:cNvPicPr>
          <p:nvPr/>
        </p:nvPicPr>
        <p:blipFill rotWithShape="1">
          <a:blip r:embed="rId1">
            <a:extLst>
              <a:ext uri="{28A0092B-C50C-407E-A947-70E740481C1C}">
                <a14:useLocalDpi xmlns:a14="http://schemas.microsoft.com/office/drawing/2010/main" val="0"/>
              </a:ext>
            </a:extLst>
          </a:blip>
          <a:srcRect l="4790" t="21325" r="6126" b="16746"/>
          <a:stretch>
            <a:fillRect/>
          </a:stretch>
        </p:blipFill>
        <p:spPr bwMode="auto">
          <a:xfrm>
            <a:off x="-9525" y="1386840"/>
            <a:ext cx="7236460" cy="41878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0"/>
            <a:ext cx="12192000" cy="706755"/>
          </a:xfrm>
          <a:prstGeom prst="rect">
            <a:avLst/>
          </a:prstGeom>
          <a:solidFill>
            <a:schemeClr val="accent4">
              <a:lumMod val="20000"/>
              <a:lumOff val="80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4000" b="1" dirty="0" smtClean="0">
                <a:solidFill>
                  <a:schemeClr val="tx1"/>
                </a:solidFill>
                <a:effectLst>
                  <a:glow rad="63500">
                    <a:schemeClr val="accent4">
                      <a:satMod val="175000"/>
                      <a:alpha val="40000"/>
                    </a:schemeClr>
                  </a:glow>
                </a:effectLst>
                <a:latin typeface="Cambria" panose="02040503050406030204" charset="0"/>
                <a:cs typeface="Cambria" panose="02040503050406030204" charset="0"/>
              </a:rPr>
              <a:t>TRANSCRIPTION</a:t>
            </a:r>
            <a:endParaRPr lang="en-US" sz="4000" b="1" dirty="0" smtClean="0">
              <a:solidFill>
                <a:schemeClr val="tx1"/>
              </a:solidFill>
              <a:effectLst>
                <a:glow rad="63500">
                  <a:schemeClr val="accent4">
                    <a:satMod val="175000"/>
                    <a:alpha val="40000"/>
                  </a:schemeClr>
                </a:glow>
              </a:effectLst>
              <a:latin typeface="Cambria" panose="02040503050406030204" charset="0"/>
              <a:cs typeface="Cambria" panose="02040503050406030204" charset="0"/>
            </a:endParaRPr>
          </a:p>
        </p:txBody>
      </p:sp>
      <p:pic>
        <p:nvPicPr>
          <p:cNvPr id="6146" name="Picture 2"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l="1512" t="16036" r="2323" b="2214"/>
          <a:stretch>
            <a:fillRect/>
          </a:stretch>
        </p:blipFill>
        <p:spPr bwMode="auto">
          <a:xfrm>
            <a:off x="7045960" y="1678305"/>
            <a:ext cx="5062855" cy="359029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95967" y="3451860"/>
            <a:ext cx="5237480" cy="429895"/>
          </a:xfrm>
          <a:prstGeom prst="rect">
            <a:avLst/>
          </a:prstGeom>
        </p:spPr>
        <p:txBody>
          <a:bodyPr wrap="none">
            <a:spAutoFit/>
          </a:bodyPr>
          <a:lstStyle/>
          <a:p>
            <a:r>
              <a:rPr lang="en-US" altLang="zh-CN" sz="2200" b="1" dirty="0">
                <a:latin typeface="Times New Roman" panose="02020603050405020304" pitchFamily="18" charset="0"/>
                <a:ea typeface="SimSun" panose="02010600030101010101" pitchFamily="2" charset="-122"/>
                <a:cs typeface="Times New Roman" panose="02020603050405020304" pitchFamily="18" charset="0"/>
              </a:rPr>
              <a:t>The direction of synthesis is always 5' to 3'</a:t>
            </a:r>
            <a:endParaRPr lang="en-US" altLang="zh-CN" sz="2200" b="1"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ChangeArrowheads="1"/>
          </p:cNvSpPr>
          <p:nvPr/>
        </p:nvSpPr>
        <p:spPr bwMode="auto">
          <a:xfrm>
            <a:off x="2209800" y="457200"/>
            <a:ext cx="6858000" cy="533400"/>
          </a:xfrm>
          <a:prstGeom prst="rect">
            <a:avLst/>
          </a:prstGeom>
          <a:solidFill>
            <a:schemeClr val="bg1"/>
          </a:solidFill>
          <a:ln w="9525">
            <a:solidFill>
              <a:schemeClr val="bg1"/>
            </a:solidFill>
            <a:miter lim="800000"/>
          </a:ln>
        </p:spPr>
        <p:txBody>
          <a:bodyPr wrap="none" anchor="ct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ltLang="en-US">
              <a:latin typeface="Batang" pitchFamily="18" charset="-127"/>
            </a:endParaRPr>
          </a:p>
        </p:txBody>
      </p:sp>
      <p:sp>
        <p:nvSpPr>
          <p:cNvPr id="9219" name="Text Box 28"/>
          <p:cNvSpPr txBox="1">
            <a:spLocks noChangeArrowheads="1"/>
          </p:cNvSpPr>
          <p:nvPr/>
        </p:nvSpPr>
        <p:spPr bwMode="auto">
          <a:xfrm>
            <a:off x="1524001" y="5285741"/>
            <a:ext cx="4473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spcBef>
                <a:spcPct val="50000"/>
              </a:spcBef>
            </a:pPr>
            <a:endParaRPr lang="en-US" altLang="en-US">
              <a:latin typeface="Batang" pitchFamily="18" charset="-127"/>
            </a:endParaRPr>
          </a:p>
        </p:txBody>
      </p:sp>
      <p:sp>
        <p:nvSpPr>
          <p:cNvPr id="9220" name="Text Box 29"/>
          <p:cNvSpPr txBox="1">
            <a:spLocks noChangeArrowheads="1"/>
          </p:cNvSpPr>
          <p:nvPr/>
        </p:nvSpPr>
        <p:spPr bwMode="auto">
          <a:xfrm>
            <a:off x="558165" y="752475"/>
            <a:ext cx="11085830"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marL="342900" indent="-342900">
              <a:spcBef>
                <a:spcPct val="50000"/>
              </a:spcBef>
              <a:buFont typeface="Arial" panose="020B0604020202020204" pitchFamily="34" charset="0"/>
              <a:buChar char="•"/>
            </a:pPr>
            <a:r>
              <a:rPr lang="en-US" altLang="en-US" sz="2000" dirty="0">
                <a:latin typeface="Calibri" panose="020F0502020204030204" charset="0"/>
                <a:cs typeface="Calibri" panose="020F0502020204030204" charset="0"/>
              </a:rPr>
              <a:t>There are some parts of the DNA sequence that aren’t involved in coding for proteins. These parts are called </a:t>
            </a:r>
            <a:r>
              <a:rPr lang="en-US" altLang="en-US" sz="2000" b="1" dirty="0">
                <a:solidFill>
                  <a:srgbClr val="1D41D5"/>
                </a:solidFill>
                <a:latin typeface="Calibri" panose="020F0502020204030204" charset="0"/>
                <a:cs typeface="Calibri" panose="020F0502020204030204" charset="0"/>
              </a:rPr>
              <a:t>introns</a:t>
            </a:r>
            <a:r>
              <a:rPr lang="en-US" altLang="en-US" sz="2000" dirty="0">
                <a:solidFill>
                  <a:srgbClr val="1D41D5"/>
                </a:solidFill>
                <a:latin typeface="Calibri" panose="020F0502020204030204" charset="0"/>
                <a:cs typeface="Calibri" panose="020F0502020204030204" charset="0"/>
              </a:rPr>
              <a:t>,</a:t>
            </a:r>
            <a:r>
              <a:rPr lang="en-US" altLang="en-US" sz="2000" dirty="0">
                <a:latin typeface="Calibri" panose="020F0502020204030204" charset="0"/>
                <a:cs typeface="Calibri" panose="020F0502020204030204" charset="0"/>
              </a:rPr>
              <a:t> and the introns must be removed from mRNA.</a:t>
            </a:r>
            <a:endParaRPr lang="en-US" altLang="en-US" sz="2000" dirty="0">
              <a:latin typeface="Calibri" panose="020F0502020204030204" charset="0"/>
              <a:cs typeface="Calibri" panose="020F0502020204030204" charset="0"/>
            </a:endParaRPr>
          </a:p>
          <a:p>
            <a:pPr marL="342900" indent="-342900">
              <a:spcBef>
                <a:spcPct val="50000"/>
              </a:spcBef>
              <a:buFont typeface="Arial" panose="020B0604020202020204" pitchFamily="34" charset="0"/>
              <a:buChar char="•"/>
            </a:pPr>
            <a:r>
              <a:rPr lang="en-US" altLang="zh-CN" sz="2000" dirty="0">
                <a:latin typeface="Calibri" panose="020F0502020204030204" charset="0"/>
                <a:ea typeface="SimSun" panose="02010600030101010101" pitchFamily="2" charset="-122"/>
                <a:cs typeface="Calibri" panose="020F0502020204030204" charset="0"/>
              </a:rPr>
              <a:t>The parts </a:t>
            </a:r>
            <a:r>
              <a:rPr lang="en-US" altLang="zh-CN" sz="2000" dirty="0" smtClean="0">
                <a:latin typeface="Calibri" panose="020F0502020204030204" charset="0"/>
                <a:ea typeface="SimSun" panose="02010600030101010101" pitchFamily="2" charset="-122"/>
                <a:cs typeface="Calibri" panose="020F0502020204030204" charset="0"/>
              </a:rPr>
              <a:t>that </a:t>
            </a:r>
            <a:r>
              <a:rPr lang="en-US" altLang="zh-CN" sz="2000" dirty="0">
                <a:latin typeface="Calibri" panose="020F0502020204030204" charset="0"/>
                <a:ea typeface="SimSun" panose="02010600030101010101" pitchFamily="2" charset="-122"/>
                <a:cs typeface="Calibri" panose="020F0502020204030204" charset="0"/>
              </a:rPr>
              <a:t>are involved in coding are called </a:t>
            </a:r>
            <a:r>
              <a:rPr lang="en-US" altLang="zh-CN" sz="2000" b="1" dirty="0">
                <a:solidFill>
                  <a:srgbClr val="C00000"/>
                </a:solidFill>
                <a:latin typeface="Calibri" panose="020F0502020204030204" charset="0"/>
                <a:ea typeface="SimSun" panose="02010600030101010101" pitchFamily="2" charset="-122"/>
                <a:cs typeface="Calibri" panose="020F0502020204030204" charset="0"/>
              </a:rPr>
              <a:t>exons.</a:t>
            </a:r>
            <a:endParaRPr lang="en-US" altLang="zh-CN" sz="2000" dirty="0">
              <a:latin typeface="Calibri" panose="020F0502020204030204" charset="0"/>
              <a:ea typeface="SimSun" panose="02010600030101010101" pitchFamily="2" charset="-122"/>
              <a:cs typeface="Calibri" panose="020F0502020204030204" charset="0"/>
            </a:endParaRPr>
          </a:p>
          <a:p>
            <a:pPr marL="342900" indent="-342900">
              <a:spcBef>
                <a:spcPct val="50000"/>
              </a:spcBef>
              <a:buFont typeface="Arial" panose="020B0604020202020204" pitchFamily="34" charset="0"/>
              <a:buChar char="•"/>
            </a:pPr>
            <a:r>
              <a:rPr lang="en-US" altLang="zh-CN" sz="2000" dirty="0">
                <a:latin typeface="Calibri" panose="020F0502020204030204" charset="0"/>
                <a:ea typeface="SimSun" panose="02010600030101010101" pitchFamily="2" charset="-122"/>
                <a:cs typeface="Calibri" panose="020F0502020204030204" charset="0"/>
              </a:rPr>
              <a:t>Pre-mRNA has to be edited in order to remove the introns and make a complete coding set. This is achieved by a process called </a:t>
            </a:r>
            <a:r>
              <a:rPr lang="en-US" altLang="zh-CN" sz="2000" b="1" dirty="0">
                <a:solidFill>
                  <a:srgbClr val="1D41D5"/>
                </a:solidFill>
                <a:latin typeface="Calibri" panose="020F0502020204030204" charset="0"/>
                <a:ea typeface="SimSun" panose="02010600030101010101" pitchFamily="2" charset="-122"/>
                <a:cs typeface="Calibri" panose="020F0502020204030204" charset="0"/>
              </a:rPr>
              <a:t>splicing.</a:t>
            </a:r>
            <a:endParaRPr lang="en-US" altLang="zh-CN" sz="2000" b="1" dirty="0">
              <a:solidFill>
                <a:srgbClr val="1D41D5"/>
              </a:solidFill>
              <a:latin typeface="Calibri" panose="020F0502020204030204" charset="0"/>
              <a:ea typeface="SimSun" panose="02010600030101010101" pitchFamily="2" charset="-122"/>
              <a:cs typeface="Calibri" panose="020F0502020204030204" charset="0"/>
            </a:endParaRPr>
          </a:p>
        </p:txBody>
      </p:sp>
      <p:sp>
        <p:nvSpPr>
          <p:cNvPr id="9221" name="Text Box 32"/>
          <p:cNvSpPr txBox="1">
            <a:spLocks noChangeArrowheads="1"/>
          </p:cNvSpPr>
          <p:nvPr/>
        </p:nvSpPr>
        <p:spPr bwMode="auto">
          <a:xfrm>
            <a:off x="1524000" y="1"/>
            <a:ext cx="8915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spcBef>
                <a:spcPct val="50000"/>
              </a:spcBef>
            </a:pPr>
            <a:endParaRPr lang="en-US" altLang="en-US" sz="4000">
              <a:latin typeface="Batang" pitchFamily="18" charset="-127"/>
            </a:endParaRPr>
          </a:p>
        </p:txBody>
      </p:sp>
      <p:sp>
        <p:nvSpPr>
          <p:cNvPr id="8" name="TextBox 7"/>
          <p:cNvSpPr txBox="1"/>
          <p:nvPr/>
        </p:nvSpPr>
        <p:spPr>
          <a:xfrm>
            <a:off x="794" y="-6210"/>
            <a:ext cx="12192000" cy="706755"/>
          </a:xfrm>
          <a:prstGeom prst="rect">
            <a:avLst/>
          </a:prstGeom>
          <a:solidFill>
            <a:schemeClr val="accent4">
              <a:lumMod val="20000"/>
              <a:lumOff val="80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4000" b="1" dirty="0" smtClean="0">
                <a:solidFill>
                  <a:schemeClr val="tx1"/>
                </a:solidFill>
                <a:effectLst>
                  <a:glow rad="63500">
                    <a:schemeClr val="accent4">
                      <a:satMod val="175000"/>
                      <a:alpha val="40000"/>
                    </a:schemeClr>
                  </a:glow>
                </a:effectLst>
                <a:latin typeface="Cambria" panose="02040503050406030204" charset="0"/>
                <a:cs typeface="Cambria" panose="02040503050406030204" charset="0"/>
              </a:rPr>
              <a:t>mRNA EDITING - SPLICING</a:t>
            </a:r>
            <a:endParaRPr lang="en-US" sz="4000" b="1" dirty="0" smtClean="0">
              <a:solidFill>
                <a:schemeClr val="tx1"/>
              </a:solidFill>
              <a:effectLst>
                <a:glow rad="63500">
                  <a:schemeClr val="accent4">
                    <a:satMod val="175000"/>
                    <a:alpha val="40000"/>
                  </a:schemeClr>
                </a:glow>
              </a:effectLst>
              <a:latin typeface="Cambria" panose="02040503050406030204" charset="0"/>
              <a:cs typeface="Cambria" panose="02040503050406030204" charset="0"/>
            </a:endParaRPr>
          </a:p>
        </p:txBody>
      </p:sp>
      <p:pic>
        <p:nvPicPr>
          <p:cNvPr id="2" name="Content Placeholder 1"/>
          <p:cNvPicPr>
            <a:picLocks noChangeAspect="1"/>
          </p:cNvPicPr>
          <p:nvPr>
            <p:ph idx="1"/>
          </p:nvPr>
        </p:nvPicPr>
        <p:blipFill>
          <a:blip r:embed="rId1"/>
          <a:srcRect t="5107" r="3625"/>
          <a:stretch>
            <a:fillRect/>
          </a:stretch>
        </p:blipFill>
        <p:spPr>
          <a:xfrm>
            <a:off x="3457575" y="2839085"/>
            <a:ext cx="5711190" cy="383730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1566</Words>
  <Application>WPS Presentation</Application>
  <PresentationFormat>Widescreen</PresentationFormat>
  <Paragraphs>71</Paragraphs>
  <Slides>13</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13</vt:i4>
      </vt:variant>
    </vt:vector>
  </HeadingPairs>
  <TitlesOfParts>
    <vt:vector size="31" baseType="lpstr">
      <vt:lpstr>Arial</vt:lpstr>
      <vt:lpstr>SimSun</vt:lpstr>
      <vt:lpstr>Wingdings</vt:lpstr>
      <vt:lpstr>Times New Roman</vt:lpstr>
      <vt:lpstr>Cambria</vt:lpstr>
      <vt:lpstr>Wingdings</vt:lpstr>
      <vt:lpstr>Tahoma</vt:lpstr>
      <vt:lpstr>Batang</vt:lpstr>
      <vt:lpstr>Constantia</vt:lpstr>
      <vt:lpstr>Calibri</vt:lpstr>
      <vt:lpstr>Microsoft YaHei</vt:lpstr>
      <vt:lpstr>Arial Unicode MS</vt:lpstr>
      <vt:lpstr>Calibri Light</vt:lpstr>
      <vt:lpstr>Arial Rounded MT Bold</vt:lpstr>
      <vt:lpstr>Bahnschrift SemiBold</vt:lpstr>
      <vt:lpstr>Arial Black</vt:lpstr>
      <vt:lpstr>Arial Narrow</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KIIT</cp:lastModifiedBy>
  <cp:revision>62</cp:revision>
  <dcterms:created xsi:type="dcterms:W3CDTF">2018-08-29T04:53:00Z</dcterms:created>
  <dcterms:modified xsi:type="dcterms:W3CDTF">2020-11-03T19:33:45Z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ies>
</file>