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95" r:id="rId3"/>
    <p:sldId id="354" r:id="rId5"/>
    <p:sldId id="380" r:id="rId6"/>
    <p:sldId id="321" r:id="rId7"/>
    <p:sldId id="256" r:id="rId8"/>
    <p:sldId id="325" r:id="rId9"/>
    <p:sldId id="259" r:id="rId10"/>
    <p:sldId id="358" r:id="rId11"/>
    <p:sldId id="330" r:id="rId12"/>
    <p:sldId id="326" r:id="rId13"/>
    <p:sldId id="258" r:id="rId14"/>
    <p:sldId id="268" r:id="rId15"/>
    <p:sldId id="271" r:id="rId16"/>
    <p:sldId id="279" r:id="rId17"/>
    <p:sldId id="281" r:id="rId18"/>
    <p:sldId id="277" r:id="rId19"/>
    <p:sldId id="375" r:id="rId20"/>
    <p:sldId id="267" r:id="rId21"/>
    <p:sldId id="3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il pradhan" initials="ap"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9E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120" y="150"/>
      </p:cViewPr>
      <p:guideLst>
        <p:guide orient="horz" pos="2312"/>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commentAuthors" Target="commentAuthors.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tLang="en-IN" b="1" dirty="0" smtClean="0">
                <a:solidFill>
                  <a:srgbClr val="C00000"/>
                </a:solidFill>
                <a:latin typeface="Times New Roman" panose="02020603050405020304" pitchFamily="18" charset="0"/>
                <a:cs typeface="Times New Roman" panose="02020603050405020304" pitchFamily="18" charset="0"/>
                <a:sym typeface="+mn-ea"/>
              </a:rPr>
              <a:t>Production of </a:t>
            </a:r>
            <a:r>
              <a:rPr lang="en-IN" b="1" dirty="0" smtClean="0">
                <a:solidFill>
                  <a:srgbClr val="C00000"/>
                </a:solidFill>
                <a:latin typeface="Times New Roman" panose="02020603050405020304" pitchFamily="18" charset="0"/>
                <a:cs typeface="Times New Roman" panose="02020603050405020304" pitchFamily="18" charset="0"/>
                <a:sym typeface="+mn-ea"/>
              </a:rPr>
              <a:t>Reproductive Signals: </a:t>
            </a:r>
            <a:r>
              <a:rPr lang="en-US" altLang="en-IN" dirty="0" smtClean="0">
                <a:latin typeface="Times New Roman" panose="02020603050405020304" pitchFamily="18" charset="0"/>
                <a:cs typeface="Times New Roman" panose="02020603050405020304" pitchFamily="18" charset="0"/>
                <a:sym typeface="+mn-ea"/>
              </a:rPr>
              <a:t>E</a:t>
            </a:r>
            <a:r>
              <a:rPr lang="en-IN" dirty="0" smtClean="0">
                <a:latin typeface="Times New Roman" panose="02020603050405020304" pitchFamily="18" charset="0"/>
                <a:cs typeface="Times New Roman" panose="02020603050405020304" pitchFamily="18" charset="0"/>
                <a:sym typeface="+mn-ea"/>
              </a:rPr>
              <a:t>nvironmental </a:t>
            </a:r>
            <a:r>
              <a:rPr lang="en-US" altLang="en-IN" dirty="0" smtClean="0">
                <a:latin typeface="Times New Roman" panose="02020603050405020304" pitchFamily="18" charset="0"/>
                <a:cs typeface="Times New Roman" panose="02020603050405020304" pitchFamily="18" charset="0"/>
                <a:sym typeface="+mn-ea"/>
              </a:rPr>
              <a:t>cues (Prokaryotic), needs of the whole organism (Eukaryotic)</a:t>
            </a:r>
            <a:endParaRPr lang="en-US" altLang="en-IN" dirty="0" smtClean="0">
              <a:latin typeface="Times New Roman" panose="02020603050405020304" pitchFamily="18" charset="0"/>
              <a:cs typeface="Times New Roman" panose="02020603050405020304" pitchFamily="18" charset="0"/>
            </a:endParaRPr>
          </a:p>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pPr algn="just"/>
            <a:r>
              <a:rPr lang="en-US" altLang="en-IN" dirty="0" smtClean="0">
                <a:latin typeface="Calibri" panose="020F0502020204030204" charset="0"/>
                <a:cs typeface="Calibri" panose="020F0502020204030204" charset="0"/>
                <a:sym typeface="+mn-ea"/>
              </a:rPr>
              <a:t>All prokaryotes reproduce asexually by </a:t>
            </a:r>
            <a:r>
              <a:rPr lang="en-US" altLang="en-IN" b="1" dirty="0" smtClean="0">
                <a:solidFill>
                  <a:srgbClr val="FF0000"/>
                </a:solidFill>
                <a:latin typeface="Calibri" panose="020F0502020204030204" charset="0"/>
                <a:cs typeface="Calibri" panose="020F0502020204030204" charset="0"/>
                <a:sym typeface="+mn-ea"/>
              </a:rPr>
              <a:t>binary fission</a:t>
            </a:r>
            <a:r>
              <a:rPr lang="en-US" altLang="en-IN" dirty="0" smtClean="0">
                <a:latin typeface="Calibri" panose="020F0502020204030204" charset="0"/>
                <a:cs typeface="Calibri" panose="020F0502020204030204" charset="0"/>
                <a:sym typeface="+mn-ea"/>
              </a:rPr>
              <a:t>. Binary fission is the splitting of a parent cell into two genetically identical daughter cells</a:t>
            </a:r>
            <a:endParaRPr lang="en-US" altLang="en-IN" dirty="0" smtClean="0">
              <a:latin typeface="Calibri" panose="020F0502020204030204" charset="0"/>
              <a:cs typeface="Calibri" panose="020F0502020204030204" charset="0"/>
            </a:endParaRPr>
          </a:p>
          <a:p>
            <a:pPr algn="just"/>
            <a:endParaRPr lang="en-US" altLang="en-IN" b="1" dirty="0" smtClean="0">
              <a:latin typeface="Calibri" panose="020F0502020204030204" charset="0"/>
              <a:cs typeface="Calibri" panose="020F0502020204030204" charset="0"/>
            </a:endParaRPr>
          </a:p>
          <a:p>
            <a:pPr algn="just"/>
            <a:r>
              <a:rPr lang="en-US" altLang="en-IN" b="1" dirty="0" smtClean="0">
                <a:solidFill>
                  <a:srgbClr val="0000FF"/>
                </a:solidFill>
                <a:latin typeface="Calibri" panose="020F0502020204030204" charset="0"/>
                <a:cs typeface="Calibri" panose="020F0502020204030204" charset="0"/>
                <a:sym typeface="+mn-ea"/>
              </a:rPr>
              <a:t>1) </a:t>
            </a:r>
            <a:r>
              <a:rPr lang="en-US" altLang="en-IN" b="1" dirty="0" smtClean="0">
                <a:solidFill>
                  <a:srgbClr val="C00000"/>
                </a:solidFill>
                <a:latin typeface="Times New Roman" panose="02020603050405020304" pitchFamily="18" charset="0"/>
                <a:cs typeface="Times New Roman" panose="02020603050405020304" pitchFamily="18" charset="0"/>
                <a:sym typeface="+mn-ea"/>
              </a:rPr>
              <a:t>Production of </a:t>
            </a:r>
            <a:r>
              <a:rPr lang="en-IN" b="1" dirty="0" smtClean="0">
                <a:solidFill>
                  <a:srgbClr val="C00000"/>
                </a:solidFill>
                <a:latin typeface="Times New Roman" panose="02020603050405020304" pitchFamily="18" charset="0"/>
                <a:cs typeface="Times New Roman" panose="02020603050405020304" pitchFamily="18" charset="0"/>
                <a:sym typeface="+mn-ea"/>
              </a:rPr>
              <a:t>Reproductive Signals: </a:t>
            </a:r>
            <a:r>
              <a:rPr lang="en-US" altLang="en-IN" dirty="0" smtClean="0">
                <a:latin typeface="Times New Roman" panose="02020603050405020304" pitchFamily="18" charset="0"/>
                <a:cs typeface="Times New Roman" panose="02020603050405020304" pitchFamily="18" charset="0"/>
                <a:sym typeface="+mn-ea"/>
              </a:rPr>
              <a:t>E</a:t>
            </a:r>
            <a:r>
              <a:rPr lang="en-IN" dirty="0" smtClean="0">
                <a:latin typeface="Times New Roman" panose="02020603050405020304" pitchFamily="18" charset="0"/>
                <a:cs typeface="Times New Roman" panose="02020603050405020304" pitchFamily="18" charset="0"/>
                <a:sym typeface="+mn-ea"/>
              </a:rPr>
              <a:t>nvironmental </a:t>
            </a:r>
            <a:r>
              <a:rPr lang="en-US" altLang="en-IN" dirty="0" smtClean="0">
                <a:latin typeface="Times New Roman" panose="02020603050405020304" pitchFamily="18" charset="0"/>
                <a:cs typeface="Times New Roman" panose="02020603050405020304" pitchFamily="18" charset="0"/>
                <a:sym typeface="+mn-ea"/>
              </a:rPr>
              <a:t>cues</a:t>
            </a:r>
            <a:endParaRPr lang="en-US" altLang="en-IN" dirty="0" smtClean="0">
              <a:latin typeface="Times New Roman" panose="02020603050405020304" pitchFamily="18" charset="0"/>
              <a:cs typeface="Times New Roman" panose="02020603050405020304" pitchFamily="18" charset="0"/>
              <a:sym typeface="+mn-ea"/>
            </a:endParaRPr>
          </a:p>
          <a:p>
            <a:pPr algn="just"/>
            <a:endParaRPr lang="en-US" altLang="en-IN" b="1" dirty="0" smtClean="0">
              <a:solidFill>
                <a:srgbClr val="0000FF"/>
              </a:solidFill>
              <a:latin typeface="Times New Roman" panose="02020603050405020304" pitchFamily="18" charset="0"/>
              <a:cs typeface="Times New Roman" panose="02020603050405020304" pitchFamily="18" charset="0"/>
              <a:sym typeface="+mn-ea"/>
            </a:endParaRPr>
          </a:p>
          <a:p>
            <a:pPr algn="just"/>
            <a:r>
              <a:rPr lang="en-US" altLang="en-IN" b="1" dirty="0" smtClean="0">
                <a:solidFill>
                  <a:srgbClr val="0000FF"/>
                </a:solidFill>
                <a:latin typeface="Calibri" panose="020F0502020204030204" charset="0"/>
                <a:cs typeface="Calibri" panose="020F0502020204030204" charset="0"/>
                <a:sym typeface="+mn-ea"/>
              </a:rPr>
              <a:t>2)</a:t>
            </a:r>
            <a:r>
              <a:rPr lang="en-US" altLang="en-IN" dirty="0" smtClean="0">
                <a:solidFill>
                  <a:srgbClr val="0000FF"/>
                </a:solidFill>
                <a:latin typeface="Calibri" panose="020F0502020204030204" charset="0"/>
                <a:cs typeface="Calibri" panose="020F0502020204030204" charset="0"/>
                <a:sym typeface="+mn-ea"/>
              </a:rPr>
              <a:t> </a:t>
            </a:r>
            <a:r>
              <a:rPr lang="en-IN" b="1" dirty="0" smtClean="0">
                <a:solidFill>
                  <a:srgbClr val="0000FF"/>
                </a:solidFill>
                <a:latin typeface="Calibri" panose="020F0502020204030204" charset="0"/>
                <a:cs typeface="Calibri" panose="020F0502020204030204" charset="0"/>
                <a:sym typeface="+mn-ea"/>
              </a:rPr>
              <a:t>Replication of genetic material</a:t>
            </a:r>
            <a:r>
              <a:rPr lang="en-IN" dirty="0" smtClean="0">
                <a:solidFill>
                  <a:srgbClr val="0000FF"/>
                </a:solidFill>
                <a:latin typeface="Calibri" panose="020F0502020204030204" charset="0"/>
                <a:cs typeface="Calibri" panose="020F0502020204030204" charset="0"/>
                <a:sym typeface="+mn-ea"/>
              </a:rPr>
              <a:t>:</a:t>
            </a:r>
            <a:r>
              <a:rPr lang="en-IN" dirty="0" smtClean="0">
                <a:latin typeface="Calibri" panose="020F0502020204030204" charset="0"/>
                <a:cs typeface="Calibri" panose="020F0502020204030204" charset="0"/>
                <a:sym typeface="+mn-ea"/>
              </a:rPr>
              <a:t> </a:t>
            </a:r>
            <a:r>
              <a:rPr lang="en-US" altLang="en-IN" dirty="0" smtClean="0">
                <a:latin typeface="Calibri" panose="020F0502020204030204" charset="0"/>
                <a:cs typeface="Calibri" panose="020F0502020204030204" charset="0"/>
                <a:sym typeface="+mn-ea"/>
              </a:rPr>
              <a:t>Single, circular chromosome duplicates itself. R</a:t>
            </a:r>
            <a:r>
              <a:rPr lang="en-IN" dirty="0" smtClean="0">
                <a:latin typeface="Calibri" panose="020F0502020204030204" charset="0"/>
                <a:cs typeface="Calibri" panose="020F0502020204030204" charset="0"/>
                <a:sym typeface="+mn-ea"/>
              </a:rPr>
              <a:t>eplication start</a:t>
            </a:r>
            <a:r>
              <a:rPr lang="en-US" altLang="en-IN" dirty="0" smtClean="0">
                <a:latin typeface="Calibri" panose="020F0502020204030204" charset="0"/>
                <a:cs typeface="Calibri" panose="020F0502020204030204" charset="0"/>
                <a:sym typeface="+mn-ea"/>
              </a:rPr>
              <a:t>s</a:t>
            </a:r>
            <a:r>
              <a:rPr lang="en-IN" dirty="0" smtClean="0">
                <a:latin typeface="Calibri" panose="020F0502020204030204" charset="0"/>
                <a:cs typeface="Calibri" panose="020F0502020204030204" charset="0"/>
                <a:sym typeface="+mn-ea"/>
              </a:rPr>
              <a:t> at </a:t>
            </a:r>
            <a:r>
              <a:rPr lang="en-IN" b="1" dirty="0" smtClean="0">
                <a:latin typeface="Calibri" panose="020F0502020204030204" charset="0"/>
                <a:cs typeface="Calibri" panose="020F0502020204030204" charset="0"/>
                <a:sym typeface="+mn-ea"/>
              </a:rPr>
              <a:t>“</a:t>
            </a:r>
            <a:r>
              <a:rPr lang="en-IN" b="1" dirty="0" err="1" smtClean="0">
                <a:latin typeface="Calibri" panose="020F0502020204030204" charset="0"/>
                <a:cs typeface="Calibri" panose="020F0502020204030204" charset="0"/>
                <a:sym typeface="+mn-ea"/>
              </a:rPr>
              <a:t>ori</a:t>
            </a:r>
            <a:r>
              <a:rPr lang="en-IN" b="1" dirty="0" smtClean="0">
                <a:latin typeface="Calibri" panose="020F0502020204030204" charset="0"/>
                <a:cs typeface="Calibri" panose="020F0502020204030204" charset="0"/>
                <a:sym typeface="+mn-ea"/>
              </a:rPr>
              <a:t>”</a:t>
            </a:r>
            <a:r>
              <a:rPr lang="en-IN" dirty="0" smtClean="0">
                <a:latin typeface="Calibri" panose="020F0502020204030204" charset="0"/>
                <a:cs typeface="Calibri" panose="020F0502020204030204" charset="0"/>
                <a:sym typeface="+mn-ea"/>
              </a:rPr>
              <a:t> </a:t>
            </a:r>
            <a:r>
              <a:rPr lang="en-US" altLang="en-IN" dirty="0" smtClean="0">
                <a:latin typeface="Calibri" panose="020F0502020204030204" charset="0"/>
                <a:cs typeface="Calibri" panose="020F0502020204030204" charset="0"/>
                <a:sym typeface="+mn-ea"/>
              </a:rPr>
              <a:t>(origin of replication) </a:t>
            </a:r>
            <a:r>
              <a:rPr lang="en-IN" dirty="0" smtClean="0">
                <a:latin typeface="Calibri" panose="020F0502020204030204" charset="0"/>
                <a:cs typeface="Calibri" panose="020F0502020204030204" charset="0"/>
                <a:sym typeface="+mn-ea"/>
              </a:rPr>
              <a:t>region and end</a:t>
            </a:r>
            <a:r>
              <a:rPr lang="en-US" altLang="en-IN" dirty="0" smtClean="0">
                <a:latin typeface="Calibri" panose="020F0502020204030204" charset="0"/>
                <a:cs typeface="Calibri" panose="020F0502020204030204" charset="0"/>
                <a:sym typeface="+mn-ea"/>
              </a:rPr>
              <a:t>s</a:t>
            </a:r>
            <a:r>
              <a:rPr lang="en-IN" dirty="0" smtClean="0">
                <a:latin typeface="Calibri" panose="020F0502020204030204" charset="0"/>
                <a:cs typeface="Calibri" panose="020F0502020204030204" charset="0"/>
                <a:sym typeface="+mn-ea"/>
              </a:rPr>
              <a:t> at </a:t>
            </a:r>
            <a:r>
              <a:rPr lang="en-IN" b="1" dirty="0" smtClean="0">
                <a:latin typeface="Calibri" panose="020F0502020204030204" charset="0"/>
                <a:cs typeface="Calibri" panose="020F0502020204030204" charset="0"/>
                <a:sym typeface="+mn-ea"/>
              </a:rPr>
              <a:t>“</a:t>
            </a:r>
            <a:r>
              <a:rPr lang="en-IN" b="1" dirty="0" err="1" smtClean="0">
                <a:latin typeface="Calibri" panose="020F0502020204030204" charset="0"/>
                <a:cs typeface="Calibri" panose="020F0502020204030204" charset="0"/>
                <a:sym typeface="+mn-ea"/>
              </a:rPr>
              <a:t>ter</a:t>
            </a:r>
            <a:r>
              <a:rPr lang="en-IN" b="1" dirty="0" smtClean="0">
                <a:latin typeface="Calibri" panose="020F0502020204030204" charset="0"/>
                <a:cs typeface="Calibri" panose="020F0502020204030204" charset="0"/>
                <a:sym typeface="+mn-ea"/>
              </a:rPr>
              <a:t>”</a:t>
            </a:r>
            <a:r>
              <a:rPr lang="en-IN" dirty="0" smtClean="0">
                <a:latin typeface="Calibri" panose="020F0502020204030204" charset="0"/>
                <a:cs typeface="Calibri" panose="020F0502020204030204" charset="0"/>
                <a:sym typeface="+mn-ea"/>
              </a:rPr>
              <a:t> (terminus of replication) region. </a:t>
            </a:r>
            <a:r>
              <a:rPr lang="en-IN" b="1" dirty="0" smtClean="0">
                <a:latin typeface="Calibri" panose="020F0502020204030204" charset="0"/>
                <a:cs typeface="Calibri" panose="020F0502020204030204" charset="0"/>
                <a:sym typeface="+mn-ea"/>
              </a:rPr>
              <a:t>Replisomes</a:t>
            </a:r>
            <a:r>
              <a:rPr lang="en-IN" dirty="0" smtClean="0">
                <a:latin typeface="Calibri" panose="020F0502020204030204" charset="0"/>
                <a:cs typeface="Calibri" panose="020F0502020204030204" charset="0"/>
                <a:sym typeface="+mn-ea"/>
              </a:rPr>
              <a:t> </a:t>
            </a:r>
            <a:r>
              <a:rPr lang="en-US" altLang="en-IN" dirty="0" smtClean="0">
                <a:latin typeface="Calibri" panose="020F0502020204030204" charset="0"/>
                <a:cs typeface="Calibri" panose="020F0502020204030204" charset="0"/>
                <a:sym typeface="+mn-ea"/>
              </a:rPr>
              <a:t>(several functional enzymes) </a:t>
            </a:r>
            <a:r>
              <a:rPr lang="en-IN" dirty="0" smtClean="0">
                <a:latin typeface="Calibri" panose="020F0502020204030204" charset="0"/>
                <a:cs typeface="Calibri" panose="020F0502020204030204" charset="0"/>
                <a:sym typeface="+mn-ea"/>
              </a:rPr>
              <a:t>helps the replication of circular DNA</a:t>
            </a:r>
            <a:r>
              <a:rPr lang="en-US" altLang="en-IN" dirty="0" smtClean="0">
                <a:latin typeface="Calibri" panose="020F0502020204030204" charset="0"/>
                <a:cs typeface="Calibri" panose="020F0502020204030204" charset="0"/>
                <a:sym typeface="+mn-ea"/>
              </a:rPr>
              <a:t>.</a:t>
            </a:r>
            <a:endParaRPr lang="en-IN" dirty="0" smtClean="0">
              <a:latin typeface="Calibri" panose="020F0502020204030204" charset="0"/>
              <a:cs typeface="Calibri" panose="020F0502020204030204" charset="0"/>
            </a:endParaRPr>
          </a:p>
          <a:p>
            <a:pPr algn="just"/>
            <a:endParaRPr lang="en-IN" dirty="0" smtClean="0">
              <a:latin typeface="Calibri" panose="020F0502020204030204" charset="0"/>
              <a:cs typeface="Calibri" panose="020F0502020204030204" charset="0"/>
            </a:endParaRPr>
          </a:p>
          <a:p>
            <a:pPr algn="just"/>
            <a:r>
              <a:rPr lang="en-US" altLang="en-IN" b="1" dirty="0" smtClean="0">
                <a:solidFill>
                  <a:srgbClr val="C00000"/>
                </a:solidFill>
                <a:latin typeface="Calibri" panose="020F0502020204030204" charset="0"/>
                <a:cs typeface="Calibri" panose="020F0502020204030204" charset="0"/>
                <a:sym typeface="+mn-ea"/>
              </a:rPr>
              <a:t>3) </a:t>
            </a:r>
            <a:r>
              <a:rPr lang="en-IN" b="1" dirty="0" smtClean="0">
                <a:solidFill>
                  <a:srgbClr val="C00000"/>
                </a:solidFill>
                <a:latin typeface="Calibri" panose="020F0502020204030204" charset="0"/>
                <a:cs typeface="Calibri" panose="020F0502020204030204" charset="0"/>
                <a:sym typeface="+mn-ea"/>
              </a:rPr>
              <a:t>Segregation of DNA</a:t>
            </a:r>
            <a:r>
              <a:rPr lang="en-IN" dirty="0" smtClean="0">
                <a:solidFill>
                  <a:srgbClr val="C00000"/>
                </a:solidFill>
                <a:latin typeface="Calibri" panose="020F0502020204030204" charset="0"/>
                <a:cs typeface="Calibri" panose="020F0502020204030204" charset="0"/>
                <a:sym typeface="+mn-ea"/>
              </a:rPr>
              <a:t>:</a:t>
            </a:r>
            <a:r>
              <a:rPr lang="en-IN" dirty="0" smtClean="0">
                <a:latin typeface="Calibri" panose="020F0502020204030204" charset="0"/>
                <a:cs typeface="Calibri" panose="020F0502020204030204" charset="0"/>
                <a:sym typeface="+mn-ea"/>
              </a:rPr>
              <a:t> </a:t>
            </a:r>
            <a:r>
              <a:rPr lang="en-US" altLang="en-IN" dirty="0" smtClean="0">
                <a:latin typeface="Calibri" panose="020F0502020204030204" charset="0"/>
                <a:cs typeface="Calibri" panose="020F0502020204030204" charset="0"/>
                <a:sym typeface="+mn-ea"/>
              </a:rPr>
              <a:t>By</a:t>
            </a:r>
            <a:r>
              <a:rPr lang="en-IN" dirty="0" smtClean="0">
                <a:latin typeface="Calibri" panose="020F0502020204030204" charset="0"/>
                <a:cs typeface="Calibri" panose="020F0502020204030204" charset="0"/>
                <a:sym typeface="+mn-ea"/>
              </a:rPr>
              <a:t> </a:t>
            </a:r>
            <a:r>
              <a:rPr lang="en-US" altLang="en-IN" dirty="0" smtClean="0">
                <a:latin typeface="Calibri" panose="020F0502020204030204" charset="0"/>
                <a:cs typeface="Calibri" panose="020F0502020204030204" charset="0"/>
                <a:sym typeface="+mn-ea"/>
              </a:rPr>
              <a:t>the end of replication, the two new chromosomes </a:t>
            </a:r>
            <a:r>
              <a:rPr lang="en-IN" dirty="0" smtClean="0">
                <a:latin typeface="Calibri" panose="020F0502020204030204" charset="0"/>
                <a:cs typeface="Calibri" panose="020F0502020204030204" charset="0"/>
                <a:sym typeface="+mn-ea"/>
              </a:rPr>
              <a:t>separate </a:t>
            </a:r>
            <a:r>
              <a:rPr lang="en-US" altLang="en-IN" dirty="0" smtClean="0">
                <a:latin typeface="Calibri" panose="020F0502020204030204" charset="0"/>
                <a:cs typeface="Calibri" panose="020F0502020204030204" charset="0"/>
                <a:sym typeface="+mn-ea"/>
              </a:rPr>
              <a:t>from each other and are</a:t>
            </a:r>
            <a:r>
              <a:rPr lang="en-IN" dirty="0" smtClean="0">
                <a:latin typeface="Calibri" panose="020F0502020204030204" charset="0"/>
                <a:cs typeface="Calibri" panose="020F0502020204030204" charset="0"/>
                <a:sym typeface="+mn-ea"/>
              </a:rPr>
              <a:t> </a:t>
            </a:r>
            <a:r>
              <a:rPr lang="en-US" altLang="en-IN" dirty="0" smtClean="0">
                <a:latin typeface="Calibri" panose="020F0502020204030204" charset="0"/>
                <a:cs typeface="Calibri" panose="020F0502020204030204" charset="0"/>
                <a:sym typeface="+mn-ea"/>
              </a:rPr>
              <a:t>partitioned to opposite</a:t>
            </a:r>
            <a:r>
              <a:rPr lang="en-IN" dirty="0" smtClean="0">
                <a:latin typeface="Calibri" panose="020F0502020204030204" charset="0"/>
                <a:cs typeface="Calibri" panose="020F0502020204030204" charset="0"/>
                <a:sym typeface="+mn-ea"/>
              </a:rPr>
              <a:t> end</a:t>
            </a:r>
            <a:r>
              <a:rPr lang="en-US" altLang="en-IN" dirty="0" smtClean="0">
                <a:latin typeface="Calibri" panose="020F0502020204030204" charset="0"/>
                <a:cs typeface="Calibri" panose="020F0502020204030204" charset="0"/>
                <a:sym typeface="+mn-ea"/>
              </a:rPr>
              <a:t>s</a:t>
            </a:r>
            <a:r>
              <a:rPr lang="en-IN" dirty="0" smtClean="0">
                <a:latin typeface="Calibri" panose="020F0502020204030204" charset="0"/>
                <a:cs typeface="Calibri" panose="020F0502020204030204" charset="0"/>
                <a:sym typeface="+mn-ea"/>
              </a:rPr>
              <a:t> of </a:t>
            </a:r>
            <a:r>
              <a:rPr lang="en-US" altLang="en-IN" dirty="0" smtClean="0">
                <a:latin typeface="Calibri" panose="020F0502020204030204" charset="0"/>
                <a:cs typeface="Calibri" panose="020F0502020204030204" charset="0"/>
                <a:sym typeface="+mn-ea"/>
              </a:rPr>
              <a:t>the </a:t>
            </a:r>
            <a:r>
              <a:rPr lang="en-IN" dirty="0" smtClean="0">
                <a:latin typeface="Calibri" panose="020F0502020204030204" charset="0"/>
                <a:cs typeface="Calibri" panose="020F0502020204030204" charset="0"/>
                <a:sym typeface="+mn-ea"/>
              </a:rPr>
              <a:t>lengthened cell.</a:t>
            </a:r>
            <a:endParaRPr lang="en-IN" dirty="0" smtClean="0">
              <a:latin typeface="Calibri" panose="020F0502020204030204" charset="0"/>
              <a:cs typeface="Calibri" panose="020F0502020204030204" charset="0"/>
            </a:endParaRPr>
          </a:p>
          <a:p>
            <a:pPr algn="just"/>
            <a:endParaRPr lang="en-IN" dirty="0" smtClean="0">
              <a:latin typeface="Calibri" panose="020F0502020204030204" charset="0"/>
              <a:cs typeface="Calibri" panose="020F0502020204030204" charset="0"/>
            </a:endParaRPr>
          </a:p>
          <a:p>
            <a:pPr algn="just"/>
            <a:r>
              <a:rPr lang="en-US" altLang="en-IN" b="1" dirty="0" smtClean="0">
                <a:solidFill>
                  <a:srgbClr val="0000FF"/>
                </a:solidFill>
                <a:latin typeface="Calibri" panose="020F0502020204030204" charset="0"/>
                <a:cs typeface="Calibri" panose="020F0502020204030204" charset="0"/>
                <a:sym typeface="+mn-ea"/>
              </a:rPr>
              <a:t>4) </a:t>
            </a:r>
            <a:r>
              <a:rPr lang="en-IN" b="1" dirty="0" smtClean="0">
                <a:solidFill>
                  <a:srgbClr val="0000FF"/>
                </a:solidFill>
                <a:latin typeface="Calibri" panose="020F0502020204030204" charset="0"/>
                <a:cs typeface="Calibri" panose="020F0502020204030204" charset="0"/>
                <a:sym typeface="+mn-ea"/>
              </a:rPr>
              <a:t>Cytokinesis</a:t>
            </a:r>
            <a:r>
              <a:rPr lang="en-IN" dirty="0" smtClean="0">
                <a:solidFill>
                  <a:srgbClr val="0000FF"/>
                </a:solidFill>
                <a:latin typeface="Calibri" panose="020F0502020204030204" charset="0"/>
                <a:cs typeface="Calibri" panose="020F0502020204030204" charset="0"/>
                <a:sym typeface="+mn-ea"/>
              </a:rPr>
              <a:t>:</a:t>
            </a:r>
            <a:r>
              <a:rPr lang="en-IN" dirty="0" smtClean="0">
                <a:latin typeface="Calibri" panose="020F0502020204030204" charset="0"/>
                <a:cs typeface="Calibri" panose="020F0502020204030204" charset="0"/>
                <a:sym typeface="+mn-ea"/>
              </a:rPr>
              <a:t> </a:t>
            </a:r>
            <a:r>
              <a:rPr lang="en-US" dirty="0" smtClean="0">
                <a:latin typeface="Calibri" panose="020F0502020204030204" charset="0"/>
                <a:cs typeface="Calibri" panose="020F0502020204030204" charset="0"/>
                <a:sym typeface="+mn-ea"/>
              </a:rPr>
              <a:t>F</a:t>
            </a:r>
            <a:r>
              <a:rPr lang="en-US" altLang="en-IN" dirty="0" smtClean="0">
                <a:latin typeface="Calibri" panose="020F0502020204030204" charset="0"/>
                <a:cs typeface="Calibri" panose="020F0502020204030204" charset="0"/>
                <a:sym typeface="+mn-ea"/>
              </a:rPr>
              <a:t>ormation of </a:t>
            </a:r>
            <a:r>
              <a:rPr lang="en-US" altLang="en-IN" b="1" dirty="0" smtClean="0">
                <a:solidFill>
                  <a:srgbClr val="FF0000"/>
                </a:solidFill>
                <a:latin typeface="Calibri" panose="020F0502020204030204" charset="0"/>
                <a:cs typeface="Calibri" panose="020F0502020204030204" charset="0"/>
                <a:sym typeface="+mn-ea"/>
              </a:rPr>
              <a:t>division septum</a:t>
            </a:r>
            <a:r>
              <a:rPr lang="en-US" altLang="en-IN" dirty="0" smtClean="0">
                <a:latin typeface="Calibri" panose="020F0502020204030204" charset="0"/>
                <a:cs typeface="Calibri" panose="020F0502020204030204" charset="0"/>
                <a:sym typeface="+mn-ea"/>
              </a:rPr>
              <a:t> in the center of the cell occurs</a:t>
            </a:r>
            <a:r>
              <a:rPr lang="en-IN" dirty="0" smtClean="0">
                <a:latin typeface="Calibri" panose="020F0502020204030204" charset="0"/>
                <a:cs typeface="Calibri" panose="020F0502020204030204" charset="0"/>
                <a:sym typeface="+mn-ea"/>
              </a:rPr>
              <a:t> </a:t>
            </a:r>
            <a:r>
              <a:rPr lang="en-US" dirty="0" smtClean="0">
                <a:latin typeface="Calibri" panose="020F0502020204030204" charset="0"/>
                <a:cs typeface="Calibri" panose="020F0502020204030204" charset="0"/>
                <a:sym typeface="+mn-ea"/>
              </a:rPr>
              <a:t>to divide the cell into 2 identical daughter cells.</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Chromosomes most condensed in </a:t>
            </a:r>
            <a:r>
              <a:rPr lang="en-US" b="1"/>
              <a:t>METAPHASE</a:t>
            </a:r>
            <a:endParaRPr lang="en-US" b="1"/>
          </a:p>
          <a:p>
            <a:endParaRPr lang="en-US" b="1"/>
          </a:p>
          <a:p>
            <a:r>
              <a:rPr lang="en-US"/>
              <a:t>Longest phase of cell cycle is </a:t>
            </a:r>
            <a:r>
              <a:rPr lang="en-US" b="1"/>
              <a:t>INTERPHASE</a:t>
            </a:r>
            <a:endParaRPr lang="en-US" b="1"/>
          </a:p>
          <a:p>
            <a:endParaRPr lang="en-US" b="1"/>
          </a:p>
          <a:p>
            <a:r>
              <a:rPr lang="en-US">
                <a:sym typeface="+mn-ea"/>
              </a:rPr>
              <a:t>Longest phase of cell division is </a:t>
            </a:r>
            <a:r>
              <a:rPr lang="en-US" b="1">
                <a:sym typeface="+mn-ea"/>
              </a:rPr>
              <a:t>PRO</a:t>
            </a:r>
            <a:r>
              <a:rPr lang="en-US" b="1">
                <a:sym typeface="+mn-ea"/>
              </a:rPr>
              <a:t>PHASE</a:t>
            </a:r>
            <a:endParaRPr lang="en-US" b="1">
              <a:sym typeface="+mn-ea"/>
            </a:endParaRPr>
          </a:p>
          <a:p>
            <a:endParaRPr lang="en-US" b="1"/>
          </a:p>
          <a:p>
            <a:r>
              <a:rPr lang="en-US">
                <a:sym typeface="+mn-ea"/>
              </a:rPr>
              <a:t>Shortest phase of cell division is </a:t>
            </a:r>
            <a:r>
              <a:rPr lang="en-US" b="1">
                <a:sym typeface="+mn-ea"/>
              </a:rPr>
              <a:t>ANA</a:t>
            </a:r>
            <a:r>
              <a:rPr lang="en-US" b="1">
                <a:sym typeface="+mn-ea"/>
              </a:rPr>
              <a:t>PHASE</a:t>
            </a:r>
            <a:endParaRPr lang="en-US" b="1"/>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9" name="Shape 169"/>
        <p:cNvGrpSpPr/>
        <p:nvPr/>
      </p:nvGrpSpPr>
      <p:grpSpPr>
        <a:xfrm>
          <a:off x="0" y="0"/>
          <a:ext cx="0" cy="0"/>
          <a:chOff x="0" y="0"/>
          <a:chExt cx="0" cy="0"/>
        </a:xfrm>
      </p:grpSpPr>
      <p:sp>
        <p:nvSpPr>
          <p:cNvPr id="170" name="Google Shape;170;p1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Homologous chromosomes are made up of chromosome pairs of approximately the same length, centromere position, and staining pattern, for genes with the same corresponding loci. The alleles on the homologous chromosomes may be different, resulting in different phenotypes of the same genes.</a:t>
            </a:r>
          </a:p>
        </p:txBody>
      </p:sp>
      <p:sp>
        <p:nvSpPr>
          <p:cNvPr id="171" name="Google Shape;171;p14: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0" name="Shape 190"/>
        <p:cNvGrpSpPr/>
        <p:nvPr/>
      </p:nvGrpSpPr>
      <p:grpSpPr>
        <a:xfrm>
          <a:off x="0" y="0"/>
          <a:ext cx="0" cy="0"/>
          <a:chOff x="0" y="0"/>
          <a:chExt cx="0" cy="0"/>
        </a:xfrm>
      </p:grpSpPr>
      <p:sp>
        <p:nvSpPr>
          <p:cNvPr id="191" name="Google Shape;191;p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92" name="Google Shape;192;p18: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2C3F279-F855-400B-9230-0647F5D956E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ACA1D1-637E-445A-811F-8F4D15D7FF1F}"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92C3F279-F855-400B-9230-0647F5D956E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ACA1D1-637E-445A-811F-8F4D15D7FF1F}"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92C3F279-F855-400B-9230-0647F5D956E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ACA1D1-637E-445A-811F-8F4D15D7FF1F}"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92C3F279-F855-400B-9230-0647F5D956E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ACA1D1-637E-445A-811F-8F4D15D7FF1F}"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92C3F279-F855-400B-9230-0647F5D956E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ACA1D1-637E-445A-811F-8F4D15D7FF1F}"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92C3F279-F855-400B-9230-0647F5D956E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ACA1D1-637E-445A-811F-8F4D15D7FF1F}"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92C3F279-F855-400B-9230-0647F5D956EB}"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ACA1D1-637E-445A-811F-8F4D15D7FF1F}"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2C3F279-F855-400B-9230-0647F5D956EB}"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ACA1D1-637E-445A-811F-8F4D15D7FF1F}"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C3F279-F855-400B-9230-0647F5D956EB}"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ACA1D1-637E-445A-811F-8F4D15D7FF1F}"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92C3F279-F855-400B-9230-0647F5D956E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ACA1D1-637E-445A-811F-8F4D15D7FF1F}"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92C3F279-F855-400B-9230-0647F5D956E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ACA1D1-637E-445A-811F-8F4D15D7FF1F}" type="slidenum">
              <a:rPr lang="en-US" smtClean="0"/>
            </a:fld>
            <a:endParaRPr lang="en-US"/>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fld id="{92C3F279-F855-400B-9230-0647F5D956EB}" type="datetimeFigureOut">
              <a:rPr lang="en-US" smtClean="0"/>
            </a:fld>
            <a:endParaRPr lang="en-US"/>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2EACA1D1-637E-445A-811F-8F4D15D7FF1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jpe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image" Target="../media/image10.jpe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jpe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jpeg"/><Relationship Id="rId1" Type="http://schemas.openxmlformats.org/officeDocument/2006/relationships/image" Target="../media/image17.jpe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0.jpeg"/><Relationship Id="rId1" Type="http://schemas.openxmlformats.org/officeDocument/2006/relationships/image" Target="../media/image19.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 name="Title 27"/>
          <p:cNvSpPr>
            <a:spLocks noGrp="1"/>
          </p:cNvSpPr>
          <p:nvPr>
            <p:ph type="ctrTitle"/>
          </p:nvPr>
        </p:nvSpPr>
        <p:spPr>
          <a:xfrm>
            <a:off x="125095" y="2080260"/>
            <a:ext cx="5533390" cy="2306320"/>
          </a:xfrm>
        </p:spPr>
        <p:txBody>
          <a:bodyPr>
            <a:normAutofit/>
          </a:bodyPr>
          <a:p>
            <a:pPr algn="ctr"/>
            <a:r>
              <a:rPr lang="en-IN" sz="4800" b="1" cap="all" dirty="0" smtClean="0">
                <a:solidFill>
                  <a:srgbClr val="009E46"/>
                </a:solidFill>
                <a:effectLst/>
                <a:uFillTx/>
                <a:latin typeface="Cambria" panose="02040503050406030204" charset="0"/>
                <a:cs typeface="Cambria" panose="02040503050406030204" charset="0"/>
                <a:sym typeface="+mn-ea"/>
              </a:rPr>
              <a:t>Cell </a:t>
            </a:r>
            <a:r>
              <a:rPr lang="en-US" altLang="en-IN" sz="4800" b="1" cap="all" dirty="0" smtClean="0">
                <a:solidFill>
                  <a:srgbClr val="009E46"/>
                </a:solidFill>
                <a:effectLst/>
                <a:uFillTx/>
                <a:latin typeface="Cambria" panose="02040503050406030204" charset="0"/>
                <a:cs typeface="Cambria" panose="02040503050406030204" charset="0"/>
                <a:sym typeface="+mn-ea"/>
              </a:rPr>
              <a:t>GROWTH </a:t>
            </a:r>
            <a:br>
              <a:rPr lang="en-US" altLang="en-IN" sz="4800" b="1" cap="all" dirty="0" smtClean="0">
                <a:solidFill>
                  <a:srgbClr val="009E46"/>
                </a:solidFill>
                <a:effectLst/>
                <a:uFillTx/>
                <a:latin typeface="Cambria" panose="02040503050406030204" charset="0"/>
                <a:cs typeface="Cambria" panose="02040503050406030204" charset="0"/>
                <a:sym typeface="+mn-ea"/>
              </a:rPr>
            </a:br>
            <a:r>
              <a:rPr lang="en-US" altLang="en-IN" sz="4800" b="1" cap="all" dirty="0" smtClean="0">
                <a:solidFill>
                  <a:srgbClr val="009E46"/>
                </a:solidFill>
                <a:effectLst/>
                <a:uFillTx/>
                <a:latin typeface="Cambria" panose="02040503050406030204" charset="0"/>
                <a:cs typeface="Cambria" panose="02040503050406030204" charset="0"/>
                <a:sym typeface="+mn-ea"/>
              </a:rPr>
              <a:t>&amp; </a:t>
            </a:r>
            <a:br>
              <a:rPr lang="en-US" altLang="en-IN" sz="4800" b="1" cap="all" dirty="0" smtClean="0">
                <a:solidFill>
                  <a:srgbClr val="009E46"/>
                </a:solidFill>
                <a:effectLst/>
                <a:uFillTx/>
                <a:latin typeface="Cambria" panose="02040503050406030204" charset="0"/>
                <a:cs typeface="Cambria" panose="02040503050406030204" charset="0"/>
                <a:sym typeface="+mn-ea"/>
              </a:rPr>
            </a:br>
            <a:r>
              <a:rPr lang="en-US" altLang="en-IN" sz="4800" b="1" cap="all" dirty="0" smtClean="0">
                <a:solidFill>
                  <a:srgbClr val="009E46"/>
                </a:solidFill>
                <a:effectLst/>
                <a:uFillTx/>
                <a:latin typeface="Cambria" panose="02040503050406030204" charset="0"/>
                <a:cs typeface="Cambria" panose="02040503050406030204" charset="0"/>
                <a:sym typeface="+mn-ea"/>
              </a:rPr>
              <a:t>REPRODUCTION</a:t>
            </a:r>
            <a:endParaRPr lang="en-US" altLang="en-IN" sz="4800" b="1" cap="all" dirty="0" smtClean="0">
              <a:solidFill>
                <a:srgbClr val="009E46"/>
              </a:solidFill>
              <a:effectLst/>
              <a:uFillTx/>
              <a:latin typeface="Cambria" panose="02040503050406030204" charset="0"/>
              <a:cs typeface="Cambria" panose="02040503050406030204" charset="0"/>
              <a:sym typeface="+mn-ea"/>
            </a:endParaRPr>
          </a:p>
        </p:txBody>
      </p:sp>
      <p:pic>
        <p:nvPicPr>
          <p:cNvPr id="6146" name="Picture 2" descr="Image result for cell division cartoons"/>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744210" y="-635"/>
            <a:ext cx="6471285" cy="685863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6690" y="200025"/>
            <a:ext cx="11878310" cy="706755"/>
          </a:xfrm>
          <a:prstGeom prst="rect">
            <a:avLst/>
          </a:prstGeom>
          <a:noFill/>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US" sz="4000" b="1" dirty="0" smtClean="0">
                <a:solidFill>
                  <a:srgbClr val="0000FF"/>
                </a:solidFill>
                <a:effectLst/>
                <a:latin typeface="Cambria" panose="02040503050406030204" charset="0"/>
                <a:cs typeface="Cambria" panose="02040503050406030204" charset="0"/>
              </a:rPr>
              <a:t>INTERPHASE</a:t>
            </a:r>
            <a:endParaRPr lang="en-US" sz="4000" b="1" dirty="0" smtClean="0">
              <a:solidFill>
                <a:srgbClr val="0000FF"/>
              </a:solidFill>
              <a:effectLst/>
              <a:latin typeface="Cambria" panose="02040503050406030204" charset="0"/>
              <a:cs typeface="Cambria" panose="02040503050406030204" charset="0"/>
            </a:endParaRPr>
          </a:p>
        </p:txBody>
      </p:sp>
      <p:pic>
        <p:nvPicPr>
          <p:cNvPr id="4" name="Picture 2" descr="Image result for types of cell division"/>
          <p:cNvPicPr>
            <a:picLocks noChangeAspect="1" noChangeArrowheads="1"/>
          </p:cNvPicPr>
          <p:nvPr/>
        </p:nvPicPr>
        <p:blipFill rotWithShape="1">
          <a:blip r:embed="rId1">
            <a:extLst>
              <a:ext uri="{28A0092B-C50C-407E-A947-70E740481C1C}">
                <a14:useLocalDpi xmlns:a14="http://schemas.microsoft.com/office/drawing/2010/main" val="0"/>
              </a:ext>
            </a:extLst>
          </a:blip>
          <a:srcRect l="4077" t="52999" r="62115"/>
          <a:stretch>
            <a:fillRect/>
          </a:stretch>
        </p:blipFill>
        <p:spPr bwMode="auto">
          <a:xfrm>
            <a:off x="1074420" y="1260475"/>
            <a:ext cx="4096385" cy="4336415"/>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1"/>
          <p:cNvSpPr txBox="1"/>
          <p:nvPr/>
        </p:nvSpPr>
        <p:spPr>
          <a:xfrm>
            <a:off x="1183640" y="5248910"/>
            <a:ext cx="4138295" cy="1198880"/>
          </a:xfrm>
          <a:prstGeom prst="rect">
            <a:avLst/>
          </a:prstGeom>
          <a:noFill/>
        </p:spPr>
        <p:txBody>
          <a:bodyPr wrap="square" rtlCol="0">
            <a:spAutoFit/>
          </a:bodyPr>
          <a:p>
            <a:pPr algn="l"/>
            <a:r>
              <a:rPr lang="en-US" sz="2400"/>
              <a:t>like for example synthesizes microtubules that will help in segregation of chromosomes.</a:t>
            </a:r>
            <a:endParaRPr lang="en-US" sz="2400"/>
          </a:p>
        </p:txBody>
      </p:sp>
      <p:pic>
        <p:nvPicPr>
          <p:cNvPr id="3" name="Picture 6" descr="Image result for cell cycle phases"/>
          <p:cNvPicPr>
            <a:picLocks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5622925" y="1600835"/>
            <a:ext cx="6430645" cy="364871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405130" y="151765"/>
            <a:ext cx="10142855" cy="4027170"/>
            <a:chOff x="1734207" y="389155"/>
            <a:chExt cx="8902262" cy="3839288"/>
          </a:xfrm>
        </p:grpSpPr>
        <p:pic>
          <p:nvPicPr>
            <p:cNvPr id="2050" name="Picture 2" descr="Related image"/>
            <p:cNvPicPr>
              <a:picLocks noChangeAspect="1" noChangeArrowheads="1"/>
            </p:cNvPicPr>
            <p:nvPr/>
          </p:nvPicPr>
          <p:blipFill rotWithShape="1">
            <a:blip r:embed="rId1">
              <a:extLst>
                <a:ext uri="{28A0092B-C50C-407E-A947-70E740481C1C}">
                  <a14:useLocalDpi xmlns:a14="http://schemas.microsoft.com/office/drawing/2010/main" val="0"/>
                </a:ext>
              </a:extLst>
            </a:blip>
            <a:srcRect l="1" r="-1452" b="41335"/>
            <a:stretch>
              <a:fillRect/>
            </a:stretch>
          </p:blipFill>
          <p:spPr bwMode="auto">
            <a:xfrm>
              <a:off x="1734207" y="389155"/>
              <a:ext cx="8192919" cy="3839288"/>
            </a:xfrm>
            <a:prstGeom prst="rect">
              <a:avLst/>
            </a:prstGeom>
            <a:noFill/>
            <a:extLst>
              <a:ext uri="{909E8E84-426E-40DD-AFC4-6F175D3DCCD1}">
                <a14:hiddenFill xmlns:a14="http://schemas.microsoft.com/office/drawing/2010/main">
                  <a:solidFill>
                    <a:srgbClr val="FFFFFF"/>
                  </a:solidFill>
                </a14:hiddenFill>
              </a:ext>
            </a:extLst>
          </p:spPr>
        </p:pic>
        <p:sp>
          <p:nvSpPr>
            <p:cNvPr id="3" name="Rounded Rectangle 2"/>
            <p:cNvSpPr/>
            <p:nvPr/>
          </p:nvSpPr>
          <p:spPr>
            <a:xfrm>
              <a:off x="6873766" y="546538"/>
              <a:ext cx="3762703" cy="296391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 name="Picture 4" descr="Image result for chromatid"/>
          <p:cNvPicPr>
            <a:picLocks noChangeAspect="1" noChangeArrowheads="1"/>
          </p:cNvPicPr>
          <p:nvPr/>
        </p:nvPicPr>
        <p:blipFill rotWithShape="1">
          <a:blip r:embed="rId2">
            <a:extLst>
              <a:ext uri="{28A0092B-C50C-407E-A947-70E740481C1C}">
                <a14:useLocalDpi xmlns:a14="http://schemas.microsoft.com/office/drawing/2010/main" val="0"/>
              </a:ext>
            </a:extLst>
          </a:blip>
          <a:srcRect t="7306" r="-441"/>
          <a:stretch>
            <a:fillRect/>
          </a:stretch>
        </p:blipFill>
        <p:spPr bwMode="auto">
          <a:xfrm>
            <a:off x="2505731" y="4366390"/>
            <a:ext cx="7180647" cy="240008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Image result for stages of mitosis in eukaryotic cells"/>
          <p:cNvPicPr>
            <a:picLocks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5584825" y="316865"/>
            <a:ext cx="6339840" cy="1237615"/>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1"/>
          <p:cNvSpPr txBox="1"/>
          <p:nvPr/>
        </p:nvSpPr>
        <p:spPr>
          <a:xfrm>
            <a:off x="8941435" y="2421890"/>
            <a:ext cx="1983740" cy="583565"/>
          </a:xfrm>
          <a:prstGeom prst="rect">
            <a:avLst/>
          </a:prstGeom>
          <a:solidFill>
            <a:schemeClr val="accent2">
              <a:lumMod val="20000"/>
              <a:lumOff val="80000"/>
            </a:schemeClr>
          </a:solidFill>
          <a:ln>
            <a:solidFill>
              <a:schemeClr val="tx1"/>
            </a:solidFill>
          </a:ln>
        </p:spPr>
        <p:txBody>
          <a:bodyPr wrap="square" rtlCol="0">
            <a:spAutoFit/>
          </a:bodyPr>
          <a:p>
            <a:r>
              <a:rPr lang="en-US" sz="3200" b="1"/>
              <a:t>I PMAT C</a:t>
            </a:r>
            <a:endParaRPr lang="en-US" sz="3200" b="1"/>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prophase of mitosis"/>
          <p:cNvPicPr>
            <a:picLocks noChangeAspect="1" noChangeArrowheads="1"/>
          </p:cNvPicPr>
          <p:nvPr/>
        </p:nvPicPr>
        <p:blipFill rotWithShape="1">
          <a:blip r:embed="rId1">
            <a:extLst>
              <a:ext uri="{28A0092B-C50C-407E-A947-70E740481C1C}">
                <a14:useLocalDpi xmlns:a14="http://schemas.microsoft.com/office/drawing/2010/main" val="0"/>
              </a:ext>
            </a:extLst>
          </a:blip>
          <a:srcRect t="18454" r="-392" b="11923"/>
          <a:stretch>
            <a:fillRect/>
          </a:stretch>
        </p:blipFill>
        <p:spPr bwMode="auto">
          <a:xfrm>
            <a:off x="210207" y="865854"/>
            <a:ext cx="6123858" cy="281276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Related image"/>
          <p:cNvPicPr>
            <a:picLocks noChangeAspect="1" noChangeArrowheads="1"/>
          </p:cNvPicPr>
          <p:nvPr/>
        </p:nvPicPr>
        <p:blipFill rotWithShape="1">
          <a:blip r:embed="rId2">
            <a:extLst>
              <a:ext uri="{28A0092B-C50C-407E-A947-70E740481C1C}">
                <a14:useLocalDpi xmlns:a14="http://schemas.microsoft.com/office/drawing/2010/main" val="0"/>
              </a:ext>
            </a:extLst>
          </a:blip>
          <a:srcRect r="-654" b="6212"/>
          <a:stretch>
            <a:fillRect/>
          </a:stretch>
        </p:blipFill>
        <p:spPr bwMode="auto">
          <a:xfrm>
            <a:off x="5305644" y="3573517"/>
            <a:ext cx="6476453" cy="318446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0633" y="50821"/>
            <a:ext cx="12192000" cy="706755"/>
          </a:xfrm>
          <a:prstGeom prst="rect">
            <a:avLst/>
          </a:prstGeom>
          <a:noFill/>
          <a:extLst>
            <a:ext uri="{909E8E84-426E-40DD-AFC4-6F175D3DCCD1}">
              <a14:hiddenFill xmlns:a14="http://schemas.microsoft.com/office/drawing/2010/main">
                <a:solidFill>
                  <a:schemeClr val="accent2"/>
                </a:solidFill>
              </a14:hiddenFill>
            </a:ext>
          </a:extLst>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US" sz="4000" b="1" dirty="0" smtClean="0">
                <a:solidFill>
                  <a:srgbClr val="C00000"/>
                </a:solidFill>
                <a:effectLst/>
                <a:latin typeface="Cambria" panose="02040503050406030204" charset="0"/>
                <a:cs typeface="Cambria" panose="02040503050406030204" charset="0"/>
              </a:rPr>
              <a:t>MITOSIS</a:t>
            </a:r>
            <a:endParaRPr lang="en-US" sz="4000" b="1" dirty="0" smtClean="0">
              <a:solidFill>
                <a:srgbClr val="C00000"/>
              </a:solidFill>
              <a:effectLst/>
              <a:latin typeface="Cambria" panose="02040503050406030204" charset="0"/>
              <a:cs typeface="Cambria" panose="0204050305040603020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Image result for anaphas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8600" y="130175"/>
            <a:ext cx="6827520" cy="3097530"/>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descr="Image result for telophase"/>
          <p:cNvPicPr>
            <a:picLocks noChangeAspect="1" noChangeArrowheads="1"/>
          </p:cNvPicPr>
          <p:nvPr/>
        </p:nvPicPr>
        <p:blipFill rotWithShape="1">
          <a:blip r:embed="rId2">
            <a:extLst>
              <a:ext uri="{28A0092B-C50C-407E-A947-70E740481C1C}">
                <a14:useLocalDpi xmlns:a14="http://schemas.microsoft.com/office/drawing/2010/main" val="0"/>
              </a:ext>
            </a:extLst>
          </a:blip>
          <a:srcRect r="693" b="3460"/>
          <a:stretch>
            <a:fillRect/>
          </a:stretch>
        </p:blipFill>
        <p:spPr bwMode="auto">
          <a:xfrm>
            <a:off x="5532755" y="2917825"/>
            <a:ext cx="6364605" cy="38671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difference in cytokinesis in plants and animal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4301" y="1081087"/>
            <a:ext cx="5276850" cy="54959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difference in cytokinesis in plants and anima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0990" y="1529716"/>
            <a:ext cx="6804025" cy="235267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93980" y="184150"/>
            <a:ext cx="11811635" cy="706755"/>
          </a:xfrm>
          <a:prstGeom prst="rect">
            <a:avLst/>
          </a:prstGeom>
          <a:noFill/>
          <a:extLst>
            <a:ext uri="{909E8E84-426E-40DD-AFC4-6F175D3DCCD1}">
              <a14:hiddenFill xmlns:a14="http://schemas.microsoft.com/office/drawing/2010/main">
                <a:solidFill>
                  <a:schemeClr val="accent2"/>
                </a:solidFill>
              </a14:hiddenFill>
            </a:ext>
          </a:extLst>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US" sz="4000" b="1" dirty="0" smtClean="0">
                <a:solidFill>
                  <a:schemeClr val="tx1"/>
                </a:solidFill>
                <a:effectLst>
                  <a:outerShdw blurRad="38100" dist="19050" dir="2700000" algn="tl" rotWithShape="0">
                    <a:schemeClr val="dk1">
                      <a:alpha val="40000"/>
                    </a:schemeClr>
                  </a:outerShdw>
                </a:effectLst>
                <a:latin typeface="Cambria" panose="02040503050406030204" charset="0"/>
                <a:cs typeface="Cambria" panose="02040503050406030204" charset="0"/>
              </a:rPr>
              <a:t>CTYTOKINESIS IN PLANTS AND ANIMALS</a:t>
            </a:r>
            <a:endParaRPr lang="en-US" sz="4000" b="1" dirty="0" smtClean="0">
              <a:solidFill>
                <a:schemeClr val="tx1"/>
              </a:solidFill>
              <a:effectLst>
                <a:outerShdw blurRad="38100" dist="19050" dir="2700000" algn="tl" rotWithShape="0">
                  <a:schemeClr val="dk1">
                    <a:alpha val="40000"/>
                  </a:schemeClr>
                </a:outerShdw>
              </a:effectLst>
              <a:latin typeface="Cambria" panose="02040503050406030204" charset="0"/>
              <a:cs typeface="Cambria" panose="0204050305040603020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4950" y="231775"/>
            <a:ext cx="11722100" cy="706755"/>
          </a:xfrm>
          <a:prstGeom prst="rect">
            <a:avLst/>
          </a:prstGeom>
          <a:noFill/>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US" sz="4000" b="1" dirty="0" smtClean="0">
                <a:solidFill>
                  <a:srgbClr val="0000FF"/>
                </a:solidFill>
                <a:effectLst/>
                <a:latin typeface="Cambria" panose="02040503050406030204" charset="0"/>
                <a:cs typeface="Cambria" panose="02040503050406030204" charset="0"/>
              </a:rPr>
              <a:t>MEIOSIS</a:t>
            </a:r>
            <a:endParaRPr lang="en-US" sz="4000" b="1" dirty="0" smtClean="0">
              <a:solidFill>
                <a:srgbClr val="0000FF"/>
              </a:solidFill>
              <a:effectLst/>
              <a:latin typeface="Cambria" panose="02040503050406030204" charset="0"/>
              <a:cs typeface="Cambria" panose="02040503050406030204" charset="0"/>
            </a:endParaRPr>
          </a:p>
        </p:txBody>
      </p:sp>
      <p:sp>
        <p:nvSpPr>
          <p:cNvPr id="3" name="TextBox 2"/>
          <p:cNvSpPr txBox="1"/>
          <p:nvPr/>
        </p:nvSpPr>
        <p:spPr>
          <a:xfrm>
            <a:off x="6005830" y="5116830"/>
            <a:ext cx="5640070" cy="1291590"/>
          </a:xfrm>
          <a:prstGeom prst="rect">
            <a:avLst/>
          </a:prstGeom>
          <a:noFill/>
        </p:spPr>
        <p:txBody>
          <a:bodyPr wrap="square" rtlCol="0">
            <a:spAutoFit/>
          </a:bodyPr>
          <a:lstStyle/>
          <a:p>
            <a:pPr indent="0" algn="just">
              <a:lnSpc>
                <a:spcPct val="100000"/>
              </a:lnSpc>
              <a:buFont typeface="Arial" panose="020B0604020202020204" pitchFamily="34" charset="0"/>
              <a:buNone/>
            </a:pPr>
            <a:r>
              <a:rPr lang="en-US" sz="2600" dirty="0">
                <a:latin typeface="Calibri" panose="020F0502020204030204" charset="0"/>
                <a:cs typeface="Calibri" panose="020F0502020204030204" charset="0"/>
              </a:rPr>
              <a:t>Although, the nucleus divides twice during meiosis, DNA is replicated only once.</a:t>
            </a:r>
            <a:endParaRPr lang="en-US" sz="2600" dirty="0">
              <a:latin typeface="Calibri" panose="020F0502020204030204" charset="0"/>
              <a:cs typeface="Calibri" panose="020F0502020204030204" charset="0"/>
            </a:endParaRPr>
          </a:p>
        </p:txBody>
      </p:sp>
      <p:pic>
        <p:nvPicPr>
          <p:cNvPr id="167" name="Google Shape;167;p25" descr="Image result for meiosis and chromosome number"/>
          <p:cNvPicPr preferRelativeResize="0"/>
          <p:nvPr/>
        </p:nvPicPr>
        <p:blipFill rotWithShape="1">
          <a:blip r:embed="rId1"/>
          <a:srcRect l="1123" t="-608"/>
          <a:stretch>
            <a:fillRect/>
          </a:stretch>
        </p:blipFill>
        <p:spPr>
          <a:xfrm>
            <a:off x="545465" y="1127125"/>
            <a:ext cx="4681220" cy="4704715"/>
          </a:xfrm>
          <a:prstGeom prst="rect">
            <a:avLst/>
          </a:prstGeom>
          <a:noFill/>
          <a:ln>
            <a:noFill/>
          </a:ln>
        </p:spPr>
      </p:pic>
      <p:pic>
        <p:nvPicPr>
          <p:cNvPr id="4" name="Google Shape;168;p25" descr="Image result for meiosis and reduction divison"/>
          <p:cNvPicPr preferRelativeResize="0">
            <a:picLocks noChangeAspect="1"/>
          </p:cNvPicPr>
          <p:nvPr/>
        </p:nvPicPr>
        <p:blipFill rotWithShape="1">
          <a:blip r:embed="rId2"/>
          <a:srcRect l="43810" t="74068" r="17296" b="4790"/>
          <a:stretch>
            <a:fillRect/>
          </a:stretch>
        </p:blipFill>
        <p:spPr>
          <a:xfrm>
            <a:off x="3560445" y="5402580"/>
            <a:ext cx="2136775" cy="958850"/>
          </a:xfrm>
          <a:prstGeom prst="rect">
            <a:avLst/>
          </a:prstGeom>
          <a:noFill/>
          <a:ln w="9525">
            <a:noFill/>
          </a:ln>
        </p:spPr>
      </p:pic>
      <p:pic>
        <p:nvPicPr>
          <p:cNvPr id="168" name="Google Shape;168;p25" descr="Image result for meiosis and reduction divison"/>
          <p:cNvPicPr preferRelativeResize="0"/>
          <p:nvPr/>
        </p:nvPicPr>
        <p:blipFill rotWithShape="1">
          <a:blip r:embed="rId2"/>
          <a:srcRect l="2257" t="17848" r="12639" b="20241"/>
          <a:stretch>
            <a:fillRect/>
          </a:stretch>
        </p:blipFill>
        <p:spPr>
          <a:xfrm>
            <a:off x="5684520" y="1326515"/>
            <a:ext cx="6259830" cy="3499485"/>
          </a:xfrm>
          <a:prstGeom prst="rect">
            <a:avLst/>
          </a:prstGeom>
          <a:noFill/>
          <a:ln>
            <a:noFill/>
          </a:ln>
        </p:spPr>
      </p:pic>
      <p:sp>
        <p:nvSpPr>
          <p:cNvPr id="5" name="Flowchart: Process 4"/>
          <p:cNvSpPr/>
          <p:nvPr/>
        </p:nvSpPr>
        <p:spPr>
          <a:xfrm>
            <a:off x="9645650" y="4648200"/>
            <a:ext cx="1790700" cy="355600"/>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27710" y="467360"/>
            <a:ext cx="10493375" cy="645160"/>
          </a:xfrm>
          <a:prstGeom prst="rect">
            <a:avLst/>
          </a:prstGeom>
          <a:noFill/>
        </p:spPr>
        <p:txBody>
          <a:bodyPr wrap="square" rtlCol="0">
            <a:spAutoFit/>
          </a:bodyPr>
          <a:lstStyle/>
          <a:p>
            <a:r>
              <a:rPr lang="en-US" sz="3600" dirty="0" smtClean="0">
                <a:latin typeface="Times New Roman" panose="02020603050405020304" pitchFamily="18" charset="0"/>
                <a:cs typeface="Times New Roman" panose="02020603050405020304" pitchFamily="18" charset="0"/>
              </a:rPr>
              <a:t>Meiosis occurs in two stages: </a:t>
            </a:r>
            <a:r>
              <a:rPr lang="en-US" sz="3600" b="1" dirty="0" smtClean="0">
                <a:latin typeface="Times New Roman" panose="02020603050405020304" pitchFamily="18" charset="0"/>
                <a:cs typeface="Times New Roman" panose="02020603050405020304" pitchFamily="18" charset="0"/>
              </a:rPr>
              <a:t>Meiosis I </a:t>
            </a:r>
            <a:r>
              <a:rPr lang="en-US" sz="3600" dirty="0" smtClean="0">
                <a:latin typeface="Times New Roman" panose="02020603050405020304" pitchFamily="18" charset="0"/>
                <a:cs typeface="Times New Roman" panose="02020603050405020304" pitchFamily="18" charset="0"/>
              </a:rPr>
              <a:t>and </a:t>
            </a:r>
            <a:r>
              <a:rPr lang="en-US" sz="3600" b="1" dirty="0" smtClean="0">
                <a:latin typeface="Times New Roman" panose="02020603050405020304" pitchFamily="18" charset="0"/>
                <a:cs typeface="Times New Roman" panose="02020603050405020304" pitchFamily="18" charset="0"/>
              </a:rPr>
              <a:t>Meiosis II</a:t>
            </a:r>
            <a:endParaRPr lang="en-US" sz="3600" b="1" dirty="0" smtClean="0">
              <a:latin typeface="Times New Roman" panose="02020603050405020304" pitchFamily="18" charset="0"/>
              <a:cs typeface="Times New Roman" panose="02020603050405020304" pitchFamily="18" charset="0"/>
            </a:endParaRPr>
          </a:p>
        </p:txBody>
      </p:sp>
      <p:grpSp>
        <p:nvGrpSpPr>
          <p:cNvPr id="10" name="Group 9"/>
          <p:cNvGrpSpPr/>
          <p:nvPr/>
        </p:nvGrpSpPr>
        <p:grpSpPr>
          <a:xfrm>
            <a:off x="734455" y="1424545"/>
            <a:ext cx="11147490" cy="5018016"/>
            <a:chOff x="937655" y="1922385"/>
            <a:chExt cx="11147490" cy="5018016"/>
          </a:xfrm>
        </p:grpSpPr>
        <p:grpSp>
          <p:nvGrpSpPr>
            <p:cNvPr id="12" name="Group 11"/>
            <p:cNvGrpSpPr/>
            <p:nvPr/>
          </p:nvGrpSpPr>
          <p:grpSpPr>
            <a:xfrm>
              <a:off x="2522483" y="1922385"/>
              <a:ext cx="9562662" cy="5018016"/>
              <a:chOff x="2438400" y="1791756"/>
              <a:chExt cx="9562662" cy="5018016"/>
            </a:xfrm>
          </p:grpSpPr>
          <p:grpSp>
            <p:nvGrpSpPr>
              <p:cNvPr id="9" name="Group 8"/>
              <p:cNvGrpSpPr/>
              <p:nvPr/>
            </p:nvGrpSpPr>
            <p:grpSpPr>
              <a:xfrm>
                <a:off x="2438400" y="1791756"/>
                <a:ext cx="9562662" cy="5018016"/>
                <a:chOff x="2438400" y="1791756"/>
                <a:chExt cx="9562662" cy="5018016"/>
              </a:xfrm>
            </p:grpSpPr>
            <p:grpSp>
              <p:nvGrpSpPr>
                <p:cNvPr id="8" name="Group 7"/>
                <p:cNvGrpSpPr/>
                <p:nvPr/>
              </p:nvGrpSpPr>
              <p:grpSpPr>
                <a:xfrm>
                  <a:off x="2438400" y="1791756"/>
                  <a:ext cx="5105400" cy="5018016"/>
                  <a:chOff x="2438400" y="1791756"/>
                  <a:chExt cx="5105400" cy="5018016"/>
                </a:xfrm>
              </p:grpSpPr>
              <p:pic>
                <p:nvPicPr>
                  <p:cNvPr id="1026" name="Picture 2" descr="Image result for meiosis with chromosome number"/>
                  <p:cNvPicPr>
                    <a:picLocks noChangeAspect="1" noChangeArrowheads="1"/>
                  </p:cNvPicPr>
                  <p:nvPr/>
                </p:nvPicPr>
                <p:blipFill rotWithShape="1">
                  <a:blip r:embed="rId1">
                    <a:extLst>
                      <a:ext uri="{28A0092B-C50C-407E-A947-70E740481C1C}">
                        <a14:useLocalDpi xmlns:a14="http://schemas.microsoft.com/office/drawing/2010/main" val="0"/>
                      </a:ext>
                    </a:extLst>
                  </a:blip>
                  <a:srcRect l="-1" t="1" r="34254" b="14996"/>
                  <a:stretch>
                    <a:fillRect/>
                  </a:stretch>
                </p:blipFill>
                <p:spPr bwMode="auto">
                  <a:xfrm>
                    <a:off x="2755900" y="1791756"/>
                    <a:ext cx="4787900" cy="5018016"/>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p:cNvCxnSpPr/>
                  <p:nvPr/>
                </p:nvCxnSpPr>
                <p:spPr>
                  <a:xfrm>
                    <a:off x="2438400" y="5562600"/>
                    <a:ext cx="5105400" cy="28575"/>
                  </a:xfrm>
                  <a:prstGeom prst="line">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1" name="TextBox 10"/>
                <p:cNvSpPr txBox="1"/>
                <p:nvPr/>
              </p:nvSpPr>
              <p:spPr>
                <a:xfrm>
                  <a:off x="7129517" y="5835548"/>
                  <a:ext cx="4871545" cy="830997"/>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Chromosome number is maintained (Equational division)</a:t>
                  </a:r>
                  <a:endParaRPr lang="en-US" sz="2400" b="1" dirty="0">
                    <a:latin typeface="Times New Roman" panose="02020603050405020304" pitchFamily="18" charset="0"/>
                    <a:cs typeface="Times New Roman" panose="02020603050405020304" pitchFamily="18" charset="0"/>
                  </a:endParaRPr>
                </a:p>
              </p:txBody>
            </p:sp>
          </p:grpSp>
          <p:sp>
            <p:nvSpPr>
              <p:cNvPr id="13" name="TextBox 12"/>
              <p:cNvSpPr txBox="1"/>
              <p:nvPr/>
            </p:nvSpPr>
            <p:spPr>
              <a:xfrm>
                <a:off x="7195032" y="4709763"/>
                <a:ext cx="4303985" cy="830997"/>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Chromosome number is halved (Reduction Division)</a:t>
                </a:r>
                <a:endParaRPr lang="en-US" sz="2400" b="1" dirty="0">
                  <a:latin typeface="Times New Roman" panose="02020603050405020304" pitchFamily="18" charset="0"/>
                  <a:cs typeface="Times New Roman" panose="02020603050405020304" pitchFamily="18" charset="0"/>
                </a:endParaRPr>
              </a:p>
            </p:txBody>
          </p:sp>
        </p:grpSp>
        <p:sp>
          <p:nvSpPr>
            <p:cNvPr id="2" name="Rectangle 1"/>
            <p:cNvSpPr/>
            <p:nvPr/>
          </p:nvSpPr>
          <p:spPr>
            <a:xfrm>
              <a:off x="1004439" y="4005151"/>
              <a:ext cx="1075936"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Meiosis I</a:t>
              </a:r>
              <a:endParaRPr lang="en-US" b="1" dirty="0"/>
            </a:p>
          </p:txBody>
        </p:sp>
        <p:sp>
          <p:nvSpPr>
            <p:cNvPr id="3" name="Rectangle 2"/>
            <p:cNvSpPr/>
            <p:nvPr/>
          </p:nvSpPr>
          <p:spPr>
            <a:xfrm>
              <a:off x="937655" y="6164408"/>
              <a:ext cx="1165704"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Meiosis II</a:t>
              </a:r>
              <a:endParaRPr lang="en-US" b="1" dirty="0">
                <a:latin typeface="Times New Roman" panose="02020603050405020304" pitchFamily="18" charset="0"/>
                <a:cs typeface="Times New Roman" panose="02020603050405020304" pitchFamily="18" charset="0"/>
              </a:endParaRPr>
            </a:p>
          </p:txBody>
        </p:sp>
        <p:sp>
          <p:nvSpPr>
            <p:cNvPr id="6" name="Rectangle 5"/>
            <p:cNvSpPr/>
            <p:nvPr/>
          </p:nvSpPr>
          <p:spPr>
            <a:xfrm>
              <a:off x="5723906" y="3004457"/>
              <a:ext cx="3182588" cy="9702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72" name="Shape 172"/>
        <p:cNvGrpSpPr/>
        <p:nvPr/>
      </p:nvGrpSpPr>
      <p:grpSpPr>
        <a:xfrm>
          <a:off x="0" y="0"/>
          <a:ext cx="0" cy="0"/>
          <a:chOff x="0" y="0"/>
          <a:chExt cx="0" cy="0"/>
        </a:xfrm>
      </p:grpSpPr>
      <p:pic>
        <p:nvPicPr>
          <p:cNvPr id="173" name="Google Shape;173;p26"/>
          <p:cNvPicPr preferRelativeResize="0"/>
          <p:nvPr/>
        </p:nvPicPr>
        <p:blipFill rotWithShape="1">
          <a:blip r:embed="rId1"/>
          <a:srcRect/>
          <a:stretch>
            <a:fillRect/>
          </a:stretch>
        </p:blipFill>
        <p:spPr>
          <a:xfrm>
            <a:off x="2736849" y="237483"/>
            <a:ext cx="8045681" cy="638239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Related imag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1197" y="165308"/>
            <a:ext cx="11666483" cy="64487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93" name="Shape 193"/>
        <p:cNvGrpSpPr/>
        <p:nvPr/>
      </p:nvGrpSpPr>
      <p:grpSpPr>
        <a:xfrm>
          <a:off x="0" y="0"/>
          <a:ext cx="0" cy="0"/>
          <a:chOff x="0" y="0"/>
          <a:chExt cx="0" cy="0"/>
        </a:xfrm>
      </p:grpSpPr>
      <p:sp>
        <p:nvSpPr>
          <p:cNvPr id="194" name="Google Shape;194;p30"/>
          <p:cNvSpPr txBox="1"/>
          <p:nvPr/>
        </p:nvSpPr>
        <p:spPr>
          <a:xfrm>
            <a:off x="162" y="546121"/>
            <a:ext cx="12192000" cy="707886"/>
          </a:xfrm>
          <a:prstGeom prst="rect">
            <a:avLst/>
          </a:prstGeom>
          <a:noFill/>
          <a:ln w="1905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000" b="1">
                <a:solidFill>
                  <a:schemeClr val="tx1"/>
                </a:solidFill>
                <a:latin typeface="Times New Roman" panose="02020603050405020304"/>
                <a:ea typeface="Times New Roman" panose="02020603050405020304"/>
                <a:cs typeface="Times New Roman" panose="02020603050405020304"/>
                <a:sym typeface="Times New Roman" panose="02020603050405020304"/>
              </a:rPr>
              <a:t>Questions</a:t>
            </a:r>
            <a:endParaRPr lang="en-US" sz="4000" b="1">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95" name="Google Shape;195;p30"/>
          <p:cNvSpPr txBox="1"/>
          <p:nvPr/>
        </p:nvSpPr>
        <p:spPr>
          <a:xfrm>
            <a:off x="882015" y="1389380"/>
            <a:ext cx="11020425" cy="4601845"/>
          </a:xfrm>
          <a:prstGeom prst="rect">
            <a:avLst/>
          </a:prstGeom>
          <a:noFill/>
          <a:ln>
            <a:noFill/>
          </a:ln>
        </p:spPr>
        <p:txBody>
          <a:bodyPr spcFirstLastPara="1" wrap="square" lIns="91425" tIns="45700" rIns="91425" bIns="45700" anchor="t" anchorCtr="0">
            <a:noAutofit/>
          </a:bodyPr>
          <a:lstStyle/>
          <a:p>
            <a:pPr marL="457200" marR="0" lvl="0" indent="-457200" algn="l" rtl="0">
              <a:spcBef>
                <a:spcPts val="0"/>
              </a:spcBef>
              <a:spcAft>
                <a:spcPts val="0"/>
              </a:spcAft>
              <a:buClr>
                <a:schemeClr val="dk1"/>
              </a:buClr>
              <a:buSzPts val="2800"/>
              <a:buFont typeface="Calibri" panose="020F0502020204030204"/>
              <a:buAutoNum type="arabicPeriod"/>
            </a:pPr>
            <a:r>
              <a:rPr lang="en-US" sz="2800">
                <a:solidFill>
                  <a:schemeClr val="dk1"/>
                </a:solidFill>
                <a:latin typeface="Calibri" panose="020F0502020204030204" charset="0"/>
                <a:ea typeface="Times New Roman" panose="02020603050405020304"/>
                <a:cs typeface="Calibri" panose="020F0502020204030204" charset="0"/>
                <a:sym typeface="Times New Roman" panose="02020603050405020304"/>
              </a:rPr>
              <a:t>Explain the process of binary fission in prokaryotes?</a:t>
            </a:r>
            <a:endParaRPr sz="2800">
              <a:solidFill>
                <a:schemeClr val="dk1"/>
              </a:solidFill>
              <a:latin typeface="Calibri" panose="020F0502020204030204" charset="0"/>
              <a:ea typeface="Times New Roman" panose="02020603050405020304"/>
              <a:cs typeface="Calibri" panose="020F0502020204030204" charset="0"/>
              <a:sym typeface="Times New Roman" panose="02020603050405020304"/>
            </a:endParaRPr>
          </a:p>
          <a:p>
            <a:pPr marL="457200" marR="0" lvl="0" indent="-457200" algn="l" rtl="0">
              <a:spcBef>
                <a:spcPts val="0"/>
              </a:spcBef>
              <a:spcAft>
                <a:spcPts val="0"/>
              </a:spcAft>
              <a:buClr>
                <a:schemeClr val="dk1"/>
              </a:buClr>
              <a:buSzPts val="2800"/>
              <a:buFont typeface="Calibri" panose="020F0502020204030204"/>
              <a:buAutoNum type="arabicPeriod"/>
            </a:pPr>
            <a:r>
              <a:rPr lang="en-US" sz="2800">
                <a:solidFill>
                  <a:schemeClr val="dk1"/>
                </a:solidFill>
                <a:latin typeface="Calibri" panose="020F0502020204030204" charset="0"/>
                <a:ea typeface="Times New Roman" panose="02020603050405020304"/>
                <a:cs typeface="Calibri" panose="020F0502020204030204" charset="0"/>
                <a:sym typeface="Times New Roman" panose="02020603050405020304"/>
              </a:rPr>
              <a:t>Explain the process of cell cycle in living organism?</a:t>
            </a:r>
            <a:endParaRPr sz="2800">
              <a:solidFill>
                <a:schemeClr val="dk1"/>
              </a:solidFill>
              <a:latin typeface="Calibri" panose="020F0502020204030204" charset="0"/>
              <a:ea typeface="Times New Roman" panose="02020603050405020304"/>
              <a:cs typeface="Calibri" panose="020F0502020204030204" charset="0"/>
              <a:sym typeface="Times New Roman" panose="02020603050405020304"/>
            </a:endParaRPr>
          </a:p>
          <a:p>
            <a:pPr marL="457200" marR="0" lvl="0" indent="-457200" algn="l" rtl="0">
              <a:spcBef>
                <a:spcPts val="0"/>
              </a:spcBef>
              <a:spcAft>
                <a:spcPts val="0"/>
              </a:spcAft>
              <a:buClr>
                <a:schemeClr val="dk1"/>
              </a:buClr>
              <a:buSzPts val="2800"/>
              <a:buFont typeface="Calibri" panose="020F0502020204030204"/>
              <a:buAutoNum type="arabicPeriod"/>
            </a:pPr>
            <a:r>
              <a:rPr lang="en-US" sz="2800">
                <a:solidFill>
                  <a:schemeClr val="dk1"/>
                </a:solidFill>
                <a:latin typeface="Calibri" panose="020F0502020204030204" charset="0"/>
                <a:ea typeface="Times New Roman" panose="02020603050405020304"/>
                <a:cs typeface="Calibri" panose="020F0502020204030204" charset="0"/>
                <a:sym typeface="Times New Roman" panose="02020603050405020304"/>
              </a:rPr>
              <a:t>Elaborate the interphase stage of cell cycle?</a:t>
            </a:r>
            <a:endParaRPr sz="2800">
              <a:solidFill>
                <a:schemeClr val="dk1"/>
              </a:solidFill>
              <a:latin typeface="Calibri" panose="020F0502020204030204" charset="0"/>
              <a:ea typeface="Times New Roman" panose="02020603050405020304"/>
              <a:cs typeface="Calibri" panose="020F0502020204030204" charset="0"/>
              <a:sym typeface="Times New Roman" panose="02020603050405020304"/>
            </a:endParaRPr>
          </a:p>
          <a:p>
            <a:pPr marL="457200" marR="0" lvl="0" indent="-457200" algn="l" rtl="0">
              <a:spcBef>
                <a:spcPts val="0"/>
              </a:spcBef>
              <a:spcAft>
                <a:spcPts val="0"/>
              </a:spcAft>
              <a:buClr>
                <a:schemeClr val="dk1"/>
              </a:buClr>
              <a:buSzPts val="2800"/>
              <a:buFont typeface="Calibri" panose="020F0502020204030204"/>
              <a:buAutoNum type="arabicPeriod"/>
            </a:pPr>
            <a:r>
              <a:rPr lang="en-US" sz="2800">
                <a:solidFill>
                  <a:schemeClr val="dk1"/>
                </a:solidFill>
                <a:latin typeface="Calibri" panose="020F0502020204030204" charset="0"/>
                <a:ea typeface="Times New Roman" panose="02020603050405020304"/>
                <a:cs typeface="Calibri" panose="020F0502020204030204" charset="0"/>
                <a:sym typeface="Times New Roman" panose="02020603050405020304"/>
              </a:rPr>
              <a:t>Explain mitosis?  What are the different stages of mitosis and explain their characteristic features?</a:t>
            </a:r>
            <a:endParaRPr sz="2800">
              <a:solidFill>
                <a:schemeClr val="dk1"/>
              </a:solidFill>
              <a:latin typeface="Calibri" panose="020F0502020204030204" charset="0"/>
              <a:ea typeface="Times New Roman" panose="02020603050405020304"/>
              <a:cs typeface="Calibri" panose="020F0502020204030204" charset="0"/>
              <a:sym typeface="Times New Roman" panose="02020603050405020304"/>
            </a:endParaRPr>
          </a:p>
          <a:p>
            <a:pPr marL="457200" marR="0" lvl="0" indent="-457200" algn="l" rtl="0">
              <a:spcBef>
                <a:spcPts val="0"/>
              </a:spcBef>
              <a:spcAft>
                <a:spcPts val="0"/>
              </a:spcAft>
              <a:buClr>
                <a:schemeClr val="dk1"/>
              </a:buClr>
              <a:buSzPts val="2800"/>
              <a:buFont typeface="Calibri" panose="020F0502020204030204"/>
              <a:buAutoNum type="arabicPeriod"/>
            </a:pPr>
            <a:r>
              <a:rPr lang="en-US" sz="2800">
                <a:solidFill>
                  <a:schemeClr val="dk1"/>
                </a:solidFill>
                <a:latin typeface="Calibri" panose="020F0502020204030204" charset="0"/>
                <a:ea typeface="Times New Roman" panose="02020603050405020304"/>
                <a:cs typeface="Calibri" panose="020F0502020204030204" charset="0"/>
                <a:sym typeface="Times New Roman" panose="02020603050405020304"/>
              </a:rPr>
              <a:t>How is the process of cytokinesis different in plants and animals?</a:t>
            </a:r>
            <a:endParaRPr sz="2800">
              <a:solidFill>
                <a:schemeClr val="dk1"/>
              </a:solidFill>
              <a:latin typeface="Calibri" panose="020F0502020204030204" charset="0"/>
              <a:ea typeface="Times New Roman" panose="02020603050405020304"/>
              <a:cs typeface="Calibri" panose="020F0502020204030204" charset="0"/>
              <a:sym typeface="Times New Roman" panose="02020603050405020304"/>
            </a:endParaRPr>
          </a:p>
          <a:p>
            <a:pPr marL="457200" marR="0" lvl="0" indent="-457200" algn="l" rtl="0">
              <a:spcBef>
                <a:spcPts val="0"/>
              </a:spcBef>
              <a:spcAft>
                <a:spcPts val="0"/>
              </a:spcAft>
              <a:buClr>
                <a:schemeClr val="dk1"/>
              </a:buClr>
              <a:buSzPts val="2800"/>
              <a:buFont typeface="Calibri" panose="020F0502020204030204"/>
              <a:buAutoNum type="arabicPeriod"/>
            </a:pPr>
            <a:r>
              <a:rPr lang="en-US" sz="2800">
                <a:solidFill>
                  <a:schemeClr val="dk1"/>
                </a:solidFill>
                <a:latin typeface="Calibri" panose="020F0502020204030204" charset="0"/>
                <a:ea typeface="Times New Roman" panose="02020603050405020304"/>
                <a:cs typeface="Calibri" panose="020F0502020204030204" charset="0"/>
                <a:sym typeface="Times New Roman" panose="02020603050405020304"/>
              </a:rPr>
              <a:t>Explain meiosis briefly.</a:t>
            </a:r>
            <a:endParaRPr lang="en-US" sz="2800">
              <a:solidFill>
                <a:schemeClr val="dk1"/>
              </a:solidFill>
              <a:latin typeface="Calibri" panose="020F0502020204030204" charset="0"/>
              <a:ea typeface="Times New Roman" panose="02020603050405020304"/>
              <a:cs typeface="Calibri" panose="020F0502020204030204" charset="0"/>
              <a:sym typeface="Times New Roman" panose="02020603050405020304"/>
            </a:endParaRPr>
          </a:p>
          <a:p>
            <a:pPr marL="457200" marR="0" lvl="0" indent="-457200" algn="l" rtl="0">
              <a:spcBef>
                <a:spcPts val="0"/>
              </a:spcBef>
              <a:spcAft>
                <a:spcPts val="0"/>
              </a:spcAft>
              <a:buClr>
                <a:schemeClr val="dk1"/>
              </a:buClr>
              <a:buSzPts val="2800"/>
              <a:buFont typeface="Calibri" panose="020F0502020204030204"/>
              <a:buAutoNum type="arabicPeriod"/>
            </a:pPr>
            <a:r>
              <a:rPr lang="en-US" sz="2800">
                <a:solidFill>
                  <a:schemeClr val="dk1"/>
                </a:solidFill>
                <a:latin typeface="Calibri" panose="020F0502020204030204" charset="0"/>
                <a:ea typeface="Times New Roman" panose="02020603050405020304"/>
                <a:cs typeface="Calibri" panose="020F0502020204030204" charset="0"/>
                <a:sym typeface="Times New Roman" panose="02020603050405020304"/>
              </a:rPr>
              <a:t>What are the major difference between the process of mitosis and meiosis?</a:t>
            </a:r>
            <a:endParaRPr lang="en-US" sz="2800">
              <a:solidFill>
                <a:schemeClr val="dk1"/>
              </a:solidFill>
              <a:latin typeface="Calibri" panose="020F0502020204030204" charset="0"/>
              <a:ea typeface="Times New Roman" panose="02020603050405020304"/>
              <a:cs typeface="Calibri" panose="020F0502020204030204" charset="0"/>
              <a:sym typeface="Times New Roman" panose="02020603050405020304"/>
            </a:endParaRPr>
          </a:p>
          <a:p>
            <a:pPr marL="457200" marR="0" lvl="0" indent="-457200" algn="l" rtl="0">
              <a:spcBef>
                <a:spcPts val="0"/>
              </a:spcBef>
              <a:spcAft>
                <a:spcPts val="0"/>
              </a:spcAft>
              <a:buClr>
                <a:schemeClr val="dk1"/>
              </a:buClr>
              <a:buSzPts val="2800"/>
              <a:buFont typeface="Calibri" panose="020F0502020204030204"/>
              <a:buAutoNum type="arabicPeriod"/>
            </a:pPr>
            <a:r>
              <a:rPr lang="en-US" sz="2800">
                <a:latin typeface="Calibri" panose="020F0502020204030204" charset="0"/>
                <a:cs typeface="Calibri" panose="020F0502020204030204" charset="0"/>
                <a:sym typeface="+mn-ea"/>
              </a:rPr>
              <a:t>What is the significance of mitosis and meiosis?</a:t>
            </a:r>
            <a:endParaRPr sz="2800" b="1">
              <a:solidFill>
                <a:schemeClr val="dk1"/>
              </a:solidFill>
              <a:latin typeface="Calibri" panose="020F0502020204030204" charset="0"/>
              <a:ea typeface="Times New Roman" panose="02020603050405020304"/>
              <a:cs typeface="Calibri" panose="020F0502020204030204" charset="0"/>
              <a:sym typeface="Times New Roman" panose="020206030504050203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52595" y="277495"/>
            <a:ext cx="7605395" cy="829945"/>
          </a:xfrm>
          <a:prstGeom prst="rect">
            <a:avLst/>
          </a:prstGeom>
        </p:spPr>
        <p:txBody>
          <a:bodyPr wrap="square">
            <a:spAutoFit/>
          </a:bodyPr>
          <a:lstStyle/>
          <a:p>
            <a:pPr indent="0" algn="just">
              <a:lnSpc>
                <a:spcPct val="100000"/>
              </a:lnSpc>
              <a:buFont typeface="Arial" panose="020B0604020202020204" pitchFamily="34" charset="0"/>
              <a:buNone/>
            </a:pPr>
            <a:r>
              <a:rPr lang="en-US" sz="2400" dirty="0" smtClean="0">
                <a:solidFill>
                  <a:schemeClr val="tx1"/>
                </a:solidFill>
                <a:latin typeface="Calibri" panose="020F0502020204030204" charset="0"/>
                <a:cs typeface="Calibri" panose="020F0502020204030204" charset="0"/>
              </a:rPr>
              <a:t>The </a:t>
            </a:r>
            <a:r>
              <a:rPr lang="en-US" sz="2400" dirty="0">
                <a:solidFill>
                  <a:schemeClr val="tx1"/>
                </a:solidFill>
                <a:latin typeface="Calibri" panose="020F0502020204030204" charset="0"/>
                <a:cs typeface="Calibri" panose="020F0502020204030204" charset="0"/>
              </a:rPr>
              <a:t>process by which a cell divides into two new daughter cells is </a:t>
            </a:r>
            <a:r>
              <a:rPr lang="en-US" sz="2400" b="1" dirty="0">
                <a:solidFill>
                  <a:srgbClr val="C00000"/>
                </a:solidFill>
                <a:latin typeface="Calibri" panose="020F0502020204030204" charset="0"/>
                <a:cs typeface="Calibri" panose="020F0502020204030204" charset="0"/>
              </a:rPr>
              <a:t>cell division</a:t>
            </a:r>
            <a:endParaRPr lang="en-US" sz="2400" b="1" dirty="0">
              <a:solidFill>
                <a:srgbClr val="C00000"/>
              </a:solidFill>
              <a:latin typeface="Calibri" panose="020F0502020204030204" charset="0"/>
              <a:cs typeface="Calibri" panose="020F0502020204030204" charset="0"/>
            </a:endParaRPr>
          </a:p>
        </p:txBody>
      </p:sp>
      <p:sp>
        <p:nvSpPr>
          <p:cNvPr id="6" name="TextBox 5"/>
          <p:cNvSpPr txBox="1"/>
          <p:nvPr/>
        </p:nvSpPr>
        <p:spPr>
          <a:xfrm>
            <a:off x="285115" y="321945"/>
            <a:ext cx="3791585" cy="706755"/>
          </a:xfrm>
          <a:prstGeom prst="rect">
            <a:avLst/>
          </a:prstGeom>
          <a:noFill/>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US" sz="4000" b="1" dirty="0" smtClean="0">
                <a:solidFill>
                  <a:schemeClr val="tx1"/>
                </a:solidFill>
                <a:effectLst>
                  <a:outerShdw blurRad="38100" dist="19050" dir="2700000" algn="tl" rotWithShape="0">
                    <a:schemeClr val="dk1">
                      <a:alpha val="40000"/>
                    </a:schemeClr>
                  </a:outerShdw>
                </a:effectLst>
                <a:latin typeface="Cambria" panose="02040503050406030204" charset="0"/>
                <a:cs typeface="Cambria" panose="02040503050406030204" charset="0"/>
              </a:rPr>
              <a:t> </a:t>
            </a:r>
            <a:r>
              <a:rPr lang="en-US" sz="4000" b="1" dirty="0" smtClean="0">
                <a:solidFill>
                  <a:srgbClr val="0000FF"/>
                </a:solidFill>
                <a:effectLst/>
                <a:latin typeface="Cambria" panose="02040503050406030204" charset="0"/>
                <a:cs typeface="Cambria" panose="02040503050406030204" charset="0"/>
              </a:rPr>
              <a:t>CELL DIVISION</a:t>
            </a:r>
            <a:endParaRPr lang="en-US" sz="4000" b="1" dirty="0" smtClean="0">
              <a:solidFill>
                <a:srgbClr val="0000FF"/>
              </a:solidFill>
              <a:effectLst/>
              <a:latin typeface="Cambria" panose="02040503050406030204" charset="0"/>
              <a:cs typeface="Cambria" panose="02040503050406030204" charset="0"/>
            </a:endParaRPr>
          </a:p>
        </p:txBody>
      </p:sp>
      <p:sp>
        <p:nvSpPr>
          <p:cNvPr id="5" name="TextBox 4"/>
          <p:cNvSpPr txBox="1"/>
          <p:nvPr/>
        </p:nvSpPr>
        <p:spPr>
          <a:xfrm>
            <a:off x="2355850" y="1520825"/>
            <a:ext cx="7366000" cy="583565"/>
          </a:xfrm>
          <a:prstGeom prst="rect">
            <a:avLst/>
          </a:prstGeom>
          <a:noFill/>
        </p:spPr>
        <p:style>
          <a:lnRef idx="3">
            <a:schemeClr val="lt1"/>
          </a:lnRef>
          <a:fillRef idx="1">
            <a:schemeClr val="accent2"/>
          </a:fillRef>
          <a:effectRef idx="1">
            <a:schemeClr val="accent2"/>
          </a:effectRef>
          <a:fontRef idx="minor">
            <a:schemeClr val="lt1"/>
          </a:fontRef>
        </p:style>
        <p:txBody>
          <a:bodyPr wrap="square" rtlCol="0">
            <a:spAutoFit/>
          </a:bodyPr>
          <a:p>
            <a:pPr algn="ctr"/>
            <a:r>
              <a:rPr lang="en-US" sz="3200" b="1" u="sng" dirty="0" smtClean="0">
                <a:solidFill>
                  <a:schemeClr val="accent2">
                    <a:lumMod val="50000"/>
                  </a:schemeClr>
                </a:solidFill>
                <a:effectLst/>
                <a:latin typeface="Cambria" panose="02040503050406030204" charset="0"/>
                <a:cs typeface="Cambria" panose="02040503050406030204" charset="0"/>
              </a:rPr>
              <a:t>IMPORTANCE OF CELL DIVISION</a:t>
            </a:r>
            <a:endParaRPr lang="en-US" sz="3200" b="1" u="sng" dirty="0" smtClean="0">
              <a:solidFill>
                <a:schemeClr val="accent2">
                  <a:lumMod val="50000"/>
                </a:schemeClr>
              </a:solidFill>
              <a:effectLst/>
              <a:latin typeface="Cambria" panose="02040503050406030204" charset="0"/>
              <a:cs typeface="Cambria" panose="02040503050406030204" charset="0"/>
            </a:endParaRPr>
          </a:p>
        </p:txBody>
      </p:sp>
      <p:sp>
        <p:nvSpPr>
          <p:cNvPr id="2" name="Rectangle 3"/>
          <p:cNvSpPr/>
          <p:nvPr/>
        </p:nvSpPr>
        <p:spPr>
          <a:xfrm>
            <a:off x="1268095" y="2213610"/>
            <a:ext cx="9832975" cy="460375"/>
          </a:xfrm>
          <a:prstGeom prst="rect">
            <a:avLst/>
          </a:prstGeom>
        </p:spPr>
        <p:txBody>
          <a:bodyPr wrap="square">
            <a:spAutoFit/>
          </a:bodyPr>
          <a:p>
            <a:pPr indent="0" algn="just">
              <a:lnSpc>
                <a:spcPct val="100000"/>
              </a:lnSpc>
              <a:buFont typeface="Arial" panose="020B0604020202020204" pitchFamily="34" charset="0"/>
              <a:buNone/>
            </a:pPr>
            <a:r>
              <a:rPr lang="en-US" sz="2400" dirty="0">
                <a:solidFill>
                  <a:schemeClr val="tx1"/>
                </a:solidFill>
                <a:latin typeface="Calibri" panose="020F0502020204030204" charset="0"/>
                <a:cs typeface="Calibri" panose="020F0502020204030204" charset="0"/>
              </a:rPr>
              <a:t>Cell division is necessary for growth, reproduction and repair of an organism</a:t>
            </a:r>
            <a:endParaRPr lang="en-US" sz="2400" dirty="0">
              <a:solidFill>
                <a:schemeClr val="tx1"/>
              </a:solidFill>
              <a:latin typeface="Calibri" panose="020F0502020204030204" charset="0"/>
              <a:cs typeface="Calibri" panose="020F0502020204030204" charset="0"/>
            </a:endParaRPr>
          </a:p>
        </p:txBody>
      </p:sp>
      <p:pic>
        <p:nvPicPr>
          <p:cNvPr id="14338" name="Picture 2" descr="Related image"/>
          <p:cNvPicPr>
            <a:picLocks noChangeAspect="1" noChangeArrowheads="1"/>
          </p:cNvPicPr>
          <p:nvPr>
            <p:ph idx="1"/>
          </p:nvPr>
        </p:nvPicPr>
        <p:blipFill rotWithShape="1">
          <a:blip r:embed="rId1">
            <a:extLst>
              <a:ext uri="{28A0092B-C50C-407E-A947-70E740481C1C}">
                <a14:useLocalDpi xmlns:a14="http://schemas.microsoft.com/office/drawing/2010/main" val="0"/>
              </a:ext>
            </a:extLst>
          </a:blip>
          <a:srcRect l="12427" t="27884" r="14341" b="35414"/>
          <a:stretch>
            <a:fillRect/>
          </a:stretch>
        </p:blipFill>
        <p:spPr bwMode="auto">
          <a:xfrm>
            <a:off x="1579245" y="3250565"/>
            <a:ext cx="9113520" cy="312229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p:cNvPicPr>
            <a:picLocks noChangeAspect="1"/>
          </p:cNvPicPr>
          <p:nvPr>
            <p:ph sz="half" idx="1"/>
          </p:nvPr>
        </p:nvPicPr>
        <p:blipFill>
          <a:blip r:embed="rId1"/>
          <a:srcRect l="4159" t="45073" r="2896" b="41489"/>
          <a:stretch>
            <a:fillRect/>
          </a:stretch>
        </p:blipFill>
        <p:spPr>
          <a:xfrm>
            <a:off x="723265" y="1487170"/>
            <a:ext cx="10942320" cy="1244600"/>
          </a:xfrm>
          <a:prstGeom prst="rect">
            <a:avLst/>
          </a:prstGeom>
        </p:spPr>
      </p:pic>
      <p:sp>
        <p:nvSpPr>
          <p:cNvPr id="6" name="Text Box 5"/>
          <p:cNvSpPr txBox="1"/>
          <p:nvPr/>
        </p:nvSpPr>
        <p:spPr>
          <a:xfrm>
            <a:off x="4505960" y="473075"/>
            <a:ext cx="3143250" cy="706755"/>
          </a:xfrm>
          <a:prstGeom prst="rect">
            <a:avLst/>
          </a:prstGeom>
          <a:noFill/>
        </p:spPr>
        <p:txBody>
          <a:bodyPr wrap="square" rtlCol="0">
            <a:spAutoFit/>
          </a:bodyPr>
          <a:p>
            <a:pPr algn="ctr"/>
            <a:r>
              <a:rPr lang="en-US" sz="4000" b="1">
                <a:solidFill>
                  <a:srgbClr val="0000FF"/>
                </a:solidFill>
                <a:effectLst/>
                <a:latin typeface="Cambria" panose="02040503050406030204" charset="0"/>
                <a:cs typeface="Cambria" panose="02040503050406030204" charset="0"/>
              </a:rPr>
              <a:t>CELL CYCLE</a:t>
            </a:r>
            <a:endParaRPr lang="en-US" sz="4000" b="1">
              <a:solidFill>
                <a:srgbClr val="0000FF"/>
              </a:solidFill>
              <a:effectLst/>
              <a:latin typeface="Cambria" panose="02040503050406030204" charset="0"/>
              <a:cs typeface="Cambria" panose="02040503050406030204" charset="0"/>
            </a:endParaRPr>
          </a:p>
        </p:txBody>
      </p:sp>
      <p:sp>
        <p:nvSpPr>
          <p:cNvPr id="2" name="TextBox 5"/>
          <p:cNvSpPr txBox="1"/>
          <p:nvPr/>
        </p:nvSpPr>
        <p:spPr>
          <a:xfrm>
            <a:off x="819150" y="2753995"/>
            <a:ext cx="10750550" cy="3415030"/>
          </a:xfrm>
          <a:prstGeom prst="rect">
            <a:avLst/>
          </a:prstGeom>
          <a:noFill/>
        </p:spPr>
        <p:txBody>
          <a:bodyPr wrap="square" rtlCol="0">
            <a:spAutoFit/>
          </a:bodyPr>
          <a:p>
            <a:pPr indent="0" algn="just">
              <a:lnSpc>
                <a:spcPct val="150000"/>
              </a:lnSpc>
              <a:buNone/>
            </a:pPr>
            <a:r>
              <a:rPr lang="en-US" altLang="en-IN" sz="2400" b="1" dirty="0" smtClean="0">
                <a:latin typeface="Times New Roman" panose="02020603050405020304" pitchFamily="18" charset="0"/>
                <a:cs typeface="Times New Roman" panose="02020603050405020304" pitchFamily="18" charset="0"/>
              </a:rPr>
              <a:t>The events are:</a:t>
            </a:r>
            <a:endParaRPr lang="en-IN" sz="2400" dirty="0" smtClean="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altLang="en-IN" sz="2400" b="1" dirty="0" smtClean="0">
                <a:solidFill>
                  <a:srgbClr val="C00000"/>
                </a:solidFill>
                <a:latin typeface="Times New Roman" panose="02020603050405020304" pitchFamily="18" charset="0"/>
                <a:cs typeface="Times New Roman" panose="02020603050405020304" pitchFamily="18" charset="0"/>
              </a:rPr>
              <a:t>Production of </a:t>
            </a:r>
            <a:r>
              <a:rPr lang="en-IN" sz="2400" b="1" dirty="0" smtClean="0">
                <a:solidFill>
                  <a:srgbClr val="C00000"/>
                </a:solidFill>
                <a:latin typeface="Times New Roman" panose="02020603050405020304" pitchFamily="18" charset="0"/>
                <a:cs typeface="Times New Roman" panose="02020603050405020304" pitchFamily="18" charset="0"/>
              </a:rPr>
              <a:t>Reproductive Signals</a:t>
            </a:r>
            <a:endParaRPr lang="en-IN" sz="2400" dirty="0" smtClean="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altLang="en-IN" sz="2400" b="1" dirty="0" smtClean="0">
                <a:solidFill>
                  <a:srgbClr val="0000FF"/>
                </a:solidFill>
                <a:latin typeface="Times New Roman" panose="02020603050405020304" pitchFamily="18" charset="0"/>
                <a:cs typeface="Times New Roman" panose="02020603050405020304" pitchFamily="18" charset="0"/>
              </a:rPr>
              <a:t>Du</a:t>
            </a:r>
            <a:r>
              <a:rPr lang="en-IN" sz="2400" b="1" dirty="0" smtClean="0">
                <a:solidFill>
                  <a:srgbClr val="0000FF"/>
                </a:solidFill>
                <a:latin typeface="Times New Roman" panose="02020603050405020304" pitchFamily="18" charset="0"/>
                <a:cs typeface="Times New Roman" panose="02020603050405020304" pitchFamily="18" charset="0"/>
              </a:rPr>
              <a:t>plication of genetic material </a:t>
            </a:r>
            <a:r>
              <a:rPr lang="en-US" altLang="en-IN" sz="2400" dirty="0" smtClean="0">
                <a:solidFill>
                  <a:schemeClr val="tx1"/>
                </a:solidFill>
                <a:latin typeface="Times New Roman" panose="02020603050405020304" pitchFamily="18" charset="0"/>
                <a:cs typeface="Times New Roman" panose="02020603050405020304" pitchFamily="18" charset="0"/>
              </a:rPr>
              <a:t>and other vital components so that each cell after division becomes complete and identical to each other</a:t>
            </a:r>
            <a:endParaRPr lang="en-IN" sz="2400" dirty="0" smtClean="0">
              <a:solidFill>
                <a:schemeClr val="tx1"/>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IN" sz="2400" b="1" dirty="0" smtClean="0">
                <a:solidFill>
                  <a:srgbClr val="C00000"/>
                </a:solidFill>
                <a:latin typeface="Times New Roman" panose="02020603050405020304" pitchFamily="18" charset="0"/>
                <a:cs typeface="Times New Roman" panose="02020603050405020304" pitchFamily="18" charset="0"/>
              </a:rPr>
              <a:t>Segregation of </a:t>
            </a:r>
            <a:r>
              <a:rPr lang="en-US" altLang="en-IN" sz="2400" b="1" dirty="0" smtClean="0">
                <a:solidFill>
                  <a:srgbClr val="C00000"/>
                </a:solidFill>
                <a:latin typeface="Times New Roman" panose="02020603050405020304" pitchFamily="18" charset="0"/>
                <a:cs typeface="Times New Roman" panose="02020603050405020304" pitchFamily="18" charset="0"/>
              </a:rPr>
              <a:t>genetic material</a:t>
            </a:r>
            <a:endParaRPr lang="en-US" altLang="en-IN" sz="2400" b="1" dirty="0" smtClean="0">
              <a:solidFill>
                <a:srgbClr val="C00000"/>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IN" sz="2400" b="1" dirty="0" smtClean="0">
                <a:solidFill>
                  <a:srgbClr val="009E46"/>
                </a:solidFill>
                <a:latin typeface="Times New Roman" panose="02020603050405020304" pitchFamily="18" charset="0"/>
                <a:cs typeface="Times New Roman" panose="02020603050405020304" pitchFamily="18" charset="0"/>
              </a:rPr>
              <a:t>Cytokinesis</a:t>
            </a:r>
            <a:endParaRPr lang="en-IN" sz="2400" b="1" dirty="0" smtClean="0">
              <a:solidFill>
                <a:srgbClr val="009E46"/>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p:cNvPicPr>
            <a:picLocks noChangeAspect="1"/>
          </p:cNvPicPr>
          <p:nvPr>
            <p:ph sz="half" idx="1"/>
          </p:nvPr>
        </p:nvPicPr>
        <p:blipFill>
          <a:blip r:embed="rId1"/>
          <a:srcRect l="4159" t="57407" r="2896" b="4714"/>
          <a:stretch>
            <a:fillRect/>
          </a:stretch>
        </p:blipFill>
        <p:spPr>
          <a:xfrm>
            <a:off x="713740" y="1718945"/>
            <a:ext cx="10942320" cy="341058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11810" y="565150"/>
            <a:ext cx="11371580" cy="706755"/>
          </a:xfrm>
          <a:prstGeom prst="rect">
            <a:avLst/>
          </a:prstGeom>
          <a:noFill/>
        </p:spPr>
        <p:style>
          <a:lnRef idx="3">
            <a:schemeClr val="lt1"/>
          </a:lnRef>
          <a:fillRef idx="1">
            <a:schemeClr val="accent2"/>
          </a:fillRef>
          <a:effectRef idx="1">
            <a:schemeClr val="accent2"/>
          </a:effectRef>
          <a:fontRef idx="minor">
            <a:schemeClr val="lt1"/>
          </a:fontRef>
        </p:style>
        <p:txBody>
          <a:bodyPr wrap="square" rtlCol="0">
            <a:spAutoFit/>
            <a:scene3d>
              <a:camera prst="orthographicFront"/>
              <a:lightRig rig="threePt" dir="t"/>
            </a:scene3d>
          </a:bodyPr>
          <a:lstStyle/>
          <a:p>
            <a:pPr algn="ctr"/>
            <a:r>
              <a:rPr lang="en-US" sz="4000" b="1" dirty="0" smtClean="0">
                <a:solidFill>
                  <a:srgbClr val="C00000"/>
                </a:solidFill>
                <a:effectLst/>
                <a:latin typeface="Cambria" panose="02040503050406030204" charset="0"/>
                <a:cs typeface="Cambria" panose="02040503050406030204" charset="0"/>
              </a:rPr>
              <a:t>DIFFERENT TYPES OF CELL DIVISION</a:t>
            </a:r>
            <a:endParaRPr lang="en-US" sz="4000" b="1" dirty="0" smtClean="0">
              <a:solidFill>
                <a:srgbClr val="C00000"/>
              </a:solidFill>
              <a:effectLst/>
              <a:latin typeface="Cambria" panose="02040503050406030204" charset="0"/>
              <a:cs typeface="Cambria" panose="02040503050406030204" charset="0"/>
            </a:endParaRPr>
          </a:p>
        </p:txBody>
      </p:sp>
      <p:pic>
        <p:nvPicPr>
          <p:cNvPr id="8194" name="Picture 2" descr="Image result for cell division cartoon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3820" y="4046220"/>
            <a:ext cx="2890520" cy="281178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938530" y="2122805"/>
            <a:ext cx="10822305" cy="2061210"/>
          </a:xfrm>
          <a:prstGeom prst="rect">
            <a:avLst/>
          </a:prstGeom>
          <a:noFill/>
        </p:spPr>
        <p:txBody>
          <a:bodyPr wrap="square" rtlCol="0">
            <a:spAutoFit/>
          </a:bodyPr>
          <a:lstStyle/>
          <a:p>
            <a:pPr marL="457200" indent="-457200">
              <a:buFont typeface="Arial" panose="020B0604020202020204" pitchFamily="34" charset="0"/>
              <a:buChar char="•"/>
            </a:pPr>
            <a:r>
              <a:rPr lang="en-US" sz="3200" b="1" dirty="0" smtClean="0">
                <a:latin typeface="Times New Roman" panose="02020603050405020304" pitchFamily="18" charset="0"/>
                <a:cs typeface="Times New Roman" panose="02020603050405020304" pitchFamily="18" charset="0"/>
              </a:rPr>
              <a:t>PROKARYOTIC CELL DIVISON - BINARY FISSION</a:t>
            </a:r>
            <a:endParaRPr lang="en-US" sz="3200" b="1" dirty="0" smtClean="0">
              <a:latin typeface="Times New Roman" panose="02020603050405020304" pitchFamily="18" charset="0"/>
              <a:cs typeface="Times New Roman" panose="02020603050405020304" pitchFamily="18" charset="0"/>
            </a:endParaRPr>
          </a:p>
          <a:p>
            <a:pPr indent="0">
              <a:buFont typeface="Arial" panose="020B0604020202020204" pitchFamily="34" charset="0"/>
              <a:buNone/>
            </a:pPr>
            <a:endParaRPr lang="en-US" sz="3200" b="1" dirty="0" smtClean="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200" b="1" dirty="0" smtClean="0">
                <a:latin typeface="Times New Roman" panose="02020603050405020304" pitchFamily="18" charset="0"/>
                <a:cs typeface="Times New Roman" panose="02020603050405020304" pitchFamily="18" charset="0"/>
              </a:rPr>
              <a:t>EUKARYOTIC CELL DIVISON - </a:t>
            </a:r>
            <a:r>
              <a:rPr lang="en-US" sz="3200" dirty="0" smtClean="0">
                <a:latin typeface="Times New Roman" panose="02020603050405020304" pitchFamily="18" charset="0"/>
                <a:cs typeface="Times New Roman" panose="02020603050405020304" pitchFamily="18" charset="0"/>
              </a:rPr>
              <a:t>  </a:t>
            </a:r>
            <a:r>
              <a:rPr lang="en-US" sz="3200" b="1" dirty="0" smtClean="0">
                <a:latin typeface="Times New Roman" panose="02020603050405020304" pitchFamily="18" charset="0"/>
                <a:cs typeface="Times New Roman" panose="02020603050405020304" pitchFamily="18" charset="0"/>
              </a:rPr>
              <a:t>MITOSIS</a:t>
            </a:r>
            <a:endParaRPr lang="en-US" sz="3200" b="1" dirty="0" smtClean="0">
              <a:latin typeface="Times New Roman" panose="02020603050405020304" pitchFamily="18" charset="0"/>
              <a:cs typeface="Times New Roman" panose="02020603050405020304" pitchFamily="18" charset="0"/>
            </a:endParaRPr>
          </a:p>
          <a:p>
            <a:r>
              <a:rPr lang="en-US" sz="3200" b="1" dirty="0" smtClean="0">
                <a:latin typeface="Times New Roman" panose="02020603050405020304" pitchFamily="18" charset="0"/>
                <a:cs typeface="Times New Roman" panose="02020603050405020304" pitchFamily="18" charset="0"/>
              </a:rPr>
              <a:t>                                                                   MEIOSIS</a:t>
            </a:r>
            <a:endParaRPr lang="en-US" sz="32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22985" y="339090"/>
            <a:ext cx="10734040" cy="706755"/>
          </a:xfrm>
          <a:prstGeom prst="rect">
            <a:avLst/>
          </a:prstGeom>
          <a:noFill/>
        </p:spPr>
        <p:style>
          <a:lnRef idx="3">
            <a:schemeClr val="lt1"/>
          </a:lnRef>
          <a:fillRef idx="1">
            <a:schemeClr val="accent2"/>
          </a:fillRef>
          <a:effectRef idx="1">
            <a:schemeClr val="accent2"/>
          </a:effectRef>
          <a:fontRef idx="minor">
            <a:schemeClr val="lt1"/>
          </a:fontRef>
        </p:style>
        <p:txBody>
          <a:bodyPr wrap="square" rtlCol="0">
            <a:spAutoFit/>
            <a:scene3d>
              <a:camera prst="orthographicFront"/>
              <a:lightRig rig="threePt" dir="t"/>
            </a:scene3d>
          </a:bodyPr>
          <a:lstStyle/>
          <a:p>
            <a:pPr algn="ctr"/>
            <a:r>
              <a:rPr lang="en-US" sz="4000" b="1" dirty="0" smtClean="0">
                <a:solidFill>
                  <a:srgbClr val="0000FF"/>
                </a:solidFill>
                <a:effectLst/>
                <a:latin typeface="Cambria" panose="02040503050406030204" charset="0"/>
                <a:cs typeface="Cambria" panose="02040503050406030204" charset="0"/>
              </a:rPr>
              <a:t>PROKARYOTIC CELL DIVISION</a:t>
            </a:r>
            <a:endParaRPr lang="en-US" sz="4000" b="1" dirty="0" smtClean="0">
              <a:solidFill>
                <a:srgbClr val="0000FF"/>
              </a:solidFill>
              <a:effectLst/>
              <a:latin typeface="Cambria" panose="02040503050406030204" charset="0"/>
              <a:cs typeface="Cambria" panose="02040503050406030204" charset="0"/>
            </a:endParaRPr>
          </a:p>
        </p:txBody>
      </p:sp>
      <p:grpSp>
        <p:nvGrpSpPr>
          <p:cNvPr id="22" name="Group 21"/>
          <p:cNvGrpSpPr/>
          <p:nvPr/>
        </p:nvGrpSpPr>
        <p:grpSpPr>
          <a:xfrm>
            <a:off x="1490345" y="1539875"/>
            <a:ext cx="9319895" cy="2841625"/>
            <a:chOff x="3107" y="1727"/>
            <a:chExt cx="12987" cy="3692"/>
          </a:xfrm>
        </p:grpSpPr>
        <p:pic>
          <p:nvPicPr>
            <p:cNvPr id="5124" name="Picture 4" descr="Image result for binary division in bacteria"/>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07" y="2407"/>
              <a:ext cx="12987" cy="3012"/>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p:nvCxnSpPr>
          <p:spPr>
            <a:xfrm flipV="1">
              <a:off x="10395" y="2258"/>
              <a:ext cx="630" cy="670"/>
            </a:xfrm>
            <a:prstGeom prst="line">
              <a:avLst/>
            </a:prstGeom>
            <a:ln w="28575" cmpd="sng">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12" name="Text Box 11"/>
            <p:cNvSpPr txBox="1"/>
            <p:nvPr/>
          </p:nvSpPr>
          <p:spPr>
            <a:xfrm>
              <a:off x="9633" y="1727"/>
              <a:ext cx="3068" cy="438"/>
            </a:xfrm>
            <a:prstGeom prst="rect">
              <a:avLst/>
            </a:prstGeom>
            <a:noFill/>
          </p:spPr>
          <p:txBody>
            <a:bodyPr wrap="square" rtlCol="0">
              <a:spAutoFit/>
            </a:bodyPr>
            <a:p>
              <a:r>
                <a:rPr lang="en-US" sz="1600" b="1"/>
                <a:t>Septum formation</a:t>
              </a:r>
              <a:endParaRPr lang="en-US" sz="1600" b="1"/>
            </a:p>
          </p:txBody>
        </p:sp>
        <p:cxnSp>
          <p:nvCxnSpPr>
            <p:cNvPr id="14" name="Straight Connector 13"/>
            <p:cNvCxnSpPr/>
            <p:nvPr/>
          </p:nvCxnSpPr>
          <p:spPr>
            <a:xfrm flipV="1">
              <a:off x="5500" y="2258"/>
              <a:ext cx="141" cy="712"/>
            </a:xfrm>
            <a:prstGeom prst="line">
              <a:avLst/>
            </a:prstGeom>
            <a:ln w="28575" cmpd="sng">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15" name="Text Box 14"/>
            <p:cNvSpPr txBox="1"/>
            <p:nvPr/>
          </p:nvSpPr>
          <p:spPr>
            <a:xfrm>
              <a:off x="4866" y="1790"/>
              <a:ext cx="1660" cy="438"/>
            </a:xfrm>
            <a:prstGeom prst="rect">
              <a:avLst/>
            </a:prstGeom>
            <a:noFill/>
          </p:spPr>
          <p:txBody>
            <a:bodyPr wrap="square" rtlCol="0">
              <a:spAutoFit/>
            </a:bodyPr>
            <a:p>
              <a:r>
                <a:rPr lang="en-US" sz="1600" b="1"/>
                <a:t>Cell wall</a:t>
              </a:r>
              <a:endParaRPr lang="en-US" sz="1600" b="1"/>
            </a:p>
          </p:txBody>
        </p:sp>
      </p:grpSp>
      <p:sp>
        <p:nvSpPr>
          <p:cNvPr id="23" name="TextBox 5"/>
          <p:cNvSpPr txBox="1"/>
          <p:nvPr/>
        </p:nvSpPr>
        <p:spPr>
          <a:xfrm>
            <a:off x="1490345" y="4827905"/>
            <a:ext cx="9716770" cy="1383665"/>
          </a:xfrm>
          <a:prstGeom prst="rect">
            <a:avLst/>
          </a:prstGeom>
          <a:noFill/>
        </p:spPr>
        <p:txBody>
          <a:bodyPr wrap="square" rtlCol="0">
            <a:spAutoFit/>
          </a:bodyPr>
          <a:p>
            <a:pPr algn="just"/>
            <a:r>
              <a:rPr lang="en-US" altLang="en-IN" sz="2800" dirty="0" smtClean="0">
                <a:latin typeface="Calibri" panose="020F0502020204030204" charset="0"/>
                <a:cs typeface="Calibri" panose="020F0502020204030204" charset="0"/>
              </a:rPr>
              <a:t>All prokaryotes reproduce asexually by </a:t>
            </a:r>
            <a:r>
              <a:rPr lang="en-US" altLang="en-IN" sz="2800" b="1" dirty="0" smtClean="0">
                <a:solidFill>
                  <a:srgbClr val="FF0000"/>
                </a:solidFill>
                <a:latin typeface="Calibri" panose="020F0502020204030204" charset="0"/>
                <a:cs typeface="Calibri" panose="020F0502020204030204" charset="0"/>
              </a:rPr>
              <a:t>binary fission</a:t>
            </a:r>
            <a:r>
              <a:rPr lang="en-US" altLang="en-IN" sz="2800" dirty="0" smtClean="0">
                <a:latin typeface="Calibri" panose="020F0502020204030204" charset="0"/>
                <a:cs typeface="Calibri" panose="020F0502020204030204" charset="0"/>
              </a:rPr>
              <a:t>. Binary fission is the splitting of a parent cell into </a:t>
            </a:r>
            <a:r>
              <a:rPr lang="en-US" altLang="en-IN" sz="2800" b="1" dirty="0" smtClean="0">
                <a:solidFill>
                  <a:srgbClr val="0000FF"/>
                </a:solidFill>
                <a:latin typeface="Calibri" panose="020F0502020204030204" charset="0"/>
                <a:cs typeface="Calibri" panose="020F0502020204030204" charset="0"/>
              </a:rPr>
              <a:t>two genetically identical daughter cells</a:t>
            </a:r>
            <a:endParaRPr lang="en-US" altLang="en-IN" sz="2800" b="1" dirty="0" smtClean="0">
              <a:solidFill>
                <a:srgbClr val="0000FF"/>
              </a:solidFill>
              <a:latin typeface="Calibri" panose="020F0502020204030204" charset="0"/>
              <a:cs typeface="Calibri" panose="020F050202020403020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why do cells divide"/>
          <p:cNvPicPr>
            <a:picLocks noChangeAspect="1" noChangeArrowheads="1"/>
          </p:cNvPicPr>
          <p:nvPr/>
        </p:nvPicPr>
        <p:blipFill rotWithShape="1">
          <a:blip r:embed="rId1">
            <a:extLst>
              <a:ext uri="{28A0092B-C50C-407E-A947-70E740481C1C}">
                <a14:useLocalDpi xmlns:a14="http://schemas.microsoft.com/office/drawing/2010/main" val="0"/>
              </a:ext>
            </a:extLst>
          </a:blip>
          <a:srcRect l="4557" t="22788" r="5001" b="28124"/>
          <a:stretch>
            <a:fillRect/>
          </a:stretch>
        </p:blipFill>
        <p:spPr bwMode="auto">
          <a:xfrm>
            <a:off x="154940" y="2256790"/>
            <a:ext cx="11850370" cy="384683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51765" y="240665"/>
            <a:ext cx="11951335" cy="1322070"/>
          </a:xfrm>
          <a:prstGeom prst="rect">
            <a:avLst/>
          </a:prstGeom>
          <a:noFill/>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US" sz="4000" b="1" dirty="0" smtClean="0">
                <a:solidFill>
                  <a:srgbClr val="C00000"/>
                </a:solidFill>
                <a:effectLst/>
                <a:latin typeface="Cambria" panose="02040503050406030204" charset="0"/>
                <a:cs typeface="Cambria" panose="02040503050406030204" charset="0"/>
              </a:rPr>
              <a:t>WHY DO EUKARYOTIC CELLS NEED TWO TYPES OF CELL DIVISION</a:t>
            </a:r>
            <a:endParaRPr lang="en-US" sz="4000" b="1" dirty="0" smtClean="0">
              <a:solidFill>
                <a:srgbClr val="C00000"/>
              </a:solidFill>
              <a:effectLst/>
              <a:latin typeface="Cambria" panose="02040503050406030204" charset="0"/>
              <a:cs typeface="Cambria" panose="0204050305040603020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Content Placeholder 5"/>
          <p:cNvPicPr>
            <a:picLocks noChangeAspect="1"/>
          </p:cNvPicPr>
          <p:nvPr>
            <p:ph sz="half" idx="2"/>
          </p:nvPr>
        </p:nvPicPr>
        <p:blipFill>
          <a:blip r:embed="rId1"/>
          <a:srcRect l="5199" t="9303" r="3683" b="8964"/>
          <a:stretch>
            <a:fillRect/>
          </a:stretch>
        </p:blipFill>
        <p:spPr>
          <a:xfrm>
            <a:off x="1422400" y="250825"/>
            <a:ext cx="9448800" cy="6356985"/>
          </a:xfrm>
          <a:prstGeom prst="rect">
            <a:avLst/>
          </a:prstGeom>
        </p:spPr>
      </p:pic>
      <p:sp>
        <p:nvSpPr>
          <p:cNvPr id="19" name="Text Box 18"/>
          <p:cNvSpPr txBox="1"/>
          <p:nvPr/>
        </p:nvSpPr>
        <p:spPr>
          <a:xfrm>
            <a:off x="4129405" y="4877435"/>
            <a:ext cx="1175385" cy="368300"/>
          </a:xfrm>
          <a:prstGeom prst="rect">
            <a:avLst/>
          </a:prstGeom>
          <a:solidFill>
            <a:schemeClr val="bg1"/>
          </a:solidFill>
          <a:ln w="12700" cmpd="sng">
            <a:noFill/>
            <a:prstDash val="solid"/>
          </a:ln>
        </p:spPr>
        <p:txBody>
          <a:bodyPr wrap="square" rtlCol="0">
            <a:spAutoFit/>
          </a:bodyPr>
          <a:p>
            <a:endParaRPr lang="en-US"/>
          </a:p>
        </p:txBody>
      </p:sp>
      <p:sp>
        <p:nvSpPr>
          <p:cNvPr id="26" name="Text Box 25"/>
          <p:cNvSpPr txBox="1"/>
          <p:nvPr/>
        </p:nvSpPr>
        <p:spPr>
          <a:xfrm>
            <a:off x="9497060" y="5263515"/>
            <a:ext cx="1181100" cy="368300"/>
          </a:xfrm>
          <a:prstGeom prst="rect">
            <a:avLst/>
          </a:prstGeom>
          <a:solidFill>
            <a:schemeClr val="bg1"/>
          </a:solidFill>
          <a:ln w="12700" cmpd="sng">
            <a:noFill/>
            <a:prstDash val="solid"/>
          </a:ln>
        </p:spPr>
        <p:txBody>
          <a:bodyPr wrap="square" rtlCol="0">
            <a:spAutoFit/>
          </a:bodyPr>
          <a:p>
            <a:endParaRPr lang="en-US"/>
          </a:p>
        </p:txBody>
      </p:sp>
      <p:sp>
        <p:nvSpPr>
          <p:cNvPr id="28" name="Text Box 27"/>
          <p:cNvSpPr txBox="1"/>
          <p:nvPr/>
        </p:nvSpPr>
        <p:spPr>
          <a:xfrm>
            <a:off x="9370060" y="4455795"/>
            <a:ext cx="889000" cy="368300"/>
          </a:xfrm>
          <a:prstGeom prst="rect">
            <a:avLst/>
          </a:prstGeom>
          <a:solidFill>
            <a:schemeClr val="bg1"/>
          </a:solidFill>
          <a:ln w="12700" cmpd="sng">
            <a:noFill/>
            <a:prstDash val="solid"/>
          </a:ln>
        </p:spPr>
        <p:txBody>
          <a:bodyPr wrap="square" rtlCol="0">
            <a:spAutoFit/>
          </a:bodyPr>
          <a:p>
            <a:endParaRPr lang="en-US"/>
          </a:p>
        </p:txBody>
      </p:sp>
      <p:grpSp>
        <p:nvGrpSpPr>
          <p:cNvPr id="50" name="Group 49"/>
          <p:cNvGrpSpPr/>
          <p:nvPr/>
        </p:nvGrpSpPr>
        <p:grpSpPr>
          <a:xfrm>
            <a:off x="215900" y="1736090"/>
            <a:ext cx="11311255" cy="5085715"/>
            <a:chOff x="340" y="2734"/>
            <a:chExt cx="17813" cy="8009"/>
          </a:xfrm>
        </p:grpSpPr>
        <p:sp>
          <p:nvSpPr>
            <p:cNvPr id="10" name="Text Box 9"/>
            <p:cNvSpPr txBox="1"/>
            <p:nvPr/>
          </p:nvSpPr>
          <p:spPr>
            <a:xfrm>
              <a:off x="2524" y="2734"/>
              <a:ext cx="1561" cy="580"/>
            </a:xfrm>
            <a:prstGeom prst="rect">
              <a:avLst/>
            </a:prstGeom>
            <a:noFill/>
            <a:ln w="12700" cmpd="sng">
              <a:solidFill>
                <a:schemeClr val="tx1"/>
              </a:solidFill>
              <a:prstDash val="solid"/>
            </a:ln>
          </p:spPr>
          <p:txBody>
            <a:bodyPr wrap="square" rtlCol="0">
              <a:spAutoFit/>
            </a:bodyPr>
            <a:p>
              <a:endParaRPr lang="en-US"/>
            </a:p>
          </p:txBody>
        </p:sp>
        <p:sp>
          <p:nvSpPr>
            <p:cNvPr id="11" name="Text Box 10"/>
            <p:cNvSpPr txBox="1"/>
            <p:nvPr/>
          </p:nvSpPr>
          <p:spPr>
            <a:xfrm>
              <a:off x="9636" y="2734"/>
              <a:ext cx="1561" cy="580"/>
            </a:xfrm>
            <a:prstGeom prst="rect">
              <a:avLst/>
            </a:prstGeom>
            <a:noFill/>
            <a:ln w="12700" cmpd="sng">
              <a:solidFill>
                <a:schemeClr val="tx1"/>
              </a:solidFill>
              <a:prstDash val="solid"/>
            </a:ln>
          </p:spPr>
          <p:txBody>
            <a:bodyPr wrap="square" rtlCol="0">
              <a:spAutoFit/>
            </a:bodyPr>
            <a:p>
              <a:endParaRPr lang="en-US"/>
            </a:p>
          </p:txBody>
        </p:sp>
        <p:sp>
          <p:nvSpPr>
            <p:cNvPr id="12" name="Text Box 11"/>
            <p:cNvSpPr txBox="1"/>
            <p:nvPr/>
          </p:nvSpPr>
          <p:spPr>
            <a:xfrm>
              <a:off x="6109" y="7213"/>
              <a:ext cx="2512" cy="580"/>
            </a:xfrm>
            <a:prstGeom prst="rect">
              <a:avLst/>
            </a:prstGeom>
            <a:noFill/>
          </p:spPr>
          <p:txBody>
            <a:bodyPr wrap="square" rtlCol="0">
              <a:spAutoFit/>
            </a:bodyPr>
            <a:p>
              <a:r>
                <a:rPr lang="en-US" b="1"/>
                <a:t>Cell division</a:t>
              </a:r>
              <a:endParaRPr lang="en-US" b="1"/>
            </a:p>
          </p:txBody>
        </p:sp>
        <p:sp>
          <p:nvSpPr>
            <p:cNvPr id="14" name="Text Box 13"/>
            <p:cNvSpPr txBox="1"/>
            <p:nvPr/>
          </p:nvSpPr>
          <p:spPr>
            <a:xfrm>
              <a:off x="14325" y="6549"/>
              <a:ext cx="1602" cy="580"/>
            </a:xfrm>
            <a:prstGeom prst="rect">
              <a:avLst/>
            </a:prstGeom>
            <a:solidFill>
              <a:schemeClr val="bg1"/>
            </a:solidFill>
            <a:ln w="12700" cmpd="sng">
              <a:noFill/>
              <a:prstDash val="solid"/>
            </a:ln>
          </p:spPr>
          <p:txBody>
            <a:bodyPr wrap="square" rtlCol="0">
              <a:spAutoFit/>
            </a:bodyPr>
            <a:p>
              <a:endParaRPr lang="en-US"/>
            </a:p>
          </p:txBody>
        </p:sp>
        <p:sp>
          <p:nvSpPr>
            <p:cNvPr id="18" name="Text Box 17"/>
            <p:cNvSpPr txBox="1"/>
            <p:nvPr/>
          </p:nvSpPr>
          <p:spPr>
            <a:xfrm>
              <a:off x="340" y="9712"/>
              <a:ext cx="8235" cy="580"/>
            </a:xfrm>
            <a:prstGeom prst="rect">
              <a:avLst/>
            </a:prstGeom>
            <a:solidFill>
              <a:schemeClr val="bg1"/>
            </a:solidFill>
            <a:ln w="12700" cmpd="sng">
              <a:noFill/>
              <a:prstDash val="solid"/>
            </a:ln>
          </p:spPr>
          <p:txBody>
            <a:bodyPr wrap="square" rtlCol="0">
              <a:spAutoFit/>
            </a:bodyPr>
            <a:p>
              <a:endParaRPr lang="en-US"/>
            </a:p>
          </p:txBody>
        </p:sp>
        <p:sp>
          <p:nvSpPr>
            <p:cNvPr id="20" name="Text Box 19"/>
            <p:cNvSpPr txBox="1"/>
            <p:nvPr/>
          </p:nvSpPr>
          <p:spPr>
            <a:xfrm>
              <a:off x="5333" y="5111"/>
              <a:ext cx="2325" cy="580"/>
            </a:xfrm>
            <a:prstGeom prst="rect">
              <a:avLst/>
            </a:prstGeom>
            <a:solidFill>
              <a:schemeClr val="bg1"/>
            </a:solidFill>
            <a:ln w="12700" cmpd="sng">
              <a:noFill/>
              <a:prstDash val="solid"/>
            </a:ln>
          </p:spPr>
          <p:txBody>
            <a:bodyPr wrap="square" rtlCol="0">
              <a:spAutoFit/>
            </a:bodyPr>
            <a:p>
              <a:endParaRPr lang="en-US"/>
            </a:p>
          </p:txBody>
        </p:sp>
        <p:sp>
          <p:nvSpPr>
            <p:cNvPr id="21" name="Text Box 20"/>
            <p:cNvSpPr txBox="1"/>
            <p:nvPr/>
          </p:nvSpPr>
          <p:spPr>
            <a:xfrm>
              <a:off x="5333" y="4749"/>
              <a:ext cx="3021" cy="580"/>
            </a:xfrm>
            <a:prstGeom prst="rect">
              <a:avLst/>
            </a:prstGeom>
            <a:noFill/>
          </p:spPr>
          <p:txBody>
            <a:bodyPr wrap="square" rtlCol="0">
              <a:spAutoFit/>
            </a:bodyPr>
            <a:p>
              <a:r>
                <a:rPr lang="en-US" b="1"/>
                <a:t>DNA replication</a:t>
              </a:r>
              <a:endParaRPr lang="en-US" b="1"/>
            </a:p>
          </p:txBody>
        </p:sp>
        <p:sp>
          <p:nvSpPr>
            <p:cNvPr id="24" name="Text Box 23"/>
            <p:cNvSpPr txBox="1"/>
            <p:nvPr/>
          </p:nvSpPr>
          <p:spPr>
            <a:xfrm>
              <a:off x="11078" y="10163"/>
              <a:ext cx="3056" cy="580"/>
            </a:xfrm>
            <a:prstGeom prst="rect">
              <a:avLst/>
            </a:prstGeom>
            <a:noFill/>
            <a:ln>
              <a:solidFill>
                <a:schemeClr val="tx1"/>
              </a:solidFill>
            </a:ln>
          </p:spPr>
          <p:txBody>
            <a:bodyPr wrap="square" rtlCol="0">
              <a:spAutoFit/>
            </a:bodyPr>
            <a:p>
              <a:r>
                <a:rPr lang="en-US" b="1"/>
                <a:t>4 daughter cells</a:t>
              </a:r>
              <a:endParaRPr lang="en-US" b="1"/>
            </a:p>
          </p:txBody>
        </p:sp>
        <p:sp>
          <p:nvSpPr>
            <p:cNvPr id="25" name="Text Box 24"/>
            <p:cNvSpPr txBox="1"/>
            <p:nvPr/>
          </p:nvSpPr>
          <p:spPr>
            <a:xfrm>
              <a:off x="12908" y="4408"/>
              <a:ext cx="2189" cy="580"/>
            </a:xfrm>
            <a:prstGeom prst="rect">
              <a:avLst/>
            </a:prstGeom>
            <a:solidFill>
              <a:schemeClr val="bg1"/>
            </a:solidFill>
            <a:ln w="12700" cmpd="sng">
              <a:noFill/>
              <a:prstDash val="solid"/>
            </a:ln>
          </p:spPr>
          <p:txBody>
            <a:bodyPr wrap="square" rtlCol="0">
              <a:spAutoFit/>
            </a:bodyPr>
            <a:p>
              <a:endParaRPr lang="en-US"/>
            </a:p>
          </p:txBody>
        </p:sp>
        <p:sp>
          <p:nvSpPr>
            <p:cNvPr id="22" name="Text Box 21"/>
            <p:cNvSpPr txBox="1"/>
            <p:nvPr/>
          </p:nvSpPr>
          <p:spPr>
            <a:xfrm>
              <a:off x="13203" y="4473"/>
              <a:ext cx="3021" cy="580"/>
            </a:xfrm>
            <a:prstGeom prst="rect">
              <a:avLst/>
            </a:prstGeom>
            <a:noFill/>
          </p:spPr>
          <p:txBody>
            <a:bodyPr wrap="square" rtlCol="0">
              <a:spAutoFit/>
            </a:bodyPr>
            <a:p>
              <a:r>
                <a:rPr lang="en-US" b="1"/>
                <a:t>DNA replication</a:t>
              </a:r>
              <a:endParaRPr lang="en-US" b="1"/>
            </a:p>
          </p:txBody>
        </p:sp>
        <p:sp>
          <p:nvSpPr>
            <p:cNvPr id="27" name="Text Box 26"/>
            <p:cNvSpPr txBox="1"/>
            <p:nvPr/>
          </p:nvSpPr>
          <p:spPr>
            <a:xfrm>
              <a:off x="3574" y="10095"/>
              <a:ext cx="3056" cy="580"/>
            </a:xfrm>
            <a:prstGeom prst="rect">
              <a:avLst/>
            </a:prstGeom>
            <a:noFill/>
            <a:ln>
              <a:solidFill>
                <a:schemeClr val="tx1"/>
              </a:solidFill>
            </a:ln>
          </p:spPr>
          <p:txBody>
            <a:bodyPr wrap="square" rtlCol="0">
              <a:spAutoFit/>
            </a:bodyPr>
            <a:p>
              <a:r>
                <a:rPr lang="en-US" b="1"/>
                <a:t>2 daughter cells</a:t>
              </a:r>
              <a:endParaRPr lang="en-US" b="1"/>
            </a:p>
          </p:txBody>
        </p:sp>
        <p:sp>
          <p:nvSpPr>
            <p:cNvPr id="13" name="Text Box 12"/>
            <p:cNvSpPr txBox="1"/>
            <p:nvPr/>
          </p:nvSpPr>
          <p:spPr>
            <a:xfrm>
              <a:off x="13712" y="6222"/>
              <a:ext cx="2512" cy="580"/>
            </a:xfrm>
            <a:prstGeom prst="rect">
              <a:avLst/>
            </a:prstGeom>
            <a:noFill/>
          </p:spPr>
          <p:txBody>
            <a:bodyPr wrap="square" rtlCol="0">
              <a:spAutoFit/>
            </a:bodyPr>
            <a:p>
              <a:r>
                <a:rPr lang="en-US" b="1"/>
                <a:t>Cell division</a:t>
              </a:r>
              <a:endParaRPr lang="en-US" b="1"/>
            </a:p>
          </p:txBody>
        </p:sp>
        <p:sp>
          <p:nvSpPr>
            <p:cNvPr id="29" name="Text Box 28"/>
            <p:cNvSpPr txBox="1"/>
            <p:nvPr/>
          </p:nvSpPr>
          <p:spPr>
            <a:xfrm>
              <a:off x="15526" y="8869"/>
              <a:ext cx="999" cy="580"/>
            </a:xfrm>
            <a:prstGeom prst="rect">
              <a:avLst/>
            </a:prstGeom>
            <a:solidFill>
              <a:schemeClr val="bg1"/>
            </a:solidFill>
            <a:ln w="12700" cmpd="sng">
              <a:noFill/>
              <a:prstDash val="solid"/>
            </a:ln>
          </p:spPr>
          <p:txBody>
            <a:bodyPr wrap="square" rtlCol="0">
              <a:spAutoFit/>
            </a:bodyPr>
            <a:p>
              <a:endParaRPr lang="en-US"/>
            </a:p>
          </p:txBody>
        </p:sp>
        <p:sp>
          <p:nvSpPr>
            <p:cNvPr id="23" name="Text Box 22"/>
            <p:cNvSpPr txBox="1"/>
            <p:nvPr/>
          </p:nvSpPr>
          <p:spPr>
            <a:xfrm>
              <a:off x="15097" y="7325"/>
              <a:ext cx="3056" cy="580"/>
            </a:xfrm>
            <a:prstGeom prst="rect">
              <a:avLst/>
            </a:prstGeom>
            <a:noFill/>
            <a:ln>
              <a:solidFill>
                <a:schemeClr val="tx1"/>
              </a:solidFill>
            </a:ln>
          </p:spPr>
          <p:txBody>
            <a:bodyPr wrap="square" rtlCol="0">
              <a:spAutoFit/>
            </a:bodyPr>
            <a:p>
              <a:r>
                <a:rPr lang="en-US" b="1"/>
                <a:t>2 daughter cells</a:t>
              </a:r>
              <a:endParaRPr lang="en-US" b="1"/>
            </a:p>
          </p:txBody>
        </p:sp>
        <p:sp>
          <p:nvSpPr>
            <p:cNvPr id="16" name="Text Box 15"/>
            <p:cNvSpPr txBox="1"/>
            <p:nvPr/>
          </p:nvSpPr>
          <p:spPr>
            <a:xfrm>
              <a:off x="14956" y="8261"/>
              <a:ext cx="2512" cy="580"/>
            </a:xfrm>
            <a:prstGeom prst="rect">
              <a:avLst/>
            </a:prstGeom>
            <a:noFill/>
          </p:spPr>
          <p:txBody>
            <a:bodyPr wrap="square" rtlCol="0">
              <a:spAutoFit/>
            </a:bodyPr>
            <a:p>
              <a:r>
                <a:rPr lang="en-US" b="1"/>
                <a:t>Cell division</a:t>
              </a:r>
              <a:endParaRPr lang="en-US" b="1"/>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21665" y="406400"/>
            <a:ext cx="11202035" cy="706755"/>
          </a:xfrm>
          <a:prstGeom prst="rect">
            <a:avLst/>
          </a:prstGeom>
          <a:noFill/>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US" sz="4000" b="1" dirty="0" smtClean="0">
                <a:solidFill>
                  <a:srgbClr val="0000FF"/>
                </a:solidFill>
                <a:effectLst>
                  <a:outerShdw blurRad="38100" dist="19050" dir="2700000" algn="tl" rotWithShape="0">
                    <a:schemeClr val="dk1">
                      <a:alpha val="40000"/>
                    </a:schemeClr>
                  </a:outerShdw>
                </a:effectLst>
                <a:latin typeface="Cambria" panose="02040503050406030204" charset="0"/>
                <a:cs typeface="Cambria" panose="02040503050406030204" charset="0"/>
              </a:rPr>
              <a:t>EUKARYOTIC CELL DIVISION</a:t>
            </a:r>
            <a:endParaRPr lang="en-US" sz="4000" b="1" dirty="0" smtClean="0">
              <a:solidFill>
                <a:srgbClr val="0000FF"/>
              </a:solidFill>
              <a:effectLst>
                <a:outerShdw blurRad="38100" dist="19050" dir="2700000" algn="tl" rotWithShape="0">
                  <a:schemeClr val="dk1">
                    <a:alpha val="40000"/>
                  </a:schemeClr>
                </a:outerShdw>
              </a:effectLst>
              <a:latin typeface="Cambria" panose="02040503050406030204" charset="0"/>
              <a:cs typeface="Cambria" panose="02040503050406030204" charset="0"/>
            </a:endParaRPr>
          </a:p>
        </p:txBody>
      </p:sp>
      <p:sp>
        <p:nvSpPr>
          <p:cNvPr id="5" name="TextBox 4"/>
          <p:cNvSpPr txBox="1"/>
          <p:nvPr/>
        </p:nvSpPr>
        <p:spPr>
          <a:xfrm>
            <a:off x="659765" y="1252855"/>
            <a:ext cx="10907395" cy="1568450"/>
          </a:xfrm>
          <a:prstGeom prst="rect">
            <a:avLst/>
          </a:prstGeom>
          <a:noFill/>
        </p:spPr>
        <p:txBody>
          <a:bodyPr wrap="square" rtlCol="0">
            <a:spAutoFit/>
          </a:bodyPr>
          <a:lstStyle/>
          <a:p>
            <a:pPr algn="just"/>
            <a:r>
              <a:rPr lang="en-US" sz="3200" dirty="0" smtClean="0">
                <a:latin typeface="Times New Roman" panose="02020603050405020304" pitchFamily="18" charset="0"/>
                <a:cs typeface="Times New Roman" panose="02020603050405020304" pitchFamily="18" charset="0"/>
              </a:rPr>
              <a:t>Cell division in eukaryotes, like that in prokaryotes, involves  DNA replication, segregation and cytokinesis, but are much </a:t>
            </a:r>
            <a:r>
              <a:rPr lang="en-US" sz="3200" b="1" dirty="0" smtClean="0">
                <a:solidFill>
                  <a:srgbClr val="C00000"/>
                </a:solidFill>
                <a:latin typeface="Times New Roman" panose="02020603050405020304" pitchFamily="18" charset="0"/>
                <a:cs typeface="Times New Roman" panose="02020603050405020304" pitchFamily="18" charset="0"/>
              </a:rPr>
              <a:t>more complicated</a:t>
            </a:r>
            <a:r>
              <a:rPr lang="en-US" sz="3200" dirty="0" smtClean="0">
                <a:latin typeface="Times New Roman" panose="02020603050405020304" pitchFamily="18" charset="0"/>
                <a:cs typeface="Times New Roman" panose="02020603050405020304" pitchFamily="18" charset="0"/>
              </a:rPr>
              <a:t>. </a:t>
            </a:r>
            <a:endParaRPr lang="en-US" sz="3200" dirty="0"/>
          </a:p>
        </p:txBody>
      </p:sp>
      <p:sp>
        <p:nvSpPr>
          <p:cNvPr id="4" name="TextBox 4"/>
          <p:cNvSpPr txBox="1"/>
          <p:nvPr/>
        </p:nvSpPr>
        <p:spPr>
          <a:xfrm>
            <a:off x="532765" y="3208655"/>
            <a:ext cx="10966450" cy="3046095"/>
          </a:xfrm>
          <a:prstGeom prst="rect">
            <a:avLst/>
          </a:prstGeom>
          <a:noFill/>
        </p:spPr>
        <p:txBody>
          <a:bodyPr wrap="square" rtlCol="0">
            <a:spAutoFit/>
          </a:bodyPr>
          <a:p>
            <a:pPr algn="just"/>
            <a:r>
              <a:rPr lang="en-US" sz="3200" dirty="0" smtClean="0">
                <a:latin typeface="Times New Roman" panose="02020603050405020304" pitchFamily="18" charset="0"/>
                <a:cs typeface="Times New Roman" panose="02020603050405020304" pitchFamily="18" charset="0"/>
              </a:rPr>
              <a:t>A eukaryotic cell cycle is divided into</a:t>
            </a:r>
            <a:endParaRPr lang="en-US" sz="3200" dirty="0" smtClean="0">
              <a:latin typeface="Times New Roman" panose="02020603050405020304" pitchFamily="18" charset="0"/>
              <a:cs typeface="Times New Roman" panose="02020603050405020304" pitchFamily="18" charset="0"/>
            </a:endParaRPr>
          </a:p>
          <a:p>
            <a:pPr algn="just"/>
            <a:endParaRPr lang="en-US" sz="3200" dirty="0">
              <a:latin typeface="Times New Roman" panose="02020603050405020304" pitchFamily="18" charset="0"/>
              <a:cs typeface="Times New Roman" panose="02020603050405020304" pitchFamily="18" charset="0"/>
            </a:endParaRPr>
          </a:p>
          <a:p>
            <a:pPr marL="571500" indent="-571500" algn="just">
              <a:buFont typeface="Arial" panose="020B0604020202020204" pitchFamily="34" charset="0"/>
              <a:buChar char="•"/>
            </a:pPr>
            <a:r>
              <a:rPr lang="en-US" sz="3200" b="1" dirty="0" smtClean="0">
                <a:solidFill>
                  <a:srgbClr val="002060"/>
                </a:solidFill>
                <a:latin typeface="Times New Roman" panose="02020603050405020304" pitchFamily="18" charset="0"/>
                <a:cs typeface="Times New Roman" panose="02020603050405020304" pitchFamily="18" charset="0"/>
              </a:rPr>
              <a:t>Interphase</a:t>
            </a:r>
            <a:r>
              <a:rPr lang="en-US" sz="3200" dirty="0" smtClean="0">
                <a:solidFill>
                  <a:srgbClr val="002060"/>
                </a:solidFill>
                <a:latin typeface="Times New Roman" panose="02020603050405020304" pitchFamily="18" charset="0"/>
                <a:cs typeface="Times New Roman" panose="02020603050405020304" pitchFamily="18" charset="0"/>
              </a:rPr>
              <a:t>:</a:t>
            </a:r>
            <a:r>
              <a:rPr lang="en-US" sz="3200" dirty="0" smtClean="0">
                <a:latin typeface="Times New Roman" panose="02020603050405020304" pitchFamily="18" charset="0"/>
                <a:cs typeface="Times New Roman" panose="02020603050405020304" pitchFamily="18" charset="0"/>
              </a:rPr>
              <a:t> G1, S and G2 phase</a:t>
            </a:r>
            <a:endParaRPr lang="en-US" sz="3200" dirty="0" smtClean="0">
              <a:latin typeface="Times New Roman" panose="02020603050405020304" pitchFamily="18" charset="0"/>
              <a:cs typeface="Times New Roman" panose="02020603050405020304" pitchFamily="18" charset="0"/>
            </a:endParaRPr>
          </a:p>
          <a:p>
            <a:pPr indent="0" algn="just">
              <a:buFont typeface="Arial" panose="020B0604020202020204" pitchFamily="34" charset="0"/>
              <a:buNone/>
            </a:pPr>
            <a:endParaRPr lang="en-US" sz="3200" dirty="0" smtClean="0">
              <a:latin typeface="Times New Roman" panose="02020603050405020304" pitchFamily="18" charset="0"/>
              <a:cs typeface="Times New Roman" panose="02020603050405020304" pitchFamily="18" charset="0"/>
            </a:endParaRPr>
          </a:p>
          <a:p>
            <a:pPr marL="571500" indent="-571500" algn="just">
              <a:buFont typeface="Arial" panose="020B0604020202020204" pitchFamily="34" charset="0"/>
              <a:buChar char="•"/>
            </a:pPr>
            <a:r>
              <a:rPr lang="en-US" sz="3200" b="1" dirty="0" smtClean="0">
                <a:solidFill>
                  <a:srgbClr val="002060"/>
                </a:solidFill>
                <a:latin typeface="Times New Roman" panose="02020603050405020304" pitchFamily="18" charset="0"/>
                <a:cs typeface="Times New Roman" panose="02020603050405020304" pitchFamily="18" charset="0"/>
              </a:rPr>
              <a:t>M phase</a:t>
            </a:r>
            <a:r>
              <a:rPr lang="en-US" sz="3200" dirty="0" smtClean="0">
                <a:solidFill>
                  <a:srgbClr val="002060"/>
                </a:solidFill>
                <a:latin typeface="Times New Roman" panose="02020603050405020304" pitchFamily="18" charset="0"/>
                <a:cs typeface="Times New Roman" panose="02020603050405020304" pitchFamily="18" charset="0"/>
              </a:rPr>
              <a:t>:</a:t>
            </a:r>
            <a:r>
              <a:rPr lang="en-US" sz="3200" dirty="0" smtClean="0">
                <a:latin typeface="Times New Roman" panose="02020603050405020304" pitchFamily="18" charset="0"/>
                <a:cs typeface="Times New Roman" panose="02020603050405020304" pitchFamily="18" charset="0"/>
              </a:rPr>
              <a:t> Prophase, Metaphase, Anaphase, Telophase, Cytokinesis</a:t>
            </a:r>
            <a:endParaRPr lang="en-US" sz="32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2192</Words>
  <Application>WPS Presentation</Application>
  <PresentationFormat>Widescreen</PresentationFormat>
  <Paragraphs>96</Paragraphs>
  <Slides>19</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19</vt:i4>
      </vt:variant>
    </vt:vector>
  </HeadingPairs>
  <TitlesOfParts>
    <vt:vector size="32" baseType="lpstr">
      <vt:lpstr>Arial</vt:lpstr>
      <vt:lpstr>SimSun</vt:lpstr>
      <vt:lpstr>Wingdings</vt:lpstr>
      <vt:lpstr>Cambria</vt:lpstr>
      <vt:lpstr>Calibri</vt:lpstr>
      <vt:lpstr>Times New Roman</vt:lpstr>
      <vt:lpstr>Times New Roman</vt:lpstr>
      <vt:lpstr>Calibri</vt:lpstr>
      <vt:lpstr>Microsoft YaHei</vt:lpstr>
      <vt:lpstr>Arial Unicode MS</vt:lpstr>
      <vt:lpstr>Alef</vt:lpstr>
      <vt:lpstr>Berlin Sans FB</vt:lpstr>
      <vt:lpstr>Default Design</vt:lpstr>
      <vt:lpstr>Cell GROWTH  &amp;  REPRODUCTION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google1596388515</cp:lastModifiedBy>
  <cp:revision>171</cp:revision>
  <dcterms:created xsi:type="dcterms:W3CDTF">2018-07-17T03:12:00Z</dcterms:created>
  <dcterms:modified xsi:type="dcterms:W3CDTF">2020-10-05T17:57:09Z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1033-11.2.0.9684</vt:lpwstr>
  </property>
</Properties>
</file>