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9" r:id="rId3"/>
    <p:sldId id="299" r:id="rId4"/>
    <p:sldId id="353" r:id="rId6"/>
    <p:sldId id="258" r:id="rId7"/>
    <p:sldId id="259" r:id="rId8"/>
    <p:sldId id="309" r:id="rId9"/>
    <p:sldId id="354" r:id="rId10"/>
    <p:sldId id="260" r:id="rId11"/>
    <p:sldId id="265" r:id="rId12"/>
    <p:sldId id="380" r:id="rId13"/>
    <p:sldId id="347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pradhan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EE9"/>
    <a:srgbClr val="441F5B"/>
    <a:srgbClr val="E77A4B"/>
    <a:srgbClr val="1D41D5"/>
    <a:srgbClr val="0505BF"/>
    <a:srgbClr val="0766D4"/>
    <a:srgbClr val="AD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E86F4-D67D-46A8-902C-66E8B0E81A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BE12F-7F07-4666-B530-DF01945A0F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alibri" panose="020F0502020204030204" charset="0"/>
                <a:ea typeface="Times New Roman" panose="02020603050405020304"/>
                <a:cs typeface="Calibri" panose="020F0502020204030204" charset="0"/>
                <a:sym typeface="Times New Roman" panose="02020603050405020304"/>
              </a:rPr>
              <a:t>The term chromosome comes from the Greek words for color (chroma) and body (soma). </a:t>
            </a:r>
            <a:endParaRPr lang="en-US">
              <a:solidFill>
                <a:srgbClr val="333333"/>
              </a:solidFill>
              <a:latin typeface="Calibri" panose="020F0502020204030204" charset="0"/>
              <a:ea typeface="Times New Roman" panose="02020603050405020304"/>
              <a:cs typeface="Calibri" panose="020F0502020204030204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333333"/>
              </a:solidFill>
              <a:latin typeface="Calibri" panose="020F0502020204030204" charset="0"/>
              <a:ea typeface="Times New Roman" panose="02020603050405020304"/>
              <a:cs typeface="Calibri" panose="020F0502020204030204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alibri" panose="020F0502020204030204" charset="0"/>
                <a:ea typeface="Times New Roman" panose="02020603050405020304"/>
                <a:cs typeface="Calibri" panose="020F0502020204030204" charset="0"/>
                <a:sym typeface="Times New Roman" panose="02020603050405020304"/>
              </a:rPr>
              <a:t>Scientists gave this name to chromosomes because they are cell structures, or bodies, that are strongly stained when colorful dyes are applied to them</a:t>
            </a:r>
            <a:endParaRPr>
              <a:solidFill>
                <a:schemeClr val="dk1"/>
              </a:solidFill>
              <a:latin typeface="Calibri" panose="020F0502020204030204" charset="0"/>
              <a:ea typeface="Times New Roman" panose="02020603050405020304"/>
              <a:cs typeface="Calibri" panose="020F0502020204030204" charset="0"/>
              <a:sym typeface="Times New Roman" panose="02020603050405020304"/>
            </a:endParaRPr>
          </a:p>
          <a:p>
            <a:endParaRPr lang="en-US"/>
          </a:p>
          <a:p>
            <a:r>
              <a:rPr lang="en-US">
                <a:cs typeface="+mn-lt"/>
                <a:sym typeface="+mn-ea"/>
              </a:rPr>
              <a:t>genetic material = material that carries all the information needed by a cell grow, thrive, and reproduce. </a:t>
            </a:r>
            <a:endParaRPr lang="en-US">
              <a:cs typeface="+mn-lt"/>
              <a:sym typeface="+mn-ea"/>
            </a:endParaRPr>
          </a:p>
          <a:p>
            <a:endParaRPr lang="en-US"/>
          </a:p>
          <a:p>
            <a:endParaRPr lang="en-US"/>
          </a:p>
          <a:p>
            <a:pPr indent="0"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None/>
            </a:pPr>
            <a:r>
              <a:rPr lang="en-US">
                <a:cs typeface="+mn-lt"/>
                <a:sym typeface="+mn-ea"/>
              </a:rPr>
              <a:t>Chromatin = complex of DNA &amp; proteins, highly uncoiled, </a:t>
            </a:r>
            <a:r>
              <a:rPr lang="en-US" b="1">
                <a:solidFill>
                  <a:srgbClr val="C00000"/>
                </a:solidFill>
                <a:cs typeface="+mn-lt"/>
                <a:sym typeface="+mn-ea"/>
              </a:rPr>
              <a:t>condenses</a:t>
            </a:r>
            <a:r>
              <a:rPr lang="en-US">
                <a:cs typeface="+mn-lt"/>
                <a:sym typeface="+mn-ea"/>
              </a:rPr>
              <a:t> (repeated foldings) during PROPHASE to form </a:t>
            </a:r>
            <a:r>
              <a:rPr lang="en-US" b="1">
                <a:solidFill>
                  <a:srgbClr val="C00000"/>
                </a:solidFill>
                <a:cs typeface="+mn-lt"/>
                <a:sym typeface="+mn-ea"/>
              </a:rPr>
              <a:t>chromosome</a:t>
            </a:r>
            <a:r>
              <a:rPr lang="en-US">
                <a:solidFill>
                  <a:srgbClr val="C00000"/>
                </a:solidFill>
                <a:cs typeface="+mn-lt"/>
                <a:sym typeface="+mn-ea"/>
              </a:rPr>
              <a:t>.</a:t>
            </a:r>
            <a:endParaRPr lang="en-US">
              <a:cs typeface="+mn-lt"/>
              <a:sym typeface="+mn-ea"/>
            </a:endParaRPr>
          </a:p>
          <a:p>
            <a:pPr indent="0"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None/>
            </a:pPr>
            <a:endParaRPr lang="en-US">
              <a:cs typeface="+mn-lt"/>
              <a:sym typeface="+mn-ea"/>
            </a:endParaRPr>
          </a:p>
          <a:p>
            <a:pPr indent="0"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None/>
            </a:pPr>
            <a:r>
              <a:rPr lang="en-US">
                <a:cs typeface="+mn-lt"/>
                <a:sym typeface="+mn-ea"/>
              </a:rPr>
              <a:t>So while the chromatin is a lower order of DNA organization, chromosomes are the higher order of DNA organization.</a:t>
            </a:r>
            <a:endParaRPr lang="en-US">
              <a:cs typeface="+mn-lt"/>
            </a:endParaRPr>
          </a:p>
          <a:p>
            <a:pPr indent="0"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None/>
            </a:pPr>
            <a:endParaRPr lang="en-US" altLang="en-US" dirty="0">
              <a:cs typeface="+mn-lt"/>
              <a:sym typeface="+mn-ea"/>
            </a:endParaRPr>
          </a:p>
          <a:p>
            <a:pPr indent="0"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en-US" dirty="0">
                <a:cs typeface="+mn-lt"/>
                <a:sym typeface="+mn-ea"/>
              </a:rPr>
              <a:t>The number of chromosomes per organism is always a definite number</a:t>
            </a:r>
            <a:r>
              <a:rPr lang="en-US" dirty="0">
                <a:solidFill>
                  <a:srgbClr val="333333"/>
                </a:solidFill>
                <a:cs typeface="+mn-lt"/>
                <a:sym typeface="+mn-ea"/>
              </a:rPr>
              <a:t>.</a:t>
            </a:r>
            <a:endParaRPr lang="en-US" dirty="0">
              <a:solidFill>
                <a:srgbClr val="333333"/>
              </a:solidFill>
              <a:cs typeface="+mn-lt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en-US" dirty="0" smtClean="0">
                <a:cs typeface="+mn-lt"/>
                <a:sym typeface="+mn-ea"/>
              </a:rPr>
              <a:t>       </a:t>
            </a:r>
            <a:endParaRPr lang="en-US" altLang="en-US" dirty="0" smtClean="0">
              <a:cs typeface="+mn-lt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en-US" b="1" dirty="0" smtClean="0">
                <a:cs typeface="+mn-lt"/>
                <a:sym typeface="+mn-ea"/>
              </a:rPr>
              <a:t>Name </a:t>
            </a:r>
            <a:r>
              <a:rPr lang="en-US" altLang="en-US" b="1" dirty="0">
                <a:cs typeface="+mn-lt"/>
                <a:sym typeface="+mn-ea"/>
              </a:rPr>
              <a:t>of </a:t>
            </a:r>
            <a:r>
              <a:rPr lang="en-US" altLang="en-US" b="1" dirty="0" smtClean="0">
                <a:cs typeface="+mn-lt"/>
                <a:sym typeface="+mn-ea"/>
              </a:rPr>
              <a:t>the</a:t>
            </a:r>
            <a:r>
              <a:rPr lang="en-US" altLang="en-US" b="1" dirty="0">
                <a:cs typeface="+mn-lt"/>
                <a:sym typeface="+mn-ea"/>
              </a:rPr>
              <a:t> organism</a:t>
            </a:r>
            <a:r>
              <a:rPr lang="en-US" altLang="en-US" dirty="0">
                <a:cs typeface="+mn-lt"/>
                <a:sym typeface="+mn-ea"/>
              </a:rPr>
              <a:t> 	</a:t>
            </a:r>
            <a:r>
              <a:rPr lang="en-US" altLang="en-US" b="1" dirty="0">
                <a:cs typeface="+mn-lt"/>
                <a:sym typeface="+mn-ea"/>
              </a:rPr>
              <a:t>Chromosome  n</a:t>
            </a:r>
            <a:r>
              <a:rPr lang="en-US" altLang="en-US" b="1" dirty="0" smtClean="0">
                <a:cs typeface="+mn-lt"/>
                <a:sym typeface="+mn-ea"/>
              </a:rPr>
              <a:t>o</a:t>
            </a:r>
            <a:r>
              <a:rPr lang="en-US" altLang="en-US" dirty="0" smtClean="0">
                <a:cs typeface="+mn-lt"/>
                <a:sym typeface="+mn-ea"/>
              </a:rPr>
              <a:t> </a:t>
            </a:r>
            <a:endParaRPr lang="en-US" altLang="en-US" dirty="0">
              <a:cs typeface="+mn-lt"/>
            </a:endParaRPr>
          </a:p>
          <a:p>
            <a:pPr marL="0" indent="0" algn="l">
              <a:buNone/>
            </a:pPr>
            <a:r>
              <a:rPr lang="en-US" altLang="en-US" dirty="0" smtClean="0">
                <a:cs typeface="+mn-lt"/>
                <a:sym typeface="+mn-ea"/>
              </a:rPr>
              <a:t>Human </a:t>
            </a:r>
            <a:r>
              <a:rPr lang="en-US" altLang="en-US" dirty="0">
                <a:cs typeface="+mn-lt"/>
                <a:sym typeface="+mn-ea"/>
              </a:rPr>
              <a:t>beings                                  </a:t>
            </a:r>
            <a:r>
              <a:rPr lang="en-US" altLang="en-US" dirty="0" smtClean="0">
                <a:cs typeface="+mn-lt"/>
                <a:sym typeface="+mn-ea"/>
              </a:rPr>
              <a:t>46</a:t>
            </a:r>
            <a:r>
              <a:rPr lang="en-US" altLang="en-US" dirty="0">
                <a:cs typeface="+mn-lt"/>
                <a:sym typeface="+mn-ea"/>
              </a:rPr>
              <a:t>		  </a:t>
            </a:r>
            <a:endParaRPr lang="en-US" altLang="en-US" dirty="0" smtClean="0">
              <a:cs typeface="+mn-lt"/>
            </a:endParaRPr>
          </a:p>
          <a:p>
            <a:pPr marL="0" indent="0" algn="l">
              <a:buNone/>
            </a:pPr>
            <a:r>
              <a:rPr lang="en-US" altLang="en-US" dirty="0" smtClean="0">
                <a:cs typeface="+mn-lt"/>
                <a:sym typeface="+mn-ea"/>
              </a:rPr>
              <a:t>Onions 		         16</a:t>
            </a:r>
            <a:endParaRPr lang="en-US" altLang="en-US" dirty="0">
              <a:cs typeface="+mn-lt"/>
            </a:endParaRPr>
          </a:p>
          <a:p>
            <a:pPr marL="0" indent="0" algn="l">
              <a:spcBef>
                <a:spcPct val="50000"/>
              </a:spcBef>
              <a:buNone/>
            </a:pPr>
            <a:r>
              <a:rPr lang="en-US" altLang="en-US" dirty="0" smtClean="0">
                <a:cs typeface="+mn-lt"/>
                <a:sym typeface="+mn-ea"/>
              </a:rPr>
              <a:t>Cat                  		         38</a:t>
            </a:r>
            <a:r>
              <a:rPr lang="en-US" altLang="en-US" dirty="0">
                <a:cs typeface="+mn-lt"/>
                <a:sym typeface="+mn-ea"/>
              </a:rPr>
              <a:t>		  </a:t>
            </a:r>
            <a:endParaRPr lang="en-US" altLang="en-US" dirty="0" smtClean="0">
              <a:cs typeface="+mn-lt"/>
            </a:endParaRPr>
          </a:p>
          <a:p>
            <a:pPr marL="0" indent="0" algn="l">
              <a:spcBef>
                <a:spcPct val="50000"/>
              </a:spcBef>
              <a:buNone/>
            </a:pPr>
            <a:r>
              <a:rPr lang="en-US" altLang="en-US" dirty="0" smtClean="0">
                <a:cs typeface="+mn-lt"/>
                <a:sym typeface="+mn-ea"/>
              </a:rPr>
              <a:t>Corn         </a:t>
            </a:r>
            <a:r>
              <a:rPr lang="en-US" altLang="en-US" dirty="0">
                <a:cs typeface="+mn-lt"/>
                <a:sym typeface="+mn-ea"/>
              </a:rPr>
              <a:t>	   </a:t>
            </a:r>
            <a:r>
              <a:rPr lang="en-US" altLang="en-US" dirty="0" smtClean="0">
                <a:cs typeface="+mn-lt"/>
                <a:sym typeface="+mn-ea"/>
              </a:rPr>
              <a:t>	         20</a:t>
            </a:r>
            <a:endParaRPr lang="en-US" altLang="en-US" dirty="0">
              <a:cs typeface="+mn-lt"/>
            </a:endParaRPr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Without such packaging, DNA molecules would be too long to fit inside cells. 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 example, if all of the DNA molecules in a single human cell were unwound from their histones and placed end-to-end, they would stretch 6 feet.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All linear chromosomes have 2 arms - the </a:t>
            </a:r>
            <a:r>
              <a:rPr lang="en-US" b="1">
                <a:sym typeface="+mn-ea"/>
              </a:rPr>
              <a:t>p (short) arm</a:t>
            </a:r>
            <a:r>
              <a:rPr lang="en-US">
                <a:sym typeface="+mn-ea"/>
              </a:rPr>
              <a:t> and the </a:t>
            </a:r>
            <a:r>
              <a:rPr lang="en-US" b="1">
                <a:sym typeface="+mn-ea"/>
              </a:rPr>
              <a:t>q (long) arm</a:t>
            </a:r>
            <a:r>
              <a:rPr lang="en-US">
                <a:sym typeface="+mn-ea"/>
              </a:rPr>
              <a:t> - that are separated from each other by a primary constriction, the </a:t>
            </a:r>
            <a:r>
              <a:rPr lang="en-US" b="1">
                <a:sym typeface="+mn-ea"/>
              </a:rPr>
              <a:t>centromere.</a:t>
            </a: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What are centromeres?</a:t>
            </a: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The constricted region of linear chromosomes is known as the centromere. It is the point at which the chromosome is attached to the spindle during cell division.</a:t>
            </a: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What are telomeres?</a:t>
            </a: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Telomeres are repetitive stretches of DNA located at the ends of linear chromosomes. They protect the ends of chromosomes (from degradation and interchromosomal fusion) in a manner similar to the way the tips of shoelaces keep them from unraveling.</a:t>
            </a: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In many types of cells, telomeres lose a bit of their DNA every time a cell divides. Eventually, when all of the telomere DNA is gone, the cell cannot replicate and dies.</a:t>
            </a: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Telomeres also play a role in cancer. The chromosomes of malignant cells usually do not lose their telomeres, helping to fuel the uncontrolled growth that makes cancer so devastating.</a:t>
            </a: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***********************************************************************************************************************************************************************************NOT REQUIRED*******************************************************</a:t>
            </a: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algn="just"/>
            <a:endParaRPr lang="en-US"/>
          </a:p>
          <a:p>
            <a:pPr algn="just"/>
            <a:r>
              <a:rPr lang="en-US"/>
              <a:t>Progressive shortening of telomeres leads to senescence, apoptosis, or oncogenic transformation of somatic cells, affecting the health and lifespan of an individual.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Shorter telomeres have been associated with increased incidence of diseases and poor survival. 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Telomerase activity, the ability to extend telomeres, is present in germline and certain hematopoietic cells, whereas somatic cells have low or undetectable levels of this activity and their telomeres undergo a progressive shortening with replication.Telomerases are reactivated in most cancers and immortalized cells.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sym typeface="+mn-ea"/>
              </a:rPr>
              <a:t>Telomerase is active in normal stem cells, in gametes and most cancer cells, but is normally absent from, or at very low levels in, most somatic cells.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Chromosomes can be categorized in two categories – </a:t>
            </a: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(i)</a:t>
            </a:r>
            <a:r>
              <a:rPr lang="en-US" b="1">
                <a:sym typeface="+mn-ea"/>
              </a:rPr>
              <a:t> Autosomes</a:t>
            </a:r>
            <a:r>
              <a:rPr lang="en-US">
                <a:sym typeface="+mn-ea"/>
              </a:rPr>
              <a:t> and (ii) </a:t>
            </a:r>
            <a:r>
              <a:rPr lang="en-US" b="1">
                <a:sym typeface="+mn-ea"/>
              </a:rPr>
              <a:t>Allosomes</a:t>
            </a:r>
            <a:r>
              <a:rPr lang="en-US">
                <a:sym typeface="+mn-ea"/>
              </a:rPr>
              <a:t> (sex chromosomes). </a:t>
            </a: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 cap="all">
                <a:solidFill>
                  <a:srgbClr val="094EE9"/>
                </a:solidFill>
                <a:effectLst/>
                <a:uFillTx/>
                <a:latin typeface="Cambria" panose="02040503050406030204" charset="0"/>
                <a:cs typeface="Cambria" panose="02040503050406030204" charset="0"/>
                <a:sym typeface="+mn-ea"/>
              </a:rPr>
              <a:t>Autosomes</a:t>
            </a:r>
            <a:r>
              <a:rPr lang="en-US" b="1">
                <a:sym typeface="+mn-ea"/>
              </a:rPr>
              <a:t> </a:t>
            </a:r>
            <a:endParaRPr lang="en-US" b="1"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b="1"/>
          </a:p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Chromosomes that do not determine the sex of the individual, i.e., all the chromosomes other than the sex chromosomes are </a:t>
            </a:r>
            <a:r>
              <a:rPr lang="en-US" b="1">
                <a:solidFill>
                  <a:srgbClr val="FF0000"/>
                </a:solidFill>
                <a:sym typeface="+mn-ea"/>
              </a:rPr>
              <a:t>autosomes</a:t>
            </a:r>
            <a:r>
              <a:rPr lang="en-US">
                <a:solidFill>
                  <a:srgbClr val="FF0000"/>
                </a:solidFill>
                <a:sym typeface="+mn-ea"/>
              </a:rPr>
              <a:t>.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They exist in pairs in the somatic cells whereas singly in the gametic cells.</a:t>
            </a:r>
            <a:endParaRPr lang="en-US"/>
          </a:p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They carry genes that </a:t>
            </a:r>
            <a:r>
              <a:rPr lang="en-US" b="1">
                <a:solidFill>
                  <a:srgbClr val="FF0000"/>
                </a:solidFill>
                <a:sym typeface="+mn-ea"/>
              </a:rPr>
              <a:t>control somatic traits</a:t>
            </a:r>
            <a:r>
              <a:rPr lang="en-US">
                <a:solidFill>
                  <a:srgbClr val="FF0000"/>
                </a:solidFill>
                <a:sym typeface="+mn-ea"/>
              </a:rPr>
              <a:t>.</a:t>
            </a:r>
            <a:endParaRPr lang="en-US"/>
          </a:p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Each pair of autosomes is identical morphologically, i.e., both the chromosome in the pair appear in similar forms.</a:t>
            </a:r>
            <a:endParaRPr lang="en-US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(Somatic traits: body weight, chest size, and hip breadth, skin color etc</a:t>
            </a:r>
            <a:r>
              <a:rPr lang="en-US"/>
              <a:t>)</a:t>
            </a:r>
            <a:endParaRPr lang="en-US"/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/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 cap="all">
                <a:solidFill>
                  <a:srgbClr val="094EE9"/>
                </a:solidFill>
                <a:uFillTx/>
                <a:latin typeface="Cambria" panose="02040503050406030204" charset="0"/>
                <a:cs typeface="Cambria" panose="02040503050406030204" charset="0"/>
                <a:sym typeface="+mn-ea"/>
              </a:rPr>
              <a:t>ALLOSOMES</a:t>
            </a:r>
            <a:endParaRPr lang="en-US" b="1" cap="all">
              <a:solidFill>
                <a:srgbClr val="094EE9"/>
              </a:solidFill>
              <a:uFillTx/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b="1" cap="all">
              <a:solidFill>
                <a:srgbClr val="094EE9"/>
              </a:solidFill>
              <a:uFillTx/>
              <a:latin typeface="Cambria" panose="02040503050406030204" charset="0"/>
              <a:cs typeface="Cambria" panose="02040503050406030204" charset="0"/>
            </a:endParaRPr>
          </a:p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Chromosomes that determine the sex of the individual are </a:t>
            </a:r>
            <a:r>
              <a:rPr lang="en-US" b="1">
                <a:solidFill>
                  <a:srgbClr val="C00000"/>
                </a:solidFill>
                <a:sym typeface="+mn-ea"/>
              </a:rPr>
              <a:t>allosomes.</a:t>
            </a:r>
            <a:endParaRPr lang="en-US" b="1"/>
          </a:p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Both the chromosomes in the pair can be similar (XX) or different (XY) from each other.</a:t>
            </a:r>
            <a:endParaRPr lang="en-US"/>
          </a:p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In case of </a:t>
            </a:r>
            <a:r>
              <a:rPr lang="en-US" b="1">
                <a:solidFill>
                  <a:srgbClr val="C00000"/>
                </a:solidFill>
                <a:sym typeface="+mn-ea"/>
              </a:rPr>
              <a:t>human diploid genome</a:t>
            </a:r>
            <a:r>
              <a:rPr lang="en-US">
                <a:sym typeface="+mn-ea"/>
              </a:rPr>
              <a:t>, there are </a:t>
            </a:r>
            <a:r>
              <a:rPr lang="en-US" b="1">
                <a:solidFill>
                  <a:srgbClr val="C00000"/>
                </a:solidFill>
                <a:sym typeface="+mn-ea"/>
              </a:rPr>
              <a:t>44 autosomes (22 pairs)</a:t>
            </a:r>
            <a:r>
              <a:rPr lang="en-US">
                <a:sym typeface="+mn-ea"/>
              </a:rPr>
              <a:t> and </a:t>
            </a:r>
            <a:r>
              <a:rPr lang="en-US" b="1">
                <a:solidFill>
                  <a:srgbClr val="C00000"/>
                </a:solidFill>
                <a:sym typeface="+mn-ea"/>
              </a:rPr>
              <a:t>2 allosomes</a:t>
            </a:r>
            <a:r>
              <a:rPr lang="en-US">
                <a:sym typeface="+mn-ea"/>
              </a:rPr>
              <a:t> (in female - XX and  male - XY chromosome). </a:t>
            </a:r>
            <a:endParaRPr lang="en-US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BE12F-7F07-4666-B530-DF01945A0F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DNA contains</a:t>
            </a:r>
            <a:r>
              <a:rPr lang="en-US">
                <a:sym typeface="+mn-ea"/>
              </a:rPr>
              <a:t> the </a:t>
            </a:r>
            <a:r>
              <a:rPr lang="en-US" b="1">
                <a:sym typeface="+mn-ea"/>
              </a:rPr>
              <a:t>information</a:t>
            </a:r>
            <a:r>
              <a:rPr lang="en-US">
                <a:sym typeface="+mn-ea"/>
              </a:rPr>
              <a:t> needed to make all of our proteins, and </a:t>
            </a:r>
            <a:r>
              <a:rPr lang="en-US" b="1">
                <a:sym typeface="+mn-ea"/>
              </a:rPr>
              <a:t>RNA</a:t>
            </a:r>
            <a:r>
              <a:rPr lang="en-US">
                <a:sym typeface="+mn-ea"/>
              </a:rPr>
              <a:t> is a </a:t>
            </a:r>
            <a:r>
              <a:rPr lang="en-US" b="1">
                <a:sym typeface="+mn-ea"/>
              </a:rPr>
              <a:t>messenger</a:t>
            </a:r>
            <a:r>
              <a:rPr lang="en-US">
                <a:sym typeface="+mn-ea"/>
              </a:rPr>
              <a:t> that carries this information to the ribosomes. The </a:t>
            </a:r>
            <a:r>
              <a:rPr lang="en-US" b="1">
                <a:sym typeface="+mn-ea"/>
              </a:rPr>
              <a:t>ribosomes</a:t>
            </a:r>
            <a:r>
              <a:rPr lang="en-US">
                <a:sym typeface="+mn-ea"/>
              </a:rPr>
              <a:t> serve as </a:t>
            </a:r>
            <a:r>
              <a:rPr lang="en-US" b="1">
                <a:sym typeface="+mn-ea"/>
              </a:rPr>
              <a:t>factories</a:t>
            </a:r>
            <a:r>
              <a:rPr lang="en-US">
                <a:sym typeface="+mn-ea"/>
              </a:rPr>
              <a:t> in the cell where the information is‘translated’from a code into the functional product, i.e., protein.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F0C2-7BA9-4EE7-9E29-8FBE722267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46355"/>
            <a:ext cx="12193270" cy="690435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74955" y="2598420"/>
            <a:ext cx="11624310" cy="1753235"/>
          </a:xfrm>
          <a:prstGeom prst="rect">
            <a:avLst/>
          </a:prstGeom>
          <a:solidFill>
            <a:srgbClr val="441F5B">
              <a:alpha val="53000"/>
            </a:srgbClr>
          </a:solidFill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STRUCTURE AND FUNCTION OF CHROMOSOMES</a:t>
            </a:r>
            <a:endParaRPr lang="en-US" sz="3600" b="1" dirty="0" smtClean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&amp; </a:t>
            </a:r>
            <a:endParaRPr lang="en-US" sz="3600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CONCEPT OF GENE</a:t>
            </a:r>
            <a:endParaRPr lang="en-US" sz="3600" b="1" dirty="0" smtClean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708660" y="40640"/>
            <a:ext cx="10869295" cy="7080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000"/>
                </a:solidFill>
                <a:latin typeface="Cambria" panose="02040503050406030204" charset="0"/>
                <a:ea typeface="Times New Roman" panose="02020603050405020304"/>
                <a:cs typeface="Cambria" panose="02040503050406030204" charset="0"/>
                <a:sym typeface="Times New Roman" panose="02020603050405020304"/>
              </a:rPr>
              <a:t>GENES</a:t>
            </a:r>
            <a:endParaRPr lang="en-US" sz="4000" b="1">
              <a:solidFill>
                <a:srgbClr val="C00000"/>
              </a:solidFill>
              <a:latin typeface="Cambria" panose="02040503050406030204" charset="0"/>
              <a:ea typeface="Times New Roman" panose="02020603050405020304"/>
              <a:cs typeface="Cambria" panose="02040503050406030204" charset="0"/>
              <a:sym typeface="Times New Roman" panose="02020603050405020304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5833110" y="3296920"/>
            <a:ext cx="612902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 panose="020B0604020202020204"/>
              <a:buNone/>
            </a:pPr>
            <a:r>
              <a:rPr lang="en-US" sz="2000">
                <a:solidFill>
                  <a:srgbClr val="55555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characteristic associated with a certain allele can sometimes be </a:t>
            </a:r>
            <a:r>
              <a:rPr lang="en-US" sz="2000" b="1">
                <a:solidFill>
                  <a:srgbClr val="0398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dominant </a:t>
            </a:r>
            <a:r>
              <a:rPr lang="en-US" sz="2000">
                <a:solidFill>
                  <a:srgbClr val="55555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</a:t>
            </a:r>
            <a:r>
              <a:rPr lang="en-US" sz="2000" b="1">
                <a:solidFill>
                  <a:srgbClr val="55555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sz="2000" b="1">
                <a:solidFill>
                  <a:srgbClr val="0398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recessive</a:t>
            </a:r>
            <a:endParaRPr sz="2000" b="1" i="0">
              <a:solidFill>
                <a:srgbClr val="55555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6" name="Google Shape;146;p21" descr="Image result for dominant and recessive genes"/>
          <p:cNvPicPr preferRelativeResize="0"/>
          <p:nvPr/>
        </p:nvPicPr>
        <p:blipFill rotWithShape="1">
          <a:blip r:embed="rId1"/>
          <a:srcRect l="5000" t="-2502" r="23093" b="-2325"/>
          <a:stretch>
            <a:fillRect/>
          </a:stretch>
        </p:blipFill>
        <p:spPr>
          <a:xfrm>
            <a:off x="10083165" y="919480"/>
            <a:ext cx="1581785" cy="195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 descr="Related image"/>
          <p:cNvPicPr preferRelativeResize="0"/>
          <p:nvPr/>
        </p:nvPicPr>
        <p:blipFill rotWithShape="1">
          <a:blip r:embed="rId2"/>
          <a:srcRect l="3832" t="13475" r="14565" b="15945"/>
          <a:stretch>
            <a:fillRect/>
          </a:stretch>
        </p:blipFill>
        <p:spPr>
          <a:xfrm>
            <a:off x="5770245" y="967740"/>
            <a:ext cx="4034790" cy="190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3"/>
          <a:srcRect l="13955" t="22325" r="19090" b="3809"/>
          <a:stretch>
            <a:fillRect/>
          </a:stretch>
        </p:blipFill>
        <p:spPr>
          <a:xfrm>
            <a:off x="312420" y="919480"/>
            <a:ext cx="5252720" cy="3261360"/>
          </a:xfrm>
          <a:prstGeom prst="rect">
            <a:avLst/>
          </a:prstGeom>
        </p:spPr>
      </p:pic>
      <p:pic>
        <p:nvPicPr>
          <p:cNvPr id="5124" name="Picture 4" descr="Image result for ge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406265"/>
            <a:ext cx="2971165" cy="221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5;p21"/>
          <p:cNvSpPr/>
          <p:nvPr/>
        </p:nvSpPr>
        <p:spPr>
          <a:xfrm>
            <a:off x="4773295" y="5052695"/>
            <a:ext cx="4409440" cy="74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 panose="020B0604020202020204"/>
              <a:buNone/>
            </a:pPr>
            <a:r>
              <a:rPr lang="en-US" sz="2000">
                <a:solidFill>
                  <a:srgbClr val="55555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individual’s </a:t>
            </a:r>
            <a:r>
              <a:rPr lang="en-US" sz="2000" b="1">
                <a:solidFill>
                  <a:srgbClr val="0398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phenotype</a:t>
            </a:r>
            <a:r>
              <a:rPr lang="en-US" sz="2000">
                <a:solidFill>
                  <a:srgbClr val="55555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is determined by the combination of alleles they have.</a:t>
            </a:r>
            <a:endParaRPr sz="2000" b="1" i="0">
              <a:solidFill>
                <a:srgbClr val="55555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Google Shape;148;p21" descr="Related image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5"/>
          <a:srcRect l="50944" t="23943" r="8617" b="15030"/>
          <a:stretch>
            <a:fillRect/>
          </a:stretch>
        </p:blipFill>
        <p:spPr>
          <a:xfrm>
            <a:off x="9490710" y="4148455"/>
            <a:ext cx="2501900" cy="271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1185" y="252095"/>
            <a:ext cx="8383270" cy="70675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b="1" cap="all" dirty="0" smtClean="0">
                <a:solidFill>
                  <a:srgbClr val="094EE9"/>
                </a:solidFill>
                <a:effectLst/>
                <a:uFillTx/>
                <a:latin typeface="Cambria" panose="02040503050406030204" charset="0"/>
                <a:cs typeface="Cambria" panose="02040503050406030204" charset="0"/>
              </a:rPr>
              <a:t>How do genes work ?</a:t>
            </a:r>
            <a:endParaRPr lang="en-US" sz="4000" b="1" cap="all" dirty="0" smtClean="0">
              <a:solidFill>
                <a:srgbClr val="094EE9"/>
              </a:solidFill>
              <a:effectLst/>
              <a:uFillTx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  <p:sp>
        <p:nvSpPr>
          <p:cNvPr id="155" name="Google Shape;155;p22"/>
          <p:cNvSpPr/>
          <p:nvPr/>
        </p:nvSpPr>
        <p:spPr>
          <a:xfrm>
            <a:off x="355600" y="1284605"/>
            <a:ext cx="11765280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Each gene has a special job to do. The DNA in a gene spells out specific instructions—much like in a cookbook recipe — for making proteins </a:t>
            </a:r>
            <a:endParaRPr sz="2400" b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pic>
        <p:nvPicPr>
          <p:cNvPr id="156" name="Google Shape;156;p22" descr="Image result for gen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80715" y="2329180"/>
            <a:ext cx="5972810" cy="402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60" y="437515"/>
            <a:ext cx="6369050" cy="1143000"/>
          </a:xfrm>
        </p:spPr>
        <p:txBody>
          <a:bodyPr/>
          <a:p>
            <a:pPr algn="ctr"/>
            <a:r>
              <a:rPr lang="en-US">
                <a:latin typeface="Berlin Sans FB" panose="020E0602020502020306" charset="0"/>
                <a:cs typeface="Berlin Sans FB" panose="020E0602020502020306" charset="0"/>
              </a:rPr>
              <a:t> QUESTIONS</a:t>
            </a:r>
            <a:endParaRPr 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715" y="1910715"/>
            <a:ext cx="9851390" cy="3566795"/>
          </a:xfrm>
        </p:spPr>
        <p:txBody>
          <a:bodyPr>
            <a:normAutofit/>
          </a:bodyPr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What is a chromosome? List the important functions of chromosome.</a:t>
            </a:r>
            <a:endParaRPr lang="en-US" sz="2400" dirty="0" smtClean="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Draw a well-labeled diagram of a chromosome. </a:t>
            </a:r>
            <a:endParaRPr lang="en-US" sz="2400" dirty="0" smtClean="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What are the different types of chromosome </a:t>
            </a:r>
            <a:r>
              <a:rPr lang="en-US" sz="2400">
                <a:solidFill>
                  <a:schemeClr val="dk1"/>
                </a:solidFill>
                <a:latin typeface="Calibri" panose="020F0502020204030204" charset="0"/>
                <a:ea typeface="Times New Roman" panose="02020603050405020304"/>
                <a:cs typeface="Calibri" panose="020F0502020204030204" charset="0"/>
                <a:sym typeface="Times New Roman" panose="02020603050405020304"/>
              </a:rPr>
              <a:t>based on the position of centromere?</a:t>
            </a:r>
            <a:endParaRPr sz="2400">
              <a:solidFill>
                <a:schemeClr val="dk1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State the difference between autosomes and allosomes</a:t>
            </a:r>
            <a:endParaRPr lang="en-US" sz="2400" dirty="0" smtClean="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What is a gene?</a:t>
            </a:r>
            <a:endParaRPr lang="en-US" sz="2400" dirty="0" smtClean="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What are alleles? State the difference between dominant and recessive alleles.</a:t>
            </a:r>
            <a:endParaRPr lang="en-US" sz="2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0" y="238760"/>
            <a:ext cx="10515600" cy="950595"/>
          </a:xfrm>
        </p:spPr>
        <p:txBody>
          <a:bodyPr>
            <a:normAutofit/>
          </a:bodyPr>
          <a:p>
            <a:pPr algn="ctr"/>
            <a:r>
              <a:rPr lang="en-US" sz="4000" b="1">
                <a:solidFill>
                  <a:srgbClr val="094EE9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WHAT IS A CHROMOSOME?</a:t>
            </a:r>
            <a:endParaRPr lang="en-US" sz="4000" b="1">
              <a:solidFill>
                <a:srgbClr val="094EE9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6270"/>
            <a:ext cx="10775950" cy="4271010"/>
          </a:xfrm>
        </p:spPr>
        <p:txBody>
          <a:bodyPr>
            <a:normAutofit/>
          </a:bodyPr>
          <a:p>
            <a:pPr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§"/>
            </a:pPr>
            <a:r>
              <a:rPr lang="en-US" sz="2600">
                <a:cs typeface="+mn-lt"/>
                <a:sym typeface="+mn-ea"/>
              </a:rPr>
              <a:t>Chromosomes are structures that contain genetic material.</a:t>
            </a:r>
            <a:endParaRPr lang="en-US" sz="2600">
              <a:cs typeface="+mn-lt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§"/>
            </a:pPr>
            <a:r>
              <a:rPr lang="en-US" sz="2600">
                <a:cs typeface="+mn-lt"/>
                <a:sym typeface="+mn-ea"/>
              </a:rPr>
              <a:t>They are complexes of DNA and proteins.</a:t>
            </a:r>
            <a:endParaRPr lang="en-US" sz="2600">
              <a:cs typeface="+mn-lt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§"/>
            </a:pPr>
            <a:r>
              <a:rPr lang="en-US" sz="2600">
                <a:cs typeface="+mn-lt"/>
              </a:rPr>
              <a:t>In </a:t>
            </a:r>
            <a:r>
              <a:rPr lang="en-US" sz="2600" b="1">
                <a:solidFill>
                  <a:srgbClr val="C00000"/>
                </a:solidFill>
                <a:cs typeface="+mn-lt"/>
              </a:rPr>
              <a:t>prokaryotes</a:t>
            </a:r>
            <a:r>
              <a:rPr lang="en-US" sz="2600" b="1">
                <a:cs typeface="+mn-lt"/>
              </a:rPr>
              <a:t>, </a:t>
            </a:r>
            <a:r>
              <a:rPr lang="en-US" sz="2600">
                <a:cs typeface="+mn-lt"/>
              </a:rPr>
              <a:t>DNA is organised into a </a:t>
            </a:r>
            <a:r>
              <a:rPr lang="en-US" sz="2600" b="1">
                <a:solidFill>
                  <a:srgbClr val="C00000"/>
                </a:solidFill>
                <a:cs typeface="+mn-lt"/>
              </a:rPr>
              <a:t>single circular</a:t>
            </a:r>
            <a:r>
              <a:rPr lang="en-US" sz="2600">
                <a:cs typeface="+mn-lt"/>
              </a:rPr>
              <a:t> chromosome that resides in </a:t>
            </a:r>
            <a:r>
              <a:rPr lang="en-US" sz="2600" b="1">
                <a:solidFill>
                  <a:srgbClr val="C00000"/>
                </a:solidFill>
                <a:cs typeface="+mn-lt"/>
              </a:rPr>
              <a:t>nucleoid.</a:t>
            </a:r>
            <a:endParaRPr lang="en-US" sz="2600" b="1">
              <a:cs typeface="+mn-lt"/>
            </a:endParaRPr>
          </a:p>
          <a:p>
            <a:pPr algn="just"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§"/>
            </a:pPr>
            <a:r>
              <a:rPr lang="en-US" sz="2600">
                <a:cs typeface="+mn-lt"/>
              </a:rPr>
              <a:t>In </a:t>
            </a:r>
            <a:r>
              <a:rPr lang="en-US" sz="2600" b="1">
                <a:solidFill>
                  <a:srgbClr val="C00000"/>
                </a:solidFill>
                <a:cs typeface="+mn-lt"/>
              </a:rPr>
              <a:t>eukaryotes,</a:t>
            </a:r>
            <a:r>
              <a:rPr lang="en-US" sz="2600" b="1">
                <a:cs typeface="+mn-lt"/>
              </a:rPr>
              <a:t> </a:t>
            </a:r>
            <a:r>
              <a:rPr lang="en-US" sz="2600">
                <a:cs typeface="+mn-lt"/>
              </a:rPr>
              <a:t>DNA is divided into</a:t>
            </a:r>
            <a:r>
              <a:rPr lang="en-US" sz="2600" b="1">
                <a:cs typeface="+mn-lt"/>
              </a:rPr>
              <a:t> </a:t>
            </a:r>
            <a:r>
              <a:rPr lang="en-US" sz="2600" b="1">
                <a:solidFill>
                  <a:srgbClr val="C00000"/>
                </a:solidFill>
                <a:cs typeface="+mn-lt"/>
              </a:rPr>
              <a:t>multiple linear</a:t>
            </a:r>
            <a:r>
              <a:rPr lang="en-US" sz="2600" b="1">
                <a:cs typeface="+mn-lt"/>
              </a:rPr>
              <a:t> </a:t>
            </a:r>
            <a:r>
              <a:rPr lang="en-US" sz="2600" dirty="0">
                <a:solidFill>
                  <a:srgbClr val="333333"/>
                </a:solidFill>
                <a:cs typeface="+mn-lt"/>
                <a:sym typeface="+mn-ea"/>
              </a:rPr>
              <a:t>chromosomes that are located inside the </a:t>
            </a:r>
            <a:r>
              <a:rPr lang="en-US" sz="2600" b="1" dirty="0">
                <a:solidFill>
                  <a:srgbClr val="C00000"/>
                </a:solidFill>
                <a:cs typeface="+mn-lt"/>
                <a:sym typeface="+mn-ea"/>
              </a:rPr>
              <a:t>nucleus</a:t>
            </a:r>
            <a:r>
              <a:rPr lang="en-US" sz="2600" dirty="0">
                <a:solidFill>
                  <a:srgbClr val="333333"/>
                </a:solidFill>
                <a:cs typeface="+mn-lt"/>
                <a:sym typeface="+mn-ea"/>
              </a:rPr>
              <a:t> (of both animal and plant cells).</a:t>
            </a:r>
            <a:endParaRPr lang="en-US" sz="2600" b="1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78835" y="1196975"/>
            <a:ext cx="55670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dirty="0">
                <a:solidFill>
                  <a:srgbClr val="333333"/>
                </a:solidFill>
                <a:cs typeface="+mn-lt"/>
                <a:sym typeface="+mn-ea"/>
              </a:rPr>
              <a:t>Greek words </a:t>
            </a:r>
            <a:r>
              <a:rPr lang="en-US" sz="1600" b="1" dirty="0">
                <a:solidFill>
                  <a:srgbClr val="C00000"/>
                </a:solidFill>
                <a:cs typeface="+mn-lt"/>
                <a:sym typeface="+mn-ea"/>
              </a:rPr>
              <a:t>“</a:t>
            </a:r>
            <a:r>
              <a:rPr lang="en-US" sz="1600" b="1" i="1" dirty="0">
                <a:solidFill>
                  <a:srgbClr val="C00000"/>
                </a:solidFill>
                <a:cs typeface="+mn-lt"/>
                <a:sym typeface="+mn-ea"/>
              </a:rPr>
              <a:t>chroma</a:t>
            </a:r>
            <a:r>
              <a:rPr lang="en-US" sz="1600" b="1" dirty="0">
                <a:solidFill>
                  <a:srgbClr val="C00000"/>
                </a:solidFill>
                <a:cs typeface="+mn-lt"/>
                <a:sym typeface="+mn-ea"/>
              </a:rPr>
              <a:t>”</a:t>
            </a:r>
            <a:r>
              <a:rPr lang="en-US" sz="1600" dirty="0">
                <a:solidFill>
                  <a:srgbClr val="333333"/>
                </a:solidFill>
                <a:cs typeface="+mn-lt"/>
                <a:sym typeface="+mn-ea"/>
              </a:rPr>
              <a:t> meaning </a:t>
            </a:r>
            <a:r>
              <a:rPr lang="en-US" sz="1600" dirty="0" smtClean="0">
                <a:solidFill>
                  <a:srgbClr val="333333"/>
                </a:solidFill>
                <a:cs typeface="+mn-lt"/>
                <a:sym typeface="+mn-ea"/>
              </a:rPr>
              <a:t>color </a:t>
            </a:r>
            <a:r>
              <a:rPr lang="en-US" sz="1600" dirty="0">
                <a:solidFill>
                  <a:srgbClr val="333333"/>
                </a:solidFill>
                <a:cs typeface="+mn-lt"/>
                <a:sym typeface="+mn-ea"/>
              </a:rPr>
              <a:t>and </a:t>
            </a:r>
            <a:r>
              <a:rPr lang="en-US" sz="1600" b="1" dirty="0">
                <a:solidFill>
                  <a:srgbClr val="C00000"/>
                </a:solidFill>
                <a:cs typeface="+mn-lt"/>
                <a:sym typeface="+mn-ea"/>
              </a:rPr>
              <a:t>“</a:t>
            </a:r>
            <a:r>
              <a:rPr lang="en-US" sz="1600" b="1" i="1" dirty="0">
                <a:solidFill>
                  <a:srgbClr val="C00000"/>
                </a:solidFill>
                <a:cs typeface="+mn-lt"/>
                <a:sym typeface="+mn-ea"/>
              </a:rPr>
              <a:t>soma</a:t>
            </a:r>
            <a:r>
              <a:rPr lang="en-US" sz="1600" b="1" dirty="0">
                <a:solidFill>
                  <a:srgbClr val="C00000"/>
                </a:solidFill>
                <a:cs typeface="+mn-lt"/>
                <a:sym typeface="+mn-ea"/>
              </a:rPr>
              <a:t>”</a:t>
            </a:r>
            <a:r>
              <a:rPr lang="en-US" sz="1600" dirty="0">
                <a:solidFill>
                  <a:srgbClr val="C00000"/>
                </a:solidFill>
                <a:cs typeface="+mn-lt"/>
                <a:sym typeface="+mn-ea"/>
              </a:rPr>
              <a:t> </a:t>
            </a:r>
            <a:r>
              <a:rPr lang="en-US" sz="1600" dirty="0">
                <a:solidFill>
                  <a:srgbClr val="333333"/>
                </a:solidFill>
                <a:cs typeface="+mn-lt"/>
                <a:sym typeface="+mn-ea"/>
              </a:rPr>
              <a:t>meaning body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descr="Image result for polytene chromosomes animated"/>
          <p:cNvPicPr preferRelativeResize="0"/>
          <p:nvPr/>
        </p:nvPicPr>
        <p:blipFill rotWithShape="1">
          <a:blip r:embed="rId1"/>
          <a:srcRect r="18491" b="862"/>
          <a:stretch>
            <a:fillRect/>
          </a:stretch>
        </p:blipFill>
        <p:spPr>
          <a:xfrm>
            <a:off x="2849880" y="1185545"/>
            <a:ext cx="6576695" cy="5467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74955" y="335280"/>
            <a:ext cx="10880090" cy="7080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What is inside the chromosomes……….</a:t>
            </a:r>
            <a:endParaRPr lang="en-US" sz="4000" b="1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2300" y="449580"/>
            <a:ext cx="11188700" cy="70675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cap="all" dirty="0" smtClean="0">
                <a:solidFill>
                  <a:srgbClr val="FF0000"/>
                </a:solidFill>
                <a:effectLst/>
                <a:uFillTx/>
                <a:latin typeface="Cambria" panose="02040503050406030204" charset="0"/>
                <a:cs typeface="Cambria" panose="02040503050406030204" charset="0"/>
              </a:rPr>
              <a:t>Structure of a chromosome</a:t>
            </a:r>
            <a:endParaRPr lang="en-US" sz="4000" b="1" cap="all" dirty="0" smtClean="0">
              <a:solidFill>
                <a:srgbClr val="FF0000"/>
              </a:solidFill>
              <a:effectLst/>
              <a:uFillTx/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031" y="1549181"/>
            <a:ext cx="7945120" cy="4988560"/>
            <a:chOff x="1910080" y="1402080"/>
            <a:chExt cx="7945120" cy="4988560"/>
          </a:xfrm>
        </p:grpSpPr>
        <p:pic>
          <p:nvPicPr>
            <p:cNvPr id="1030" name="Picture 6" descr="Image result for structure of chromosome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59" r="-543"/>
            <a:stretch>
              <a:fillRect/>
            </a:stretch>
          </p:blipFill>
          <p:spPr bwMode="auto">
            <a:xfrm>
              <a:off x="1910080" y="1402080"/>
              <a:ext cx="7945120" cy="498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3251200" y="4785360"/>
              <a:ext cx="2631440" cy="782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53760" y="4580890"/>
              <a:ext cx="2997200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Telomeres: </a:t>
              </a:r>
              <a:r>
                <a:rPr lang="en-US" sz="1700" dirty="0" smtClean="0"/>
                <a:t>Tips of chromosome</a:t>
              </a:r>
              <a:endParaRPr lang="en-US" sz="17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ypes of chromosome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5" r="282"/>
          <a:stretch>
            <a:fillRect/>
          </a:stretch>
        </p:blipFill>
        <p:spPr bwMode="auto">
          <a:xfrm>
            <a:off x="401450" y="1550736"/>
            <a:ext cx="11613931" cy="459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960" y="500380"/>
            <a:ext cx="11024235" cy="70675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cap="all" dirty="0" smtClean="0">
                <a:solidFill>
                  <a:srgbClr val="094EE9"/>
                </a:solidFill>
                <a:effectLst/>
                <a:uFillTx/>
                <a:latin typeface="Cambria" panose="02040503050406030204" charset="0"/>
                <a:cs typeface="Cambria" panose="02040503050406030204" charset="0"/>
              </a:rPr>
              <a:t>Types of chromosomes</a:t>
            </a:r>
            <a:endParaRPr lang="en-US" sz="4000" b="1" cap="all" dirty="0" smtClean="0">
              <a:solidFill>
                <a:srgbClr val="094EE9"/>
              </a:solidFill>
              <a:effectLst/>
              <a:uFillTx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230" y="405765"/>
            <a:ext cx="9446260" cy="132588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Cambria" panose="02040503050406030204" charset="0"/>
                <a:cs typeface="Cambria" panose="02040503050406030204" charset="0"/>
              </a:rPr>
              <a:t>Chromosome types based on centromere position</a:t>
            </a:r>
            <a:endParaRPr lang="en-US" altLang="en-US" sz="3200" b="1" dirty="0">
              <a:solidFill>
                <a:srgbClr val="C0000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270" y="1600200"/>
            <a:ext cx="10311130" cy="4291330"/>
          </a:xfrm>
        </p:spPr>
        <p:txBody>
          <a:bodyPr>
            <a:noAutofit/>
          </a:bodyPr>
          <a:lstStyle/>
          <a:p>
            <a:pPr marL="609600" indent="-609600" algn="just" fontAlgn="auto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Telocentric – </a:t>
            </a:r>
            <a:r>
              <a:rPr lang="en-US" altLang="en-US" b="1" dirty="0">
                <a:solidFill>
                  <a:srgbClr val="094EE9"/>
                </a:solidFill>
              </a:rPr>
              <a:t>no p arm</a:t>
            </a:r>
            <a:r>
              <a:rPr lang="en-US" altLang="en-US" dirty="0"/>
              <a:t>; centromere is on end.</a:t>
            </a:r>
            <a:endParaRPr lang="en-US" altLang="en-US" dirty="0"/>
          </a:p>
          <a:p>
            <a:pPr marL="609600" indent="-609600" algn="just" fontAlgn="auto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Acrocentric – very small p arm; centromere is very near to the end.</a:t>
            </a:r>
            <a:endParaRPr lang="en-US" altLang="en-US" dirty="0"/>
          </a:p>
          <a:p>
            <a:pPr marL="609600" indent="-609600" algn="just" fontAlgn="auto">
              <a:lnSpc>
                <a:spcPct val="150000"/>
              </a:lnSpc>
              <a:buFontTx/>
              <a:buAutoNum type="arabicPeriod"/>
            </a:pPr>
            <a:r>
              <a:rPr lang="en-US" altLang="en-US" dirty="0" err="1"/>
              <a:t>Submetacentric</a:t>
            </a:r>
            <a:r>
              <a:rPr lang="en-US" altLang="en-US" dirty="0"/>
              <a:t> – p arm just a little smaller than q arm.</a:t>
            </a:r>
            <a:endParaRPr lang="en-US" altLang="en-US" dirty="0"/>
          </a:p>
          <a:p>
            <a:pPr marL="609600" indent="-609600" algn="just" fontAlgn="auto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Metacentric – </a:t>
            </a:r>
            <a:r>
              <a:rPr lang="en-US" altLang="en-US" b="1" dirty="0">
                <a:solidFill>
                  <a:srgbClr val="094EE9"/>
                </a:solidFill>
              </a:rPr>
              <a:t>p and q</a:t>
            </a:r>
            <a:r>
              <a:rPr lang="en-US" altLang="en-US" dirty="0"/>
              <a:t> arms are exactly the </a:t>
            </a:r>
            <a:r>
              <a:rPr lang="en-US" altLang="en-US" b="1" dirty="0">
                <a:solidFill>
                  <a:srgbClr val="094EE9"/>
                </a:solidFill>
              </a:rPr>
              <a:t>same length</a:t>
            </a:r>
            <a:r>
              <a:rPr lang="en-US" altLang="en-US" dirty="0"/>
              <a:t>; centromere in exact middle of chromosome.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 descr="Related image"/>
          <p:cNvPicPr preferRelativeResize="0"/>
          <p:nvPr/>
        </p:nvPicPr>
        <p:blipFill rotWithShape="1">
          <a:blip r:embed="rId1"/>
          <a:srcRect l="12464" t="22631" r="8851" b="12792"/>
          <a:stretch>
            <a:fillRect/>
          </a:stretch>
        </p:blipFill>
        <p:spPr>
          <a:xfrm>
            <a:off x="1870075" y="1357630"/>
            <a:ext cx="8238490" cy="4916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90880" y="281940"/>
            <a:ext cx="10873105" cy="70675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4000" b="1" cap="all" dirty="0" smtClean="0">
                <a:solidFill>
                  <a:srgbClr val="C00000"/>
                </a:solidFill>
                <a:effectLst/>
                <a:uFillTx/>
                <a:latin typeface="Cambria" panose="02040503050406030204" charset="0"/>
                <a:cs typeface="Cambria" panose="02040503050406030204" charset="0"/>
              </a:rPr>
              <a:t>AUTOSOMES &amp; ALLOSOMES</a:t>
            </a:r>
            <a:endParaRPr lang="en-US" sz="4000" b="1" cap="all" dirty="0" smtClean="0">
              <a:solidFill>
                <a:srgbClr val="C00000"/>
              </a:solidFill>
              <a:effectLst/>
              <a:uFillTx/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0" y="1532890"/>
            <a:ext cx="4823460" cy="4823460"/>
          </a:xfrm>
          <a:prstGeom prst="rect">
            <a:avLst/>
          </a:prstGeom>
        </p:spPr>
      </p:pic>
      <p:pic>
        <p:nvPicPr>
          <p:cNvPr id="23" name="Content Placeholder 22"/>
          <p:cNvPicPr>
            <a:picLocks noChangeAspect="1"/>
          </p:cNvPicPr>
          <p:nvPr>
            <p:ph sz="half" idx="2"/>
          </p:nvPr>
        </p:nvPicPr>
        <p:blipFill>
          <a:blip r:embed="rId2"/>
          <a:srcRect l="7603" t="54204" r="49995" b="22834"/>
          <a:stretch>
            <a:fillRect/>
          </a:stretch>
        </p:blipFill>
        <p:spPr>
          <a:xfrm>
            <a:off x="7051040" y="142240"/>
            <a:ext cx="3288030" cy="13354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3"/>
          <a:srcRect t="3181" r="1116" b="8121"/>
          <a:stretch>
            <a:fillRect/>
          </a:stretch>
        </p:blipFill>
        <p:spPr>
          <a:xfrm>
            <a:off x="194945" y="2771140"/>
            <a:ext cx="6676390" cy="2183765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62585" y="2019300"/>
            <a:ext cx="6362065" cy="39878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2000" b="1" cap="all" dirty="0" smtClean="0">
                <a:solidFill>
                  <a:schemeClr val="tx1"/>
                </a:solidFill>
                <a:effectLst/>
                <a:uFillTx/>
                <a:latin typeface="Cambria" panose="02040503050406030204" charset="0"/>
                <a:cs typeface="Cambria" panose="02040503050406030204" charset="0"/>
              </a:rPr>
              <a:t>DIFFERENCE BETWEEN AUTOSOMES &amp; ALLOSOMES</a:t>
            </a:r>
            <a:endParaRPr lang="en-US" sz="2000" b="1" cap="all" dirty="0" smtClean="0">
              <a:solidFill>
                <a:schemeClr val="tx1"/>
              </a:solidFill>
              <a:effectLst/>
              <a:uFillTx/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6790" y="111760"/>
            <a:ext cx="9912350" cy="58356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200" b="1" cap="all" dirty="0" smtClean="0">
                <a:solidFill>
                  <a:srgbClr val="094EE9"/>
                </a:solidFill>
                <a:effectLst/>
                <a:uFillTx/>
                <a:latin typeface="Cambria" panose="02040503050406030204" charset="0"/>
                <a:cs typeface="Cambria" panose="02040503050406030204" charset="0"/>
              </a:rPr>
              <a:t>Functions of chromosomes</a:t>
            </a:r>
            <a:endParaRPr lang="en-US" sz="3200" b="1" cap="all" dirty="0" smtClean="0">
              <a:solidFill>
                <a:srgbClr val="094EE9"/>
              </a:solidFill>
              <a:effectLst/>
              <a:uFillTx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" y="575945"/>
            <a:ext cx="11610975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Chromosomes contain genes and all the hereditary information is located in the genes.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Chromosomes control the synthesis of structural proteins and thus help in cell division and growth.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control cellular differentiation.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directing the synthesis of particular enzymes, chromosomes control cell metabolism.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Chromosomes  form link between off springs and parents.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chromosomes called as sex chromosomes determine the sex of the individuals.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process of crossing-over, chromosomes introduce variations.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 fontAlgn="auto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Mutations are produced due to changes in gene chemistry.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chromosomes and heredity animatio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548005"/>
            <a:ext cx="1136650" cy="10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65" y="5640070"/>
            <a:ext cx="1656080" cy="1098550"/>
          </a:xfrm>
          <a:prstGeom prst="rect">
            <a:avLst/>
          </a:prstGeom>
        </p:spPr>
      </p:pic>
      <p:pic>
        <p:nvPicPr>
          <p:cNvPr id="1032" name="Picture 8" descr="Image result for crossing over and vari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09" y="3720345"/>
            <a:ext cx="1485372" cy="84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hromosomes and prote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1917700"/>
            <a:ext cx="1528445" cy="92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ifferentiat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9812"/>
          <a:stretch>
            <a:fillRect/>
          </a:stretch>
        </p:blipFill>
        <p:spPr bwMode="auto">
          <a:xfrm>
            <a:off x="4381500" y="2052955"/>
            <a:ext cx="81661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ell metaboli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185" y="2951480"/>
            <a:ext cx="1515745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hromosomes and heredity animation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r="38860" b="44645"/>
          <a:stretch>
            <a:fillRect/>
          </a:stretch>
        </p:blipFill>
        <p:spPr bwMode="auto">
          <a:xfrm>
            <a:off x="10197836" y="4091971"/>
            <a:ext cx="1249291" cy="13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62262B-FD14-4D28-8FDF-3E90EC4B591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2227</Words>
  <Application>WPS Presentation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53" baseType="lpstr">
      <vt:lpstr>Arial</vt:lpstr>
      <vt:lpstr>SimSun</vt:lpstr>
      <vt:lpstr>Wingdings</vt:lpstr>
      <vt:lpstr>Cambria</vt:lpstr>
      <vt:lpstr>Times New Roman</vt:lpstr>
      <vt:lpstr>Wingdings</vt:lpstr>
      <vt:lpstr>Times New Roman</vt:lpstr>
      <vt:lpstr>Calibri</vt:lpstr>
      <vt:lpstr>Microsoft YaHei</vt:lpstr>
      <vt:lpstr>Arial Unicode MS</vt:lpstr>
      <vt:lpstr>Calibri Light</vt:lpstr>
      <vt:lpstr>Berlin Sans FB</vt:lpstr>
      <vt:lpstr>Arial</vt:lpstr>
      <vt:lpstr>Calibri</vt:lpstr>
      <vt:lpstr>Bahnschrift</vt:lpstr>
      <vt:lpstr>Alef</vt:lpstr>
      <vt:lpstr>Vivaldi</vt:lpstr>
      <vt:lpstr>Tempus Sans ITC</vt:lpstr>
      <vt:lpstr>MS Reference Specialty</vt:lpstr>
      <vt:lpstr>Mistral</vt:lpstr>
      <vt:lpstr>Microsoft Tai Le</vt:lpstr>
      <vt:lpstr>Magneto</vt:lpstr>
      <vt:lpstr>Lucida Sans Typewriter</vt:lpstr>
      <vt:lpstr>Lucida Console</vt:lpstr>
      <vt:lpstr>Liberation Serif</vt:lpstr>
      <vt:lpstr>Kunstler Script</vt:lpstr>
      <vt:lpstr>Kristen ITC</vt:lpstr>
      <vt:lpstr>Javanese Text</vt:lpstr>
      <vt:lpstr>Ink Free</vt:lpstr>
      <vt:lpstr>Imprint MT Shadow</vt:lpstr>
      <vt:lpstr>Harlow Solid Italic</vt:lpstr>
      <vt:lpstr>Gloucester MT Extra Condensed</vt:lpstr>
      <vt:lpstr>Eras Demi ITC</vt:lpstr>
      <vt:lpstr>DejaVu Sans</vt:lpstr>
      <vt:lpstr>Courier New</vt:lpstr>
      <vt:lpstr>Constantia</vt:lpstr>
      <vt:lpstr>Colonna MT</vt:lpstr>
      <vt:lpstr>Century Schoolbook</vt:lpstr>
      <vt:lpstr>Castellar</vt:lpstr>
      <vt:lpstr>Cambria Math</vt:lpstr>
      <vt:lpstr>Office Theme</vt:lpstr>
      <vt:lpstr>PowerPoint 演示文稿</vt:lpstr>
      <vt:lpstr>WHAT IS A CHROMOSOME?</vt:lpstr>
      <vt:lpstr>PowerPoint 演示文稿</vt:lpstr>
      <vt:lpstr>PowerPoint 演示文稿</vt:lpstr>
      <vt:lpstr>PowerPoint 演示文稿</vt:lpstr>
      <vt:lpstr>Chromosome types based on centromere position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IMPORTANT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KIIT</cp:lastModifiedBy>
  <cp:revision>157</cp:revision>
  <dcterms:created xsi:type="dcterms:W3CDTF">2018-07-25T10:10:00Z</dcterms:created>
  <dcterms:modified xsi:type="dcterms:W3CDTF">2020-10-11T19:29:03Z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