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76" r:id="rId3"/>
    <p:sldId id="317" r:id="rId5"/>
    <p:sldId id="322" r:id="rId6"/>
    <p:sldId id="323" r:id="rId7"/>
    <p:sldId id="278" r:id="rId8"/>
    <p:sldId id="343" r:id="rId9"/>
    <p:sldId id="32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il pradhan" initials="ap" lastIdx="1" clrIdx="0"/>
  <p:cmAuthor id="2" name="Bernie Tuch" initials="B" lastIdx="58" clrIdx="1"/>
  <p:cmAuthor id="3" name="Megan Munsie" initials="M" lastIdx="17"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641E0"/>
    <a:srgbClr val="3844A4"/>
    <a:srgbClr val="9D4BAC"/>
    <a:srgbClr val="9D4EAD"/>
    <a:srgbClr val="A455B1"/>
    <a:srgbClr val="E9F7F7"/>
    <a:srgbClr val="E7F7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92" autoAdjust="0"/>
    <p:restoredTop sz="94660"/>
  </p:normalViewPr>
  <p:slideViewPr>
    <p:cSldViewPr snapToGrid="0">
      <p:cViewPr varScale="1">
        <p:scale>
          <a:sx n="79" d="100"/>
          <a:sy n="79" d="100"/>
        </p:scale>
        <p:origin x="156" y="120"/>
      </p:cViewPr>
      <p:guideLst>
        <p:guide orient="horz" pos="2137"/>
        <p:guide pos="386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commentAuthors" Target="commentAuthors.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D79996-7131-4552-A202-7E0E95F6C6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39C4DB-8B3D-4C97-899E-27934F9F66EB}"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pPr indent="0" algn="just">
              <a:lnSpc>
                <a:spcPct val="150000"/>
              </a:lnSpc>
              <a:buClrTx/>
              <a:buSzTx/>
              <a:buFont typeface="Arial" panose="020B0604020202020204" pitchFamily="34" charset="0"/>
              <a:buNone/>
            </a:pPr>
            <a:r>
              <a:rPr lang="en-US" altLang="en-US" dirty="0">
                <a:latin typeface="Times New Roman" panose="02020603050405020304" pitchFamily="18" charset="0"/>
                <a:cs typeface="Times New Roman" panose="02020603050405020304" pitchFamily="18" charset="0"/>
                <a:sym typeface="+mn-ea"/>
              </a:rPr>
              <a:t>During human development, a single cell (a fertilized egg) differentiates into every different kind of specialized cell type found in the body, including blood, muscle, and nerve cells.</a:t>
            </a:r>
            <a:endParaRPr lang="en-US" altLang="en-US" dirty="0">
              <a:latin typeface="Times New Roman" panose="02020603050405020304" pitchFamily="18" charset="0"/>
              <a:cs typeface="Times New Roman" panose="02020603050405020304" pitchFamily="18" charset="0"/>
            </a:endParaRPr>
          </a:p>
          <a:p>
            <a:pPr marL="171450" indent="-171450">
              <a:buNone/>
            </a:pP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sym typeface="+mn-ea"/>
              </a:rPr>
              <a:t>Received biological understanding proposes that in higher organisms all cells come into existence unspecialised, and that in order to fulfil a particular physiological role, each cell undergoes a process during which it acquires a particular set of morphological and functional characteristics. </a:t>
            </a:r>
            <a:endParaRPr lang="en-US"/>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pPr algn="just"/>
            <a:r>
              <a:rPr lang="en-US">
                <a:sym typeface="+mn-ea"/>
              </a:rPr>
              <a:t>The DNA in all the cells will be identical. However, different regions of a chromosome (DNA is wound in to a chromosome) code for different functions and cell type. Here, it's only the regions that are required to perform a given function that are expressed in each cell.</a:t>
            </a:r>
            <a:endParaRPr lang="en-US"/>
          </a:p>
          <a:p>
            <a:pPr algn="just"/>
            <a:endParaRPr lang="en-US"/>
          </a:p>
          <a:p>
            <a:pPr algn="just"/>
            <a:r>
              <a:rPr lang="en-US">
                <a:sym typeface="+mn-ea"/>
              </a:rPr>
              <a:t>The regions (genes) that are expressed determine the type of cell that will be created. While the different types of cells that are formed contain the same DNA, it is the expression of different genes that results in different types of cells. This is to say that not all genes are expressed during differentiation.</a:t>
            </a:r>
            <a:endParaRPr lang="en-US"/>
          </a:p>
          <a:p>
            <a:endParaRPr lang="en-US"/>
          </a:p>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Metaplasia = Metaplasia is the conversion from one type of normal adult cell to another type of normal adult cell.</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pPr marL="0" lvl="0" indent="0" algn="l" rtl="0">
              <a:spcBef>
                <a:spcPts val="0"/>
              </a:spcBef>
              <a:spcAft>
                <a:spcPts val="0"/>
              </a:spcAft>
              <a:buNone/>
            </a:pPr>
            <a:r>
              <a:rPr lang="en-US">
                <a:solidFill>
                  <a:schemeClr val="dk1"/>
                </a:solidFill>
                <a:latin typeface="Calibri" panose="020F0502020204030204" charset="0"/>
                <a:ea typeface="Times New Roman" panose="02020603050405020304"/>
                <a:cs typeface="Calibri" panose="020F0502020204030204" charset="0"/>
                <a:sym typeface="Times New Roman" panose="02020603050405020304"/>
              </a:rPr>
              <a:t>The fertilised egg or zygote has the ability to give rise to every type of cell in the adult body and hence referred as </a:t>
            </a:r>
            <a:r>
              <a:rPr lang="en-US" b="1">
                <a:solidFill>
                  <a:srgbClr val="FF0000"/>
                </a:solidFill>
                <a:latin typeface="Calibri" panose="020F0502020204030204" charset="0"/>
                <a:ea typeface="Times New Roman" panose="02020603050405020304"/>
                <a:cs typeface="Calibri" panose="020F0502020204030204" charset="0"/>
                <a:sym typeface="Times New Roman" panose="02020603050405020304"/>
              </a:rPr>
              <a:t>totipotent. </a:t>
            </a:r>
            <a:r>
              <a:rPr lang="en-US">
                <a:solidFill>
                  <a:schemeClr val="dk1"/>
                </a:solidFill>
                <a:latin typeface="Calibri" panose="020F0502020204030204" charset="0"/>
                <a:ea typeface="Times New Roman" panose="02020603050405020304"/>
                <a:cs typeface="Calibri" panose="020F0502020204030204" charset="0"/>
                <a:sym typeface="Times New Roman" panose="02020603050405020304"/>
              </a:rPr>
              <a:t>Later in the development of animals the cellular descendants of the zygote lose their totipotency and become determinate into specific types of cells.</a:t>
            </a:r>
            <a:endParaRPr lang="en-US">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a:p>
            <a:pPr marL="0" lvl="0" indent="0" algn="l" rtl="0">
              <a:spcBef>
                <a:spcPts val="0"/>
              </a:spcBef>
              <a:spcAft>
                <a:spcPts val="0"/>
              </a:spcAft>
              <a:buNone/>
            </a:pPr>
            <a:endParaRPr lang="en-US"/>
          </a:p>
          <a:p>
            <a:pPr indent="0" algn="just" eaLnBrk="1" fontAlgn="base" hangingPunct="1">
              <a:lnSpc>
                <a:spcPct val="150000"/>
              </a:lnSpc>
              <a:buNone/>
            </a:pPr>
            <a:endParaRPr lang="en-US" altLang="en-US" dirty="0" smtClean="0">
              <a:latin typeface="Times New Roman" panose="02020603050405020304" pitchFamily="18" charset="0"/>
              <a:sym typeface="+mn-ea"/>
            </a:endParaRPr>
          </a:p>
          <a:p>
            <a:pPr indent="0" algn="just" eaLnBrk="1" fontAlgn="base" hangingPunct="1">
              <a:lnSpc>
                <a:spcPct val="150000"/>
              </a:lnSpc>
              <a:buNone/>
            </a:pPr>
            <a:r>
              <a:rPr lang="en-US" altLang="en-US" dirty="0" smtClean="0">
                <a:latin typeface="Times New Roman" panose="02020603050405020304" pitchFamily="18" charset="0"/>
                <a:sym typeface="+mn-ea"/>
              </a:rPr>
              <a:t>Cells that have the ability to differentiate into every type of cell in the body (including extraembryonic membranes like placenta) are called </a:t>
            </a:r>
            <a:r>
              <a:rPr lang="en-US" altLang="en-US" b="1" dirty="0" smtClean="0">
                <a:latin typeface="Times New Roman" panose="02020603050405020304" pitchFamily="18" charset="0"/>
                <a:sym typeface="+mn-ea"/>
              </a:rPr>
              <a:t>totipotent</a:t>
            </a:r>
            <a:r>
              <a:rPr lang="en-US" altLang="en-US" dirty="0" smtClean="0">
                <a:latin typeface="Times New Roman" panose="02020603050405020304" pitchFamily="18" charset="0"/>
                <a:sym typeface="+mn-ea"/>
              </a:rPr>
              <a:t>. Eg: </a:t>
            </a:r>
            <a:r>
              <a:rPr lang="en-US" altLang="en-US" b="1" dirty="0" smtClean="0">
                <a:latin typeface="Times New Roman" panose="02020603050405020304" pitchFamily="18" charset="0"/>
                <a:sym typeface="+mn-ea"/>
              </a:rPr>
              <a:t>zygote</a:t>
            </a:r>
            <a:r>
              <a:rPr lang="en-US" altLang="en-US" dirty="0" smtClean="0">
                <a:latin typeface="Times New Roman" panose="02020603050405020304" pitchFamily="18" charset="0"/>
                <a:sym typeface="+mn-ea"/>
              </a:rPr>
              <a:t> and first few cells that result from division of zygote.</a:t>
            </a:r>
            <a:endParaRPr lang="en-US" altLang="en-US" dirty="0" smtClean="0">
              <a:latin typeface="Times New Roman" panose="02020603050405020304" pitchFamily="18" charset="0"/>
              <a:sym typeface="+mn-ea"/>
            </a:endParaRPr>
          </a:p>
          <a:p>
            <a:pPr indent="0" algn="just" eaLnBrk="1" fontAlgn="base" hangingPunct="1">
              <a:lnSpc>
                <a:spcPct val="150000"/>
              </a:lnSpc>
              <a:buNone/>
            </a:pPr>
            <a:endParaRPr lang="en-US" altLang="en-US" strike="noStrike" noProof="1" dirty="0" smtClean="0">
              <a:latin typeface="Times New Roman" panose="02020603050405020304" pitchFamily="18" charset="0"/>
            </a:endParaRPr>
          </a:p>
          <a:p>
            <a:pPr indent="0" algn="just" eaLnBrk="1" fontAlgn="base" hangingPunct="1">
              <a:lnSpc>
                <a:spcPct val="150000"/>
              </a:lnSpc>
              <a:buNone/>
            </a:pPr>
            <a:r>
              <a:rPr lang="en-US" altLang="en-US" dirty="0" smtClean="0">
                <a:latin typeface="Times New Roman" panose="02020603050405020304" pitchFamily="18" charset="0"/>
                <a:sym typeface="+mn-ea"/>
              </a:rPr>
              <a:t>Cells that can differentiate into most, but not all type of cells are called </a:t>
            </a:r>
            <a:r>
              <a:rPr lang="en-US" altLang="en-US" b="1" dirty="0" smtClean="0">
                <a:latin typeface="Times New Roman" panose="02020603050405020304" pitchFamily="18" charset="0"/>
                <a:sym typeface="+mn-ea"/>
              </a:rPr>
              <a:t>pluripotent. </a:t>
            </a:r>
            <a:endParaRPr lang="en-US" altLang="en-US" b="1" dirty="0" smtClean="0">
              <a:latin typeface="Times New Roman" panose="02020603050405020304" pitchFamily="18" charset="0"/>
              <a:sym typeface="+mn-ea"/>
            </a:endParaRPr>
          </a:p>
          <a:p>
            <a:pPr indent="0" algn="just" eaLnBrk="1" fontAlgn="base" hangingPunct="1">
              <a:lnSpc>
                <a:spcPct val="150000"/>
              </a:lnSpc>
              <a:buNone/>
            </a:pPr>
            <a:endParaRPr lang="en-US" altLang="en-US" dirty="0" smtClean="0">
              <a:latin typeface="Times New Roman" panose="02020603050405020304" pitchFamily="18" charset="0"/>
              <a:sym typeface="+mn-ea"/>
            </a:endParaRPr>
          </a:p>
          <a:p>
            <a:pPr indent="0" algn="just" eaLnBrk="1" fontAlgn="base" hangingPunct="1">
              <a:lnSpc>
                <a:spcPct val="150000"/>
              </a:lnSpc>
              <a:buNone/>
            </a:pPr>
            <a:r>
              <a:rPr lang="en-US" altLang="en-US" dirty="0" smtClean="0">
                <a:latin typeface="Times New Roman" panose="02020603050405020304" pitchFamily="18" charset="0"/>
                <a:sym typeface="+mn-ea"/>
              </a:rPr>
              <a:t>(Or) </a:t>
            </a:r>
            <a:endParaRPr lang="en-US" altLang="en-US" dirty="0" smtClean="0">
              <a:latin typeface="Times New Roman" panose="02020603050405020304" pitchFamily="18" charset="0"/>
              <a:sym typeface="+mn-ea"/>
            </a:endParaRPr>
          </a:p>
          <a:p>
            <a:pPr indent="0" algn="just" eaLnBrk="1" fontAlgn="base" hangingPunct="1">
              <a:lnSpc>
                <a:spcPct val="150000"/>
              </a:lnSpc>
              <a:buNone/>
            </a:pPr>
            <a:endParaRPr lang="en-US" altLang="en-US" dirty="0" smtClean="0">
              <a:latin typeface="Times New Roman" panose="02020603050405020304" pitchFamily="18" charset="0"/>
              <a:sym typeface="+mn-ea"/>
            </a:endParaRPr>
          </a:p>
          <a:p>
            <a:pPr indent="0" algn="just" eaLnBrk="1" fontAlgn="base" hangingPunct="1">
              <a:lnSpc>
                <a:spcPct val="150000"/>
              </a:lnSpc>
              <a:buNone/>
            </a:pPr>
            <a:r>
              <a:rPr lang="en-US" altLang="en-US" dirty="0" smtClean="0">
                <a:latin typeface="Times New Roman" panose="02020603050405020304" pitchFamily="18" charset="0"/>
                <a:sym typeface="+mn-ea"/>
              </a:rPr>
              <a:t>Cells that differentiate into all types of cells except placenta are called </a:t>
            </a:r>
            <a:r>
              <a:rPr lang="en-US" altLang="en-US" b="1" dirty="0" smtClean="0">
                <a:latin typeface="Times New Roman" panose="02020603050405020304" pitchFamily="18" charset="0"/>
                <a:sym typeface="+mn-ea"/>
              </a:rPr>
              <a:t>pluripotent.</a:t>
            </a:r>
            <a:r>
              <a:rPr lang="en-US" altLang="en-US" dirty="0" smtClean="0">
                <a:latin typeface="Times New Roman" panose="02020603050405020304" pitchFamily="18" charset="0"/>
                <a:sym typeface="+mn-ea"/>
              </a:rPr>
              <a:t> Eg: Cells present within the blastocyst (</a:t>
            </a:r>
            <a:r>
              <a:rPr lang="en-US" altLang="en-US" b="1" dirty="0" smtClean="0">
                <a:latin typeface="Times New Roman" panose="02020603050405020304" pitchFamily="18" charset="0"/>
                <a:sym typeface="+mn-ea"/>
              </a:rPr>
              <a:t>Inner cell mass</a:t>
            </a:r>
            <a:r>
              <a:rPr lang="en-US" altLang="en-US" dirty="0" smtClean="0">
                <a:latin typeface="Times New Roman" panose="02020603050405020304" pitchFamily="18" charset="0"/>
                <a:sym typeface="+mn-ea"/>
              </a:rPr>
              <a:t>).</a:t>
            </a:r>
            <a:endParaRPr lang="en-US" altLang="en-US" dirty="0" smtClean="0">
              <a:latin typeface="Times New Roman" panose="02020603050405020304" pitchFamily="18" charset="0"/>
              <a:sym typeface="+mn-ea"/>
            </a:endParaRPr>
          </a:p>
          <a:p>
            <a:pPr indent="0" algn="just" eaLnBrk="1" fontAlgn="base" hangingPunct="1">
              <a:lnSpc>
                <a:spcPct val="150000"/>
              </a:lnSpc>
              <a:buNone/>
            </a:pPr>
            <a:endParaRPr lang="en-US" altLang="en-US" strike="noStrike" noProof="1" dirty="0" smtClean="0">
              <a:latin typeface="Times New Roman" panose="02020603050405020304" pitchFamily="18" charset="0"/>
            </a:endParaRPr>
          </a:p>
          <a:p>
            <a:pPr indent="0" algn="just" eaLnBrk="1" fontAlgn="base" hangingPunct="1">
              <a:lnSpc>
                <a:spcPct val="150000"/>
              </a:lnSpc>
              <a:buNone/>
            </a:pPr>
            <a:r>
              <a:rPr lang="en-US" altLang="en-US" dirty="0" smtClean="0">
                <a:latin typeface="Times New Roman" panose="02020603050405020304" pitchFamily="18" charset="0"/>
                <a:sym typeface="+mn-ea"/>
              </a:rPr>
              <a:t>Cells that can differentiate into a limited number of cell types are called </a:t>
            </a:r>
            <a:r>
              <a:rPr lang="en-US" altLang="en-US" b="1" dirty="0" smtClean="0">
                <a:latin typeface="Times New Roman" panose="02020603050405020304" pitchFamily="18" charset="0"/>
                <a:sym typeface="+mn-ea"/>
              </a:rPr>
              <a:t>multipotent</a:t>
            </a:r>
            <a:r>
              <a:rPr lang="en-US" altLang="en-US" dirty="0" smtClean="0">
                <a:latin typeface="Times New Roman" panose="02020603050405020304" pitchFamily="18" charset="0"/>
                <a:sym typeface="+mn-ea"/>
              </a:rPr>
              <a:t>. Eg: </a:t>
            </a:r>
            <a:r>
              <a:rPr lang="en-US" altLang="en-US" b="1" dirty="0" smtClean="0">
                <a:latin typeface="Times New Roman" panose="02020603050405020304" pitchFamily="18" charset="0"/>
                <a:sym typeface="+mn-ea"/>
              </a:rPr>
              <a:t>Blood stem cells</a:t>
            </a:r>
            <a:endParaRPr lang="en-US" altLang="en-US" dirty="0" smtClean="0">
              <a:latin typeface="Times New Roman" panose="02020603050405020304" pitchFamily="18" charset="0"/>
              <a:sym typeface="+mn-ea"/>
            </a:endParaRPr>
          </a:p>
          <a:p>
            <a:pPr indent="0" algn="just" eaLnBrk="1" fontAlgn="base" hangingPunct="1">
              <a:lnSpc>
                <a:spcPct val="150000"/>
              </a:lnSpc>
              <a:buNone/>
            </a:pPr>
            <a:endParaRPr lang="en-US" altLang="en-US" strike="noStrike" noProof="1" dirty="0" smtClean="0">
              <a:latin typeface="Times New Roman" panose="02020603050405020304" pitchFamily="18" charset="0"/>
            </a:endParaRPr>
          </a:p>
          <a:p>
            <a:pPr indent="0" algn="just" eaLnBrk="1" fontAlgn="base" hangingPunct="1">
              <a:lnSpc>
                <a:spcPct val="150000"/>
              </a:lnSpc>
              <a:buNone/>
            </a:pPr>
            <a:r>
              <a:rPr lang="en-US" altLang="en-US" dirty="0" smtClean="0">
                <a:latin typeface="Times New Roman" panose="02020603050405020304" pitchFamily="18" charset="0"/>
                <a:sym typeface="+mn-ea"/>
              </a:rPr>
              <a:t>Cells that can differentiate into only one cell type, but have the property of self-renewal are called </a:t>
            </a:r>
            <a:r>
              <a:rPr lang="en-US" altLang="en-US" b="1" dirty="0" smtClean="0">
                <a:latin typeface="Times New Roman" panose="02020603050405020304" pitchFamily="18" charset="0"/>
                <a:sym typeface="+mn-ea"/>
              </a:rPr>
              <a:t>unipotent.</a:t>
            </a:r>
            <a:r>
              <a:rPr lang="en-US" altLang="en-US" dirty="0" smtClean="0">
                <a:latin typeface="Times New Roman" panose="02020603050405020304" pitchFamily="18" charset="0"/>
                <a:sym typeface="+mn-ea"/>
              </a:rPr>
              <a:t> Eg: </a:t>
            </a:r>
            <a:r>
              <a:rPr lang="en-US" altLang="en-US" b="1" dirty="0" smtClean="0">
                <a:latin typeface="Times New Roman" panose="02020603050405020304" pitchFamily="18" charset="0"/>
                <a:sym typeface="+mn-ea"/>
              </a:rPr>
              <a:t>muscle stem cells</a:t>
            </a:r>
            <a:endParaRPr lang="en-US"/>
          </a:p>
          <a:p>
            <a:pPr marL="0" lvl="0" indent="0" algn="l" rtl="0">
              <a:spcBef>
                <a:spcPts val="0"/>
              </a:spcBef>
              <a:spcAft>
                <a:spcPts val="0"/>
              </a:spcAft>
              <a:buNone/>
            </a:pPr>
            <a:endParaRPr lang="en-US"/>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13E204-4B4A-4524-B0B1-691EDD70784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694DE-7A3A-47DC-9178-D7F7B2A74F0D}" type="slidenum">
              <a:rPr lang="en-US" smtClean="0"/>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2613E204-4B4A-4524-B0B1-691EDD70784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694DE-7A3A-47DC-9178-D7F7B2A74F0D}" type="slidenum">
              <a:rPr lang="en-US" smtClean="0"/>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2613E204-4B4A-4524-B0B1-691EDD70784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694DE-7A3A-47DC-9178-D7F7B2A74F0D}" type="slidenum">
              <a:rPr lang="en-US" smtClean="0"/>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2613E204-4B4A-4524-B0B1-691EDD70784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694DE-7A3A-47DC-9178-D7F7B2A74F0D}" type="slidenum">
              <a:rPr lang="en-US" smtClean="0"/>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2613E204-4B4A-4524-B0B1-691EDD70784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694DE-7A3A-47DC-9178-D7F7B2A74F0D}" type="slidenum">
              <a:rPr lang="en-US" smtClean="0"/>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2613E204-4B4A-4524-B0B1-691EDD70784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694DE-7A3A-47DC-9178-D7F7B2A74F0D}" type="slidenum">
              <a:rPr lang="en-US" smtClean="0"/>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2613E204-4B4A-4524-B0B1-691EDD70784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0694DE-7A3A-47DC-9178-D7F7B2A74F0D}" type="slidenum">
              <a:rPr lang="en-US" smtClean="0"/>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13E204-4B4A-4524-B0B1-691EDD70784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0694DE-7A3A-47DC-9178-D7F7B2A74F0D}" type="slidenum">
              <a:rPr lang="en-US" smtClean="0"/>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13E204-4B4A-4524-B0B1-691EDD70784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0694DE-7A3A-47DC-9178-D7F7B2A74F0D}" type="slidenum">
              <a:rPr lang="en-US" smtClean="0"/>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2613E204-4B4A-4524-B0B1-691EDD70784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694DE-7A3A-47DC-9178-D7F7B2A74F0D}" type="slidenum">
              <a:rPr lang="en-US" smtClean="0"/>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2613E204-4B4A-4524-B0B1-691EDD70784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694DE-7A3A-47DC-9178-D7F7B2A74F0D}" type="slidenum">
              <a:rPr lang="en-US" smtClean="0"/>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13E204-4B4A-4524-B0B1-691EDD707849}"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0694DE-7A3A-47DC-9178-D7F7B2A74F0D}"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77770" y="350520"/>
            <a:ext cx="7439025" cy="645160"/>
          </a:xfrm>
          <a:prstGeom prst="rect">
            <a:avLst/>
          </a:prstGeom>
          <a:solidFill>
            <a:schemeClr val="accent2">
              <a:lumMod val="20000"/>
              <a:lumOff val="80000"/>
            </a:schemeClr>
          </a:solidFill>
        </p:spPr>
        <p:txBody>
          <a:bodyPr wrap="square" rtlCol="0">
            <a:spAutoFit/>
          </a:bodyPr>
          <a:lstStyle/>
          <a:p>
            <a:pPr algn="ctr"/>
            <a:r>
              <a:rPr lang="en-IN" sz="3600" b="1" dirty="0" smtClean="0">
                <a:solidFill>
                  <a:schemeClr val="tx1"/>
                </a:solidFill>
                <a:latin typeface="Cambria" panose="02040503050406030204" charset="0"/>
                <a:cs typeface="Cambria" panose="02040503050406030204" charset="0"/>
              </a:rPr>
              <a:t>CELL DIFFERENTIATION</a:t>
            </a:r>
            <a:endParaRPr lang="en-IN" sz="3600" b="1" dirty="0" smtClean="0">
              <a:solidFill>
                <a:schemeClr val="tx1"/>
              </a:solidFill>
              <a:latin typeface="Cambria" panose="02040503050406030204" charset="0"/>
              <a:cs typeface="Cambria" panose="02040503050406030204" charset="0"/>
            </a:endParaRPr>
          </a:p>
        </p:txBody>
      </p:sp>
      <p:pic>
        <p:nvPicPr>
          <p:cNvPr id="4" name="Picture 3"/>
          <p:cNvPicPr>
            <a:picLocks noChangeAspect="1"/>
          </p:cNvPicPr>
          <p:nvPr/>
        </p:nvPicPr>
        <p:blipFill>
          <a:blip r:embed="rId1"/>
          <a:stretch>
            <a:fillRect/>
          </a:stretch>
        </p:blipFill>
        <p:spPr>
          <a:xfrm>
            <a:off x="3675380" y="2410460"/>
            <a:ext cx="4666615" cy="4366260"/>
          </a:xfrm>
          <a:prstGeom prst="rect">
            <a:avLst/>
          </a:prstGeom>
        </p:spPr>
      </p:pic>
      <p:sp>
        <p:nvSpPr>
          <p:cNvPr id="5122" name="Rectangle 3"/>
          <p:cNvSpPr>
            <a:spLocks noGrp="1"/>
          </p:cNvSpPr>
          <p:nvPr/>
        </p:nvSpPr>
        <p:spPr>
          <a:xfrm>
            <a:off x="523240" y="1178560"/>
            <a:ext cx="11154410" cy="1447165"/>
          </a:xfrm>
          <a:prstGeom prst="rect">
            <a:avLst/>
          </a:prstGeom>
          <a:noFill/>
          <a:ln w="9525">
            <a:noFill/>
          </a:ln>
        </p:spPr>
        <p:txBody>
          <a:bodyPr anchor="t"/>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gn="just">
              <a:lnSpc>
                <a:spcPct val="150000"/>
              </a:lnSpc>
              <a:buClrTx/>
              <a:buSzTx/>
              <a:buFont typeface="Wingdings" panose="05000000000000000000" pitchFamily="2" charset="2"/>
              <a:buNone/>
            </a:pPr>
            <a:r>
              <a:rPr lang="en-US" altLang="en-US" sz="2000" b="1" dirty="0">
                <a:solidFill>
                  <a:srgbClr val="1641E0"/>
                </a:solidFill>
                <a:latin typeface="Calibri" panose="020F0502020204030204" charset="0"/>
                <a:cs typeface="Calibri" panose="020F0502020204030204" charset="0"/>
              </a:rPr>
              <a:t>Differentiation</a:t>
            </a:r>
            <a:r>
              <a:rPr lang="en-US" altLang="en-US" sz="2000" dirty="0">
                <a:latin typeface="Calibri" panose="020F0502020204030204" charset="0"/>
                <a:cs typeface="Calibri" panose="020F0502020204030204" charset="0"/>
              </a:rPr>
              <a:t> is the process by which an </a:t>
            </a:r>
            <a:r>
              <a:rPr lang="en-IN" sz="2000" b="1" dirty="0" smtClean="0">
                <a:solidFill>
                  <a:srgbClr val="C00000"/>
                </a:solidFill>
                <a:latin typeface="Calibri" panose="020F0502020204030204" charset="0"/>
                <a:cs typeface="Calibri" panose="020F0502020204030204" charset="0"/>
                <a:sym typeface="+mn-ea"/>
              </a:rPr>
              <a:t>unspecialised</a:t>
            </a:r>
            <a:r>
              <a:rPr lang="en-IN" sz="2000" dirty="0" smtClean="0">
                <a:latin typeface="Calibri" panose="020F0502020204030204" charset="0"/>
                <a:cs typeface="Calibri" panose="020F0502020204030204" charset="0"/>
                <a:sym typeface="+mn-ea"/>
              </a:rPr>
              <a:t> cell</a:t>
            </a:r>
            <a:r>
              <a:rPr lang="en-US" altLang="en-US" sz="2000" dirty="0">
                <a:latin typeface="Calibri" panose="020F0502020204030204" charset="0"/>
                <a:cs typeface="Calibri" panose="020F0502020204030204" charset="0"/>
              </a:rPr>
              <a:t> becomes </a:t>
            </a:r>
            <a:r>
              <a:rPr lang="en-US" altLang="en-US" sz="2000" b="1" dirty="0">
                <a:solidFill>
                  <a:srgbClr val="C00000"/>
                </a:solidFill>
                <a:latin typeface="Calibri" panose="020F0502020204030204" charset="0"/>
                <a:cs typeface="Calibri" panose="020F0502020204030204" charset="0"/>
              </a:rPr>
              <a:t>specialized</a:t>
            </a:r>
            <a:r>
              <a:rPr lang="en-US" altLang="en-US" sz="2000" b="1" dirty="0">
                <a:latin typeface="Calibri" panose="020F0502020204030204" charset="0"/>
                <a:cs typeface="Calibri" panose="020F0502020204030204" charset="0"/>
              </a:rPr>
              <a:t> </a:t>
            </a:r>
            <a:r>
              <a:rPr lang="en-US" altLang="en-US" sz="2000" dirty="0">
                <a:latin typeface="Calibri" panose="020F0502020204030204" charset="0"/>
                <a:cs typeface="Calibri" panose="020F0502020204030204" charset="0"/>
              </a:rPr>
              <a:t>(i.e., </a:t>
            </a:r>
            <a:r>
              <a:rPr lang="en-US" sz="2000">
                <a:latin typeface="Calibri" panose="020F0502020204030204" charset="0"/>
                <a:cs typeface="Calibri" panose="020F0502020204030204" charset="0"/>
                <a:sym typeface="+mn-ea"/>
              </a:rPr>
              <a:t>it acquires a particular set of morphological and functional characteristics</a:t>
            </a:r>
            <a:r>
              <a:rPr lang="en-US" altLang="en-US" sz="2000" dirty="0">
                <a:latin typeface="Calibri" panose="020F0502020204030204" charset="0"/>
                <a:cs typeface="Calibri" panose="020F0502020204030204" charset="0"/>
              </a:rPr>
              <a:t>) </a:t>
            </a:r>
            <a:r>
              <a:rPr lang="en-US" sz="2000">
                <a:latin typeface="Calibri" panose="020F0502020204030204" charset="0"/>
                <a:cs typeface="Calibri" panose="020F0502020204030204" charset="0"/>
                <a:sym typeface="+mn-ea"/>
              </a:rPr>
              <a:t>in order to fulfil a particular physiological role </a:t>
            </a:r>
            <a:r>
              <a:rPr lang="en-US" altLang="en-US" sz="2000" dirty="0">
                <a:latin typeface="Calibri" panose="020F0502020204030204" charset="0"/>
                <a:cs typeface="Calibri" panose="020F0502020204030204" charset="0"/>
              </a:rPr>
              <a:t>in an organism.</a:t>
            </a:r>
            <a:endParaRPr lang="en-US" altLang="en-US" sz="2000" dirty="0">
              <a:latin typeface="Calibri" panose="020F0502020204030204" charset="0"/>
              <a:cs typeface="Calibri" panose="020F0502020204030204" charset="0"/>
            </a:endParaRPr>
          </a:p>
        </p:txBody>
      </p:sp>
      <p:sp>
        <p:nvSpPr>
          <p:cNvPr id="3" name="Slide Number Placeholder 2"/>
          <p:cNvSpPr>
            <a:spLocks noGrp="1"/>
          </p:cNvSpPr>
          <p:nvPr>
            <p:ph type="sldNum" sz="quarter" idx="12"/>
          </p:nvPr>
        </p:nvSpPr>
        <p:spPr/>
        <p:txBody>
          <a:bodyPr/>
          <a:p>
            <a:fld id="{570694DE-7A3A-47DC-9178-D7F7B2A74F0D}" type="slidenum">
              <a:rPr lang="en-US" smtClean="0"/>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106170" y="1390015"/>
            <a:ext cx="9892665" cy="4523105"/>
          </a:xfrm>
          <a:prstGeom prst="rect">
            <a:avLst/>
          </a:prstGeom>
          <a:noFill/>
        </p:spPr>
        <p:txBody>
          <a:bodyPr wrap="square" rtlCol="0" anchor="t">
            <a:spAutoFit/>
          </a:bodyPr>
          <a:p>
            <a:pPr marL="457200" indent="-457200" algn="just">
              <a:lnSpc>
                <a:spcPct val="200000"/>
              </a:lnSpc>
              <a:buFont typeface="+mj-lt"/>
              <a:buAutoNum type="arabicParenR"/>
            </a:pPr>
            <a:r>
              <a:rPr lang="en-US" sz="2400">
                <a:latin typeface="Calibri" panose="020F0502020204030204" charset="0"/>
                <a:cs typeface="Calibri" panose="020F0502020204030204" charset="0"/>
              </a:rPr>
              <a:t>Differentiation is considered </a:t>
            </a:r>
            <a:r>
              <a:rPr lang="en-US" sz="2400" b="1">
                <a:solidFill>
                  <a:srgbClr val="1641E0"/>
                </a:solidFill>
                <a:effectLst/>
                <a:latin typeface="Calibri" panose="020F0502020204030204" charset="0"/>
                <a:cs typeface="Calibri" panose="020F0502020204030204" charset="0"/>
              </a:rPr>
              <a:t>central to embryological development</a:t>
            </a:r>
            <a:r>
              <a:rPr lang="en-US" sz="2400">
                <a:solidFill>
                  <a:schemeClr val="accent6"/>
                </a:solidFill>
                <a:effectLst>
                  <a:outerShdw blurRad="38100" dist="25400" dir="5400000" algn="ctr" rotWithShape="0">
                    <a:srgbClr val="6E747A">
                      <a:alpha val="43000"/>
                    </a:srgbClr>
                  </a:outerShdw>
                </a:effectLst>
                <a:latin typeface="Calibri" panose="020F0502020204030204" charset="0"/>
                <a:cs typeface="Calibri" panose="020F0502020204030204" charset="0"/>
              </a:rPr>
              <a:t>.</a:t>
            </a:r>
            <a:endParaRPr lang="en-US" sz="2400">
              <a:latin typeface="Calibri" panose="020F0502020204030204" charset="0"/>
              <a:cs typeface="Calibri" panose="020F0502020204030204" charset="0"/>
            </a:endParaRPr>
          </a:p>
          <a:p>
            <a:pPr marL="457200" indent="-457200" algn="just">
              <a:lnSpc>
                <a:spcPct val="200000"/>
              </a:lnSpc>
              <a:buFont typeface="+mj-lt"/>
              <a:buAutoNum type="arabicParenR"/>
            </a:pPr>
            <a:r>
              <a:rPr lang="en-US" sz="2400">
                <a:latin typeface="Calibri" panose="020F0502020204030204" charset="0"/>
                <a:cs typeface="Calibri" panose="020F0502020204030204" charset="0"/>
              </a:rPr>
              <a:t>Is an essential part of life-long physiological processes that </a:t>
            </a:r>
            <a:r>
              <a:rPr lang="en-US" sz="2400" b="1">
                <a:solidFill>
                  <a:srgbClr val="C00000"/>
                </a:solidFill>
                <a:effectLst/>
                <a:latin typeface="Calibri" panose="020F0502020204030204" charset="0"/>
                <a:cs typeface="Calibri" panose="020F0502020204030204" charset="0"/>
              </a:rPr>
              <a:t>involve cell renewal</a:t>
            </a:r>
            <a:r>
              <a:rPr lang="en-US" sz="2400">
                <a:latin typeface="Calibri" panose="020F0502020204030204" charset="0"/>
                <a:cs typeface="Calibri" panose="020F0502020204030204" charset="0"/>
              </a:rPr>
              <a:t>, for example, the routine replenishment of the different types of cell found within the blood system. </a:t>
            </a:r>
            <a:endParaRPr lang="en-US" sz="2400">
              <a:latin typeface="Calibri" panose="020F0502020204030204" charset="0"/>
              <a:cs typeface="Calibri" panose="020F0502020204030204" charset="0"/>
            </a:endParaRPr>
          </a:p>
          <a:p>
            <a:pPr marL="457200" indent="-457200" algn="just">
              <a:lnSpc>
                <a:spcPct val="200000"/>
              </a:lnSpc>
              <a:buFont typeface="+mj-lt"/>
              <a:buAutoNum type="arabicParenR"/>
            </a:pPr>
            <a:r>
              <a:rPr lang="en-US" sz="2400">
                <a:latin typeface="Calibri" panose="020F0502020204030204" charset="0"/>
                <a:cs typeface="Calibri" panose="020F0502020204030204" charset="0"/>
              </a:rPr>
              <a:t>It is also considered to </a:t>
            </a:r>
            <a:r>
              <a:rPr lang="en-US" sz="2400" b="1">
                <a:solidFill>
                  <a:srgbClr val="1641E0"/>
                </a:solidFill>
                <a:effectLst/>
                <a:latin typeface="Calibri" panose="020F0502020204030204" charset="0"/>
                <a:cs typeface="Calibri" panose="020F0502020204030204" charset="0"/>
              </a:rPr>
              <a:t>form a central element of the organism’s response to injury</a:t>
            </a:r>
            <a:r>
              <a:rPr lang="en-US" sz="2400">
                <a:latin typeface="Calibri" panose="020F0502020204030204" charset="0"/>
                <a:cs typeface="Calibri" panose="020F0502020204030204" charset="0"/>
              </a:rPr>
              <a:t>, in the course of various healing and regenerative processes. </a:t>
            </a:r>
            <a:endParaRPr lang="en-US" sz="2400">
              <a:latin typeface="Calibri" panose="020F0502020204030204" charset="0"/>
              <a:cs typeface="Calibri" panose="020F0502020204030204" charset="0"/>
            </a:endParaRPr>
          </a:p>
        </p:txBody>
      </p:sp>
      <p:sp>
        <p:nvSpPr>
          <p:cNvPr id="4" name="TextBox 1"/>
          <p:cNvSpPr txBox="1"/>
          <p:nvPr/>
        </p:nvSpPr>
        <p:spPr>
          <a:xfrm>
            <a:off x="725170" y="480060"/>
            <a:ext cx="10682605" cy="645160"/>
          </a:xfrm>
          <a:prstGeom prst="rect">
            <a:avLst/>
          </a:prstGeom>
          <a:solidFill>
            <a:schemeClr val="accent2">
              <a:lumMod val="20000"/>
              <a:lumOff val="80000"/>
            </a:schemeClr>
          </a:solidFill>
        </p:spPr>
        <p:txBody>
          <a:bodyPr wrap="square" rtlCol="0">
            <a:spAutoFit/>
          </a:bodyPr>
          <a:p>
            <a:pPr algn="ctr"/>
            <a:r>
              <a:rPr lang="en-US" altLang="en-IN" sz="3600" b="1" dirty="0" smtClean="0">
                <a:solidFill>
                  <a:schemeClr val="tx1"/>
                </a:solidFill>
                <a:latin typeface="Cambria" panose="02040503050406030204" charset="0"/>
                <a:cs typeface="Cambria" panose="02040503050406030204" charset="0"/>
              </a:rPr>
              <a:t>IMPORTANCE OF </a:t>
            </a:r>
            <a:r>
              <a:rPr lang="en-IN" sz="3600" b="1" dirty="0" smtClean="0">
                <a:solidFill>
                  <a:schemeClr val="tx1"/>
                </a:solidFill>
                <a:latin typeface="Cambria" panose="02040503050406030204" charset="0"/>
                <a:cs typeface="Cambria" panose="02040503050406030204" charset="0"/>
              </a:rPr>
              <a:t>CELL DIFFERENTIATION</a:t>
            </a:r>
            <a:endParaRPr lang="en-IN" sz="3600" b="1" dirty="0" smtClean="0">
              <a:solidFill>
                <a:schemeClr val="tx1"/>
              </a:solidFill>
              <a:latin typeface="Cambria" panose="02040503050406030204" charset="0"/>
              <a:cs typeface="Cambria" panose="02040503050406030204" charset="0"/>
            </a:endParaRPr>
          </a:p>
        </p:txBody>
      </p:sp>
      <p:sp>
        <p:nvSpPr>
          <p:cNvPr id="5" name="Slide Number Placeholder 4"/>
          <p:cNvSpPr>
            <a:spLocks noGrp="1"/>
          </p:cNvSpPr>
          <p:nvPr>
            <p:ph type="sldNum" sz="quarter" idx="12"/>
          </p:nvPr>
        </p:nvSpPr>
        <p:spPr/>
        <p:txBody>
          <a:bodyPr/>
          <a:p>
            <a:fld id="{570694DE-7A3A-47DC-9178-D7F7B2A74F0D}"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6332855" y="1123315"/>
            <a:ext cx="5310505" cy="2861310"/>
          </a:xfrm>
          <a:prstGeom prst="rect">
            <a:avLst/>
          </a:prstGeom>
          <a:noFill/>
        </p:spPr>
        <p:txBody>
          <a:bodyPr wrap="square" rtlCol="0" anchor="t">
            <a:spAutoFit/>
          </a:bodyPr>
          <a:p>
            <a:pPr marL="342900" indent="-342900" algn="just">
              <a:lnSpc>
                <a:spcPct val="150000"/>
              </a:lnSpc>
              <a:buFont typeface="Wingdings" panose="05000000000000000000" charset="0"/>
              <a:buChar char="Ø"/>
            </a:pPr>
            <a:r>
              <a:rPr lang="en-US" sz="2000">
                <a:latin typeface="Times New Roman" panose="02020603050405020304" pitchFamily="18" charset="0"/>
                <a:cs typeface="Times New Roman" panose="02020603050405020304" pitchFamily="18" charset="0"/>
              </a:rPr>
              <a:t>This is because of selective expression of the genome in time and space or </a:t>
            </a:r>
            <a:r>
              <a:rPr lang="en-US" sz="2000" b="1">
                <a:latin typeface="Times New Roman" panose="02020603050405020304" pitchFamily="18" charset="0"/>
                <a:cs typeface="Times New Roman" panose="02020603050405020304" pitchFamily="18" charset="0"/>
              </a:rPr>
              <a:t>differential gene expression.</a:t>
            </a:r>
            <a:endParaRPr lang="en-US" sz="200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charset="0"/>
              <a:buChar char="Ø"/>
            </a:pPr>
            <a:r>
              <a:rPr lang="en-US" sz="2000">
                <a:latin typeface="Times New Roman" panose="02020603050405020304" pitchFamily="18" charset="0"/>
                <a:cs typeface="Times New Roman" panose="02020603050405020304" pitchFamily="18" charset="0"/>
              </a:rPr>
              <a:t>The expression of different genes is turned on or off, and finally, the iconic protein is produced. </a:t>
            </a:r>
            <a:endParaRPr lang="en-US" sz="2000">
              <a:latin typeface="Times New Roman" panose="02020603050405020304" pitchFamily="18" charset="0"/>
              <a:cs typeface="Times New Roman" panose="02020603050405020304" pitchFamily="18" charset="0"/>
            </a:endParaRPr>
          </a:p>
        </p:txBody>
      </p:sp>
      <p:sp>
        <p:nvSpPr>
          <p:cNvPr id="4" name="TextBox 1"/>
          <p:cNvSpPr txBox="1"/>
          <p:nvPr/>
        </p:nvSpPr>
        <p:spPr>
          <a:xfrm>
            <a:off x="852170" y="238760"/>
            <a:ext cx="10682605" cy="645160"/>
          </a:xfrm>
          <a:prstGeom prst="rect">
            <a:avLst/>
          </a:prstGeom>
          <a:solidFill>
            <a:schemeClr val="accent2">
              <a:lumMod val="20000"/>
              <a:lumOff val="80000"/>
            </a:schemeClr>
          </a:solidFill>
        </p:spPr>
        <p:txBody>
          <a:bodyPr wrap="square" rtlCol="0">
            <a:spAutoFit/>
          </a:bodyPr>
          <a:p>
            <a:pPr algn="ctr"/>
            <a:r>
              <a:rPr lang="en-US" altLang="en-IN" sz="3600" b="1" dirty="0" smtClean="0">
                <a:solidFill>
                  <a:schemeClr val="tx1"/>
                </a:solidFill>
                <a:latin typeface="Cambria" panose="02040503050406030204" charset="0"/>
                <a:cs typeface="Cambria" panose="02040503050406030204" charset="0"/>
              </a:rPr>
              <a:t>ESSENCE OF </a:t>
            </a:r>
            <a:r>
              <a:rPr lang="en-IN" sz="3600" b="1" dirty="0" smtClean="0">
                <a:solidFill>
                  <a:schemeClr val="tx1"/>
                </a:solidFill>
                <a:latin typeface="Cambria" panose="02040503050406030204" charset="0"/>
                <a:cs typeface="Cambria" panose="02040503050406030204" charset="0"/>
              </a:rPr>
              <a:t>CELL DIFFERENTIATION</a:t>
            </a:r>
            <a:endParaRPr lang="en-IN" sz="3600" b="1" dirty="0" smtClean="0">
              <a:solidFill>
                <a:schemeClr val="tx1"/>
              </a:solidFill>
              <a:latin typeface="Cambria" panose="02040503050406030204" charset="0"/>
              <a:cs typeface="Cambria" panose="02040503050406030204" charset="0"/>
            </a:endParaRPr>
          </a:p>
        </p:txBody>
      </p:sp>
      <p:pic>
        <p:nvPicPr>
          <p:cNvPr id="5" name="Picture 4"/>
          <p:cNvPicPr>
            <a:picLocks noChangeAspect="1"/>
          </p:cNvPicPr>
          <p:nvPr/>
        </p:nvPicPr>
        <p:blipFill>
          <a:blip r:embed="rId1"/>
          <a:stretch>
            <a:fillRect/>
          </a:stretch>
        </p:blipFill>
        <p:spPr>
          <a:xfrm>
            <a:off x="6502400" y="4052570"/>
            <a:ext cx="5226685" cy="2555875"/>
          </a:xfrm>
          <a:prstGeom prst="rect">
            <a:avLst/>
          </a:prstGeom>
        </p:spPr>
      </p:pic>
      <p:grpSp>
        <p:nvGrpSpPr>
          <p:cNvPr id="10" name="Group 9"/>
          <p:cNvGrpSpPr/>
          <p:nvPr/>
        </p:nvGrpSpPr>
        <p:grpSpPr>
          <a:xfrm>
            <a:off x="402590" y="940435"/>
            <a:ext cx="5606415" cy="5756910"/>
            <a:chOff x="634" y="1481"/>
            <a:chExt cx="8829" cy="9066"/>
          </a:xfrm>
        </p:grpSpPr>
        <p:pic>
          <p:nvPicPr>
            <p:cNvPr id="6" name="Picture 5"/>
            <p:cNvPicPr>
              <a:picLocks noChangeAspect="1"/>
            </p:cNvPicPr>
            <p:nvPr/>
          </p:nvPicPr>
          <p:blipFill>
            <a:blip r:embed="rId2"/>
            <a:srcRect l="3664" r="3737" b="13605"/>
            <a:stretch>
              <a:fillRect/>
            </a:stretch>
          </p:blipFill>
          <p:spPr>
            <a:xfrm>
              <a:off x="925" y="1481"/>
              <a:ext cx="8538" cy="5764"/>
            </a:xfrm>
            <a:prstGeom prst="rect">
              <a:avLst/>
            </a:prstGeom>
          </p:spPr>
        </p:pic>
        <p:pic>
          <p:nvPicPr>
            <p:cNvPr id="7" name="Picture 6"/>
            <p:cNvPicPr>
              <a:picLocks noChangeAspect="1"/>
            </p:cNvPicPr>
            <p:nvPr/>
          </p:nvPicPr>
          <p:blipFill>
            <a:blip r:embed="rId3"/>
            <a:srcRect l="7977" t="25015" r="6681" b="50381"/>
            <a:stretch>
              <a:fillRect/>
            </a:stretch>
          </p:blipFill>
          <p:spPr>
            <a:xfrm>
              <a:off x="634" y="8707"/>
              <a:ext cx="8827" cy="1840"/>
            </a:xfrm>
            <a:prstGeom prst="rect">
              <a:avLst/>
            </a:prstGeom>
          </p:spPr>
        </p:pic>
        <p:pic>
          <p:nvPicPr>
            <p:cNvPr id="8" name="Picture 7"/>
            <p:cNvPicPr>
              <a:picLocks noChangeAspect="1"/>
            </p:cNvPicPr>
            <p:nvPr/>
          </p:nvPicPr>
          <p:blipFill>
            <a:blip r:embed="rId3"/>
            <a:srcRect l="2932" t="4526" r="3410" b="79222"/>
            <a:stretch>
              <a:fillRect/>
            </a:stretch>
          </p:blipFill>
          <p:spPr>
            <a:xfrm>
              <a:off x="907" y="7498"/>
              <a:ext cx="8402" cy="1054"/>
            </a:xfrm>
            <a:prstGeom prst="rect">
              <a:avLst/>
            </a:prstGeom>
          </p:spPr>
        </p:pic>
      </p:grpSp>
      <p:sp>
        <p:nvSpPr>
          <p:cNvPr id="11" name="Slide Number Placeholder 10"/>
          <p:cNvSpPr>
            <a:spLocks noGrp="1"/>
          </p:cNvSpPr>
          <p:nvPr>
            <p:ph type="sldNum" sz="quarter" idx="12"/>
          </p:nvPr>
        </p:nvSpPr>
        <p:spPr/>
        <p:txBody>
          <a:bodyPr/>
          <a:p>
            <a:fld id="{570694DE-7A3A-47DC-9178-D7F7B2A74F0D}"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535940" y="1268730"/>
            <a:ext cx="7952105" cy="2861310"/>
          </a:xfrm>
          <a:prstGeom prst="rect">
            <a:avLst/>
          </a:prstGeom>
          <a:noFill/>
        </p:spPr>
        <p:txBody>
          <a:bodyPr wrap="square" rtlCol="0" anchor="t">
            <a:spAutoFit/>
          </a:bodyPr>
          <a:p>
            <a:pPr marL="342900" indent="-342900" algn="just">
              <a:lnSpc>
                <a:spcPct val="150000"/>
              </a:lnSpc>
              <a:buFont typeface="Arial" panose="020B0604020202020204" pitchFamily="34" charset="0"/>
              <a:buChar char="•"/>
            </a:pPr>
            <a:r>
              <a:rPr lang="en-US" sz="2000">
                <a:latin typeface="Calibri" panose="020F0502020204030204" charset="0"/>
                <a:cs typeface="Calibri" panose="020F0502020204030204" charset="0"/>
              </a:rPr>
              <a:t>In general, the process of cell differentiation is </a:t>
            </a:r>
            <a:r>
              <a:rPr lang="en-US" sz="2000" b="1">
                <a:solidFill>
                  <a:srgbClr val="1641E0"/>
                </a:solidFill>
                <a:latin typeface="Calibri" panose="020F0502020204030204" charset="0"/>
                <a:cs typeface="Calibri" panose="020F0502020204030204" charset="0"/>
              </a:rPr>
              <a:t>irreversible</a:t>
            </a:r>
            <a:r>
              <a:rPr lang="en-US" sz="2000">
                <a:solidFill>
                  <a:srgbClr val="1641E0"/>
                </a:solidFill>
                <a:latin typeface="Calibri" panose="020F0502020204030204" charset="0"/>
                <a:cs typeface="Calibri" panose="020F0502020204030204" charset="0"/>
              </a:rPr>
              <a:t>.</a:t>
            </a:r>
            <a:r>
              <a:rPr lang="en-US" sz="2000">
                <a:latin typeface="Calibri" panose="020F0502020204030204" charset="0"/>
                <a:cs typeface="Calibri" panose="020F0502020204030204" charset="0"/>
              </a:rPr>
              <a:t> </a:t>
            </a:r>
            <a:endParaRPr lang="en-US" sz="2000">
              <a:latin typeface="Calibri" panose="020F0502020204030204" charset="0"/>
              <a:cs typeface="Calibri" panose="020F0502020204030204" charset="0"/>
            </a:endParaRPr>
          </a:p>
          <a:p>
            <a:pPr marL="342900" indent="-342900" algn="just">
              <a:lnSpc>
                <a:spcPct val="150000"/>
              </a:lnSpc>
              <a:buFont typeface="Arial" panose="020B0604020202020204" pitchFamily="34" charset="0"/>
              <a:buChar char="•"/>
            </a:pPr>
            <a:r>
              <a:rPr lang="en-US" sz="2000">
                <a:latin typeface="Calibri" panose="020F0502020204030204" charset="0"/>
                <a:cs typeface="Calibri" panose="020F0502020204030204" charset="0"/>
              </a:rPr>
              <a:t>However, under certain conditions, the differentiated cells are also unstable, and their gene expression patterns can also undergo </a:t>
            </a:r>
            <a:r>
              <a:rPr lang="en-US" sz="2000" b="1">
                <a:solidFill>
                  <a:srgbClr val="C00000"/>
                </a:solidFill>
                <a:latin typeface="Calibri" panose="020F0502020204030204" charset="0"/>
                <a:cs typeface="Calibri" panose="020F0502020204030204" charset="0"/>
              </a:rPr>
              <a:t>reversible changes</a:t>
            </a:r>
            <a:r>
              <a:rPr lang="en-US" sz="2000" b="1">
                <a:latin typeface="Calibri" panose="020F0502020204030204" charset="0"/>
                <a:cs typeface="Calibri" panose="020F0502020204030204" charset="0"/>
              </a:rPr>
              <a:t> </a:t>
            </a:r>
            <a:r>
              <a:rPr lang="en-US" sz="2000">
                <a:latin typeface="Calibri" panose="020F0502020204030204" charset="0"/>
                <a:cs typeface="Calibri" panose="020F0502020204030204" charset="0"/>
              </a:rPr>
              <a:t>and return to their undifferentiated state. This process is called dedifferentiation (normally occurs during </a:t>
            </a:r>
            <a:r>
              <a:rPr lang="en-US" sz="2000">
                <a:solidFill>
                  <a:srgbClr val="1641E0"/>
                </a:solidFill>
                <a:latin typeface="Calibri" panose="020F0502020204030204" charset="0"/>
                <a:cs typeface="Calibri" panose="020F0502020204030204" charset="0"/>
              </a:rPr>
              <a:t>regeneration</a:t>
            </a:r>
            <a:r>
              <a:rPr lang="en-US" sz="2000">
                <a:latin typeface="Calibri" panose="020F0502020204030204" charset="0"/>
                <a:cs typeface="Calibri" panose="020F0502020204030204" charset="0"/>
              </a:rPr>
              <a:t> </a:t>
            </a:r>
            <a:r>
              <a:rPr lang="en-US" sz="2000">
                <a:solidFill>
                  <a:srgbClr val="1641E0"/>
                </a:solidFill>
                <a:latin typeface="Calibri" panose="020F0502020204030204" charset="0"/>
                <a:cs typeface="Calibri" panose="020F0502020204030204" charset="0"/>
              </a:rPr>
              <a:t>processes </a:t>
            </a:r>
            <a:r>
              <a:rPr lang="en-US" sz="2000">
                <a:latin typeface="Calibri" panose="020F0502020204030204" charset="0"/>
                <a:cs typeface="Calibri" panose="020F0502020204030204" charset="0"/>
              </a:rPr>
              <a:t>and during metaplasia).</a:t>
            </a:r>
            <a:endParaRPr lang="en-US" sz="2000">
              <a:latin typeface="Calibri" panose="020F0502020204030204" charset="0"/>
              <a:cs typeface="Calibri" panose="020F0502020204030204" charset="0"/>
            </a:endParaRPr>
          </a:p>
        </p:txBody>
      </p:sp>
      <p:sp>
        <p:nvSpPr>
          <p:cNvPr id="4" name="TextBox 1"/>
          <p:cNvSpPr txBox="1"/>
          <p:nvPr/>
        </p:nvSpPr>
        <p:spPr>
          <a:xfrm>
            <a:off x="242570" y="302260"/>
            <a:ext cx="11799570" cy="645160"/>
          </a:xfrm>
          <a:prstGeom prst="rect">
            <a:avLst/>
          </a:prstGeom>
          <a:solidFill>
            <a:schemeClr val="accent2">
              <a:lumMod val="20000"/>
              <a:lumOff val="80000"/>
            </a:schemeClr>
          </a:solidFill>
          <a:extLst>
            <a:ext uri="{909E8E84-426E-40DD-AFC4-6F175D3DCCD1}">
              <a14:hiddenFill xmlns:a14="http://schemas.microsoft.com/office/drawing/2010/main">
                <a:solidFill>
                  <a:schemeClr val="accent2"/>
                </a:solidFill>
              </a14:hiddenFill>
            </a:ext>
          </a:extLst>
        </p:spPr>
        <p:txBody>
          <a:bodyPr wrap="square" rtlCol="0">
            <a:spAutoFit/>
          </a:bodyPr>
          <a:p>
            <a:pPr algn="ctr"/>
            <a:r>
              <a:rPr lang="en-US" altLang="en-IN" sz="3600" b="1" dirty="0" smtClean="0">
                <a:solidFill>
                  <a:schemeClr val="tx1"/>
                </a:solidFill>
                <a:latin typeface="Cambria" panose="02040503050406030204" charset="0"/>
                <a:cs typeface="Cambria" panose="02040503050406030204" charset="0"/>
              </a:rPr>
              <a:t>CHANGES IN GENOME DURING </a:t>
            </a:r>
            <a:r>
              <a:rPr lang="en-IN" sz="3600" b="1" dirty="0" smtClean="0">
                <a:solidFill>
                  <a:schemeClr val="tx1"/>
                </a:solidFill>
                <a:latin typeface="Cambria" panose="02040503050406030204" charset="0"/>
                <a:cs typeface="Cambria" panose="02040503050406030204" charset="0"/>
              </a:rPr>
              <a:t>CELL DIFFERENTIATION</a:t>
            </a:r>
            <a:endParaRPr lang="en-IN" sz="3600" b="1" dirty="0" smtClean="0">
              <a:solidFill>
                <a:schemeClr val="tx1"/>
              </a:solidFill>
              <a:latin typeface="Cambria" panose="02040503050406030204" charset="0"/>
              <a:cs typeface="Cambria" panose="02040503050406030204" charset="0"/>
            </a:endParaRPr>
          </a:p>
        </p:txBody>
      </p:sp>
      <p:pic>
        <p:nvPicPr>
          <p:cNvPr id="7" name="Picture 6"/>
          <p:cNvPicPr>
            <a:picLocks noChangeAspect="1"/>
          </p:cNvPicPr>
          <p:nvPr/>
        </p:nvPicPr>
        <p:blipFill rotWithShape="1">
          <a:blip r:embed="rId1"/>
          <a:srcRect b="65260"/>
          <a:stretch>
            <a:fillRect/>
          </a:stretch>
        </p:blipFill>
        <p:spPr>
          <a:xfrm>
            <a:off x="650240" y="4856480"/>
            <a:ext cx="7622540" cy="1557020"/>
          </a:xfrm>
          <a:prstGeom prst="rect">
            <a:avLst/>
          </a:prstGeom>
        </p:spPr>
      </p:pic>
      <p:sp>
        <p:nvSpPr>
          <p:cNvPr id="8" name="Rectangle 7"/>
          <p:cNvSpPr/>
          <p:nvPr/>
        </p:nvSpPr>
        <p:spPr>
          <a:xfrm>
            <a:off x="9241213" y="6094621"/>
            <a:ext cx="2459712" cy="369332"/>
          </a:xfrm>
          <a:prstGeom prst="rect">
            <a:avLst/>
          </a:prstGeom>
        </p:spPr>
        <p:txBody>
          <a:bodyPr wrap="none">
            <a:spAutoFit/>
          </a:bodyPr>
          <a:p>
            <a:r>
              <a:rPr lang="en-US" b="1" dirty="0" smtClean="0"/>
              <a:t>RBC Cell differentiation </a:t>
            </a:r>
            <a:endParaRPr lang="en-US" dirty="0"/>
          </a:p>
        </p:txBody>
      </p:sp>
      <p:pic>
        <p:nvPicPr>
          <p:cNvPr id="2" name="Picture 1"/>
          <p:cNvPicPr>
            <a:picLocks noChangeAspect="1"/>
          </p:cNvPicPr>
          <p:nvPr/>
        </p:nvPicPr>
        <p:blipFill>
          <a:blip r:embed="rId2"/>
          <a:stretch>
            <a:fillRect/>
          </a:stretch>
        </p:blipFill>
        <p:spPr>
          <a:xfrm>
            <a:off x="8855710" y="1420495"/>
            <a:ext cx="3016885" cy="4598670"/>
          </a:xfrm>
          <a:prstGeom prst="rect">
            <a:avLst/>
          </a:prstGeom>
        </p:spPr>
      </p:pic>
      <p:sp>
        <p:nvSpPr>
          <p:cNvPr id="5" name="Rectangle 7"/>
          <p:cNvSpPr/>
          <p:nvPr/>
        </p:nvSpPr>
        <p:spPr>
          <a:xfrm>
            <a:off x="737870" y="4433570"/>
            <a:ext cx="5252085" cy="398780"/>
          </a:xfrm>
          <a:prstGeom prst="rect">
            <a:avLst/>
          </a:prstGeom>
        </p:spPr>
        <p:txBody>
          <a:bodyPr wrap="square">
            <a:spAutoFit/>
          </a:bodyPr>
          <a:p>
            <a:r>
              <a:rPr lang="en-US" sz="2000" b="1" dirty="0" smtClean="0">
                <a:solidFill>
                  <a:schemeClr val="accent6">
                    <a:lumMod val="75000"/>
                  </a:schemeClr>
                </a:solidFill>
              </a:rPr>
              <a:t>RBC Cell differentiation - an irreversible change</a:t>
            </a:r>
            <a:r>
              <a:rPr lang="en-US" sz="2000" b="1" dirty="0" smtClean="0">
                <a:solidFill>
                  <a:schemeClr val="accent6"/>
                </a:solidFill>
              </a:rPr>
              <a:t> </a:t>
            </a:r>
            <a:endParaRPr lang="en-US" sz="2000" b="1" dirty="0" smtClean="0">
              <a:solidFill>
                <a:schemeClr val="accent6"/>
              </a:solidFill>
            </a:endParaRPr>
          </a:p>
        </p:txBody>
      </p:sp>
      <p:sp>
        <p:nvSpPr>
          <p:cNvPr id="6" name="Slide Number Placeholder 5"/>
          <p:cNvSpPr>
            <a:spLocks noGrp="1"/>
          </p:cNvSpPr>
          <p:nvPr>
            <p:ph type="sldNum" sz="quarter" idx="12"/>
          </p:nvPr>
        </p:nvSpPr>
        <p:spPr/>
        <p:txBody>
          <a:bodyPr/>
          <a:p>
            <a:fld id="{570694DE-7A3A-47DC-9178-D7F7B2A74F0D}"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p:cNvSpPr txBox="1"/>
          <p:nvPr/>
        </p:nvSpPr>
        <p:spPr>
          <a:xfrm>
            <a:off x="3051810" y="470535"/>
            <a:ext cx="6292215" cy="645160"/>
          </a:xfrm>
          <a:prstGeom prst="rect">
            <a:avLst/>
          </a:prstGeom>
          <a:solidFill>
            <a:schemeClr val="accent2">
              <a:lumMod val="20000"/>
              <a:lumOff val="80000"/>
            </a:schemeClr>
          </a:solidFill>
        </p:spPr>
        <p:txBody>
          <a:bodyPr wrap="square" rtlCol="0">
            <a:spAutoFit/>
          </a:bodyPr>
          <a:p>
            <a:pPr algn="ctr"/>
            <a:r>
              <a:rPr lang="en-US" altLang="en-IN" sz="3600" b="1" dirty="0" smtClean="0">
                <a:solidFill>
                  <a:schemeClr val="tx1"/>
                </a:solidFill>
                <a:latin typeface="Cambria" panose="02040503050406030204" charset="0"/>
                <a:cs typeface="Cambria" panose="02040503050406030204" charset="0"/>
              </a:rPr>
              <a:t>CELL POTENCY</a:t>
            </a:r>
            <a:endParaRPr lang="en-US" altLang="en-IN" sz="3600" b="1" dirty="0" smtClean="0">
              <a:solidFill>
                <a:schemeClr val="tx1"/>
              </a:solidFill>
              <a:latin typeface="Cambria" panose="02040503050406030204" charset="0"/>
              <a:cs typeface="Cambria" panose="02040503050406030204" charset="0"/>
            </a:endParaRPr>
          </a:p>
        </p:txBody>
      </p:sp>
      <p:grpSp>
        <p:nvGrpSpPr>
          <p:cNvPr id="15" name="Group 14"/>
          <p:cNvGrpSpPr/>
          <p:nvPr/>
        </p:nvGrpSpPr>
        <p:grpSpPr>
          <a:xfrm>
            <a:off x="530423" y="1651000"/>
            <a:ext cx="6183432" cy="3404235"/>
            <a:chOff x="1825" y="2283"/>
            <a:chExt cx="10590" cy="6193"/>
          </a:xfrm>
        </p:grpSpPr>
        <p:pic>
          <p:nvPicPr>
            <p:cNvPr id="2" name="Picture 1"/>
            <p:cNvPicPr>
              <a:picLocks noChangeAspect="1"/>
            </p:cNvPicPr>
            <p:nvPr/>
          </p:nvPicPr>
          <p:blipFill>
            <a:blip r:embed="rId1"/>
            <a:srcRect l="5142" t="19978" r="47935" b="71128"/>
            <a:stretch>
              <a:fillRect/>
            </a:stretch>
          </p:blipFill>
          <p:spPr>
            <a:xfrm>
              <a:off x="1895" y="2283"/>
              <a:ext cx="10480" cy="1490"/>
            </a:xfrm>
            <a:prstGeom prst="rect">
              <a:avLst/>
            </a:prstGeom>
          </p:spPr>
        </p:pic>
        <p:pic>
          <p:nvPicPr>
            <p:cNvPr id="9" name="Picture 8"/>
            <p:cNvPicPr>
              <a:picLocks noChangeAspect="1"/>
            </p:cNvPicPr>
            <p:nvPr/>
          </p:nvPicPr>
          <p:blipFill>
            <a:blip r:embed="rId2"/>
            <a:stretch>
              <a:fillRect/>
            </a:stretch>
          </p:blipFill>
          <p:spPr>
            <a:xfrm>
              <a:off x="2051" y="4466"/>
              <a:ext cx="10364" cy="3990"/>
            </a:xfrm>
            <a:prstGeom prst="rect">
              <a:avLst/>
            </a:prstGeom>
          </p:spPr>
        </p:pic>
        <p:sp>
          <p:nvSpPr>
            <p:cNvPr id="11" name="Text Box 10"/>
            <p:cNvSpPr txBox="1"/>
            <p:nvPr/>
          </p:nvSpPr>
          <p:spPr>
            <a:xfrm>
              <a:off x="1825" y="5415"/>
              <a:ext cx="2372" cy="1510"/>
            </a:xfrm>
            <a:prstGeom prst="rect">
              <a:avLst/>
            </a:prstGeom>
            <a:noFill/>
          </p:spPr>
          <p:txBody>
            <a:bodyPr wrap="square" rtlCol="0">
              <a:spAutoFit/>
            </a:bodyPr>
            <a:p>
              <a:pPr algn="ctr" fontAlgn="auto">
                <a:lnSpc>
                  <a:spcPct val="150000"/>
                </a:lnSpc>
              </a:pPr>
              <a:r>
                <a:rPr lang="en-US" sz="1600" b="1">
                  <a:latin typeface="Times New Roman" panose="02020603050405020304" pitchFamily="18" charset="0"/>
                  <a:cs typeface="Times New Roman" panose="02020603050405020304" pitchFamily="18" charset="0"/>
                </a:rPr>
                <a:t>or unspecialised</a:t>
              </a:r>
              <a:endParaRPr lang="en-US" sz="1600" b="1">
                <a:latin typeface="Times New Roman" panose="02020603050405020304" pitchFamily="18" charset="0"/>
                <a:cs typeface="Times New Roman" panose="02020603050405020304" pitchFamily="18" charset="0"/>
              </a:endParaRPr>
            </a:p>
          </p:txBody>
        </p:sp>
        <p:sp>
          <p:nvSpPr>
            <p:cNvPr id="13" name="Rectangles 12"/>
            <p:cNvSpPr/>
            <p:nvPr/>
          </p:nvSpPr>
          <p:spPr>
            <a:xfrm>
              <a:off x="5593" y="7816"/>
              <a:ext cx="3200" cy="66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grpSp>
      <p:sp>
        <p:nvSpPr>
          <p:cNvPr id="5" name="Text Box 4"/>
          <p:cNvSpPr txBox="1"/>
          <p:nvPr/>
        </p:nvSpPr>
        <p:spPr>
          <a:xfrm>
            <a:off x="7136130" y="2129155"/>
            <a:ext cx="4631055" cy="2399665"/>
          </a:xfrm>
          <a:prstGeom prst="rect">
            <a:avLst/>
          </a:prstGeom>
          <a:noFill/>
        </p:spPr>
        <p:txBody>
          <a:bodyPr wrap="square" rtlCol="0" anchor="t">
            <a:spAutoFit/>
          </a:bodyPr>
          <a:p>
            <a:pPr algn="just" fontAlgn="auto">
              <a:lnSpc>
                <a:spcPct val="150000"/>
              </a:lnSpc>
            </a:pPr>
            <a:r>
              <a:rPr lang="en-US" sz="2000">
                <a:latin typeface="Calibri" panose="020F0502020204030204" charset="0"/>
                <a:cs typeface="Calibri" panose="020F0502020204030204" charset="0"/>
              </a:rPr>
              <a:t>The state of commitment may be described as </a:t>
            </a:r>
            <a:r>
              <a:rPr lang="en-US" sz="2000" b="1">
                <a:solidFill>
                  <a:srgbClr val="1641E0"/>
                </a:solidFill>
                <a:latin typeface="Calibri" panose="020F0502020204030204" charset="0"/>
                <a:cs typeface="Calibri" panose="020F0502020204030204" charset="0"/>
              </a:rPr>
              <a:t>"specification"</a:t>
            </a:r>
            <a:r>
              <a:rPr lang="en-US" sz="2000">
                <a:latin typeface="Calibri" panose="020F0502020204030204" charset="0"/>
                <a:cs typeface="Calibri" panose="020F0502020204030204" charset="0"/>
              </a:rPr>
              <a:t> representing a reversible type of commitment or </a:t>
            </a:r>
            <a:r>
              <a:rPr lang="en-US" sz="2000" b="1">
                <a:solidFill>
                  <a:srgbClr val="1641E0"/>
                </a:solidFill>
                <a:latin typeface="Calibri" panose="020F0502020204030204" charset="0"/>
                <a:cs typeface="Calibri" panose="020F0502020204030204" charset="0"/>
              </a:rPr>
              <a:t>"determination"</a:t>
            </a:r>
            <a:r>
              <a:rPr lang="en-US" sz="2000">
                <a:latin typeface="Calibri" panose="020F0502020204030204" charset="0"/>
                <a:cs typeface="Calibri" panose="020F0502020204030204" charset="0"/>
              </a:rPr>
              <a:t> representing irreversible commitment.</a:t>
            </a:r>
            <a:endParaRPr lang="en-US" sz="2000">
              <a:latin typeface="Calibri" panose="020F0502020204030204" charset="0"/>
              <a:cs typeface="Calibri" panose="020F0502020204030204" charset="0"/>
            </a:endParaRPr>
          </a:p>
        </p:txBody>
      </p:sp>
      <p:sp>
        <p:nvSpPr>
          <p:cNvPr id="6" name="Text Box 5"/>
          <p:cNvSpPr txBox="1"/>
          <p:nvPr/>
        </p:nvSpPr>
        <p:spPr>
          <a:xfrm>
            <a:off x="462915" y="5481955"/>
            <a:ext cx="11388725" cy="860425"/>
          </a:xfrm>
          <a:prstGeom prst="rect">
            <a:avLst/>
          </a:prstGeom>
          <a:noFill/>
        </p:spPr>
        <p:txBody>
          <a:bodyPr wrap="square" rtlCol="0" anchor="t">
            <a:spAutoFit/>
          </a:bodyPr>
          <a:p>
            <a:pPr algn="just" fontAlgn="auto">
              <a:lnSpc>
                <a:spcPct val="100000"/>
              </a:lnSpc>
            </a:pPr>
            <a:r>
              <a:rPr lang="en-US" sz="2500">
                <a:latin typeface="Book Antiqua" panose="02040602050305030304" charset="0"/>
                <a:cs typeface="Book Antiqua" panose="02040602050305030304" charset="0"/>
              </a:rPr>
              <a:t>During the differentiation process, cells gradually become </a:t>
            </a:r>
            <a:r>
              <a:rPr lang="en-US" sz="2500" b="1">
                <a:solidFill>
                  <a:srgbClr val="C00000"/>
                </a:solidFill>
                <a:latin typeface="Book Antiqua" panose="02040602050305030304" charset="0"/>
                <a:cs typeface="Book Antiqua" panose="02040602050305030304" charset="0"/>
              </a:rPr>
              <a:t>committed</a:t>
            </a:r>
            <a:r>
              <a:rPr lang="en-US" sz="2500">
                <a:latin typeface="Book Antiqua" panose="02040602050305030304" charset="0"/>
                <a:cs typeface="Book Antiqua" panose="02040602050305030304" charset="0"/>
              </a:rPr>
              <a:t> towards developing into a given cell type. </a:t>
            </a:r>
            <a:endParaRPr lang="en-US" sz="2500">
              <a:latin typeface="Book Antiqua" panose="02040602050305030304" charset="0"/>
              <a:cs typeface="Book Antiqua" panose="02040602050305030304" charset="0"/>
            </a:endParaRPr>
          </a:p>
        </p:txBody>
      </p:sp>
      <p:sp>
        <p:nvSpPr>
          <p:cNvPr id="10" name="Rectangles 9"/>
          <p:cNvSpPr/>
          <p:nvPr/>
        </p:nvSpPr>
        <p:spPr>
          <a:xfrm>
            <a:off x="425450" y="1485900"/>
            <a:ext cx="6474460" cy="3695700"/>
          </a:xfrm>
          <a:prstGeom prst="rect">
            <a:avLst/>
          </a:prstGeom>
          <a:noFill/>
          <a:ln w="12700" cmpd="sng">
            <a:solidFill>
              <a:schemeClr val="tx1">
                <a:lumMod val="95000"/>
                <a:lumOff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 name="Slide Number Placeholder 13"/>
          <p:cNvSpPr>
            <a:spLocks noGrp="1"/>
          </p:cNvSpPr>
          <p:nvPr>
            <p:ph type="sldNum" sz="quarter" idx="12"/>
          </p:nvPr>
        </p:nvSpPr>
        <p:spPr/>
        <p:txBody>
          <a:bodyPr/>
          <a:p>
            <a:fld id="{570694DE-7A3A-47DC-9178-D7F7B2A74F0D}" type="slidenum">
              <a:rPr lang="en-US" smtClean="0"/>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1"/>
          <p:cNvSpPr txBox="1"/>
          <p:nvPr/>
        </p:nvSpPr>
        <p:spPr>
          <a:xfrm>
            <a:off x="4551045" y="936625"/>
            <a:ext cx="548640" cy="245110"/>
          </a:xfrm>
          <a:prstGeom prst="rect">
            <a:avLst/>
          </a:prstGeom>
          <a:noFill/>
        </p:spPr>
        <p:txBody>
          <a:bodyPr wrap="square" rtlCol="0">
            <a:spAutoFit/>
          </a:bodyPr>
          <a:p>
            <a:r>
              <a:rPr lang="en-US" sz="1000" b="1">
                <a:cs typeface="+mn-lt"/>
              </a:rPr>
              <a:t>Zygote</a:t>
            </a:r>
            <a:endParaRPr lang="en-US" sz="1000" b="1">
              <a:cs typeface="+mn-lt"/>
            </a:endParaRPr>
          </a:p>
        </p:txBody>
      </p:sp>
      <p:sp>
        <p:nvSpPr>
          <p:cNvPr id="16" name="Slide Number Placeholder 15"/>
          <p:cNvSpPr>
            <a:spLocks noGrp="1"/>
          </p:cNvSpPr>
          <p:nvPr>
            <p:ph type="sldNum" sz="quarter" idx="12"/>
          </p:nvPr>
        </p:nvSpPr>
        <p:spPr/>
        <p:txBody>
          <a:bodyPr/>
          <a:p>
            <a:fld id="{570694DE-7A3A-47DC-9178-D7F7B2A74F0D}" type="slidenum">
              <a:rPr lang="en-US" smtClean="0"/>
            </a:fld>
            <a:endParaRPr lang="en-US"/>
          </a:p>
        </p:txBody>
      </p:sp>
      <p:sp>
        <p:nvSpPr>
          <p:cNvPr id="2" name="TextBox 1"/>
          <p:cNvSpPr txBox="1"/>
          <p:nvPr/>
        </p:nvSpPr>
        <p:spPr>
          <a:xfrm>
            <a:off x="6548755" y="3175"/>
            <a:ext cx="5640070" cy="645160"/>
          </a:xfrm>
          <a:prstGeom prst="rect">
            <a:avLst/>
          </a:prstGeom>
          <a:solidFill>
            <a:schemeClr val="accent2">
              <a:lumMod val="20000"/>
              <a:lumOff val="80000"/>
            </a:schemeClr>
          </a:solidFill>
        </p:spPr>
        <p:txBody>
          <a:bodyPr wrap="square" rtlCol="0">
            <a:spAutoFit/>
          </a:bodyPr>
          <a:p>
            <a:pPr algn="ctr"/>
            <a:r>
              <a:rPr lang="en-US" altLang="en-IN" sz="3600" b="1" dirty="0" smtClean="0">
                <a:solidFill>
                  <a:schemeClr val="tx1"/>
                </a:solidFill>
                <a:latin typeface="Cambria" panose="02040503050406030204" charset="0"/>
                <a:cs typeface="Cambria" panose="02040503050406030204" charset="0"/>
              </a:rPr>
              <a:t>LEVELS OF CELL POTENCY</a:t>
            </a:r>
            <a:endParaRPr lang="en-US" altLang="en-IN" sz="3600" b="1" dirty="0" smtClean="0">
              <a:solidFill>
                <a:schemeClr val="tx1"/>
              </a:solidFill>
              <a:latin typeface="Cambria" panose="02040503050406030204" charset="0"/>
              <a:cs typeface="Cambria" panose="02040503050406030204" charset="0"/>
            </a:endParaRPr>
          </a:p>
        </p:txBody>
      </p:sp>
      <p:sp>
        <p:nvSpPr>
          <p:cNvPr id="13" name="Rectangles 12"/>
          <p:cNvSpPr/>
          <p:nvPr/>
        </p:nvSpPr>
        <p:spPr>
          <a:xfrm>
            <a:off x="9991090" y="3112770"/>
            <a:ext cx="567690" cy="5194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 name="Rectangles 16"/>
          <p:cNvSpPr/>
          <p:nvPr/>
        </p:nvSpPr>
        <p:spPr>
          <a:xfrm>
            <a:off x="9991090" y="3632200"/>
            <a:ext cx="567055" cy="379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27" name="Group 26"/>
          <p:cNvGrpSpPr/>
          <p:nvPr/>
        </p:nvGrpSpPr>
        <p:grpSpPr>
          <a:xfrm>
            <a:off x="114935" y="169545"/>
            <a:ext cx="9977120" cy="6518910"/>
            <a:chOff x="181" y="267"/>
            <a:chExt cx="15712" cy="10266"/>
          </a:xfrm>
        </p:grpSpPr>
        <p:grpSp>
          <p:nvGrpSpPr>
            <p:cNvPr id="25" name="Group 24"/>
            <p:cNvGrpSpPr/>
            <p:nvPr/>
          </p:nvGrpSpPr>
          <p:grpSpPr>
            <a:xfrm>
              <a:off x="181" y="267"/>
              <a:ext cx="15713" cy="10266"/>
              <a:chOff x="181" y="219"/>
              <a:chExt cx="15713" cy="10266"/>
            </a:xfrm>
          </p:grpSpPr>
          <p:grpSp>
            <p:nvGrpSpPr>
              <p:cNvPr id="15" name="Group 14"/>
              <p:cNvGrpSpPr/>
              <p:nvPr/>
            </p:nvGrpSpPr>
            <p:grpSpPr>
              <a:xfrm>
                <a:off x="181" y="219"/>
                <a:ext cx="10497" cy="10266"/>
                <a:chOff x="4389" y="388"/>
                <a:chExt cx="10343" cy="10089"/>
              </a:xfrm>
            </p:grpSpPr>
            <p:pic>
              <p:nvPicPr>
                <p:cNvPr id="3" name="Picture 2"/>
                <p:cNvPicPr>
                  <a:picLocks noChangeAspect="1"/>
                </p:cNvPicPr>
                <p:nvPr/>
              </p:nvPicPr>
              <p:blipFill>
                <a:blip r:embed="rId1"/>
                <a:stretch>
                  <a:fillRect/>
                </a:stretch>
              </p:blipFill>
              <p:spPr>
                <a:xfrm>
                  <a:off x="4389" y="2285"/>
                  <a:ext cx="10343" cy="8192"/>
                </a:xfrm>
                <a:prstGeom prst="rect">
                  <a:avLst/>
                </a:prstGeom>
              </p:spPr>
            </p:pic>
            <p:pic>
              <p:nvPicPr>
                <p:cNvPr id="24" name="Picture 23"/>
                <p:cNvPicPr>
                  <a:picLocks noChangeAspect="1"/>
                </p:cNvPicPr>
                <p:nvPr/>
              </p:nvPicPr>
              <p:blipFill>
                <a:blip r:embed="rId2"/>
                <a:srcRect l="3992" t="43719" r="80495" b="40983"/>
                <a:stretch>
                  <a:fillRect/>
                </a:stretch>
              </p:blipFill>
              <p:spPr>
                <a:xfrm>
                  <a:off x="11103" y="457"/>
                  <a:ext cx="1137" cy="1182"/>
                </a:xfrm>
                <a:prstGeom prst="rect">
                  <a:avLst/>
                </a:prstGeom>
              </p:spPr>
            </p:pic>
            <p:pic>
              <p:nvPicPr>
                <p:cNvPr id="23" name="Picture 22"/>
                <p:cNvPicPr>
                  <a:picLocks noChangeAspect="1"/>
                </p:cNvPicPr>
                <p:nvPr/>
              </p:nvPicPr>
              <p:blipFill>
                <a:blip r:embed="rId2"/>
                <a:srcRect l="67389" t="78206" r="2074" b="5729"/>
                <a:stretch>
                  <a:fillRect/>
                </a:stretch>
              </p:blipFill>
              <p:spPr>
                <a:xfrm>
                  <a:off x="4490" y="388"/>
                  <a:ext cx="2974" cy="1649"/>
                </a:xfrm>
                <a:prstGeom prst="rect">
                  <a:avLst/>
                </a:prstGeom>
              </p:spPr>
            </p:pic>
            <p:cxnSp>
              <p:nvCxnSpPr>
                <p:cNvPr id="5" name="Straight Arrow Connector 4"/>
                <p:cNvCxnSpPr/>
                <p:nvPr/>
              </p:nvCxnSpPr>
              <p:spPr>
                <a:xfrm>
                  <a:off x="7225" y="1112"/>
                  <a:ext cx="367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 name="Text Box 5"/>
                <p:cNvSpPr txBox="1"/>
                <p:nvPr/>
              </p:nvSpPr>
              <p:spPr>
                <a:xfrm>
                  <a:off x="7896" y="642"/>
                  <a:ext cx="2269" cy="522"/>
                </a:xfrm>
                <a:prstGeom prst="rect">
                  <a:avLst/>
                </a:prstGeom>
                <a:noFill/>
              </p:spPr>
              <p:txBody>
                <a:bodyPr wrap="square" rtlCol="0">
                  <a:spAutoFit/>
                </a:bodyPr>
                <a:p>
                  <a:pPr algn="ctr"/>
                  <a:r>
                    <a:rPr lang="en-US" sz="1600" b="1">
                      <a:solidFill>
                        <a:srgbClr val="C00000"/>
                      </a:solidFill>
                      <a:latin typeface="Book Antiqua" panose="02040602050305030304" charset="0"/>
                      <a:cs typeface="Book Antiqua" panose="02040602050305030304" charset="0"/>
                    </a:rPr>
                    <a:t>Fertilization</a:t>
                  </a:r>
                  <a:endParaRPr lang="en-US" sz="1600" b="1">
                    <a:solidFill>
                      <a:srgbClr val="C00000"/>
                    </a:solidFill>
                    <a:latin typeface="Book Antiqua" panose="02040602050305030304" charset="0"/>
                    <a:cs typeface="Book Antiqua" panose="02040602050305030304" charset="0"/>
                  </a:endParaRPr>
                </a:p>
              </p:txBody>
            </p:sp>
            <p:sp>
              <p:nvSpPr>
                <p:cNvPr id="10" name="Down Arrow 9"/>
                <p:cNvSpPr/>
                <p:nvPr/>
              </p:nvSpPr>
              <p:spPr>
                <a:xfrm>
                  <a:off x="11609" y="1997"/>
                  <a:ext cx="144" cy="288"/>
                </a:xfrm>
                <a:prstGeom prst="down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1" name="Picture 10"/>
                <p:cNvPicPr>
                  <a:picLocks noChangeAspect="1"/>
                </p:cNvPicPr>
                <p:nvPr/>
              </p:nvPicPr>
              <p:blipFill>
                <a:blip r:embed="rId1"/>
                <a:srcRect t="4480" r="88301" b="89282"/>
                <a:stretch>
                  <a:fillRect/>
                </a:stretch>
              </p:blipFill>
              <p:spPr>
                <a:xfrm>
                  <a:off x="12676" y="802"/>
                  <a:ext cx="1210" cy="511"/>
                </a:xfrm>
                <a:prstGeom prst="rect">
                  <a:avLst/>
                </a:prstGeom>
              </p:spPr>
            </p:pic>
          </p:grpSp>
          <p:pic>
            <p:nvPicPr>
              <p:cNvPr id="4" name="Content Placeholder 5"/>
              <p:cNvPicPr>
                <a:picLocks noChangeAspect="1"/>
              </p:cNvPicPr>
              <p:nvPr/>
            </p:nvPicPr>
            <p:blipFill>
              <a:blip r:embed="rId3"/>
              <a:srcRect l="38181" r="3556" b="60459"/>
              <a:stretch>
                <a:fillRect/>
              </a:stretch>
            </p:blipFill>
            <p:spPr>
              <a:xfrm>
                <a:off x="9746" y="3513"/>
                <a:ext cx="6148" cy="2039"/>
              </a:xfrm>
              <a:prstGeom prst="rect">
                <a:avLst/>
              </a:prstGeom>
            </p:spPr>
          </p:pic>
        </p:grpSp>
        <p:sp>
          <p:nvSpPr>
            <p:cNvPr id="9" name="Rectangles 8"/>
            <p:cNvSpPr/>
            <p:nvPr/>
          </p:nvSpPr>
          <p:spPr>
            <a:xfrm>
              <a:off x="9745" y="4534"/>
              <a:ext cx="693" cy="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 name="Rectangles 17"/>
            <p:cNvSpPr/>
            <p:nvPr/>
          </p:nvSpPr>
          <p:spPr>
            <a:xfrm>
              <a:off x="9745" y="5352"/>
              <a:ext cx="933" cy="5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9" name="Rectangles 18"/>
            <p:cNvSpPr/>
            <p:nvPr/>
          </p:nvSpPr>
          <p:spPr>
            <a:xfrm>
              <a:off x="9750" y="3391"/>
              <a:ext cx="932" cy="5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grpSp>
        <p:nvGrpSpPr>
          <p:cNvPr id="22" name="Group 21"/>
          <p:cNvGrpSpPr/>
          <p:nvPr/>
        </p:nvGrpSpPr>
        <p:grpSpPr>
          <a:xfrm>
            <a:off x="10265410" y="939165"/>
            <a:ext cx="1645285" cy="5517515"/>
            <a:chOff x="15823" y="1166"/>
            <a:chExt cx="2662" cy="8698"/>
          </a:xfrm>
        </p:grpSpPr>
        <p:pic>
          <p:nvPicPr>
            <p:cNvPr id="8" name="Picture 7"/>
            <p:cNvPicPr>
              <a:picLocks noChangeAspect="1"/>
            </p:cNvPicPr>
            <p:nvPr/>
          </p:nvPicPr>
          <p:blipFill>
            <a:blip r:embed="rId4"/>
            <a:srcRect l="72886" t="24019" r="9739" b="28705"/>
            <a:stretch>
              <a:fillRect/>
            </a:stretch>
          </p:blipFill>
          <p:spPr>
            <a:xfrm>
              <a:off x="15823" y="1166"/>
              <a:ext cx="2662" cy="8699"/>
            </a:xfrm>
            <a:prstGeom prst="rect">
              <a:avLst/>
            </a:prstGeom>
          </p:spPr>
        </p:pic>
        <p:sp>
          <p:nvSpPr>
            <p:cNvPr id="20" name="Rectangles 19"/>
            <p:cNvSpPr/>
            <p:nvPr/>
          </p:nvSpPr>
          <p:spPr>
            <a:xfrm>
              <a:off x="15823" y="4868"/>
              <a:ext cx="894" cy="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1" name="Rectangles 20"/>
            <p:cNvSpPr/>
            <p:nvPr/>
          </p:nvSpPr>
          <p:spPr>
            <a:xfrm>
              <a:off x="15823" y="5686"/>
              <a:ext cx="893" cy="5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28" name="Text Box 27"/>
          <p:cNvSpPr txBox="1"/>
          <p:nvPr/>
        </p:nvSpPr>
        <p:spPr>
          <a:xfrm>
            <a:off x="8369935" y="3373120"/>
            <a:ext cx="548640" cy="245110"/>
          </a:xfrm>
          <a:prstGeom prst="rect">
            <a:avLst/>
          </a:prstGeom>
          <a:noFill/>
          <a:ln>
            <a:solidFill>
              <a:srgbClr val="C00000"/>
            </a:solidFill>
          </a:ln>
        </p:spPr>
        <p:txBody>
          <a:bodyPr wrap="square" rtlCol="0">
            <a:spAutoFit/>
          </a:bodyPr>
          <a:p>
            <a:pPr algn="ctr"/>
            <a:r>
              <a:rPr lang="en-US" sz="1000" b="1">
                <a:cs typeface="+mn-lt"/>
              </a:rPr>
              <a:t>Fetus</a:t>
            </a:r>
            <a:endParaRPr lang="en-US" sz="1000" b="1">
              <a:cs typeface="+mn-lt"/>
            </a:endParaRPr>
          </a:p>
        </p:txBody>
      </p:sp>
      <p:sp>
        <p:nvSpPr>
          <p:cNvPr id="29" name="Text Box 28"/>
          <p:cNvSpPr txBox="1"/>
          <p:nvPr/>
        </p:nvSpPr>
        <p:spPr>
          <a:xfrm>
            <a:off x="9516745" y="3639820"/>
            <a:ext cx="548640" cy="245110"/>
          </a:xfrm>
          <a:prstGeom prst="rect">
            <a:avLst/>
          </a:prstGeom>
          <a:noFill/>
          <a:ln>
            <a:solidFill>
              <a:srgbClr val="C00000"/>
            </a:solidFill>
          </a:ln>
        </p:spPr>
        <p:txBody>
          <a:bodyPr wrap="square" rtlCol="0">
            <a:spAutoFit/>
          </a:bodyPr>
          <a:p>
            <a:pPr algn="ctr"/>
            <a:r>
              <a:rPr lang="en-US" sz="1000" b="1">
                <a:cs typeface="+mn-lt"/>
              </a:rPr>
              <a:t>Adult</a:t>
            </a:r>
            <a:endParaRPr lang="en-US" sz="1000" b="1">
              <a:cs typeface="+mn-lt"/>
            </a:endParaRPr>
          </a:p>
        </p:txBody>
      </p:sp>
      <p:cxnSp>
        <p:nvCxnSpPr>
          <p:cNvPr id="31" name="Straight Arrow Connector 30"/>
          <p:cNvCxnSpPr/>
          <p:nvPr/>
        </p:nvCxnSpPr>
        <p:spPr>
          <a:xfrm>
            <a:off x="3141345" y="3350895"/>
            <a:ext cx="0" cy="352425"/>
          </a:xfrm>
          <a:prstGeom prst="straightConnector1">
            <a:avLst/>
          </a:prstGeom>
          <a:ln w="19050">
            <a:solidFill>
              <a:srgbClr val="9D4BAC"/>
            </a:solidFill>
            <a:headEnd type="none"/>
            <a:tailEnd type="triangle" w="med" len="lg"/>
          </a:ln>
        </p:spPr>
        <p:style>
          <a:lnRef idx="1">
            <a:schemeClr val="accent1"/>
          </a:lnRef>
          <a:fillRef idx="0">
            <a:schemeClr val="accent1"/>
          </a:fillRef>
          <a:effectRef idx="0">
            <a:schemeClr val="accent1"/>
          </a:effectRef>
          <a:fontRef idx="minor">
            <a:schemeClr val="tx1"/>
          </a:fontRef>
        </p:style>
      </p:cxnSp>
      <p:sp>
        <p:nvSpPr>
          <p:cNvPr id="32" name="Text Box 31"/>
          <p:cNvSpPr txBox="1"/>
          <p:nvPr/>
        </p:nvSpPr>
        <p:spPr>
          <a:xfrm>
            <a:off x="2553970" y="3766820"/>
            <a:ext cx="1132205" cy="398780"/>
          </a:xfrm>
          <a:prstGeom prst="rect">
            <a:avLst/>
          </a:prstGeom>
          <a:noFill/>
          <a:ln>
            <a:solidFill>
              <a:schemeClr val="tx1"/>
            </a:solidFill>
          </a:ln>
        </p:spPr>
        <p:txBody>
          <a:bodyPr wrap="square" rtlCol="0">
            <a:spAutoFit/>
          </a:bodyPr>
          <a:p>
            <a:pPr algn="ctr"/>
            <a:r>
              <a:rPr lang="en-US" sz="1000" b="1">
                <a:solidFill>
                  <a:srgbClr val="1641E0"/>
                </a:solidFill>
                <a:cs typeface="+mn-lt"/>
              </a:rPr>
              <a:t>Other committed stem cells</a:t>
            </a:r>
            <a:endParaRPr lang="en-US" sz="1000" b="1">
              <a:solidFill>
                <a:srgbClr val="1641E0"/>
              </a:solidFill>
              <a:cs typeface="+mn-lt"/>
            </a:endParaRPr>
          </a:p>
        </p:txBody>
      </p:sp>
      <p:sp>
        <p:nvSpPr>
          <p:cNvPr id="33" name="Text Box 32"/>
          <p:cNvSpPr txBox="1"/>
          <p:nvPr/>
        </p:nvSpPr>
        <p:spPr>
          <a:xfrm>
            <a:off x="1027430" y="4090035"/>
            <a:ext cx="1277620" cy="245110"/>
          </a:xfrm>
          <a:prstGeom prst="rect">
            <a:avLst/>
          </a:prstGeom>
          <a:solidFill>
            <a:srgbClr val="E7F7F5"/>
          </a:solidFill>
          <a:ln>
            <a:noFill/>
          </a:ln>
        </p:spPr>
        <p:txBody>
          <a:bodyPr wrap="square" rtlCol="0">
            <a:spAutoFit/>
          </a:bodyPr>
          <a:p>
            <a:pPr algn="ctr"/>
            <a:r>
              <a:rPr lang="en-US" sz="1000" b="1">
                <a:solidFill>
                  <a:srgbClr val="1641E0"/>
                </a:solidFill>
                <a:cs typeface="+mn-lt"/>
              </a:rPr>
              <a:t>Blood stem cells</a:t>
            </a:r>
            <a:endParaRPr lang="en-US" sz="1000" b="1">
              <a:solidFill>
                <a:srgbClr val="1641E0"/>
              </a:solidFill>
              <a:cs typeface="+mn-lt"/>
            </a:endParaRPr>
          </a:p>
        </p:txBody>
      </p:sp>
      <p:sp>
        <p:nvSpPr>
          <p:cNvPr id="34" name="Text Box 33"/>
          <p:cNvSpPr txBox="1"/>
          <p:nvPr/>
        </p:nvSpPr>
        <p:spPr>
          <a:xfrm>
            <a:off x="1941830" y="4941570"/>
            <a:ext cx="874395" cy="245110"/>
          </a:xfrm>
          <a:prstGeom prst="rect">
            <a:avLst/>
          </a:prstGeom>
          <a:solidFill>
            <a:srgbClr val="E7F7F5"/>
          </a:solidFill>
          <a:ln>
            <a:noFill/>
          </a:ln>
        </p:spPr>
        <p:txBody>
          <a:bodyPr wrap="square" rtlCol="0">
            <a:spAutoFit/>
          </a:bodyPr>
          <a:p>
            <a:pPr algn="ctr"/>
            <a:r>
              <a:rPr lang="en-US" sz="1000" b="1">
                <a:solidFill>
                  <a:schemeClr val="tx1"/>
                </a:solidFill>
                <a:cs typeface="+mn-lt"/>
              </a:rPr>
              <a:t>Platelets</a:t>
            </a:r>
            <a:endParaRPr lang="en-US" sz="1000" b="1">
              <a:solidFill>
                <a:schemeClr val="tx1"/>
              </a:solidFill>
              <a:cs typeface="+mn-lt"/>
            </a:endParaRPr>
          </a:p>
        </p:txBody>
      </p:sp>
      <p:sp>
        <p:nvSpPr>
          <p:cNvPr id="35" name="Text Box 34"/>
          <p:cNvSpPr txBox="1"/>
          <p:nvPr/>
        </p:nvSpPr>
        <p:spPr>
          <a:xfrm>
            <a:off x="1320165" y="4951095"/>
            <a:ext cx="650875" cy="245110"/>
          </a:xfrm>
          <a:prstGeom prst="rect">
            <a:avLst/>
          </a:prstGeom>
          <a:solidFill>
            <a:srgbClr val="E7F7F5"/>
          </a:solidFill>
          <a:ln>
            <a:noFill/>
          </a:ln>
        </p:spPr>
        <p:txBody>
          <a:bodyPr wrap="square" rtlCol="0">
            <a:spAutoFit/>
          </a:bodyPr>
          <a:p>
            <a:pPr algn="ctr"/>
            <a:r>
              <a:rPr lang="en-US" sz="1000" b="1">
                <a:solidFill>
                  <a:schemeClr val="tx1"/>
                </a:solidFill>
                <a:cs typeface="+mn-lt"/>
              </a:rPr>
              <a:t>WBC</a:t>
            </a:r>
            <a:endParaRPr lang="en-US" sz="1000" b="1">
              <a:solidFill>
                <a:schemeClr val="tx1"/>
              </a:solidFill>
              <a:cs typeface="+mn-lt"/>
            </a:endParaRPr>
          </a:p>
        </p:txBody>
      </p:sp>
      <p:sp>
        <p:nvSpPr>
          <p:cNvPr id="36" name="Text Box 35"/>
          <p:cNvSpPr txBox="1"/>
          <p:nvPr/>
        </p:nvSpPr>
        <p:spPr>
          <a:xfrm>
            <a:off x="470535" y="4941570"/>
            <a:ext cx="833120" cy="245110"/>
          </a:xfrm>
          <a:prstGeom prst="rect">
            <a:avLst/>
          </a:prstGeom>
          <a:solidFill>
            <a:srgbClr val="E7F7F5"/>
          </a:solidFill>
          <a:ln>
            <a:noFill/>
          </a:ln>
        </p:spPr>
        <p:txBody>
          <a:bodyPr wrap="square" rtlCol="0">
            <a:spAutoFit/>
          </a:bodyPr>
          <a:p>
            <a:pPr algn="ctr"/>
            <a:r>
              <a:rPr lang="en-US" sz="1000" b="1">
                <a:solidFill>
                  <a:schemeClr val="tx1"/>
                </a:solidFill>
                <a:cs typeface="+mn-lt"/>
              </a:rPr>
              <a:t>RBC</a:t>
            </a:r>
            <a:endParaRPr lang="en-US" sz="1000" b="1">
              <a:solidFill>
                <a:schemeClr val="tx1"/>
              </a:solidFill>
              <a:cs typeface="+mn-lt"/>
            </a:endParaRPr>
          </a:p>
        </p:txBody>
      </p:sp>
      <p:sp>
        <p:nvSpPr>
          <p:cNvPr id="37" name="Text Box 36"/>
          <p:cNvSpPr txBox="1"/>
          <p:nvPr/>
        </p:nvSpPr>
        <p:spPr>
          <a:xfrm>
            <a:off x="346075" y="1003935"/>
            <a:ext cx="478155" cy="245110"/>
          </a:xfrm>
          <a:prstGeom prst="rect">
            <a:avLst/>
          </a:prstGeom>
          <a:solidFill>
            <a:schemeClr val="bg1"/>
          </a:solidFill>
        </p:spPr>
        <p:txBody>
          <a:bodyPr wrap="square" rtlCol="0">
            <a:spAutoFit/>
          </a:bodyPr>
          <a:p>
            <a:pPr algn="ctr"/>
            <a:r>
              <a:rPr lang="en-US" sz="1000" b="1">
                <a:cs typeface="+mn-lt"/>
              </a:rPr>
              <a:t>Egg</a:t>
            </a:r>
            <a:endParaRPr lang="en-US" sz="1000" b="1">
              <a:cs typeface="+mn-lt"/>
            </a:endParaRPr>
          </a:p>
        </p:txBody>
      </p:sp>
      <p:sp>
        <p:nvSpPr>
          <p:cNvPr id="38" name="Text Box 37"/>
          <p:cNvSpPr txBox="1"/>
          <p:nvPr/>
        </p:nvSpPr>
        <p:spPr>
          <a:xfrm>
            <a:off x="1273810" y="1014095"/>
            <a:ext cx="548640" cy="245110"/>
          </a:xfrm>
          <a:prstGeom prst="rect">
            <a:avLst/>
          </a:prstGeom>
          <a:solidFill>
            <a:schemeClr val="bg1"/>
          </a:solidFill>
        </p:spPr>
        <p:txBody>
          <a:bodyPr wrap="square" rtlCol="0">
            <a:spAutoFit/>
          </a:bodyPr>
          <a:p>
            <a:r>
              <a:rPr lang="en-US" sz="1000" b="1">
                <a:cs typeface="+mn-lt"/>
              </a:rPr>
              <a:t>Sperm</a:t>
            </a:r>
            <a:endParaRPr lang="en-US" sz="1000" b="1">
              <a:cs typeface="+mn-l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4306570" y="549275"/>
            <a:ext cx="3913505" cy="971550"/>
          </a:xfrm>
        </p:spPr>
        <p:txBody>
          <a:bodyPr/>
          <a:p>
            <a:pPr algn="ctr"/>
            <a:r>
              <a:rPr lang="en-US">
                <a:latin typeface="Berlin Sans FB" panose="020E0602020502020306" charset="0"/>
                <a:cs typeface="Berlin Sans FB" panose="020E0602020502020306" charset="0"/>
                <a:sym typeface="+mn-ea"/>
              </a:rPr>
              <a:t>QUESTIONS</a:t>
            </a:r>
            <a:endParaRPr lang="en-US"/>
          </a:p>
        </p:txBody>
      </p:sp>
      <p:sp>
        <p:nvSpPr>
          <p:cNvPr id="4" name="Content Placeholder 3"/>
          <p:cNvSpPr>
            <a:spLocks noGrp="1"/>
          </p:cNvSpPr>
          <p:nvPr>
            <p:ph idx="1"/>
          </p:nvPr>
        </p:nvSpPr>
        <p:spPr>
          <a:xfrm>
            <a:off x="1222375" y="1750060"/>
            <a:ext cx="10313035" cy="4049395"/>
          </a:xfrm>
        </p:spPr>
        <p:txBody>
          <a:bodyPr/>
          <a:p>
            <a:pPr marL="514350" indent="-514350" algn="just">
              <a:buFont typeface="+mj-lt"/>
              <a:buAutoNum type="arabicParenR"/>
            </a:pPr>
            <a:r>
              <a:rPr lang="en-US"/>
              <a:t>What is cell differentiation? State its importance in a multicellular organism.</a:t>
            </a:r>
            <a:endParaRPr lang="en-US"/>
          </a:p>
          <a:p>
            <a:pPr marL="514350" indent="-514350" algn="just">
              <a:buFont typeface="+mj-lt"/>
              <a:buAutoNum type="arabicParenR"/>
            </a:pPr>
            <a:r>
              <a:rPr lang="en-US"/>
              <a:t>Describe the levels of potency that a zygote goes through to transform into a multicellular organism. </a:t>
            </a:r>
            <a:endParaRPr lang="en-US"/>
          </a:p>
          <a:p>
            <a:pPr marL="514350" indent="-514350" algn="just">
              <a:buFont typeface="+mj-lt"/>
              <a:buAutoNum type="arabicParenR"/>
            </a:pPr>
            <a:r>
              <a:rPr lang="en-US"/>
              <a:t>What is genomic equivalence? Brief how differential gene expression forms the basis of cellular differentiation.</a:t>
            </a:r>
            <a:endParaRPr lang="en-US"/>
          </a:p>
        </p:txBody>
      </p:sp>
      <p:sp>
        <p:nvSpPr>
          <p:cNvPr id="2" name="Slide Number Placeholder 1"/>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2138</Words>
  <Application>WPS Presentation</Application>
  <PresentationFormat>Widescreen</PresentationFormat>
  <Paragraphs>76</Paragraphs>
  <Slides>7</Slides>
  <Notes>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7</vt:i4>
      </vt:variant>
    </vt:vector>
  </HeadingPairs>
  <TitlesOfParts>
    <vt:vector size="21" baseType="lpstr">
      <vt:lpstr>Arial</vt:lpstr>
      <vt:lpstr>SimSun</vt:lpstr>
      <vt:lpstr>Wingdings</vt:lpstr>
      <vt:lpstr>Cambria</vt:lpstr>
      <vt:lpstr>Calibri</vt:lpstr>
      <vt:lpstr>Times New Roman</vt:lpstr>
      <vt:lpstr>Wingdings</vt:lpstr>
      <vt:lpstr>Book Antiqua</vt:lpstr>
      <vt:lpstr>Times New Roman</vt:lpstr>
      <vt:lpstr>Berlin Sans FB</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QUESTIONS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anil pradhan</dc:creator>
  <cp:lastModifiedBy>KIIT</cp:lastModifiedBy>
  <cp:revision>187</cp:revision>
  <dcterms:created xsi:type="dcterms:W3CDTF">2018-07-20T11:38:00Z</dcterms:created>
  <dcterms:modified xsi:type="dcterms:W3CDTF">2020-10-18T12:52:45Z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