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259" r:id="rId5"/>
    <p:sldId id="257" r:id="rId6"/>
    <p:sldId id="324" r:id="rId7"/>
    <p:sldId id="271" r:id="rId8"/>
    <p:sldId id="272" r:id="rId9"/>
    <p:sldId id="268" r:id="rId10"/>
    <p:sldId id="270" r:id="rId11"/>
    <p:sldId id="366" r:id="rId12"/>
    <p:sldId id="264" r:id="rId13"/>
    <p:sldId id="269" r:id="rId14"/>
    <p:sldId id="267" r:id="rId15"/>
    <p:sldId id="266" r:id="rId16"/>
    <p:sldId id="3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ld1" initials="b" lastIdx="72" clrIdx="0"/>
  <p:cmAuthor id="2" name="Bernie Tuch" initials="B" lastIdx="58" clrIdx="1"/>
  <p:cmAuthor id="3" name="Megan Munsie" initials="M" lastIdx="17"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412E0"/>
    <a:srgbClr val="651619"/>
    <a:srgbClr val="7085AD"/>
    <a:srgbClr val="0F0A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The traditional developmental dogma follows the differentiation of totipotent stem cells to pluripotent stem cells (PSCs), PSCs to multipotent stem cells, multipotent stem cells to unipotent stem cells and finally mature cells. Both the self-renewal capacity and differential potential are reduced during their journey from totipotent to mature cell state. </a:t>
            </a:r>
            <a:endParaRPr lang="en-US"/>
          </a:p>
          <a:p>
            <a:endParaRPr lang="en-US"/>
          </a:p>
          <a:p>
            <a:pPr indent="0" algn="just" eaLnBrk="1" fontAlgn="base" hangingPunct="1">
              <a:lnSpc>
                <a:spcPct val="150000"/>
              </a:lnSpc>
              <a:buNone/>
            </a:pP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dirty="0" smtClean="0">
              <a:latin typeface="Times New Roman" panose="02020603050405020304" pitchFamily="18" charset="0"/>
              <a:sym typeface="+mn-ea"/>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have the ability to differentiate into every type of cell in the body (including extraembryonic membranes like placenta) are called </a:t>
            </a:r>
            <a:r>
              <a:rPr lang="en-US" altLang="en-US" b="1" dirty="0" smtClean="0">
                <a:latin typeface="Times New Roman" panose="02020603050405020304" pitchFamily="18" charset="0"/>
                <a:sym typeface="+mn-ea"/>
              </a:rPr>
              <a:t>totipotent stem cells</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zygote</a:t>
            </a:r>
            <a:r>
              <a:rPr lang="en-US" altLang="en-US" dirty="0" smtClean="0">
                <a:latin typeface="Times New Roman" panose="02020603050405020304" pitchFamily="18" charset="0"/>
                <a:sym typeface="+mn-ea"/>
              </a:rPr>
              <a:t> and first few cells that result from division of zygote.</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all types of cells except placenta are called </a:t>
            </a:r>
            <a:r>
              <a:rPr lang="en-US" altLang="en-US" b="1" dirty="0" smtClean="0">
                <a:latin typeface="Times New Roman" panose="02020603050405020304" pitchFamily="18" charset="0"/>
                <a:sym typeface="+mn-ea"/>
              </a:rPr>
              <a:t>pluripotent stem cells. </a:t>
            </a:r>
            <a:r>
              <a:rPr lang="en-US" altLang="en-US" dirty="0" smtClean="0">
                <a:latin typeface="Times New Roman" panose="02020603050405020304" pitchFamily="18" charset="0"/>
                <a:sym typeface="+mn-ea"/>
              </a:rPr>
              <a:t>Eg: Cells present within the blastocyst (</a:t>
            </a:r>
            <a:r>
              <a:rPr lang="en-US" altLang="en-US" b="1" dirty="0" smtClean="0">
                <a:latin typeface="Times New Roman" panose="02020603050405020304" pitchFamily="18" charset="0"/>
                <a:sym typeface="+mn-ea"/>
              </a:rPr>
              <a:t>Inner cell mass</a:t>
            </a:r>
            <a:r>
              <a:rPr lang="en-US" altLang="en-US" dirty="0" smtClean="0">
                <a:latin typeface="Times New Roman" panose="02020603050405020304" pitchFamily="18" charset="0"/>
                <a:sym typeface="+mn-ea"/>
              </a:rPr>
              <a:t>).</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a closely related family of cells are called </a:t>
            </a:r>
            <a:r>
              <a:rPr lang="en-US" altLang="en-US" b="1" dirty="0" smtClean="0">
                <a:latin typeface="Times New Roman" panose="02020603050405020304" pitchFamily="18" charset="0"/>
                <a:sym typeface="+mn-ea"/>
              </a:rPr>
              <a:t>multipotent stem cells</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Blood stem cells</a:t>
            </a:r>
            <a:endParaRPr lang="en-US" altLang="en-US" b="1" dirty="0" smtClean="0">
              <a:latin typeface="Times New Roman" panose="02020603050405020304" pitchFamily="18" charset="0"/>
              <a:sym typeface="+mn-ea"/>
            </a:endParaRPr>
          </a:p>
          <a:p>
            <a:pPr indent="0" algn="just" eaLnBrk="1" fontAlgn="base" hangingPunct="1">
              <a:lnSpc>
                <a:spcPct val="150000"/>
              </a:lnSpc>
              <a:buNone/>
            </a:pPr>
            <a:endParaRPr lang="en-US" altLang="en-US" b="1" dirty="0" smtClean="0">
              <a:latin typeface="Times New Roman" panose="02020603050405020304" pitchFamily="18" charset="0"/>
              <a:sym typeface="+mn-ea"/>
            </a:endParaRPr>
          </a:p>
          <a:p>
            <a:pPr indent="0" algn="just" eaLnBrk="1" fontAlgn="base" hangingPunct="1">
              <a:lnSpc>
                <a:spcPct val="150000"/>
              </a:lnSpc>
              <a:buNone/>
            </a:pPr>
            <a:r>
              <a:rPr lang="en-US" altLang="en-US" dirty="0" smtClean="0">
                <a:latin typeface="Times New Roman" panose="02020603050405020304" pitchFamily="18" charset="0"/>
                <a:sym typeface="+mn-ea"/>
              </a:rPr>
              <a:t>Cells that can differentiate into only one cell type, but have the property of self-renewal required to be labelled a stem cell are called </a:t>
            </a:r>
            <a:r>
              <a:rPr lang="en-US" altLang="en-US" b="1" dirty="0" smtClean="0">
                <a:latin typeface="Times New Roman" panose="02020603050405020304" pitchFamily="18" charset="0"/>
                <a:sym typeface="+mn-ea"/>
              </a:rPr>
              <a:t>unipotent stem cells.</a:t>
            </a:r>
            <a:r>
              <a:rPr lang="en-US" altLang="en-US" dirty="0" smtClean="0">
                <a:latin typeface="Times New Roman" panose="02020603050405020304" pitchFamily="18" charset="0"/>
                <a:sym typeface="+mn-ea"/>
              </a:rPr>
              <a:t> Eg: </a:t>
            </a:r>
            <a:r>
              <a:rPr lang="en-US" altLang="en-US" b="1" dirty="0" smtClean="0">
                <a:latin typeface="Times New Roman" panose="02020603050405020304" pitchFamily="18" charset="0"/>
                <a:sym typeface="+mn-ea"/>
              </a:rPr>
              <a:t>muscle stem cells</a:t>
            </a:r>
            <a:endParaRPr lang="en-US" altLang="en-US" dirty="0" smtClean="0">
              <a:latin typeface="Times New Roman" panose="02020603050405020304" pitchFamily="18" charset="0"/>
              <a:sym typeface="+mn-ea"/>
            </a:endParaRPr>
          </a:p>
          <a:p>
            <a:pPr indent="0" algn="just" eaLnBrk="1" fontAlgn="base" hangingPunct="1">
              <a:lnSpc>
                <a:spcPct val="150000"/>
              </a:lnSpc>
              <a:buNone/>
            </a:pPr>
            <a:endParaRPr lang="en-US" altLang="en-US" strike="noStrike" noProof="1" dirty="0" smtClean="0">
              <a:latin typeface="Times New Roman" panose="02020603050405020304" pitchFamily="18" charset="0"/>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olidFill>
                  <a:srgbClr val="0070C0"/>
                </a:solidFill>
                <a:latin typeface="Times New Roman" panose="02020603050405020304" pitchFamily="18" charset="0"/>
                <a:sym typeface="+mn-ea"/>
              </a:rPr>
              <a:t>Therapeutic Cloning- Somatic Cell Nuclear Transfer</a:t>
            </a:r>
            <a:endParaRPr lang="en-US" altLang="zh-CN">
              <a:solidFill>
                <a:srgbClr val="0070C0"/>
              </a:solidFill>
              <a:latin typeface="Times New Roman" panose="02020603050405020304" pitchFamily="18" charset="0"/>
            </a:endParaRPr>
          </a:p>
          <a:p>
            <a:pPr fontAlgn="base">
              <a:lnSpc>
                <a:spcPct val="150000"/>
              </a:lnSpc>
              <a:buFont typeface="Wingdings" panose="05000000000000000000" charset="0"/>
              <a:buChar char=""/>
            </a:pPr>
            <a:r>
              <a:rPr lang="en-US">
                <a:latin typeface="Times New Roman" panose="02020603050405020304" pitchFamily="18" charset="0"/>
                <a:sym typeface="+mn-ea"/>
              </a:rPr>
              <a:t>Involves enucleation of a somatic cell.</a:t>
            </a:r>
            <a:endParaRPr lang="en-US" strike="noStrike" noProof="1">
              <a:latin typeface="Times New Roman" panose="02020603050405020304" pitchFamily="18" charset="0"/>
            </a:endParaRPr>
          </a:p>
          <a:p>
            <a:pPr fontAlgn="base">
              <a:lnSpc>
                <a:spcPct val="150000"/>
              </a:lnSpc>
              <a:buFont typeface="Wingdings" panose="05000000000000000000" charset="0"/>
              <a:buChar char=""/>
            </a:pPr>
            <a:r>
              <a:rPr lang="en-US">
                <a:latin typeface="Times New Roman" panose="02020603050405020304" pitchFamily="18" charset="0"/>
                <a:sym typeface="+mn-ea"/>
              </a:rPr>
              <a:t>Introduction of required nucleus into the enucleated cell.</a:t>
            </a:r>
            <a:endParaRPr lang="en-US" strike="noStrike" noProof="1">
              <a:latin typeface="Times New Roman" panose="02020603050405020304" pitchFamily="18" charset="0"/>
            </a:endParaRPr>
          </a:p>
          <a:p>
            <a:pPr fontAlgn="base">
              <a:lnSpc>
                <a:spcPct val="150000"/>
              </a:lnSpc>
              <a:buFont typeface="Wingdings" panose="05000000000000000000" charset="0"/>
              <a:buChar char=""/>
            </a:pPr>
            <a:r>
              <a:rPr lang="en-US">
                <a:latin typeface="Times New Roman" panose="02020603050405020304" pitchFamily="18" charset="0"/>
                <a:sym typeface="+mn-ea"/>
              </a:rPr>
              <a:t>This egg is allowed to divide and grow</a:t>
            </a:r>
            <a:endParaRPr lang="en-US" strike="noStrike" noProof="1">
              <a:latin typeface="Times New Roman" panose="02020603050405020304" pitchFamily="18" charset="0"/>
            </a:endParaRPr>
          </a:p>
          <a:p>
            <a:pPr fontAlgn="base">
              <a:lnSpc>
                <a:spcPct val="150000"/>
              </a:lnSpc>
              <a:buFont typeface="Wingdings" panose="05000000000000000000" charset="0"/>
              <a:buChar char=""/>
            </a:pPr>
            <a:r>
              <a:rPr lang="en-US">
                <a:latin typeface="Times New Roman" panose="02020603050405020304" pitchFamily="18" charset="0"/>
                <a:sym typeface="+mn-ea"/>
              </a:rPr>
              <a:t>At this stage stem cells are derived and used for treatments.</a:t>
            </a:r>
            <a:endParaRPr lang="en-US" strike="noStrike" noProof="1">
              <a:latin typeface="Times New Roman" panose="02020603050405020304" pitchFamily="18" charset="0"/>
            </a:endParaRPr>
          </a:p>
          <a:p>
            <a:pPr marL="0" indent="0" fontAlgn="base">
              <a:lnSpc>
                <a:spcPct val="150000"/>
              </a:lnSpc>
              <a:buFont typeface="Wingdings" panose="05000000000000000000" charset="0"/>
              <a:buNone/>
            </a:pPr>
            <a:endParaRPr lang="en-US" strike="noStrike" noProof="1">
              <a:latin typeface="Times New Roman" panose="02020603050405020304" pitchFamily="18" charset="0"/>
            </a:endParaRPr>
          </a:p>
          <a:p>
            <a:pPr marL="0" indent="0" fontAlgn="base">
              <a:lnSpc>
                <a:spcPct val="150000"/>
              </a:lnSpc>
              <a:buFont typeface="Wingdings" panose="05000000000000000000" charset="0"/>
              <a:buNone/>
            </a:pPr>
            <a:r>
              <a:rPr lang="en-US" b="1">
                <a:latin typeface="Times New Roman" panose="02020603050405020304" pitchFamily="18" charset="0"/>
                <a:sym typeface="+mn-ea"/>
              </a:rPr>
              <a:t>Reproductive cloning: </a:t>
            </a:r>
            <a:r>
              <a:rPr lang="en-US">
                <a:latin typeface="Times New Roman" panose="02020603050405020304" pitchFamily="18" charset="0"/>
                <a:sym typeface="+mn-ea"/>
              </a:rPr>
              <a:t>This egg is implanted in a surrogate mother to grow a baby.</a:t>
            </a:r>
            <a:endParaRPr lang="en-US" strike="noStrike" noProof="1">
              <a:latin typeface="Times New Roman" panose="02020603050405020304" pitchFamily="18" charset="0"/>
            </a:endParaRPr>
          </a:p>
          <a:p>
            <a:pPr marL="0" indent="0" fontAlgn="base">
              <a:lnSpc>
                <a:spcPct val="150000"/>
              </a:lnSpc>
              <a:buFont typeface="Wingdings" panose="05000000000000000000" charset="0"/>
              <a:buNone/>
            </a:pPr>
            <a:r>
              <a:rPr lang="en-US">
                <a:latin typeface="Times New Roman" panose="02020603050405020304" pitchFamily="18" charset="0"/>
                <a:sym typeface="+mn-ea"/>
              </a:rPr>
              <a:t>Eg: </a:t>
            </a:r>
            <a:r>
              <a:rPr lang="en-US" i="1">
                <a:latin typeface="Times New Roman" panose="02020603050405020304" pitchFamily="18" charset="0"/>
                <a:sym typeface="+mn-ea"/>
              </a:rPr>
              <a:t>In vitro</a:t>
            </a:r>
            <a:r>
              <a:rPr lang="en-US">
                <a:latin typeface="Times New Roman" panose="02020603050405020304" pitchFamily="18" charset="0"/>
                <a:sym typeface="+mn-ea"/>
              </a:rPr>
              <a:t> fertilization</a:t>
            </a:r>
            <a:endParaRPr lang="en-US" strike="noStrike" noProof="1">
              <a:latin typeface="Times New Roman" panose="02020603050405020304" pitchFamily="18" charset="0"/>
            </a:endParaRPr>
          </a:p>
          <a:p>
            <a:pPr marL="0" indent="0" fontAlgn="base">
              <a:lnSpc>
                <a:spcPct val="150000"/>
              </a:lnSpc>
              <a:buFont typeface="Wingdings" panose="05000000000000000000" charset="0"/>
              <a:buNone/>
            </a:pPr>
            <a:r>
              <a:rPr lang="en-US">
                <a:latin typeface="Times New Roman" panose="02020603050405020304" pitchFamily="18" charset="0"/>
                <a:sym typeface="+mn-ea"/>
              </a:rPr>
              <a:t>The first successful experiment produced a female sheep named </a:t>
            </a:r>
            <a:r>
              <a:rPr lang="en-US" b="1">
                <a:latin typeface="Times New Roman" panose="02020603050405020304" pitchFamily="18" charset="0"/>
                <a:sym typeface="+mn-ea"/>
              </a:rPr>
              <a:t>Dolly</a:t>
            </a:r>
            <a:endParaRPr lang="en-US" b="1" strike="noStrike" noProof="1">
              <a:latin typeface="Times New Roman" panose="02020603050405020304" pitchFamily="18" charset="0"/>
            </a:endParaRP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Text Box 163840"/>
          <p:cNvSpPr txBox="1"/>
          <p:nvPr/>
        </p:nvSpPr>
        <p:spPr>
          <a:xfrm>
            <a:off x="1141413" y="695325"/>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indent="0"/>
            <a:endParaRPr lang="en-US" altLang="zh-CN"/>
          </a:p>
        </p:txBody>
      </p:sp>
      <p:sp>
        <p:nvSpPr>
          <p:cNvPr id="24579" name="Text Placeholder 163841"/>
          <p:cNvSpPr>
            <a:spLocks noGrp="1"/>
          </p:cNvSpPr>
          <p:nvPr>
            <p:ph type="body"/>
          </p:nvPr>
        </p:nvSpPr>
        <p:spPr>
          <a:xfrm>
            <a:off x="685800" y="4343400"/>
            <a:ext cx="5484813" cy="4114800"/>
          </a:xfrm>
        </p:spPr>
        <p:txBody>
          <a:bodyPr wrap="none" lIns="91440" tIns="45720" rIns="91440" bIns="45720" anchor="ctr"/>
          <a:p>
            <a:pPr lvl="0"/>
            <a:endParaRPr lang="en-IN" altLang="x-none" dirty="0"/>
          </a:p>
        </p:txBody>
      </p:sp>
      <p:sp>
        <p:nvSpPr>
          <p:cNvPr id="24580" name="Slide Number Placeholder 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defTabSz="914400">
              <a:lnSpc>
                <a:spcPct val="95000"/>
              </a:lnSpc>
              <a:tabLst>
                <a:tab pos="723900" algn="l"/>
                <a:tab pos="1447800" algn="l"/>
                <a:tab pos="2171700" algn="l"/>
                <a:tab pos="2895600" algn="l"/>
              </a:tabLst>
            </a:pPr>
            <a:fld id="{9A0DB2DC-4C9A-4742-B13C-FB6460FD3503}" type="slidenum">
              <a:rPr lang="en-IN" altLang="x-none" sz="1400" dirty="0">
                <a:solidFill>
                  <a:srgbClr val="000000"/>
                </a:solidFill>
                <a:latin typeface="Times New Roman" panose="02020603050405020304" pitchFamily="18" charset="0"/>
              </a:rPr>
            </a:fld>
            <a:endParaRPr lang="en-IN" altLang="x-none" sz="1400" dirty="0">
              <a:solidFill>
                <a:srgbClr val="000000"/>
              </a:solidFill>
              <a:latin typeface="Times New Roman" panose="02020603050405020304" pitchFamily="18" charset="0"/>
              <a:ea typeface="Arial Unicode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780AE-5FAA-466E-A73C-6C535A1CE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1B780AE-5FAA-466E-A73C-6C535A1CE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1B780AE-5FAA-466E-A73C-6C535A1CE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1B780AE-5FAA-466E-A73C-6C535A1CE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1B780AE-5FAA-466E-A73C-6C535A1CE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1B780AE-5FAA-466E-A73C-6C535A1CE8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1B780AE-5FAA-466E-A73C-6C535A1CE84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780AE-5FAA-466E-A73C-6C535A1CE84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780AE-5FAA-466E-A73C-6C535A1CE84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1B780AE-5FAA-466E-A73C-6C535A1CE8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1B780AE-5FAA-466E-A73C-6C535A1CE8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83D2-5E8B-4661-AA7C-037D01E0BE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780AE-5FAA-466E-A73C-6C535A1CE84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483D2-5E8B-4661-AA7C-037D01E0BE3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8204" t="6117" r="6250" b="15199"/>
          <a:stretch>
            <a:fillRect/>
          </a:stretch>
        </p:blipFill>
        <p:spPr>
          <a:xfrm>
            <a:off x="0" y="0"/>
            <a:ext cx="12191365" cy="6858000"/>
          </a:xfrm>
          <a:prstGeom prst="rect">
            <a:avLst/>
          </a:prstGeom>
        </p:spPr>
      </p:pic>
      <p:sp>
        <p:nvSpPr>
          <p:cNvPr id="2" name="TextBox 3"/>
          <p:cNvSpPr txBox="1"/>
          <p:nvPr/>
        </p:nvSpPr>
        <p:spPr>
          <a:xfrm>
            <a:off x="1155065" y="3022600"/>
            <a:ext cx="10137140" cy="737235"/>
          </a:xfrm>
          <a:prstGeom prst="rect">
            <a:avLst/>
          </a:prstGeom>
          <a:solidFill>
            <a:srgbClr val="651619">
              <a:alpha val="37000"/>
            </a:srgbClr>
          </a:solidFill>
          <a:extLst>
            <a:ext uri="{909E8E84-426E-40DD-AFC4-6F175D3DCCD1}">
              <a14:hiddenFill xmlns:a14="http://schemas.microsoft.com/office/drawing/2010/main">
                <a:solidFill>
                  <a:schemeClr val="accent2">
                    <a:lumMod val="20000"/>
                    <a:lumOff val="80000"/>
                  </a:schemeClr>
                </a:solidFill>
              </a14:hiddenFill>
            </a:ext>
          </a:extLst>
        </p:spPr>
        <p:txBody>
          <a:bodyPr wrap="square" rtlCol="0">
            <a:spAutoFit/>
          </a:bodyPr>
          <a:p>
            <a:pPr algn="ctr"/>
            <a:r>
              <a:rPr lang="en-US" sz="4000" b="1" dirty="0" smtClean="0">
                <a:solidFill>
                  <a:schemeClr val="bg1"/>
                </a:solidFill>
                <a:latin typeface="Cambria" panose="02040503050406030204" charset="0"/>
                <a:cs typeface="Cambria" panose="02040503050406030204" charset="0"/>
              </a:rPr>
              <a:t> </a:t>
            </a:r>
            <a:r>
              <a:rPr lang="en-US" sz="4200" b="1" dirty="0" smtClean="0">
                <a:solidFill>
                  <a:schemeClr val="bg1"/>
                </a:solidFill>
                <a:latin typeface="Cambria" panose="02040503050406030204" charset="0"/>
                <a:cs typeface="Cambria" panose="02040503050406030204" charset="0"/>
              </a:rPr>
              <a:t>STEM CELLS &amp; THEIR APPLICATIONS</a:t>
            </a:r>
            <a:endParaRPr lang="en-US" sz="4200" b="1" dirty="0" smtClean="0">
              <a:solidFill>
                <a:schemeClr val="bg1"/>
              </a:solidFill>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regenerative medicine"/>
          <p:cNvPicPr>
            <a:picLocks noChangeAspect="1" noChangeArrowheads="1"/>
          </p:cNvPicPr>
          <p:nvPr/>
        </p:nvPicPr>
        <p:blipFill rotWithShape="1">
          <a:blip r:embed="rId1">
            <a:extLst>
              <a:ext uri="{28A0092B-C50C-407E-A947-70E740481C1C}">
                <a14:useLocalDpi xmlns:a14="http://schemas.microsoft.com/office/drawing/2010/main" val="0"/>
              </a:ext>
            </a:extLst>
          </a:blip>
          <a:srcRect l="729" r="2261" b="4148"/>
          <a:stretch>
            <a:fillRect/>
          </a:stretch>
        </p:blipFill>
        <p:spPr bwMode="auto">
          <a:xfrm>
            <a:off x="132080" y="833120"/>
            <a:ext cx="6624320" cy="58826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generative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276" y="1371600"/>
            <a:ext cx="4403724" cy="372618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6756400" y="3591559"/>
            <a:ext cx="1066800" cy="3657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15841"/>
            <a:ext cx="12192000" cy="768350"/>
          </a:xfrm>
          <a:prstGeom prst="rect">
            <a:avLst/>
          </a:prstGeom>
          <a:solidFill>
            <a:schemeClr val="accent2">
              <a:lumMod val="20000"/>
              <a:lumOff val="80000"/>
            </a:schemeClr>
          </a:solidFill>
        </p:spPr>
        <p:txBody>
          <a:bodyPr wrap="square" rtlCol="0">
            <a:spAutoFit/>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 </a:t>
            </a:r>
            <a:r>
              <a:rPr lang="en-US" sz="3600" b="1" dirty="0" smtClean="0">
                <a:solidFill>
                  <a:schemeClr val="accent2">
                    <a:lumMod val="75000"/>
                  </a:schemeClr>
                </a:solidFill>
                <a:latin typeface="Cambria" panose="02040503050406030204" charset="0"/>
                <a:cs typeface="Cambria" panose="02040503050406030204" charset="0"/>
              </a:rPr>
              <a:t> REGENERATIVE MEDICINE</a:t>
            </a:r>
            <a:endParaRPr lang="en-US" sz="3600" b="1" dirty="0" smtClean="0">
              <a:solidFill>
                <a:schemeClr val="accent2">
                  <a:lumMod val="75000"/>
                </a:schemeClr>
              </a:solidFill>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pplication of stem cel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995" y="504190"/>
            <a:ext cx="10930255" cy="5684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5160"/>
          </a:xfrm>
          <a:prstGeom prst="rect">
            <a:avLst/>
          </a:prstGeom>
          <a:solidFill>
            <a:schemeClr val="accent2">
              <a:lumMod val="20000"/>
              <a:lumOff val="80000"/>
            </a:schemeClr>
          </a:solidFill>
        </p:spPr>
        <p:txBody>
          <a:bodyPr wrap="square" rtlCol="0">
            <a:spAutoFit/>
          </a:bodyPr>
          <a:lstStyle/>
          <a:p>
            <a:pPr algn="ctr"/>
            <a:r>
              <a:rPr lang="en-US" sz="3600" b="1" dirty="0" smtClean="0">
                <a:solidFill>
                  <a:schemeClr val="bg1"/>
                </a:solidFill>
                <a:latin typeface="Cambria" panose="02040503050406030204" charset="0"/>
                <a:cs typeface="Cambria" panose="02040503050406030204" charset="0"/>
              </a:rPr>
              <a:t> </a:t>
            </a:r>
            <a:r>
              <a:rPr lang="en-US" sz="3600" b="1" dirty="0" smtClean="0">
                <a:solidFill>
                  <a:schemeClr val="accent2">
                    <a:lumMod val="75000"/>
                  </a:schemeClr>
                </a:solidFill>
                <a:latin typeface="Cambria" panose="02040503050406030204" charset="0"/>
                <a:cs typeface="Cambria" panose="02040503050406030204" charset="0"/>
              </a:rPr>
              <a:t>GENE THERAPY</a:t>
            </a:r>
            <a:endParaRPr lang="en-US" sz="3600" b="1" dirty="0" smtClean="0">
              <a:solidFill>
                <a:schemeClr val="accent2">
                  <a:lumMod val="75000"/>
                </a:schemeClr>
              </a:solidFill>
              <a:latin typeface="Cambria" panose="02040503050406030204" charset="0"/>
              <a:cs typeface="Cambria" panose="02040503050406030204" charset="0"/>
            </a:endParaRPr>
          </a:p>
        </p:txBody>
      </p:sp>
      <p:pic>
        <p:nvPicPr>
          <p:cNvPr id="1026" name="Picture 2" descr="Related image"/>
          <p:cNvPicPr>
            <a:picLocks noChangeAspect="1" noChangeArrowheads="1"/>
          </p:cNvPicPr>
          <p:nvPr/>
        </p:nvPicPr>
        <p:blipFill rotWithShape="1">
          <a:blip r:embed="rId1">
            <a:extLst>
              <a:ext uri="{28A0092B-C50C-407E-A947-70E740481C1C}">
                <a14:useLocalDpi xmlns:a14="http://schemas.microsoft.com/office/drawing/2010/main" val="0"/>
              </a:ext>
            </a:extLst>
          </a:blip>
          <a:srcRect t="19198" r="-625"/>
          <a:stretch>
            <a:fillRect/>
          </a:stretch>
        </p:blipFill>
        <p:spPr bwMode="auto">
          <a:xfrm>
            <a:off x="328188" y="3462655"/>
            <a:ext cx="5788132" cy="2926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7708" y="1188720"/>
            <a:ext cx="11894292" cy="18148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Gene therapy is insertion of genes into an individual’s cells and tissue to treat a disease</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Mostly is being used to treat cancer, infectious diseases, heart diseases, arthritis, Alzheimer's disease etc. </a:t>
            </a:r>
            <a:endParaRPr lang="en-US" sz="2800" dirty="0">
              <a:latin typeface="Times New Roman" panose="02020603050405020304" pitchFamily="18" charset="0"/>
              <a:cs typeface="Times New Roman" panose="02020603050405020304" pitchFamily="18" charset="0"/>
            </a:endParaRPr>
          </a:p>
        </p:txBody>
      </p:sp>
      <p:pic>
        <p:nvPicPr>
          <p:cNvPr id="1028" name="Picture 4" descr="Image result for gene therapy"/>
          <p:cNvPicPr>
            <a:picLocks noChangeAspect="1" noChangeArrowheads="1"/>
          </p:cNvPicPr>
          <p:nvPr/>
        </p:nvPicPr>
        <p:blipFill rotWithShape="1">
          <a:blip r:embed="rId2">
            <a:extLst>
              <a:ext uri="{28A0092B-C50C-407E-A947-70E740481C1C}">
                <a14:useLocalDpi xmlns:a14="http://schemas.microsoft.com/office/drawing/2010/main" val="0"/>
              </a:ext>
            </a:extLst>
          </a:blip>
          <a:srcRect t="10359" r="-850"/>
          <a:stretch>
            <a:fillRect/>
          </a:stretch>
        </p:blipFill>
        <p:spPr bwMode="auto">
          <a:xfrm>
            <a:off x="6711748" y="3605530"/>
            <a:ext cx="4823662" cy="23326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gene thera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3090" y="925830"/>
            <a:ext cx="8952230" cy="5648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715"/>
            <a:ext cx="12192000" cy="645160"/>
          </a:xfrm>
          <a:prstGeom prst="rect">
            <a:avLst/>
          </a:prstGeom>
          <a:solidFill>
            <a:schemeClr val="accent2">
              <a:lumMod val="20000"/>
              <a:lumOff val="80000"/>
            </a:schemeClr>
          </a:solidFill>
        </p:spPr>
        <p:txBody>
          <a:bodyPr wrap="square" rtlCol="0">
            <a:spAutoFit/>
          </a:bodyPr>
          <a:lstStyle/>
          <a:p>
            <a:pPr algn="ctr"/>
            <a:r>
              <a:rPr lang="en-US" sz="3600" b="1" dirty="0" smtClean="0">
                <a:solidFill>
                  <a:schemeClr val="accent2">
                    <a:lumMod val="75000"/>
                  </a:schemeClr>
                </a:solidFill>
                <a:latin typeface="Cambria" panose="02040503050406030204" charset="0"/>
                <a:cs typeface="Cambria" panose="02040503050406030204" charset="0"/>
              </a:rPr>
              <a:t>STRATEGIES FOR GENE THERAPY</a:t>
            </a:r>
            <a:endParaRPr lang="en-US" sz="3600" b="1" dirty="0" smtClean="0">
              <a:solidFill>
                <a:schemeClr val="accent2">
                  <a:lumMod val="75000"/>
                </a:schemeClr>
              </a:solidFill>
              <a:latin typeface="Cambria" panose="02040503050406030204" charset="0"/>
              <a:cs typeface="Cambria" panose="02040503050406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8735" y="481330"/>
            <a:ext cx="7236460" cy="706755"/>
          </a:xfrm>
          <a:prstGeom prst="rect">
            <a:avLst/>
          </a:prstGeom>
          <a:noFill/>
          <a:extLst>
            <a:ext uri="{909E8E84-426E-40DD-AFC4-6F175D3DCCD1}">
              <a14:hiddenFill xmlns:a14="http://schemas.microsoft.com/office/drawing/2010/main">
                <a:solidFill>
                  <a:schemeClr val="accent2"/>
                </a:solidFill>
              </a14:hiddenFill>
            </a:ext>
          </a:extLst>
        </p:spPr>
        <p:txBody>
          <a:bodyPr wrap="square" rtlCol="0">
            <a:spAutoFit/>
          </a:bodyPr>
          <a:lstStyle/>
          <a:p>
            <a:pPr algn="ctr"/>
            <a:r>
              <a:rPr lang="en-US" sz="4000" b="1" dirty="0" smtClean="0">
                <a:solidFill>
                  <a:schemeClr val="tx1"/>
                </a:solidFill>
                <a:latin typeface="Cambria" panose="02040503050406030204" charset="0"/>
                <a:cs typeface="Cambria" panose="02040503050406030204" charset="0"/>
              </a:rPr>
              <a:t>QUESTIONS</a:t>
            </a:r>
            <a:endParaRPr lang="en-US" sz="4000" b="1" dirty="0" smtClean="0">
              <a:solidFill>
                <a:schemeClr val="tx1"/>
              </a:solidFill>
              <a:latin typeface="Cambria" panose="02040503050406030204" charset="0"/>
              <a:cs typeface="Cambria" panose="02040503050406030204" charset="0"/>
            </a:endParaRPr>
          </a:p>
        </p:txBody>
      </p:sp>
      <p:sp>
        <p:nvSpPr>
          <p:cNvPr id="5" name="TextBox 4"/>
          <p:cNvSpPr txBox="1"/>
          <p:nvPr/>
        </p:nvSpPr>
        <p:spPr>
          <a:xfrm>
            <a:off x="1393190" y="1579880"/>
            <a:ext cx="9659620" cy="3553460"/>
          </a:xfrm>
          <a:prstGeom prst="rect">
            <a:avLst/>
          </a:prstGeom>
          <a:noFill/>
        </p:spPr>
        <p:txBody>
          <a:bodyPr wrap="square" rtlCol="0">
            <a:spAutoFit/>
          </a:bodyPr>
          <a:lstStyle/>
          <a:p>
            <a:pPr marL="508635" indent="-508635" defTabSz="914400">
              <a:lnSpc>
                <a:spcPct val="150000"/>
              </a:lnSpc>
              <a:buFont typeface="+mj-lt"/>
              <a:buAutoNum type="arabicPeriod"/>
              <a:tabLst>
                <a:tab pos="457200" algn="l"/>
              </a:tabLst>
            </a:pPr>
            <a:r>
              <a:rPr lang="en-US" sz="2500" dirty="0" smtClean="0">
                <a:latin typeface="Times New Roman" panose="02020603050405020304" pitchFamily="18" charset="0"/>
                <a:cs typeface="Times New Roman" panose="02020603050405020304" pitchFamily="18" charset="0"/>
              </a:rPr>
              <a:t>What are stem cells and their properties?</a:t>
            </a:r>
            <a:endParaRPr lang="en-US" sz="2500" dirty="0" smtClean="0">
              <a:latin typeface="Times New Roman" panose="02020603050405020304" pitchFamily="18" charset="0"/>
              <a:cs typeface="Times New Roman" panose="02020603050405020304" pitchFamily="18" charset="0"/>
            </a:endParaRPr>
          </a:p>
          <a:p>
            <a:pPr marL="486410" indent="-486410">
              <a:lnSpc>
                <a:spcPct val="150000"/>
              </a:lnSpc>
              <a:buFont typeface="+mj-lt"/>
              <a:buAutoNum type="arabicPeriod"/>
            </a:pPr>
            <a:r>
              <a:rPr lang="en-US" sz="2500" dirty="0" smtClean="0">
                <a:latin typeface="Times New Roman" panose="02020603050405020304" pitchFamily="18" charset="0"/>
                <a:cs typeface="Times New Roman" panose="02020603050405020304" pitchFamily="18" charset="0"/>
              </a:rPr>
              <a:t>How are stem cells classified on the basis of potency?</a:t>
            </a:r>
            <a:endParaRPr lang="en-US" sz="2500" dirty="0" smtClean="0">
              <a:latin typeface="Times New Roman" panose="02020603050405020304" pitchFamily="18" charset="0"/>
              <a:cs typeface="Times New Roman" panose="02020603050405020304" pitchFamily="18" charset="0"/>
            </a:endParaRPr>
          </a:p>
          <a:p>
            <a:pPr marL="486410" indent="-486410">
              <a:lnSpc>
                <a:spcPct val="150000"/>
              </a:lnSpc>
              <a:buFont typeface="+mj-lt"/>
              <a:buAutoNum type="arabicPeriod"/>
            </a:pPr>
            <a:r>
              <a:rPr lang="en-US" sz="2500" dirty="0" smtClean="0">
                <a:latin typeface="Times New Roman" panose="02020603050405020304" pitchFamily="18" charset="0"/>
                <a:cs typeface="Times New Roman" panose="02020603050405020304" pitchFamily="18" charset="0"/>
                <a:sym typeface="+mn-ea"/>
              </a:rPr>
              <a:t>How are stem cells classified on the basis of s</a:t>
            </a:r>
            <a:r>
              <a:rPr lang="en-US" sz="2500" dirty="0" smtClean="0">
                <a:latin typeface="Times New Roman" panose="02020603050405020304" pitchFamily="18" charset="0"/>
                <a:cs typeface="Times New Roman" panose="02020603050405020304" pitchFamily="18" charset="0"/>
              </a:rPr>
              <a:t>ources ?</a:t>
            </a:r>
            <a:endParaRPr lang="en-US" sz="2500" dirty="0" smtClean="0">
              <a:latin typeface="Times New Roman" panose="02020603050405020304" pitchFamily="18" charset="0"/>
              <a:cs typeface="Times New Roman" panose="02020603050405020304" pitchFamily="18" charset="0"/>
            </a:endParaRPr>
          </a:p>
          <a:p>
            <a:pPr marL="486410" indent="-486410">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What is gene therapy? Explain the ex-vivo </a:t>
            </a:r>
            <a:r>
              <a:rPr lang="en-US" sz="2500" dirty="0">
                <a:latin typeface="Times New Roman" panose="02020603050405020304" pitchFamily="18" charset="0"/>
                <a:cs typeface="Times New Roman" panose="02020603050405020304" pitchFamily="18" charset="0"/>
                <a:sym typeface="+mn-ea"/>
              </a:rPr>
              <a:t>gene therapy.</a:t>
            </a:r>
            <a:endParaRPr lang="en-US" sz="2500" dirty="0">
              <a:latin typeface="Times New Roman" panose="02020603050405020304" pitchFamily="18" charset="0"/>
              <a:cs typeface="Times New Roman" panose="02020603050405020304" pitchFamily="18" charset="0"/>
            </a:endParaRPr>
          </a:p>
          <a:p>
            <a:pPr marL="486410" indent="-486410">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How stem cells are used for therapeutic cloning?</a:t>
            </a:r>
            <a:endParaRPr lang="en-US" sz="2500" dirty="0">
              <a:latin typeface="Times New Roman" panose="02020603050405020304" pitchFamily="18" charset="0"/>
              <a:cs typeface="Times New Roman" panose="02020603050405020304" pitchFamily="18" charset="0"/>
            </a:endParaRPr>
          </a:p>
          <a:p>
            <a:pPr marL="486410" indent="-486410">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What is regenerative medicine and how stem cells can be used in it?</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unspecialized and specialized cells"/>
          <p:cNvPicPr>
            <a:picLocks noChangeAspect="1" noChangeArrowheads="1"/>
          </p:cNvPicPr>
          <p:nvPr/>
        </p:nvPicPr>
        <p:blipFill rotWithShape="1">
          <a:blip r:embed="rId1">
            <a:extLst>
              <a:ext uri="{28A0092B-C50C-407E-A947-70E740481C1C}">
                <a14:useLocalDpi xmlns:a14="http://schemas.microsoft.com/office/drawing/2010/main" val="0"/>
              </a:ext>
            </a:extLst>
          </a:blip>
          <a:srcRect l="7966" t="8578" r="7257" b="15422"/>
          <a:stretch>
            <a:fillRect/>
          </a:stretch>
        </p:blipFill>
        <p:spPr bwMode="auto">
          <a:xfrm>
            <a:off x="330200" y="974727"/>
            <a:ext cx="6083168"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unspecialized and specialized cells"/>
          <p:cNvPicPr>
            <a:picLocks noChangeAspect="1" noChangeArrowheads="1"/>
          </p:cNvPicPr>
          <p:nvPr/>
        </p:nvPicPr>
        <p:blipFill rotWithShape="1">
          <a:blip r:embed="rId2">
            <a:extLst>
              <a:ext uri="{28A0092B-C50C-407E-A947-70E740481C1C}">
                <a14:useLocalDpi xmlns:a14="http://schemas.microsoft.com/office/drawing/2010/main" val="0"/>
              </a:ext>
            </a:extLst>
          </a:blip>
          <a:srcRect l="9637" t="7365" r="12393" b="9524"/>
          <a:stretch>
            <a:fillRect/>
          </a:stretch>
        </p:blipFill>
        <p:spPr bwMode="auto">
          <a:xfrm>
            <a:off x="6586339" y="1452881"/>
            <a:ext cx="5341502" cy="3556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nique properties of stem cells"/>
          <p:cNvPicPr>
            <a:picLocks noChangeAspect="1" noChangeArrowheads="1"/>
          </p:cNvPicPr>
          <p:nvPr/>
        </p:nvPicPr>
        <p:blipFill rotWithShape="1">
          <a:blip r:embed="rId1">
            <a:extLst>
              <a:ext uri="{28A0092B-C50C-407E-A947-70E740481C1C}">
                <a14:useLocalDpi xmlns:a14="http://schemas.microsoft.com/office/drawing/2010/main" val="0"/>
              </a:ext>
            </a:extLst>
          </a:blip>
          <a:srcRect l="6280" t="7234" r="5639" b="6693"/>
          <a:stretch>
            <a:fillRect/>
          </a:stretch>
        </p:blipFill>
        <p:spPr bwMode="auto">
          <a:xfrm>
            <a:off x="1595755" y="219710"/>
            <a:ext cx="9001760" cy="6461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p:cNvPicPr>
            <a:picLocks noChangeAspect="1"/>
          </p:cNvPicPr>
          <p:nvPr>
            <p:ph sz="half" idx="2"/>
          </p:nvPr>
        </p:nvPicPr>
        <p:blipFill>
          <a:blip r:embed="rId1"/>
          <a:srcRect b="2475"/>
          <a:stretch>
            <a:fillRect/>
          </a:stretch>
        </p:blipFill>
        <p:spPr>
          <a:xfrm>
            <a:off x="36195" y="182880"/>
            <a:ext cx="10324465" cy="6444615"/>
          </a:xfrm>
          <a:prstGeom prst="rect">
            <a:avLst/>
          </a:prstGeom>
        </p:spPr>
      </p:pic>
      <p:grpSp>
        <p:nvGrpSpPr>
          <p:cNvPr id="14" name="Group 13"/>
          <p:cNvGrpSpPr/>
          <p:nvPr/>
        </p:nvGrpSpPr>
        <p:grpSpPr>
          <a:xfrm>
            <a:off x="5906135" y="838835"/>
            <a:ext cx="6177280" cy="2213610"/>
            <a:chOff x="9250" y="1413"/>
            <a:chExt cx="8538" cy="2951"/>
          </a:xfrm>
        </p:grpSpPr>
        <p:pic>
          <p:nvPicPr>
            <p:cNvPr id="8" name="Picture 7"/>
            <p:cNvPicPr>
              <a:picLocks noChangeAspect="1"/>
            </p:cNvPicPr>
            <p:nvPr/>
          </p:nvPicPr>
          <p:blipFill>
            <a:blip r:embed="rId2"/>
            <a:srcRect r="31296"/>
            <a:stretch>
              <a:fillRect/>
            </a:stretch>
          </p:blipFill>
          <p:spPr>
            <a:xfrm>
              <a:off x="9250" y="1413"/>
              <a:ext cx="6836" cy="2947"/>
            </a:xfrm>
            <a:prstGeom prst="rect">
              <a:avLst/>
            </a:prstGeom>
          </p:spPr>
        </p:pic>
        <p:pic>
          <p:nvPicPr>
            <p:cNvPr id="12" name="Picture 11"/>
            <p:cNvPicPr>
              <a:picLocks noChangeAspect="1"/>
            </p:cNvPicPr>
            <p:nvPr/>
          </p:nvPicPr>
          <p:blipFill>
            <a:blip r:embed="rId2"/>
            <a:srcRect l="79467" t="60231"/>
            <a:stretch>
              <a:fillRect/>
            </a:stretch>
          </p:blipFill>
          <p:spPr>
            <a:xfrm>
              <a:off x="15745" y="3192"/>
              <a:ext cx="2043" cy="1172"/>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9440" y="491490"/>
            <a:ext cx="10936605" cy="706755"/>
          </a:xfrm>
          <a:prstGeom prst="rect">
            <a:avLst/>
          </a:prstGeom>
          <a:noFill/>
          <a:extLst>
            <a:ext uri="{909E8E84-426E-40DD-AFC4-6F175D3DCCD1}">
              <a14:hiddenFill xmlns:a14="http://schemas.microsoft.com/office/drawing/2010/main">
                <a:solidFill>
                  <a:schemeClr val="accent2">
                    <a:lumMod val="20000"/>
                    <a:lumOff val="80000"/>
                  </a:schemeClr>
                </a:solidFill>
              </a14:hiddenFill>
            </a:ext>
          </a:extLst>
        </p:spPr>
        <p:txBody>
          <a:bodyPr wrap="square" rtlCol="0">
            <a:spAutoFit/>
          </a:bodyPr>
          <a:lstStyle/>
          <a:p>
            <a:pPr algn="ctr"/>
            <a:r>
              <a:rPr lang="en-US" sz="4000" b="1" dirty="0" smtClean="0">
                <a:solidFill>
                  <a:srgbClr val="0F0AE8"/>
                </a:solidFill>
                <a:latin typeface="Cambria" panose="02040503050406030204" charset="0"/>
                <a:cs typeface="Cambria" panose="02040503050406030204" charset="0"/>
              </a:rPr>
              <a:t>SOURCES OF STEM CELLS</a:t>
            </a:r>
            <a:endParaRPr lang="en-US" sz="4000" b="1" dirty="0" smtClean="0">
              <a:solidFill>
                <a:srgbClr val="0F0AE8"/>
              </a:solidFill>
              <a:latin typeface="Cambria" panose="02040503050406030204" charset="0"/>
              <a:cs typeface="Cambria" panose="02040503050406030204" charset="0"/>
            </a:endParaRPr>
          </a:p>
        </p:txBody>
      </p:sp>
      <p:cxnSp>
        <p:nvCxnSpPr>
          <p:cNvPr id="6" name="Straight Connector 5"/>
          <p:cNvCxnSpPr/>
          <p:nvPr/>
        </p:nvCxnSpPr>
        <p:spPr>
          <a:xfrm flipH="1">
            <a:off x="5948045" y="1579880"/>
            <a:ext cx="4445" cy="52254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rot="0">
            <a:off x="649605" y="1492885"/>
            <a:ext cx="4732655" cy="4556760"/>
            <a:chOff x="788519" y="1037791"/>
            <a:chExt cx="4697881" cy="4606264"/>
          </a:xfrm>
        </p:grpSpPr>
        <p:pic>
          <p:nvPicPr>
            <p:cNvPr id="7170" name="Picture 2" descr="Image result for sources of stem cells"/>
            <p:cNvPicPr>
              <a:picLocks noChangeAspect="1" noChangeArrowheads="1"/>
            </p:cNvPicPr>
            <p:nvPr/>
          </p:nvPicPr>
          <p:blipFill rotWithShape="1">
            <a:blip r:embed="rId1">
              <a:extLst>
                <a:ext uri="{28A0092B-C50C-407E-A947-70E740481C1C}">
                  <a14:useLocalDpi xmlns:a14="http://schemas.microsoft.com/office/drawing/2010/main" val="0"/>
                </a:ext>
              </a:extLst>
            </a:blip>
            <a:srcRect l="-1" t="1" r="55776" b="36971"/>
            <a:stretch>
              <a:fillRect/>
            </a:stretch>
          </p:blipFill>
          <p:spPr bwMode="auto">
            <a:xfrm>
              <a:off x="788519" y="1998998"/>
              <a:ext cx="4697881" cy="36450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62312" y="1037791"/>
              <a:ext cx="3150294" cy="465376"/>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Embryonic stem cells</a:t>
              </a:r>
              <a:endParaRPr lang="en-US" sz="2400" b="1" dirty="0">
                <a:latin typeface="Times New Roman" panose="02020603050405020304" pitchFamily="18" charset="0"/>
                <a:cs typeface="Times New Roman" panose="02020603050405020304" pitchFamily="18" charset="0"/>
              </a:endParaRPr>
            </a:p>
          </p:txBody>
        </p:sp>
      </p:grpSp>
      <p:grpSp>
        <p:nvGrpSpPr>
          <p:cNvPr id="3" name="Group 2"/>
          <p:cNvGrpSpPr/>
          <p:nvPr/>
        </p:nvGrpSpPr>
        <p:grpSpPr>
          <a:xfrm>
            <a:off x="6356350" y="1501775"/>
            <a:ext cx="5588000" cy="4775835"/>
            <a:chOff x="10010" y="2365"/>
            <a:chExt cx="8625" cy="7521"/>
          </a:xfrm>
        </p:grpSpPr>
        <p:sp>
          <p:nvSpPr>
            <p:cNvPr id="11" name="TextBox 10"/>
            <p:cNvSpPr txBox="1"/>
            <p:nvPr/>
          </p:nvSpPr>
          <p:spPr>
            <a:xfrm>
              <a:off x="11830" y="2365"/>
              <a:ext cx="4928" cy="72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Adult stem cells</a:t>
              </a:r>
              <a:endParaRPr lang="en-US" sz="2400" b="1" dirty="0">
                <a:latin typeface="Times New Roman" panose="02020603050405020304" pitchFamily="18" charset="0"/>
                <a:cs typeface="Times New Roman" panose="02020603050405020304" pitchFamily="18" charset="0"/>
              </a:endParaRPr>
            </a:p>
          </p:txBody>
        </p:sp>
        <p:pic>
          <p:nvPicPr>
            <p:cNvPr id="7172"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r="1472" b="4425"/>
            <a:stretch>
              <a:fillRect/>
            </a:stretch>
          </p:blipFill>
          <p:spPr bwMode="auto">
            <a:xfrm>
              <a:off x="10010" y="3131"/>
              <a:ext cx="8625" cy="675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 y="213360"/>
            <a:ext cx="11868785" cy="583565"/>
          </a:xfrm>
          <a:prstGeom prst="rect">
            <a:avLst/>
          </a:prstGeom>
          <a:noFill/>
          <a:extLst>
            <a:ext uri="{909E8E84-426E-40DD-AFC4-6F175D3DCCD1}">
              <a14:hiddenFill xmlns:a14="http://schemas.microsoft.com/office/drawing/2010/main">
                <a:solidFill>
                  <a:schemeClr val="accent2"/>
                </a:solidFill>
              </a14:hiddenFill>
            </a:ext>
          </a:extLst>
        </p:spPr>
        <p:txBody>
          <a:bodyPr wrap="square" rtlCol="0">
            <a:spAutoFit/>
          </a:bodyPr>
          <a:lstStyle/>
          <a:p>
            <a:pPr algn="ctr"/>
            <a:r>
              <a:rPr lang="en-US" sz="3200" b="1" dirty="0" smtClean="0">
                <a:solidFill>
                  <a:srgbClr val="FF0000"/>
                </a:solidFill>
                <a:latin typeface="Cambria" panose="02040503050406030204" charset="0"/>
                <a:cs typeface="Cambria" panose="02040503050406030204" charset="0"/>
              </a:rPr>
              <a:t>DIFFERENCES BETWEEN EMBRYONIC AND ADULT STEM CELLS</a:t>
            </a:r>
            <a:endParaRPr lang="en-US" sz="3200" b="1" dirty="0" smtClean="0">
              <a:solidFill>
                <a:srgbClr val="FF0000"/>
              </a:solidFill>
              <a:latin typeface="Cambria" panose="02040503050406030204" charset="0"/>
              <a:cs typeface="Cambria" panose="02040503050406030204" charset="0"/>
            </a:endParaRPr>
          </a:p>
        </p:txBody>
      </p:sp>
      <p:graphicFrame>
        <p:nvGraphicFramePr>
          <p:cNvPr id="3" name="Content Placeholder 2"/>
          <p:cNvGraphicFramePr>
            <a:graphicFrameLocks noGrp="1"/>
          </p:cNvGraphicFramePr>
          <p:nvPr>
            <p:ph idx="1"/>
          </p:nvPr>
        </p:nvGraphicFramePr>
        <p:xfrm>
          <a:off x="404495" y="993775"/>
          <a:ext cx="11400155" cy="5425440"/>
        </p:xfrm>
        <a:graphic>
          <a:graphicData uri="http://schemas.openxmlformats.org/drawingml/2006/table">
            <a:tbl>
              <a:tblPr firstRow="1" bandRow="1">
                <a:tableStyleId>{5C22544A-7EE6-4342-B048-85BDC9FD1C3A}</a:tableStyleId>
              </a:tblPr>
              <a:tblGrid>
                <a:gridCol w="1866265"/>
                <a:gridCol w="4777740"/>
                <a:gridCol w="4756150"/>
              </a:tblGrid>
              <a:tr h="0">
                <a:tc>
                  <a:txBody>
                    <a:bodyPr/>
                    <a:p>
                      <a:pPr algn="ctr">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EMBRYONIC STEM CELLS</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ADULT STEM CELLS</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r>
                        <a:rPr lang="en-US" sz="2200" b="1" dirty="0">
                          <a:solidFill>
                            <a:schemeClr val="tx1"/>
                          </a:solidFill>
                          <a:latin typeface="Calibri" panose="020F0502020204030204" charset="0"/>
                          <a:cs typeface="Calibri" panose="020F0502020204030204" charset="0"/>
                        </a:rPr>
                        <a:t>SOURCE</a:t>
                      </a:r>
                      <a:endParaRPr lang="en-US" sz="2200" b="1" dirty="0">
                        <a:solidFill>
                          <a:schemeClr val="tx1"/>
                        </a:solidFill>
                        <a:latin typeface="Calibri" panose="020F0502020204030204" charset="0"/>
                        <a:cs typeface="Calibri" panose="020F0502020204030204" charset="0"/>
                      </a:endParaRPr>
                    </a:p>
                  </a:txBody>
                  <a:tcPr/>
                </a:tc>
                <a:tc>
                  <a:txBody>
                    <a:bodyPr/>
                    <a:p>
                      <a:pPr algn="ctr">
                        <a:buNone/>
                      </a:pPr>
                      <a:r>
                        <a:rPr lang="en-US" sz="2200" dirty="0">
                          <a:solidFill>
                            <a:schemeClr val="tx1"/>
                          </a:solidFill>
                          <a:latin typeface="Calibri" panose="020F0502020204030204" charset="0"/>
                          <a:cs typeface="Calibri" panose="020F0502020204030204" charset="0"/>
                        </a:rPr>
                        <a:t>EMBRYO</a:t>
                      </a:r>
                      <a:endParaRPr lang="en-US" sz="2200" dirty="0">
                        <a:solidFill>
                          <a:schemeClr val="tx1"/>
                        </a:solidFill>
                        <a:latin typeface="Calibri" panose="020F0502020204030204" charset="0"/>
                        <a:cs typeface="Calibri" panose="020F0502020204030204" charset="0"/>
                      </a:endParaRPr>
                    </a:p>
                  </a:txBody>
                  <a:tcPr/>
                </a:tc>
                <a:tc>
                  <a:txBody>
                    <a:bodyPr/>
                    <a:p>
                      <a:pPr algn="ctr">
                        <a:buNone/>
                      </a:pPr>
                      <a:r>
                        <a:rPr lang="en-US" sz="2200" dirty="0">
                          <a:solidFill>
                            <a:schemeClr val="tx1"/>
                          </a:solidFill>
                          <a:latin typeface="Calibri" panose="020F0502020204030204" charset="0"/>
                          <a:cs typeface="Calibri" panose="020F0502020204030204" charset="0"/>
                        </a:rPr>
                        <a:t>ADULT TISSUE</a:t>
                      </a:r>
                      <a:endParaRPr lang="en-US" sz="2200" dirty="0">
                        <a:solidFill>
                          <a:schemeClr val="tx1"/>
                        </a:solidFill>
                        <a:latin typeface="Calibri" panose="020F0502020204030204" charset="0"/>
                        <a:cs typeface="Calibri" panose="020F0502020204030204" charset="0"/>
                      </a:endParaRPr>
                    </a:p>
                  </a:txBody>
                  <a:tcPr/>
                </a:tc>
              </a:tr>
              <a:tr h="370840">
                <a:tc>
                  <a:txBody>
                    <a:bodyPr/>
                    <a:p>
                      <a:pPr algn="l">
                        <a:buNone/>
                      </a:pPr>
                      <a:r>
                        <a:rPr lang="en-US" sz="2200" b="1" dirty="0">
                          <a:solidFill>
                            <a:schemeClr val="tx1"/>
                          </a:solidFill>
                          <a:latin typeface="Calibri" panose="020F0502020204030204" charset="0"/>
                          <a:cs typeface="Calibri" panose="020F0502020204030204" charset="0"/>
                        </a:rPr>
                        <a:t>POTENCY</a:t>
                      </a:r>
                      <a:endParaRPr lang="en-US" sz="2200" b="1" dirty="0">
                        <a:solidFill>
                          <a:schemeClr val="tx1"/>
                        </a:solidFill>
                        <a:latin typeface="Calibri" panose="020F0502020204030204" charset="0"/>
                        <a:cs typeface="Calibri" panose="020F0502020204030204" charset="0"/>
                      </a:endParaRPr>
                    </a:p>
                  </a:txBody>
                  <a:tcPr/>
                </a:tc>
                <a:tc>
                  <a:txBody>
                    <a:bodyPr/>
                    <a:p>
                      <a:pPr algn="ctr">
                        <a:buNone/>
                      </a:pPr>
                      <a:r>
                        <a:rPr lang="en-US" sz="2200" dirty="0">
                          <a:solidFill>
                            <a:schemeClr val="tx1"/>
                          </a:solidFill>
                          <a:latin typeface="Calibri" panose="020F0502020204030204" charset="0"/>
                          <a:cs typeface="Calibri" panose="020F0502020204030204" charset="0"/>
                        </a:rPr>
                        <a:t>TOTIPOTENT / PLURIPOTENT</a:t>
                      </a:r>
                      <a:endParaRPr lang="en-US" sz="2200" dirty="0">
                        <a:solidFill>
                          <a:schemeClr val="tx1"/>
                        </a:solidFill>
                        <a:latin typeface="Calibri" panose="020F0502020204030204" charset="0"/>
                        <a:cs typeface="Calibri" panose="020F0502020204030204" charset="0"/>
                      </a:endParaRPr>
                    </a:p>
                  </a:txBody>
                  <a:tcPr/>
                </a:tc>
                <a:tc>
                  <a:txBody>
                    <a:bodyPr/>
                    <a:p>
                      <a:pPr algn="ctr">
                        <a:buNone/>
                      </a:pPr>
                      <a:r>
                        <a:rPr lang="en-US" sz="2200" dirty="0">
                          <a:solidFill>
                            <a:schemeClr val="tx1"/>
                          </a:solidFill>
                          <a:latin typeface="Calibri" panose="020F0502020204030204" charset="0"/>
                          <a:cs typeface="Calibri" panose="020F0502020204030204" charset="0"/>
                        </a:rPr>
                        <a:t>MOSTLY MULTIPOTENT</a:t>
                      </a:r>
                      <a:endParaRPr lang="en-US" sz="2200" dirty="0">
                        <a:solidFill>
                          <a:schemeClr val="tx1"/>
                        </a:solidFill>
                        <a:latin typeface="Calibri" panose="020F0502020204030204" charset="0"/>
                        <a:cs typeface="Calibri" panose="020F0502020204030204" charset="0"/>
                      </a:endParaRPr>
                    </a:p>
                  </a:txBody>
                  <a:tcPr/>
                </a:tc>
              </a:tr>
              <a:tr h="370840">
                <a:tc>
                  <a:txBody>
                    <a:bodyPr/>
                    <a:p>
                      <a:pPr algn="l">
                        <a:buNone/>
                      </a:pPr>
                      <a:r>
                        <a:rPr lang="en-US" sz="2200" b="1" dirty="0" smtClean="0">
                          <a:solidFill>
                            <a:schemeClr val="tx1"/>
                          </a:solidFill>
                          <a:latin typeface="Calibri" panose="020F0502020204030204" charset="0"/>
                          <a:cs typeface="Calibri" panose="020F0502020204030204" charset="0"/>
                          <a:sym typeface="+mn-ea"/>
                        </a:rPr>
                        <a:t>CELL CULTURE</a:t>
                      </a:r>
                      <a:endParaRPr lang="en-US" sz="2200" b="1" dirty="0" smtClean="0">
                        <a:solidFill>
                          <a:schemeClr val="tx1"/>
                        </a:solidFill>
                        <a:latin typeface="Calibri" panose="020F0502020204030204" charset="0"/>
                        <a:cs typeface="Calibri" panose="020F0502020204030204" charset="0"/>
                        <a:sym typeface="+mn-ea"/>
                      </a:endParaRPr>
                    </a:p>
                  </a:txBody>
                  <a:tcPr/>
                </a:tc>
                <a:tc>
                  <a:txBody>
                    <a:bodyPr/>
                    <a:p>
                      <a:pPr algn="ctr">
                        <a:buNone/>
                      </a:pPr>
                      <a:r>
                        <a:rPr lang="en-US" sz="2200" dirty="0">
                          <a:solidFill>
                            <a:schemeClr val="tx1"/>
                          </a:solidFill>
                          <a:latin typeface="Calibri" panose="020F0502020204030204" charset="0"/>
                          <a:cs typeface="Calibri" panose="020F0502020204030204" charset="0"/>
                        </a:rPr>
                        <a:t>EASY</a:t>
                      </a:r>
                      <a:endParaRPr lang="en-US" sz="2200" dirty="0">
                        <a:solidFill>
                          <a:schemeClr val="tx1"/>
                        </a:solidFill>
                        <a:latin typeface="Calibri" panose="020F0502020204030204" charset="0"/>
                        <a:cs typeface="Calibri" panose="020F0502020204030204" charset="0"/>
                      </a:endParaRPr>
                    </a:p>
                  </a:txBody>
                  <a:tcPr/>
                </a:tc>
                <a:tc>
                  <a:txBody>
                    <a:bodyPr/>
                    <a:p>
                      <a:pPr algn="ctr">
                        <a:buNone/>
                      </a:pPr>
                      <a:r>
                        <a:rPr lang="en-US" sz="2200" dirty="0">
                          <a:solidFill>
                            <a:schemeClr val="tx1"/>
                          </a:solidFill>
                          <a:latin typeface="Calibri" panose="020F0502020204030204" charset="0"/>
                          <a:cs typeface="Calibri" panose="020F0502020204030204" charset="0"/>
                        </a:rPr>
                        <a:t>CHALLENGING</a:t>
                      </a:r>
                      <a:endParaRPr lang="en-US" sz="2200" dirty="0">
                        <a:solidFill>
                          <a:schemeClr val="tx1"/>
                        </a:solidFill>
                        <a:latin typeface="Calibri" panose="020F0502020204030204" charset="0"/>
                        <a:cs typeface="Calibri" panose="020F0502020204030204" charset="0"/>
                      </a:endParaRPr>
                    </a:p>
                  </a:txBody>
                  <a:tcPr/>
                </a:tc>
              </a:tr>
              <a:tr h="45720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FLEXIBLE</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LESS FLEXIBLE</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IMMORTAL</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MORTAL WITH FINITE LIFE TIME </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AVAILABLITY</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LIMITED QUANTITY</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DIFFICULT TO DIFFERENTIATE UNIFORMLY INTO TARGET TISSUE</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INDUCEMENT IS </a:t>
                      </a:r>
                      <a:r>
                        <a:rPr lang="en-US" sz="2200" baseline="0" dirty="0" smtClean="0">
                          <a:solidFill>
                            <a:schemeClr val="tx1"/>
                          </a:solidFill>
                          <a:latin typeface="Calibri" panose="020F0502020204030204" charset="0"/>
                          <a:cs typeface="Calibri" panose="020F0502020204030204" charset="0"/>
                        </a:rPr>
                        <a:t> SIMPLER</a:t>
                      </a:r>
                      <a:endParaRPr lang="en-US" sz="2200" baseline="0" dirty="0" smtClean="0">
                        <a:solidFill>
                          <a:schemeClr val="tx1"/>
                        </a:solidFill>
                        <a:latin typeface="Calibri" panose="020F0502020204030204" charset="0"/>
                        <a:cs typeface="Calibri" panose="020F0502020204030204" charset="0"/>
                      </a:endParaRPr>
                    </a:p>
                  </a:txBody>
                  <a:tcPr/>
                </a:tc>
              </a:tr>
              <a:tr h="45720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IMMUNOGENIC</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NON IMMUNOGENIC</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TUMORIGENIC</a:t>
                      </a:r>
                      <a:endParaRPr lang="en-US" sz="220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NON TUMORIGENIC</a:t>
                      </a:r>
                      <a:endParaRPr lang="en-US" sz="2200" dirty="0" smtClean="0">
                        <a:solidFill>
                          <a:schemeClr val="tx1"/>
                        </a:solidFill>
                        <a:latin typeface="Calibri" panose="020F0502020204030204" charset="0"/>
                        <a:cs typeface="Calibri" panose="020F0502020204030204" charset="0"/>
                      </a:endParaRPr>
                    </a:p>
                  </a:txBody>
                  <a:tcPr/>
                </a:tc>
              </a:tr>
              <a:tr h="370840">
                <a:tc>
                  <a:txBody>
                    <a:bodyPr/>
                    <a:p>
                      <a:pPr algn="l">
                        <a:buNone/>
                      </a:pPr>
                      <a:endParaRPr lang="en-US" sz="2200" baseline="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ISOLATION</a:t>
                      </a:r>
                      <a:r>
                        <a:rPr lang="en-US" sz="2200" baseline="0" dirty="0" smtClean="0">
                          <a:solidFill>
                            <a:schemeClr val="tx1"/>
                          </a:solidFill>
                          <a:latin typeface="Calibri" panose="020F0502020204030204" charset="0"/>
                          <a:cs typeface="Calibri" panose="020F0502020204030204" charset="0"/>
                        </a:rPr>
                        <a:t> LEADS TO DESTRUCTION OF EMBRYO, HIGH ETHICAL CONTROVERSY</a:t>
                      </a:r>
                      <a:endParaRPr lang="en-US" sz="2200" baseline="0" dirty="0" smtClean="0">
                        <a:solidFill>
                          <a:schemeClr val="tx1"/>
                        </a:solidFill>
                        <a:latin typeface="Calibri" panose="020F0502020204030204" charset="0"/>
                        <a:cs typeface="Calibri" panose="020F0502020204030204" charset="0"/>
                      </a:endParaRPr>
                    </a:p>
                  </a:txBody>
                  <a:tcPr/>
                </a:tc>
                <a:tc>
                  <a:txBody>
                    <a:bodyPr/>
                    <a:p>
                      <a:pPr algn="ctr"/>
                      <a:r>
                        <a:rPr lang="en-US" sz="2200" dirty="0" smtClean="0">
                          <a:solidFill>
                            <a:schemeClr val="tx1"/>
                          </a:solidFill>
                          <a:latin typeface="Calibri" panose="020F0502020204030204" charset="0"/>
                          <a:cs typeface="Calibri" panose="020F0502020204030204" charset="0"/>
                        </a:rPr>
                        <a:t>RELATIVE EASE OF PROCUREMENT, LESS MORAL &amp; LEGAL CONTROVERSY</a:t>
                      </a:r>
                      <a:endParaRPr lang="en-US" sz="2200" dirty="0" smtClean="0">
                        <a:solidFill>
                          <a:schemeClr val="tx1"/>
                        </a:solidFill>
                        <a:latin typeface="Calibri" panose="020F0502020204030204" charset="0"/>
                        <a:cs typeface="Calibri" panose="020F05020202040302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 y="375954"/>
            <a:ext cx="12192000" cy="706755"/>
          </a:xfrm>
          <a:prstGeom prst="rect">
            <a:avLst/>
          </a:prstGeom>
          <a:noFill/>
        </p:spPr>
        <p:txBody>
          <a:bodyPr wrap="square" rtlCol="0">
            <a:spAutoFit/>
          </a:bodyPr>
          <a:lstStyle/>
          <a:p>
            <a:pPr algn="ctr"/>
            <a:r>
              <a:rPr lang="en-US" sz="4000" b="1" dirty="0" smtClean="0">
                <a:solidFill>
                  <a:srgbClr val="C00000"/>
                </a:solidFill>
                <a:latin typeface="Cambria" panose="02040503050406030204" charset="0"/>
                <a:cs typeface="Cambria" panose="02040503050406030204" charset="0"/>
              </a:rPr>
              <a:t>APPLICATION OF STEM CELLS</a:t>
            </a:r>
            <a:endParaRPr lang="en-US" sz="4000" b="1" dirty="0" smtClean="0">
              <a:solidFill>
                <a:srgbClr val="C00000"/>
              </a:solidFill>
              <a:latin typeface="Cambria" panose="02040503050406030204" charset="0"/>
              <a:cs typeface="Cambria" panose="02040503050406030204" charset="0"/>
            </a:endParaRPr>
          </a:p>
        </p:txBody>
      </p:sp>
      <p:grpSp>
        <p:nvGrpSpPr>
          <p:cNvPr id="7" name="Group 6"/>
          <p:cNvGrpSpPr/>
          <p:nvPr/>
        </p:nvGrpSpPr>
        <p:grpSpPr>
          <a:xfrm>
            <a:off x="2401570" y="1483360"/>
            <a:ext cx="7734300" cy="4640436"/>
            <a:chOff x="2248967" y="871870"/>
            <a:chExt cx="7518464" cy="4346281"/>
          </a:xfrm>
        </p:grpSpPr>
        <p:pic>
          <p:nvPicPr>
            <p:cNvPr id="2052" name="Picture 4" descr="Image result for stem cel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6428" y="1044538"/>
              <a:ext cx="2675713" cy="2014534"/>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rot="1628482">
              <a:off x="3530014" y="3082325"/>
              <a:ext cx="606056" cy="1360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675936" y="3129904"/>
              <a:ext cx="606056" cy="1360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9993465">
              <a:off x="7710228" y="3016298"/>
              <a:ext cx="606056" cy="1360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48986" y="871870"/>
              <a:ext cx="4050247" cy="21872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48967" y="4440815"/>
              <a:ext cx="2420556" cy="77733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Therapeutic cloning</a:t>
              </a:r>
              <a:endParaRPr lang="en-US"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85722" y="4440816"/>
              <a:ext cx="2420556" cy="77733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Regenerative medicine</a:t>
              </a:r>
              <a:endParaRPr lang="en-US" sz="24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346875" y="4260038"/>
              <a:ext cx="2420556" cy="431192"/>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Gene therapy</a:t>
              </a:r>
              <a:endParaRPr lang="en-US" sz="2400" b="1"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omatic cell nuclear transf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7185" y="810260"/>
            <a:ext cx="9220200" cy="5895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160" y="85759"/>
            <a:ext cx="12192000" cy="583565"/>
          </a:xfrm>
          <a:prstGeom prst="rect">
            <a:avLst/>
          </a:prstGeom>
          <a:solidFill>
            <a:schemeClr val="accent2">
              <a:lumMod val="20000"/>
              <a:lumOff val="80000"/>
            </a:schemeClr>
          </a:solidFill>
        </p:spPr>
        <p:txBody>
          <a:bodyPr wrap="square" rtlCol="0">
            <a:spAutoFit/>
          </a:bodyPr>
          <a:lstStyle/>
          <a:p>
            <a:pPr algn="ctr"/>
            <a:r>
              <a:rPr lang="en-US" sz="3200" b="1" dirty="0" smtClean="0">
                <a:solidFill>
                  <a:schemeClr val="accent2">
                    <a:lumMod val="75000"/>
                  </a:schemeClr>
                </a:solidFill>
                <a:latin typeface="Cambria" panose="02040503050406030204" charset="0"/>
                <a:cs typeface="Cambria" panose="02040503050406030204" charset="0"/>
              </a:rPr>
              <a:t>THERAPEUTIC CLONING (Somatic Cell Nuclear Transfer)</a:t>
            </a:r>
            <a:endParaRPr lang="en-US" sz="3200" b="1" dirty="0" smtClean="0">
              <a:solidFill>
                <a:schemeClr val="accent2">
                  <a:lumMod val="75000"/>
                </a:schemeClr>
              </a:solidFill>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82944"/>
          <p:cNvSpPr>
            <a:spLocks noGrp="1"/>
          </p:cNvSpPr>
          <p:nvPr>
            <p:ph type="title"/>
          </p:nvPr>
        </p:nvSpPr>
        <p:spPr>
          <a:xfrm>
            <a:off x="1981200" y="317500"/>
            <a:ext cx="8229600" cy="1236663"/>
          </a:xfrm>
        </p:spPr>
        <p:txBody>
          <a:bodyPr wrap="square" lIns="90000" tIns="46800" rIns="90000" bIns="46800" anchor="ctr"/>
          <a:p>
            <a:endParaRPr lang="en-IN" altLang="x-none" dirty="0"/>
          </a:p>
        </p:txBody>
      </p:sp>
      <p:pic>
        <p:nvPicPr>
          <p:cNvPr id="23554" name="Picture 82945"/>
          <p:cNvPicPr>
            <a:picLocks noChangeAspect="1"/>
          </p:cNvPicPr>
          <p:nvPr/>
        </p:nvPicPr>
        <p:blipFill>
          <a:blip r:embed="rId1"/>
          <a:stretch>
            <a:fillRect/>
          </a:stretch>
        </p:blipFill>
        <p:spPr>
          <a:xfrm>
            <a:off x="1645285" y="0"/>
            <a:ext cx="9050655" cy="6858000"/>
          </a:xfrm>
          <a:prstGeom prst="rect">
            <a:avLst/>
          </a:prstGeom>
          <a:noFill/>
          <a:ln w="9525">
            <a:noFill/>
          </a:ln>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1337</Words>
  <Application>WPS Presentation</Application>
  <PresentationFormat>Widescreen</PresentationFormat>
  <Paragraphs>88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Cambria</vt:lpstr>
      <vt:lpstr>Times New Roman</vt:lpstr>
      <vt:lpstr>Calibri</vt:lpstr>
      <vt:lpstr>Wingdings</vt:lpstr>
      <vt:lpstr>Arial Unicode MS</vt:lpstr>
      <vt:lpstr>Microsoft YaHei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KIIT</cp:lastModifiedBy>
  <cp:revision>94</cp:revision>
  <dcterms:created xsi:type="dcterms:W3CDTF">2018-08-18T09:45:00Z</dcterms:created>
  <dcterms:modified xsi:type="dcterms:W3CDTF">2020-10-23T13:42:22Z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