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7103725" cy="102342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290" cy="513492"/>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3812" y="0"/>
            <a:ext cx="3078290" cy="513492"/>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81584" y="1279287"/>
            <a:ext cx="6140577" cy="34540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0804"/>
            <a:ext cx="3078290" cy="513491"/>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8" name="Google Shape;78;p1:notes"/>
          <p:cNvSpPr/>
          <p:nvPr>
            <p:ph idx="2" type="sldImg"/>
          </p:nvPr>
        </p:nvSpPr>
        <p:spPr>
          <a:xfrm>
            <a:off x="481584" y="1279287"/>
            <a:ext cx="6140577" cy="3454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0:notes"/>
          <p:cNvSpPr/>
          <p:nvPr>
            <p:ph idx="2" type="sldImg"/>
          </p:nvPr>
        </p:nvSpPr>
        <p:spPr>
          <a:xfrm>
            <a:off x="481584" y="1279287"/>
            <a:ext cx="6140577" cy="34540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0: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1:notes"/>
          <p:cNvSpPr/>
          <p:nvPr>
            <p:ph idx="2" type="sldImg"/>
          </p:nvPr>
        </p:nvSpPr>
        <p:spPr>
          <a:xfrm>
            <a:off x="481584" y="1279287"/>
            <a:ext cx="6140577" cy="34540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1: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2" name="Google Shape;222;p12:notes"/>
          <p:cNvSpPr/>
          <p:nvPr>
            <p:ph idx="2" type="sldImg"/>
          </p:nvPr>
        </p:nvSpPr>
        <p:spPr>
          <a:xfrm>
            <a:off x="481584" y="1279287"/>
            <a:ext cx="6140577" cy="3454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9" name="Google Shape;229;p13:notes"/>
          <p:cNvSpPr/>
          <p:nvPr>
            <p:ph idx="2" type="sldImg"/>
          </p:nvPr>
        </p:nvSpPr>
        <p:spPr>
          <a:xfrm>
            <a:off x="481584" y="1279287"/>
            <a:ext cx="6140577" cy="3454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8" name="Google Shape;88;p2:notes"/>
          <p:cNvSpPr/>
          <p:nvPr>
            <p:ph idx="2" type="sldImg"/>
          </p:nvPr>
        </p:nvSpPr>
        <p:spPr>
          <a:xfrm>
            <a:off x="481584" y="1279287"/>
            <a:ext cx="6140577" cy="3454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0" name="Google Shape;100;p3:notes"/>
          <p:cNvSpPr/>
          <p:nvPr>
            <p:ph idx="2" type="sldImg"/>
          </p:nvPr>
        </p:nvSpPr>
        <p:spPr>
          <a:xfrm>
            <a:off x="481584" y="1279287"/>
            <a:ext cx="6140577" cy="3454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7" name="Google Shape;117;p4:notes"/>
          <p:cNvSpPr/>
          <p:nvPr>
            <p:ph idx="2" type="sldImg"/>
          </p:nvPr>
        </p:nvSpPr>
        <p:spPr>
          <a:xfrm>
            <a:off x="481584" y="1279287"/>
            <a:ext cx="6140577" cy="3454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4" name="Google Shape;124;p5:notes"/>
          <p:cNvSpPr/>
          <p:nvPr>
            <p:ph idx="2" type="sldImg"/>
          </p:nvPr>
        </p:nvSpPr>
        <p:spPr>
          <a:xfrm>
            <a:off x="481584" y="1279287"/>
            <a:ext cx="6140577" cy="3454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6" name="Google Shape;166;p6:notes"/>
          <p:cNvSpPr/>
          <p:nvPr>
            <p:ph idx="2" type="sldImg"/>
          </p:nvPr>
        </p:nvSpPr>
        <p:spPr>
          <a:xfrm>
            <a:off x="481584" y="1279287"/>
            <a:ext cx="6140577" cy="3454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5" name="Google Shape;185;p7:notes"/>
          <p:cNvSpPr/>
          <p:nvPr>
            <p:ph idx="2" type="sldImg"/>
          </p:nvPr>
        </p:nvSpPr>
        <p:spPr>
          <a:xfrm>
            <a:off x="481584" y="1279287"/>
            <a:ext cx="6140577" cy="3454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95" name="Google Shape;195;p8:notes"/>
          <p:cNvSpPr/>
          <p:nvPr>
            <p:ph idx="2" type="sldImg"/>
          </p:nvPr>
        </p:nvSpPr>
        <p:spPr>
          <a:xfrm>
            <a:off x="481584" y="1279287"/>
            <a:ext cx="6140577" cy="34540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9:notes"/>
          <p:cNvSpPr/>
          <p:nvPr>
            <p:ph idx="2" type="sldImg"/>
          </p:nvPr>
        </p:nvSpPr>
        <p:spPr>
          <a:xfrm>
            <a:off x="481584" y="1279287"/>
            <a:ext cx="6140577" cy="34540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9:notes"/>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1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Google Shape;72;p1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ype="objOnly">
  <p:cSld name="OBJECT_ONLY">
    <p:spTree>
      <p:nvGrpSpPr>
        <p:cNvPr id="27" name="Shape 27"/>
        <p:cNvGrpSpPr/>
        <p:nvPr/>
      </p:nvGrpSpPr>
      <p:grpSpPr>
        <a:xfrm>
          <a:off x="0" y="0"/>
          <a:ext cx="0" cy="0"/>
          <a:chOff x="0" y="0"/>
          <a:chExt cx="0" cy="0"/>
        </a:xfrm>
      </p:grpSpPr>
      <p:sp>
        <p:nvSpPr>
          <p:cNvPr id="28" name="Google Shape;28;p4"/>
          <p:cNvSpPr txBox="1"/>
          <p:nvPr>
            <p:ph idx="1" type="body"/>
          </p:nvPr>
        </p:nvSpPr>
        <p:spPr>
          <a:xfrm>
            <a:off x="838200" y="365125"/>
            <a:ext cx="10515600" cy="58118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Google Shape;48;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0" name="Google Shape;50;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5A8D4"/>
        </a:solidFill>
      </p:bgPr>
    </p:bg>
    <p:spTree>
      <p:nvGrpSpPr>
        <p:cNvPr id="79" name="Shape 79"/>
        <p:cNvGrpSpPr/>
        <p:nvPr/>
      </p:nvGrpSpPr>
      <p:grpSpPr>
        <a:xfrm>
          <a:off x="0" y="0"/>
          <a:ext cx="0" cy="0"/>
          <a:chOff x="0" y="0"/>
          <a:chExt cx="0" cy="0"/>
        </a:xfrm>
      </p:grpSpPr>
      <p:pic>
        <p:nvPicPr>
          <p:cNvPr descr="314304-smart-phonehbjk" id="80" name="Google Shape;80;p12"/>
          <p:cNvPicPr preferRelativeResize="0"/>
          <p:nvPr/>
        </p:nvPicPr>
        <p:blipFill rotWithShape="1">
          <a:blip r:embed="rId3">
            <a:alphaModFix/>
          </a:blip>
          <a:srcRect b="0" l="0" r="0" t="0"/>
          <a:stretch/>
        </p:blipFill>
        <p:spPr>
          <a:xfrm>
            <a:off x="-12700" y="-11430"/>
            <a:ext cx="12186920" cy="6963410"/>
          </a:xfrm>
          <a:prstGeom prst="rect">
            <a:avLst/>
          </a:prstGeom>
          <a:noFill/>
          <a:ln>
            <a:noFill/>
          </a:ln>
        </p:spPr>
      </p:pic>
      <p:sp>
        <p:nvSpPr>
          <p:cNvPr id="81" name="Google Shape;81;p12"/>
          <p:cNvSpPr/>
          <p:nvPr/>
        </p:nvSpPr>
        <p:spPr>
          <a:xfrm>
            <a:off x="-133350" y="-116840"/>
            <a:ext cx="12428219" cy="7261225"/>
          </a:xfrm>
          <a:prstGeom prst="rect">
            <a:avLst/>
          </a:prstGeom>
          <a:solidFill>
            <a:srgbClr val="2F5496">
              <a:alpha val="80784"/>
            </a:srgbClr>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2" name="Google Shape;82;p12"/>
          <p:cNvSpPr txBox="1"/>
          <p:nvPr>
            <p:ph type="ctrTitle"/>
          </p:nvPr>
        </p:nvSpPr>
        <p:spPr>
          <a:xfrm>
            <a:off x="1524000" y="178657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8000"/>
              <a:buFont typeface="Arial"/>
              <a:buNone/>
            </a:pPr>
            <a:r>
              <a:rPr b="0" i="0" lang="en-US" sz="8000" u="none" cap="none" strike="noStrike">
                <a:solidFill>
                  <a:schemeClr val="lt1"/>
                </a:solidFill>
                <a:latin typeface="Arial"/>
                <a:ea typeface="Arial"/>
                <a:cs typeface="Arial"/>
                <a:sym typeface="Arial"/>
              </a:rPr>
              <a:t>AASSIST</a:t>
            </a:r>
            <a:endParaRPr b="0" i="0" sz="8000" u="none" cap="none" strike="noStrike">
              <a:solidFill>
                <a:schemeClr val="lt1"/>
              </a:solidFill>
              <a:latin typeface="Arial"/>
              <a:ea typeface="Arial"/>
              <a:cs typeface="Arial"/>
              <a:sym typeface="Arial"/>
            </a:endParaRPr>
          </a:p>
        </p:txBody>
      </p:sp>
      <p:pic>
        <p:nvPicPr>
          <p:cNvPr descr="ic_launcher_foreground" id="83" name="Google Shape;83;p12"/>
          <p:cNvPicPr preferRelativeResize="0"/>
          <p:nvPr/>
        </p:nvPicPr>
        <p:blipFill rotWithShape="1">
          <a:blip r:embed="rId4">
            <a:alphaModFix/>
          </a:blip>
          <a:srcRect b="0" l="0" r="0" t="0"/>
          <a:stretch/>
        </p:blipFill>
        <p:spPr>
          <a:xfrm>
            <a:off x="5461000" y="60325"/>
            <a:ext cx="4114165" cy="4114165"/>
          </a:xfrm>
          <a:prstGeom prst="rect">
            <a:avLst/>
          </a:prstGeom>
          <a:noFill/>
          <a:ln>
            <a:noFill/>
          </a:ln>
        </p:spPr>
      </p:pic>
      <p:sp>
        <p:nvSpPr>
          <p:cNvPr id="84" name="Google Shape;84;p12"/>
          <p:cNvSpPr txBox="1"/>
          <p:nvPr/>
        </p:nvSpPr>
        <p:spPr>
          <a:xfrm>
            <a:off x="3571875" y="4185285"/>
            <a:ext cx="5092065" cy="4603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FFD966"/>
                </a:solidFill>
                <a:latin typeface="Arial"/>
                <a:ea typeface="Arial"/>
                <a:cs typeface="Arial"/>
                <a:sym typeface="Arial"/>
              </a:rPr>
              <a:t>BY TEAM  ONEMAN</a:t>
            </a:r>
            <a:endParaRPr b="0" i="0" sz="2400" u="none" cap="none" strike="noStrike">
              <a:solidFill>
                <a:srgbClr val="FFD966"/>
              </a:solidFill>
              <a:latin typeface="Arial"/>
              <a:ea typeface="Arial"/>
              <a:cs typeface="Arial"/>
              <a:sym typeface="Arial"/>
            </a:endParaRPr>
          </a:p>
        </p:txBody>
      </p:sp>
      <p:pic>
        <p:nvPicPr>
          <p:cNvPr descr="Screenshot_2018-08-04-19-35-09-488_intel.oneman.aassist_pixel_really_blue_portrait" id="85" name="Google Shape;85;p12"/>
          <p:cNvPicPr preferRelativeResize="0"/>
          <p:nvPr/>
        </p:nvPicPr>
        <p:blipFill rotWithShape="1">
          <a:blip r:embed="rId5">
            <a:alphaModFix/>
          </a:blip>
          <a:srcRect b="9014" l="0" r="0" t="0"/>
          <a:stretch/>
        </p:blipFill>
        <p:spPr>
          <a:xfrm>
            <a:off x="-281940" y="-375920"/>
            <a:ext cx="5742940" cy="5236210"/>
          </a:xfrm>
          <a:prstGeom prst="rect">
            <a:avLst/>
          </a:prstGeom>
          <a:noFill/>
          <a:ln>
            <a:noFill/>
          </a:ln>
          <a:effectLst>
            <a:reflection blurRad="0" dir="0" dist="0" endA="300" endPos="35000" fadeDir="5400000" kx="0" rotWithShape="0" algn="bl" stA="52000"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1"/>
          <p:cNvSpPr txBox="1"/>
          <p:nvPr/>
        </p:nvSpPr>
        <p:spPr>
          <a:xfrm>
            <a:off x="758250" y="160500"/>
            <a:ext cx="10675500" cy="8301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800">
                <a:solidFill>
                  <a:schemeClr val="accent1"/>
                </a:solidFill>
                <a:latin typeface="Arial"/>
                <a:ea typeface="Arial"/>
                <a:cs typeface="Arial"/>
                <a:sym typeface="Arial"/>
              </a:rPr>
              <a:t>LOW BANDWIDTH UTILIZATION</a:t>
            </a:r>
            <a:endParaRPr sz="4800">
              <a:solidFill>
                <a:schemeClr val="accent1"/>
              </a:solidFill>
              <a:latin typeface="Arial"/>
              <a:ea typeface="Arial"/>
              <a:cs typeface="Arial"/>
              <a:sym typeface="Arial"/>
            </a:endParaRPr>
          </a:p>
        </p:txBody>
      </p:sp>
      <p:sp>
        <p:nvSpPr>
          <p:cNvPr id="211" name="Google Shape;211;p21"/>
          <p:cNvSpPr txBox="1"/>
          <p:nvPr/>
        </p:nvSpPr>
        <p:spPr>
          <a:xfrm>
            <a:off x="2497455" y="6366510"/>
            <a:ext cx="6442075" cy="368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0C0C0C"/>
                </a:solidFill>
                <a:latin typeface="Arial"/>
                <a:ea typeface="Arial"/>
                <a:cs typeface="Arial"/>
                <a:sym typeface="Arial"/>
              </a:rPr>
              <a:t>INTEL vTUNE AMPLIFIER ANALYSIS</a:t>
            </a:r>
            <a:endParaRPr sz="1800">
              <a:solidFill>
                <a:srgbClr val="0C0C0C"/>
              </a:solidFill>
              <a:latin typeface="Arial"/>
              <a:ea typeface="Arial"/>
              <a:cs typeface="Arial"/>
              <a:sym typeface="Arial"/>
            </a:endParaRPr>
          </a:p>
        </p:txBody>
      </p:sp>
      <p:pic>
        <p:nvPicPr>
          <p:cNvPr descr="Screenshot (71)" id="212" name="Google Shape;212;p21"/>
          <p:cNvPicPr preferRelativeResize="0"/>
          <p:nvPr>
            <p:ph idx="1" type="body"/>
          </p:nvPr>
        </p:nvPicPr>
        <p:blipFill rotWithShape="1">
          <a:blip r:embed="rId3">
            <a:alphaModFix/>
          </a:blip>
          <a:srcRect b="14868" l="25843" r="1977" t="17841"/>
          <a:stretch/>
        </p:blipFill>
        <p:spPr>
          <a:xfrm>
            <a:off x="960120" y="1138555"/>
            <a:ext cx="9691370" cy="5080000"/>
          </a:xfrm>
          <a:prstGeom prst="rect">
            <a:avLst/>
          </a:prstGeom>
          <a:noFill/>
          <a:ln>
            <a:noFill/>
          </a:ln>
        </p:spPr>
      </p:pic>
    </p:spTree>
  </p:cSld>
  <p:clrMapOvr>
    <a:masterClrMapping/>
  </p:clrMapOvr>
  <p:transition>
    <p:push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2"/>
          <p:cNvSpPr txBox="1"/>
          <p:nvPr/>
        </p:nvSpPr>
        <p:spPr>
          <a:xfrm>
            <a:off x="1209675" y="160020"/>
            <a:ext cx="9191625" cy="82994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800">
                <a:solidFill>
                  <a:schemeClr val="accent1"/>
                </a:solidFill>
                <a:latin typeface="Arial"/>
                <a:ea typeface="Arial"/>
                <a:cs typeface="Arial"/>
                <a:sym typeface="Arial"/>
              </a:rPr>
              <a:t>LOW LATENCY</a:t>
            </a:r>
            <a:endParaRPr sz="4800">
              <a:solidFill>
                <a:schemeClr val="accent1"/>
              </a:solidFill>
              <a:latin typeface="Arial"/>
              <a:ea typeface="Arial"/>
              <a:cs typeface="Arial"/>
              <a:sym typeface="Arial"/>
            </a:endParaRPr>
          </a:p>
        </p:txBody>
      </p:sp>
      <p:sp>
        <p:nvSpPr>
          <p:cNvPr id="218" name="Google Shape;218;p22"/>
          <p:cNvSpPr txBox="1"/>
          <p:nvPr/>
        </p:nvSpPr>
        <p:spPr>
          <a:xfrm>
            <a:off x="2497455" y="6366510"/>
            <a:ext cx="6442075" cy="368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0C0C0C"/>
                </a:solidFill>
                <a:latin typeface="Arial"/>
                <a:ea typeface="Arial"/>
                <a:cs typeface="Arial"/>
                <a:sym typeface="Arial"/>
              </a:rPr>
              <a:t>INTEL vTUNE AMPLIFIER ANALYSIS</a:t>
            </a:r>
            <a:endParaRPr sz="1800">
              <a:solidFill>
                <a:srgbClr val="0C0C0C"/>
              </a:solidFill>
              <a:latin typeface="Arial"/>
              <a:ea typeface="Arial"/>
              <a:cs typeface="Arial"/>
              <a:sym typeface="Arial"/>
            </a:endParaRPr>
          </a:p>
        </p:txBody>
      </p:sp>
      <p:pic>
        <p:nvPicPr>
          <p:cNvPr descr="Screenshot (72)" id="219" name="Google Shape;219;p22"/>
          <p:cNvPicPr preferRelativeResize="0"/>
          <p:nvPr>
            <p:ph idx="1" type="body"/>
          </p:nvPr>
        </p:nvPicPr>
        <p:blipFill rotWithShape="1">
          <a:blip r:embed="rId3">
            <a:alphaModFix/>
          </a:blip>
          <a:srcRect b="24058" l="26138" r="1823" t="28110"/>
          <a:stretch/>
        </p:blipFill>
        <p:spPr>
          <a:xfrm>
            <a:off x="612775" y="1089025"/>
            <a:ext cx="11946890" cy="4460240"/>
          </a:xfrm>
          <a:prstGeom prst="rect">
            <a:avLst/>
          </a:prstGeom>
          <a:noFill/>
          <a:ln>
            <a:noFill/>
          </a:ln>
        </p:spPr>
      </p:pic>
    </p:spTree>
  </p:cSld>
  <p:clrMapOvr>
    <a:masterClrMapping/>
  </p:clrMapOvr>
  <p:transition>
    <p:push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3"/>
          <p:cNvSpPr txBox="1"/>
          <p:nvPr/>
        </p:nvSpPr>
        <p:spPr>
          <a:xfrm>
            <a:off x="3354705" y="254000"/>
            <a:ext cx="6237605" cy="7067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chemeClr val="accent1"/>
                </a:solidFill>
                <a:latin typeface="Arial"/>
                <a:ea typeface="Arial"/>
                <a:cs typeface="Arial"/>
                <a:sym typeface="Arial"/>
              </a:rPr>
              <a:t>FUTURE FEATURES</a:t>
            </a:r>
            <a:endParaRPr sz="4000">
              <a:solidFill>
                <a:schemeClr val="accent1"/>
              </a:solidFill>
              <a:latin typeface="Arial"/>
              <a:ea typeface="Arial"/>
              <a:cs typeface="Arial"/>
              <a:sym typeface="Arial"/>
            </a:endParaRPr>
          </a:p>
        </p:txBody>
      </p:sp>
      <p:sp>
        <p:nvSpPr>
          <p:cNvPr id="225" name="Google Shape;225;p23"/>
          <p:cNvSpPr txBox="1"/>
          <p:nvPr/>
        </p:nvSpPr>
        <p:spPr>
          <a:xfrm>
            <a:off x="3126740" y="1228725"/>
            <a:ext cx="6692900" cy="4603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accent1"/>
                </a:solidFill>
                <a:latin typeface="Arial"/>
                <a:ea typeface="Arial"/>
                <a:cs typeface="Arial"/>
                <a:sym typeface="Arial"/>
              </a:rPr>
              <a:t>BRINGING THE BANK TO THE PHONE</a:t>
            </a:r>
            <a:endParaRPr sz="2400">
              <a:solidFill>
                <a:schemeClr val="accent1"/>
              </a:solidFill>
              <a:latin typeface="Arial"/>
              <a:ea typeface="Arial"/>
              <a:cs typeface="Arial"/>
              <a:sym typeface="Arial"/>
            </a:endParaRPr>
          </a:p>
        </p:txBody>
      </p:sp>
      <p:sp>
        <p:nvSpPr>
          <p:cNvPr id="226" name="Google Shape;226;p23"/>
          <p:cNvSpPr txBox="1"/>
          <p:nvPr/>
        </p:nvSpPr>
        <p:spPr>
          <a:xfrm>
            <a:off x="219710" y="1731645"/>
            <a:ext cx="12019280" cy="439991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2"/>
              </a:buClr>
              <a:buSzPts val="3200"/>
              <a:buFont typeface="Noto Sans Symbols"/>
              <a:buChar char="❖"/>
            </a:pPr>
            <a:r>
              <a:rPr lang="en-US" sz="3200">
                <a:solidFill>
                  <a:schemeClr val="dk2"/>
                </a:solidFill>
                <a:latin typeface="Calibri"/>
                <a:ea typeface="Calibri"/>
                <a:cs typeface="Calibri"/>
                <a:sym typeface="Calibri"/>
              </a:rPr>
              <a:t>Download Bank Statements directly from within the app (of any bank)</a:t>
            </a:r>
            <a:endParaRPr sz="3200">
              <a:solidFill>
                <a:schemeClr val="dk2"/>
              </a:solidFill>
              <a:latin typeface="Calibri"/>
              <a:ea typeface="Calibri"/>
              <a:cs typeface="Calibri"/>
              <a:sym typeface="Calibri"/>
            </a:endParaRPr>
          </a:p>
          <a:p>
            <a:pPr indent="-285750" lvl="0" marL="285750" marR="0" rtl="0" algn="l">
              <a:spcBef>
                <a:spcPts val="0"/>
              </a:spcBef>
              <a:spcAft>
                <a:spcPts val="0"/>
              </a:spcAft>
              <a:buClr>
                <a:schemeClr val="dk2"/>
              </a:buClr>
              <a:buSzPts val="3200"/>
              <a:buFont typeface="Noto Sans Symbols"/>
              <a:buChar char="❖"/>
            </a:pPr>
            <a:r>
              <a:rPr lang="en-US" sz="3200">
                <a:solidFill>
                  <a:schemeClr val="dk2"/>
                </a:solidFill>
                <a:latin typeface="Calibri"/>
                <a:ea typeface="Calibri"/>
                <a:cs typeface="Calibri"/>
                <a:sym typeface="Calibri"/>
              </a:rPr>
              <a:t>Ordering cheque books (of any bank)</a:t>
            </a:r>
            <a:endParaRPr sz="3200">
              <a:solidFill>
                <a:schemeClr val="dk2"/>
              </a:solidFill>
              <a:latin typeface="Calibri"/>
              <a:ea typeface="Calibri"/>
              <a:cs typeface="Calibri"/>
              <a:sym typeface="Calibri"/>
            </a:endParaRPr>
          </a:p>
          <a:p>
            <a:pPr indent="-285750" lvl="0" marL="285750" marR="0" rtl="0" algn="l">
              <a:spcBef>
                <a:spcPts val="0"/>
              </a:spcBef>
              <a:spcAft>
                <a:spcPts val="0"/>
              </a:spcAft>
              <a:buClr>
                <a:schemeClr val="dk2"/>
              </a:buClr>
              <a:buSzPts val="3200"/>
              <a:buFont typeface="Noto Sans Symbols"/>
              <a:buChar char="❖"/>
            </a:pPr>
            <a:r>
              <a:rPr lang="en-US" sz="3200">
                <a:solidFill>
                  <a:schemeClr val="dk2"/>
                </a:solidFill>
                <a:latin typeface="Calibri"/>
                <a:ea typeface="Calibri"/>
                <a:cs typeface="Calibri"/>
                <a:sym typeface="Calibri"/>
              </a:rPr>
              <a:t>Viewing images of paid cheques Loan application</a:t>
            </a:r>
            <a:endParaRPr sz="3200">
              <a:solidFill>
                <a:schemeClr val="dk2"/>
              </a:solidFill>
              <a:latin typeface="Calibri"/>
              <a:ea typeface="Calibri"/>
              <a:cs typeface="Calibri"/>
              <a:sym typeface="Calibri"/>
            </a:endParaRPr>
          </a:p>
          <a:p>
            <a:pPr indent="-285750" lvl="0" marL="285750" marR="0" rtl="0" algn="l">
              <a:spcBef>
                <a:spcPts val="0"/>
              </a:spcBef>
              <a:spcAft>
                <a:spcPts val="0"/>
              </a:spcAft>
              <a:buClr>
                <a:schemeClr val="dk2"/>
              </a:buClr>
              <a:buSzPts val="3200"/>
              <a:buFont typeface="Noto Sans Symbols"/>
              <a:buChar char="❖"/>
            </a:pPr>
            <a:r>
              <a:rPr lang="en-US" sz="3200">
                <a:solidFill>
                  <a:schemeClr val="dk2"/>
                </a:solidFill>
                <a:latin typeface="Calibri"/>
                <a:ea typeface="Calibri"/>
                <a:cs typeface="Calibri"/>
                <a:sym typeface="Calibri"/>
              </a:rPr>
              <a:t>Credit Card application</a:t>
            </a:r>
            <a:endParaRPr sz="3200">
              <a:solidFill>
                <a:schemeClr val="dk2"/>
              </a:solidFill>
              <a:latin typeface="Calibri"/>
              <a:ea typeface="Calibri"/>
              <a:cs typeface="Calibri"/>
              <a:sym typeface="Calibri"/>
            </a:endParaRPr>
          </a:p>
          <a:p>
            <a:pPr indent="-285750" lvl="0" marL="285750" marR="0" rtl="0" algn="l">
              <a:spcBef>
                <a:spcPts val="0"/>
              </a:spcBef>
              <a:spcAft>
                <a:spcPts val="0"/>
              </a:spcAft>
              <a:buClr>
                <a:schemeClr val="dk2"/>
              </a:buClr>
              <a:buSzPts val="3200"/>
              <a:buFont typeface="Noto Sans Symbols"/>
              <a:buChar char="❖"/>
            </a:pPr>
            <a:r>
              <a:rPr lang="en-US" sz="3200">
                <a:solidFill>
                  <a:schemeClr val="dk2"/>
                </a:solidFill>
                <a:latin typeface="Calibri"/>
                <a:ea typeface="Calibri"/>
                <a:cs typeface="Calibri"/>
                <a:sym typeface="Calibri"/>
              </a:rPr>
              <a:t>Apply for Internet Banking of any registered Bank without visiting the bank </a:t>
            </a:r>
            <a:endParaRPr sz="3200">
              <a:solidFill>
                <a:schemeClr val="dk2"/>
              </a:solidFill>
              <a:latin typeface="Calibri"/>
              <a:ea typeface="Calibri"/>
              <a:cs typeface="Calibri"/>
              <a:sym typeface="Calibri"/>
            </a:endParaRPr>
          </a:p>
          <a:p>
            <a:pPr indent="-285750" lvl="0" marL="285750" marR="0" rtl="0" algn="l">
              <a:spcBef>
                <a:spcPts val="0"/>
              </a:spcBef>
              <a:spcAft>
                <a:spcPts val="0"/>
              </a:spcAft>
              <a:buClr>
                <a:schemeClr val="dk2"/>
              </a:buClr>
              <a:buSzPts val="3200"/>
              <a:buFont typeface="Noto Sans Symbols"/>
              <a:buChar char="❖"/>
            </a:pPr>
            <a:r>
              <a:rPr lang="en-US" sz="3200">
                <a:solidFill>
                  <a:schemeClr val="dk2"/>
                </a:solidFill>
                <a:latin typeface="Calibri"/>
                <a:ea typeface="Calibri"/>
                <a:cs typeface="Calibri"/>
                <a:sym typeface="Calibri"/>
              </a:rPr>
              <a:t>and so on...</a:t>
            </a:r>
            <a:endParaRPr sz="2400">
              <a:solidFill>
                <a:schemeClr val="dk2"/>
              </a:solidFill>
              <a:latin typeface="Calibri"/>
              <a:ea typeface="Calibri"/>
              <a:cs typeface="Calibri"/>
              <a:sym typeface="Calibri"/>
            </a:endParaRPr>
          </a:p>
          <a:p>
            <a:pPr indent="-133350" lvl="0" marL="285750" marR="0" rtl="0" algn="l">
              <a:spcBef>
                <a:spcPts val="0"/>
              </a:spcBef>
              <a:spcAft>
                <a:spcPts val="0"/>
              </a:spcAft>
              <a:buClr>
                <a:schemeClr val="dk1"/>
              </a:buClr>
              <a:buSzPts val="2400"/>
              <a:buFont typeface="Noto Sans Symbols"/>
              <a:buNone/>
            </a:pPr>
            <a:r>
              <a:t/>
            </a:r>
            <a:endParaRPr sz="2400">
              <a:solidFill>
                <a:schemeClr val="dk2"/>
              </a:solidFill>
              <a:latin typeface="Calibri"/>
              <a:ea typeface="Calibri"/>
              <a:cs typeface="Calibri"/>
              <a:sym typeface="Calibri"/>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4"/>
          <p:cNvSpPr txBox="1"/>
          <p:nvPr/>
        </p:nvSpPr>
        <p:spPr>
          <a:xfrm>
            <a:off x="2097405" y="1903730"/>
            <a:ext cx="7620000" cy="1568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9600">
                <a:solidFill>
                  <a:srgbClr val="3F3F3F"/>
                </a:solidFill>
                <a:latin typeface="Arial"/>
                <a:ea typeface="Arial"/>
                <a:cs typeface="Arial"/>
                <a:sym typeface="Arial"/>
              </a:rPr>
              <a:t>THANK</a:t>
            </a:r>
            <a:r>
              <a:rPr lang="en-US" sz="9600">
                <a:solidFill>
                  <a:srgbClr val="3F3F3F"/>
                </a:solidFill>
                <a:latin typeface="Arial"/>
                <a:ea typeface="Arial"/>
                <a:cs typeface="Arial"/>
                <a:sym typeface="Arial"/>
              </a:rPr>
              <a:t> </a:t>
            </a:r>
            <a:r>
              <a:rPr lang="en-US" sz="9600">
                <a:solidFill>
                  <a:srgbClr val="7F7F7F"/>
                </a:solidFill>
                <a:latin typeface="Arial"/>
                <a:ea typeface="Arial"/>
                <a:cs typeface="Arial"/>
                <a:sym typeface="Arial"/>
              </a:rPr>
              <a:t>YO</a:t>
            </a:r>
            <a:r>
              <a:rPr b="1" lang="en-US" sz="9600">
                <a:solidFill>
                  <a:srgbClr val="3F3F3F"/>
                </a:solidFill>
                <a:latin typeface="Arial"/>
                <a:ea typeface="Arial"/>
                <a:cs typeface="Arial"/>
                <a:sym typeface="Arial"/>
              </a:rPr>
              <a:t>U</a:t>
            </a:r>
            <a:endParaRPr b="1" sz="9600">
              <a:solidFill>
                <a:srgbClr val="3F3F3F"/>
              </a:solidFill>
              <a:latin typeface="Arial"/>
              <a:ea typeface="Arial"/>
              <a:cs typeface="Arial"/>
              <a:sym typeface="Arial"/>
            </a:endParaRPr>
          </a:p>
        </p:txBody>
      </p:sp>
      <p:sp>
        <p:nvSpPr>
          <p:cNvPr id="232" name="Google Shape;232;p24"/>
          <p:cNvSpPr/>
          <p:nvPr/>
        </p:nvSpPr>
        <p:spPr>
          <a:xfrm>
            <a:off x="-15240" y="5203825"/>
            <a:ext cx="12222480" cy="168084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ic_launcher_foreground" id="233" name="Google Shape;233;p24"/>
          <p:cNvPicPr preferRelativeResize="0"/>
          <p:nvPr>
            <p:ph idx="1" type="body"/>
          </p:nvPr>
        </p:nvPicPr>
        <p:blipFill rotWithShape="1">
          <a:blip r:embed="rId3">
            <a:alphaModFix/>
          </a:blip>
          <a:srcRect b="0" l="0" r="0" t="0"/>
          <a:stretch/>
        </p:blipFill>
        <p:spPr>
          <a:xfrm>
            <a:off x="1922145" y="5085080"/>
            <a:ext cx="2308860" cy="2308860"/>
          </a:xfrm>
          <a:prstGeom prst="rect">
            <a:avLst/>
          </a:prstGeom>
          <a:noFill/>
          <a:ln>
            <a:noFill/>
          </a:ln>
        </p:spPr>
      </p:pic>
      <p:pic>
        <p:nvPicPr>
          <p:cNvPr descr="intel" id="234" name="Google Shape;234;p24"/>
          <p:cNvPicPr preferRelativeResize="0"/>
          <p:nvPr>
            <p:ph idx="2" type="body"/>
          </p:nvPr>
        </p:nvPicPr>
        <p:blipFill rotWithShape="1">
          <a:blip r:embed="rId4">
            <a:alphaModFix/>
          </a:blip>
          <a:srcRect b="0" l="0" r="0" t="0"/>
          <a:stretch/>
        </p:blipFill>
        <p:spPr>
          <a:xfrm>
            <a:off x="3926205" y="5797550"/>
            <a:ext cx="1341755" cy="884555"/>
          </a:xfrm>
          <a:prstGeom prst="rect">
            <a:avLst/>
          </a:prstGeom>
          <a:noFill/>
          <a:ln>
            <a:noFill/>
          </a:ln>
        </p:spPr>
      </p:pic>
      <p:pic>
        <p:nvPicPr>
          <p:cNvPr descr="iiserlogo" id="235" name="Google Shape;235;p24"/>
          <p:cNvPicPr preferRelativeResize="0"/>
          <p:nvPr/>
        </p:nvPicPr>
        <p:blipFill rotWithShape="1">
          <a:blip r:embed="rId5">
            <a:alphaModFix/>
          </a:blip>
          <a:srcRect b="0" l="0" r="0" t="0"/>
          <a:stretch/>
        </p:blipFill>
        <p:spPr>
          <a:xfrm>
            <a:off x="5824220" y="5728335"/>
            <a:ext cx="1149350" cy="953770"/>
          </a:xfrm>
          <a:prstGeom prst="rect">
            <a:avLst/>
          </a:prstGeom>
          <a:noFill/>
          <a:ln>
            <a:noFill/>
          </a:ln>
        </p:spPr>
      </p:pic>
      <p:pic>
        <p:nvPicPr>
          <p:cNvPr descr="aws_logo_smile_1200x630" id="236" name="Google Shape;236;p24"/>
          <p:cNvPicPr preferRelativeResize="0"/>
          <p:nvPr/>
        </p:nvPicPr>
        <p:blipFill rotWithShape="1">
          <a:blip r:embed="rId6">
            <a:alphaModFix/>
          </a:blip>
          <a:srcRect b="0" l="0" r="0" t="0"/>
          <a:stretch/>
        </p:blipFill>
        <p:spPr>
          <a:xfrm>
            <a:off x="6759575" y="5637530"/>
            <a:ext cx="2454910" cy="1289050"/>
          </a:xfrm>
          <a:prstGeom prst="rect">
            <a:avLst/>
          </a:prstGeom>
          <a:noFill/>
          <a:ln>
            <a:noFill/>
          </a:ln>
        </p:spPr>
      </p:pic>
      <p:sp>
        <p:nvSpPr>
          <p:cNvPr id="237" name="Google Shape;237;p24"/>
          <p:cNvSpPr txBox="1"/>
          <p:nvPr/>
        </p:nvSpPr>
        <p:spPr>
          <a:xfrm>
            <a:off x="2513330" y="3232785"/>
            <a:ext cx="6205855" cy="460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to be continued....</a:t>
            </a:r>
            <a:endParaRPr sz="2400">
              <a:solidFill>
                <a:schemeClr val="dk1"/>
              </a:solidFill>
              <a:latin typeface="Arial"/>
              <a:ea typeface="Arial"/>
              <a:cs typeface="Arial"/>
              <a:sym typeface="Arial"/>
            </a:endParaRP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3"/>
          <p:cNvSpPr txBox="1"/>
          <p:nvPr>
            <p:ph type="title"/>
          </p:nvPr>
        </p:nvSpPr>
        <p:spPr>
          <a:xfrm>
            <a:off x="1814875" y="1113150"/>
            <a:ext cx="6858000" cy="132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45A8D4"/>
              </a:buClr>
              <a:buSzPts val="6000"/>
              <a:buFont typeface="Arial"/>
              <a:buNone/>
            </a:pPr>
            <a:r>
              <a:rPr b="0" i="0" lang="en-US" sz="6000" u="none" cap="none" strike="noStrike">
                <a:solidFill>
                  <a:srgbClr val="45A8D4"/>
                </a:solidFill>
                <a:latin typeface="Arial"/>
                <a:ea typeface="Arial"/>
                <a:cs typeface="Arial"/>
                <a:sym typeface="Arial"/>
              </a:rPr>
              <a:t>WHAT?</a:t>
            </a:r>
            <a:endParaRPr b="0" i="0" sz="6000" u="none" cap="none" strike="noStrike">
              <a:solidFill>
                <a:srgbClr val="45A8D4"/>
              </a:solidFill>
              <a:latin typeface="Arial"/>
              <a:ea typeface="Arial"/>
              <a:cs typeface="Arial"/>
              <a:sym typeface="Arial"/>
            </a:endParaRPr>
          </a:p>
        </p:txBody>
      </p:sp>
      <p:sp>
        <p:nvSpPr>
          <p:cNvPr id="91" name="Google Shape;91;p13"/>
          <p:cNvSpPr/>
          <p:nvPr/>
        </p:nvSpPr>
        <p:spPr>
          <a:xfrm>
            <a:off x="4155440" y="2291715"/>
            <a:ext cx="1107300" cy="147300"/>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3"/>
          <p:cNvSpPr txBox="1"/>
          <p:nvPr/>
        </p:nvSpPr>
        <p:spPr>
          <a:xfrm>
            <a:off x="401525" y="2646050"/>
            <a:ext cx="11228400" cy="706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dk2"/>
                </a:solidFill>
                <a:latin typeface="Arial"/>
                <a:ea typeface="Arial"/>
                <a:cs typeface="Arial"/>
                <a:sym typeface="Arial"/>
              </a:rPr>
              <a:t>ONE STOP INTERNET BANKING SOLUTION</a:t>
            </a:r>
            <a:endParaRPr b="0" i="0" sz="4000" u="none" cap="none" strike="noStrike">
              <a:solidFill>
                <a:schemeClr val="dk2"/>
              </a:solidFill>
              <a:latin typeface="Arial"/>
              <a:ea typeface="Arial"/>
              <a:cs typeface="Arial"/>
              <a:sym typeface="Arial"/>
            </a:endParaRPr>
          </a:p>
        </p:txBody>
      </p:sp>
      <p:sp>
        <p:nvSpPr>
          <p:cNvPr id="93" name="Google Shape;93;p13"/>
          <p:cNvSpPr/>
          <p:nvPr/>
        </p:nvSpPr>
        <p:spPr>
          <a:xfrm>
            <a:off x="5298440" y="3352800"/>
            <a:ext cx="3719830" cy="13462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3"/>
          <p:cNvSpPr txBox="1"/>
          <p:nvPr/>
        </p:nvSpPr>
        <p:spPr>
          <a:xfrm>
            <a:off x="229225" y="3825250"/>
            <a:ext cx="7672800" cy="706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4000" u="none" cap="none" strike="noStrike">
                <a:solidFill>
                  <a:srgbClr val="45A8D4"/>
                </a:solidFill>
                <a:latin typeface="Arial"/>
                <a:ea typeface="Arial"/>
                <a:cs typeface="Arial"/>
                <a:sym typeface="Arial"/>
              </a:rPr>
              <a:t>ONE APP - MANY BANKS</a:t>
            </a:r>
            <a:endParaRPr b="0" i="0" sz="4000" u="none" cap="none" strike="noStrike">
              <a:solidFill>
                <a:srgbClr val="45A8D4"/>
              </a:solidFill>
              <a:latin typeface="Arial"/>
              <a:ea typeface="Arial"/>
              <a:cs typeface="Arial"/>
              <a:sym typeface="Arial"/>
            </a:endParaRPr>
          </a:p>
        </p:txBody>
      </p:sp>
      <p:sp>
        <p:nvSpPr>
          <p:cNvPr id="95" name="Google Shape;95;p13"/>
          <p:cNvSpPr/>
          <p:nvPr/>
        </p:nvSpPr>
        <p:spPr>
          <a:xfrm>
            <a:off x="2501960" y="4592668"/>
            <a:ext cx="2716500" cy="132600"/>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13"/>
          <p:cNvSpPr txBox="1"/>
          <p:nvPr/>
        </p:nvSpPr>
        <p:spPr>
          <a:xfrm>
            <a:off x="5298440" y="5090795"/>
            <a:ext cx="8220075"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000" u="none" cap="none" strike="noStrike">
                <a:solidFill>
                  <a:schemeClr val="dk2"/>
                </a:solidFill>
                <a:latin typeface="Arial"/>
                <a:ea typeface="Arial"/>
                <a:cs typeface="Arial"/>
                <a:sym typeface="Arial"/>
              </a:rPr>
              <a:t>VOICE ASSISTED BANKING</a:t>
            </a:r>
            <a:endParaRPr b="0" i="0" sz="4000" u="none" cap="none" strike="noStrike">
              <a:solidFill>
                <a:schemeClr val="dk2"/>
              </a:solidFill>
              <a:latin typeface="Arial"/>
              <a:ea typeface="Arial"/>
              <a:cs typeface="Arial"/>
              <a:sym typeface="Arial"/>
            </a:endParaRPr>
          </a:p>
        </p:txBody>
      </p:sp>
      <p:sp>
        <p:nvSpPr>
          <p:cNvPr id="97" name="Google Shape;97;p13"/>
          <p:cNvSpPr/>
          <p:nvPr/>
        </p:nvSpPr>
        <p:spPr>
          <a:xfrm>
            <a:off x="5386070" y="5798185"/>
            <a:ext cx="2952750" cy="13398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188275" y="318225"/>
            <a:ext cx="12192000" cy="132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45A8D4"/>
              </a:buClr>
              <a:buSzPts val="6000"/>
              <a:buFont typeface="Arial"/>
              <a:buNone/>
            </a:pPr>
            <a:r>
              <a:rPr b="0" i="0" lang="en-US" sz="6000" u="none" cap="none" strike="noStrike">
                <a:solidFill>
                  <a:srgbClr val="45A8D4"/>
                </a:solidFill>
                <a:latin typeface="Arial"/>
                <a:ea typeface="Arial"/>
                <a:cs typeface="Arial"/>
                <a:sym typeface="Arial"/>
              </a:rPr>
              <a:t>WHY </a:t>
            </a:r>
            <a:r>
              <a:rPr b="0" i="0" lang="en-US" sz="4800" u="none" cap="none" strike="noStrike">
                <a:solidFill>
                  <a:srgbClr val="45A8D4"/>
                </a:solidFill>
                <a:latin typeface="Arial"/>
                <a:ea typeface="Arial"/>
                <a:cs typeface="Arial"/>
                <a:sym typeface="Arial"/>
              </a:rPr>
              <a:t>? not</a:t>
            </a:r>
            <a:r>
              <a:rPr lang="en-US" sz="4800">
                <a:solidFill>
                  <a:srgbClr val="45A8D4"/>
                </a:solidFill>
                <a:latin typeface="Arial"/>
                <a:ea typeface="Arial"/>
                <a:cs typeface="Arial"/>
                <a:sym typeface="Arial"/>
              </a:rPr>
              <a:t> the straight way</a:t>
            </a:r>
            <a:endParaRPr b="0" i="0" sz="4800" u="none" cap="none" strike="noStrike">
              <a:solidFill>
                <a:srgbClr val="45A8D4"/>
              </a:solidFill>
              <a:latin typeface="Arial"/>
              <a:ea typeface="Arial"/>
              <a:cs typeface="Arial"/>
              <a:sym typeface="Arial"/>
            </a:endParaRPr>
          </a:p>
        </p:txBody>
      </p:sp>
      <p:sp>
        <p:nvSpPr>
          <p:cNvPr id="103" name="Google Shape;103;p14"/>
          <p:cNvSpPr/>
          <p:nvPr/>
        </p:nvSpPr>
        <p:spPr>
          <a:xfrm>
            <a:off x="1745615" y="2586990"/>
            <a:ext cx="985520" cy="974090"/>
          </a:xfrm>
          <a:prstGeom prst="ellipse">
            <a:avLst/>
          </a:prstGeom>
          <a:solidFill>
            <a:srgbClr val="75707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14"/>
          <p:cNvSpPr txBox="1"/>
          <p:nvPr/>
        </p:nvSpPr>
        <p:spPr>
          <a:xfrm>
            <a:off x="2040255" y="2782570"/>
            <a:ext cx="457200" cy="5835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lt1"/>
                </a:solidFill>
                <a:latin typeface="Arial"/>
                <a:ea typeface="Arial"/>
                <a:cs typeface="Arial"/>
                <a:sym typeface="Arial"/>
              </a:rPr>
              <a:t>1</a:t>
            </a:r>
            <a:endParaRPr sz="3200">
              <a:solidFill>
                <a:schemeClr val="lt1"/>
              </a:solidFill>
              <a:latin typeface="Arial"/>
              <a:ea typeface="Arial"/>
              <a:cs typeface="Arial"/>
              <a:sym typeface="Arial"/>
            </a:endParaRPr>
          </a:p>
        </p:txBody>
      </p:sp>
      <p:sp>
        <p:nvSpPr>
          <p:cNvPr id="105" name="Google Shape;105;p14"/>
          <p:cNvSpPr txBox="1"/>
          <p:nvPr/>
        </p:nvSpPr>
        <p:spPr>
          <a:xfrm>
            <a:off x="770255" y="3767455"/>
            <a:ext cx="3734435" cy="460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2E75B5"/>
                </a:solidFill>
                <a:latin typeface="Arial"/>
                <a:ea typeface="Arial"/>
                <a:cs typeface="Arial"/>
                <a:sym typeface="Arial"/>
              </a:rPr>
              <a:t>MULTIPLE WEBSITES</a:t>
            </a:r>
            <a:endParaRPr sz="2400">
              <a:solidFill>
                <a:srgbClr val="2E75B5"/>
              </a:solidFill>
              <a:latin typeface="Arial"/>
              <a:ea typeface="Arial"/>
              <a:cs typeface="Arial"/>
              <a:sym typeface="Arial"/>
            </a:endParaRPr>
          </a:p>
        </p:txBody>
      </p:sp>
      <p:sp>
        <p:nvSpPr>
          <p:cNvPr id="106" name="Google Shape;106;p14"/>
          <p:cNvSpPr txBox="1"/>
          <p:nvPr/>
        </p:nvSpPr>
        <p:spPr>
          <a:xfrm>
            <a:off x="492760" y="4227830"/>
            <a:ext cx="3734435" cy="255333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757070"/>
                </a:solidFill>
                <a:latin typeface="Arial"/>
                <a:ea typeface="Arial"/>
                <a:cs typeface="Arial"/>
                <a:sym typeface="Arial"/>
              </a:rPr>
              <a:t>ALL BANKS HAVE THEIR OWN INTERNET BANKING INTERFACE WHICH IS THE MAJOR PROBLEM FOR NEW USERS AS WELL AS OLD USERS TO ADJUST TO AS DIFFERENT WEBSITE ADDRESSES ARE NEEDED TO BE REMEBERED.</a:t>
            </a:r>
            <a:endParaRPr sz="2000">
              <a:solidFill>
                <a:srgbClr val="757070"/>
              </a:solidFill>
              <a:latin typeface="Arial"/>
              <a:ea typeface="Arial"/>
              <a:cs typeface="Arial"/>
              <a:sym typeface="Arial"/>
            </a:endParaRPr>
          </a:p>
        </p:txBody>
      </p:sp>
      <p:sp>
        <p:nvSpPr>
          <p:cNvPr id="107" name="Google Shape;107;p14"/>
          <p:cNvSpPr/>
          <p:nvPr/>
        </p:nvSpPr>
        <p:spPr>
          <a:xfrm>
            <a:off x="5392420" y="2582545"/>
            <a:ext cx="985520" cy="974090"/>
          </a:xfrm>
          <a:prstGeom prst="ellipse">
            <a:avLst/>
          </a:prstGeom>
          <a:solidFill>
            <a:srgbClr val="75707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14"/>
          <p:cNvSpPr txBox="1"/>
          <p:nvPr/>
        </p:nvSpPr>
        <p:spPr>
          <a:xfrm>
            <a:off x="5687060" y="2778125"/>
            <a:ext cx="457200" cy="5835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2</a:t>
            </a:r>
            <a:endParaRPr sz="3200">
              <a:solidFill>
                <a:schemeClr val="lt1"/>
              </a:solidFill>
              <a:latin typeface="Arial"/>
              <a:ea typeface="Arial"/>
              <a:cs typeface="Arial"/>
              <a:sym typeface="Arial"/>
            </a:endParaRPr>
          </a:p>
        </p:txBody>
      </p:sp>
      <p:sp>
        <p:nvSpPr>
          <p:cNvPr id="109" name="Google Shape;109;p14"/>
          <p:cNvSpPr txBox="1"/>
          <p:nvPr/>
        </p:nvSpPr>
        <p:spPr>
          <a:xfrm>
            <a:off x="4417060" y="3763010"/>
            <a:ext cx="3734435" cy="460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2E75B5"/>
                </a:solidFill>
                <a:latin typeface="Arial"/>
                <a:ea typeface="Arial"/>
                <a:cs typeface="Arial"/>
                <a:sym typeface="Arial"/>
              </a:rPr>
              <a:t>MULTIPLE CREDENTIALS</a:t>
            </a:r>
            <a:endParaRPr sz="2400">
              <a:solidFill>
                <a:srgbClr val="2E75B5"/>
              </a:solidFill>
              <a:latin typeface="Arial"/>
              <a:ea typeface="Arial"/>
              <a:cs typeface="Arial"/>
              <a:sym typeface="Arial"/>
            </a:endParaRPr>
          </a:p>
        </p:txBody>
      </p:sp>
      <p:sp>
        <p:nvSpPr>
          <p:cNvPr id="110" name="Google Shape;110;p14"/>
          <p:cNvSpPr txBox="1"/>
          <p:nvPr/>
        </p:nvSpPr>
        <p:spPr>
          <a:xfrm>
            <a:off x="4217040" y="4624685"/>
            <a:ext cx="3734400" cy="162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757070"/>
                </a:solidFill>
                <a:latin typeface="Arial"/>
                <a:ea typeface="Arial"/>
                <a:cs typeface="Arial"/>
                <a:sym typeface="Arial"/>
              </a:rPr>
              <a:t>DIFFERENT USERNAME AND PASSWORDS ARE NEEDED TO BE REMEMBERED FOR DIFFERENT INTERNET BANKING SUBSCRIPTION.</a:t>
            </a:r>
            <a:endParaRPr sz="2000">
              <a:solidFill>
                <a:srgbClr val="757070"/>
              </a:solidFill>
              <a:latin typeface="Arial"/>
              <a:ea typeface="Arial"/>
              <a:cs typeface="Arial"/>
              <a:sym typeface="Arial"/>
            </a:endParaRPr>
          </a:p>
        </p:txBody>
      </p:sp>
      <p:sp>
        <p:nvSpPr>
          <p:cNvPr id="111" name="Google Shape;111;p14"/>
          <p:cNvSpPr/>
          <p:nvPr/>
        </p:nvSpPr>
        <p:spPr>
          <a:xfrm>
            <a:off x="9204325" y="2567940"/>
            <a:ext cx="985520" cy="974090"/>
          </a:xfrm>
          <a:prstGeom prst="ellipse">
            <a:avLst/>
          </a:prstGeom>
          <a:solidFill>
            <a:srgbClr val="75707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14"/>
          <p:cNvSpPr txBox="1"/>
          <p:nvPr/>
        </p:nvSpPr>
        <p:spPr>
          <a:xfrm>
            <a:off x="9498965" y="2763520"/>
            <a:ext cx="457200" cy="5835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3</a:t>
            </a:r>
            <a:endParaRPr sz="3200">
              <a:solidFill>
                <a:schemeClr val="lt1"/>
              </a:solidFill>
              <a:latin typeface="Arial"/>
              <a:ea typeface="Arial"/>
              <a:cs typeface="Arial"/>
              <a:sym typeface="Arial"/>
            </a:endParaRPr>
          </a:p>
        </p:txBody>
      </p:sp>
      <p:sp>
        <p:nvSpPr>
          <p:cNvPr id="113" name="Google Shape;113;p14"/>
          <p:cNvSpPr txBox="1"/>
          <p:nvPr/>
        </p:nvSpPr>
        <p:spPr>
          <a:xfrm>
            <a:off x="7951475" y="3748400"/>
            <a:ext cx="4011900" cy="46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2E75B5"/>
                </a:solidFill>
                <a:latin typeface="Arial"/>
                <a:ea typeface="Arial"/>
                <a:cs typeface="Arial"/>
                <a:sym typeface="Arial"/>
              </a:rPr>
              <a:t>MULTIPLE MOBILE APPS</a:t>
            </a:r>
            <a:endParaRPr sz="2400">
              <a:solidFill>
                <a:srgbClr val="2E75B5"/>
              </a:solidFill>
              <a:latin typeface="Arial"/>
              <a:ea typeface="Arial"/>
              <a:cs typeface="Arial"/>
              <a:sym typeface="Arial"/>
            </a:endParaRPr>
          </a:p>
        </p:txBody>
      </p:sp>
      <p:sp>
        <p:nvSpPr>
          <p:cNvPr id="114" name="Google Shape;114;p14"/>
          <p:cNvSpPr txBox="1"/>
          <p:nvPr/>
        </p:nvSpPr>
        <p:spPr>
          <a:xfrm>
            <a:off x="7951470" y="4208780"/>
            <a:ext cx="3734435" cy="255333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757070"/>
                </a:solidFill>
                <a:latin typeface="Arial"/>
                <a:ea typeface="Arial"/>
                <a:cs typeface="Arial"/>
                <a:sym typeface="Arial"/>
              </a:rPr>
              <a:t>ALL BANKS HAVE THEIR OWN PERSONAL CUSTOMIZED APPS FOR INTERNET BANKING PURPOSE SO THE USER HAS TO DOWNLOAD ALL THE DIFFERENT APPS FOR ALL THE BANKS HE HAS A SUBSCRIPTION OF.</a:t>
            </a:r>
            <a:endParaRPr sz="2000">
              <a:solidFill>
                <a:srgbClr val="757070"/>
              </a:solidFill>
              <a:latin typeface="Arial"/>
              <a:ea typeface="Arial"/>
              <a:cs typeface="Arial"/>
              <a:sym typeface="Arial"/>
            </a:endParaRPr>
          </a:p>
        </p:txBody>
      </p:sp>
    </p:spTree>
  </p:cSld>
  <p:clrMapOvr>
    <a:masterClrMapping/>
  </p:clrMapOvr>
  <p:transition>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5"/>
          <p:cNvSpPr txBox="1"/>
          <p:nvPr/>
        </p:nvSpPr>
        <p:spPr>
          <a:xfrm>
            <a:off x="2095500" y="1479550"/>
            <a:ext cx="7498080" cy="15684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9600">
                <a:solidFill>
                  <a:srgbClr val="3F3F3F"/>
                </a:solidFill>
                <a:latin typeface="Arial"/>
                <a:ea typeface="Arial"/>
                <a:cs typeface="Arial"/>
                <a:sym typeface="Arial"/>
              </a:rPr>
              <a:t>“</a:t>
            </a:r>
            <a:r>
              <a:rPr lang="en-US" sz="9600">
                <a:solidFill>
                  <a:srgbClr val="3F3F3F"/>
                </a:solidFill>
                <a:latin typeface="Arial"/>
                <a:ea typeface="Arial"/>
                <a:cs typeface="Arial"/>
                <a:sym typeface="Arial"/>
              </a:rPr>
              <a:t>Susan”</a:t>
            </a:r>
            <a:endParaRPr sz="9600">
              <a:solidFill>
                <a:srgbClr val="3F3F3F"/>
              </a:solidFill>
              <a:latin typeface="Arial"/>
              <a:ea typeface="Arial"/>
              <a:cs typeface="Arial"/>
              <a:sym typeface="Arial"/>
            </a:endParaRPr>
          </a:p>
        </p:txBody>
      </p:sp>
      <p:sp>
        <p:nvSpPr>
          <p:cNvPr id="120" name="Google Shape;120;p15"/>
          <p:cNvSpPr txBox="1"/>
          <p:nvPr/>
        </p:nvSpPr>
        <p:spPr>
          <a:xfrm>
            <a:off x="1525775" y="2926075"/>
            <a:ext cx="8560500" cy="522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Arial"/>
                <a:ea typeface="Arial"/>
                <a:cs typeface="Arial"/>
                <a:sym typeface="Arial"/>
              </a:rPr>
              <a:t>VIRTUAL BANKING AASSISTANT</a:t>
            </a:r>
            <a:endParaRPr sz="2800">
              <a:solidFill>
                <a:schemeClr val="dk1"/>
              </a:solidFill>
              <a:latin typeface="Arial"/>
              <a:ea typeface="Arial"/>
              <a:cs typeface="Arial"/>
              <a:sym typeface="Arial"/>
            </a:endParaRPr>
          </a:p>
        </p:txBody>
      </p:sp>
      <p:pic>
        <p:nvPicPr>
          <p:cNvPr descr="click_speak" id="121" name="Google Shape;121;p15"/>
          <p:cNvPicPr preferRelativeResize="0"/>
          <p:nvPr>
            <p:ph idx="1" type="body"/>
          </p:nvPr>
        </p:nvPicPr>
        <p:blipFill rotWithShape="1">
          <a:blip r:embed="rId3">
            <a:alphaModFix/>
          </a:blip>
          <a:srcRect b="0" l="0" r="0" t="0"/>
          <a:stretch/>
        </p:blipFill>
        <p:spPr>
          <a:xfrm>
            <a:off x="5443220" y="3769360"/>
            <a:ext cx="1098550" cy="1098550"/>
          </a:xfrm>
          <a:prstGeom prst="rect">
            <a:avLst/>
          </a:prstGeom>
          <a:noFill/>
          <a:ln>
            <a:noFill/>
          </a:ln>
          <a:effectLst>
            <a:reflection blurRad="0" dir="0" dist="0" endA="300" endPos="35000" fadeDir="5400000" kx="0" rotWithShape="0" algn="bl" stA="52000" stPos="0" sy="-100000" ky="0"/>
          </a:effectLst>
        </p:spPr>
      </p:pic>
    </p:spTree>
  </p:cSld>
  <p:clrMapOvr>
    <a:masterClrMapping/>
  </p:clrMapOvr>
  <p:transition>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426720" y="153670"/>
            <a:ext cx="9435465" cy="132588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5A8D4"/>
              </a:buClr>
              <a:buSzPts val="4800"/>
              <a:buFont typeface="Arial"/>
              <a:buNone/>
            </a:pPr>
            <a:r>
              <a:rPr b="0" i="0" lang="en-US" sz="4800" u="none" cap="none" strike="noStrike">
                <a:solidFill>
                  <a:srgbClr val="45A8D4"/>
                </a:solidFill>
                <a:latin typeface="Arial"/>
                <a:ea typeface="Arial"/>
                <a:cs typeface="Arial"/>
                <a:sym typeface="Arial"/>
              </a:rPr>
              <a:t>SERVICES OFFERED</a:t>
            </a:r>
            <a:endParaRPr b="0" i="0" sz="4800" u="none" cap="none" strike="noStrike">
              <a:solidFill>
                <a:srgbClr val="45A8D4"/>
              </a:solidFill>
              <a:latin typeface="Arial"/>
              <a:ea typeface="Arial"/>
              <a:cs typeface="Arial"/>
              <a:sym typeface="Arial"/>
            </a:endParaRPr>
          </a:p>
        </p:txBody>
      </p:sp>
      <p:sp>
        <p:nvSpPr>
          <p:cNvPr id="127" name="Google Shape;127;p16"/>
          <p:cNvSpPr/>
          <p:nvPr/>
        </p:nvSpPr>
        <p:spPr>
          <a:xfrm flipH="1" rot="10800000">
            <a:off x="574675" y="1172210"/>
            <a:ext cx="2613025" cy="120015"/>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16"/>
          <p:cNvSpPr/>
          <p:nvPr/>
        </p:nvSpPr>
        <p:spPr>
          <a:xfrm flipH="1" rot="-5400000">
            <a:off x="-1911350" y="3778885"/>
            <a:ext cx="5092700" cy="120015"/>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16"/>
          <p:cNvSpPr/>
          <p:nvPr/>
        </p:nvSpPr>
        <p:spPr>
          <a:xfrm>
            <a:off x="648970" y="1405890"/>
            <a:ext cx="615315" cy="603885"/>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6"/>
          <p:cNvSpPr txBox="1"/>
          <p:nvPr/>
        </p:nvSpPr>
        <p:spPr>
          <a:xfrm>
            <a:off x="796290" y="1524635"/>
            <a:ext cx="26606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1</a:t>
            </a:r>
            <a:endParaRPr b="1" sz="1800">
              <a:solidFill>
                <a:schemeClr val="lt1"/>
              </a:solidFill>
              <a:latin typeface="Calibri"/>
              <a:ea typeface="Calibri"/>
              <a:cs typeface="Calibri"/>
              <a:sym typeface="Calibri"/>
            </a:endParaRPr>
          </a:p>
        </p:txBody>
      </p:sp>
      <p:sp>
        <p:nvSpPr>
          <p:cNvPr id="131" name="Google Shape;131;p16"/>
          <p:cNvSpPr txBox="1"/>
          <p:nvPr/>
        </p:nvSpPr>
        <p:spPr>
          <a:xfrm>
            <a:off x="1387475" y="1406525"/>
            <a:ext cx="4383405" cy="6451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5"/>
                </a:solidFill>
                <a:latin typeface="Arial"/>
                <a:ea typeface="Arial"/>
                <a:cs typeface="Arial"/>
                <a:sym typeface="Arial"/>
              </a:rPr>
              <a:t>MULTIPLE  INTERNET  BANKING  ACCOUNTS OF MULTIPLE BANKS</a:t>
            </a:r>
            <a:endParaRPr sz="1800">
              <a:solidFill>
                <a:schemeClr val="accent5"/>
              </a:solidFill>
              <a:latin typeface="Arial"/>
              <a:ea typeface="Arial"/>
              <a:cs typeface="Arial"/>
              <a:sym typeface="Arial"/>
            </a:endParaRPr>
          </a:p>
        </p:txBody>
      </p:sp>
      <p:sp>
        <p:nvSpPr>
          <p:cNvPr id="132" name="Google Shape;132;p16"/>
          <p:cNvSpPr/>
          <p:nvPr/>
        </p:nvSpPr>
        <p:spPr>
          <a:xfrm>
            <a:off x="659130" y="2044065"/>
            <a:ext cx="615315" cy="603885"/>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16"/>
          <p:cNvSpPr txBox="1"/>
          <p:nvPr/>
        </p:nvSpPr>
        <p:spPr>
          <a:xfrm>
            <a:off x="806450" y="2162810"/>
            <a:ext cx="26606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2</a:t>
            </a:r>
            <a:endParaRPr b="1" sz="1800">
              <a:solidFill>
                <a:schemeClr val="lt1"/>
              </a:solidFill>
              <a:latin typeface="Calibri"/>
              <a:ea typeface="Calibri"/>
              <a:cs typeface="Calibri"/>
              <a:sym typeface="Calibri"/>
            </a:endParaRPr>
          </a:p>
        </p:txBody>
      </p:sp>
      <p:sp>
        <p:nvSpPr>
          <p:cNvPr id="134" name="Google Shape;134;p16"/>
          <p:cNvSpPr txBox="1"/>
          <p:nvPr/>
        </p:nvSpPr>
        <p:spPr>
          <a:xfrm>
            <a:off x="1397635" y="2146935"/>
            <a:ext cx="438340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5"/>
                </a:solidFill>
                <a:latin typeface="Arial"/>
                <a:ea typeface="Arial"/>
                <a:cs typeface="Arial"/>
                <a:sym typeface="Arial"/>
              </a:rPr>
              <a:t>BALANCE INFORMATION</a:t>
            </a:r>
            <a:endParaRPr sz="1800">
              <a:solidFill>
                <a:schemeClr val="accent5"/>
              </a:solidFill>
              <a:latin typeface="Arial"/>
              <a:ea typeface="Arial"/>
              <a:cs typeface="Arial"/>
              <a:sym typeface="Arial"/>
            </a:endParaRPr>
          </a:p>
        </p:txBody>
      </p:sp>
      <p:sp>
        <p:nvSpPr>
          <p:cNvPr id="135" name="Google Shape;135;p16"/>
          <p:cNvSpPr/>
          <p:nvPr/>
        </p:nvSpPr>
        <p:spPr>
          <a:xfrm>
            <a:off x="654685" y="2682240"/>
            <a:ext cx="615315" cy="603885"/>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16"/>
          <p:cNvSpPr txBox="1"/>
          <p:nvPr/>
        </p:nvSpPr>
        <p:spPr>
          <a:xfrm>
            <a:off x="802005" y="2800985"/>
            <a:ext cx="26606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3</a:t>
            </a:r>
            <a:endParaRPr b="1" sz="1800">
              <a:solidFill>
                <a:schemeClr val="lt1"/>
              </a:solidFill>
              <a:latin typeface="Calibri"/>
              <a:ea typeface="Calibri"/>
              <a:cs typeface="Calibri"/>
              <a:sym typeface="Calibri"/>
            </a:endParaRPr>
          </a:p>
        </p:txBody>
      </p:sp>
      <p:sp>
        <p:nvSpPr>
          <p:cNvPr id="137" name="Google Shape;137;p16"/>
          <p:cNvSpPr txBox="1"/>
          <p:nvPr/>
        </p:nvSpPr>
        <p:spPr>
          <a:xfrm>
            <a:off x="1393190" y="2785110"/>
            <a:ext cx="438340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5"/>
                </a:solidFill>
                <a:latin typeface="Arial"/>
                <a:ea typeface="Arial"/>
                <a:cs typeface="Arial"/>
                <a:sym typeface="Arial"/>
              </a:rPr>
              <a:t>FUND TRANSFER</a:t>
            </a:r>
            <a:endParaRPr sz="1800">
              <a:solidFill>
                <a:schemeClr val="accent5"/>
              </a:solidFill>
              <a:latin typeface="Arial"/>
              <a:ea typeface="Arial"/>
              <a:cs typeface="Arial"/>
              <a:sym typeface="Arial"/>
            </a:endParaRPr>
          </a:p>
        </p:txBody>
      </p:sp>
      <p:sp>
        <p:nvSpPr>
          <p:cNvPr id="138" name="Google Shape;138;p16"/>
          <p:cNvSpPr/>
          <p:nvPr/>
        </p:nvSpPr>
        <p:spPr>
          <a:xfrm>
            <a:off x="650240" y="3305810"/>
            <a:ext cx="615315" cy="603885"/>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16"/>
          <p:cNvSpPr txBox="1"/>
          <p:nvPr/>
        </p:nvSpPr>
        <p:spPr>
          <a:xfrm>
            <a:off x="797560" y="3424555"/>
            <a:ext cx="26606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4</a:t>
            </a:r>
            <a:endParaRPr b="1" sz="1800">
              <a:solidFill>
                <a:schemeClr val="lt1"/>
              </a:solidFill>
              <a:latin typeface="Calibri"/>
              <a:ea typeface="Calibri"/>
              <a:cs typeface="Calibri"/>
              <a:sym typeface="Calibri"/>
            </a:endParaRPr>
          </a:p>
        </p:txBody>
      </p:sp>
      <p:sp>
        <p:nvSpPr>
          <p:cNvPr id="140" name="Google Shape;140;p16"/>
          <p:cNvSpPr txBox="1"/>
          <p:nvPr/>
        </p:nvSpPr>
        <p:spPr>
          <a:xfrm>
            <a:off x="1388745" y="3291840"/>
            <a:ext cx="4383405" cy="6451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5"/>
                </a:solidFill>
                <a:latin typeface="Arial"/>
                <a:ea typeface="Arial"/>
                <a:cs typeface="Arial"/>
                <a:sym typeface="Arial"/>
              </a:rPr>
              <a:t>FETCH LINKED ACCOUNTS WITH ANY INTERNET BANKING SUBSCRIPTION</a:t>
            </a:r>
            <a:endParaRPr sz="1800">
              <a:solidFill>
                <a:schemeClr val="accent5"/>
              </a:solidFill>
              <a:latin typeface="Arial"/>
              <a:ea typeface="Arial"/>
              <a:cs typeface="Arial"/>
              <a:sym typeface="Arial"/>
            </a:endParaRPr>
          </a:p>
        </p:txBody>
      </p:sp>
      <p:sp>
        <p:nvSpPr>
          <p:cNvPr id="141" name="Google Shape;141;p16"/>
          <p:cNvSpPr/>
          <p:nvPr/>
        </p:nvSpPr>
        <p:spPr>
          <a:xfrm>
            <a:off x="650240" y="3948430"/>
            <a:ext cx="615315" cy="603885"/>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16"/>
          <p:cNvSpPr txBox="1"/>
          <p:nvPr/>
        </p:nvSpPr>
        <p:spPr>
          <a:xfrm>
            <a:off x="797560" y="4067175"/>
            <a:ext cx="26606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5</a:t>
            </a:r>
            <a:endParaRPr b="1" sz="1800">
              <a:solidFill>
                <a:schemeClr val="lt1"/>
              </a:solidFill>
              <a:latin typeface="Calibri"/>
              <a:ea typeface="Calibri"/>
              <a:cs typeface="Calibri"/>
              <a:sym typeface="Calibri"/>
            </a:endParaRPr>
          </a:p>
        </p:txBody>
      </p:sp>
      <p:sp>
        <p:nvSpPr>
          <p:cNvPr id="143" name="Google Shape;143;p16"/>
          <p:cNvSpPr txBox="1"/>
          <p:nvPr/>
        </p:nvSpPr>
        <p:spPr>
          <a:xfrm>
            <a:off x="1387475" y="3948425"/>
            <a:ext cx="5416800" cy="645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5"/>
                </a:solidFill>
                <a:latin typeface="Arial"/>
                <a:ea typeface="Arial"/>
                <a:cs typeface="Arial"/>
                <a:sym typeface="Arial"/>
              </a:rPr>
              <a:t>CREATE  QUICK SEND CONTACTS FOR SENDING MONEY BY JUST   HIS  NAME</a:t>
            </a:r>
            <a:endParaRPr sz="1800">
              <a:solidFill>
                <a:schemeClr val="accent5"/>
              </a:solidFill>
              <a:latin typeface="Arial"/>
              <a:ea typeface="Arial"/>
              <a:cs typeface="Arial"/>
              <a:sym typeface="Arial"/>
            </a:endParaRPr>
          </a:p>
        </p:txBody>
      </p:sp>
      <p:sp>
        <p:nvSpPr>
          <p:cNvPr id="144" name="Google Shape;144;p16"/>
          <p:cNvSpPr/>
          <p:nvPr/>
        </p:nvSpPr>
        <p:spPr>
          <a:xfrm>
            <a:off x="660400" y="4586605"/>
            <a:ext cx="615315" cy="603885"/>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16"/>
          <p:cNvSpPr txBox="1"/>
          <p:nvPr/>
        </p:nvSpPr>
        <p:spPr>
          <a:xfrm>
            <a:off x="807720" y="4705350"/>
            <a:ext cx="26606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6</a:t>
            </a:r>
            <a:endParaRPr b="1" sz="1800">
              <a:solidFill>
                <a:schemeClr val="lt1"/>
              </a:solidFill>
              <a:latin typeface="Calibri"/>
              <a:ea typeface="Calibri"/>
              <a:cs typeface="Calibri"/>
              <a:sym typeface="Calibri"/>
            </a:endParaRPr>
          </a:p>
        </p:txBody>
      </p:sp>
      <p:sp>
        <p:nvSpPr>
          <p:cNvPr id="146" name="Google Shape;146;p16"/>
          <p:cNvSpPr txBox="1"/>
          <p:nvPr/>
        </p:nvSpPr>
        <p:spPr>
          <a:xfrm>
            <a:off x="1397625" y="4586600"/>
            <a:ext cx="5329200" cy="645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5"/>
                </a:solidFill>
                <a:latin typeface="Arial"/>
                <a:ea typeface="Arial"/>
                <a:cs typeface="Arial"/>
                <a:sym typeface="Arial"/>
              </a:rPr>
              <a:t>TRANSFER  MONEY  TO ANY OTHER AASSIST USER BY JUST  HIS  EMAIL ADDRESS</a:t>
            </a:r>
            <a:endParaRPr sz="1800">
              <a:solidFill>
                <a:schemeClr val="accent5"/>
              </a:solidFill>
              <a:latin typeface="Arial"/>
              <a:ea typeface="Arial"/>
              <a:cs typeface="Arial"/>
              <a:sym typeface="Arial"/>
            </a:endParaRPr>
          </a:p>
        </p:txBody>
      </p:sp>
      <p:sp>
        <p:nvSpPr>
          <p:cNvPr id="147" name="Google Shape;147;p16"/>
          <p:cNvSpPr/>
          <p:nvPr/>
        </p:nvSpPr>
        <p:spPr>
          <a:xfrm>
            <a:off x="660400" y="5214620"/>
            <a:ext cx="615315" cy="603885"/>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16"/>
          <p:cNvSpPr txBox="1"/>
          <p:nvPr/>
        </p:nvSpPr>
        <p:spPr>
          <a:xfrm>
            <a:off x="807720" y="5333365"/>
            <a:ext cx="26606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7</a:t>
            </a:r>
            <a:endParaRPr b="1" sz="1800">
              <a:solidFill>
                <a:schemeClr val="lt1"/>
              </a:solidFill>
              <a:latin typeface="Calibri"/>
              <a:ea typeface="Calibri"/>
              <a:cs typeface="Calibri"/>
              <a:sym typeface="Calibri"/>
            </a:endParaRPr>
          </a:p>
        </p:txBody>
      </p:sp>
      <p:sp>
        <p:nvSpPr>
          <p:cNvPr id="149" name="Google Shape;149;p16"/>
          <p:cNvSpPr txBox="1"/>
          <p:nvPr/>
        </p:nvSpPr>
        <p:spPr>
          <a:xfrm>
            <a:off x="1397625" y="5214625"/>
            <a:ext cx="4854300" cy="645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5"/>
                </a:solidFill>
                <a:latin typeface="Arial"/>
                <a:ea typeface="Arial"/>
                <a:cs typeface="Arial"/>
                <a:sym typeface="Arial"/>
              </a:rPr>
              <a:t>SELECT A  DEFAULT ACCOUNT  TO  RECEIVE AND  SEND  MONEY </a:t>
            </a:r>
            <a:endParaRPr sz="1800">
              <a:solidFill>
                <a:schemeClr val="accent5"/>
              </a:solidFill>
              <a:latin typeface="Arial"/>
              <a:ea typeface="Arial"/>
              <a:cs typeface="Arial"/>
              <a:sym typeface="Arial"/>
            </a:endParaRPr>
          </a:p>
        </p:txBody>
      </p:sp>
      <p:sp>
        <p:nvSpPr>
          <p:cNvPr id="150" name="Google Shape;150;p16"/>
          <p:cNvSpPr/>
          <p:nvPr/>
        </p:nvSpPr>
        <p:spPr>
          <a:xfrm flipH="1" rot="10800000">
            <a:off x="584835" y="5800725"/>
            <a:ext cx="6435090" cy="131445"/>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16"/>
          <p:cNvSpPr/>
          <p:nvPr/>
        </p:nvSpPr>
        <p:spPr>
          <a:xfrm flipH="1" rot="-5400000">
            <a:off x="4664710" y="3647440"/>
            <a:ext cx="4600575" cy="109220"/>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16"/>
          <p:cNvSpPr/>
          <p:nvPr/>
        </p:nvSpPr>
        <p:spPr>
          <a:xfrm>
            <a:off x="6983095" y="1401445"/>
            <a:ext cx="615315" cy="603885"/>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16"/>
          <p:cNvSpPr txBox="1"/>
          <p:nvPr/>
        </p:nvSpPr>
        <p:spPr>
          <a:xfrm>
            <a:off x="7130415" y="1520190"/>
            <a:ext cx="26606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8</a:t>
            </a:r>
            <a:endParaRPr b="1" sz="1800">
              <a:solidFill>
                <a:schemeClr val="lt1"/>
              </a:solidFill>
              <a:latin typeface="Calibri"/>
              <a:ea typeface="Calibri"/>
              <a:cs typeface="Calibri"/>
              <a:sym typeface="Calibri"/>
            </a:endParaRPr>
          </a:p>
        </p:txBody>
      </p:sp>
      <p:sp>
        <p:nvSpPr>
          <p:cNvPr id="154" name="Google Shape;154;p16"/>
          <p:cNvSpPr txBox="1"/>
          <p:nvPr/>
        </p:nvSpPr>
        <p:spPr>
          <a:xfrm>
            <a:off x="7721600" y="1518920"/>
            <a:ext cx="438340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5"/>
                </a:solidFill>
                <a:latin typeface="Arial"/>
                <a:ea typeface="Arial"/>
                <a:cs typeface="Arial"/>
                <a:sym typeface="Arial"/>
              </a:rPr>
              <a:t>ANALYZE YOUR  PREVIOUS  TRANSACTIONS</a:t>
            </a:r>
            <a:endParaRPr sz="1800">
              <a:solidFill>
                <a:schemeClr val="accent5"/>
              </a:solidFill>
              <a:latin typeface="Arial"/>
              <a:ea typeface="Arial"/>
              <a:cs typeface="Arial"/>
              <a:sym typeface="Arial"/>
            </a:endParaRPr>
          </a:p>
        </p:txBody>
      </p:sp>
      <p:sp>
        <p:nvSpPr>
          <p:cNvPr id="155" name="Google Shape;155;p16"/>
          <p:cNvSpPr/>
          <p:nvPr/>
        </p:nvSpPr>
        <p:spPr>
          <a:xfrm>
            <a:off x="6993255" y="2039620"/>
            <a:ext cx="615315" cy="603885"/>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16"/>
          <p:cNvSpPr txBox="1"/>
          <p:nvPr/>
        </p:nvSpPr>
        <p:spPr>
          <a:xfrm>
            <a:off x="7140575" y="2158365"/>
            <a:ext cx="26606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9</a:t>
            </a:r>
            <a:endParaRPr b="1" sz="1800">
              <a:solidFill>
                <a:schemeClr val="lt1"/>
              </a:solidFill>
              <a:latin typeface="Calibri"/>
              <a:ea typeface="Calibri"/>
              <a:cs typeface="Calibri"/>
              <a:sym typeface="Calibri"/>
            </a:endParaRPr>
          </a:p>
        </p:txBody>
      </p:sp>
      <p:sp>
        <p:nvSpPr>
          <p:cNvPr id="157" name="Google Shape;157;p16"/>
          <p:cNvSpPr txBox="1"/>
          <p:nvPr/>
        </p:nvSpPr>
        <p:spPr>
          <a:xfrm>
            <a:off x="7731760" y="2157095"/>
            <a:ext cx="438340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5"/>
                </a:solidFill>
                <a:latin typeface="Arial"/>
                <a:ea typeface="Arial"/>
                <a:cs typeface="Arial"/>
                <a:sym typeface="Arial"/>
              </a:rPr>
              <a:t>MAKE  PULL  TRANSFERS </a:t>
            </a:r>
            <a:endParaRPr sz="1800">
              <a:solidFill>
                <a:schemeClr val="accent5"/>
              </a:solidFill>
              <a:latin typeface="Arial"/>
              <a:ea typeface="Arial"/>
              <a:cs typeface="Arial"/>
              <a:sym typeface="Arial"/>
            </a:endParaRPr>
          </a:p>
        </p:txBody>
      </p:sp>
      <p:sp>
        <p:nvSpPr>
          <p:cNvPr id="158" name="Google Shape;158;p16"/>
          <p:cNvSpPr/>
          <p:nvPr/>
        </p:nvSpPr>
        <p:spPr>
          <a:xfrm>
            <a:off x="6993255" y="2682240"/>
            <a:ext cx="615315" cy="603885"/>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16"/>
          <p:cNvSpPr txBox="1"/>
          <p:nvPr/>
        </p:nvSpPr>
        <p:spPr>
          <a:xfrm>
            <a:off x="7140575" y="2800985"/>
            <a:ext cx="45847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10</a:t>
            </a:r>
            <a:endParaRPr b="1" sz="1800">
              <a:solidFill>
                <a:schemeClr val="lt1"/>
              </a:solidFill>
              <a:latin typeface="Calibri"/>
              <a:ea typeface="Calibri"/>
              <a:cs typeface="Calibri"/>
              <a:sym typeface="Calibri"/>
            </a:endParaRPr>
          </a:p>
        </p:txBody>
      </p:sp>
      <p:sp>
        <p:nvSpPr>
          <p:cNvPr id="160" name="Google Shape;160;p16"/>
          <p:cNvSpPr txBox="1"/>
          <p:nvPr/>
        </p:nvSpPr>
        <p:spPr>
          <a:xfrm>
            <a:off x="7731760" y="2799715"/>
            <a:ext cx="438340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5"/>
                </a:solidFill>
                <a:latin typeface="Arial"/>
                <a:ea typeface="Arial"/>
                <a:cs typeface="Arial"/>
                <a:sym typeface="Arial"/>
              </a:rPr>
              <a:t>EASY  CONTEXT SWITCHING</a:t>
            </a:r>
            <a:endParaRPr sz="1800">
              <a:solidFill>
                <a:schemeClr val="accent5"/>
              </a:solidFill>
              <a:latin typeface="Arial"/>
              <a:ea typeface="Arial"/>
              <a:cs typeface="Arial"/>
              <a:sym typeface="Arial"/>
            </a:endParaRPr>
          </a:p>
        </p:txBody>
      </p:sp>
      <p:sp>
        <p:nvSpPr>
          <p:cNvPr id="161" name="Google Shape;161;p16"/>
          <p:cNvSpPr/>
          <p:nvPr/>
        </p:nvSpPr>
        <p:spPr>
          <a:xfrm>
            <a:off x="6983095" y="3327400"/>
            <a:ext cx="615315" cy="603885"/>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16"/>
          <p:cNvSpPr txBox="1"/>
          <p:nvPr/>
        </p:nvSpPr>
        <p:spPr>
          <a:xfrm>
            <a:off x="7130415" y="3446145"/>
            <a:ext cx="46736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11</a:t>
            </a:r>
            <a:endParaRPr b="1" sz="1800">
              <a:solidFill>
                <a:schemeClr val="lt1"/>
              </a:solidFill>
              <a:latin typeface="Calibri"/>
              <a:ea typeface="Calibri"/>
              <a:cs typeface="Calibri"/>
              <a:sym typeface="Calibri"/>
            </a:endParaRPr>
          </a:p>
        </p:txBody>
      </p:sp>
      <p:sp>
        <p:nvSpPr>
          <p:cNvPr id="163" name="Google Shape;163;p16"/>
          <p:cNvSpPr txBox="1"/>
          <p:nvPr/>
        </p:nvSpPr>
        <p:spPr>
          <a:xfrm>
            <a:off x="7721600" y="3444875"/>
            <a:ext cx="438340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5"/>
                </a:solidFill>
                <a:latin typeface="Arial"/>
                <a:ea typeface="Arial"/>
                <a:cs typeface="Arial"/>
                <a:sym typeface="Arial"/>
              </a:rPr>
              <a:t>UPI   TRANSACTIONS</a:t>
            </a:r>
            <a:endParaRPr sz="1800">
              <a:solidFill>
                <a:schemeClr val="accent5"/>
              </a:solidFill>
              <a:latin typeface="Arial"/>
              <a:ea typeface="Arial"/>
              <a:cs typeface="Arial"/>
              <a:sym typeface="Arial"/>
            </a:endParaRPr>
          </a:p>
        </p:txBody>
      </p:sp>
    </p:spTree>
  </p:cSld>
  <p:clrMapOvr>
    <a:masterClrMapping/>
  </p:clrMapOvr>
  <p:transition>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descr="integrations_awsec2@4x-500x500" id="168" name="Google Shape;168;p17"/>
          <p:cNvPicPr preferRelativeResize="0"/>
          <p:nvPr/>
        </p:nvPicPr>
        <p:blipFill rotWithShape="1">
          <a:blip r:embed="rId3">
            <a:alphaModFix/>
          </a:blip>
          <a:srcRect b="0" l="0" r="0" t="0"/>
          <a:stretch/>
        </p:blipFill>
        <p:spPr>
          <a:xfrm>
            <a:off x="7842885" y="1847850"/>
            <a:ext cx="2482215" cy="2482215"/>
          </a:xfrm>
          <a:prstGeom prst="rect">
            <a:avLst/>
          </a:prstGeom>
          <a:noFill/>
          <a:ln>
            <a:noFill/>
          </a:ln>
        </p:spPr>
      </p:pic>
      <p:sp>
        <p:nvSpPr>
          <p:cNvPr id="169" name="Google Shape;1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5A8D4"/>
              </a:buClr>
              <a:buSzPts val="4800"/>
              <a:buFont typeface="Arial"/>
              <a:buNone/>
            </a:pPr>
            <a:r>
              <a:rPr b="0" i="0" lang="en-US" sz="4800" u="none" cap="none" strike="noStrike">
                <a:solidFill>
                  <a:srgbClr val="45A8D4"/>
                </a:solidFill>
                <a:latin typeface="Arial"/>
                <a:ea typeface="Arial"/>
                <a:cs typeface="Arial"/>
                <a:sym typeface="Arial"/>
              </a:rPr>
              <a:t>MAJOR COMPONENTS</a:t>
            </a:r>
            <a:endParaRPr b="0" i="0" sz="4800" u="none" cap="none" strike="noStrike">
              <a:solidFill>
                <a:srgbClr val="45A8D4"/>
              </a:solidFill>
              <a:latin typeface="Arial"/>
              <a:ea typeface="Arial"/>
              <a:cs typeface="Arial"/>
              <a:sym typeface="Arial"/>
            </a:endParaRPr>
          </a:p>
        </p:txBody>
      </p:sp>
      <p:sp>
        <p:nvSpPr>
          <p:cNvPr id="170" name="Google Shape;170;p17"/>
          <p:cNvSpPr/>
          <p:nvPr/>
        </p:nvSpPr>
        <p:spPr>
          <a:xfrm>
            <a:off x="1593850" y="1351280"/>
            <a:ext cx="3110230" cy="76200"/>
          </a:xfrm>
          <a:prstGeom prst="rect">
            <a:avLst/>
          </a:prstGeom>
          <a:solidFill>
            <a:srgbClr val="45A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Server" id="171" name="Google Shape;171;p17"/>
          <p:cNvPicPr preferRelativeResize="0"/>
          <p:nvPr/>
        </p:nvPicPr>
        <p:blipFill rotWithShape="1">
          <a:blip r:embed="rId4">
            <a:alphaModFix/>
          </a:blip>
          <a:srcRect b="0" l="0" r="0" t="0"/>
          <a:stretch/>
        </p:blipFill>
        <p:spPr>
          <a:xfrm>
            <a:off x="-15875" y="2025650"/>
            <a:ext cx="2127250" cy="2127250"/>
          </a:xfrm>
          <a:prstGeom prst="rect">
            <a:avLst/>
          </a:prstGeom>
          <a:noFill/>
          <a:ln>
            <a:noFill/>
          </a:ln>
        </p:spPr>
      </p:pic>
      <p:sp>
        <p:nvSpPr>
          <p:cNvPr id="172" name="Google Shape;172;p17"/>
          <p:cNvSpPr txBox="1"/>
          <p:nvPr/>
        </p:nvSpPr>
        <p:spPr>
          <a:xfrm>
            <a:off x="1559560" y="2212340"/>
            <a:ext cx="1042035" cy="13220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Calibri"/>
                <a:ea typeface="Calibri"/>
                <a:cs typeface="Calibri"/>
                <a:sym typeface="Calibri"/>
              </a:rPr>
              <a:t> </a:t>
            </a:r>
            <a:r>
              <a:rPr lang="en-US" sz="8000">
                <a:solidFill>
                  <a:srgbClr val="45A8D4"/>
                </a:solidFill>
                <a:latin typeface="Calibri"/>
                <a:ea typeface="Calibri"/>
                <a:cs typeface="Calibri"/>
                <a:sym typeface="Calibri"/>
              </a:rPr>
              <a:t>+</a:t>
            </a:r>
            <a:endParaRPr sz="8000">
              <a:solidFill>
                <a:srgbClr val="45A8D4"/>
              </a:solidFill>
              <a:latin typeface="Calibri"/>
              <a:ea typeface="Calibri"/>
              <a:cs typeface="Calibri"/>
              <a:sym typeface="Calibri"/>
            </a:endParaRPr>
          </a:p>
        </p:txBody>
      </p:sp>
      <p:pic>
        <p:nvPicPr>
          <p:cNvPr descr="communication-smartphone-bubble" id="173" name="Google Shape;173;p17"/>
          <p:cNvPicPr preferRelativeResize="0"/>
          <p:nvPr/>
        </p:nvPicPr>
        <p:blipFill rotWithShape="1">
          <a:blip r:embed="rId5">
            <a:alphaModFix/>
          </a:blip>
          <a:srcRect b="0" l="0" r="0" t="0"/>
          <a:stretch/>
        </p:blipFill>
        <p:spPr>
          <a:xfrm>
            <a:off x="2737485" y="2211705"/>
            <a:ext cx="2058035" cy="2058035"/>
          </a:xfrm>
          <a:prstGeom prst="rect">
            <a:avLst/>
          </a:prstGeom>
          <a:noFill/>
          <a:ln>
            <a:noFill/>
          </a:ln>
        </p:spPr>
      </p:pic>
      <p:sp>
        <p:nvSpPr>
          <p:cNvPr id="174" name="Google Shape;174;p17"/>
          <p:cNvSpPr txBox="1"/>
          <p:nvPr/>
        </p:nvSpPr>
        <p:spPr>
          <a:xfrm>
            <a:off x="4726305" y="2212340"/>
            <a:ext cx="1042035" cy="13220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Calibri"/>
                <a:ea typeface="Calibri"/>
                <a:cs typeface="Calibri"/>
                <a:sym typeface="Calibri"/>
              </a:rPr>
              <a:t> </a:t>
            </a:r>
            <a:r>
              <a:rPr lang="en-US" sz="8000">
                <a:solidFill>
                  <a:srgbClr val="45A8D4"/>
                </a:solidFill>
                <a:latin typeface="Calibri"/>
                <a:ea typeface="Calibri"/>
                <a:cs typeface="Calibri"/>
                <a:sym typeface="Calibri"/>
              </a:rPr>
              <a:t>+</a:t>
            </a:r>
            <a:endParaRPr sz="8000">
              <a:solidFill>
                <a:srgbClr val="45A8D4"/>
              </a:solidFill>
              <a:latin typeface="Calibri"/>
              <a:ea typeface="Calibri"/>
              <a:cs typeface="Calibri"/>
              <a:sym typeface="Calibri"/>
            </a:endParaRPr>
          </a:p>
        </p:txBody>
      </p:sp>
      <p:pic>
        <p:nvPicPr>
          <p:cNvPr descr="code_development_logo_mysql_icon_512" id="175" name="Google Shape;175;p17"/>
          <p:cNvPicPr preferRelativeResize="0"/>
          <p:nvPr/>
        </p:nvPicPr>
        <p:blipFill rotWithShape="1">
          <a:blip r:embed="rId6">
            <a:alphaModFix/>
          </a:blip>
          <a:srcRect b="0" l="0" r="0" t="0"/>
          <a:stretch/>
        </p:blipFill>
        <p:spPr>
          <a:xfrm>
            <a:off x="5768340" y="2340610"/>
            <a:ext cx="2074545" cy="1085850"/>
          </a:xfrm>
          <a:prstGeom prst="rect">
            <a:avLst/>
          </a:prstGeom>
          <a:noFill/>
          <a:ln>
            <a:noFill/>
          </a:ln>
        </p:spPr>
      </p:pic>
      <p:sp>
        <p:nvSpPr>
          <p:cNvPr id="176" name="Google Shape;176;p17"/>
          <p:cNvSpPr txBox="1"/>
          <p:nvPr/>
        </p:nvSpPr>
        <p:spPr>
          <a:xfrm>
            <a:off x="7604125" y="2222500"/>
            <a:ext cx="1042035" cy="13220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Calibri"/>
                <a:ea typeface="Calibri"/>
                <a:cs typeface="Calibri"/>
                <a:sym typeface="Calibri"/>
              </a:rPr>
              <a:t> </a:t>
            </a:r>
            <a:r>
              <a:rPr lang="en-US" sz="8000">
                <a:solidFill>
                  <a:srgbClr val="45A8D4"/>
                </a:solidFill>
                <a:latin typeface="Calibri"/>
                <a:ea typeface="Calibri"/>
                <a:cs typeface="Calibri"/>
                <a:sym typeface="Calibri"/>
              </a:rPr>
              <a:t>+</a:t>
            </a:r>
            <a:endParaRPr sz="8000">
              <a:solidFill>
                <a:srgbClr val="45A8D4"/>
              </a:solidFill>
              <a:latin typeface="Calibri"/>
              <a:ea typeface="Calibri"/>
              <a:cs typeface="Calibri"/>
              <a:sym typeface="Calibri"/>
            </a:endParaRPr>
          </a:p>
        </p:txBody>
      </p:sp>
      <p:sp>
        <p:nvSpPr>
          <p:cNvPr id="177" name="Google Shape;177;p17"/>
          <p:cNvSpPr txBox="1"/>
          <p:nvPr/>
        </p:nvSpPr>
        <p:spPr>
          <a:xfrm>
            <a:off x="9461500" y="2222500"/>
            <a:ext cx="1042035" cy="13220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Calibri"/>
                <a:ea typeface="Calibri"/>
                <a:cs typeface="Calibri"/>
                <a:sym typeface="Calibri"/>
              </a:rPr>
              <a:t> </a:t>
            </a:r>
            <a:r>
              <a:rPr lang="en-US" sz="8000">
                <a:solidFill>
                  <a:srgbClr val="45A8D4"/>
                </a:solidFill>
                <a:latin typeface="Calibri"/>
                <a:ea typeface="Calibri"/>
                <a:cs typeface="Calibri"/>
                <a:sym typeface="Calibri"/>
              </a:rPr>
              <a:t>=</a:t>
            </a:r>
            <a:endParaRPr sz="8000">
              <a:solidFill>
                <a:srgbClr val="45A8D4"/>
              </a:solidFill>
              <a:latin typeface="Calibri"/>
              <a:ea typeface="Calibri"/>
              <a:cs typeface="Calibri"/>
              <a:sym typeface="Calibri"/>
            </a:endParaRPr>
          </a:p>
        </p:txBody>
      </p:sp>
      <p:pic>
        <p:nvPicPr>
          <p:cNvPr descr="ic_launcher_foreground" id="178" name="Google Shape;178;p17"/>
          <p:cNvPicPr preferRelativeResize="0"/>
          <p:nvPr>
            <p:ph idx="1" type="body"/>
          </p:nvPr>
        </p:nvPicPr>
        <p:blipFill rotWithShape="1">
          <a:blip r:embed="rId7">
            <a:alphaModFix/>
          </a:blip>
          <a:srcRect b="0" l="0" r="0" t="0"/>
          <a:stretch/>
        </p:blipFill>
        <p:spPr>
          <a:xfrm>
            <a:off x="9869170" y="1457960"/>
            <a:ext cx="2830830" cy="2830830"/>
          </a:xfrm>
          <a:prstGeom prst="rect">
            <a:avLst/>
          </a:prstGeom>
          <a:noFill/>
          <a:ln>
            <a:noFill/>
          </a:ln>
        </p:spPr>
      </p:pic>
      <p:sp>
        <p:nvSpPr>
          <p:cNvPr id="179" name="Google Shape;179;p17"/>
          <p:cNvSpPr txBox="1"/>
          <p:nvPr/>
        </p:nvSpPr>
        <p:spPr>
          <a:xfrm>
            <a:off x="95885" y="4509135"/>
            <a:ext cx="2015490" cy="9220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1E4E79"/>
                </a:solidFill>
                <a:latin typeface="Arial"/>
                <a:ea typeface="Arial"/>
                <a:cs typeface="Arial"/>
                <a:sym typeface="Arial"/>
              </a:rPr>
              <a:t>Intel Python and Intel TBB powered Tornado Server </a:t>
            </a:r>
            <a:endParaRPr sz="1800">
              <a:solidFill>
                <a:srgbClr val="1E4E79"/>
              </a:solidFill>
              <a:latin typeface="Arial"/>
              <a:ea typeface="Arial"/>
              <a:cs typeface="Arial"/>
              <a:sym typeface="Arial"/>
            </a:endParaRPr>
          </a:p>
        </p:txBody>
      </p:sp>
      <p:sp>
        <p:nvSpPr>
          <p:cNvPr id="180" name="Google Shape;180;p17"/>
          <p:cNvSpPr txBox="1"/>
          <p:nvPr/>
        </p:nvSpPr>
        <p:spPr>
          <a:xfrm>
            <a:off x="2399030" y="4504690"/>
            <a:ext cx="2015490" cy="6451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1E4E79"/>
                </a:solidFill>
                <a:latin typeface="Arial"/>
                <a:ea typeface="Arial"/>
                <a:cs typeface="Arial"/>
                <a:sym typeface="Arial"/>
              </a:rPr>
              <a:t>Android Application</a:t>
            </a:r>
            <a:endParaRPr sz="1800">
              <a:solidFill>
                <a:srgbClr val="1E4E79"/>
              </a:solidFill>
              <a:latin typeface="Arial"/>
              <a:ea typeface="Arial"/>
              <a:cs typeface="Arial"/>
              <a:sym typeface="Arial"/>
            </a:endParaRPr>
          </a:p>
        </p:txBody>
      </p:sp>
      <p:sp>
        <p:nvSpPr>
          <p:cNvPr id="181" name="Google Shape;181;p17"/>
          <p:cNvSpPr txBox="1"/>
          <p:nvPr/>
        </p:nvSpPr>
        <p:spPr>
          <a:xfrm>
            <a:off x="5588635" y="4509135"/>
            <a:ext cx="2015490" cy="368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1E4E79"/>
                </a:solidFill>
                <a:latin typeface="Arial"/>
                <a:ea typeface="Arial"/>
                <a:cs typeface="Arial"/>
                <a:sym typeface="Arial"/>
              </a:rPr>
              <a:t>Mysql Database</a:t>
            </a:r>
            <a:endParaRPr sz="1800">
              <a:solidFill>
                <a:srgbClr val="1E4E79"/>
              </a:solidFill>
              <a:latin typeface="Arial"/>
              <a:ea typeface="Arial"/>
              <a:cs typeface="Arial"/>
              <a:sym typeface="Arial"/>
            </a:endParaRPr>
          </a:p>
        </p:txBody>
      </p:sp>
      <p:sp>
        <p:nvSpPr>
          <p:cNvPr id="182" name="Google Shape;182;p17"/>
          <p:cNvSpPr txBox="1"/>
          <p:nvPr/>
        </p:nvSpPr>
        <p:spPr>
          <a:xfrm>
            <a:off x="7853680" y="4504690"/>
            <a:ext cx="2015490" cy="6451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1E4E79"/>
                </a:solidFill>
                <a:latin typeface="Arial"/>
                <a:ea typeface="Arial"/>
                <a:cs typeface="Arial"/>
                <a:sym typeface="Arial"/>
              </a:rPr>
              <a:t>AWS EC2 C5  Instance</a:t>
            </a:r>
            <a:endParaRPr sz="1800">
              <a:solidFill>
                <a:srgbClr val="1E4E79"/>
              </a:solidFill>
              <a:latin typeface="Arial"/>
              <a:ea typeface="Arial"/>
              <a:cs typeface="Arial"/>
              <a:sym typeface="Arial"/>
            </a:endParaR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8"/>
          <p:cNvSpPr txBox="1"/>
          <p:nvPr/>
        </p:nvSpPr>
        <p:spPr>
          <a:xfrm>
            <a:off x="666750" y="934075"/>
            <a:ext cx="4637400" cy="1106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600">
                <a:solidFill>
                  <a:schemeClr val="accent1"/>
                </a:solidFill>
                <a:latin typeface="Arial"/>
                <a:ea typeface="Arial"/>
                <a:cs typeface="Arial"/>
                <a:sym typeface="Arial"/>
              </a:rPr>
              <a:t>4%</a:t>
            </a:r>
            <a:endParaRPr sz="6600">
              <a:solidFill>
                <a:schemeClr val="accent1"/>
              </a:solidFill>
            </a:endParaRPr>
          </a:p>
          <a:p>
            <a:pPr indent="0" lvl="0" marL="0" marR="0" rtl="0" algn="ctr">
              <a:spcBef>
                <a:spcPts val="0"/>
              </a:spcBef>
              <a:spcAft>
                <a:spcPts val="0"/>
              </a:spcAft>
              <a:buNone/>
            </a:pPr>
            <a:r>
              <a:rPr lang="en-US" sz="5400">
                <a:solidFill>
                  <a:schemeClr val="accent1"/>
                </a:solidFill>
                <a:latin typeface="Arial"/>
                <a:ea typeface="Arial"/>
                <a:cs typeface="Arial"/>
                <a:sym typeface="Arial"/>
              </a:rPr>
              <a:t>REDUCT</a:t>
            </a:r>
            <a:r>
              <a:rPr lang="en-US" sz="5400">
                <a:solidFill>
                  <a:schemeClr val="accent1"/>
                </a:solidFill>
                <a:latin typeface="Arial"/>
                <a:ea typeface="Arial"/>
                <a:cs typeface="Arial"/>
                <a:sym typeface="Arial"/>
              </a:rPr>
              <a:t>I</a:t>
            </a:r>
            <a:r>
              <a:rPr lang="en-US" sz="5400">
                <a:solidFill>
                  <a:schemeClr val="accent1"/>
                </a:solidFill>
                <a:latin typeface="Arial"/>
                <a:ea typeface="Arial"/>
                <a:cs typeface="Arial"/>
                <a:sym typeface="Arial"/>
              </a:rPr>
              <a:t>ON</a:t>
            </a:r>
            <a:endParaRPr sz="5400">
              <a:solidFill>
                <a:schemeClr val="accent1"/>
              </a:solidFill>
              <a:latin typeface="Arial"/>
              <a:ea typeface="Arial"/>
              <a:cs typeface="Arial"/>
              <a:sym typeface="Arial"/>
            </a:endParaRPr>
          </a:p>
        </p:txBody>
      </p:sp>
      <p:sp>
        <p:nvSpPr>
          <p:cNvPr id="188" name="Google Shape;188;p18"/>
          <p:cNvSpPr txBox="1"/>
          <p:nvPr/>
        </p:nvSpPr>
        <p:spPr>
          <a:xfrm>
            <a:off x="-233525" y="2605750"/>
            <a:ext cx="5231700" cy="5835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3200">
                <a:solidFill>
                  <a:srgbClr val="45A8D4"/>
                </a:solidFill>
                <a:latin typeface="Arial"/>
                <a:ea typeface="Arial"/>
                <a:cs typeface="Arial"/>
                <a:sym typeface="Arial"/>
              </a:rPr>
              <a:t>IN RESPONSE TIME</a:t>
            </a:r>
            <a:endParaRPr sz="3200">
              <a:solidFill>
                <a:srgbClr val="45A8D4"/>
              </a:solidFill>
              <a:latin typeface="Arial"/>
              <a:ea typeface="Arial"/>
              <a:cs typeface="Arial"/>
              <a:sym typeface="Arial"/>
            </a:endParaRPr>
          </a:p>
        </p:txBody>
      </p:sp>
      <p:sp>
        <p:nvSpPr>
          <p:cNvPr id="189" name="Google Shape;189;p18"/>
          <p:cNvSpPr txBox="1"/>
          <p:nvPr/>
        </p:nvSpPr>
        <p:spPr>
          <a:xfrm>
            <a:off x="2870200" y="240665"/>
            <a:ext cx="6012815" cy="6451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dk2"/>
                </a:solidFill>
                <a:latin typeface="Arial"/>
                <a:ea typeface="Arial"/>
                <a:cs typeface="Arial"/>
                <a:sym typeface="Arial"/>
              </a:rPr>
              <a:t>PERFORMANCE</a:t>
            </a:r>
            <a:endParaRPr sz="3600">
              <a:solidFill>
                <a:schemeClr val="dk2"/>
              </a:solidFill>
              <a:latin typeface="Arial"/>
              <a:ea typeface="Arial"/>
              <a:cs typeface="Arial"/>
              <a:sym typeface="Arial"/>
            </a:endParaRPr>
          </a:p>
        </p:txBody>
      </p:sp>
      <p:sp>
        <p:nvSpPr>
          <p:cNvPr id="190" name="Google Shape;190;p18"/>
          <p:cNvSpPr txBox="1"/>
          <p:nvPr/>
        </p:nvSpPr>
        <p:spPr>
          <a:xfrm>
            <a:off x="6366599" y="934075"/>
            <a:ext cx="4956000" cy="1106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600">
                <a:solidFill>
                  <a:schemeClr val="accent1"/>
                </a:solidFill>
                <a:latin typeface="Arial"/>
                <a:ea typeface="Arial"/>
                <a:cs typeface="Arial"/>
                <a:sym typeface="Arial"/>
              </a:rPr>
              <a:t>100% </a:t>
            </a:r>
            <a:r>
              <a:rPr lang="en-US" sz="5400">
                <a:solidFill>
                  <a:schemeClr val="accent1"/>
                </a:solidFill>
                <a:latin typeface="Arial"/>
                <a:ea typeface="Arial"/>
                <a:cs typeface="Arial"/>
                <a:sym typeface="Arial"/>
              </a:rPr>
              <a:t>THREAD</a:t>
            </a:r>
            <a:endParaRPr sz="5400">
              <a:solidFill>
                <a:schemeClr val="accent1"/>
              </a:solidFill>
              <a:latin typeface="Arial"/>
              <a:ea typeface="Arial"/>
              <a:cs typeface="Arial"/>
              <a:sym typeface="Arial"/>
            </a:endParaRPr>
          </a:p>
        </p:txBody>
      </p:sp>
      <p:sp>
        <p:nvSpPr>
          <p:cNvPr id="191" name="Google Shape;191;p18"/>
          <p:cNvSpPr txBox="1"/>
          <p:nvPr/>
        </p:nvSpPr>
        <p:spPr>
          <a:xfrm>
            <a:off x="5840095" y="2560305"/>
            <a:ext cx="4637400" cy="5835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3200">
                <a:solidFill>
                  <a:srgbClr val="45A8D4"/>
                </a:solidFill>
                <a:latin typeface="Arial"/>
                <a:ea typeface="Arial"/>
                <a:cs typeface="Arial"/>
                <a:sym typeface="Arial"/>
              </a:rPr>
              <a:t>CONCURRENCY</a:t>
            </a:r>
            <a:endParaRPr sz="3200">
              <a:solidFill>
                <a:srgbClr val="45A8D4"/>
              </a:solidFill>
              <a:latin typeface="Arial"/>
              <a:ea typeface="Arial"/>
              <a:cs typeface="Arial"/>
              <a:sym typeface="Arial"/>
            </a:endParaRPr>
          </a:p>
        </p:txBody>
      </p:sp>
      <p:sp>
        <p:nvSpPr>
          <p:cNvPr id="192" name="Google Shape;192;p18"/>
          <p:cNvSpPr/>
          <p:nvPr/>
        </p:nvSpPr>
        <p:spPr>
          <a:xfrm>
            <a:off x="-29210" y="3296285"/>
            <a:ext cx="12406630" cy="3146425"/>
          </a:xfrm>
          <a:custGeom>
            <a:pathLst>
              <a:path extrusionOk="0" h="3146221" w="12406817">
                <a:moveTo>
                  <a:pt x="0" y="766828"/>
                </a:moveTo>
                <a:cubicBezTo>
                  <a:pt x="360045" y="1097663"/>
                  <a:pt x="1174115" y="2353058"/>
                  <a:pt x="2023110" y="2201928"/>
                </a:cubicBezTo>
                <a:cubicBezTo>
                  <a:pt x="2872105" y="2050798"/>
                  <a:pt x="3340100" y="-176147"/>
                  <a:pt x="4243705" y="11178"/>
                </a:cubicBezTo>
                <a:cubicBezTo>
                  <a:pt x="5147310" y="198503"/>
                  <a:pt x="5908040" y="2981708"/>
                  <a:pt x="6539865" y="3138553"/>
                </a:cubicBezTo>
                <a:cubicBezTo>
                  <a:pt x="7171690" y="3295398"/>
                  <a:pt x="7087235" y="996063"/>
                  <a:pt x="7401560" y="796673"/>
                </a:cubicBezTo>
                <a:cubicBezTo>
                  <a:pt x="7715885" y="597283"/>
                  <a:pt x="7833360" y="2153668"/>
                  <a:pt x="8111490" y="2141603"/>
                </a:cubicBezTo>
                <a:cubicBezTo>
                  <a:pt x="8389620" y="2129538"/>
                  <a:pt x="8570595" y="803023"/>
                  <a:pt x="8790940" y="736348"/>
                </a:cubicBezTo>
                <a:cubicBezTo>
                  <a:pt x="9011285" y="669673"/>
                  <a:pt x="9130030" y="1594233"/>
                  <a:pt x="9214485" y="1808863"/>
                </a:cubicBezTo>
                <a:cubicBezTo>
                  <a:pt x="9298940" y="2023493"/>
                  <a:pt x="9123680" y="1984123"/>
                  <a:pt x="9214485" y="1808863"/>
                </a:cubicBezTo>
                <a:cubicBezTo>
                  <a:pt x="9305290" y="1633603"/>
                  <a:pt x="9292590" y="950343"/>
                  <a:pt x="9667240" y="932563"/>
                </a:cubicBezTo>
                <a:cubicBezTo>
                  <a:pt x="10041890" y="914783"/>
                  <a:pt x="10561955" y="1685673"/>
                  <a:pt x="11087735" y="1718693"/>
                </a:cubicBezTo>
                <a:cubicBezTo>
                  <a:pt x="11613515" y="1751713"/>
                  <a:pt x="12051665" y="1204978"/>
                  <a:pt x="12296140" y="1098933"/>
                </a:cubicBezTo>
                <a:cubicBezTo>
                  <a:pt x="12540615" y="992888"/>
                  <a:pt x="12302490" y="1177673"/>
                  <a:pt x="12311380" y="1189738"/>
                </a:cubicBezTo>
                <a:cubicBezTo>
                  <a:pt x="12320270" y="1201803"/>
                  <a:pt x="12336145" y="1166878"/>
                  <a:pt x="12341860" y="1159258"/>
                </a:cubicBezTo>
              </a:path>
            </a:pathLst>
          </a:cu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19"/>
          <p:cNvSpPr txBox="1"/>
          <p:nvPr/>
        </p:nvSpPr>
        <p:spPr>
          <a:xfrm>
            <a:off x="1209675" y="160020"/>
            <a:ext cx="9191625" cy="82994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800">
                <a:solidFill>
                  <a:schemeClr val="accent1"/>
                </a:solidFill>
                <a:latin typeface="Arial"/>
                <a:ea typeface="Arial"/>
                <a:cs typeface="Arial"/>
                <a:sym typeface="Arial"/>
              </a:rPr>
              <a:t>CONSTANT REQUEST CURVE</a:t>
            </a:r>
            <a:endParaRPr sz="4800">
              <a:solidFill>
                <a:schemeClr val="accent1"/>
              </a:solidFill>
              <a:latin typeface="Arial"/>
              <a:ea typeface="Arial"/>
              <a:cs typeface="Arial"/>
              <a:sym typeface="Arial"/>
            </a:endParaRPr>
          </a:p>
        </p:txBody>
      </p:sp>
      <p:pic>
        <p:nvPicPr>
          <p:cNvPr descr="final_cloud_intel_aws" id="198" name="Google Shape;198;p19"/>
          <p:cNvPicPr preferRelativeResize="0"/>
          <p:nvPr>
            <p:ph idx="1" type="body"/>
          </p:nvPr>
        </p:nvPicPr>
        <p:blipFill rotWithShape="1">
          <a:blip r:embed="rId3">
            <a:alphaModFix/>
          </a:blip>
          <a:srcRect b="0" l="0" r="0" t="0"/>
          <a:stretch/>
        </p:blipFill>
        <p:spPr>
          <a:xfrm>
            <a:off x="1534160" y="989965"/>
            <a:ext cx="8542655" cy="5812155"/>
          </a:xfrm>
          <a:prstGeom prst="rect">
            <a:avLst/>
          </a:prstGeom>
          <a:noFill/>
          <a:ln>
            <a:noFill/>
          </a:ln>
        </p:spPr>
      </p:pic>
    </p:spTree>
  </p:cSld>
  <p:clrMapOvr>
    <a:masterClrMapping/>
  </p:clrMapOvr>
  <p:transition>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0"/>
          <p:cNvSpPr txBox="1"/>
          <p:nvPr/>
        </p:nvSpPr>
        <p:spPr>
          <a:xfrm>
            <a:off x="436988" y="159875"/>
            <a:ext cx="10563000" cy="8301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800">
                <a:solidFill>
                  <a:schemeClr val="accent1"/>
                </a:solidFill>
                <a:latin typeface="Arial"/>
                <a:ea typeface="Arial"/>
                <a:cs typeface="Arial"/>
                <a:sym typeface="Arial"/>
              </a:rPr>
              <a:t>IDEAL THREAD CONCURRENCY</a:t>
            </a:r>
            <a:endParaRPr sz="4800">
              <a:solidFill>
                <a:schemeClr val="accent1"/>
              </a:solidFill>
              <a:latin typeface="Arial"/>
              <a:ea typeface="Arial"/>
              <a:cs typeface="Arial"/>
              <a:sym typeface="Arial"/>
            </a:endParaRPr>
          </a:p>
        </p:txBody>
      </p:sp>
      <p:pic>
        <p:nvPicPr>
          <p:cNvPr descr="Screenshot (75)" id="204" name="Google Shape;204;p20"/>
          <p:cNvPicPr preferRelativeResize="0"/>
          <p:nvPr>
            <p:ph idx="1" type="body"/>
          </p:nvPr>
        </p:nvPicPr>
        <p:blipFill rotWithShape="1">
          <a:blip r:embed="rId3">
            <a:alphaModFix/>
          </a:blip>
          <a:srcRect b="21893" l="25375" r="2130" t="15132"/>
          <a:stretch/>
        </p:blipFill>
        <p:spPr>
          <a:xfrm>
            <a:off x="660400" y="989965"/>
            <a:ext cx="10870565" cy="5309870"/>
          </a:xfrm>
          <a:prstGeom prst="rect">
            <a:avLst/>
          </a:prstGeom>
          <a:noFill/>
          <a:ln>
            <a:noFill/>
          </a:ln>
        </p:spPr>
      </p:pic>
      <p:sp>
        <p:nvSpPr>
          <p:cNvPr id="205" name="Google Shape;205;p20"/>
          <p:cNvSpPr txBox="1"/>
          <p:nvPr/>
        </p:nvSpPr>
        <p:spPr>
          <a:xfrm>
            <a:off x="2497455" y="6366510"/>
            <a:ext cx="6442075" cy="368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0C0C0C"/>
                </a:solidFill>
                <a:latin typeface="Arial"/>
                <a:ea typeface="Arial"/>
                <a:cs typeface="Arial"/>
                <a:sym typeface="Arial"/>
              </a:rPr>
              <a:t>INTEL vTUNE AMPLIFIER ANALYSIS</a:t>
            </a:r>
            <a:endParaRPr sz="1800">
              <a:solidFill>
                <a:srgbClr val="0C0C0C"/>
              </a:solidFill>
              <a:latin typeface="Arial"/>
              <a:ea typeface="Arial"/>
              <a:cs typeface="Arial"/>
              <a:sym typeface="Arial"/>
            </a:endParaRPr>
          </a:p>
        </p:txBody>
      </p:sp>
    </p:spTree>
  </p:cSld>
  <p:clrMapOvr>
    <a:masterClrMapping/>
  </p:clrMapOvr>
  <p:transition>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