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85" r:id="rId2"/>
  </p:sldMasterIdLst>
  <p:notesMasterIdLst>
    <p:notesMasterId r:id="rId17"/>
  </p:notesMasterIdLst>
  <p:sldIdLst>
    <p:sldId id="258" r:id="rId3"/>
    <p:sldId id="259" r:id="rId4"/>
    <p:sldId id="260" r:id="rId5"/>
    <p:sldId id="261" r:id="rId6"/>
    <p:sldId id="265" r:id="rId7"/>
    <p:sldId id="262" r:id="rId8"/>
    <p:sldId id="275" r:id="rId9"/>
    <p:sldId id="263" r:id="rId10"/>
    <p:sldId id="264" r:id="rId11"/>
    <p:sldId id="272" r:id="rId12"/>
    <p:sldId id="270" r:id="rId13"/>
    <p:sldId id="271" r:id="rId14"/>
    <p:sldId id="273"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2A2"/>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C7C007-98D1-4616-9D6C-1375F881CEF1}" type="datetimeFigureOut">
              <a:rPr lang="en-IN" smtClean="0"/>
              <a:t>15-10-2020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C5FCCF-0D48-4975-AB5A-5AF4DB49524A}" type="slidenum">
              <a:rPr lang="en-IN" smtClean="0"/>
              <a:t>‹#›</a:t>
            </a:fld>
            <a:endParaRPr lang="en-IN"/>
          </a:p>
        </p:txBody>
      </p:sp>
    </p:spTree>
    <p:extLst>
      <p:ext uri="{BB962C8B-B14F-4D97-AF65-F5344CB8AC3E}">
        <p14:creationId xmlns:p14="http://schemas.microsoft.com/office/powerpoint/2010/main" val="2796848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BC5FCCF-0D48-4975-AB5A-5AF4DB49524A}" type="slidenum">
              <a:rPr lang="en-IN" smtClean="0"/>
              <a:t>1</a:t>
            </a:fld>
            <a:endParaRPr lang="en-IN"/>
          </a:p>
        </p:txBody>
      </p:sp>
    </p:spTree>
    <p:extLst>
      <p:ext uri="{BB962C8B-B14F-4D97-AF65-F5344CB8AC3E}">
        <p14:creationId xmlns:p14="http://schemas.microsoft.com/office/powerpoint/2010/main" val="8238278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3853A55-844D-422D-8530-1C3C9D8FC12F}" type="datetime1">
              <a:rPr lang="en-IN" smtClean="0"/>
              <a:t>15-10-2020</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64696413-F6A4-43BD-91D9-C9997846695B}"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8548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F9A716-1A4F-4492-AA60-16954B34E33F}" type="datetime1">
              <a:rPr lang="en-IN" smtClean="0"/>
              <a:t>15-10-2020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696413-F6A4-43BD-91D9-C9997846695B}" type="slidenum">
              <a:rPr lang="en-IN" smtClean="0"/>
              <a:t>‹#›</a:t>
            </a:fld>
            <a:endParaRPr lang="en-IN"/>
          </a:p>
        </p:txBody>
      </p:sp>
    </p:spTree>
    <p:extLst>
      <p:ext uri="{BB962C8B-B14F-4D97-AF65-F5344CB8AC3E}">
        <p14:creationId xmlns:p14="http://schemas.microsoft.com/office/powerpoint/2010/main" val="323668820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F9A716-1A4F-4492-AA60-16954B34E33F}" type="datetime1">
              <a:rPr lang="en-IN" smtClean="0"/>
              <a:t>15-10-2020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696413-F6A4-43BD-91D9-C9997846695B}"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125488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F9A716-1A4F-4492-AA60-16954B34E33F}" type="datetime1">
              <a:rPr lang="en-IN" smtClean="0"/>
              <a:t>15-10-2020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696413-F6A4-43BD-91D9-C9997846695B}"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279687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F9A716-1A4F-4492-AA60-16954B34E33F}" type="datetime1">
              <a:rPr lang="en-IN" smtClean="0"/>
              <a:t>15-10-2020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696413-F6A4-43BD-91D9-C9997846695B}" type="slidenum">
              <a:rPr lang="en-IN" smtClean="0"/>
              <a:t>‹#›</a:t>
            </a:fld>
            <a:endParaRPr lang="en-IN"/>
          </a:p>
        </p:txBody>
      </p:sp>
    </p:spTree>
    <p:extLst>
      <p:ext uri="{BB962C8B-B14F-4D97-AF65-F5344CB8AC3E}">
        <p14:creationId xmlns:p14="http://schemas.microsoft.com/office/powerpoint/2010/main" val="276767049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F9A716-1A4F-4492-AA60-16954B34E33F}" type="datetime1">
              <a:rPr lang="en-IN" smtClean="0"/>
              <a:t>15-10-2020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696413-F6A4-43BD-91D9-C9997846695B}"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217635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F9A716-1A4F-4492-AA60-16954B34E33F}" type="datetime1">
              <a:rPr lang="en-IN" smtClean="0"/>
              <a:t>15-10-2020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696413-F6A4-43BD-91D9-C9997846695B}"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178159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F120A8-CD4D-4947-8300-E5CABA61FD0D}" type="datetime1">
              <a:rPr lang="en-IN" smtClean="0"/>
              <a:t>15-10-2020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696413-F6A4-43BD-91D9-C9997846695B}"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90854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63DD1A-D973-424A-822E-8EA65F500615}" type="datetime1">
              <a:rPr lang="en-IN" smtClean="0"/>
              <a:t>15-10-2020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696413-F6A4-43BD-91D9-C9997846695B}"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91313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853A55-844D-422D-8530-1C3C9D8FC12F}" type="datetime1">
              <a:rPr lang="en-IN" smtClean="0"/>
              <a:t>15-10-2020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696413-F6A4-43BD-91D9-C9997846695B}" type="slidenum">
              <a:rPr lang="en-IN" smtClean="0"/>
              <a:t>‹#›</a:t>
            </a:fld>
            <a:endParaRPr lang="en-IN"/>
          </a:p>
        </p:txBody>
      </p:sp>
    </p:spTree>
    <p:extLst>
      <p:ext uri="{BB962C8B-B14F-4D97-AF65-F5344CB8AC3E}">
        <p14:creationId xmlns:p14="http://schemas.microsoft.com/office/powerpoint/2010/main" val="18383947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FC8C5A-C398-40B5-8816-ED8FCF295E5C}" type="datetime1">
              <a:rPr lang="en-IN" smtClean="0"/>
              <a:t>15-10-2020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696413-F6A4-43BD-91D9-C9997846695B}" type="slidenum">
              <a:rPr lang="en-IN" smtClean="0"/>
              <a:t>‹#›</a:t>
            </a:fld>
            <a:endParaRPr lang="en-IN"/>
          </a:p>
        </p:txBody>
      </p:sp>
    </p:spTree>
    <p:extLst>
      <p:ext uri="{BB962C8B-B14F-4D97-AF65-F5344CB8AC3E}">
        <p14:creationId xmlns:p14="http://schemas.microsoft.com/office/powerpoint/2010/main" val="3917838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FC8C5A-C398-40B5-8816-ED8FCF295E5C}" type="datetime1">
              <a:rPr lang="en-IN" smtClean="0"/>
              <a:t>15-10-2020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696413-F6A4-43BD-91D9-C9997846695B}" type="slidenum">
              <a:rPr lang="en-IN" smtClean="0"/>
              <a:t>‹#›</a:t>
            </a:fld>
            <a:endParaRPr lang="en-IN"/>
          </a:p>
        </p:txBody>
      </p:sp>
    </p:spTree>
    <p:extLst>
      <p:ext uri="{BB962C8B-B14F-4D97-AF65-F5344CB8AC3E}">
        <p14:creationId xmlns:p14="http://schemas.microsoft.com/office/powerpoint/2010/main" val="15916941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409CE9-8E1D-47BC-9096-1151F24441E7}" type="datetime1">
              <a:rPr lang="en-IN" smtClean="0"/>
              <a:t>15-10-2020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696413-F6A4-43BD-91D9-C9997846695B}" type="slidenum">
              <a:rPr lang="en-IN" smtClean="0"/>
              <a:t>‹#›</a:t>
            </a:fld>
            <a:endParaRPr lang="en-IN"/>
          </a:p>
        </p:txBody>
      </p:sp>
    </p:spTree>
    <p:extLst>
      <p:ext uri="{BB962C8B-B14F-4D97-AF65-F5344CB8AC3E}">
        <p14:creationId xmlns:p14="http://schemas.microsoft.com/office/powerpoint/2010/main" val="39743641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AC07B98-E393-4BEE-9D5E-74454AE00D4A}" type="datetime1">
              <a:rPr lang="en-IN" smtClean="0"/>
              <a:t>15-10-2020</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64696413-F6A4-43BD-91D9-C9997846695B}" type="slidenum">
              <a:rPr lang="en-IN" smtClean="0"/>
              <a:t>‹#›</a:t>
            </a:fld>
            <a:endParaRPr lang="en-IN"/>
          </a:p>
        </p:txBody>
      </p:sp>
    </p:spTree>
    <p:extLst>
      <p:ext uri="{BB962C8B-B14F-4D97-AF65-F5344CB8AC3E}">
        <p14:creationId xmlns:p14="http://schemas.microsoft.com/office/powerpoint/2010/main" val="34840588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2AC3E88-6A14-4065-862B-31C138A94D54}" type="datetime1">
              <a:rPr lang="en-IN" smtClean="0"/>
              <a:t>15-10-2020</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64696413-F6A4-43BD-91D9-C9997846695B}" type="slidenum">
              <a:rPr lang="en-IN" smtClean="0"/>
              <a:t>‹#›</a:t>
            </a:fld>
            <a:endParaRPr lang="en-IN"/>
          </a:p>
        </p:txBody>
      </p:sp>
    </p:spTree>
    <p:extLst>
      <p:ext uri="{BB962C8B-B14F-4D97-AF65-F5344CB8AC3E}">
        <p14:creationId xmlns:p14="http://schemas.microsoft.com/office/powerpoint/2010/main" val="34224496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894C2850-CD87-43C9-A67F-1E4365FA97D9}" type="datetime1">
              <a:rPr lang="en-IN" smtClean="0"/>
              <a:t>15-10-2020</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64696413-F6A4-43BD-91D9-C9997846695B}" type="slidenum">
              <a:rPr lang="en-IN" smtClean="0"/>
              <a:t>‹#›</a:t>
            </a:fld>
            <a:endParaRPr lang="en-IN"/>
          </a:p>
        </p:txBody>
      </p:sp>
    </p:spTree>
    <p:extLst>
      <p:ext uri="{BB962C8B-B14F-4D97-AF65-F5344CB8AC3E}">
        <p14:creationId xmlns:p14="http://schemas.microsoft.com/office/powerpoint/2010/main" val="39458873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2E48198-7593-4A33-B34F-2EC149CF2503}" type="datetime1">
              <a:rPr lang="en-IN" smtClean="0"/>
              <a:t>15-10-2020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696413-F6A4-43BD-91D9-C9997846695B}" type="slidenum">
              <a:rPr lang="en-IN" smtClean="0"/>
              <a:t>‹#›</a:t>
            </a:fld>
            <a:endParaRPr lang="en-IN"/>
          </a:p>
        </p:txBody>
      </p:sp>
    </p:spTree>
    <p:extLst>
      <p:ext uri="{BB962C8B-B14F-4D97-AF65-F5344CB8AC3E}">
        <p14:creationId xmlns:p14="http://schemas.microsoft.com/office/powerpoint/2010/main" val="30884961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83DECA52-8095-4EFB-8133-E2DCCE2D0F42}" type="datetime1">
              <a:rPr lang="en-IN" smtClean="0"/>
              <a:t>15-10-2020</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64696413-F6A4-43BD-91D9-C9997846695B}" type="slidenum">
              <a:rPr lang="en-IN" smtClean="0"/>
              <a:t>‹#›</a:t>
            </a:fld>
            <a:endParaRPr lang="en-IN"/>
          </a:p>
        </p:txBody>
      </p:sp>
    </p:spTree>
    <p:extLst>
      <p:ext uri="{BB962C8B-B14F-4D97-AF65-F5344CB8AC3E}">
        <p14:creationId xmlns:p14="http://schemas.microsoft.com/office/powerpoint/2010/main" val="32667851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14C2F69-68F9-4EB6-ADD7-45A3D6FB11DE}" type="datetime1">
              <a:rPr lang="en-IN" smtClean="0"/>
              <a:t>15-10-2020</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64696413-F6A4-43BD-91D9-C9997846695B}" type="slidenum">
              <a:rPr lang="en-IN" smtClean="0"/>
              <a:t>‹#›</a:t>
            </a:fld>
            <a:endParaRPr lang="en-IN"/>
          </a:p>
        </p:txBody>
      </p:sp>
    </p:spTree>
    <p:extLst>
      <p:ext uri="{BB962C8B-B14F-4D97-AF65-F5344CB8AC3E}">
        <p14:creationId xmlns:p14="http://schemas.microsoft.com/office/powerpoint/2010/main" val="42669058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F120A8-CD4D-4947-8300-E5CABA61FD0D}" type="datetime1">
              <a:rPr lang="en-IN" smtClean="0"/>
              <a:t>15-10-2020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696413-F6A4-43BD-91D9-C9997846695B}" type="slidenum">
              <a:rPr lang="en-IN" smtClean="0"/>
              <a:t>‹#›</a:t>
            </a:fld>
            <a:endParaRPr lang="en-IN"/>
          </a:p>
        </p:txBody>
      </p:sp>
    </p:spTree>
    <p:extLst>
      <p:ext uri="{BB962C8B-B14F-4D97-AF65-F5344CB8AC3E}">
        <p14:creationId xmlns:p14="http://schemas.microsoft.com/office/powerpoint/2010/main" val="31635921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63DD1A-D973-424A-822E-8EA65F500615}" type="datetime1">
              <a:rPr lang="en-IN" smtClean="0"/>
              <a:t>15-10-2020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696413-F6A4-43BD-91D9-C9997846695B}" type="slidenum">
              <a:rPr lang="en-IN" smtClean="0"/>
              <a:t>‹#›</a:t>
            </a:fld>
            <a:endParaRPr lang="en-IN"/>
          </a:p>
        </p:txBody>
      </p:sp>
    </p:spTree>
    <p:extLst>
      <p:ext uri="{BB962C8B-B14F-4D97-AF65-F5344CB8AC3E}">
        <p14:creationId xmlns:p14="http://schemas.microsoft.com/office/powerpoint/2010/main" val="226440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409CE9-8E1D-47BC-9096-1151F24441E7}" type="datetime1">
              <a:rPr lang="en-IN" smtClean="0"/>
              <a:t>15-10-2020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696413-F6A4-43BD-91D9-C9997846695B}"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419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C07B98-E393-4BEE-9D5E-74454AE00D4A}" type="datetime1">
              <a:rPr lang="en-IN" smtClean="0"/>
              <a:t>15-10-2020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696413-F6A4-43BD-91D9-C9997846695B}" type="slidenum">
              <a:rPr lang="en-IN" smtClean="0"/>
              <a:t>‹#›</a:t>
            </a:fld>
            <a:endParaRPr lang="en-IN"/>
          </a:p>
        </p:txBody>
      </p:sp>
    </p:spTree>
    <p:extLst>
      <p:ext uri="{BB962C8B-B14F-4D97-AF65-F5344CB8AC3E}">
        <p14:creationId xmlns:p14="http://schemas.microsoft.com/office/powerpoint/2010/main" val="102138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AC3E88-6A14-4065-862B-31C138A94D54}" type="datetime1">
              <a:rPr lang="en-IN" smtClean="0"/>
              <a:t>15-10-2020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696413-F6A4-43BD-91D9-C9997846695B}"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2035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4C2850-CD87-43C9-A67F-1E4365FA97D9}" type="datetime1">
              <a:rPr lang="en-IN" smtClean="0"/>
              <a:t>15-10-2020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4696413-F6A4-43BD-91D9-C9997846695B}"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6116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E48198-7593-4A33-B34F-2EC149CF2503}" type="datetime1">
              <a:rPr lang="en-IN" smtClean="0"/>
              <a:t>15-10-2020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4696413-F6A4-43BD-91D9-C9997846695B}" type="slidenum">
              <a:rPr lang="en-IN" smtClean="0"/>
              <a:t>‹#›</a:t>
            </a:fld>
            <a:endParaRPr lang="en-IN"/>
          </a:p>
        </p:txBody>
      </p:sp>
    </p:spTree>
    <p:extLst>
      <p:ext uri="{BB962C8B-B14F-4D97-AF65-F5344CB8AC3E}">
        <p14:creationId xmlns:p14="http://schemas.microsoft.com/office/powerpoint/2010/main" val="3033811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DECA52-8095-4EFB-8133-E2DCCE2D0F42}" type="datetime1">
              <a:rPr lang="en-IN" smtClean="0"/>
              <a:t>15-10-2020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696413-F6A4-43BD-91D9-C9997846695B}"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147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4C2F69-68F9-4EB6-ADD7-45A3D6FB11DE}" type="datetime1">
              <a:rPr lang="en-IN" smtClean="0"/>
              <a:t>15-10-2020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696413-F6A4-43BD-91D9-C9997846695B}" type="slidenum">
              <a:rPr lang="en-IN" smtClean="0"/>
              <a:t>‹#›</a:t>
            </a:fld>
            <a:endParaRPr lang="en-IN"/>
          </a:p>
        </p:txBody>
      </p:sp>
    </p:spTree>
    <p:extLst>
      <p:ext uri="{BB962C8B-B14F-4D97-AF65-F5344CB8AC3E}">
        <p14:creationId xmlns:p14="http://schemas.microsoft.com/office/powerpoint/2010/main" val="353706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DF9A716-1A4F-4492-AA60-16954B34E33F}" type="datetime1">
              <a:rPr lang="en-IN" smtClean="0"/>
              <a:t>15-10-2020</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4696413-F6A4-43BD-91D9-C9997846695B}" type="slidenum">
              <a:rPr lang="en-IN" smtClean="0"/>
              <a:t>‹#›</a:t>
            </a:fld>
            <a:endParaRPr lang="en-IN"/>
          </a:p>
        </p:txBody>
      </p:sp>
    </p:spTree>
    <p:extLst>
      <p:ext uri="{BB962C8B-B14F-4D97-AF65-F5344CB8AC3E}">
        <p14:creationId xmlns:p14="http://schemas.microsoft.com/office/powerpoint/2010/main" val="3375972982"/>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hf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2DF9A716-1A4F-4492-AA60-16954B34E33F}" type="datetime1">
              <a:rPr lang="en-IN" smtClean="0"/>
              <a:t>15-10-2020</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64696413-F6A4-43BD-91D9-C9997846695B}" type="slidenum">
              <a:rPr lang="en-IN" smtClean="0"/>
              <a:t>‹#›</a:t>
            </a:fld>
            <a:endParaRPr lang="en-IN"/>
          </a:p>
        </p:txBody>
      </p:sp>
    </p:spTree>
    <p:extLst>
      <p:ext uri="{BB962C8B-B14F-4D97-AF65-F5344CB8AC3E}">
        <p14:creationId xmlns:p14="http://schemas.microsoft.com/office/powerpoint/2010/main" val="4253797652"/>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hf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8" Type="http://schemas.openxmlformats.org/officeDocument/2006/relationships/hyperlink" Target="https://www.youtube.com/watch?v=VhbFbxyOI1k" TargetMode="External"/><Relationship Id="rId3" Type="http://schemas.openxmlformats.org/officeDocument/2006/relationships/hyperlink" Target="https://www.youtube.com/watch?v=mYwIu4OVMR8&amp;list=WL&amp;index=23&amp;t=1s" TargetMode="External"/><Relationship Id="rId7" Type="http://schemas.openxmlformats.org/officeDocument/2006/relationships/hyperlink" Target="https://www.youtube.com/watch?v=JtiK0DOeI4A" TargetMode="External"/><Relationship Id="rId2" Type="http://schemas.openxmlformats.org/officeDocument/2006/relationships/hyperlink" Target="https://www.udemy.com/course/rosessentials/learn/lecture/11078886#overview" TargetMode="External"/><Relationship Id="rId1" Type="http://schemas.openxmlformats.org/officeDocument/2006/relationships/slideLayout" Target="../slideLayouts/slideLayout19.xml"/><Relationship Id="rId6" Type="http://schemas.openxmlformats.org/officeDocument/2006/relationships/hyperlink" Target="https://www.youtube.com/watch?v=ob4faIum4kQ&amp;t=912s" TargetMode="External"/><Relationship Id="rId5" Type="http://schemas.openxmlformats.org/officeDocument/2006/relationships/hyperlink" Target="https://www.youtube.com/watch?v=tvAh0JZF2YE" TargetMode="External"/><Relationship Id="rId4" Type="http://schemas.openxmlformats.org/officeDocument/2006/relationships/hyperlink" Target="https://www.youtube.com/channel/UCaO6VoaYJv4kS-TQO_M-N_g" TargetMode="External"/><Relationship Id="rId9" Type="http://schemas.openxmlformats.org/officeDocument/2006/relationships/hyperlink" Target="https://www.youtube.com/watch?v=_--8K1BW_O4"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E65C6E2-BF06-4B16-AF70-8C105333B3C4}"/>
              </a:ext>
            </a:extLst>
          </p:cNvPr>
          <p:cNvSpPr txBox="1"/>
          <p:nvPr/>
        </p:nvSpPr>
        <p:spPr>
          <a:xfrm>
            <a:off x="7458271" y="5504373"/>
            <a:ext cx="3757125" cy="1261884"/>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Project Coordinators:</a:t>
            </a:r>
          </a:p>
          <a:p>
            <a:r>
              <a:rPr lang="en-IN" sz="2400" dirty="0" err="1">
                <a:latin typeface="Times New Roman" panose="02020603050405020304" pitchFamily="18" charset="0"/>
                <a:cs typeface="Times New Roman" panose="02020603050405020304" pitchFamily="18" charset="0"/>
              </a:rPr>
              <a:t>Dr.</a:t>
            </a:r>
            <a:r>
              <a:rPr lang="en-IN" sz="2400" dirty="0">
                <a:latin typeface="Times New Roman" panose="02020603050405020304" pitchFamily="18" charset="0"/>
                <a:cs typeface="Times New Roman" panose="02020603050405020304" pitchFamily="18" charset="0"/>
              </a:rPr>
              <a:t> Jagadeesh D Pujari</a:t>
            </a:r>
          </a:p>
          <a:p>
            <a:r>
              <a:rPr lang="en-IN" sz="2400" dirty="0" err="1">
                <a:latin typeface="Times New Roman" panose="02020603050405020304" pitchFamily="18" charset="0"/>
                <a:cs typeface="Times New Roman" panose="02020603050405020304" pitchFamily="18" charset="0"/>
              </a:rPr>
              <a:t>Dr.</a:t>
            </a:r>
            <a:r>
              <a:rPr lang="en-IN" sz="2400" dirty="0">
                <a:latin typeface="Times New Roman" panose="02020603050405020304" pitchFamily="18" charset="0"/>
                <a:cs typeface="Times New Roman" panose="02020603050405020304" pitchFamily="18" charset="0"/>
              </a:rPr>
              <a:t> Vandana S Bhat</a:t>
            </a:r>
            <a:endParaRPr lang="en-US" dirty="0">
              <a:latin typeface="Times New Roman" panose="02020603050405020304" pitchFamily="18" charset="0"/>
              <a:cs typeface="Times New Roman" pitchFamily="18" charset="0"/>
            </a:endParaRPr>
          </a:p>
        </p:txBody>
      </p:sp>
      <p:sp>
        <p:nvSpPr>
          <p:cNvPr id="2" name="Title 1"/>
          <p:cNvSpPr>
            <a:spLocks noGrp="1"/>
          </p:cNvSpPr>
          <p:nvPr>
            <p:ph type="ctrTitle"/>
          </p:nvPr>
        </p:nvSpPr>
        <p:spPr>
          <a:xfrm>
            <a:off x="2402515" y="238394"/>
            <a:ext cx="7477034" cy="1170527"/>
          </a:xfrm>
        </p:spPr>
        <p:txBody>
          <a:bodyPr>
            <a:normAutofit/>
          </a:bodyPr>
          <a:lstStyle/>
          <a:p>
            <a:r>
              <a:rPr lang="en-US" sz="3200" dirty="0">
                <a:latin typeface="Times New Roman" pitchFamily="18" charset="0"/>
                <a:cs typeface="Times New Roman" pitchFamily="18" charset="0"/>
              </a:rPr>
              <a:t>SDM COLLEGE OF ENGINEERING &amp; TECHNOLOGY, DHARWAD</a:t>
            </a:r>
          </a:p>
        </p:txBody>
      </p:sp>
      <p:sp>
        <p:nvSpPr>
          <p:cNvPr id="3" name="Subtitle 2"/>
          <p:cNvSpPr>
            <a:spLocks noGrp="1"/>
          </p:cNvSpPr>
          <p:nvPr>
            <p:ph type="subTitle" idx="1"/>
          </p:nvPr>
        </p:nvSpPr>
        <p:spPr>
          <a:xfrm>
            <a:off x="1835730" y="1827020"/>
            <a:ext cx="8610600" cy="1601980"/>
          </a:xfrm>
        </p:spPr>
        <p:txBody>
          <a:bodyPr>
            <a:normAutofit lnSpcReduction="10000"/>
          </a:bodyPr>
          <a:lstStyle/>
          <a:p>
            <a:pPr algn="ctr"/>
            <a:r>
              <a:rPr lang="en-US" sz="4000" dirty="0">
                <a:latin typeface="Algerian" panose="04020705040A02060702" pitchFamily="82" charset="0"/>
                <a:cs typeface="Times New Roman" pitchFamily="18" charset="0"/>
              </a:rPr>
              <a:t>Semi-humanoid assistant</a:t>
            </a:r>
          </a:p>
          <a:p>
            <a:pPr algn="ctr"/>
            <a:r>
              <a:rPr lang="en-US" sz="1700" i="1" dirty="0">
                <a:latin typeface="Algerian" panose="04020705040A02060702" pitchFamily="82" charset="0"/>
                <a:cs typeface="Times New Roman" pitchFamily="18" charset="0"/>
              </a:rPr>
              <a:t>A new generation office assistant</a:t>
            </a:r>
          </a:p>
          <a:p>
            <a:pPr algn="ctr"/>
            <a:r>
              <a:rPr lang="en-US" sz="2400" b="1" dirty="0">
                <a:latin typeface="Times New Roman" panose="02020603050405020304" pitchFamily="18" charset="0"/>
                <a:cs typeface="Times New Roman" panose="02020603050405020304" pitchFamily="18" charset="0"/>
              </a:rPr>
              <a:t>Collaboration with:</a:t>
            </a:r>
            <a:r>
              <a:rPr lang="en-US" sz="2400" dirty="0">
                <a:latin typeface="Times New Roman" panose="02020603050405020304" pitchFamily="18" charset="0"/>
                <a:cs typeface="Times New Roman" panose="02020603050405020304" pitchFamily="18" charset="0"/>
              </a:rPr>
              <a:t> HAEGL Technologies Pvt Ltd.</a:t>
            </a:r>
            <a:endParaRPr lang="en-US" sz="32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6037690-CE9F-4E18-972F-EA61C7FD9A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866" y="346165"/>
            <a:ext cx="1118212" cy="1371600"/>
          </a:xfrm>
          <a:prstGeom prst="rect">
            <a:avLst/>
          </a:prstGeom>
        </p:spPr>
      </p:pic>
      <p:sp>
        <p:nvSpPr>
          <p:cNvPr id="9" name="TextBox 8">
            <a:extLst>
              <a:ext uri="{FF2B5EF4-FFF2-40B4-BE49-F238E27FC236}">
                <a16:creationId xmlns:a16="http://schemas.microsoft.com/office/drawing/2014/main" id="{7B278DAF-D888-42F8-A0CF-F154F3CD5BFC}"/>
              </a:ext>
            </a:extLst>
          </p:cNvPr>
          <p:cNvSpPr txBox="1"/>
          <p:nvPr/>
        </p:nvSpPr>
        <p:spPr>
          <a:xfrm>
            <a:off x="2309314" y="3499636"/>
            <a:ext cx="7663431" cy="1292662"/>
          </a:xfrm>
          <a:prstGeom prst="rect">
            <a:avLst/>
          </a:prstGeom>
          <a:noFill/>
        </p:spPr>
        <p:txBody>
          <a:bodyPr wrap="square" rtlCol="0">
            <a:spAutoFit/>
          </a:bodyPr>
          <a:lstStyle/>
          <a:p>
            <a:pPr algn="ctr"/>
            <a:r>
              <a:rPr lang="en-IN" sz="2600" dirty="0">
                <a:latin typeface="Times New Roman" panose="02020603050405020304" pitchFamily="18" charset="0"/>
                <a:cs typeface="Times New Roman" panose="02020603050405020304" pitchFamily="18" charset="0"/>
              </a:rPr>
              <a:t>Dept. Information Science and Technology</a:t>
            </a:r>
          </a:p>
          <a:p>
            <a:pPr algn="ctr"/>
            <a:r>
              <a:rPr lang="en-IN" sz="2600" dirty="0">
                <a:latin typeface="Times New Roman" panose="02020603050405020304" pitchFamily="18" charset="0"/>
                <a:cs typeface="Times New Roman" panose="02020603050405020304" pitchFamily="18" charset="0"/>
              </a:rPr>
              <a:t> &amp; </a:t>
            </a:r>
          </a:p>
          <a:p>
            <a:pPr algn="ctr"/>
            <a:r>
              <a:rPr lang="en-IN" sz="2600" dirty="0">
                <a:latin typeface="Times New Roman" panose="02020603050405020304" pitchFamily="18" charset="0"/>
                <a:cs typeface="Times New Roman" panose="02020603050405020304" pitchFamily="18" charset="0"/>
              </a:rPr>
              <a:t>Dept. Mechanical Engineering</a:t>
            </a:r>
          </a:p>
        </p:txBody>
      </p:sp>
      <p:sp>
        <p:nvSpPr>
          <p:cNvPr id="10" name="TextBox 9">
            <a:extLst>
              <a:ext uri="{FF2B5EF4-FFF2-40B4-BE49-F238E27FC236}">
                <a16:creationId xmlns:a16="http://schemas.microsoft.com/office/drawing/2014/main" id="{CB2A13AB-6725-4C2C-8B52-2E38BA83925E}"/>
              </a:ext>
            </a:extLst>
          </p:cNvPr>
          <p:cNvSpPr txBox="1"/>
          <p:nvPr/>
        </p:nvSpPr>
        <p:spPr>
          <a:xfrm>
            <a:off x="1042697" y="5504373"/>
            <a:ext cx="4574332" cy="1261884"/>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Submitted By:</a:t>
            </a:r>
            <a:endParaRPr lang="en-IN" sz="28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itchFamily="18" charset="0"/>
              </a:rPr>
              <a:t>Parth</a:t>
            </a:r>
            <a:r>
              <a:rPr lang="en-US" sz="2400" dirty="0">
                <a:latin typeface="Times New Roman" panose="02020603050405020304" pitchFamily="18" charset="0"/>
                <a:cs typeface="Times New Roman" pitchFamily="18" charset="0"/>
              </a:rPr>
              <a:t> Punekar (2SD17IS036)</a:t>
            </a:r>
          </a:p>
          <a:p>
            <a:r>
              <a:rPr lang="en-US" sz="2400" dirty="0">
                <a:latin typeface="Times New Roman" panose="02020603050405020304" pitchFamily="18" charset="0"/>
                <a:cs typeface="Times New Roman" pitchFamily="18" charset="0"/>
              </a:rPr>
              <a:t>Alok B </a:t>
            </a:r>
            <a:r>
              <a:rPr lang="en-US" sz="2400" dirty="0" err="1">
                <a:latin typeface="Times New Roman" panose="02020603050405020304" pitchFamily="18" charset="0"/>
                <a:cs typeface="Times New Roman" pitchFamily="18" charset="0"/>
              </a:rPr>
              <a:t>Mattikalli</a:t>
            </a:r>
            <a:r>
              <a:rPr lang="en-US" sz="2400" dirty="0">
                <a:latin typeface="Times New Roman" panose="02020603050405020304" pitchFamily="18" charset="0"/>
                <a:cs typeface="Times New Roman" pitchFamily="18" charset="0"/>
              </a:rPr>
              <a:t> (2SD17ME014)</a:t>
            </a:r>
          </a:p>
        </p:txBody>
      </p:sp>
      <p:sp>
        <p:nvSpPr>
          <p:cNvPr id="11" name="TextBox 10">
            <a:extLst>
              <a:ext uri="{FF2B5EF4-FFF2-40B4-BE49-F238E27FC236}">
                <a16:creationId xmlns:a16="http://schemas.microsoft.com/office/drawing/2014/main" id="{718C25AE-08EB-479E-BAAD-67F07B0D1770}"/>
              </a:ext>
            </a:extLst>
          </p:cNvPr>
          <p:cNvSpPr txBox="1"/>
          <p:nvPr/>
        </p:nvSpPr>
        <p:spPr>
          <a:xfrm>
            <a:off x="2264284" y="4809433"/>
            <a:ext cx="7663431" cy="492443"/>
          </a:xfrm>
          <a:prstGeom prst="rect">
            <a:avLst/>
          </a:prstGeom>
          <a:noFill/>
        </p:spPr>
        <p:txBody>
          <a:bodyPr wrap="square" rtlCol="0">
            <a:spAutoFit/>
          </a:bodyPr>
          <a:lstStyle/>
          <a:p>
            <a:pPr algn="ctr"/>
            <a:r>
              <a:rPr lang="en-IN" sz="2600" dirty="0">
                <a:latin typeface="Times New Roman" panose="02020603050405020304" pitchFamily="18" charset="0"/>
                <a:cs typeface="Times New Roman" panose="02020603050405020304" pitchFamily="18" charset="0"/>
              </a:rPr>
              <a:t>Academic Year 2020-21</a:t>
            </a:r>
          </a:p>
        </p:txBody>
      </p:sp>
    </p:spTree>
    <p:extLst>
      <p:ext uri="{BB962C8B-B14F-4D97-AF65-F5344CB8AC3E}">
        <p14:creationId xmlns:p14="http://schemas.microsoft.com/office/powerpoint/2010/main" val="10359142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D3FB1-4E44-4508-BE13-343A232B5618}"/>
              </a:ext>
            </a:extLst>
          </p:cNvPr>
          <p:cNvSpPr>
            <a:spLocks noGrp="1"/>
          </p:cNvSpPr>
          <p:nvPr>
            <p:ph type="title"/>
          </p:nvPr>
        </p:nvSpPr>
        <p:spPr>
          <a:xfrm>
            <a:off x="0" y="2892982"/>
            <a:ext cx="3454401" cy="1072036"/>
          </a:xfrm>
        </p:spPr>
        <p:txBody>
          <a:bodyPr>
            <a:noAutofit/>
          </a:bodyPr>
          <a:lstStyle/>
          <a:p>
            <a:pPr algn="ctr"/>
            <a:r>
              <a:rPr lang="en-IN" sz="4800" dirty="0">
                <a:effectLst>
                  <a:outerShdw blurRad="50800" dist="38100" dir="5400000" algn="t" rotWithShape="0">
                    <a:prstClr val="black">
                      <a:alpha val="40000"/>
                    </a:prstClr>
                  </a:outerShdw>
                </a:effectLst>
                <a:latin typeface="Algerian" panose="04020705040A02060702" pitchFamily="82" charset="0"/>
              </a:rPr>
              <a:t>Business </a:t>
            </a:r>
            <a:br>
              <a:rPr lang="en-IN" sz="4800" dirty="0">
                <a:effectLst>
                  <a:outerShdw blurRad="50800" dist="38100" dir="5400000" algn="t" rotWithShape="0">
                    <a:prstClr val="black">
                      <a:alpha val="40000"/>
                    </a:prstClr>
                  </a:outerShdw>
                </a:effectLst>
                <a:latin typeface="Algerian" panose="04020705040A02060702" pitchFamily="82" charset="0"/>
              </a:rPr>
            </a:br>
            <a:r>
              <a:rPr lang="en-IN" sz="4800" dirty="0">
                <a:effectLst>
                  <a:outerShdw blurRad="50800" dist="38100" dir="5400000" algn="t" rotWithShape="0">
                    <a:prstClr val="black">
                      <a:alpha val="40000"/>
                    </a:prstClr>
                  </a:outerShdw>
                </a:effectLst>
                <a:latin typeface="Algerian" panose="04020705040A02060702" pitchFamily="82" charset="0"/>
              </a:rPr>
              <a:t>Model</a:t>
            </a:r>
          </a:p>
        </p:txBody>
      </p:sp>
      <p:sp>
        <p:nvSpPr>
          <p:cNvPr id="7" name="TextBox 6">
            <a:extLst>
              <a:ext uri="{FF2B5EF4-FFF2-40B4-BE49-F238E27FC236}">
                <a16:creationId xmlns:a16="http://schemas.microsoft.com/office/drawing/2014/main" id="{DEA71227-EDD0-4634-A7DB-BE91794FC65A}"/>
              </a:ext>
            </a:extLst>
          </p:cNvPr>
          <p:cNvSpPr txBox="1"/>
          <p:nvPr/>
        </p:nvSpPr>
        <p:spPr>
          <a:xfrm>
            <a:off x="5218791" y="1643896"/>
            <a:ext cx="5043889" cy="3570208"/>
          </a:xfrm>
          <a:prstGeom prst="rect">
            <a:avLst/>
          </a:prstGeom>
          <a:solidFill>
            <a:schemeClr val="accent2">
              <a:lumMod val="60000"/>
              <a:lumOff val="40000"/>
            </a:schemeClr>
          </a:solidFill>
          <a:ln>
            <a:solidFill>
              <a:schemeClr val="accent2">
                <a:lumMod val="60000"/>
                <a:lumOff val="40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800" i="0" u="none" strike="noStrike" kern="1200" cap="none" spc="0" normalizeH="0" baseline="0" noProof="0" dirty="0">
                <a:ln>
                  <a:noFill/>
                </a:ln>
                <a:solidFill>
                  <a:prstClr val="black"/>
                </a:solidFill>
                <a:effectLst/>
                <a:uLnTx/>
                <a:uFillTx/>
                <a:latin typeface="Algerian" panose="04020705040A02060702" pitchFamily="82" charset="0"/>
                <a:cs typeface="Times New Roman" panose="02020603050405020304" pitchFamily="18" charset="0"/>
              </a:rPr>
              <a:t>Target Customers: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Municipal Corporation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Hospitals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Educational Institutes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Industries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dirty="0">
                <a:solidFill>
                  <a:prstClr val="black"/>
                </a:solidFill>
                <a:latin typeface="Times New Roman" panose="02020603050405020304" pitchFamily="18" charset="0"/>
                <a:cs typeface="Times New Roman" panose="02020603050405020304" pitchFamily="18" charset="0"/>
              </a:rPr>
              <a:t>Government Offices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dirty="0">
                <a:solidFill>
                  <a:prstClr val="black"/>
                </a:solidFill>
                <a:latin typeface="Times New Roman" panose="02020603050405020304" pitchFamily="18" charset="0"/>
                <a:cs typeface="Times New Roman" panose="02020603050405020304" pitchFamily="18" charset="0"/>
              </a:rPr>
              <a:t>Aviation industry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dirty="0">
                <a:solidFill>
                  <a:prstClr val="black"/>
                </a:solidFill>
                <a:latin typeface="Times New Roman" panose="02020603050405020304" pitchFamily="18" charset="0"/>
                <a:cs typeface="Times New Roman" panose="02020603050405020304" pitchFamily="18" charset="0"/>
              </a:rPr>
              <a:t>Airlines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dirty="0">
                <a:solidFill>
                  <a:prstClr val="black"/>
                </a:solidFill>
                <a:latin typeface="Times New Roman" panose="02020603050405020304" pitchFamily="18" charset="0"/>
                <a:cs typeface="Times New Roman" panose="02020603050405020304" pitchFamily="18" charset="0"/>
              </a:rPr>
              <a:t>Airports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dirty="0">
                <a:solidFill>
                  <a:prstClr val="black"/>
                </a:solidFill>
                <a:latin typeface="Times New Roman" panose="02020603050405020304" pitchFamily="18" charset="0"/>
                <a:cs typeface="Times New Roman" panose="02020603050405020304" pitchFamily="18" charset="0"/>
              </a:rPr>
              <a:t>IT Organizations</a:t>
            </a:r>
            <a:endParaRPr lang="en-IN" dirty="0">
              <a:solidFill>
                <a:prstClr val="black"/>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63CA107-D1F4-4D2B-A6D5-3D8B9BF22BEA}"/>
              </a:ext>
            </a:extLst>
          </p:cNvPr>
          <p:cNvSpPr txBox="1"/>
          <p:nvPr/>
        </p:nvSpPr>
        <p:spPr>
          <a:xfrm>
            <a:off x="3922735" y="1349905"/>
            <a:ext cx="7635999" cy="3864199"/>
          </a:xfrm>
          <a:prstGeom prst="rect">
            <a:avLst/>
          </a:prstGeom>
          <a:solidFill>
            <a:schemeClr val="accent2">
              <a:lumMod val="60000"/>
              <a:lumOff val="40000"/>
            </a:schemeClr>
          </a:solidFill>
          <a:ln>
            <a:solidFill>
              <a:schemeClr val="accent2">
                <a:lumMod val="60000"/>
                <a:lumOff val="40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800" i="0" u="none" strike="noStrike" kern="1200" cap="none" spc="0" normalizeH="0" baseline="0" noProof="0" dirty="0">
                <a:ln>
                  <a:noFill/>
                </a:ln>
                <a:solidFill>
                  <a:prstClr val="black"/>
                </a:solidFill>
                <a:effectLst/>
                <a:uLnTx/>
                <a:uFillTx/>
                <a:latin typeface="Algerian" panose="04020705040A02060702" pitchFamily="82" charset="0"/>
                <a:cs typeface="Times New Roman" panose="02020603050405020304" pitchFamily="18" charset="0"/>
              </a:rPr>
              <a:t>Market Opportunities: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In large organization</a:t>
            </a:r>
            <a:r>
              <a:rPr lang="en-IN" sz="2000" dirty="0">
                <a:solidFill>
                  <a:prstClr val="black"/>
                </a:solidFill>
                <a:latin typeface="Times New Roman" panose="02020603050405020304" pitchFamily="18" charset="0"/>
                <a:cs typeface="Times New Roman" panose="02020603050405020304" pitchFamily="18" charset="0"/>
              </a:rPr>
              <a:t>s, there are variety of works carried out that are simple enough and can be automated.</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dirty="0">
                <a:solidFill>
                  <a:prstClr val="black"/>
                </a:solidFill>
                <a:latin typeface="Times New Roman" panose="02020603050405020304" pitchFamily="18" charset="0"/>
                <a:cs typeface="Times New Roman" panose="02020603050405020304" pitchFamily="18" charset="0"/>
              </a:rPr>
              <a:t>Automating such tasks allows organization to utilize the human force more efficiently. </a:t>
            </a:r>
            <a:endPar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bot</a:t>
            </a:r>
            <a:r>
              <a:rPr kumimoji="0" lang="en-IN" sz="2000" b="0" i="0" u="none" strike="noStrike" kern="1200" cap="none" spc="0" normalizeH="0" noProof="0" dirty="0">
                <a:ln>
                  <a:noFill/>
                </a:ln>
                <a:solidFill>
                  <a:prstClr val="black"/>
                </a:solidFill>
                <a:effectLst/>
                <a:uLnTx/>
                <a:uFillTx/>
                <a:latin typeface="Times New Roman" panose="02020603050405020304" pitchFamily="18" charset="0"/>
                <a:cs typeface="Times New Roman" panose="02020603050405020304" pitchFamily="18" charset="0"/>
              </a:rPr>
              <a:t> can be used in various applications.</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baseline="0" dirty="0">
                <a:solidFill>
                  <a:prstClr val="black"/>
                </a:solidFill>
                <a:latin typeface="Times New Roman" panose="02020603050405020304" pitchFamily="18" charset="0"/>
                <a:cs typeface="Times New Roman" panose="02020603050405020304" pitchFamily="18" charset="0"/>
              </a:rPr>
              <a:t>The bot can be</a:t>
            </a:r>
            <a:r>
              <a:rPr lang="en-IN" sz="2000" dirty="0">
                <a:solidFill>
                  <a:prstClr val="black"/>
                </a:solidFill>
                <a:latin typeface="Times New Roman" panose="02020603050405020304" pitchFamily="18" charset="0"/>
                <a:cs typeface="Times New Roman" panose="02020603050405020304" pitchFamily="18" charset="0"/>
              </a:rPr>
              <a:t> used as Peon to the organization, can serve beverages in the organization, can collect trash etc.</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dirty="0">
                <a:solidFill>
                  <a:prstClr val="black"/>
                </a:solidFill>
                <a:latin typeface="Times New Roman" panose="02020603050405020304" pitchFamily="18" charset="0"/>
                <a:cs typeface="Times New Roman" panose="02020603050405020304" pitchFamily="18" charset="0"/>
              </a:rPr>
              <a:t>Using machines for simpler tasks, benefits the organization, as the work pace increases and human force contributes more efficiently to the development of the organization as well as the nation.</a:t>
            </a:r>
            <a:endPar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2F87BF1-26FF-4AA1-AC81-61D56D9CF5A8}"/>
              </a:ext>
            </a:extLst>
          </p:cNvPr>
          <p:cNvSpPr txBox="1"/>
          <p:nvPr/>
        </p:nvSpPr>
        <p:spPr>
          <a:xfrm>
            <a:off x="3922734" y="1496900"/>
            <a:ext cx="7635999" cy="3570208"/>
          </a:xfrm>
          <a:prstGeom prst="rect">
            <a:avLst/>
          </a:prstGeom>
          <a:solidFill>
            <a:schemeClr val="accent2">
              <a:lumMod val="60000"/>
              <a:lumOff val="40000"/>
            </a:schemeClr>
          </a:solidFill>
          <a:ln>
            <a:solidFill>
              <a:schemeClr val="accent2">
                <a:lumMod val="60000"/>
                <a:lumOff val="40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800" i="0" u="none" strike="noStrike" kern="1200" cap="none" spc="0" normalizeH="0" baseline="0" noProof="0" dirty="0">
                <a:ln>
                  <a:noFill/>
                </a:ln>
                <a:solidFill>
                  <a:prstClr val="black"/>
                </a:solidFill>
                <a:effectLst/>
                <a:uLnTx/>
                <a:uFillTx/>
                <a:latin typeface="Algerian" panose="04020705040A02060702" pitchFamily="82" charset="0"/>
                <a:cs typeface="Times New Roman" panose="02020603050405020304" pitchFamily="18" charset="0"/>
              </a:rPr>
              <a:t>Value Proposition:</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Primary aim the sale of the product, after sales services will also be provided.</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dirty="0">
                <a:solidFill>
                  <a:prstClr val="black"/>
                </a:solidFill>
                <a:latin typeface="Times New Roman" panose="02020603050405020304" pitchFamily="18" charset="0"/>
                <a:cs typeface="Times New Roman" panose="02020603050405020304" pitchFamily="18" charset="0"/>
              </a:rPr>
              <a:t>Presently, investment on such a technology is more, but we are trying to provide at a relatively low price. </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If</a:t>
            </a:r>
            <a:r>
              <a:rPr kumimoji="0" lang="en-IN" sz="2000" b="0" i="0" u="none" strike="noStrike" kern="1200" cap="none" spc="0" normalizeH="0" noProof="0" dirty="0">
                <a:ln>
                  <a:noFill/>
                </a:ln>
                <a:solidFill>
                  <a:prstClr val="black"/>
                </a:solidFill>
                <a:effectLst/>
                <a:uLnTx/>
                <a:uFillTx/>
                <a:latin typeface="Times New Roman" panose="02020603050405020304" pitchFamily="18" charset="0"/>
                <a:cs typeface="Times New Roman" panose="02020603050405020304" pitchFamily="18" charset="0"/>
              </a:rPr>
              <a:t> the organization is not interested to purchase the machine, it can avail for the service, where certain number of bots </a:t>
            </a:r>
            <a:r>
              <a:rPr lang="en-IN" sz="2000" dirty="0">
                <a:solidFill>
                  <a:prstClr val="black"/>
                </a:solidFill>
                <a:latin typeface="Times New Roman" panose="02020603050405020304" pitchFamily="18" charset="0"/>
                <a:cs typeface="Times New Roman" panose="02020603050405020304" pitchFamily="18" charset="0"/>
              </a:rPr>
              <a:t>will be provided on a rental basis.</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This</a:t>
            </a:r>
            <a:r>
              <a:rPr kumimoji="0" lang="en-IN" sz="2000" b="0" i="0" u="none" strike="noStrike" kern="1200" cap="none" spc="0" normalizeH="0" noProof="0" dirty="0">
                <a:ln>
                  <a:noFill/>
                </a:ln>
                <a:solidFill>
                  <a:prstClr val="black"/>
                </a:solidFill>
                <a:effectLst/>
                <a:uLnTx/>
                <a:uFillTx/>
                <a:latin typeface="Times New Roman" panose="02020603050405020304" pitchFamily="18" charset="0"/>
                <a:cs typeface="Times New Roman" panose="02020603050405020304" pitchFamily="18" charset="0"/>
              </a:rPr>
              <a:t> technology can also open opportunities to the human force, to explore new areas of interest</a:t>
            </a:r>
            <a:r>
              <a:rPr lang="en-IN" sz="2000" dirty="0">
                <a:solidFill>
                  <a:prstClr val="black"/>
                </a:solidFill>
                <a:latin typeface="Times New Roman" panose="02020603050405020304" pitchFamily="18" charset="0"/>
                <a:cs typeface="Times New Roman" panose="02020603050405020304" pitchFamily="18" charset="0"/>
              </a:rPr>
              <a:t>.</a:t>
            </a:r>
            <a:endParaRPr kumimoji="0" lang="en-IN" sz="2000" b="0" i="0" u="none" strike="noStrike" kern="1200" cap="none" spc="0" normalizeH="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728237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grpId="1" nodeType="clickEffect">
                                  <p:stCondLst>
                                    <p:cond delay="0"/>
                                  </p:stCondLst>
                                  <p:childTnLst>
                                    <p:anim calcmode="lin" valueType="num">
                                      <p:cBhvr additive="base">
                                        <p:cTn id="11" dur="500"/>
                                        <p:tgtEl>
                                          <p:spTgt spid="9"/>
                                        </p:tgtEl>
                                        <p:attrNameLst>
                                          <p:attrName>ppt_x</p:attrName>
                                        </p:attrNameLst>
                                      </p:cBhvr>
                                      <p:tavLst>
                                        <p:tav tm="0">
                                          <p:val>
                                            <p:strVal val="ppt_x"/>
                                          </p:val>
                                        </p:tav>
                                        <p:tav tm="100000">
                                          <p:val>
                                            <p:strVal val="ppt_x"/>
                                          </p:val>
                                        </p:tav>
                                      </p:tavLst>
                                    </p:anim>
                                    <p:anim calcmode="lin" valueType="num">
                                      <p:cBhvr additive="base">
                                        <p:cTn id="12" dur="500"/>
                                        <p:tgtEl>
                                          <p:spTgt spid="9"/>
                                        </p:tgtEl>
                                        <p:attrNameLst>
                                          <p:attrName>ppt_y</p:attrName>
                                        </p:attrNameLst>
                                      </p:cBhvr>
                                      <p:tavLst>
                                        <p:tav tm="0">
                                          <p:val>
                                            <p:strVal val="ppt_y"/>
                                          </p:val>
                                        </p:tav>
                                        <p:tav tm="100000">
                                          <p:val>
                                            <p:strVal val="1+ppt_h/2"/>
                                          </p:val>
                                        </p:tav>
                                      </p:tavLst>
                                    </p:anim>
                                    <p:set>
                                      <p:cBhvr>
                                        <p:cTn id="13" dur="1" fill="hold">
                                          <p:stCondLst>
                                            <p:cond delay="499"/>
                                          </p:stCondLst>
                                        </p:cTn>
                                        <p:tgtEl>
                                          <p:spTgt spid="9"/>
                                        </p:tgtEl>
                                        <p:attrNameLst>
                                          <p:attrName>style.visibility</p:attrName>
                                        </p:attrNameLst>
                                      </p:cBhvr>
                                      <p:to>
                                        <p:strVal val="hidden"/>
                                      </p:to>
                                    </p:se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xit" presetSubtype="21" fill="hold" grpId="1" nodeType="clickEffect">
                                  <p:stCondLst>
                                    <p:cond delay="0"/>
                                  </p:stCondLst>
                                  <p:childTnLst>
                                    <p:animEffect transition="out" filter="barn(inVertical)">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par>
                          <p:cTn id="23" fill="hold">
                            <p:stCondLst>
                              <p:cond delay="500"/>
                            </p:stCondLst>
                            <p:childTnLst>
                              <p:par>
                                <p:cTn id="24" presetID="16" presetClass="entr" presetSubtype="37"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arn(outVertical)">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9" grpId="0" animBg="1"/>
      <p:bldP spid="9"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FCFDC-765C-4A33-ABAD-87F158B537CB}"/>
              </a:ext>
            </a:extLst>
          </p:cNvPr>
          <p:cNvSpPr>
            <a:spLocks noGrp="1"/>
          </p:cNvSpPr>
          <p:nvPr>
            <p:ph type="title"/>
          </p:nvPr>
        </p:nvSpPr>
        <p:spPr/>
        <p:txBody>
          <a:bodyPr>
            <a:normAutofit/>
          </a:bodyPr>
          <a:lstStyle/>
          <a:p>
            <a:pPr algn="ctr"/>
            <a:r>
              <a:rPr lang="en-IN" sz="3200" dirty="0">
                <a:latin typeface="Algerian" panose="04020705040A02060702" pitchFamily="82" charset="0"/>
              </a:rPr>
              <a:t>Assumptions &amp; </a:t>
            </a:r>
            <a:br>
              <a:rPr lang="en-IN" sz="3200" dirty="0">
                <a:latin typeface="Algerian" panose="04020705040A02060702" pitchFamily="82" charset="0"/>
              </a:rPr>
            </a:br>
            <a:r>
              <a:rPr lang="en-IN" sz="3200" dirty="0">
                <a:latin typeface="Algerian" panose="04020705040A02060702" pitchFamily="82" charset="0"/>
              </a:rPr>
              <a:t>Constraints</a:t>
            </a:r>
          </a:p>
        </p:txBody>
      </p:sp>
      <p:sp>
        <p:nvSpPr>
          <p:cNvPr id="3" name="Content Placeholder 2">
            <a:extLst>
              <a:ext uri="{FF2B5EF4-FFF2-40B4-BE49-F238E27FC236}">
                <a16:creationId xmlns:a16="http://schemas.microsoft.com/office/drawing/2014/main" id="{4E2B20A2-0B9A-4C17-B571-B347550504CE}"/>
              </a:ext>
            </a:extLst>
          </p:cNvPr>
          <p:cNvSpPr>
            <a:spLocks noGrp="1"/>
          </p:cNvSpPr>
          <p:nvPr>
            <p:ph idx="1"/>
          </p:nvPr>
        </p:nvSpPr>
        <p:spPr>
          <a:xfrm>
            <a:off x="3785291" y="623425"/>
            <a:ext cx="7728683" cy="5602006"/>
          </a:xfrm>
          <a:noFill/>
          <a:ln>
            <a:noFill/>
          </a:ln>
          <a:effectLst/>
        </p:spPr>
        <p:txBody>
          <a:bodyPr>
            <a:normAutofit/>
          </a:bodyPr>
          <a:lstStyle/>
          <a:p>
            <a:pPr marL="0" indent="0" algn="ctr">
              <a:buNone/>
            </a:pPr>
            <a:r>
              <a:rPr lang="en-IN" sz="2800" dirty="0">
                <a:solidFill>
                  <a:schemeClr val="tx1"/>
                </a:solidFill>
                <a:latin typeface="Algerian" panose="04020705040A02060702" pitchFamily="82" charset="0"/>
              </a:rPr>
              <a:t>Assumptions: </a:t>
            </a:r>
          </a:p>
          <a:p>
            <a:pPr algn="just"/>
            <a:r>
              <a:rPr lang="en-IN" dirty="0">
                <a:solidFill>
                  <a:schemeClr val="tx1"/>
                </a:solidFill>
                <a:latin typeface="Times New Roman" panose="02020603050405020304" pitchFamily="18" charset="0"/>
                <a:cs typeface="Times New Roman" panose="02020603050405020304" pitchFamily="18" charset="0"/>
              </a:rPr>
              <a:t>Floors in the offices are tiled, or if it is concrete then it is smooth</a:t>
            </a:r>
          </a:p>
          <a:p>
            <a:pPr algn="just"/>
            <a:r>
              <a:rPr lang="en-IN" dirty="0">
                <a:solidFill>
                  <a:schemeClr val="tx1"/>
                </a:solidFill>
                <a:latin typeface="Times New Roman" panose="02020603050405020304" pitchFamily="18" charset="0"/>
                <a:cs typeface="Times New Roman" panose="02020603050405020304" pitchFamily="18" charset="0"/>
              </a:rPr>
              <a:t>Every cabin is numbered &amp; all cabins are on the same plane (i.e. there are no separate steps, or skirting to reach certain cabin)</a:t>
            </a:r>
          </a:p>
          <a:p>
            <a:pPr algn="just"/>
            <a:r>
              <a:rPr lang="en-IN" dirty="0">
                <a:solidFill>
                  <a:schemeClr val="tx1"/>
                </a:solidFill>
                <a:latin typeface="Times New Roman" panose="02020603050405020304" pitchFamily="18" charset="0"/>
                <a:cs typeface="Times New Roman" panose="02020603050405020304" pitchFamily="18" charset="0"/>
              </a:rPr>
              <a:t>The building has an elevator for the bot to travel to different floors</a:t>
            </a:r>
          </a:p>
          <a:p>
            <a:pPr algn="just"/>
            <a:r>
              <a:rPr lang="en-IN" dirty="0">
                <a:solidFill>
                  <a:schemeClr val="tx1"/>
                </a:solidFill>
                <a:latin typeface="Times New Roman" panose="02020603050405020304" pitchFamily="18" charset="0"/>
                <a:cs typeface="Times New Roman" panose="02020603050405020304" pitchFamily="18" charset="0"/>
              </a:rPr>
              <a:t>Every corner of the office has Wi-Fi connectivity (internet is not required)</a:t>
            </a:r>
          </a:p>
          <a:p>
            <a:pPr marL="0" indent="0" algn="ctr">
              <a:buNone/>
            </a:pPr>
            <a:r>
              <a:rPr lang="en-IN" sz="2800" dirty="0">
                <a:solidFill>
                  <a:schemeClr val="tx1"/>
                </a:solidFill>
                <a:latin typeface="Algerian" panose="04020705040A02060702" pitchFamily="82" charset="0"/>
              </a:rPr>
              <a:t>Constraints:</a:t>
            </a:r>
          </a:p>
          <a:p>
            <a:pPr algn="just"/>
            <a:r>
              <a:rPr lang="en-IN" dirty="0">
                <a:solidFill>
                  <a:schemeClr val="tx1"/>
                </a:solidFill>
                <a:latin typeface="Times New Roman" panose="02020603050405020304" pitchFamily="18" charset="0"/>
                <a:cs typeface="Times New Roman" panose="02020603050405020304" pitchFamily="18" charset="0"/>
              </a:rPr>
              <a:t>The bot can deliver at the most to two cabins simultaneously (for prototype)</a:t>
            </a:r>
          </a:p>
          <a:p>
            <a:pPr algn="just"/>
            <a:r>
              <a:rPr lang="en-IN" dirty="0">
                <a:solidFill>
                  <a:schemeClr val="tx1"/>
                </a:solidFill>
                <a:latin typeface="Times New Roman" panose="02020603050405020304" pitchFamily="18" charset="0"/>
                <a:cs typeface="Times New Roman" panose="02020603050405020304" pitchFamily="18" charset="0"/>
              </a:rPr>
              <a:t>A particular bot trained in one building cannot be used in different building</a:t>
            </a:r>
          </a:p>
          <a:p>
            <a:pPr algn="just"/>
            <a:r>
              <a:rPr lang="en-IN" dirty="0">
                <a:solidFill>
                  <a:schemeClr val="tx1"/>
                </a:solidFill>
                <a:latin typeface="Times New Roman" panose="02020603050405020304" pitchFamily="18" charset="0"/>
                <a:cs typeface="Times New Roman" panose="02020603050405020304" pitchFamily="18" charset="0"/>
              </a:rPr>
              <a:t>The bot should have Wi-Fi connectivity to communicate (internet not required)</a:t>
            </a:r>
          </a:p>
        </p:txBody>
      </p:sp>
      <p:sp>
        <p:nvSpPr>
          <p:cNvPr id="4" name="Slide Number Placeholder 3">
            <a:extLst>
              <a:ext uri="{FF2B5EF4-FFF2-40B4-BE49-F238E27FC236}">
                <a16:creationId xmlns:a16="http://schemas.microsoft.com/office/drawing/2014/main" id="{1630A426-FF41-4B65-ACA0-F62FC20FA2B8}"/>
              </a:ext>
            </a:extLst>
          </p:cNvPr>
          <p:cNvSpPr>
            <a:spLocks noGrp="1"/>
          </p:cNvSpPr>
          <p:nvPr>
            <p:ph type="sldNum" sz="quarter" idx="12"/>
          </p:nvPr>
        </p:nvSpPr>
        <p:spPr/>
        <p:txBody>
          <a:bodyPr/>
          <a:lstStyle/>
          <a:p>
            <a:fld id="{64696413-F6A4-43BD-91D9-C9997846695B}" type="slidenum">
              <a:rPr lang="en-IN" smtClean="0"/>
              <a:t>11</a:t>
            </a:fld>
            <a:endParaRPr lang="en-IN"/>
          </a:p>
        </p:txBody>
      </p:sp>
    </p:spTree>
    <p:extLst>
      <p:ext uri="{BB962C8B-B14F-4D97-AF65-F5344CB8AC3E}">
        <p14:creationId xmlns:p14="http://schemas.microsoft.com/office/powerpoint/2010/main" val="358685026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BECA0-107C-4FAF-93EA-21B9D24FDA38}"/>
              </a:ext>
            </a:extLst>
          </p:cNvPr>
          <p:cNvSpPr>
            <a:spLocks noGrp="1"/>
          </p:cNvSpPr>
          <p:nvPr>
            <p:ph type="title"/>
          </p:nvPr>
        </p:nvSpPr>
        <p:spPr/>
        <p:txBody>
          <a:bodyPr>
            <a:normAutofit/>
          </a:bodyPr>
          <a:lstStyle/>
          <a:p>
            <a:pPr algn="ctr"/>
            <a:r>
              <a:rPr lang="en-IN" dirty="0">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CEEC0D2D-5A53-4765-B588-F0AF5E874676}"/>
              </a:ext>
            </a:extLst>
          </p:cNvPr>
          <p:cNvSpPr>
            <a:spLocks noGrp="1"/>
          </p:cNvSpPr>
          <p:nvPr>
            <p:ph idx="1"/>
          </p:nvPr>
        </p:nvSpPr>
        <p:spPr/>
        <p:txBody>
          <a:bodyPr>
            <a:normAutofit/>
          </a:bodyPr>
          <a:lstStyle/>
          <a:p>
            <a:pPr marL="0" indent="0" algn="just">
              <a:buNone/>
            </a:pPr>
            <a:r>
              <a:rPr lang="en-IN" sz="2800" dirty="0">
                <a:latin typeface="Times New Roman" panose="02020603050405020304" pitchFamily="18" charset="0"/>
                <a:cs typeface="Times New Roman" panose="02020603050405020304" pitchFamily="18" charset="0"/>
              </a:rPr>
              <a:t>Semi-Humanoid Assistant can automate simple peon tasks, like, transferring files from one table to another. With some modifications, we can change the applications of the bot. The development of the bot can add to the technology, can motivate organizations to utilize human force more efficiently, also, can contribute to the </a:t>
            </a:r>
            <a:r>
              <a:rPr lang="en-IN" sz="2800" b="1" dirty="0" err="1">
                <a:latin typeface="Times New Roman" panose="02020603050405020304" pitchFamily="18" charset="0"/>
                <a:cs typeface="Times New Roman" panose="02020603050405020304" pitchFamily="18" charset="0"/>
              </a:rPr>
              <a:t>Atmanirbhar</a:t>
            </a:r>
            <a:r>
              <a:rPr lang="en-IN" sz="2800" b="1" dirty="0">
                <a:latin typeface="Times New Roman" panose="02020603050405020304" pitchFamily="18" charset="0"/>
                <a:cs typeface="Times New Roman" panose="02020603050405020304" pitchFamily="18" charset="0"/>
              </a:rPr>
              <a:t> Bharat</a:t>
            </a:r>
            <a:r>
              <a:rPr lang="en-IN" sz="2800" dirty="0">
                <a:latin typeface="Times New Roman" panose="02020603050405020304" pitchFamily="18" charset="0"/>
                <a:cs typeface="Times New Roman" panose="02020603050405020304" pitchFamily="18" charset="0"/>
              </a:rPr>
              <a:t> motto of Hon'ble Prime Minister Shri Narendra Modi. </a:t>
            </a:r>
          </a:p>
        </p:txBody>
      </p:sp>
      <p:sp>
        <p:nvSpPr>
          <p:cNvPr id="4" name="Slide Number Placeholder 3">
            <a:extLst>
              <a:ext uri="{FF2B5EF4-FFF2-40B4-BE49-F238E27FC236}">
                <a16:creationId xmlns:a16="http://schemas.microsoft.com/office/drawing/2014/main" id="{E44B1779-FFCD-499C-B0B6-D1221BEA8978}"/>
              </a:ext>
            </a:extLst>
          </p:cNvPr>
          <p:cNvSpPr>
            <a:spLocks noGrp="1"/>
          </p:cNvSpPr>
          <p:nvPr>
            <p:ph type="sldNum" sz="quarter" idx="12"/>
          </p:nvPr>
        </p:nvSpPr>
        <p:spPr/>
        <p:txBody>
          <a:bodyPr/>
          <a:lstStyle/>
          <a:p>
            <a:fld id="{64696413-F6A4-43BD-91D9-C9997846695B}" type="slidenum">
              <a:rPr lang="en-IN" smtClean="0"/>
              <a:t>12</a:t>
            </a:fld>
            <a:endParaRPr lang="en-IN"/>
          </a:p>
        </p:txBody>
      </p:sp>
    </p:spTree>
    <p:extLst>
      <p:ext uri="{BB962C8B-B14F-4D97-AF65-F5344CB8AC3E}">
        <p14:creationId xmlns:p14="http://schemas.microsoft.com/office/powerpoint/2010/main" val="271380246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85EEF-7BFA-4135-B2C2-1048066D4C8C}"/>
              </a:ext>
            </a:extLst>
          </p:cNvPr>
          <p:cNvSpPr>
            <a:spLocks noGrp="1"/>
          </p:cNvSpPr>
          <p:nvPr>
            <p:ph type="title"/>
          </p:nvPr>
        </p:nvSpPr>
        <p:spPr/>
        <p:txBody>
          <a:bodyPr>
            <a:normAutofit/>
          </a:bodyPr>
          <a:lstStyle/>
          <a:p>
            <a:pPr algn="ctr"/>
            <a:r>
              <a:rPr lang="en-IN" dirty="0">
                <a:latin typeface="Algerian" panose="04020705040A02060702" pitchFamily="82" charset="0"/>
              </a:rPr>
              <a:t>references</a:t>
            </a:r>
          </a:p>
        </p:txBody>
      </p:sp>
      <p:sp>
        <p:nvSpPr>
          <p:cNvPr id="3" name="Content Placeholder 2">
            <a:extLst>
              <a:ext uri="{FF2B5EF4-FFF2-40B4-BE49-F238E27FC236}">
                <a16:creationId xmlns:a16="http://schemas.microsoft.com/office/drawing/2014/main" id="{3EE2975C-CA65-4CA4-8C69-19D127E88B08}"/>
              </a:ext>
            </a:extLst>
          </p:cNvPr>
          <p:cNvSpPr>
            <a:spLocks noGrp="1"/>
          </p:cNvSpPr>
          <p:nvPr>
            <p:ph idx="1"/>
          </p:nvPr>
        </p:nvSpPr>
        <p:spPr>
          <a:xfrm>
            <a:off x="3848948" y="599440"/>
            <a:ext cx="7733452" cy="5125580"/>
          </a:xfrm>
        </p:spPr>
        <p:txBody>
          <a:bodyPr>
            <a:normAutofit/>
          </a:bodyPr>
          <a:lstStyle/>
          <a:p>
            <a:r>
              <a:rPr lang="en-IN" b="1" dirty="0"/>
              <a:t>ROS References:</a:t>
            </a:r>
          </a:p>
          <a:p>
            <a:pPr lvl="1"/>
            <a:r>
              <a:rPr lang="en-IN" dirty="0">
                <a:hlinkClick r:id="rId2"/>
              </a:rPr>
              <a:t>https://www.udemy.com/course/rosessentials/learn/lecture/11078886#overview</a:t>
            </a:r>
            <a:r>
              <a:rPr lang="en-IN" dirty="0"/>
              <a:t> </a:t>
            </a:r>
          </a:p>
          <a:p>
            <a:pPr lvl="1"/>
            <a:r>
              <a:rPr lang="en-IN" dirty="0">
                <a:hlinkClick r:id="rId3"/>
              </a:rPr>
              <a:t>https://www.youtube.com/watch?v=mYwIu4OVMR8&amp;list=WL&amp;index=23&amp;t=1s</a:t>
            </a:r>
            <a:r>
              <a:rPr lang="en-IN" dirty="0"/>
              <a:t> </a:t>
            </a:r>
          </a:p>
          <a:p>
            <a:r>
              <a:rPr lang="en-IN" b="1" dirty="0"/>
              <a:t>References for Path Finding Algorithm:</a:t>
            </a:r>
          </a:p>
          <a:p>
            <a:pPr lvl="1"/>
            <a:r>
              <a:rPr lang="en-IN" dirty="0">
                <a:hlinkClick r:id="rId4"/>
              </a:rPr>
              <a:t>https://www.youtube.com/channel/UCaO6VoaYJv4kS-TQO_M-N_g</a:t>
            </a:r>
            <a:r>
              <a:rPr lang="en-IN" dirty="0"/>
              <a:t> </a:t>
            </a:r>
          </a:p>
          <a:p>
            <a:pPr lvl="1"/>
            <a:r>
              <a:rPr lang="en-IN" dirty="0">
                <a:hlinkClick r:id="rId5"/>
              </a:rPr>
              <a:t>https://www.youtube.com/watch?v=tvAh0JZF2YE</a:t>
            </a:r>
            <a:r>
              <a:rPr lang="en-IN" dirty="0"/>
              <a:t> </a:t>
            </a:r>
          </a:p>
          <a:p>
            <a:pPr lvl="1"/>
            <a:r>
              <a:rPr lang="en-IN" dirty="0">
                <a:hlinkClick r:id="rId6"/>
              </a:rPr>
              <a:t>https://www.youtube.com/watch?v=ob4faIum4kQ&amp;t=912s</a:t>
            </a:r>
            <a:r>
              <a:rPr lang="en-IN" dirty="0"/>
              <a:t> </a:t>
            </a:r>
          </a:p>
          <a:p>
            <a:pPr lvl="1"/>
            <a:r>
              <a:rPr lang="en-IN" dirty="0">
                <a:hlinkClick r:id="rId7"/>
              </a:rPr>
              <a:t>https://www.youtube.com/watch?v=JtiK0DOeI4A</a:t>
            </a:r>
            <a:r>
              <a:rPr lang="en-IN" dirty="0"/>
              <a:t> </a:t>
            </a:r>
          </a:p>
          <a:p>
            <a:r>
              <a:rPr lang="en-IN" b="1" dirty="0"/>
              <a:t>LIDAR Information:</a:t>
            </a:r>
          </a:p>
          <a:p>
            <a:pPr lvl="1"/>
            <a:r>
              <a:rPr lang="en-IN" dirty="0">
                <a:hlinkClick r:id="rId8"/>
              </a:rPr>
              <a:t>https://www.youtube.com/watch?v=VhbFbxyOI1k</a:t>
            </a:r>
            <a:endParaRPr lang="en-IN" dirty="0"/>
          </a:p>
          <a:p>
            <a:pPr lvl="1"/>
            <a:r>
              <a:rPr lang="en-IN" dirty="0">
                <a:hlinkClick r:id="rId9"/>
              </a:rPr>
              <a:t>https://www.youtube.com/watch?v=_--8K1BW_O4</a:t>
            </a:r>
            <a:r>
              <a:rPr lang="en-IN" dirty="0"/>
              <a:t> </a:t>
            </a:r>
          </a:p>
        </p:txBody>
      </p:sp>
      <p:sp>
        <p:nvSpPr>
          <p:cNvPr id="4" name="Slide Number Placeholder 3">
            <a:extLst>
              <a:ext uri="{FF2B5EF4-FFF2-40B4-BE49-F238E27FC236}">
                <a16:creationId xmlns:a16="http://schemas.microsoft.com/office/drawing/2014/main" id="{B1DF49BA-7C24-499E-8F51-21B69F8FFEB5}"/>
              </a:ext>
            </a:extLst>
          </p:cNvPr>
          <p:cNvSpPr>
            <a:spLocks noGrp="1"/>
          </p:cNvSpPr>
          <p:nvPr>
            <p:ph type="sldNum" sz="quarter" idx="12"/>
          </p:nvPr>
        </p:nvSpPr>
        <p:spPr/>
        <p:txBody>
          <a:bodyPr/>
          <a:lstStyle/>
          <a:p>
            <a:fld id="{64696413-F6A4-43BD-91D9-C9997846695B}" type="slidenum">
              <a:rPr lang="en-IN" smtClean="0"/>
              <a:t>13</a:t>
            </a:fld>
            <a:endParaRPr lang="en-IN"/>
          </a:p>
        </p:txBody>
      </p:sp>
    </p:spTree>
    <p:extLst>
      <p:ext uri="{BB962C8B-B14F-4D97-AF65-F5344CB8AC3E}">
        <p14:creationId xmlns:p14="http://schemas.microsoft.com/office/powerpoint/2010/main" val="1718723002"/>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01A31-2885-40E4-A543-42E9FA23198D}"/>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9BCE5CE4-5F73-4B85-890B-22C8938652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65620"/>
          </a:xfrm>
        </p:spPr>
      </p:pic>
      <p:sp>
        <p:nvSpPr>
          <p:cNvPr id="4" name="Slide Number Placeholder 3">
            <a:extLst>
              <a:ext uri="{FF2B5EF4-FFF2-40B4-BE49-F238E27FC236}">
                <a16:creationId xmlns:a16="http://schemas.microsoft.com/office/drawing/2014/main" id="{D036F09C-1201-4423-B2FB-9CB42CF90D88}"/>
              </a:ext>
            </a:extLst>
          </p:cNvPr>
          <p:cNvSpPr>
            <a:spLocks noGrp="1"/>
          </p:cNvSpPr>
          <p:nvPr>
            <p:ph type="sldNum" sz="quarter" idx="12"/>
          </p:nvPr>
        </p:nvSpPr>
        <p:spPr/>
        <p:txBody>
          <a:bodyPr/>
          <a:lstStyle/>
          <a:p>
            <a:fld id="{64696413-F6A4-43BD-91D9-C9997846695B}" type="slidenum">
              <a:rPr lang="en-IN" smtClean="0"/>
              <a:t>14</a:t>
            </a:fld>
            <a:endParaRPr lang="en-IN"/>
          </a:p>
        </p:txBody>
      </p:sp>
    </p:spTree>
    <p:extLst>
      <p:ext uri="{BB962C8B-B14F-4D97-AF65-F5344CB8AC3E}">
        <p14:creationId xmlns:p14="http://schemas.microsoft.com/office/powerpoint/2010/main" val="560894643"/>
      </p:ext>
    </p:extLst>
  </p:cSld>
  <p:clrMapOvr>
    <a:masterClrMapping/>
  </p:clrMapOvr>
  <mc:AlternateContent xmlns:mc="http://schemas.openxmlformats.org/markup-compatibility/2006">
    <mc:Choice xmlns:p14="http://schemas.microsoft.com/office/powerpoint/2010/main" Requires="p14">
      <p:transition spd="slow" p14:dur="1250">
        <p14:vortex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2B2C7-627E-4F92-8117-EBA973297BE0}"/>
              </a:ext>
            </a:extLst>
          </p:cNvPr>
          <p:cNvSpPr>
            <a:spLocks noGrp="1"/>
          </p:cNvSpPr>
          <p:nvPr>
            <p:ph type="title"/>
          </p:nvPr>
        </p:nvSpPr>
        <p:spPr>
          <a:xfrm>
            <a:off x="0" y="3079166"/>
            <a:ext cx="3508310" cy="737054"/>
          </a:xfrm>
        </p:spPr>
        <p:txBody>
          <a:bodyPr/>
          <a:lstStyle/>
          <a:p>
            <a:pPr algn="ctr"/>
            <a:r>
              <a:rPr lang="en-IN" sz="4000" dirty="0">
                <a:latin typeface="Algerian" panose="04020705040A02060702" pitchFamily="82" charset="0"/>
              </a:rPr>
              <a:t>introduction</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48F54346-1071-4439-B539-A1FD41E2E8D3}"/>
              </a:ext>
            </a:extLst>
          </p:cNvPr>
          <p:cNvSpPr>
            <a:spLocks noGrp="1"/>
          </p:cNvSpPr>
          <p:nvPr>
            <p:ph idx="1"/>
          </p:nvPr>
        </p:nvSpPr>
        <p:spPr>
          <a:xfrm>
            <a:off x="3508310" y="541791"/>
            <a:ext cx="8080310" cy="5774418"/>
          </a:xfrm>
          <a:noFill/>
          <a:ln>
            <a:noFill/>
          </a:ln>
          <a:effectLst/>
        </p:spPr>
        <p:txBody>
          <a:bodyPr>
            <a:noAutofit/>
          </a:bodyPr>
          <a:lstStyle/>
          <a:p>
            <a:pPr algn="just"/>
            <a:r>
              <a:rPr lang="en-IN" sz="2400" dirty="0">
                <a:latin typeface="Times New Roman" panose="02020603050405020304" pitchFamily="18" charset="0"/>
                <a:cs typeface="Times New Roman" panose="02020603050405020304" pitchFamily="18" charset="0"/>
              </a:rPr>
              <a:t>The Project is about the Semi-Humanoid Assistant. The project is made with the collaboration with HAEGL Technologies Pvt Ltd. </a:t>
            </a:r>
          </a:p>
          <a:p>
            <a:pPr algn="just"/>
            <a:r>
              <a:rPr lang="en-IN" sz="2400" dirty="0">
                <a:latin typeface="Times New Roman" panose="02020603050405020304" pitchFamily="18" charset="0"/>
                <a:cs typeface="Times New Roman" panose="02020603050405020304" pitchFamily="18" charset="0"/>
              </a:rPr>
              <a:t>The Assistant, assists in offices, institutes and other campuses, where the organization need to have separate human force for this less productive work.</a:t>
            </a:r>
          </a:p>
          <a:p>
            <a:pPr algn="just"/>
            <a:r>
              <a:rPr lang="en-IN" sz="2400" dirty="0">
                <a:latin typeface="Times New Roman" panose="02020603050405020304" pitchFamily="18" charset="0"/>
                <a:cs typeface="Times New Roman" panose="02020603050405020304" pitchFamily="18" charset="0"/>
              </a:rPr>
              <a:t>The aim of the project is to automate the less productive and simple tasks done by humans, instead utilize the same human force for other productive and complex tasks where automation is not economical. </a:t>
            </a:r>
          </a:p>
          <a:p>
            <a:pPr algn="just"/>
            <a:r>
              <a:rPr lang="en-IN" sz="2400" dirty="0">
                <a:latin typeface="Times New Roman" panose="02020603050405020304" pitchFamily="18" charset="0"/>
                <a:cs typeface="Times New Roman" panose="02020603050405020304" pitchFamily="18" charset="0"/>
              </a:rPr>
              <a:t>The Assistant is capable to remember the locations of the cabin and also plan the shortest route from it’s current position to the destination, i.e., the bot is intelligent.</a:t>
            </a:r>
          </a:p>
          <a:p>
            <a:pPr algn="just"/>
            <a:r>
              <a:rPr lang="en-IN" sz="2400" dirty="0">
                <a:latin typeface="Times New Roman" panose="02020603050405020304" pitchFamily="18" charset="0"/>
                <a:cs typeface="Times New Roman" panose="02020603050405020304" pitchFamily="18" charset="0"/>
              </a:rPr>
              <a:t>The Assistant is embedded with intelligence for better performance.</a:t>
            </a:r>
          </a:p>
        </p:txBody>
      </p:sp>
      <p:sp>
        <p:nvSpPr>
          <p:cNvPr id="4" name="Slide Number Placeholder 3">
            <a:extLst>
              <a:ext uri="{FF2B5EF4-FFF2-40B4-BE49-F238E27FC236}">
                <a16:creationId xmlns:a16="http://schemas.microsoft.com/office/drawing/2014/main" id="{D2F61E86-D443-466F-934B-BB797AE48D82}"/>
              </a:ext>
            </a:extLst>
          </p:cNvPr>
          <p:cNvSpPr>
            <a:spLocks noGrp="1"/>
          </p:cNvSpPr>
          <p:nvPr>
            <p:ph type="sldNum" sz="quarter" idx="12"/>
          </p:nvPr>
        </p:nvSpPr>
        <p:spPr/>
        <p:txBody>
          <a:bodyPr/>
          <a:lstStyle/>
          <a:p>
            <a:fld id="{64696413-F6A4-43BD-91D9-C9997846695B}" type="slidenum">
              <a:rPr lang="en-IN" smtClean="0"/>
              <a:t>2</a:t>
            </a:fld>
            <a:endParaRPr lang="en-IN"/>
          </a:p>
        </p:txBody>
      </p:sp>
    </p:spTree>
    <p:extLst>
      <p:ext uri="{BB962C8B-B14F-4D97-AF65-F5344CB8AC3E}">
        <p14:creationId xmlns:p14="http://schemas.microsoft.com/office/powerpoint/2010/main" val="77175980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4C9AD-96E9-43BF-96A4-6D9A88866930}"/>
              </a:ext>
            </a:extLst>
          </p:cNvPr>
          <p:cNvSpPr>
            <a:spLocks noGrp="1"/>
          </p:cNvSpPr>
          <p:nvPr>
            <p:ph type="title"/>
          </p:nvPr>
        </p:nvSpPr>
        <p:spPr>
          <a:xfrm>
            <a:off x="0" y="2588661"/>
            <a:ext cx="3424335" cy="1680678"/>
          </a:xfrm>
        </p:spPr>
        <p:txBody>
          <a:bodyPr>
            <a:normAutofit/>
          </a:bodyPr>
          <a:lstStyle/>
          <a:p>
            <a:pPr algn="ctr"/>
            <a:r>
              <a:rPr lang="en-IN" sz="4000" dirty="0">
                <a:latin typeface="Algerian" panose="04020705040A02060702" pitchFamily="82" charset="0"/>
              </a:rPr>
              <a:t>Need for the study</a:t>
            </a:r>
          </a:p>
        </p:txBody>
      </p:sp>
      <p:sp>
        <p:nvSpPr>
          <p:cNvPr id="3" name="Content Placeholder 2">
            <a:extLst>
              <a:ext uri="{FF2B5EF4-FFF2-40B4-BE49-F238E27FC236}">
                <a16:creationId xmlns:a16="http://schemas.microsoft.com/office/drawing/2014/main" id="{B2BB248C-721E-451F-8F5A-467703F630D6}"/>
              </a:ext>
            </a:extLst>
          </p:cNvPr>
          <p:cNvSpPr>
            <a:spLocks noGrp="1"/>
          </p:cNvSpPr>
          <p:nvPr>
            <p:ph idx="1"/>
          </p:nvPr>
        </p:nvSpPr>
        <p:spPr>
          <a:xfrm>
            <a:off x="3610947" y="1289956"/>
            <a:ext cx="7968343" cy="4329404"/>
          </a:xfrm>
          <a:noFill/>
          <a:ln>
            <a:noFill/>
          </a:ln>
          <a:effectLst/>
        </p:spPr>
        <p:txBody>
          <a:bodyPr>
            <a:normAutofit lnSpcReduction="10000"/>
          </a:bodyPr>
          <a:lstStyle/>
          <a:p>
            <a:pPr algn="just"/>
            <a:r>
              <a:rPr lang="en-IN" sz="2400" dirty="0">
                <a:latin typeface="Times New Roman" panose="02020603050405020304" pitchFamily="18" charset="0"/>
                <a:cs typeface="Times New Roman" panose="02020603050405020304" pitchFamily="18" charset="0"/>
              </a:rPr>
              <a:t>In every organization, from start-ups to huge MNC’s, from Educational institutes to Government offices, everywhere human force is necessary for any organization to function. There is also a part of human force in all organization where the human force is not used to its fullest potential.</a:t>
            </a:r>
          </a:p>
          <a:p>
            <a:pPr algn="just"/>
            <a:r>
              <a:rPr lang="en-IN" sz="2400" dirty="0">
                <a:latin typeface="Times New Roman" panose="02020603050405020304" pitchFamily="18" charset="0"/>
                <a:cs typeface="Times New Roman" panose="02020603050405020304" pitchFamily="18" charset="0"/>
              </a:rPr>
              <a:t>A part of human force is forced to do some unproductive or less productive works and eventually there is wastage of human force and intelligence.</a:t>
            </a:r>
          </a:p>
          <a:p>
            <a:pPr algn="just"/>
            <a:r>
              <a:rPr lang="en-IN" sz="2400" dirty="0">
                <a:latin typeface="Times New Roman" panose="02020603050405020304" pitchFamily="18" charset="0"/>
                <a:cs typeface="Times New Roman" panose="02020603050405020304" pitchFamily="18" charset="0"/>
              </a:rPr>
              <a:t>If all the human force contributes in more productive and complex tasks, every organization may have exponential economical growth, which also benefits the nation in economical aspects as well as in infrastructure.</a:t>
            </a:r>
          </a:p>
        </p:txBody>
      </p:sp>
      <p:sp>
        <p:nvSpPr>
          <p:cNvPr id="4" name="Slide Number Placeholder 3">
            <a:extLst>
              <a:ext uri="{FF2B5EF4-FFF2-40B4-BE49-F238E27FC236}">
                <a16:creationId xmlns:a16="http://schemas.microsoft.com/office/drawing/2014/main" id="{E9F518D9-2DE7-43FB-8148-C51E3EF28BEF}"/>
              </a:ext>
            </a:extLst>
          </p:cNvPr>
          <p:cNvSpPr>
            <a:spLocks noGrp="1"/>
          </p:cNvSpPr>
          <p:nvPr>
            <p:ph type="sldNum" sz="quarter" idx="12"/>
          </p:nvPr>
        </p:nvSpPr>
        <p:spPr/>
        <p:txBody>
          <a:bodyPr/>
          <a:lstStyle/>
          <a:p>
            <a:fld id="{64696413-F6A4-43BD-91D9-C9997846695B}" type="slidenum">
              <a:rPr lang="en-IN" smtClean="0"/>
              <a:t>3</a:t>
            </a:fld>
            <a:endParaRPr lang="en-IN"/>
          </a:p>
        </p:txBody>
      </p:sp>
    </p:spTree>
    <p:extLst>
      <p:ext uri="{BB962C8B-B14F-4D97-AF65-F5344CB8AC3E}">
        <p14:creationId xmlns:p14="http://schemas.microsoft.com/office/powerpoint/2010/main" val="189591689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0D38698C-7337-4ED9-9183-E487828D9D01}"/>
              </a:ext>
            </a:extLst>
          </p:cNvPr>
          <p:cNvSpPr txBox="1">
            <a:spLocks/>
          </p:cNvSpPr>
          <p:nvPr/>
        </p:nvSpPr>
        <p:spPr>
          <a:xfrm>
            <a:off x="3677920" y="864108"/>
            <a:ext cx="8026400" cy="5120640"/>
          </a:xfrm>
          <a:prstGeom prst="rect">
            <a:avLst/>
          </a:prstGeom>
          <a:solidFill>
            <a:schemeClr val="bg1"/>
          </a:solidFill>
        </p:spPr>
        <p:txBody>
          <a:bodyPr vert="horz" lIns="91440" tIns="45720" rIns="91440" bIns="45720" rtlCol="0" anchor="ctr">
            <a:normAutofit fontScale="92500" lnSpcReduction="1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gn="ctr">
              <a:buFont typeface="Wingdings 2" pitchFamily="18" charset="2"/>
              <a:buNone/>
            </a:pPr>
            <a:r>
              <a:rPr lang="en-IN" sz="3200" dirty="0" err="1">
                <a:latin typeface="Algerian" panose="04020705040A02060702" pitchFamily="82" charset="0"/>
              </a:rPr>
              <a:t>SameDay</a:t>
            </a:r>
            <a:r>
              <a:rPr lang="en-IN" sz="3200" dirty="0">
                <a:latin typeface="Algerian" panose="04020705040A02060702" pitchFamily="82" charset="0"/>
              </a:rPr>
              <a:t> Bot</a:t>
            </a:r>
          </a:p>
          <a:p>
            <a:r>
              <a:rPr lang="en-IN" sz="2400" b="1" dirty="0">
                <a:latin typeface="Times New Roman" panose="02020603050405020304" pitchFamily="18" charset="0"/>
                <a:cs typeface="Times New Roman" panose="02020603050405020304" pitchFamily="18" charset="0"/>
              </a:rPr>
              <a:t>Manufacturer: </a:t>
            </a:r>
            <a:r>
              <a:rPr lang="en-IN" sz="2400" dirty="0" err="1">
                <a:latin typeface="Times New Roman" panose="02020603050405020304" pitchFamily="18" charset="0"/>
                <a:cs typeface="Times New Roman" panose="02020603050405020304" pitchFamily="18" charset="0"/>
              </a:rPr>
              <a:t>FedEX</a:t>
            </a:r>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Brief about the bot:</a:t>
            </a:r>
          </a:p>
          <a:p>
            <a:pPr lvl="1" algn="just"/>
            <a:r>
              <a:rPr lang="en-IN" sz="2200" dirty="0" err="1">
                <a:latin typeface="Times New Roman" panose="02020603050405020304" pitchFamily="18" charset="0"/>
                <a:cs typeface="Times New Roman" panose="02020603050405020304" pitchFamily="18" charset="0"/>
              </a:rPr>
              <a:t>SameDay</a:t>
            </a:r>
            <a:r>
              <a:rPr lang="en-IN" sz="2200" dirty="0">
                <a:latin typeface="Times New Roman" panose="02020603050405020304" pitchFamily="18" charset="0"/>
                <a:cs typeface="Times New Roman" panose="02020603050405020304" pitchFamily="18" charset="0"/>
              </a:rPr>
              <a:t> Bot is an autonomous delivery device developed </a:t>
            </a:r>
            <a:r>
              <a:rPr lang="en-IN" sz="2200" dirty="0" err="1">
                <a:latin typeface="Times New Roman" panose="02020603050405020304" pitchFamily="18" charset="0"/>
                <a:cs typeface="Times New Roman" panose="02020603050405020304" pitchFamily="18" charset="0"/>
              </a:rPr>
              <a:t>FedEX</a:t>
            </a:r>
            <a:endParaRPr lang="en-IN" sz="2200" dirty="0">
              <a:latin typeface="Times New Roman" panose="02020603050405020304" pitchFamily="18" charset="0"/>
              <a:cs typeface="Times New Roman" panose="02020603050405020304" pitchFamily="18" charset="0"/>
            </a:endParaRPr>
          </a:p>
          <a:p>
            <a:pPr lvl="1" algn="just"/>
            <a:r>
              <a:rPr lang="en-IN" sz="2200" dirty="0">
                <a:latin typeface="Times New Roman" panose="02020603050405020304" pitchFamily="18" charset="0"/>
                <a:cs typeface="Times New Roman" panose="02020603050405020304" pitchFamily="18" charset="0"/>
              </a:rPr>
              <a:t>This bot was designed to help retailers make same day and last-mile delivery.</a:t>
            </a:r>
          </a:p>
          <a:p>
            <a:pPr lvl="1" algn="just"/>
            <a:r>
              <a:rPr lang="en-IN" sz="2200" dirty="0">
                <a:latin typeface="Times New Roman" panose="02020603050405020304" pitchFamily="18" charset="0"/>
                <a:cs typeface="Times New Roman" panose="02020603050405020304" pitchFamily="18" charset="0"/>
              </a:rPr>
              <a:t>The </a:t>
            </a:r>
            <a:r>
              <a:rPr lang="en-IN" sz="2200" dirty="0" err="1">
                <a:latin typeface="Times New Roman" panose="02020603050405020304" pitchFamily="18" charset="0"/>
                <a:cs typeface="Times New Roman" panose="02020603050405020304" pitchFamily="18" charset="0"/>
              </a:rPr>
              <a:t>FedEX</a:t>
            </a:r>
            <a:r>
              <a:rPr lang="en-IN" sz="2200" dirty="0">
                <a:latin typeface="Times New Roman" panose="02020603050405020304" pitchFamily="18" charset="0"/>
                <a:cs typeface="Times New Roman" panose="02020603050405020304" pitchFamily="18" charset="0"/>
              </a:rPr>
              <a:t> bot is developed in collaboration with DEKA Development &amp; Research Corp. and its founder Dean Kamen.</a:t>
            </a:r>
          </a:p>
          <a:p>
            <a:pPr lvl="1" algn="just"/>
            <a:r>
              <a:rPr lang="en-US" sz="2200" dirty="0">
                <a:latin typeface="Times New Roman" panose="02020603050405020304" pitchFamily="18" charset="0"/>
                <a:cs typeface="Times New Roman" panose="02020603050405020304" pitchFamily="18" charset="0"/>
              </a:rPr>
              <a:t>The FedEx bot is designed to travel on sidewalks and along roadsides, and features pedestrian-safe, advanced technology such as LiDAR and multiple cameras, allowing the zero-emission, battery-powered bot to be aware of its surroundings.</a:t>
            </a:r>
          </a:p>
          <a:p>
            <a:pPr lvl="1" algn="just"/>
            <a:r>
              <a:rPr lang="en-US" sz="2200" dirty="0">
                <a:latin typeface="Times New Roman" panose="02020603050405020304" pitchFamily="18" charset="0"/>
                <a:cs typeface="Times New Roman" panose="02020603050405020304" pitchFamily="18" charset="0"/>
              </a:rPr>
              <a:t>These features are coupled with machine learning algorithms to detect and avoid obstacles, plot a safe path and follow road and safety rules. Proprietary technology allows it to navigate unpaved surfaces, curbs and even steps.</a:t>
            </a:r>
            <a:endParaRPr lang="en-IN" sz="22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65AE6B9F-3774-4D5E-9D6A-452BE5B6D10F}"/>
              </a:ext>
            </a:extLst>
          </p:cNvPr>
          <p:cNvSpPr>
            <a:spLocks noGrp="1"/>
          </p:cNvSpPr>
          <p:nvPr>
            <p:ph type="title"/>
          </p:nvPr>
        </p:nvSpPr>
        <p:spPr>
          <a:xfrm>
            <a:off x="0" y="2539140"/>
            <a:ext cx="3452327" cy="1779720"/>
          </a:xfrm>
        </p:spPr>
        <p:txBody>
          <a:bodyPr>
            <a:normAutofit/>
          </a:bodyPr>
          <a:lstStyle/>
          <a:p>
            <a:pPr algn="ctr"/>
            <a:r>
              <a:rPr lang="en-IN" sz="4000" dirty="0">
                <a:latin typeface="Algerian" panose="04020705040A02060702" pitchFamily="82" charset="0"/>
              </a:rPr>
              <a:t>Review of literature</a:t>
            </a:r>
          </a:p>
        </p:txBody>
      </p:sp>
      <p:sp>
        <p:nvSpPr>
          <p:cNvPr id="3" name="Content Placeholder 2">
            <a:extLst>
              <a:ext uri="{FF2B5EF4-FFF2-40B4-BE49-F238E27FC236}">
                <a16:creationId xmlns:a16="http://schemas.microsoft.com/office/drawing/2014/main" id="{3A4E47E6-429F-428E-A6C9-815626A8846F}"/>
              </a:ext>
            </a:extLst>
          </p:cNvPr>
          <p:cNvSpPr>
            <a:spLocks noGrp="1"/>
          </p:cNvSpPr>
          <p:nvPr>
            <p:ph idx="1"/>
          </p:nvPr>
        </p:nvSpPr>
        <p:spPr>
          <a:xfrm>
            <a:off x="4033520" y="873252"/>
            <a:ext cx="7315200" cy="5120640"/>
          </a:xfrm>
          <a:solidFill>
            <a:schemeClr val="bg1"/>
          </a:solidFill>
        </p:spPr>
        <p:txBody>
          <a:bodyPr/>
          <a:lstStyle/>
          <a:p>
            <a:pPr marL="0" indent="0" algn="ctr">
              <a:buNone/>
            </a:pPr>
            <a:r>
              <a:rPr lang="en-IN" sz="3200" dirty="0">
                <a:latin typeface="Algerian" panose="04020705040A02060702" pitchFamily="82" charset="0"/>
              </a:rPr>
              <a:t>Scout Sidewalk Delivery Bot</a:t>
            </a:r>
          </a:p>
          <a:p>
            <a:r>
              <a:rPr lang="en-IN" sz="2400" b="1" dirty="0">
                <a:latin typeface="Times New Roman" panose="02020603050405020304" pitchFamily="18" charset="0"/>
                <a:cs typeface="Times New Roman" panose="02020603050405020304" pitchFamily="18" charset="0"/>
              </a:rPr>
              <a:t>Manufacturer:</a:t>
            </a:r>
            <a:r>
              <a:rPr lang="en-IN" sz="2400" dirty="0">
                <a:latin typeface="Times New Roman" panose="02020603050405020304" pitchFamily="18" charset="0"/>
                <a:cs typeface="Times New Roman" panose="02020603050405020304" pitchFamily="18" charset="0"/>
              </a:rPr>
              <a:t> Amazon</a:t>
            </a:r>
          </a:p>
          <a:p>
            <a:r>
              <a:rPr lang="en-IN" sz="2400" b="1" dirty="0">
                <a:latin typeface="Times New Roman" panose="02020603050405020304" pitchFamily="18" charset="0"/>
                <a:cs typeface="Times New Roman" panose="02020603050405020304" pitchFamily="18" charset="0"/>
              </a:rPr>
              <a:t>Brief about the bot:</a:t>
            </a:r>
          </a:p>
          <a:p>
            <a:pPr lvl="1" algn="just"/>
            <a:r>
              <a:rPr lang="en-IN" sz="2000" dirty="0">
                <a:latin typeface="Times New Roman" panose="02020603050405020304" pitchFamily="18" charset="0"/>
                <a:cs typeface="Times New Roman" panose="02020603050405020304" pitchFamily="18" charset="0"/>
              </a:rPr>
              <a:t>Scout is a six wheeled bot, it’s a fair bit like the number of delivery bots already being piloted on sidewalks all over the world</a:t>
            </a:r>
          </a:p>
          <a:p>
            <a:pPr lvl="1" algn="just"/>
            <a:r>
              <a:rPr lang="en-IN" sz="2000" dirty="0">
                <a:latin typeface="Times New Roman" panose="02020603050405020304" pitchFamily="18" charset="0"/>
                <a:cs typeface="Times New Roman" panose="02020603050405020304" pitchFamily="18" charset="0"/>
              </a:rPr>
              <a:t>However, Scout was prepared in-house by Amazon</a:t>
            </a:r>
          </a:p>
          <a:p>
            <a:pPr lvl="1" algn="just"/>
            <a:r>
              <a:rPr lang="en-IN" sz="2000" dirty="0">
                <a:latin typeface="Times New Roman" panose="02020603050405020304" pitchFamily="18" charset="0"/>
                <a:cs typeface="Times New Roman" panose="02020603050405020304" pitchFamily="18" charset="0"/>
              </a:rPr>
              <a:t>This bot is designed to deliver the stuffs in the neighbourhood and cruises along at roughly at a walking place.</a:t>
            </a:r>
          </a:p>
          <a:p>
            <a:pPr lvl="1" algn="just"/>
            <a:r>
              <a:rPr lang="en-IN" sz="2000" dirty="0">
                <a:latin typeface="Times New Roman" panose="02020603050405020304" pitchFamily="18" charset="0"/>
                <a:cs typeface="Times New Roman" panose="02020603050405020304" pitchFamily="18" charset="0"/>
              </a:rPr>
              <a:t>This bot is designed to be used in a campus rather than in a building.</a:t>
            </a:r>
          </a:p>
          <a:p>
            <a:pPr lvl="1" algn="just"/>
            <a:r>
              <a:rPr lang="en-IN" sz="2000" dirty="0">
                <a:latin typeface="Times New Roman" panose="02020603050405020304" pitchFamily="18" charset="0"/>
                <a:cs typeface="Times New Roman" panose="02020603050405020304" pitchFamily="18" charset="0"/>
              </a:rPr>
              <a:t>Scout also is designed to deliver food items to its customer.</a:t>
            </a:r>
          </a:p>
        </p:txBody>
      </p:sp>
      <p:sp>
        <p:nvSpPr>
          <p:cNvPr id="4" name="Slide Number Placeholder 3">
            <a:extLst>
              <a:ext uri="{FF2B5EF4-FFF2-40B4-BE49-F238E27FC236}">
                <a16:creationId xmlns:a16="http://schemas.microsoft.com/office/drawing/2014/main" id="{E4C0D0E9-E218-4DCF-9087-51B8B9CFB2A7}"/>
              </a:ext>
            </a:extLst>
          </p:cNvPr>
          <p:cNvSpPr>
            <a:spLocks noGrp="1"/>
          </p:cNvSpPr>
          <p:nvPr>
            <p:ph type="sldNum" sz="quarter" idx="12"/>
          </p:nvPr>
        </p:nvSpPr>
        <p:spPr/>
        <p:txBody>
          <a:bodyPr/>
          <a:lstStyle/>
          <a:p>
            <a:fld id="{64696413-F6A4-43BD-91D9-C9997846695B}" type="slidenum">
              <a:rPr lang="en-IN" smtClean="0"/>
              <a:t>4</a:t>
            </a:fld>
            <a:endParaRPr lang="en-IN"/>
          </a:p>
        </p:txBody>
      </p:sp>
      <p:pic>
        <p:nvPicPr>
          <p:cNvPr id="6" name="Picture 5">
            <a:extLst>
              <a:ext uri="{FF2B5EF4-FFF2-40B4-BE49-F238E27FC236}">
                <a16:creationId xmlns:a16="http://schemas.microsoft.com/office/drawing/2014/main" id="{BAEA0487-6EA3-4CCE-8176-8CADAA1028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2760" y="537679"/>
            <a:ext cx="8666480" cy="57734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46595A2E-532B-4F3B-8C68-0EC03C0713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4320" y="854964"/>
            <a:ext cx="9103360" cy="51206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3500334"/>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p:cTn id="45" dur="500" fill="hold"/>
                                        <p:tgtEl>
                                          <p:spTgt spid="6"/>
                                        </p:tgtEl>
                                        <p:attrNameLst>
                                          <p:attrName>ppt_w</p:attrName>
                                        </p:attrNameLst>
                                      </p:cBhvr>
                                      <p:tavLst>
                                        <p:tav tm="0">
                                          <p:val>
                                            <p:fltVal val="0"/>
                                          </p:val>
                                        </p:tav>
                                        <p:tav tm="100000">
                                          <p:val>
                                            <p:strVal val="#ppt_w"/>
                                          </p:val>
                                        </p:tav>
                                      </p:tavLst>
                                    </p:anim>
                                    <p:anim calcmode="lin" valueType="num">
                                      <p:cBhvr>
                                        <p:cTn id="46" dur="500" fill="hold"/>
                                        <p:tgtEl>
                                          <p:spTgt spid="6"/>
                                        </p:tgtEl>
                                        <p:attrNameLst>
                                          <p:attrName>ppt_h</p:attrName>
                                        </p:attrNameLst>
                                      </p:cBhvr>
                                      <p:tavLst>
                                        <p:tav tm="0">
                                          <p:val>
                                            <p:fltVal val="0"/>
                                          </p:val>
                                        </p:tav>
                                        <p:tav tm="100000">
                                          <p:val>
                                            <p:strVal val="#ppt_h"/>
                                          </p:val>
                                        </p:tav>
                                      </p:tavLst>
                                    </p:anim>
                                    <p:animEffect transition="in" filter="fade">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xit" presetSubtype="32" fill="hold" nodeType="clickEffect">
                                  <p:stCondLst>
                                    <p:cond delay="0"/>
                                  </p:stCondLst>
                                  <p:childTnLst>
                                    <p:anim calcmode="lin" valueType="num">
                                      <p:cBhvr>
                                        <p:cTn id="51" dur="500"/>
                                        <p:tgtEl>
                                          <p:spTgt spid="6"/>
                                        </p:tgtEl>
                                        <p:attrNameLst>
                                          <p:attrName>ppt_w</p:attrName>
                                        </p:attrNameLst>
                                      </p:cBhvr>
                                      <p:tavLst>
                                        <p:tav tm="0">
                                          <p:val>
                                            <p:strVal val="ppt_w"/>
                                          </p:val>
                                        </p:tav>
                                        <p:tav tm="100000">
                                          <p:val>
                                            <p:fltVal val="0"/>
                                          </p:val>
                                        </p:tav>
                                      </p:tavLst>
                                    </p:anim>
                                    <p:anim calcmode="lin" valueType="num">
                                      <p:cBhvr>
                                        <p:cTn id="52" dur="500"/>
                                        <p:tgtEl>
                                          <p:spTgt spid="6"/>
                                        </p:tgtEl>
                                        <p:attrNameLst>
                                          <p:attrName>ppt_h</p:attrName>
                                        </p:attrNameLst>
                                      </p:cBhvr>
                                      <p:tavLst>
                                        <p:tav tm="0">
                                          <p:val>
                                            <p:strVal val="ppt_h"/>
                                          </p:val>
                                        </p:tav>
                                        <p:tav tm="100000">
                                          <p:val>
                                            <p:fltVal val="0"/>
                                          </p:val>
                                        </p:tav>
                                      </p:tavLst>
                                    </p:anim>
                                    <p:animEffect transition="out" filter="fade">
                                      <p:cBhvr>
                                        <p:cTn id="53" dur="500"/>
                                        <p:tgtEl>
                                          <p:spTgt spid="6"/>
                                        </p:tgtEl>
                                      </p:cBhvr>
                                    </p:animEffect>
                                    <p:set>
                                      <p:cBhvr>
                                        <p:cTn id="54" dur="1" fill="hold">
                                          <p:stCondLst>
                                            <p:cond delay="499"/>
                                          </p:stCondLst>
                                        </p:cTn>
                                        <p:tgtEl>
                                          <p:spTgt spid="6"/>
                                        </p:tgtEl>
                                        <p:attrNameLst>
                                          <p:attrName>style.visibility</p:attrName>
                                        </p:attrNameLst>
                                      </p:cBhvr>
                                      <p:to>
                                        <p:strVal val="hidden"/>
                                      </p:to>
                                    </p:set>
                                  </p:childTnLst>
                                </p:cTn>
                              </p:par>
                              <p:par>
                                <p:cTn id="55" presetID="53" presetClass="exit" presetSubtype="32" fill="hold" grpId="1" nodeType="withEffect">
                                  <p:stCondLst>
                                    <p:cond delay="0"/>
                                  </p:stCondLst>
                                  <p:childTnLst>
                                    <p:anim calcmode="lin" valueType="num">
                                      <p:cBhvr>
                                        <p:cTn id="56" dur="500"/>
                                        <p:tgtEl>
                                          <p:spTgt spid="3">
                                            <p:txEl>
                                              <p:pRg st="0" end="0"/>
                                            </p:txEl>
                                          </p:spTgt>
                                        </p:tgtEl>
                                        <p:attrNameLst>
                                          <p:attrName>ppt_w</p:attrName>
                                        </p:attrNameLst>
                                      </p:cBhvr>
                                      <p:tavLst>
                                        <p:tav tm="0">
                                          <p:val>
                                            <p:strVal val="ppt_w"/>
                                          </p:val>
                                        </p:tav>
                                        <p:tav tm="100000">
                                          <p:val>
                                            <p:fltVal val="0"/>
                                          </p:val>
                                        </p:tav>
                                      </p:tavLst>
                                    </p:anim>
                                    <p:anim calcmode="lin" valueType="num">
                                      <p:cBhvr>
                                        <p:cTn id="57" dur="500"/>
                                        <p:tgtEl>
                                          <p:spTgt spid="3">
                                            <p:txEl>
                                              <p:pRg st="0" end="0"/>
                                            </p:txEl>
                                          </p:spTgt>
                                        </p:tgtEl>
                                        <p:attrNameLst>
                                          <p:attrName>ppt_h</p:attrName>
                                        </p:attrNameLst>
                                      </p:cBhvr>
                                      <p:tavLst>
                                        <p:tav tm="0">
                                          <p:val>
                                            <p:strVal val="ppt_h"/>
                                          </p:val>
                                        </p:tav>
                                        <p:tav tm="100000">
                                          <p:val>
                                            <p:fltVal val="0"/>
                                          </p:val>
                                        </p:tav>
                                      </p:tavLst>
                                    </p:anim>
                                    <p:animEffect transition="out" filter="fade">
                                      <p:cBhvr>
                                        <p:cTn id="58" dur="500"/>
                                        <p:tgtEl>
                                          <p:spTgt spid="3">
                                            <p:txEl>
                                              <p:pRg st="0" end="0"/>
                                            </p:txEl>
                                          </p:spTgt>
                                        </p:tgtEl>
                                      </p:cBhvr>
                                    </p:animEffect>
                                    <p:set>
                                      <p:cBhvr>
                                        <p:cTn id="59" dur="1" fill="hold">
                                          <p:stCondLst>
                                            <p:cond delay="499"/>
                                          </p:stCondLst>
                                        </p:cTn>
                                        <p:tgtEl>
                                          <p:spTgt spid="3">
                                            <p:txEl>
                                              <p:pRg st="0" end="0"/>
                                            </p:txEl>
                                          </p:spTgt>
                                        </p:tgtEl>
                                        <p:attrNameLst>
                                          <p:attrName>style.visibility</p:attrName>
                                        </p:attrNameLst>
                                      </p:cBhvr>
                                      <p:to>
                                        <p:strVal val="hidden"/>
                                      </p:to>
                                    </p:set>
                                  </p:childTnLst>
                                </p:cTn>
                              </p:par>
                              <p:par>
                                <p:cTn id="60" presetID="53" presetClass="exit" presetSubtype="32" fill="hold" grpId="1" nodeType="withEffect">
                                  <p:stCondLst>
                                    <p:cond delay="0"/>
                                  </p:stCondLst>
                                  <p:childTnLst>
                                    <p:anim calcmode="lin" valueType="num">
                                      <p:cBhvr>
                                        <p:cTn id="61" dur="500"/>
                                        <p:tgtEl>
                                          <p:spTgt spid="3">
                                            <p:txEl>
                                              <p:pRg st="1" end="1"/>
                                            </p:txEl>
                                          </p:spTgt>
                                        </p:tgtEl>
                                        <p:attrNameLst>
                                          <p:attrName>ppt_w</p:attrName>
                                        </p:attrNameLst>
                                      </p:cBhvr>
                                      <p:tavLst>
                                        <p:tav tm="0">
                                          <p:val>
                                            <p:strVal val="ppt_w"/>
                                          </p:val>
                                        </p:tav>
                                        <p:tav tm="100000">
                                          <p:val>
                                            <p:fltVal val="0"/>
                                          </p:val>
                                        </p:tav>
                                      </p:tavLst>
                                    </p:anim>
                                    <p:anim calcmode="lin" valueType="num">
                                      <p:cBhvr>
                                        <p:cTn id="62" dur="500"/>
                                        <p:tgtEl>
                                          <p:spTgt spid="3">
                                            <p:txEl>
                                              <p:pRg st="1" end="1"/>
                                            </p:txEl>
                                          </p:spTgt>
                                        </p:tgtEl>
                                        <p:attrNameLst>
                                          <p:attrName>ppt_h</p:attrName>
                                        </p:attrNameLst>
                                      </p:cBhvr>
                                      <p:tavLst>
                                        <p:tav tm="0">
                                          <p:val>
                                            <p:strVal val="ppt_h"/>
                                          </p:val>
                                        </p:tav>
                                        <p:tav tm="100000">
                                          <p:val>
                                            <p:fltVal val="0"/>
                                          </p:val>
                                        </p:tav>
                                      </p:tavLst>
                                    </p:anim>
                                    <p:animEffect transition="out" filter="fade">
                                      <p:cBhvr>
                                        <p:cTn id="63" dur="500"/>
                                        <p:tgtEl>
                                          <p:spTgt spid="3">
                                            <p:txEl>
                                              <p:pRg st="1" end="1"/>
                                            </p:txEl>
                                          </p:spTgt>
                                        </p:tgtEl>
                                      </p:cBhvr>
                                    </p:animEffect>
                                    <p:set>
                                      <p:cBhvr>
                                        <p:cTn id="64" dur="1" fill="hold">
                                          <p:stCondLst>
                                            <p:cond delay="499"/>
                                          </p:stCondLst>
                                        </p:cTn>
                                        <p:tgtEl>
                                          <p:spTgt spid="3">
                                            <p:txEl>
                                              <p:pRg st="1" end="1"/>
                                            </p:txEl>
                                          </p:spTgt>
                                        </p:tgtEl>
                                        <p:attrNameLst>
                                          <p:attrName>style.visibility</p:attrName>
                                        </p:attrNameLst>
                                      </p:cBhvr>
                                      <p:to>
                                        <p:strVal val="hidden"/>
                                      </p:to>
                                    </p:set>
                                  </p:childTnLst>
                                </p:cTn>
                              </p:par>
                              <p:par>
                                <p:cTn id="65" presetID="53" presetClass="exit" presetSubtype="32" fill="hold" grpId="1" nodeType="withEffect">
                                  <p:stCondLst>
                                    <p:cond delay="0"/>
                                  </p:stCondLst>
                                  <p:childTnLst>
                                    <p:anim calcmode="lin" valueType="num">
                                      <p:cBhvr>
                                        <p:cTn id="66" dur="500"/>
                                        <p:tgtEl>
                                          <p:spTgt spid="3">
                                            <p:txEl>
                                              <p:pRg st="2" end="2"/>
                                            </p:txEl>
                                          </p:spTgt>
                                        </p:tgtEl>
                                        <p:attrNameLst>
                                          <p:attrName>ppt_w</p:attrName>
                                        </p:attrNameLst>
                                      </p:cBhvr>
                                      <p:tavLst>
                                        <p:tav tm="0">
                                          <p:val>
                                            <p:strVal val="ppt_w"/>
                                          </p:val>
                                        </p:tav>
                                        <p:tav tm="100000">
                                          <p:val>
                                            <p:fltVal val="0"/>
                                          </p:val>
                                        </p:tav>
                                      </p:tavLst>
                                    </p:anim>
                                    <p:anim calcmode="lin" valueType="num">
                                      <p:cBhvr>
                                        <p:cTn id="67" dur="500"/>
                                        <p:tgtEl>
                                          <p:spTgt spid="3">
                                            <p:txEl>
                                              <p:pRg st="2" end="2"/>
                                            </p:txEl>
                                          </p:spTgt>
                                        </p:tgtEl>
                                        <p:attrNameLst>
                                          <p:attrName>ppt_h</p:attrName>
                                        </p:attrNameLst>
                                      </p:cBhvr>
                                      <p:tavLst>
                                        <p:tav tm="0">
                                          <p:val>
                                            <p:strVal val="ppt_h"/>
                                          </p:val>
                                        </p:tav>
                                        <p:tav tm="100000">
                                          <p:val>
                                            <p:fltVal val="0"/>
                                          </p:val>
                                        </p:tav>
                                      </p:tavLst>
                                    </p:anim>
                                    <p:animEffect transition="out" filter="fade">
                                      <p:cBhvr>
                                        <p:cTn id="68" dur="500"/>
                                        <p:tgtEl>
                                          <p:spTgt spid="3">
                                            <p:txEl>
                                              <p:pRg st="2" end="2"/>
                                            </p:txEl>
                                          </p:spTgt>
                                        </p:tgtEl>
                                      </p:cBhvr>
                                    </p:animEffect>
                                    <p:set>
                                      <p:cBhvr>
                                        <p:cTn id="69" dur="1" fill="hold">
                                          <p:stCondLst>
                                            <p:cond delay="499"/>
                                          </p:stCondLst>
                                        </p:cTn>
                                        <p:tgtEl>
                                          <p:spTgt spid="3">
                                            <p:txEl>
                                              <p:pRg st="2" end="2"/>
                                            </p:txEl>
                                          </p:spTgt>
                                        </p:tgtEl>
                                        <p:attrNameLst>
                                          <p:attrName>style.visibility</p:attrName>
                                        </p:attrNameLst>
                                      </p:cBhvr>
                                      <p:to>
                                        <p:strVal val="hidden"/>
                                      </p:to>
                                    </p:set>
                                  </p:childTnLst>
                                </p:cTn>
                              </p:par>
                              <p:par>
                                <p:cTn id="70" presetID="53" presetClass="exit" presetSubtype="32" fill="hold" grpId="1" nodeType="withEffect">
                                  <p:stCondLst>
                                    <p:cond delay="0"/>
                                  </p:stCondLst>
                                  <p:childTnLst>
                                    <p:anim calcmode="lin" valueType="num">
                                      <p:cBhvr>
                                        <p:cTn id="71" dur="500"/>
                                        <p:tgtEl>
                                          <p:spTgt spid="3">
                                            <p:txEl>
                                              <p:pRg st="3" end="3"/>
                                            </p:txEl>
                                          </p:spTgt>
                                        </p:tgtEl>
                                        <p:attrNameLst>
                                          <p:attrName>ppt_w</p:attrName>
                                        </p:attrNameLst>
                                      </p:cBhvr>
                                      <p:tavLst>
                                        <p:tav tm="0">
                                          <p:val>
                                            <p:strVal val="ppt_w"/>
                                          </p:val>
                                        </p:tav>
                                        <p:tav tm="100000">
                                          <p:val>
                                            <p:fltVal val="0"/>
                                          </p:val>
                                        </p:tav>
                                      </p:tavLst>
                                    </p:anim>
                                    <p:anim calcmode="lin" valueType="num">
                                      <p:cBhvr>
                                        <p:cTn id="72" dur="500"/>
                                        <p:tgtEl>
                                          <p:spTgt spid="3">
                                            <p:txEl>
                                              <p:pRg st="3" end="3"/>
                                            </p:txEl>
                                          </p:spTgt>
                                        </p:tgtEl>
                                        <p:attrNameLst>
                                          <p:attrName>ppt_h</p:attrName>
                                        </p:attrNameLst>
                                      </p:cBhvr>
                                      <p:tavLst>
                                        <p:tav tm="0">
                                          <p:val>
                                            <p:strVal val="ppt_h"/>
                                          </p:val>
                                        </p:tav>
                                        <p:tav tm="100000">
                                          <p:val>
                                            <p:fltVal val="0"/>
                                          </p:val>
                                        </p:tav>
                                      </p:tavLst>
                                    </p:anim>
                                    <p:animEffect transition="out" filter="fade">
                                      <p:cBhvr>
                                        <p:cTn id="73" dur="500"/>
                                        <p:tgtEl>
                                          <p:spTgt spid="3">
                                            <p:txEl>
                                              <p:pRg st="3" end="3"/>
                                            </p:txEl>
                                          </p:spTgt>
                                        </p:tgtEl>
                                      </p:cBhvr>
                                    </p:animEffect>
                                    <p:set>
                                      <p:cBhvr>
                                        <p:cTn id="74" dur="1" fill="hold">
                                          <p:stCondLst>
                                            <p:cond delay="499"/>
                                          </p:stCondLst>
                                        </p:cTn>
                                        <p:tgtEl>
                                          <p:spTgt spid="3">
                                            <p:txEl>
                                              <p:pRg st="3" end="3"/>
                                            </p:txEl>
                                          </p:spTgt>
                                        </p:tgtEl>
                                        <p:attrNameLst>
                                          <p:attrName>style.visibility</p:attrName>
                                        </p:attrNameLst>
                                      </p:cBhvr>
                                      <p:to>
                                        <p:strVal val="hidden"/>
                                      </p:to>
                                    </p:set>
                                  </p:childTnLst>
                                </p:cTn>
                              </p:par>
                              <p:par>
                                <p:cTn id="75" presetID="53" presetClass="exit" presetSubtype="32" fill="hold" grpId="1" nodeType="withEffect">
                                  <p:stCondLst>
                                    <p:cond delay="0"/>
                                  </p:stCondLst>
                                  <p:childTnLst>
                                    <p:anim calcmode="lin" valueType="num">
                                      <p:cBhvr>
                                        <p:cTn id="76" dur="500"/>
                                        <p:tgtEl>
                                          <p:spTgt spid="3">
                                            <p:txEl>
                                              <p:pRg st="4" end="4"/>
                                            </p:txEl>
                                          </p:spTgt>
                                        </p:tgtEl>
                                        <p:attrNameLst>
                                          <p:attrName>ppt_w</p:attrName>
                                        </p:attrNameLst>
                                      </p:cBhvr>
                                      <p:tavLst>
                                        <p:tav tm="0">
                                          <p:val>
                                            <p:strVal val="ppt_w"/>
                                          </p:val>
                                        </p:tav>
                                        <p:tav tm="100000">
                                          <p:val>
                                            <p:fltVal val="0"/>
                                          </p:val>
                                        </p:tav>
                                      </p:tavLst>
                                    </p:anim>
                                    <p:anim calcmode="lin" valueType="num">
                                      <p:cBhvr>
                                        <p:cTn id="77" dur="500"/>
                                        <p:tgtEl>
                                          <p:spTgt spid="3">
                                            <p:txEl>
                                              <p:pRg st="4" end="4"/>
                                            </p:txEl>
                                          </p:spTgt>
                                        </p:tgtEl>
                                        <p:attrNameLst>
                                          <p:attrName>ppt_h</p:attrName>
                                        </p:attrNameLst>
                                      </p:cBhvr>
                                      <p:tavLst>
                                        <p:tav tm="0">
                                          <p:val>
                                            <p:strVal val="ppt_h"/>
                                          </p:val>
                                        </p:tav>
                                        <p:tav tm="100000">
                                          <p:val>
                                            <p:fltVal val="0"/>
                                          </p:val>
                                        </p:tav>
                                      </p:tavLst>
                                    </p:anim>
                                    <p:animEffect transition="out" filter="fade">
                                      <p:cBhvr>
                                        <p:cTn id="78" dur="500"/>
                                        <p:tgtEl>
                                          <p:spTgt spid="3">
                                            <p:txEl>
                                              <p:pRg st="4" end="4"/>
                                            </p:txEl>
                                          </p:spTgt>
                                        </p:tgtEl>
                                      </p:cBhvr>
                                    </p:animEffect>
                                    <p:set>
                                      <p:cBhvr>
                                        <p:cTn id="79" dur="1" fill="hold">
                                          <p:stCondLst>
                                            <p:cond delay="499"/>
                                          </p:stCondLst>
                                        </p:cTn>
                                        <p:tgtEl>
                                          <p:spTgt spid="3">
                                            <p:txEl>
                                              <p:pRg st="4" end="4"/>
                                            </p:txEl>
                                          </p:spTgt>
                                        </p:tgtEl>
                                        <p:attrNameLst>
                                          <p:attrName>style.visibility</p:attrName>
                                        </p:attrNameLst>
                                      </p:cBhvr>
                                      <p:to>
                                        <p:strVal val="hidden"/>
                                      </p:to>
                                    </p:set>
                                  </p:childTnLst>
                                </p:cTn>
                              </p:par>
                              <p:par>
                                <p:cTn id="80" presetID="53" presetClass="exit" presetSubtype="32" fill="hold" grpId="1" nodeType="withEffect">
                                  <p:stCondLst>
                                    <p:cond delay="0"/>
                                  </p:stCondLst>
                                  <p:childTnLst>
                                    <p:anim calcmode="lin" valueType="num">
                                      <p:cBhvr>
                                        <p:cTn id="81" dur="500"/>
                                        <p:tgtEl>
                                          <p:spTgt spid="3">
                                            <p:txEl>
                                              <p:pRg st="5" end="5"/>
                                            </p:txEl>
                                          </p:spTgt>
                                        </p:tgtEl>
                                        <p:attrNameLst>
                                          <p:attrName>ppt_w</p:attrName>
                                        </p:attrNameLst>
                                      </p:cBhvr>
                                      <p:tavLst>
                                        <p:tav tm="0">
                                          <p:val>
                                            <p:strVal val="ppt_w"/>
                                          </p:val>
                                        </p:tav>
                                        <p:tav tm="100000">
                                          <p:val>
                                            <p:fltVal val="0"/>
                                          </p:val>
                                        </p:tav>
                                      </p:tavLst>
                                    </p:anim>
                                    <p:anim calcmode="lin" valueType="num">
                                      <p:cBhvr>
                                        <p:cTn id="82" dur="500"/>
                                        <p:tgtEl>
                                          <p:spTgt spid="3">
                                            <p:txEl>
                                              <p:pRg st="5" end="5"/>
                                            </p:txEl>
                                          </p:spTgt>
                                        </p:tgtEl>
                                        <p:attrNameLst>
                                          <p:attrName>ppt_h</p:attrName>
                                        </p:attrNameLst>
                                      </p:cBhvr>
                                      <p:tavLst>
                                        <p:tav tm="0">
                                          <p:val>
                                            <p:strVal val="ppt_h"/>
                                          </p:val>
                                        </p:tav>
                                        <p:tav tm="100000">
                                          <p:val>
                                            <p:fltVal val="0"/>
                                          </p:val>
                                        </p:tav>
                                      </p:tavLst>
                                    </p:anim>
                                    <p:animEffect transition="out" filter="fade">
                                      <p:cBhvr>
                                        <p:cTn id="83" dur="500"/>
                                        <p:tgtEl>
                                          <p:spTgt spid="3">
                                            <p:txEl>
                                              <p:pRg st="5" end="5"/>
                                            </p:txEl>
                                          </p:spTgt>
                                        </p:tgtEl>
                                      </p:cBhvr>
                                    </p:animEffect>
                                    <p:set>
                                      <p:cBhvr>
                                        <p:cTn id="84" dur="1" fill="hold">
                                          <p:stCondLst>
                                            <p:cond delay="499"/>
                                          </p:stCondLst>
                                        </p:cTn>
                                        <p:tgtEl>
                                          <p:spTgt spid="3">
                                            <p:txEl>
                                              <p:pRg st="5" end="5"/>
                                            </p:txEl>
                                          </p:spTgt>
                                        </p:tgtEl>
                                        <p:attrNameLst>
                                          <p:attrName>style.visibility</p:attrName>
                                        </p:attrNameLst>
                                      </p:cBhvr>
                                      <p:to>
                                        <p:strVal val="hidden"/>
                                      </p:to>
                                    </p:set>
                                  </p:childTnLst>
                                </p:cTn>
                              </p:par>
                              <p:par>
                                <p:cTn id="85" presetID="53" presetClass="exit" presetSubtype="32" fill="hold" grpId="1" nodeType="withEffect">
                                  <p:stCondLst>
                                    <p:cond delay="0"/>
                                  </p:stCondLst>
                                  <p:childTnLst>
                                    <p:anim calcmode="lin" valueType="num">
                                      <p:cBhvr>
                                        <p:cTn id="86" dur="500"/>
                                        <p:tgtEl>
                                          <p:spTgt spid="3">
                                            <p:txEl>
                                              <p:pRg st="6" end="6"/>
                                            </p:txEl>
                                          </p:spTgt>
                                        </p:tgtEl>
                                        <p:attrNameLst>
                                          <p:attrName>ppt_w</p:attrName>
                                        </p:attrNameLst>
                                      </p:cBhvr>
                                      <p:tavLst>
                                        <p:tav tm="0">
                                          <p:val>
                                            <p:strVal val="ppt_w"/>
                                          </p:val>
                                        </p:tav>
                                        <p:tav tm="100000">
                                          <p:val>
                                            <p:fltVal val="0"/>
                                          </p:val>
                                        </p:tav>
                                      </p:tavLst>
                                    </p:anim>
                                    <p:anim calcmode="lin" valueType="num">
                                      <p:cBhvr>
                                        <p:cTn id="87" dur="500"/>
                                        <p:tgtEl>
                                          <p:spTgt spid="3">
                                            <p:txEl>
                                              <p:pRg st="6" end="6"/>
                                            </p:txEl>
                                          </p:spTgt>
                                        </p:tgtEl>
                                        <p:attrNameLst>
                                          <p:attrName>ppt_h</p:attrName>
                                        </p:attrNameLst>
                                      </p:cBhvr>
                                      <p:tavLst>
                                        <p:tav tm="0">
                                          <p:val>
                                            <p:strVal val="ppt_h"/>
                                          </p:val>
                                        </p:tav>
                                        <p:tav tm="100000">
                                          <p:val>
                                            <p:fltVal val="0"/>
                                          </p:val>
                                        </p:tav>
                                      </p:tavLst>
                                    </p:anim>
                                    <p:animEffect transition="out" filter="fade">
                                      <p:cBhvr>
                                        <p:cTn id="88" dur="500"/>
                                        <p:tgtEl>
                                          <p:spTgt spid="3">
                                            <p:txEl>
                                              <p:pRg st="6" end="6"/>
                                            </p:txEl>
                                          </p:spTgt>
                                        </p:tgtEl>
                                      </p:cBhvr>
                                    </p:animEffect>
                                    <p:set>
                                      <p:cBhvr>
                                        <p:cTn id="89" dur="1" fill="hold">
                                          <p:stCondLst>
                                            <p:cond delay="499"/>
                                          </p:stCondLst>
                                        </p:cTn>
                                        <p:tgtEl>
                                          <p:spTgt spid="3">
                                            <p:txEl>
                                              <p:pRg st="6" end="6"/>
                                            </p:txEl>
                                          </p:spTgt>
                                        </p:tgtEl>
                                        <p:attrNameLst>
                                          <p:attrName>style.visibility</p:attrName>
                                        </p:attrNameLst>
                                      </p:cBhvr>
                                      <p:to>
                                        <p:strVal val="hidden"/>
                                      </p:to>
                                    </p:set>
                                  </p:childTnLst>
                                </p:cTn>
                              </p:par>
                              <p:par>
                                <p:cTn id="90" presetID="53" presetClass="exit" presetSubtype="32" fill="hold" grpId="2" nodeType="withEffect">
                                  <p:stCondLst>
                                    <p:cond delay="0"/>
                                  </p:stCondLst>
                                  <p:childTnLst>
                                    <p:anim calcmode="lin" valueType="num">
                                      <p:cBhvr>
                                        <p:cTn id="91" dur="500"/>
                                        <p:tgtEl>
                                          <p:spTgt spid="3">
                                            <p:txEl>
                                              <p:pRg st="0" end="0"/>
                                            </p:txEl>
                                          </p:spTgt>
                                        </p:tgtEl>
                                        <p:attrNameLst>
                                          <p:attrName>ppt_w</p:attrName>
                                        </p:attrNameLst>
                                      </p:cBhvr>
                                      <p:tavLst>
                                        <p:tav tm="0">
                                          <p:val>
                                            <p:strVal val="ppt_w"/>
                                          </p:val>
                                        </p:tav>
                                        <p:tav tm="100000">
                                          <p:val>
                                            <p:fltVal val="0"/>
                                          </p:val>
                                        </p:tav>
                                      </p:tavLst>
                                    </p:anim>
                                    <p:anim calcmode="lin" valueType="num">
                                      <p:cBhvr>
                                        <p:cTn id="92" dur="500"/>
                                        <p:tgtEl>
                                          <p:spTgt spid="3">
                                            <p:txEl>
                                              <p:pRg st="0" end="0"/>
                                            </p:txEl>
                                          </p:spTgt>
                                        </p:tgtEl>
                                        <p:attrNameLst>
                                          <p:attrName>ppt_h</p:attrName>
                                        </p:attrNameLst>
                                      </p:cBhvr>
                                      <p:tavLst>
                                        <p:tav tm="0">
                                          <p:val>
                                            <p:strVal val="ppt_h"/>
                                          </p:val>
                                        </p:tav>
                                        <p:tav tm="100000">
                                          <p:val>
                                            <p:fltVal val="0"/>
                                          </p:val>
                                        </p:tav>
                                      </p:tavLst>
                                    </p:anim>
                                    <p:animEffect transition="out" filter="fade">
                                      <p:cBhvr>
                                        <p:cTn id="93" dur="500"/>
                                        <p:tgtEl>
                                          <p:spTgt spid="3">
                                            <p:txEl>
                                              <p:pRg st="0" end="0"/>
                                            </p:txEl>
                                          </p:spTgt>
                                        </p:tgtEl>
                                      </p:cBhvr>
                                    </p:animEffect>
                                    <p:set>
                                      <p:cBhvr>
                                        <p:cTn id="94" dur="1" fill="hold">
                                          <p:stCondLst>
                                            <p:cond delay="499"/>
                                          </p:stCondLst>
                                        </p:cTn>
                                        <p:tgtEl>
                                          <p:spTgt spid="3">
                                            <p:txEl>
                                              <p:pRg st="0" end="0"/>
                                            </p:txEl>
                                          </p:spTgt>
                                        </p:tgtEl>
                                        <p:attrNameLst>
                                          <p:attrName>style.visibility</p:attrName>
                                        </p:attrNameLst>
                                      </p:cBhvr>
                                      <p:to>
                                        <p:strVal val="hidden"/>
                                      </p:to>
                                    </p:set>
                                  </p:childTnLst>
                                </p:cTn>
                              </p:par>
                              <p:par>
                                <p:cTn id="95" presetID="53" presetClass="exit" presetSubtype="32" fill="hold" grpId="2" nodeType="withEffect">
                                  <p:stCondLst>
                                    <p:cond delay="0"/>
                                  </p:stCondLst>
                                  <p:childTnLst>
                                    <p:anim calcmode="lin" valueType="num">
                                      <p:cBhvr>
                                        <p:cTn id="96" dur="500"/>
                                        <p:tgtEl>
                                          <p:spTgt spid="3">
                                            <p:txEl>
                                              <p:pRg st="1" end="1"/>
                                            </p:txEl>
                                          </p:spTgt>
                                        </p:tgtEl>
                                        <p:attrNameLst>
                                          <p:attrName>ppt_w</p:attrName>
                                        </p:attrNameLst>
                                      </p:cBhvr>
                                      <p:tavLst>
                                        <p:tav tm="0">
                                          <p:val>
                                            <p:strVal val="ppt_w"/>
                                          </p:val>
                                        </p:tav>
                                        <p:tav tm="100000">
                                          <p:val>
                                            <p:fltVal val="0"/>
                                          </p:val>
                                        </p:tav>
                                      </p:tavLst>
                                    </p:anim>
                                    <p:anim calcmode="lin" valueType="num">
                                      <p:cBhvr>
                                        <p:cTn id="97" dur="500"/>
                                        <p:tgtEl>
                                          <p:spTgt spid="3">
                                            <p:txEl>
                                              <p:pRg st="1" end="1"/>
                                            </p:txEl>
                                          </p:spTgt>
                                        </p:tgtEl>
                                        <p:attrNameLst>
                                          <p:attrName>ppt_h</p:attrName>
                                        </p:attrNameLst>
                                      </p:cBhvr>
                                      <p:tavLst>
                                        <p:tav tm="0">
                                          <p:val>
                                            <p:strVal val="ppt_h"/>
                                          </p:val>
                                        </p:tav>
                                        <p:tav tm="100000">
                                          <p:val>
                                            <p:fltVal val="0"/>
                                          </p:val>
                                        </p:tav>
                                      </p:tavLst>
                                    </p:anim>
                                    <p:animEffect transition="out" filter="fade">
                                      <p:cBhvr>
                                        <p:cTn id="98" dur="500"/>
                                        <p:tgtEl>
                                          <p:spTgt spid="3">
                                            <p:txEl>
                                              <p:pRg st="1" end="1"/>
                                            </p:txEl>
                                          </p:spTgt>
                                        </p:tgtEl>
                                      </p:cBhvr>
                                    </p:animEffect>
                                    <p:set>
                                      <p:cBhvr>
                                        <p:cTn id="99" dur="1" fill="hold">
                                          <p:stCondLst>
                                            <p:cond delay="499"/>
                                          </p:stCondLst>
                                        </p:cTn>
                                        <p:tgtEl>
                                          <p:spTgt spid="3">
                                            <p:txEl>
                                              <p:pRg st="1" end="1"/>
                                            </p:txEl>
                                          </p:spTgt>
                                        </p:tgtEl>
                                        <p:attrNameLst>
                                          <p:attrName>style.visibility</p:attrName>
                                        </p:attrNameLst>
                                      </p:cBhvr>
                                      <p:to>
                                        <p:strVal val="hidden"/>
                                      </p:to>
                                    </p:set>
                                  </p:childTnLst>
                                </p:cTn>
                              </p:par>
                              <p:par>
                                <p:cTn id="100" presetID="53" presetClass="exit" presetSubtype="32" fill="hold" grpId="2" nodeType="withEffect">
                                  <p:stCondLst>
                                    <p:cond delay="0"/>
                                  </p:stCondLst>
                                  <p:childTnLst>
                                    <p:anim calcmode="lin" valueType="num">
                                      <p:cBhvr>
                                        <p:cTn id="101" dur="500"/>
                                        <p:tgtEl>
                                          <p:spTgt spid="3">
                                            <p:txEl>
                                              <p:pRg st="2" end="2"/>
                                            </p:txEl>
                                          </p:spTgt>
                                        </p:tgtEl>
                                        <p:attrNameLst>
                                          <p:attrName>ppt_w</p:attrName>
                                        </p:attrNameLst>
                                      </p:cBhvr>
                                      <p:tavLst>
                                        <p:tav tm="0">
                                          <p:val>
                                            <p:strVal val="ppt_w"/>
                                          </p:val>
                                        </p:tav>
                                        <p:tav tm="100000">
                                          <p:val>
                                            <p:fltVal val="0"/>
                                          </p:val>
                                        </p:tav>
                                      </p:tavLst>
                                    </p:anim>
                                    <p:anim calcmode="lin" valueType="num">
                                      <p:cBhvr>
                                        <p:cTn id="102" dur="500"/>
                                        <p:tgtEl>
                                          <p:spTgt spid="3">
                                            <p:txEl>
                                              <p:pRg st="2" end="2"/>
                                            </p:txEl>
                                          </p:spTgt>
                                        </p:tgtEl>
                                        <p:attrNameLst>
                                          <p:attrName>ppt_h</p:attrName>
                                        </p:attrNameLst>
                                      </p:cBhvr>
                                      <p:tavLst>
                                        <p:tav tm="0">
                                          <p:val>
                                            <p:strVal val="ppt_h"/>
                                          </p:val>
                                        </p:tav>
                                        <p:tav tm="100000">
                                          <p:val>
                                            <p:fltVal val="0"/>
                                          </p:val>
                                        </p:tav>
                                      </p:tavLst>
                                    </p:anim>
                                    <p:animEffect transition="out" filter="fade">
                                      <p:cBhvr>
                                        <p:cTn id="103" dur="500"/>
                                        <p:tgtEl>
                                          <p:spTgt spid="3">
                                            <p:txEl>
                                              <p:pRg st="2" end="2"/>
                                            </p:txEl>
                                          </p:spTgt>
                                        </p:tgtEl>
                                      </p:cBhvr>
                                    </p:animEffect>
                                    <p:set>
                                      <p:cBhvr>
                                        <p:cTn id="104" dur="1" fill="hold">
                                          <p:stCondLst>
                                            <p:cond delay="499"/>
                                          </p:stCondLst>
                                        </p:cTn>
                                        <p:tgtEl>
                                          <p:spTgt spid="3">
                                            <p:txEl>
                                              <p:pRg st="2" end="2"/>
                                            </p:txEl>
                                          </p:spTgt>
                                        </p:tgtEl>
                                        <p:attrNameLst>
                                          <p:attrName>style.visibility</p:attrName>
                                        </p:attrNameLst>
                                      </p:cBhvr>
                                      <p:to>
                                        <p:strVal val="hidden"/>
                                      </p:to>
                                    </p:set>
                                  </p:childTnLst>
                                </p:cTn>
                              </p:par>
                              <p:par>
                                <p:cTn id="105" presetID="53" presetClass="exit" presetSubtype="32" fill="hold" grpId="2" nodeType="withEffect">
                                  <p:stCondLst>
                                    <p:cond delay="0"/>
                                  </p:stCondLst>
                                  <p:childTnLst>
                                    <p:anim calcmode="lin" valueType="num">
                                      <p:cBhvr>
                                        <p:cTn id="106" dur="500"/>
                                        <p:tgtEl>
                                          <p:spTgt spid="3">
                                            <p:txEl>
                                              <p:pRg st="3" end="3"/>
                                            </p:txEl>
                                          </p:spTgt>
                                        </p:tgtEl>
                                        <p:attrNameLst>
                                          <p:attrName>ppt_w</p:attrName>
                                        </p:attrNameLst>
                                      </p:cBhvr>
                                      <p:tavLst>
                                        <p:tav tm="0">
                                          <p:val>
                                            <p:strVal val="ppt_w"/>
                                          </p:val>
                                        </p:tav>
                                        <p:tav tm="100000">
                                          <p:val>
                                            <p:fltVal val="0"/>
                                          </p:val>
                                        </p:tav>
                                      </p:tavLst>
                                    </p:anim>
                                    <p:anim calcmode="lin" valueType="num">
                                      <p:cBhvr>
                                        <p:cTn id="107" dur="500"/>
                                        <p:tgtEl>
                                          <p:spTgt spid="3">
                                            <p:txEl>
                                              <p:pRg st="3" end="3"/>
                                            </p:txEl>
                                          </p:spTgt>
                                        </p:tgtEl>
                                        <p:attrNameLst>
                                          <p:attrName>ppt_h</p:attrName>
                                        </p:attrNameLst>
                                      </p:cBhvr>
                                      <p:tavLst>
                                        <p:tav tm="0">
                                          <p:val>
                                            <p:strVal val="ppt_h"/>
                                          </p:val>
                                        </p:tav>
                                        <p:tav tm="100000">
                                          <p:val>
                                            <p:fltVal val="0"/>
                                          </p:val>
                                        </p:tav>
                                      </p:tavLst>
                                    </p:anim>
                                    <p:animEffect transition="out" filter="fade">
                                      <p:cBhvr>
                                        <p:cTn id="108" dur="500"/>
                                        <p:tgtEl>
                                          <p:spTgt spid="3">
                                            <p:txEl>
                                              <p:pRg st="3" end="3"/>
                                            </p:txEl>
                                          </p:spTgt>
                                        </p:tgtEl>
                                      </p:cBhvr>
                                    </p:animEffect>
                                    <p:set>
                                      <p:cBhvr>
                                        <p:cTn id="109" dur="1" fill="hold">
                                          <p:stCondLst>
                                            <p:cond delay="499"/>
                                          </p:stCondLst>
                                        </p:cTn>
                                        <p:tgtEl>
                                          <p:spTgt spid="3">
                                            <p:txEl>
                                              <p:pRg st="3" end="3"/>
                                            </p:txEl>
                                          </p:spTgt>
                                        </p:tgtEl>
                                        <p:attrNameLst>
                                          <p:attrName>style.visibility</p:attrName>
                                        </p:attrNameLst>
                                      </p:cBhvr>
                                      <p:to>
                                        <p:strVal val="hidden"/>
                                      </p:to>
                                    </p:set>
                                  </p:childTnLst>
                                </p:cTn>
                              </p:par>
                              <p:par>
                                <p:cTn id="110" presetID="53" presetClass="exit" presetSubtype="32" fill="hold" grpId="2" nodeType="withEffect">
                                  <p:stCondLst>
                                    <p:cond delay="0"/>
                                  </p:stCondLst>
                                  <p:childTnLst>
                                    <p:anim calcmode="lin" valueType="num">
                                      <p:cBhvr>
                                        <p:cTn id="111" dur="500"/>
                                        <p:tgtEl>
                                          <p:spTgt spid="3">
                                            <p:txEl>
                                              <p:pRg st="4" end="4"/>
                                            </p:txEl>
                                          </p:spTgt>
                                        </p:tgtEl>
                                        <p:attrNameLst>
                                          <p:attrName>ppt_w</p:attrName>
                                        </p:attrNameLst>
                                      </p:cBhvr>
                                      <p:tavLst>
                                        <p:tav tm="0">
                                          <p:val>
                                            <p:strVal val="ppt_w"/>
                                          </p:val>
                                        </p:tav>
                                        <p:tav tm="100000">
                                          <p:val>
                                            <p:fltVal val="0"/>
                                          </p:val>
                                        </p:tav>
                                      </p:tavLst>
                                    </p:anim>
                                    <p:anim calcmode="lin" valueType="num">
                                      <p:cBhvr>
                                        <p:cTn id="112" dur="500"/>
                                        <p:tgtEl>
                                          <p:spTgt spid="3">
                                            <p:txEl>
                                              <p:pRg st="4" end="4"/>
                                            </p:txEl>
                                          </p:spTgt>
                                        </p:tgtEl>
                                        <p:attrNameLst>
                                          <p:attrName>ppt_h</p:attrName>
                                        </p:attrNameLst>
                                      </p:cBhvr>
                                      <p:tavLst>
                                        <p:tav tm="0">
                                          <p:val>
                                            <p:strVal val="ppt_h"/>
                                          </p:val>
                                        </p:tav>
                                        <p:tav tm="100000">
                                          <p:val>
                                            <p:fltVal val="0"/>
                                          </p:val>
                                        </p:tav>
                                      </p:tavLst>
                                    </p:anim>
                                    <p:animEffect transition="out" filter="fade">
                                      <p:cBhvr>
                                        <p:cTn id="113" dur="500"/>
                                        <p:tgtEl>
                                          <p:spTgt spid="3">
                                            <p:txEl>
                                              <p:pRg st="4" end="4"/>
                                            </p:txEl>
                                          </p:spTgt>
                                        </p:tgtEl>
                                      </p:cBhvr>
                                    </p:animEffect>
                                    <p:set>
                                      <p:cBhvr>
                                        <p:cTn id="114" dur="1" fill="hold">
                                          <p:stCondLst>
                                            <p:cond delay="499"/>
                                          </p:stCondLst>
                                        </p:cTn>
                                        <p:tgtEl>
                                          <p:spTgt spid="3">
                                            <p:txEl>
                                              <p:pRg st="4" end="4"/>
                                            </p:txEl>
                                          </p:spTgt>
                                        </p:tgtEl>
                                        <p:attrNameLst>
                                          <p:attrName>style.visibility</p:attrName>
                                        </p:attrNameLst>
                                      </p:cBhvr>
                                      <p:to>
                                        <p:strVal val="hidden"/>
                                      </p:to>
                                    </p:set>
                                  </p:childTnLst>
                                </p:cTn>
                              </p:par>
                              <p:par>
                                <p:cTn id="115" presetID="53" presetClass="exit" presetSubtype="32" fill="hold" grpId="2" nodeType="withEffect">
                                  <p:stCondLst>
                                    <p:cond delay="0"/>
                                  </p:stCondLst>
                                  <p:childTnLst>
                                    <p:anim calcmode="lin" valueType="num">
                                      <p:cBhvr>
                                        <p:cTn id="116" dur="500"/>
                                        <p:tgtEl>
                                          <p:spTgt spid="3">
                                            <p:txEl>
                                              <p:pRg st="5" end="5"/>
                                            </p:txEl>
                                          </p:spTgt>
                                        </p:tgtEl>
                                        <p:attrNameLst>
                                          <p:attrName>ppt_w</p:attrName>
                                        </p:attrNameLst>
                                      </p:cBhvr>
                                      <p:tavLst>
                                        <p:tav tm="0">
                                          <p:val>
                                            <p:strVal val="ppt_w"/>
                                          </p:val>
                                        </p:tav>
                                        <p:tav tm="100000">
                                          <p:val>
                                            <p:fltVal val="0"/>
                                          </p:val>
                                        </p:tav>
                                      </p:tavLst>
                                    </p:anim>
                                    <p:anim calcmode="lin" valueType="num">
                                      <p:cBhvr>
                                        <p:cTn id="117" dur="500"/>
                                        <p:tgtEl>
                                          <p:spTgt spid="3">
                                            <p:txEl>
                                              <p:pRg st="5" end="5"/>
                                            </p:txEl>
                                          </p:spTgt>
                                        </p:tgtEl>
                                        <p:attrNameLst>
                                          <p:attrName>ppt_h</p:attrName>
                                        </p:attrNameLst>
                                      </p:cBhvr>
                                      <p:tavLst>
                                        <p:tav tm="0">
                                          <p:val>
                                            <p:strVal val="ppt_h"/>
                                          </p:val>
                                        </p:tav>
                                        <p:tav tm="100000">
                                          <p:val>
                                            <p:fltVal val="0"/>
                                          </p:val>
                                        </p:tav>
                                      </p:tavLst>
                                    </p:anim>
                                    <p:animEffect transition="out" filter="fade">
                                      <p:cBhvr>
                                        <p:cTn id="118" dur="500"/>
                                        <p:tgtEl>
                                          <p:spTgt spid="3">
                                            <p:txEl>
                                              <p:pRg st="5" end="5"/>
                                            </p:txEl>
                                          </p:spTgt>
                                        </p:tgtEl>
                                      </p:cBhvr>
                                    </p:animEffect>
                                    <p:set>
                                      <p:cBhvr>
                                        <p:cTn id="119" dur="1" fill="hold">
                                          <p:stCondLst>
                                            <p:cond delay="499"/>
                                          </p:stCondLst>
                                        </p:cTn>
                                        <p:tgtEl>
                                          <p:spTgt spid="3">
                                            <p:txEl>
                                              <p:pRg st="5" end="5"/>
                                            </p:txEl>
                                          </p:spTgt>
                                        </p:tgtEl>
                                        <p:attrNameLst>
                                          <p:attrName>style.visibility</p:attrName>
                                        </p:attrNameLst>
                                      </p:cBhvr>
                                      <p:to>
                                        <p:strVal val="hidden"/>
                                      </p:to>
                                    </p:set>
                                  </p:childTnLst>
                                </p:cTn>
                              </p:par>
                              <p:par>
                                <p:cTn id="120" presetID="53" presetClass="exit" presetSubtype="32" fill="hold" grpId="2" nodeType="withEffect">
                                  <p:stCondLst>
                                    <p:cond delay="0"/>
                                  </p:stCondLst>
                                  <p:childTnLst>
                                    <p:anim calcmode="lin" valueType="num">
                                      <p:cBhvr>
                                        <p:cTn id="121" dur="500"/>
                                        <p:tgtEl>
                                          <p:spTgt spid="3">
                                            <p:txEl>
                                              <p:pRg st="6" end="6"/>
                                            </p:txEl>
                                          </p:spTgt>
                                        </p:tgtEl>
                                        <p:attrNameLst>
                                          <p:attrName>ppt_w</p:attrName>
                                        </p:attrNameLst>
                                      </p:cBhvr>
                                      <p:tavLst>
                                        <p:tav tm="0">
                                          <p:val>
                                            <p:strVal val="ppt_w"/>
                                          </p:val>
                                        </p:tav>
                                        <p:tav tm="100000">
                                          <p:val>
                                            <p:fltVal val="0"/>
                                          </p:val>
                                        </p:tav>
                                      </p:tavLst>
                                    </p:anim>
                                    <p:anim calcmode="lin" valueType="num">
                                      <p:cBhvr>
                                        <p:cTn id="122" dur="500"/>
                                        <p:tgtEl>
                                          <p:spTgt spid="3">
                                            <p:txEl>
                                              <p:pRg st="6" end="6"/>
                                            </p:txEl>
                                          </p:spTgt>
                                        </p:tgtEl>
                                        <p:attrNameLst>
                                          <p:attrName>ppt_h</p:attrName>
                                        </p:attrNameLst>
                                      </p:cBhvr>
                                      <p:tavLst>
                                        <p:tav tm="0">
                                          <p:val>
                                            <p:strVal val="ppt_h"/>
                                          </p:val>
                                        </p:tav>
                                        <p:tav tm="100000">
                                          <p:val>
                                            <p:fltVal val="0"/>
                                          </p:val>
                                        </p:tav>
                                      </p:tavLst>
                                    </p:anim>
                                    <p:animEffect transition="out" filter="fade">
                                      <p:cBhvr>
                                        <p:cTn id="123" dur="500"/>
                                        <p:tgtEl>
                                          <p:spTgt spid="3">
                                            <p:txEl>
                                              <p:pRg st="6" end="6"/>
                                            </p:txEl>
                                          </p:spTgt>
                                        </p:tgtEl>
                                      </p:cBhvr>
                                    </p:animEffect>
                                    <p:set>
                                      <p:cBhvr>
                                        <p:cTn id="124" dur="1" fill="hold">
                                          <p:stCondLst>
                                            <p:cond delay="499"/>
                                          </p:stCondLst>
                                        </p:cTn>
                                        <p:tgtEl>
                                          <p:spTgt spid="3">
                                            <p:txEl>
                                              <p:pRg st="6" end="6"/>
                                            </p:txEl>
                                          </p:spTgt>
                                        </p:tgtEl>
                                        <p:attrNameLst>
                                          <p:attrName>style.visibility</p:attrName>
                                        </p:attrNameLst>
                                      </p:cBhvr>
                                      <p:to>
                                        <p:strVal val="hidden"/>
                                      </p:to>
                                    </p:set>
                                  </p:childTnLst>
                                </p:cTn>
                              </p:par>
                              <p:par>
                                <p:cTn id="125" presetID="53" presetClass="exit" presetSubtype="32" fill="hold" grpId="2" nodeType="withEffect">
                                  <p:stCondLst>
                                    <p:cond delay="0"/>
                                  </p:stCondLst>
                                  <p:childTnLst>
                                    <p:anim calcmode="lin" valueType="num">
                                      <p:cBhvr>
                                        <p:cTn id="126" dur="500"/>
                                        <p:tgtEl>
                                          <p:spTgt spid="3">
                                            <p:txEl>
                                              <p:pRg st="7" end="7"/>
                                            </p:txEl>
                                          </p:spTgt>
                                        </p:tgtEl>
                                        <p:attrNameLst>
                                          <p:attrName>ppt_w</p:attrName>
                                        </p:attrNameLst>
                                      </p:cBhvr>
                                      <p:tavLst>
                                        <p:tav tm="0">
                                          <p:val>
                                            <p:strVal val="ppt_w"/>
                                          </p:val>
                                        </p:tav>
                                        <p:tav tm="100000">
                                          <p:val>
                                            <p:fltVal val="0"/>
                                          </p:val>
                                        </p:tav>
                                      </p:tavLst>
                                    </p:anim>
                                    <p:anim calcmode="lin" valueType="num">
                                      <p:cBhvr>
                                        <p:cTn id="127" dur="500"/>
                                        <p:tgtEl>
                                          <p:spTgt spid="3">
                                            <p:txEl>
                                              <p:pRg st="7" end="7"/>
                                            </p:txEl>
                                          </p:spTgt>
                                        </p:tgtEl>
                                        <p:attrNameLst>
                                          <p:attrName>ppt_h</p:attrName>
                                        </p:attrNameLst>
                                      </p:cBhvr>
                                      <p:tavLst>
                                        <p:tav tm="0">
                                          <p:val>
                                            <p:strVal val="ppt_h"/>
                                          </p:val>
                                        </p:tav>
                                        <p:tav tm="100000">
                                          <p:val>
                                            <p:fltVal val="0"/>
                                          </p:val>
                                        </p:tav>
                                      </p:tavLst>
                                    </p:anim>
                                    <p:animEffect transition="out" filter="fade">
                                      <p:cBhvr>
                                        <p:cTn id="128" dur="500"/>
                                        <p:tgtEl>
                                          <p:spTgt spid="3">
                                            <p:txEl>
                                              <p:pRg st="7" end="7"/>
                                            </p:txEl>
                                          </p:spTgt>
                                        </p:tgtEl>
                                      </p:cBhvr>
                                    </p:animEffect>
                                    <p:set>
                                      <p:cBhvr>
                                        <p:cTn id="129" dur="1" fill="hold">
                                          <p:stCondLst>
                                            <p:cond delay="499"/>
                                          </p:stCondLst>
                                        </p:cTn>
                                        <p:tgtEl>
                                          <p:spTgt spid="3">
                                            <p:txEl>
                                              <p:pRg st="7" end="7"/>
                                            </p:txEl>
                                          </p:spTgt>
                                        </p:tgtEl>
                                        <p:attrNameLst>
                                          <p:attrName>style.visibility</p:attrName>
                                        </p:attrNameLst>
                                      </p:cBhvr>
                                      <p:to>
                                        <p:strVal val="hidden"/>
                                      </p:to>
                                    </p:set>
                                  </p:childTnLst>
                                </p:cTn>
                              </p:par>
                              <p:par>
                                <p:cTn id="130" presetID="53" presetClass="exit" presetSubtype="32" fill="hold" grpId="2" nodeType="withEffect">
                                  <p:stCondLst>
                                    <p:cond delay="0"/>
                                  </p:stCondLst>
                                  <p:childTnLst>
                                    <p:anim calcmode="lin" valueType="num">
                                      <p:cBhvr>
                                        <p:cTn id="131" dur="500"/>
                                        <p:tgtEl>
                                          <p:spTgt spid="3">
                                            <p:bg/>
                                          </p:spTgt>
                                        </p:tgtEl>
                                        <p:attrNameLst>
                                          <p:attrName>ppt_w</p:attrName>
                                        </p:attrNameLst>
                                      </p:cBhvr>
                                      <p:tavLst>
                                        <p:tav tm="0">
                                          <p:val>
                                            <p:strVal val="ppt_w"/>
                                          </p:val>
                                        </p:tav>
                                        <p:tav tm="100000">
                                          <p:val>
                                            <p:fltVal val="0"/>
                                          </p:val>
                                        </p:tav>
                                      </p:tavLst>
                                    </p:anim>
                                    <p:anim calcmode="lin" valueType="num">
                                      <p:cBhvr>
                                        <p:cTn id="132" dur="500"/>
                                        <p:tgtEl>
                                          <p:spTgt spid="3">
                                            <p:bg/>
                                          </p:spTgt>
                                        </p:tgtEl>
                                        <p:attrNameLst>
                                          <p:attrName>ppt_h</p:attrName>
                                        </p:attrNameLst>
                                      </p:cBhvr>
                                      <p:tavLst>
                                        <p:tav tm="0">
                                          <p:val>
                                            <p:strVal val="ppt_h"/>
                                          </p:val>
                                        </p:tav>
                                        <p:tav tm="100000">
                                          <p:val>
                                            <p:fltVal val="0"/>
                                          </p:val>
                                        </p:tav>
                                      </p:tavLst>
                                    </p:anim>
                                    <p:animEffect transition="out" filter="fade">
                                      <p:cBhvr>
                                        <p:cTn id="133" dur="500"/>
                                        <p:tgtEl>
                                          <p:spTgt spid="3">
                                            <p:bg/>
                                          </p:spTgt>
                                        </p:tgtEl>
                                      </p:cBhvr>
                                    </p:animEffect>
                                    <p:set>
                                      <p:cBhvr>
                                        <p:cTn id="134" dur="1" fill="hold">
                                          <p:stCondLst>
                                            <p:cond delay="499"/>
                                          </p:stCondLst>
                                        </p:cTn>
                                        <p:tgtEl>
                                          <p:spTgt spid="3">
                                            <p:bg/>
                                          </p:spTgt>
                                        </p:tgtEl>
                                        <p:attrNameLst>
                                          <p:attrName>style.visibility</p:attrName>
                                        </p:attrNameLst>
                                      </p:cBhvr>
                                      <p:to>
                                        <p:strVal val="hidden"/>
                                      </p:to>
                                    </p:set>
                                  </p:childTnLst>
                                </p:cTn>
                              </p:par>
                            </p:childTnLst>
                          </p:cTn>
                        </p:par>
                        <p:par>
                          <p:cTn id="135" fill="hold">
                            <p:stCondLst>
                              <p:cond delay="500"/>
                            </p:stCondLst>
                            <p:childTnLst>
                              <p:par>
                                <p:cTn id="136" presetID="16" presetClass="entr" presetSubtype="21" fill="hold" grpId="0" nodeType="afterEffect">
                                  <p:stCondLst>
                                    <p:cond delay="0"/>
                                  </p:stCondLst>
                                  <p:childTnLst>
                                    <p:set>
                                      <p:cBhvr>
                                        <p:cTn id="137" dur="1" fill="hold">
                                          <p:stCondLst>
                                            <p:cond delay="0"/>
                                          </p:stCondLst>
                                        </p:cTn>
                                        <p:tgtEl>
                                          <p:spTgt spid="8">
                                            <p:txEl>
                                              <p:pRg st="0" end="0"/>
                                            </p:txEl>
                                          </p:spTgt>
                                        </p:tgtEl>
                                        <p:attrNameLst>
                                          <p:attrName>style.visibility</p:attrName>
                                        </p:attrNameLst>
                                      </p:cBhvr>
                                      <p:to>
                                        <p:strVal val="visible"/>
                                      </p:to>
                                    </p:set>
                                    <p:animEffect transition="in" filter="barn(inVertical)">
                                      <p:cBhvr>
                                        <p:cTn id="138" dur="500"/>
                                        <p:tgtEl>
                                          <p:spTgt spid="8">
                                            <p:txEl>
                                              <p:pRg st="0" end="0"/>
                                            </p:txEl>
                                          </p:spTgt>
                                        </p:tgtEl>
                                      </p:cBhvr>
                                    </p:animEffect>
                                  </p:childTnLst>
                                </p:cTn>
                              </p:par>
                            </p:childTnLst>
                          </p:cTn>
                        </p:par>
                        <p:par>
                          <p:cTn id="139" fill="hold">
                            <p:stCondLst>
                              <p:cond delay="1000"/>
                            </p:stCondLst>
                            <p:childTnLst>
                              <p:par>
                                <p:cTn id="140" presetID="16" presetClass="entr" presetSubtype="21" fill="hold" grpId="0" nodeType="afterEffect">
                                  <p:stCondLst>
                                    <p:cond delay="0"/>
                                  </p:stCondLst>
                                  <p:childTnLst>
                                    <p:set>
                                      <p:cBhvr>
                                        <p:cTn id="141" dur="1" fill="hold">
                                          <p:stCondLst>
                                            <p:cond delay="0"/>
                                          </p:stCondLst>
                                        </p:cTn>
                                        <p:tgtEl>
                                          <p:spTgt spid="8">
                                            <p:txEl>
                                              <p:pRg st="1" end="1"/>
                                            </p:txEl>
                                          </p:spTgt>
                                        </p:tgtEl>
                                        <p:attrNameLst>
                                          <p:attrName>style.visibility</p:attrName>
                                        </p:attrNameLst>
                                      </p:cBhvr>
                                      <p:to>
                                        <p:strVal val="visible"/>
                                      </p:to>
                                    </p:set>
                                    <p:animEffect transition="in" filter="barn(inVertical)">
                                      <p:cBhvr>
                                        <p:cTn id="142" dur="500"/>
                                        <p:tgtEl>
                                          <p:spTgt spid="8">
                                            <p:txEl>
                                              <p:pRg st="1" end="1"/>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16" presetClass="entr" presetSubtype="21" fill="hold" grpId="0" nodeType="clickEffect">
                                  <p:stCondLst>
                                    <p:cond delay="0"/>
                                  </p:stCondLst>
                                  <p:childTnLst>
                                    <p:set>
                                      <p:cBhvr>
                                        <p:cTn id="146" dur="1" fill="hold">
                                          <p:stCondLst>
                                            <p:cond delay="0"/>
                                          </p:stCondLst>
                                        </p:cTn>
                                        <p:tgtEl>
                                          <p:spTgt spid="8">
                                            <p:txEl>
                                              <p:pRg st="2" end="2"/>
                                            </p:txEl>
                                          </p:spTgt>
                                        </p:tgtEl>
                                        <p:attrNameLst>
                                          <p:attrName>style.visibility</p:attrName>
                                        </p:attrNameLst>
                                      </p:cBhvr>
                                      <p:to>
                                        <p:strVal val="visible"/>
                                      </p:to>
                                    </p:set>
                                    <p:animEffect transition="in" filter="barn(inVertical)">
                                      <p:cBhvr>
                                        <p:cTn id="147" dur="500"/>
                                        <p:tgtEl>
                                          <p:spTgt spid="8">
                                            <p:txEl>
                                              <p:pRg st="2" end="2"/>
                                            </p:txEl>
                                          </p:spTgt>
                                        </p:tgtEl>
                                      </p:cBhvr>
                                    </p:animEffect>
                                  </p:childTnLst>
                                </p:cTn>
                              </p:par>
                              <p:par>
                                <p:cTn id="148" presetID="16" presetClass="entr" presetSubtype="21" fill="hold" grpId="0" nodeType="withEffect">
                                  <p:stCondLst>
                                    <p:cond delay="0"/>
                                  </p:stCondLst>
                                  <p:childTnLst>
                                    <p:set>
                                      <p:cBhvr>
                                        <p:cTn id="149" dur="1" fill="hold">
                                          <p:stCondLst>
                                            <p:cond delay="0"/>
                                          </p:stCondLst>
                                        </p:cTn>
                                        <p:tgtEl>
                                          <p:spTgt spid="8">
                                            <p:txEl>
                                              <p:pRg st="3" end="3"/>
                                            </p:txEl>
                                          </p:spTgt>
                                        </p:tgtEl>
                                        <p:attrNameLst>
                                          <p:attrName>style.visibility</p:attrName>
                                        </p:attrNameLst>
                                      </p:cBhvr>
                                      <p:to>
                                        <p:strVal val="visible"/>
                                      </p:to>
                                    </p:set>
                                    <p:animEffect transition="in" filter="barn(inVertical)">
                                      <p:cBhvr>
                                        <p:cTn id="150" dur="500"/>
                                        <p:tgtEl>
                                          <p:spTgt spid="8">
                                            <p:txEl>
                                              <p:pRg st="3" end="3"/>
                                            </p:txEl>
                                          </p:spTgt>
                                        </p:tgtEl>
                                      </p:cBhvr>
                                    </p:animEffect>
                                  </p:childTnLst>
                                </p:cTn>
                              </p:par>
                              <p:par>
                                <p:cTn id="151" presetID="16" presetClass="entr" presetSubtype="21" fill="hold" grpId="0" nodeType="withEffect">
                                  <p:stCondLst>
                                    <p:cond delay="0"/>
                                  </p:stCondLst>
                                  <p:childTnLst>
                                    <p:set>
                                      <p:cBhvr>
                                        <p:cTn id="152" dur="1" fill="hold">
                                          <p:stCondLst>
                                            <p:cond delay="0"/>
                                          </p:stCondLst>
                                        </p:cTn>
                                        <p:tgtEl>
                                          <p:spTgt spid="8">
                                            <p:txEl>
                                              <p:pRg st="4" end="4"/>
                                            </p:txEl>
                                          </p:spTgt>
                                        </p:tgtEl>
                                        <p:attrNameLst>
                                          <p:attrName>style.visibility</p:attrName>
                                        </p:attrNameLst>
                                      </p:cBhvr>
                                      <p:to>
                                        <p:strVal val="visible"/>
                                      </p:to>
                                    </p:set>
                                    <p:animEffect transition="in" filter="barn(inVertical)">
                                      <p:cBhvr>
                                        <p:cTn id="153" dur="500"/>
                                        <p:tgtEl>
                                          <p:spTgt spid="8">
                                            <p:txEl>
                                              <p:pRg st="4" end="4"/>
                                            </p:txEl>
                                          </p:spTgt>
                                        </p:tgtEl>
                                      </p:cBhvr>
                                    </p:animEffect>
                                  </p:childTnLst>
                                </p:cTn>
                              </p:par>
                              <p:par>
                                <p:cTn id="154" presetID="16" presetClass="entr" presetSubtype="21" fill="hold" grpId="0" nodeType="withEffect">
                                  <p:stCondLst>
                                    <p:cond delay="0"/>
                                  </p:stCondLst>
                                  <p:childTnLst>
                                    <p:set>
                                      <p:cBhvr>
                                        <p:cTn id="155" dur="1" fill="hold">
                                          <p:stCondLst>
                                            <p:cond delay="0"/>
                                          </p:stCondLst>
                                        </p:cTn>
                                        <p:tgtEl>
                                          <p:spTgt spid="8">
                                            <p:txEl>
                                              <p:pRg st="5" end="5"/>
                                            </p:txEl>
                                          </p:spTgt>
                                        </p:tgtEl>
                                        <p:attrNameLst>
                                          <p:attrName>style.visibility</p:attrName>
                                        </p:attrNameLst>
                                      </p:cBhvr>
                                      <p:to>
                                        <p:strVal val="visible"/>
                                      </p:to>
                                    </p:set>
                                    <p:animEffect transition="in" filter="barn(inVertical)">
                                      <p:cBhvr>
                                        <p:cTn id="156" dur="500"/>
                                        <p:tgtEl>
                                          <p:spTgt spid="8">
                                            <p:txEl>
                                              <p:pRg st="5" end="5"/>
                                            </p:txEl>
                                          </p:spTgt>
                                        </p:tgtEl>
                                      </p:cBhvr>
                                    </p:animEffect>
                                  </p:childTnLst>
                                </p:cTn>
                              </p:par>
                              <p:par>
                                <p:cTn id="157" presetID="16" presetClass="entr" presetSubtype="21" fill="hold" grpId="0" nodeType="withEffect">
                                  <p:stCondLst>
                                    <p:cond delay="0"/>
                                  </p:stCondLst>
                                  <p:childTnLst>
                                    <p:set>
                                      <p:cBhvr>
                                        <p:cTn id="158" dur="1" fill="hold">
                                          <p:stCondLst>
                                            <p:cond delay="0"/>
                                          </p:stCondLst>
                                        </p:cTn>
                                        <p:tgtEl>
                                          <p:spTgt spid="8">
                                            <p:txEl>
                                              <p:pRg st="6" end="6"/>
                                            </p:txEl>
                                          </p:spTgt>
                                        </p:tgtEl>
                                        <p:attrNameLst>
                                          <p:attrName>style.visibility</p:attrName>
                                        </p:attrNameLst>
                                      </p:cBhvr>
                                      <p:to>
                                        <p:strVal val="visible"/>
                                      </p:to>
                                    </p:set>
                                    <p:animEffect transition="in" filter="barn(inVertical)">
                                      <p:cBhvr>
                                        <p:cTn id="159" dur="500"/>
                                        <p:tgtEl>
                                          <p:spTgt spid="8">
                                            <p:txEl>
                                              <p:pRg st="6" end="6"/>
                                            </p:txEl>
                                          </p:spTgt>
                                        </p:tgtEl>
                                      </p:cBhvr>
                                    </p:animEffect>
                                  </p:childTnLst>
                                </p:cTn>
                              </p:par>
                              <p:par>
                                <p:cTn id="160" presetID="16" presetClass="entr" presetSubtype="21" fill="hold" grpId="0" nodeType="withEffect">
                                  <p:stCondLst>
                                    <p:cond delay="0"/>
                                  </p:stCondLst>
                                  <p:childTnLst>
                                    <p:set>
                                      <p:cBhvr>
                                        <p:cTn id="161" dur="1" fill="hold">
                                          <p:stCondLst>
                                            <p:cond delay="0"/>
                                          </p:stCondLst>
                                        </p:cTn>
                                        <p:tgtEl>
                                          <p:spTgt spid="8">
                                            <p:txEl>
                                              <p:pRg st="7" end="7"/>
                                            </p:txEl>
                                          </p:spTgt>
                                        </p:tgtEl>
                                        <p:attrNameLst>
                                          <p:attrName>style.visibility</p:attrName>
                                        </p:attrNameLst>
                                      </p:cBhvr>
                                      <p:to>
                                        <p:strVal val="visible"/>
                                      </p:to>
                                    </p:set>
                                    <p:animEffect transition="in" filter="barn(inVertical)">
                                      <p:cBhvr>
                                        <p:cTn id="162" dur="500"/>
                                        <p:tgtEl>
                                          <p:spTgt spid="8">
                                            <p:txEl>
                                              <p:pRg st="7" end="7"/>
                                            </p:txEl>
                                          </p:spTgt>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nodeType="clickEffect">
                                  <p:stCondLst>
                                    <p:cond delay="0"/>
                                  </p:stCondLst>
                                  <p:childTnLst>
                                    <p:set>
                                      <p:cBhvr>
                                        <p:cTn id="166" dur="1" fill="hold">
                                          <p:stCondLst>
                                            <p:cond delay="0"/>
                                          </p:stCondLst>
                                        </p:cTn>
                                        <p:tgtEl>
                                          <p:spTgt spid="10"/>
                                        </p:tgtEl>
                                        <p:attrNameLst>
                                          <p:attrName>style.visibility</p:attrName>
                                        </p:attrNameLst>
                                      </p:cBhvr>
                                      <p:to>
                                        <p:strVal val="visible"/>
                                      </p:to>
                                    </p:set>
                                    <p:animEffect transition="in" filter="fade">
                                      <p:cBhvr>
                                        <p:cTn id="16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3" grpId="0" build="p"/>
      <p:bldP spid="3" grpId="1" uiExpand="1" build="p"/>
      <p:bldP spid="3" grpId="2"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9DC8C-5557-49E9-AD88-86FF81E66B86}"/>
              </a:ext>
            </a:extLst>
          </p:cNvPr>
          <p:cNvSpPr>
            <a:spLocks noGrp="1"/>
          </p:cNvSpPr>
          <p:nvPr>
            <p:ph type="title"/>
          </p:nvPr>
        </p:nvSpPr>
        <p:spPr>
          <a:xfrm>
            <a:off x="0" y="2662723"/>
            <a:ext cx="3442996" cy="1532553"/>
          </a:xfrm>
        </p:spPr>
        <p:txBody>
          <a:bodyPr>
            <a:normAutofit/>
          </a:bodyPr>
          <a:lstStyle/>
          <a:p>
            <a:pPr algn="ctr"/>
            <a:r>
              <a:rPr lang="en-IN" sz="4000" dirty="0">
                <a:latin typeface="Algerian" panose="04020705040A02060702" pitchFamily="82" charset="0"/>
              </a:rPr>
              <a:t>Problem Statement</a:t>
            </a:r>
          </a:p>
        </p:txBody>
      </p:sp>
      <p:sp>
        <p:nvSpPr>
          <p:cNvPr id="3" name="Content Placeholder 2">
            <a:extLst>
              <a:ext uri="{FF2B5EF4-FFF2-40B4-BE49-F238E27FC236}">
                <a16:creationId xmlns:a16="http://schemas.microsoft.com/office/drawing/2014/main" id="{41DA02B6-436D-4930-895A-8760B5807936}"/>
              </a:ext>
            </a:extLst>
          </p:cNvPr>
          <p:cNvSpPr>
            <a:spLocks noGrp="1"/>
          </p:cNvSpPr>
          <p:nvPr>
            <p:ph idx="1"/>
          </p:nvPr>
        </p:nvSpPr>
        <p:spPr>
          <a:xfrm>
            <a:off x="3750907" y="905067"/>
            <a:ext cx="7847045" cy="5085186"/>
          </a:xfrm>
          <a:noFill/>
          <a:ln>
            <a:noFill/>
          </a:ln>
          <a:effectLst/>
        </p:spPr>
        <p:txBody>
          <a:bodyPr>
            <a:noAutofit/>
          </a:bodyPr>
          <a:lstStyle/>
          <a:p>
            <a:pPr algn="just"/>
            <a:r>
              <a:rPr lang="en-IN" sz="2400" dirty="0">
                <a:latin typeface="Times New Roman" panose="02020603050405020304" pitchFamily="18" charset="0"/>
                <a:cs typeface="Times New Roman" panose="02020603050405020304" pitchFamily="18" charset="0"/>
              </a:rPr>
              <a:t>There is a lot of human stress in the corporate world. Employees work hard to meet their goals that in-turn achieves the organization goals. </a:t>
            </a:r>
          </a:p>
          <a:p>
            <a:pPr algn="just"/>
            <a:r>
              <a:rPr lang="en-IN" sz="2400" dirty="0">
                <a:latin typeface="Times New Roman" panose="02020603050405020304" pitchFamily="18" charset="0"/>
                <a:cs typeface="Times New Roman" panose="02020603050405020304" pitchFamily="18" charset="0"/>
              </a:rPr>
              <a:t>We should focus on reducing the human stress by automating most of the work.</a:t>
            </a:r>
          </a:p>
          <a:p>
            <a:pPr algn="just"/>
            <a:r>
              <a:rPr lang="en-IN" sz="2400" dirty="0">
                <a:latin typeface="Times New Roman" panose="02020603050405020304" pitchFamily="18" charset="0"/>
                <a:cs typeface="Times New Roman" panose="02020603050405020304" pitchFamily="18" charset="0"/>
              </a:rPr>
              <a:t>Automating tasks is not simple and relying completely on a machine to do certain complex tasks is not wise, but we can use machines to automate the simple tasks like, cleaning, pantry work, attender’s work etc.</a:t>
            </a:r>
          </a:p>
          <a:p>
            <a:pPr algn="just"/>
            <a:r>
              <a:rPr lang="en-IN" sz="2400" dirty="0">
                <a:latin typeface="Times New Roman" panose="02020603050405020304" pitchFamily="18" charset="0"/>
                <a:cs typeface="Times New Roman" panose="02020603050405020304" pitchFamily="18" charset="0"/>
              </a:rPr>
              <a:t>By doing so, we can make more efficient use of human force and increase the productivity.</a:t>
            </a:r>
          </a:p>
        </p:txBody>
      </p:sp>
      <p:sp>
        <p:nvSpPr>
          <p:cNvPr id="4" name="Slide Number Placeholder 3">
            <a:extLst>
              <a:ext uri="{FF2B5EF4-FFF2-40B4-BE49-F238E27FC236}">
                <a16:creationId xmlns:a16="http://schemas.microsoft.com/office/drawing/2014/main" id="{3DB94221-800A-463E-9B6F-70CC96FF640F}"/>
              </a:ext>
            </a:extLst>
          </p:cNvPr>
          <p:cNvSpPr>
            <a:spLocks noGrp="1"/>
          </p:cNvSpPr>
          <p:nvPr>
            <p:ph type="sldNum" sz="quarter" idx="12"/>
          </p:nvPr>
        </p:nvSpPr>
        <p:spPr/>
        <p:txBody>
          <a:bodyPr/>
          <a:lstStyle/>
          <a:p>
            <a:fld id="{64696413-F6A4-43BD-91D9-C9997846695B}" type="slidenum">
              <a:rPr lang="en-IN" smtClean="0"/>
              <a:t>5</a:t>
            </a:fld>
            <a:endParaRPr lang="en-IN"/>
          </a:p>
        </p:txBody>
      </p:sp>
    </p:spTree>
    <p:extLst>
      <p:ext uri="{BB962C8B-B14F-4D97-AF65-F5344CB8AC3E}">
        <p14:creationId xmlns:p14="http://schemas.microsoft.com/office/powerpoint/2010/main" val="125116131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EB9DD-0D20-4D3B-A8DB-694F6FEE97F4}"/>
              </a:ext>
            </a:extLst>
          </p:cNvPr>
          <p:cNvSpPr>
            <a:spLocks noGrp="1"/>
          </p:cNvSpPr>
          <p:nvPr>
            <p:ph type="title"/>
          </p:nvPr>
        </p:nvSpPr>
        <p:spPr>
          <a:xfrm>
            <a:off x="298579" y="2432957"/>
            <a:ext cx="3004457" cy="1992085"/>
          </a:xfrm>
        </p:spPr>
        <p:txBody>
          <a:bodyPr>
            <a:normAutofit/>
          </a:bodyPr>
          <a:lstStyle/>
          <a:p>
            <a:pPr algn="ctr"/>
            <a:r>
              <a:rPr lang="en-IN" sz="4000" dirty="0">
                <a:latin typeface="Algerian" panose="04020705040A02060702" pitchFamily="82" charset="0"/>
              </a:rPr>
              <a:t>Outline of the project</a:t>
            </a:r>
          </a:p>
        </p:txBody>
      </p:sp>
      <p:sp>
        <p:nvSpPr>
          <p:cNvPr id="4" name="Slide Number Placeholder 3">
            <a:extLst>
              <a:ext uri="{FF2B5EF4-FFF2-40B4-BE49-F238E27FC236}">
                <a16:creationId xmlns:a16="http://schemas.microsoft.com/office/drawing/2014/main" id="{8150C8DB-86A2-4473-9512-52436D248003}"/>
              </a:ext>
            </a:extLst>
          </p:cNvPr>
          <p:cNvSpPr>
            <a:spLocks noGrp="1"/>
          </p:cNvSpPr>
          <p:nvPr>
            <p:ph type="sldNum" sz="quarter" idx="12"/>
          </p:nvPr>
        </p:nvSpPr>
        <p:spPr/>
        <p:txBody>
          <a:bodyPr/>
          <a:lstStyle/>
          <a:p>
            <a:fld id="{64696413-F6A4-43BD-91D9-C9997846695B}" type="slidenum">
              <a:rPr lang="en-IN" smtClean="0"/>
              <a:t>6</a:t>
            </a:fld>
            <a:endParaRPr lang="en-IN"/>
          </a:p>
        </p:txBody>
      </p:sp>
      <p:sp>
        <p:nvSpPr>
          <p:cNvPr id="15" name="Content Placeholder 2">
            <a:extLst>
              <a:ext uri="{FF2B5EF4-FFF2-40B4-BE49-F238E27FC236}">
                <a16:creationId xmlns:a16="http://schemas.microsoft.com/office/drawing/2014/main" id="{485C8030-7864-41AC-AD14-25C28C3FDCA7}"/>
              </a:ext>
            </a:extLst>
          </p:cNvPr>
          <p:cNvSpPr txBox="1">
            <a:spLocks/>
          </p:cNvSpPr>
          <p:nvPr/>
        </p:nvSpPr>
        <p:spPr>
          <a:xfrm>
            <a:off x="3608097" y="1062544"/>
            <a:ext cx="7987004" cy="5012366"/>
          </a:xfrm>
          <a:prstGeom prst="rect">
            <a:avLst/>
          </a:prstGeom>
          <a:solidFill>
            <a:schemeClr val="accent2">
              <a:lumMod val="60000"/>
              <a:lumOff val="40000"/>
            </a:schemeClr>
          </a:solidFill>
          <a:ln>
            <a:solidFill>
              <a:schemeClr val="accent2">
                <a:lumMod val="60000"/>
                <a:lumOff val="40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txBody>
          <a:bodyPr vert="horz" lIns="91440" tIns="45720" rIns="91440" bIns="45720" rtlCol="0" anchor="ctr">
            <a:normAutofit lnSpcReduction="1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gn="ctr">
              <a:buFont typeface="Wingdings 2" pitchFamily="18" charset="2"/>
              <a:buNone/>
            </a:pPr>
            <a:r>
              <a:rPr lang="en-IN" sz="3000" dirty="0">
                <a:solidFill>
                  <a:schemeClr val="tx1"/>
                </a:solidFill>
                <a:latin typeface="Algerian" panose="04020705040A02060702" pitchFamily="82" charset="0"/>
              </a:rPr>
              <a:t>Technology used (Bot Side):</a:t>
            </a:r>
          </a:p>
          <a:p>
            <a:r>
              <a:rPr lang="en-IN" sz="2600" b="1" dirty="0">
                <a:solidFill>
                  <a:schemeClr val="tx1"/>
                </a:solidFill>
                <a:latin typeface="Times New Roman" panose="02020603050405020304" pitchFamily="18" charset="0"/>
                <a:cs typeface="Times New Roman" panose="02020603050405020304" pitchFamily="18" charset="0"/>
              </a:rPr>
              <a:t>Front End:</a:t>
            </a:r>
          </a:p>
          <a:p>
            <a:pPr lvl="1" algn="just"/>
            <a:r>
              <a:rPr lang="en-IN" sz="2000" dirty="0" err="1">
                <a:solidFill>
                  <a:schemeClr val="tx1"/>
                </a:solidFill>
                <a:latin typeface="Times New Roman" panose="02020603050405020304" pitchFamily="18" charset="0"/>
                <a:cs typeface="Times New Roman" panose="02020603050405020304" pitchFamily="18" charset="0"/>
              </a:rPr>
              <a:t>PythonGUI</a:t>
            </a:r>
            <a:r>
              <a:rPr lang="en-IN" sz="2000" dirty="0">
                <a:solidFill>
                  <a:schemeClr val="tx1"/>
                </a:solidFill>
                <a:latin typeface="Times New Roman" panose="02020603050405020304" pitchFamily="18" charset="0"/>
                <a:cs typeface="Times New Roman" panose="02020603050405020304" pitchFamily="18" charset="0"/>
              </a:rPr>
              <a:t> or JavaScript interfaced display to display the information about the bot, general information like, date, time, weather etc.</a:t>
            </a:r>
          </a:p>
          <a:p>
            <a:pPr lvl="1" algn="just"/>
            <a:r>
              <a:rPr lang="en-IN" sz="2000" dirty="0">
                <a:solidFill>
                  <a:schemeClr val="tx1"/>
                </a:solidFill>
                <a:latin typeface="Times New Roman" panose="02020603050405020304" pitchFamily="18" charset="0"/>
                <a:cs typeface="Times New Roman" panose="02020603050405020304" pitchFamily="18" charset="0"/>
              </a:rPr>
              <a:t>Display bot information like, battery left, source and destination etc.</a:t>
            </a:r>
          </a:p>
          <a:p>
            <a:r>
              <a:rPr lang="en-IN" sz="2600" b="1" dirty="0">
                <a:solidFill>
                  <a:schemeClr val="tx1"/>
                </a:solidFill>
                <a:latin typeface="Times New Roman" panose="02020603050405020304" pitchFamily="18" charset="0"/>
                <a:cs typeface="Times New Roman" panose="02020603050405020304" pitchFamily="18" charset="0"/>
              </a:rPr>
              <a:t>Back End:</a:t>
            </a:r>
          </a:p>
          <a:p>
            <a:pPr lvl="1" algn="just"/>
            <a:r>
              <a:rPr lang="en-IN" sz="2000" dirty="0">
                <a:solidFill>
                  <a:schemeClr val="tx1"/>
                </a:solidFill>
                <a:latin typeface="Times New Roman" panose="02020603050405020304" pitchFamily="18" charset="0"/>
                <a:cs typeface="Times New Roman" panose="02020603050405020304" pitchFamily="18" charset="0"/>
              </a:rPr>
              <a:t>A* or Dijkstra’s Algorithm to compute the shortest path. </a:t>
            </a:r>
          </a:p>
          <a:p>
            <a:pPr lvl="1" algn="just"/>
            <a:r>
              <a:rPr lang="en-IN" sz="2000" dirty="0">
                <a:solidFill>
                  <a:schemeClr val="tx1"/>
                </a:solidFill>
                <a:latin typeface="Times New Roman" panose="02020603050405020304" pitchFamily="18" charset="0"/>
                <a:cs typeface="Times New Roman" panose="02020603050405020304" pitchFamily="18" charset="0"/>
              </a:rPr>
              <a:t>ROS that will help bot to move</a:t>
            </a:r>
          </a:p>
          <a:p>
            <a:pPr lvl="1" algn="just"/>
            <a:r>
              <a:rPr lang="en-IN" sz="2000" dirty="0">
                <a:solidFill>
                  <a:schemeClr val="tx1"/>
                </a:solidFill>
                <a:latin typeface="Times New Roman" panose="02020603050405020304" pitchFamily="18" charset="0"/>
                <a:cs typeface="Times New Roman" panose="02020603050405020304" pitchFamily="18" charset="0"/>
              </a:rPr>
              <a:t>Python scripts that controls the motion</a:t>
            </a:r>
          </a:p>
          <a:p>
            <a:pPr lvl="1" algn="just"/>
            <a:r>
              <a:rPr lang="en-IN" sz="2000" dirty="0">
                <a:solidFill>
                  <a:schemeClr val="tx1"/>
                </a:solidFill>
                <a:latin typeface="Times New Roman" panose="02020603050405020304" pitchFamily="18" charset="0"/>
                <a:cs typeface="Times New Roman" panose="02020603050405020304" pitchFamily="18" charset="0"/>
              </a:rPr>
              <a:t>Kinematics &amp; Dynamics handling script, in order to move the robotic arm</a:t>
            </a:r>
          </a:p>
          <a:p>
            <a:pPr lvl="1" algn="just"/>
            <a:r>
              <a:rPr lang="en-IN" sz="2000" dirty="0">
                <a:solidFill>
                  <a:schemeClr val="tx1"/>
                </a:solidFill>
                <a:latin typeface="Times New Roman" panose="02020603050405020304" pitchFamily="18" charset="0"/>
                <a:cs typeface="Times New Roman" panose="02020603050405020304" pitchFamily="18" charset="0"/>
              </a:rPr>
              <a:t>Numbers learning and recognition</a:t>
            </a:r>
          </a:p>
          <a:p>
            <a:pPr lvl="1" algn="just"/>
            <a:r>
              <a:rPr lang="en-IN" sz="2000" dirty="0">
                <a:solidFill>
                  <a:schemeClr val="tx1"/>
                </a:solidFill>
                <a:latin typeface="Times New Roman" panose="02020603050405020304" pitchFamily="18" charset="0"/>
                <a:cs typeface="Times New Roman" panose="02020603050405020304" pitchFamily="18" charset="0"/>
              </a:rPr>
              <a:t>Natural Language Processing in order, the bot could communicate</a:t>
            </a:r>
          </a:p>
        </p:txBody>
      </p:sp>
      <p:sp>
        <p:nvSpPr>
          <p:cNvPr id="17" name="Content Placeholder 2">
            <a:extLst>
              <a:ext uri="{FF2B5EF4-FFF2-40B4-BE49-F238E27FC236}">
                <a16:creationId xmlns:a16="http://schemas.microsoft.com/office/drawing/2014/main" id="{4E37FABA-F1D6-4C42-9392-89166980E0AC}"/>
              </a:ext>
            </a:extLst>
          </p:cNvPr>
          <p:cNvSpPr txBox="1">
            <a:spLocks/>
          </p:cNvSpPr>
          <p:nvPr/>
        </p:nvSpPr>
        <p:spPr>
          <a:xfrm>
            <a:off x="4273947" y="2285416"/>
            <a:ext cx="6879771" cy="2267923"/>
          </a:xfrm>
          <a:prstGeom prst="rect">
            <a:avLst/>
          </a:prstGeom>
          <a:solidFill>
            <a:schemeClr val="accent2">
              <a:lumMod val="60000"/>
              <a:lumOff val="40000"/>
            </a:schemeClr>
          </a:solidFill>
          <a:ln>
            <a:solidFill>
              <a:schemeClr val="accent2">
                <a:lumMod val="60000"/>
                <a:lumOff val="40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a:buNone/>
            </a:pPr>
            <a:r>
              <a:rPr lang="en-IN" sz="2800" dirty="0">
                <a:solidFill>
                  <a:schemeClr val="tx1"/>
                </a:solidFill>
                <a:latin typeface="Algerian" panose="04020705040A02060702" pitchFamily="82" charset="0"/>
              </a:rPr>
              <a:t>Technology used (user side):</a:t>
            </a:r>
          </a:p>
          <a:p>
            <a:r>
              <a:rPr lang="en-IN" b="1" dirty="0">
                <a:solidFill>
                  <a:schemeClr val="tx1"/>
                </a:solidFill>
                <a:latin typeface="Times New Roman" panose="02020603050405020304" pitchFamily="18" charset="0"/>
                <a:cs typeface="Times New Roman" panose="02020603050405020304" pitchFamily="18" charset="0"/>
              </a:rPr>
              <a:t>Font End:</a:t>
            </a:r>
            <a:r>
              <a:rPr lang="en-IN" dirty="0">
                <a:solidFill>
                  <a:schemeClr val="tx1"/>
                </a:solidFill>
                <a:latin typeface="Times New Roman" panose="02020603050405020304" pitchFamily="18" charset="0"/>
                <a:cs typeface="Times New Roman" panose="02020603050405020304" pitchFamily="18" charset="0"/>
              </a:rPr>
              <a:t> A web interface made with HTML, CSS, JavaScript</a:t>
            </a:r>
          </a:p>
          <a:p>
            <a:r>
              <a:rPr lang="en-IN" b="1" dirty="0">
                <a:solidFill>
                  <a:schemeClr val="tx1"/>
                </a:solidFill>
                <a:latin typeface="Times New Roman" panose="02020603050405020304" pitchFamily="18" charset="0"/>
                <a:cs typeface="Times New Roman" panose="02020603050405020304" pitchFamily="18" charset="0"/>
              </a:rPr>
              <a:t>Back End:</a:t>
            </a:r>
            <a:r>
              <a:rPr lang="en-IN" dirty="0">
                <a:solidFill>
                  <a:schemeClr val="tx1"/>
                </a:solidFill>
                <a:latin typeface="Times New Roman" panose="02020603050405020304" pitchFamily="18" charset="0"/>
                <a:cs typeface="Times New Roman" panose="02020603050405020304" pitchFamily="18" charset="0"/>
              </a:rPr>
              <a:t> Python Script or JavaScript to establish and communicate with the bot.</a:t>
            </a:r>
          </a:p>
          <a:p>
            <a:pPr lvl="2"/>
            <a:endParaRPr lang="en-IN" dirty="0">
              <a:solidFill>
                <a:schemeClr val="tx1"/>
              </a:solidFill>
            </a:endParaRPr>
          </a:p>
        </p:txBody>
      </p:sp>
      <p:sp>
        <p:nvSpPr>
          <p:cNvPr id="11" name="TextBox 10">
            <a:extLst>
              <a:ext uri="{FF2B5EF4-FFF2-40B4-BE49-F238E27FC236}">
                <a16:creationId xmlns:a16="http://schemas.microsoft.com/office/drawing/2014/main" id="{29539C6A-7FD7-4D1A-B883-B62656785EA8}"/>
              </a:ext>
            </a:extLst>
          </p:cNvPr>
          <p:cNvSpPr txBox="1"/>
          <p:nvPr/>
        </p:nvSpPr>
        <p:spPr>
          <a:xfrm>
            <a:off x="3645423" y="1074578"/>
            <a:ext cx="7987003" cy="4215120"/>
          </a:xfrm>
          <a:prstGeom prst="rect">
            <a:avLst/>
          </a:prstGeom>
          <a:solidFill>
            <a:schemeClr val="accent2">
              <a:lumMod val="60000"/>
              <a:lumOff val="40000"/>
            </a:schemeClr>
          </a:solidFill>
          <a:ln>
            <a:solidFill>
              <a:schemeClr val="accent2">
                <a:lumMod val="60000"/>
                <a:lumOff val="40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txBody>
          <a:bodyPr wrap="square" rtlCol="0">
            <a:spAutoFit/>
          </a:bodyPr>
          <a:lstStyle/>
          <a:p>
            <a:pPr marL="0" indent="0" algn="ctr">
              <a:buFont typeface="Wingdings 2" pitchFamily="18" charset="2"/>
              <a:buNone/>
            </a:pPr>
            <a:r>
              <a:rPr lang="en-IN" sz="2800" dirty="0">
                <a:latin typeface="Algerian" panose="04020705040A02060702" pitchFamily="82" charset="0"/>
              </a:rPr>
              <a:t>Objectives:</a:t>
            </a:r>
          </a:p>
          <a:p>
            <a:pPr marL="342900" indent="-342900" algn="just">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To map the entire floor, also the other floors in the building</a:t>
            </a:r>
          </a:p>
          <a:p>
            <a:pPr marL="342900" indent="-342900" algn="just">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Store the map with its respective floor identification</a:t>
            </a:r>
          </a:p>
          <a:p>
            <a:pPr marL="342900" indent="-342900" algn="just">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Develop an interface that will be used to program the source and destination.</a:t>
            </a:r>
          </a:p>
          <a:p>
            <a:pPr marL="342900" indent="-342900" algn="just">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To plan the shortest route with using any guide lines (not Line Following)</a:t>
            </a:r>
          </a:p>
          <a:p>
            <a:pPr marL="342900" indent="-342900" algn="just">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Bot should be capable to operate the elevator in order to move to different floors</a:t>
            </a:r>
          </a:p>
          <a:p>
            <a:pPr marL="342900" indent="-342900" algn="just">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Communicate with the people in the office</a:t>
            </a:r>
          </a:p>
          <a:p>
            <a:pPr marL="342900" indent="-342900" algn="just">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Self charging</a:t>
            </a:r>
          </a:p>
        </p:txBody>
      </p:sp>
      <p:sp>
        <p:nvSpPr>
          <p:cNvPr id="8" name="TextBox 7">
            <a:extLst>
              <a:ext uri="{FF2B5EF4-FFF2-40B4-BE49-F238E27FC236}">
                <a16:creationId xmlns:a16="http://schemas.microsoft.com/office/drawing/2014/main" id="{C38BC231-B93D-408B-A851-2443E07F759E}"/>
              </a:ext>
            </a:extLst>
          </p:cNvPr>
          <p:cNvSpPr txBox="1"/>
          <p:nvPr/>
        </p:nvSpPr>
        <p:spPr>
          <a:xfrm>
            <a:off x="3664084" y="2226827"/>
            <a:ext cx="7968342" cy="3077766"/>
          </a:xfrm>
          <a:prstGeom prst="rect">
            <a:avLst/>
          </a:prstGeom>
          <a:solidFill>
            <a:schemeClr val="accent2">
              <a:lumMod val="60000"/>
              <a:lumOff val="40000"/>
            </a:schemeClr>
          </a:solidFill>
          <a:ln>
            <a:solidFill>
              <a:schemeClr val="accent2">
                <a:lumMod val="60000"/>
                <a:lumOff val="40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txBody>
          <a:bodyPr wrap="square" rtlCol="0">
            <a:spAutoFit/>
          </a:bodyPr>
          <a:lstStyle/>
          <a:p>
            <a:pPr algn="ctr"/>
            <a:r>
              <a:rPr lang="en-IN" sz="2800" dirty="0">
                <a:latin typeface="Algerian" panose="04020705040A02060702" pitchFamily="82" charset="0"/>
                <a:cs typeface="Times New Roman" panose="02020603050405020304" pitchFamily="18" charset="0"/>
              </a:rPr>
              <a:t>System to be developed:</a:t>
            </a:r>
          </a:p>
          <a:p>
            <a:pPr algn="ctr"/>
            <a:endParaRPr lang="en-IN" sz="2800" dirty="0"/>
          </a:p>
          <a:p>
            <a:pPr algn="just"/>
            <a:r>
              <a:rPr lang="en-IN" sz="2400" dirty="0">
                <a:latin typeface="Times New Roman" panose="02020603050405020304" pitchFamily="18" charset="0"/>
                <a:cs typeface="Times New Roman" panose="02020603050405020304" pitchFamily="18" charset="0"/>
              </a:rPr>
              <a:t>As there are bots to carry out simple tasks outside any organization building, we are trying to build a bot that can carry out tasks inside the building. Tasks like transferring files from one table to another, serving beverages, etc. The bot will have a Semi-Humanoid shape, that looks similar to humans. </a:t>
            </a:r>
          </a:p>
          <a:p>
            <a:endParaRPr lang="en-IN" dirty="0"/>
          </a:p>
        </p:txBody>
      </p:sp>
      <p:sp>
        <p:nvSpPr>
          <p:cNvPr id="3" name="Content Placeholder 2">
            <a:extLst>
              <a:ext uri="{FF2B5EF4-FFF2-40B4-BE49-F238E27FC236}">
                <a16:creationId xmlns:a16="http://schemas.microsoft.com/office/drawing/2014/main" id="{2B1C7FE6-8384-40CC-B20E-60F6965F5657}"/>
              </a:ext>
            </a:extLst>
          </p:cNvPr>
          <p:cNvSpPr>
            <a:spLocks noGrp="1"/>
          </p:cNvSpPr>
          <p:nvPr>
            <p:ph idx="1"/>
          </p:nvPr>
        </p:nvSpPr>
        <p:spPr>
          <a:xfrm>
            <a:off x="3600423" y="659281"/>
            <a:ext cx="8032003" cy="5656429"/>
          </a:xfrm>
          <a:solidFill>
            <a:schemeClr val="accent2">
              <a:lumMod val="60000"/>
              <a:lumOff val="40000"/>
            </a:schemeClr>
          </a:solidFill>
          <a:ln>
            <a:solidFill>
              <a:schemeClr val="accent2">
                <a:lumMod val="60000"/>
                <a:lumOff val="40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txBody>
          <a:bodyPr>
            <a:noAutofit/>
          </a:bodyPr>
          <a:lstStyle/>
          <a:p>
            <a:pPr marL="0" indent="0" algn="ctr">
              <a:buNone/>
            </a:pPr>
            <a:r>
              <a:rPr lang="en-IN" sz="2800" dirty="0">
                <a:solidFill>
                  <a:schemeClr val="tx1"/>
                </a:solidFill>
                <a:latin typeface="Algerian" panose="04020705040A02060702" pitchFamily="82" charset="0"/>
                <a:cs typeface="Times New Roman" panose="02020603050405020304" pitchFamily="18" charset="0"/>
              </a:rPr>
              <a:t>Existing system:</a:t>
            </a:r>
          </a:p>
          <a:p>
            <a:pPr algn="just"/>
            <a:r>
              <a:rPr lang="en-IN" sz="2400" dirty="0">
                <a:solidFill>
                  <a:schemeClr val="tx1"/>
                </a:solidFill>
                <a:latin typeface="Times New Roman" panose="02020603050405020304" pitchFamily="18" charset="0"/>
                <a:cs typeface="Times New Roman" panose="02020603050405020304" pitchFamily="18" charset="0"/>
              </a:rPr>
              <a:t>There are many such bots developed that can deliver stuffs, but such bots are designed to operate outside the office or organization building, and mainly designed to delivery food items. Those bots are quite expensive and requires almost ideal environments to work efficiently. These bots does not the justify the high cost invested on them (not considering all the bots).</a:t>
            </a:r>
          </a:p>
          <a:p>
            <a:pPr algn="just"/>
            <a:r>
              <a:rPr lang="en-IN" sz="2400" dirty="0">
                <a:solidFill>
                  <a:schemeClr val="tx1"/>
                </a:solidFill>
                <a:latin typeface="Times New Roman" panose="02020603050405020304" pitchFamily="18" charset="0"/>
                <a:cs typeface="Times New Roman" panose="02020603050405020304" pitchFamily="18" charset="0"/>
              </a:rPr>
              <a:t>Presently if a bot has to be used in a building, then every floor of the building should have a special line, so that the bot can follow the line. </a:t>
            </a:r>
          </a:p>
          <a:p>
            <a:pPr algn="just"/>
            <a:r>
              <a:rPr lang="en-IN" sz="2400" dirty="0">
                <a:solidFill>
                  <a:schemeClr val="tx1"/>
                </a:solidFill>
                <a:latin typeface="Times New Roman" panose="02020603050405020304" pitchFamily="18" charset="0"/>
                <a:cs typeface="Times New Roman" panose="02020603050405020304" pitchFamily="18" charset="0"/>
              </a:rPr>
              <a:t>Presently for the bot to be used inside a building, then its usage is limited to a particular floor, it cannot travel from one floor to another.</a:t>
            </a:r>
          </a:p>
        </p:txBody>
      </p:sp>
      <p:sp>
        <p:nvSpPr>
          <p:cNvPr id="6" name="Cloud 5">
            <a:extLst>
              <a:ext uri="{FF2B5EF4-FFF2-40B4-BE49-F238E27FC236}">
                <a16:creationId xmlns:a16="http://schemas.microsoft.com/office/drawing/2014/main" id="{3DAA531F-DEB3-4351-B3C4-FD7F42438141}"/>
              </a:ext>
            </a:extLst>
          </p:cNvPr>
          <p:cNvSpPr/>
          <p:nvPr/>
        </p:nvSpPr>
        <p:spPr>
          <a:xfrm>
            <a:off x="3930269" y="1801616"/>
            <a:ext cx="7567126" cy="3928188"/>
          </a:xfrm>
          <a:prstGeom prst="clou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3200" b="1" dirty="0">
                <a:latin typeface="Times New Roman" panose="02020603050405020304" pitchFamily="18" charset="0"/>
                <a:cs typeface="Times New Roman" panose="02020603050405020304" pitchFamily="18" charset="0"/>
              </a:rPr>
              <a:t>Motivation:</a:t>
            </a:r>
          </a:p>
          <a:p>
            <a:pPr lvl="1" algn="just"/>
            <a:r>
              <a:rPr lang="en-IN" sz="2400" dirty="0">
                <a:latin typeface="Times New Roman" panose="02020603050405020304" pitchFamily="18" charset="0"/>
                <a:cs typeface="Times New Roman" panose="02020603050405020304" pitchFamily="18" charset="0"/>
              </a:rPr>
              <a:t>To develop a reliable system that is capable of carrying out simple tasks in offices or any intra-campus organizations, and make efficient use of human force.</a:t>
            </a:r>
          </a:p>
          <a:p>
            <a:pPr algn="ct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8051827"/>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xit" presetSubtype="10" fill="hold" grpId="1" nodeType="clickEffect">
                                  <p:stCondLst>
                                    <p:cond delay="0"/>
                                  </p:stCondLst>
                                  <p:childTnLst>
                                    <p:animEffect transition="out" filter="randombar(horizontal)">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bg/>
                                          </p:spTgt>
                                        </p:tgtEl>
                                        <p:attrNameLst>
                                          <p:attrName>style.visibility</p:attrName>
                                        </p:attrNameLst>
                                      </p:cBhvr>
                                      <p:to>
                                        <p:strVal val="visible"/>
                                      </p:to>
                                    </p:set>
                                    <p:animEffect transition="in" filter="fade">
                                      <p:cBhvr>
                                        <p:cTn id="16" dur="500"/>
                                        <p:tgtEl>
                                          <p:spTgt spid="3">
                                            <p:bg/>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500"/>
                                        <p:tgtEl>
                                          <p:spTgt spid="3">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500"/>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500"/>
                                        <p:tgtEl>
                                          <p:spTgt spid="3">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fade">
                                      <p:cBhvr>
                                        <p:cTn id="36" dur="500"/>
                                        <p:tgtEl>
                                          <p:spTgt spid="3">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500"/>
                                        <p:tgtEl>
                                          <p:spTgt spid="3">
                                            <p:txEl>
                                              <p:pRg st="0" end="0"/>
                                            </p:txEl>
                                          </p:spTgt>
                                        </p:tgtEl>
                                      </p:cBhvr>
                                    </p:animEffect>
                                    <p:set>
                                      <p:cBhvr>
                                        <p:cTn id="41" dur="1" fill="hold">
                                          <p:stCondLst>
                                            <p:cond delay="499"/>
                                          </p:stCondLst>
                                        </p:cTn>
                                        <p:tgtEl>
                                          <p:spTgt spid="3">
                                            <p:txEl>
                                              <p:pRg st="0" end="0"/>
                                            </p:txEl>
                                          </p:spTgt>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3">
                                            <p:txEl>
                                              <p:pRg st="1" end="1"/>
                                            </p:txEl>
                                          </p:spTgt>
                                        </p:tgtEl>
                                      </p:cBhvr>
                                    </p:animEffect>
                                    <p:set>
                                      <p:cBhvr>
                                        <p:cTn id="44" dur="1" fill="hold">
                                          <p:stCondLst>
                                            <p:cond delay="499"/>
                                          </p:stCondLst>
                                        </p:cTn>
                                        <p:tgtEl>
                                          <p:spTgt spid="3">
                                            <p:txEl>
                                              <p:pRg st="1" end="1"/>
                                            </p:txEl>
                                          </p:spTgt>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3">
                                            <p:txEl>
                                              <p:pRg st="2" end="2"/>
                                            </p:txEl>
                                          </p:spTgt>
                                        </p:tgtEl>
                                      </p:cBhvr>
                                    </p:animEffect>
                                    <p:set>
                                      <p:cBhvr>
                                        <p:cTn id="47" dur="1" fill="hold">
                                          <p:stCondLst>
                                            <p:cond delay="499"/>
                                          </p:stCondLst>
                                        </p:cTn>
                                        <p:tgtEl>
                                          <p:spTgt spid="3">
                                            <p:txEl>
                                              <p:pRg st="2" end="2"/>
                                            </p:txEl>
                                          </p:spTgt>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3">
                                            <p:txEl>
                                              <p:pRg st="3" end="3"/>
                                            </p:txEl>
                                          </p:spTgt>
                                        </p:tgtEl>
                                      </p:cBhvr>
                                    </p:animEffect>
                                    <p:set>
                                      <p:cBhvr>
                                        <p:cTn id="50" dur="1" fill="hold">
                                          <p:stCondLst>
                                            <p:cond delay="499"/>
                                          </p:stCondLst>
                                        </p:cTn>
                                        <p:tgtEl>
                                          <p:spTgt spid="3">
                                            <p:txEl>
                                              <p:pRg st="3" end="3"/>
                                            </p:txEl>
                                          </p:spTgt>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3">
                                            <p:bg/>
                                          </p:spTgt>
                                        </p:tgtEl>
                                      </p:cBhvr>
                                    </p:animEffect>
                                    <p:set>
                                      <p:cBhvr>
                                        <p:cTn id="53" dur="1" fill="hold">
                                          <p:stCondLst>
                                            <p:cond delay="499"/>
                                          </p:stCondLst>
                                        </p:cTn>
                                        <p:tgtEl>
                                          <p:spTgt spid="3">
                                            <p:bg/>
                                          </p:spTgt>
                                        </p:tgtEl>
                                        <p:attrNameLst>
                                          <p:attrName>style.visibility</p:attrName>
                                        </p:attrNameLst>
                                      </p:cBhvr>
                                      <p:to>
                                        <p:strVal val="hidden"/>
                                      </p:to>
                                    </p:set>
                                  </p:childTnLst>
                                </p:cTn>
                              </p:par>
                            </p:childTnLst>
                          </p:cTn>
                        </p:par>
                        <p:par>
                          <p:cTn id="54" fill="hold">
                            <p:stCondLst>
                              <p:cond delay="500"/>
                            </p:stCondLst>
                            <p:childTnLst>
                              <p:par>
                                <p:cTn id="55" presetID="53" presetClass="entr" presetSubtype="16" fill="hold" grpId="0" nodeType="afterEffect">
                                  <p:stCondLst>
                                    <p:cond delay="0"/>
                                  </p:stCondLst>
                                  <p:childTnLst>
                                    <p:set>
                                      <p:cBhvr>
                                        <p:cTn id="56" dur="1" fill="hold">
                                          <p:stCondLst>
                                            <p:cond delay="0"/>
                                          </p:stCondLst>
                                        </p:cTn>
                                        <p:tgtEl>
                                          <p:spTgt spid="8"/>
                                        </p:tgtEl>
                                        <p:attrNameLst>
                                          <p:attrName>style.visibility</p:attrName>
                                        </p:attrNameLst>
                                      </p:cBhvr>
                                      <p:to>
                                        <p:strVal val="visible"/>
                                      </p:to>
                                    </p:set>
                                    <p:anim calcmode="lin" valueType="num">
                                      <p:cBhvr>
                                        <p:cTn id="57" dur="500" fill="hold"/>
                                        <p:tgtEl>
                                          <p:spTgt spid="8"/>
                                        </p:tgtEl>
                                        <p:attrNameLst>
                                          <p:attrName>ppt_w</p:attrName>
                                        </p:attrNameLst>
                                      </p:cBhvr>
                                      <p:tavLst>
                                        <p:tav tm="0">
                                          <p:val>
                                            <p:fltVal val="0"/>
                                          </p:val>
                                        </p:tav>
                                        <p:tav tm="100000">
                                          <p:val>
                                            <p:strVal val="#ppt_w"/>
                                          </p:val>
                                        </p:tav>
                                      </p:tavLst>
                                    </p:anim>
                                    <p:anim calcmode="lin" valueType="num">
                                      <p:cBhvr>
                                        <p:cTn id="58" dur="500" fill="hold"/>
                                        <p:tgtEl>
                                          <p:spTgt spid="8"/>
                                        </p:tgtEl>
                                        <p:attrNameLst>
                                          <p:attrName>ppt_h</p:attrName>
                                        </p:attrNameLst>
                                      </p:cBhvr>
                                      <p:tavLst>
                                        <p:tav tm="0">
                                          <p:val>
                                            <p:fltVal val="0"/>
                                          </p:val>
                                        </p:tav>
                                        <p:tav tm="100000">
                                          <p:val>
                                            <p:strVal val="#ppt_h"/>
                                          </p:val>
                                        </p:tav>
                                      </p:tavLst>
                                    </p:anim>
                                    <p:animEffect transition="in" filter="fade">
                                      <p:cBhvr>
                                        <p:cTn id="59" dur="500"/>
                                        <p:tgtEl>
                                          <p:spTgt spid="8"/>
                                        </p:tgtEl>
                                      </p:cBhvr>
                                    </p:animEffect>
                                  </p:childTnLst>
                                </p:cTn>
                              </p:par>
                            </p:childTnLst>
                          </p:cTn>
                        </p:par>
                      </p:childTnLst>
                    </p:cTn>
                  </p:par>
                  <p:par>
                    <p:cTn id="60" fill="hold">
                      <p:stCondLst>
                        <p:cond delay="indefinite"/>
                      </p:stCondLst>
                      <p:childTnLst>
                        <p:par>
                          <p:cTn id="61" fill="hold">
                            <p:stCondLst>
                              <p:cond delay="0"/>
                            </p:stCondLst>
                            <p:childTnLst>
                              <p:par>
                                <p:cTn id="62" presetID="53" presetClass="exit" presetSubtype="32" fill="hold" grpId="1" nodeType="clickEffect">
                                  <p:stCondLst>
                                    <p:cond delay="0"/>
                                  </p:stCondLst>
                                  <p:childTnLst>
                                    <p:anim calcmode="lin" valueType="num">
                                      <p:cBhvr>
                                        <p:cTn id="63" dur="500"/>
                                        <p:tgtEl>
                                          <p:spTgt spid="8"/>
                                        </p:tgtEl>
                                        <p:attrNameLst>
                                          <p:attrName>ppt_w</p:attrName>
                                        </p:attrNameLst>
                                      </p:cBhvr>
                                      <p:tavLst>
                                        <p:tav tm="0">
                                          <p:val>
                                            <p:strVal val="ppt_w"/>
                                          </p:val>
                                        </p:tav>
                                        <p:tav tm="100000">
                                          <p:val>
                                            <p:fltVal val="0"/>
                                          </p:val>
                                        </p:tav>
                                      </p:tavLst>
                                    </p:anim>
                                    <p:anim calcmode="lin" valueType="num">
                                      <p:cBhvr>
                                        <p:cTn id="64" dur="500"/>
                                        <p:tgtEl>
                                          <p:spTgt spid="8"/>
                                        </p:tgtEl>
                                        <p:attrNameLst>
                                          <p:attrName>ppt_h</p:attrName>
                                        </p:attrNameLst>
                                      </p:cBhvr>
                                      <p:tavLst>
                                        <p:tav tm="0">
                                          <p:val>
                                            <p:strVal val="ppt_h"/>
                                          </p:val>
                                        </p:tav>
                                        <p:tav tm="100000">
                                          <p:val>
                                            <p:fltVal val="0"/>
                                          </p:val>
                                        </p:tav>
                                      </p:tavLst>
                                    </p:anim>
                                    <p:animEffect transition="out" filter="fade">
                                      <p:cBhvr>
                                        <p:cTn id="65" dur="500"/>
                                        <p:tgtEl>
                                          <p:spTgt spid="8"/>
                                        </p:tgtEl>
                                      </p:cBhvr>
                                    </p:animEffect>
                                    <p:set>
                                      <p:cBhvr>
                                        <p:cTn id="66" dur="1" fill="hold">
                                          <p:stCondLst>
                                            <p:cond delay="499"/>
                                          </p:stCondLst>
                                        </p:cTn>
                                        <p:tgtEl>
                                          <p:spTgt spid="8"/>
                                        </p:tgtEl>
                                        <p:attrNameLst>
                                          <p:attrName>style.visibility</p:attrName>
                                        </p:attrNameLst>
                                      </p:cBhvr>
                                      <p:to>
                                        <p:strVal val="hidden"/>
                                      </p:to>
                                    </p:set>
                                  </p:childTnLst>
                                </p:cTn>
                              </p:par>
                            </p:childTnLst>
                          </p:cTn>
                        </p:par>
                        <p:par>
                          <p:cTn id="67" fill="hold">
                            <p:stCondLst>
                              <p:cond delay="500"/>
                            </p:stCondLst>
                            <p:childTnLst>
                              <p:par>
                                <p:cTn id="68" presetID="14" presetClass="entr" presetSubtype="10" fill="hold" grpId="0" nodeType="after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randombar(horizontal)">
                                      <p:cBhvr>
                                        <p:cTn id="70" dur="500"/>
                                        <p:tgtEl>
                                          <p:spTgt spid="11"/>
                                        </p:tgtEl>
                                      </p:cBhvr>
                                    </p:animEffect>
                                  </p:childTnLst>
                                </p:cTn>
                              </p:par>
                            </p:childTnLst>
                          </p:cTn>
                        </p:par>
                      </p:childTnLst>
                    </p:cTn>
                  </p:par>
                  <p:par>
                    <p:cTn id="71" fill="hold">
                      <p:stCondLst>
                        <p:cond delay="indefinite"/>
                      </p:stCondLst>
                      <p:childTnLst>
                        <p:par>
                          <p:cTn id="72" fill="hold">
                            <p:stCondLst>
                              <p:cond delay="0"/>
                            </p:stCondLst>
                            <p:childTnLst>
                              <p:par>
                                <p:cTn id="73" presetID="31" presetClass="exit" presetSubtype="0" fill="hold" grpId="1" nodeType="clickEffect">
                                  <p:stCondLst>
                                    <p:cond delay="0"/>
                                  </p:stCondLst>
                                  <p:childTnLst>
                                    <p:anim calcmode="lin" valueType="num">
                                      <p:cBhvr>
                                        <p:cTn id="74" dur="1000"/>
                                        <p:tgtEl>
                                          <p:spTgt spid="11"/>
                                        </p:tgtEl>
                                        <p:attrNameLst>
                                          <p:attrName>ppt_w</p:attrName>
                                        </p:attrNameLst>
                                      </p:cBhvr>
                                      <p:tavLst>
                                        <p:tav tm="0">
                                          <p:val>
                                            <p:strVal val="ppt_w"/>
                                          </p:val>
                                        </p:tav>
                                        <p:tav tm="100000">
                                          <p:val>
                                            <p:fltVal val="0"/>
                                          </p:val>
                                        </p:tav>
                                      </p:tavLst>
                                    </p:anim>
                                    <p:anim calcmode="lin" valueType="num">
                                      <p:cBhvr>
                                        <p:cTn id="75" dur="1000"/>
                                        <p:tgtEl>
                                          <p:spTgt spid="11"/>
                                        </p:tgtEl>
                                        <p:attrNameLst>
                                          <p:attrName>ppt_h</p:attrName>
                                        </p:attrNameLst>
                                      </p:cBhvr>
                                      <p:tavLst>
                                        <p:tav tm="0">
                                          <p:val>
                                            <p:strVal val="ppt_h"/>
                                          </p:val>
                                        </p:tav>
                                        <p:tav tm="100000">
                                          <p:val>
                                            <p:fltVal val="0"/>
                                          </p:val>
                                        </p:tav>
                                      </p:tavLst>
                                    </p:anim>
                                    <p:anim calcmode="lin" valueType="num">
                                      <p:cBhvr>
                                        <p:cTn id="76" dur="1000"/>
                                        <p:tgtEl>
                                          <p:spTgt spid="11"/>
                                        </p:tgtEl>
                                        <p:attrNameLst>
                                          <p:attrName>style.rotation</p:attrName>
                                        </p:attrNameLst>
                                      </p:cBhvr>
                                      <p:tavLst>
                                        <p:tav tm="0">
                                          <p:val>
                                            <p:fltVal val="0"/>
                                          </p:val>
                                        </p:tav>
                                        <p:tav tm="100000">
                                          <p:val>
                                            <p:fltVal val="90"/>
                                          </p:val>
                                        </p:tav>
                                      </p:tavLst>
                                    </p:anim>
                                    <p:animEffect transition="out" filter="fade">
                                      <p:cBhvr>
                                        <p:cTn id="77" dur="1000"/>
                                        <p:tgtEl>
                                          <p:spTgt spid="11"/>
                                        </p:tgtEl>
                                      </p:cBhvr>
                                    </p:animEffect>
                                    <p:set>
                                      <p:cBhvr>
                                        <p:cTn id="78" dur="1" fill="hold">
                                          <p:stCondLst>
                                            <p:cond delay="999"/>
                                          </p:stCondLst>
                                        </p:cTn>
                                        <p:tgtEl>
                                          <p:spTgt spid="11"/>
                                        </p:tgtEl>
                                        <p:attrNameLst>
                                          <p:attrName>style.visibility</p:attrName>
                                        </p:attrNameLst>
                                      </p:cBhvr>
                                      <p:to>
                                        <p:strVal val="hidden"/>
                                      </p:to>
                                    </p:set>
                                  </p:childTnLst>
                                </p:cTn>
                              </p:par>
                            </p:childTnLst>
                          </p:cTn>
                        </p:par>
                        <p:par>
                          <p:cTn id="79" fill="hold">
                            <p:stCondLst>
                              <p:cond delay="1000"/>
                            </p:stCondLst>
                            <p:childTnLst>
                              <p:par>
                                <p:cTn id="80" presetID="31" presetClass="entr" presetSubtype="0" fill="hold" grpId="0" nodeType="afterEffect">
                                  <p:stCondLst>
                                    <p:cond delay="0"/>
                                  </p:stCondLst>
                                  <p:childTnLst>
                                    <p:set>
                                      <p:cBhvr>
                                        <p:cTn id="81" dur="1" fill="hold">
                                          <p:stCondLst>
                                            <p:cond delay="0"/>
                                          </p:stCondLst>
                                        </p:cTn>
                                        <p:tgtEl>
                                          <p:spTgt spid="17"/>
                                        </p:tgtEl>
                                        <p:attrNameLst>
                                          <p:attrName>style.visibility</p:attrName>
                                        </p:attrNameLst>
                                      </p:cBhvr>
                                      <p:to>
                                        <p:strVal val="visible"/>
                                      </p:to>
                                    </p:set>
                                    <p:anim calcmode="lin" valueType="num">
                                      <p:cBhvr>
                                        <p:cTn id="82" dur="1000" fill="hold"/>
                                        <p:tgtEl>
                                          <p:spTgt spid="17"/>
                                        </p:tgtEl>
                                        <p:attrNameLst>
                                          <p:attrName>ppt_w</p:attrName>
                                        </p:attrNameLst>
                                      </p:cBhvr>
                                      <p:tavLst>
                                        <p:tav tm="0">
                                          <p:val>
                                            <p:fltVal val="0"/>
                                          </p:val>
                                        </p:tav>
                                        <p:tav tm="100000">
                                          <p:val>
                                            <p:strVal val="#ppt_w"/>
                                          </p:val>
                                        </p:tav>
                                      </p:tavLst>
                                    </p:anim>
                                    <p:anim calcmode="lin" valueType="num">
                                      <p:cBhvr>
                                        <p:cTn id="83" dur="1000" fill="hold"/>
                                        <p:tgtEl>
                                          <p:spTgt spid="17"/>
                                        </p:tgtEl>
                                        <p:attrNameLst>
                                          <p:attrName>ppt_h</p:attrName>
                                        </p:attrNameLst>
                                      </p:cBhvr>
                                      <p:tavLst>
                                        <p:tav tm="0">
                                          <p:val>
                                            <p:fltVal val="0"/>
                                          </p:val>
                                        </p:tav>
                                        <p:tav tm="100000">
                                          <p:val>
                                            <p:strVal val="#ppt_h"/>
                                          </p:val>
                                        </p:tav>
                                      </p:tavLst>
                                    </p:anim>
                                    <p:anim calcmode="lin" valueType="num">
                                      <p:cBhvr>
                                        <p:cTn id="84" dur="1000" fill="hold"/>
                                        <p:tgtEl>
                                          <p:spTgt spid="17"/>
                                        </p:tgtEl>
                                        <p:attrNameLst>
                                          <p:attrName>style.rotation</p:attrName>
                                        </p:attrNameLst>
                                      </p:cBhvr>
                                      <p:tavLst>
                                        <p:tav tm="0">
                                          <p:val>
                                            <p:fltVal val="90"/>
                                          </p:val>
                                        </p:tav>
                                        <p:tav tm="100000">
                                          <p:val>
                                            <p:fltVal val="0"/>
                                          </p:val>
                                        </p:tav>
                                      </p:tavLst>
                                    </p:anim>
                                    <p:animEffect transition="in" filter="fade">
                                      <p:cBhvr>
                                        <p:cTn id="85" dur="1000"/>
                                        <p:tgtEl>
                                          <p:spTgt spid="17"/>
                                        </p:tgtEl>
                                      </p:cBhvr>
                                    </p:animEffect>
                                  </p:childTnLst>
                                </p:cTn>
                              </p:par>
                            </p:childTnLst>
                          </p:cTn>
                        </p:par>
                      </p:childTnLst>
                    </p:cTn>
                  </p:par>
                  <p:par>
                    <p:cTn id="86" fill="hold">
                      <p:stCondLst>
                        <p:cond delay="indefinite"/>
                      </p:stCondLst>
                      <p:childTnLst>
                        <p:par>
                          <p:cTn id="87" fill="hold">
                            <p:stCondLst>
                              <p:cond delay="0"/>
                            </p:stCondLst>
                            <p:childTnLst>
                              <p:par>
                                <p:cTn id="88" presetID="2" presetClass="exit" presetSubtype="4" fill="hold" grpId="1" nodeType="clickEffect">
                                  <p:stCondLst>
                                    <p:cond delay="0"/>
                                  </p:stCondLst>
                                  <p:childTnLst>
                                    <p:anim calcmode="lin" valueType="num">
                                      <p:cBhvr additive="base">
                                        <p:cTn id="89" dur="500"/>
                                        <p:tgtEl>
                                          <p:spTgt spid="17"/>
                                        </p:tgtEl>
                                        <p:attrNameLst>
                                          <p:attrName>ppt_x</p:attrName>
                                        </p:attrNameLst>
                                      </p:cBhvr>
                                      <p:tavLst>
                                        <p:tav tm="0">
                                          <p:val>
                                            <p:strVal val="ppt_x"/>
                                          </p:val>
                                        </p:tav>
                                        <p:tav tm="100000">
                                          <p:val>
                                            <p:strVal val="ppt_x"/>
                                          </p:val>
                                        </p:tav>
                                      </p:tavLst>
                                    </p:anim>
                                    <p:anim calcmode="lin" valueType="num">
                                      <p:cBhvr additive="base">
                                        <p:cTn id="90" dur="500"/>
                                        <p:tgtEl>
                                          <p:spTgt spid="17"/>
                                        </p:tgtEl>
                                        <p:attrNameLst>
                                          <p:attrName>ppt_y</p:attrName>
                                        </p:attrNameLst>
                                      </p:cBhvr>
                                      <p:tavLst>
                                        <p:tav tm="0">
                                          <p:val>
                                            <p:strVal val="ppt_y"/>
                                          </p:val>
                                        </p:tav>
                                        <p:tav tm="100000">
                                          <p:val>
                                            <p:strVal val="1+ppt_h/2"/>
                                          </p:val>
                                        </p:tav>
                                      </p:tavLst>
                                    </p:anim>
                                    <p:set>
                                      <p:cBhvr>
                                        <p:cTn id="91" dur="1" fill="hold">
                                          <p:stCondLst>
                                            <p:cond delay="499"/>
                                          </p:stCondLst>
                                        </p:cTn>
                                        <p:tgtEl>
                                          <p:spTgt spid="17"/>
                                        </p:tgtEl>
                                        <p:attrNameLst>
                                          <p:attrName>style.visibility</p:attrName>
                                        </p:attrNameLst>
                                      </p:cBhvr>
                                      <p:to>
                                        <p:strVal val="hidden"/>
                                      </p:to>
                                    </p:set>
                                  </p:childTnLst>
                                </p:cTn>
                              </p:par>
                            </p:childTnLst>
                          </p:cTn>
                        </p:par>
                        <p:par>
                          <p:cTn id="92" fill="hold">
                            <p:stCondLst>
                              <p:cond delay="500"/>
                            </p:stCondLst>
                            <p:childTnLst>
                              <p:par>
                                <p:cTn id="93" presetID="22" presetClass="entr" presetSubtype="4" fill="hold" grpId="0" nodeType="after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wipe(down)">
                                      <p:cBhvr>
                                        <p:cTn id="9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7" grpId="1" animBg="1"/>
      <p:bldP spid="11" grpId="0" animBg="1"/>
      <p:bldP spid="11" grpId="1" animBg="1"/>
      <p:bldP spid="8" grpId="0" animBg="1"/>
      <p:bldP spid="8" grpId="1" animBg="1"/>
      <p:bldP spid="3" grpId="0" build="p" animBg="1"/>
      <p:bldP spid="3" grpId="1" build="p" animBg="1"/>
      <p:bldP spid="6" grpId="0" animBg="1"/>
      <p:bldP spid="6"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097B-C21B-4FAE-A458-D9FF9233A4F0}"/>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A33FCD70-51B1-420B-A04B-A15BF60176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3552" y="356783"/>
            <a:ext cx="5800608" cy="6039457"/>
          </a:xfrm>
        </p:spPr>
      </p:pic>
      <p:sp>
        <p:nvSpPr>
          <p:cNvPr id="4" name="Slide Number Placeholder 3">
            <a:extLst>
              <a:ext uri="{FF2B5EF4-FFF2-40B4-BE49-F238E27FC236}">
                <a16:creationId xmlns:a16="http://schemas.microsoft.com/office/drawing/2014/main" id="{865CD807-3E21-4DBC-9C0D-45AB64DCBC6F}"/>
              </a:ext>
            </a:extLst>
          </p:cNvPr>
          <p:cNvSpPr>
            <a:spLocks noGrp="1"/>
          </p:cNvSpPr>
          <p:nvPr>
            <p:ph type="sldNum" sz="quarter" idx="12"/>
          </p:nvPr>
        </p:nvSpPr>
        <p:spPr/>
        <p:txBody>
          <a:bodyPr/>
          <a:lstStyle/>
          <a:p>
            <a:fld id="{64696413-F6A4-43BD-91D9-C9997846695B}" type="slidenum">
              <a:rPr lang="en-IN" smtClean="0"/>
              <a:t>7</a:t>
            </a:fld>
            <a:endParaRPr lang="en-IN"/>
          </a:p>
        </p:txBody>
      </p:sp>
    </p:spTree>
    <p:extLst>
      <p:ext uri="{BB962C8B-B14F-4D97-AF65-F5344CB8AC3E}">
        <p14:creationId xmlns:p14="http://schemas.microsoft.com/office/powerpoint/2010/main" val="3114426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F01C3-F0D4-43D4-B0D2-CD0B2D7D4E99}"/>
              </a:ext>
            </a:extLst>
          </p:cNvPr>
          <p:cNvSpPr>
            <a:spLocks noGrp="1"/>
          </p:cNvSpPr>
          <p:nvPr>
            <p:ph type="title"/>
          </p:nvPr>
        </p:nvSpPr>
        <p:spPr>
          <a:xfrm>
            <a:off x="252918" y="1123837"/>
            <a:ext cx="3115433" cy="4601183"/>
          </a:xfrm>
        </p:spPr>
        <p:txBody>
          <a:bodyPr>
            <a:normAutofit/>
          </a:bodyPr>
          <a:lstStyle/>
          <a:p>
            <a:r>
              <a:rPr lang="en-IN" sz="3500" dirty="0">
                <a:latin typeface="Algerian" panose="04020705040A02060702" pitchFamily="82" charset="0"/>
              </a:rPr>
              <a:t>Applications</a:t>
            </a:r>
          </a:p>
        </p:txBody>
      </p:sp>
      <p:sp>
        <p:nvSpPr>
          <p:cNvPr id="3" name="Content Placeholder 2">
            <a:extLst>
              <a:ext uri="{FF2B5EF4-FFF2-40B4-BE49-F238E27FC236}">
                <a16:creationId xmlns:a16="http://schemas.microsoft.com/office/drawing/2014/main" id="{7EAEE1EE-4FE8-45BA-BB72-151DAF8EEB55}"/>
              </a:ext>
            </a:extLst>
          </p:cNvPr>
          <p:cNvSpPr>
            <a:spLocks noGrp="1"/>
          </p:cNvSpPr>
          <p:nvPr>
            <p:ph idx="1"/>
          </p:nvPr>
        </p:nvSpPr>
        <p:spPr/>
        <p:txBody>
          <a:bodyPr/>
          <a:lstStyle/>
          <a:p>
            <a:pPr algn="just"/>
            <a:r>
              <a:rPr lang="en-IN" sz="2800" dirty="0">
                <a:latin typeface="Times New Roman" panose="02020603050405020304" pitchFamily="18" charset="0"/>
                <a:cs typeface="Times New Roman" panose="02020603050405020304" pitchFamily="18" charset="0"/>
              </a:rPr>
              <a:t>Automating peon tasks</a:t>
            </a:r>
          </a:p>
          <a:p>
            <a:pPr algn="just"/>
            <a:r>
              <a:rPr lang="en-IN" sz="2800" dirty="0">
                <a:latin typeface="Times New Roman" panose="02020603050405020304" pitchFamily="18" charset="0"/>
                <a:cs typeface="Times New Roman" panose="02020603050405020304" pitchFamily="18" charset="0"/>
              </a:rPr>
              <a:t>Cleaning applications</a:t>
            </a:r>
          </a:p>
          <a:p>
            <a:pPr algn="just"/>
            <a:r>
              <a:rPr lang="en-IN" sz="2800" dirty="0">
                <a:latin typeface="Times New Roman" panose="02020603050405020304" pitchFamily="18" charset="0"/>
                <a:cs typeface="Times New Roman" panose="02020603050405020304" pitchFamily="18" charset="0"/>
              </a:rPr>
              <a:t>Cooking Bot</a:t>
            </a:r>
          </a:p>
          <a:p>
            <a:pPr algn="just"/>
            <a:r>
              <a:rPr lang="en-IN" sz="2800" dirty="0">
                <a:latin typeface="Times New Roman" panose="02020603050405020304" pitchFamily="18" charset="0"/>
                <a:cs typeface="Times New Roman" panose="02020603050405020304" pitchFamily="18" charset="0"/>
              </a:rPr>
              <a:t>Chat-Bot</a:t>
            </a:r>
          </a:p>
          <a:p>
            <a:pPr algn="just"/>
            <a:r>
              <a:rPr lang="en-IN" sz="2800" dirty="0">
                <a:latin typeface="Times New Roman" panose="02020603050405020304" pitchFamily="18" charset="0"/>
                <a:cs typeface="Times New Roman" panose="02020603050405020304" pitchFamily="18" charset="0"/>
              </a:rPr>
              <a:t>Can serve as information desk</a:t>
            </a:r>
          </a:p>
          <a:p>
            <a:pPr algn="just"/>
            <a:r>
              <a:rPr lang="en-IN" sz="2800" dirty="0">
                <a:latin typeface="Times New Roman" panose="02020603050405020304" pitchFamily="18" charset="0"/>
                <a:cs typeface="Times New Roman" panose="02020603050405020304" pitchFamily="18" charset="0"/>
              </a:rPr>
              <a:t>Can be used as a guide in various environments</a:t>
            </a:r>
          </a:p>
          <a:p>
            <a:pPr algn="just"/>
            <a:endParaRPr lang="en-IN" dirty="0"/>
          </a:p>
        </p:txBody>
      </p:sp>
      <p:sp>
        <p:nvSpPr>
          <p:cNvPr id="4" name="Slide Number Placeholder 3">
            <a:extLst>
              <a:ext uri="{FF2B5EF4-FFF2-40B4-BE49-F238E27FC236}">
                <a16:creationId xmlns:a16="http://schemas.microsoft.com/office/drawing/2014/main" id="{C1E11D08-54CB-4449-81DE-DDC050BB0231}"/>
              </a:ext>
            </a:extLst>
          </p:cNvPr>
          <p:cNvSpPr>
            <a:spLocks noGrp="1"/>
          </p:cNvSpPr>
          <p:nvPr>
            <p:ph type="sldNum" sz="quarter" idx="12"/>
          </p:nvPr>
        </p:nvSpPr>
        <p:spPr/>
        <p:txBody>
          <a:bodyPr/>
          <a:lstStyle/>
          <a:p>
            <a:fld id="{64696413-F6A4-43BD-91D9-C9997846695B}" type="slidenum">
              <a:rPr lang="en-IN" smtClean="0"/>
              <a:t>8</a:t>
            </a:fld>
            <a:endParaRPr lang="en-IN"/>
          </a:p>
        </p:txBody>
      </p:sp>
    </p:spTree>
    <p:extLst>
      <p:ext uri="{BB962C8B-B14F-4D97-AF65-F5344CB8AC3E}">
        <p14:creationId xmlns:p14="http://schemas.microsoft.com/office/powerpoint/2010/main" val="1310533461"/>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A8B71-A133-47CD-B839-93AD212CA20A}"/>
              </a:ext>
            </a:extLst>
          </p:cNvPr>
          <p:cNvSpPr>
            <a:spLocks noGrp="1"/>
          </p:cNvSpPr>
          <p:nvPr>
            <p:ph type="title"/>
          </p:nvPr>
        </p:nvSpPr>
        <p:spPr>
          <a:xfrm>
            <a:off x="1" y="3086098"/>
            <a:ext cx="3424334" cy="711461"/>
          </a:xfrm>
        </p:spPr>
        <p:txBody>
          <a:bodyPr>
            <a:normAutofit/>
          </a:bodyPr>
          <a:lstStyle/>
          <a:p>
            <a:pPr algn="ctr"/>
            <a:r>
              <a:rPr lang="en-IN" sz="4400" dirty="0">
                <a:latin typeface="Algerian" panose="04020705040A02060702" pitchFamily="82" charset="0"/>
              </a:rPr>
              <a:t>Summary</a:t>
            </a:r>
          </a:p>
        </p:txBody>
      </p:sp>
      <p:sp>
        <p:nvSpPr>
          <p:cNvPr id="3" name="Content Placeholder 2">
            <a:extLst>
              <a:ext uri="{FF2B5EF4-FFF2-40B4-BE49-F238E27FC236}">
                <a16:creationId xmlns:a16="http://schemas.microsoft.com/office/drawing/2014/main" id="{A722B833-0126-437D-BAF8-3B3121FDF1C8}"/>
              </a:ext>
            </a:extLst>
          </p:cNvPr>
          <p:cNvSpPr>
            <a:spLocks noGrp="1"/>
          </p:cNvSpPr>
          <p:nvPr>
            <p:ph idx="1"/>
          </p:nvPr>
        </p:nvSpPr>
        <p:spPr>
          <a:xfrm>
            <a:off x="4115500" y="767442"/>
            <a:ext cx="7284098" cy="5323115"/>
          </a:xfrm>
          <a:solidFill>
            <a:schemeClr val="accent2">
              <a:lumMod val="60000"/>
              <a:lumOff val="40000"/>
            </a:schemeClr>
          </a:solidFill>
          <a:ln>
            <a:solidFill>
              <a:schemeClr val="accent2">
                <a:lumMod val="60000"/>
                <a:lumOff val="40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txBody>
          <a:bodyPr>
            <a:normAutofit/>
          </a:bodyPr>
          <a:lstStyle/>
          <a:p>
            <a:pPr marL="0" indent="0" algn="ctr">
              <a:buNone/>
            </a:pPr>
            <a:r>
              <a:rPr lang="en-IN" sz="2800" dirty="0">
                <a:solidFill>
                  <a:schemeClr val="tx1"/>
                </a:solidFill>
                <a:latin typeface="Algerian" panose="04020705040A02060702" pitchFamily="82" charset="0"/>
              </a:rPr>
              <a:t>Project Road Map:</a:t>
            </a:r>
          </a:p>
          <a:p>
            <a:r>
              <a:rPr lang="en-IN" sz="2400" b="1" dirty="0">
                <a:solidFill>
                  <a:schemeClr val="tx1"/>
                </a:solidFill>
                <a:latin typeface="Times New Roman" panose="02020603050405020304" pitchFamily="18" charset="0"/>
                <a:cs typeface="Times New Roman" panose="02020603050405020304" pitchFamily="18" charset="0"/>
              </a:rPr>
              <a:t>Phase I (September, 2020 to December, 2020):</a:t>
            </a:r>
          </a:p>
          <a:p>
            <a:pPr lvl="1" algn="just"/>
            <a:r>
              <a:rPr lang="en-IN" sz="2000" dirty="0">
                <a:solidFill>
                  <a:schemeClr val="tx1"/>
                </a:solidFill>
                <a:latin typeface="Times New Roman" panose="02020603050405020304" pitchFamily="18" charset="0"/>
                <a:cs typeface="Times New Roman" panose="02020603050405020304" pitchFamily="18" charset="0"/>
              </a:rPr>
              <a:t>Design the outer body of the bot</a:t>
            </a:r>
          </a:p>
          <a:p>
            <a:pPr lvl="1" algn="just"/>
            <a:r>
              <a:rPr lang="en-IN" sz="2000" dirty="0">
                <a:solidFill>
                  <a:schemeClr val="tx1"/>
                </a:solidFill>
                <a:latin typeface="Times New Roman" panose="02020603050405020304" pitchFamily="18" charset="0"/>
                <a:cs typeface="Times New Roman" panose="02020603050405020304" pitchFamily="18" charset="0"/>
              </a:rPr>
              <a:t>Route mapping, saving and navigating using ROS</a:t>
            </a:r>
          </a:p>
          <a:p>
            <a:pPr lvl="1" algn="just"/>
            <a:r>
              <a:rPr lang="en-IN" sz="2000" dirty="0">
                <a:solidFill>
                  <a:schemeClr val="tx1"/>
                </a:solidFill>
                <a:latin typeface="Times New Roman" panose="02020603050405020304" pitchFamily="18" charset="0"/>
                <a:cs typeface="Times New Roman" panose="02020603050405020304" pitchFamily="18" charset="0"/>
              </a:rPr>
              <a:t>Number Recognition</a:t>
            </a:r>
          </a:p>
          <a:p>
            <a:pPr lvl="1" algn="just"/>
            <a:r>
              <a:rPr lang="en-IN" sz="2000" dirty="0">
                <a:solidFill>
                  <a:schemeClr val="tx1"/>
                </a:solidFill>
                <a:latin typeface="Times New Roman" panose="02020603050405020304" pitchFamily="18" charset="0"/>
                <a:cs typeface="Times New Roman" panose="02020603050405020304" pitchFamily="18" charset="0"/>
              </a:rPr>
              <a:t>Programming hardware to make the bot move</a:t>
            </a:r>
          </a:p>
          <a:p>
            <a:r>
              <a:rPr lang="en-IN" sz="2400" b="1" dirty="0">
                <a:solidFill>
                  <a:schemeClr val="tx1"/>
                </a:solidFill>
                <a:latin typeface="Times New Roman" panose="02020603050405020304" pitchFamily="18" charset="0"/>
                <a:cs typeface="Times New Roman" panose="02020603050405020304" pitchFamily="18" charset="0"/>
              </a:rPr>
              <a:t>Phase II (January, 2021 to May, 2021):</a:t>
            </a:r>
          </a:p>
          <a:p>
            <a:pPr lvl="1"/>
            <a:r>
              <a:rPr lang="en-IN" sz="2000" dirty="0">
                <a:solidFill>
                  <a:schemeClr val="tx1"/>
                </a:solidFill>
                <a:latin typeface="Times New Roman" panose="02020603050405020304" pitchFamily="18" charset="0"/>
                <a:cs typeface="Times New Roman" panose="02020603050405020304" pitchFamily="18" charset="0"/>
              </a:rPr>
              <a:t>Programming the Robotic Arm</a:t>
            </a:r>
          </a:p>
          <a:p>
            <a:pPr lvl="1"/>
            <a:r>
              <a:rPr lang="en-IN" sz="2000" dirty="0">
                <a:solidFill>
                  <a:schemeClr val="tx1"/>
                </a:solidFill>
                <a:latin typeface="Times New Roman" panose="02020603050405020304" pitchFamily="18" charset="0"/>
                <a:cs typeface="Times New Roman" panose="02020603050405020304" pitchFamily="18" charset="0"/>
              </a:rPr>
              <a:t>Add voice to the bot in order to communicate with the bot</a:t>
            </a:r>
          </a:p>
          <a:p>
            <a:pPr lvl="1"/>
            <a:r>
              <a:rPr lang="en-IN" sz="2000" dirty="0">
                <a:solidFill>
                  <a:schemeClr val="tx1"/>
                </a:solidFill>
                <a:latin typeface="Times New Roman" panose="02020603050405020304" pitchFamily="18" charset="0"/>
                <a:cs typeface="Times New Roman" panose="02020603050405020304" pitchFamily="18" charset="0"/>
              </a:rPr>
              <a:t>Assemble all the parts of the bot</a:t>
            </a:r>
          </a:p>
          <a:p>
            <a:pPr lvl="1"/>
            <a:r>
              <a:rPr lang="en-IN" sz="2000" dirty="0">
                <a:solidFill>
                  <a:schemeClr val="tx1"/>
                </a:solidFill>
                <a:latin typeface="Times New Roman" panose="02020603050405020304" pitchFamily="18" charset="0"/>
                <a:cs typeface="Times New Roman" panose="02020603050405020304" pitchFamily="18" charset="0"/>
              </a:rPr>
              <a:t>Make test runs &amp; solve the bugs</a:t>
            </a:r>
          </a:p>
          <a:p>
            <a:pPr lvl="1"/>
            <a:r>
              <a:rPr lang="en-IN" sz="2000" dirty="0">
                <a:solidFill>
                  <a:schemeClr val="tx1"/>
                </a:solidFill>
                <a:latin typeface="Times New Roman" panose="02020603050405020304" pitchFamily="18" charset="0"/>
                <a:cs typeface="Times New Roman" panose="02020603050405020304" pitchFamily="18" charset="0"/>
              </a:rPr>
              <a:t>Final Run &amp; Submission</a:t>
            </a:r>
            <a:endParaRPr lang="en-IN" dirty="0">
              <a:solidFill>
                <a:schemeClr val="tx1"/>
              </a:solidFill>
            </a:endParaRPr>
          </a:p>
          <a:p>
            <a:endParaRPr lang="en-IN" dirty="0">
              <a:solidFill>
                <a:schemeClr val="tx1"/>
              </a:solidFill>
            </a:endParaRPr>
          </a:p>
        </p:txBody>
      </p:sp>
      <p:sp>
        <p:nvSpPr>
          <p:cNvPr id="4" name="Slide Number Placeholder 3">
            <a:extLst>
              <a:ext uri="{FF2B5EF4-FFF2-40B4-BE49-F238E27FC236}">
                <a16:creationId xmlns:a16="http://schemas.microsoft.com/office/drawing/2014/main" id="{8906FABF-501D-422C-A726-137C09C1F28F}"/>
              </a:ext>
            </a:extLst>
          </p:cNvPr>
          <p:cNvSpPr>
            <a:spLocks noGrp="1"/>
          </p:cNvSpPr>
          <p:nvPr>
            <p:ph type="sldNum" sz="quarter" idx="12"/>
          </p:nvPr>
        </p:nvSpPr>
        <p:spPr/>
        <p:txBody>
          <a:bodyPr/>
          <a:lstStyle/>
          <a:p>
            <a:fld id="{64696413-F6A4-43BD-91D9-C9997846695B}" type="slidenum">
              <a:rPr lang="en-IN" smtClean="0"/>
              <a:t>9</a:t>
            </a:fld>
            <a:endParaRPr lang="en-IN"/>
          </a:p>
        </p:txBody>
      </p:sp>
      <p:sp>
        <p:nvSpPr>
          <p:cNvPr id="5" name="Rectangle: Folded Corner 4">
            <a:extLst>
              <a:ext uri="{FF2B5EF4-FFF2-40B4-BE49-F238E27FC236}">
                <a16:creationId xmlns:a16="http://schemas.microsoft.com/office/drawing/2014/main" id="{B487D3CD-5968-4D06-8F86-18ECBB338E57}"/>
              </a:ext>
            </a:extLst>
          </p:cNvPr>
          <p:cNvSpPr/>
          <p:nvPr/>
        </p:nvSpPr>
        <p:spPr>
          <a:xfrm>
            <a:off x="5259700" y="1772814"/>
            <a:ext cx="5374435" cy="3312369"/>
          </a:xfrm>
          <a:prstGeom prst="foldedCorner">
            <a:avLst/>
          </a:prstGeom>
          <a:effectLst>
            <a:innerShdw blurRad="63500" dist="50800" dir="2700000">
              <a:prstClr val="black">
                <a:alpha val="50000"/>
              </a:prstClr>
            </a:innerShdw>
            <a:reflection blurRad="6350" stA="50000" endA="275" endPos="40000" dist="101600" dir="5400000" sy="-100000" algn="bl" rotWithShape="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800" dirty="0">
                <a:solidFill>
                  <a:schemeClr val="tx1"/>
                </a:solidFill>
                <a:latin typeface="Algerian" panose="04020705040A02060702" pitchFamily="82" charset="0"/>
              </a:rPr>
              <a:t>Cost Estimation:</a:t>
            </a:r>
          </a:p>
          <a:p>
            <a:pPr algn="ctr"/>
            <a:endParaRPr lang="en-IN" sz="2800" dirty="0">
              <a:solidFill>
                <a:schemeClr val="tx1"/>
              </a:solidFill>
              <a:latin typeface="Algerian" panose="04020705040A02060702" pitchFamily="82" charset="0"/>
            </a:endParaRPr>
          </a:p>
          <a:p>
            <a:pPr algn="just"/>
            <a:r>
              <a:rPr lang="en-IN" sz="2400" dirty="0">
                <a:latin typeface="Times New Roman" panose="02020603050405020304" pitchFamily="18" charset="0"/>
                <a:cs typeface="Times New Roman" panose="02020603050405020304" pitchFamily="18" charset="0"/>
              </a:rPr>
              <a:t>The cost estimated to develop this project is approx. Rs. 1,00,000/-, which is relatively less expensive than the present technology bots.</a:t>
            </a:r>
          </a:p>
        </p:txBody>
      </p:sp>
    </p:spTree>
    <p:extLst>
      <p:ext uri="{BB962C8B-B14F-4D97-AF65-F5344CB8AC3E}">
        <p14:creationId xmlns:p14="http://schemas.microsoft.com/office/powerpoint/2010/main" val="1215712779"/>
      </p:ext>
    </p:extLst>
  </p:cSld>
  <p:clrMapOvr>
    <a:masterClrMapping/>
  </p:clrMapOvr>
  <mc:AlternateContent xmlns:mc="http://schemas.openxmlformats.org/markup-compatibility/2006">
    <mc:Choice xmlns:p14="http://schemas.microsoft.com/office/powerpoint/2010/main" Requires="p14">
      <p:transition spd="slow" p14:dur="275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xit" presetSubtype="0" fill="hold" grpId="1" nodeType="clickEffect">
                                  <p:stCondLst>
                                    <p:cond delay="0"/>
                                  </p:stCondLst>
                                  <p:childTnLst>
                                    <p:animEffect transition="out" filter="fade">
                                      <p:cBhvr>
                                        <p:cTn id="14" dur="1000"/>
                                        <p:tgtEl>
                                          <p:spTgt spid="5"/>
                                        </p:tgtEl>
                                      </p:cBhvr>
                                    </p:animEffect>
                                    <p:anim calcmode="lin" valueType="num">
                                      <p:cBhvr>
                                        <p:cTn id="15" dur="1000"/>
                                        <p:tgtEl>
                                          <p:spTgt spid="5"/>
                                        </p:tgtEl>
                                        <p:attrNameLst>
                                          <p:attrName>ppt_x</p:attrName>
                                        </p:attrNameLst>
                                      </p:cBhvr>
                                      <p:tavLst>
                                        <p:tav tm="0">
                                          <p:val>
                                            <p:strVal val="ppt_x"/>
                                          </p:val>
                                        </p:tav>
                                        <p:tav tm="100000">
                                          <p:val>
                                            <p:strVal val="ppt_x"/>
                                          </p:val>
                                        </p:tav>
                                      </p:tavLst>
                                    </p:anim>
                                    <p:anim calcmode="lin" valueType="num">
                                      <p:cBhvr>
                                        <p:cTn id="16" dur="1000"/>
                                        <p:tgtEl>
                                          <p:spTgt spid="5"/>
                                        </p:tgtEl>
                                        <p:attrNameLst>
                                          <p:attrName>ppt_y</p:attrName>
                                        </p:attrNameLst>
                                      </p:cBhvr>
                                      <p:tavLst>
                                        <p:tav tm="0">
                                          <p:val>
                                            <p:strVal val="ppt_y"/>
                                          </p:val>
                                        </p:tav>
                                        <p:tav tm="100000">
                                          <p:val>
                                            <p:strVal val="ppt_y+.1"/>
                                          </p:val>
                                        </p:tav>
                                      </p:tavLst>
                                    </p:anim>
                                    <p:set>
                                      <p:cBhvr>
                                        <p:cTn id="17" dur="1" fill="hold">
                                          <p:stCondLst>
                                            <p:cond delay="999"/>
                                          </p:stCondLst>
                                        </p:cTn>
                                        <p:tgtEl>
                                          <p:spTgt spid="5"/>
                                        </p:tgtEl>
                                        <p:attrNameLst>
                                          <p:attrName>style.visibility</p:attrName>
                                        </p:attrNameLst>
                                      </p:cBhvr>
                                      <p:to>
                                        <p:strVal val="hidden"/>
                                      </p:to>
                                    </p:set>
                                  </p:childTnLst>
                                </p:cTn>
                              </p:par>
                            </p:childTnLst>
                          </p:cTn>
                        </p:par>
                        <p:par>
                          <p:cTn id="18" fill="hold">
                            <p:stCondLst>
                              <p:cond delay="1000"/>
                            </p:stCondLst>
                            <p:childTnLst>
                              <p:par>
                                <p:cTn id="19" presetID="14" presetClass="entr" presetSubtype="10" fill="hold" grpId="0" nodeType="afterEffect">
                                  <p:stCondLst>
                                    <p:cond delay="0"/>
                                  </p:stCondLst>
                                  <p:childTnLst>
                                    <p:set>
                                      <p:cBhvr>
                                        <p:cTn id="20" dur="1" fill="hold">
                                          <p:stCondLst>
                                            <p:cond delay="0"/>
                                          </p:stCondLst>
                                        </p:cTn>
                                        <p:tgtEl>
                                          <p:spTgt spid="3">
                                            <p:bg/>
                                          </p:spTgt>
                                        </p:tgtEl>
                                        <p:attrNameLst>
                                          <p:attrName>style.visibility</p:attrName>
                                        </p:attrNameLst>
                                      </p:cBhvr>
                                      <p:to>
                                        <p:strVal val="visible"/>
                                      </p:to>
                                    </p:set>
                                    <p:animEffect transition="in" filter="randombar(horizontal)">
                                      <p:cBhvr>
                                        <p:cTn id="21" dur="500"/>
                                        <p:tgtEl>
                                          <p:spTgt spid="3">
                                            <p:bg/>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6" dur="500"/>
                                        <p:tgtEl>
                                          <p:spTgt spid="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31" dur="500"/>
                                        <p:tgtEl>
                                          <p:spTgt spid="3">
                                            <p:txEl>
                                              <p:pRg st="1" end="1"/>
                                            </p:txEl>
                                          </p:spTgt>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34" dur="500"/>
                                        <p:tgtEl>
                                          <p:spTgt spid="3">
                                            <p:txEl>
                                              <p:pRg st="2" end="2"/>
                                            </p:txEl>
                                          </p:spTgt>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37" dur="500"/>
                                        <p:tgtEl>
                                          <p:spTgt spid="3">
                                            <p:txEl>
                                              <p:pRg st="3" end="3"/>
                                            </p:txEl>
                                          </p:spTgt>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40" dur="500"/>
                                        <p:tgtEl>
                                          <p:spTgt spid="3">
                                            <p:txEl>
                                              <p:pRg st="4" end="4"/>
                                            </p:txEl>
                                          </p:spTgt>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randombar(horizontal)">
                                      <p:cBhvr>
                                        <p:cTn id="43" dur="500"/>
                                        <p:tgtEl>
                                          <p:spTgt spid="3">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8" dur="500"/>
                                        <p:tgtEl>
                                          <p:spTgt spid="3">
                                            <p:txEl>
                                              <p:pRg st="6" end="6"/>
                                            </p:txEl>
                                          </p:spTgt>
                                        </p:tgtEl>
                                      </p:cBhvr>
                                    </p:animEffect>
                                  </p:childTnLst>
                                </p:cTn>
                              </p:par>
                              <p:par>
                                <p:cTn id="49" presetID="14" presetClass="entr" presetSubtype="10" fill="hold" grpId="0" nodeType="with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animEffect transition="in" filter="randombar(horizontal)">
                                      <p:cBhvr>
                                        <p:cTn id="51" dur="500"/>
                                        <p:tgtEl>
                                          <p:spTgt spid="3">
                                            <p:txEl>
                                              <p:pRg st="7" end="7"/>
                                            </p:txEl>
                                          </p:spTgt>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randombar(horizontal)">
                                      <p:cBhvr>
                                        <p:cTn id="54" dur="500"/>
                                        <p:tgtEl>
                                          <p:spTgt spid="3">
                                            <p:txEl>
                                              <p:pRg st="8" end="8"/>
                                            </p:txEl>
                                          </p:spTgt>
                                        </p:tgtEl>
                                      </p:cBhvr>
                                    </p:animEffect>
                                  </p:childTnLst>
                                </p:cTn>
                              </p:par>
                              <p:par>
                                <p:cTn id="55" presetID="14" presetClass="entr" presetSubtype="10" fill="hold" grpId="0" nodeType="with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randombar(horizontal)">
                                      <p:cBhvr>
                                        <p:cTn id="57" dur="500"/>
                                        <p:tgtEl>
                                          <p:spTgt spid="3">
                                            <p:txEl>
                                              <p:pRg st="9" end="9"/>
                                            </p:txEl>
                                          </p:spTgt>
                                        </p:tgtEl>
                                      </p:cBhvr>
                                    </p:animEffect>
                                  </p:childTnLst>
                                </p:cTn>
                              </p:par>
                              <p:par>
                                <p:cTn id="58" presetID="14" presetClass="entr" presetSubtype="10" fill="hold" grpId="0" nodeType="withEffect">
                                  <p:stCondLst>
                                    <p:cond delay="0"/>
                                  </p:stCondLst>
                                  <p:childTnLst>
                                    <p:set>
                                      <p:cBhvr>
                                        <p:cTn id="59"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60" dur="500"/>
                                        <p:tgtEl>
                                          <p:spTgt spid="3">
                                            <p:txEl>
                                              <p:pRg st="10" end="10"/>
                                            </p:txEl>
                                          </p:spTgt>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63"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5" grpId="0" animBg="1"/>
      <p:bldP spid="5" grpId="1"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1697</TotalTime>
  <Words>1776</Words>
  <Application>Microsoft Office PowerPoint</Application>
  <PresentationFormat>Widescreen</PresentationFormat>
  <Paragraphs>163</Paragraphs>
  <Slides>14</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vt:i4>
      </vt:variant>
    </vt:vector>
  </HeadingPairs>
  <TitlesOfParts>
    <vt:vector size="25" baseType="lpstr">
      <vt:lpstr>Algerian</vt:lpstr>
      <vt:lpstr>Arial</vt:lpstr>
      <vt:lpstr>Calibri</vt:lpstr>
      <vt:lpstr>Corbel</vt:lpstr>
      <vt:lpstr>Franklin Gothic Book</vt:lpstr>
      <vt:lpstr>Garamond</vt:lpstr>
      <vt:lpstr>Times New Roman</vt:lpstr>
      <vt:lpstr>Wingdings</vt:lpstr>
      <vt:lpstr>Wingdings 2</vt:lpstr>
      <vt:lpstr>Organic</vt:lpstr>
      <vt:lpstr>Frame</vt:lpstr>
      <vt:lpstr>SDM COLLEGE OF ENGINEERING &amp; TECHNOLOGY, DHARWAD</vt:lpstr>
      <vt:lpstr>introduction</vt:lpstr>
      <vt:lpstr>Need for the study</vt:lpstr>
      <vt:lpstr>Review of literature</vt:lpstr>
      <vt:lpstr>Problem Statement</vt:lpstr>
      <vt:lpstr>Outline of the project</vt:lpstr>
      <vt:lpstr>PowerPoint Presentation</vt:lpstr>
      <vt:lpstr>Applications</vt:lpstr>
      <vt:lpstr>Summary</vt:lpstr>
      <vt:lpstr>Business  Model</vt:lpstr>
      <vt:lpstr>Assumptions &amp;  Constraints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project synopsis on   Title OF PROJECT   Submitted by   Full Name (USN) Full Name (USN)   Full Name (USN)   Full Name (USN)   Project Coordinators:  Dr. Jagadeesh D. Pujari      Dr. Vandana S. Bhat    Department of Information Science &amp; Engineering  SDM College of Engineering &amp; Technology, Dharwad Academic Year 2020-21  </dc:title>
  <dc:creator>PARTH PUNEKAR</dc:creator>
  <cp:lastModifiedBy>PARTH PUNEKAR</cp:lastModifiedBy>
  <cp:revision>61</cp:revision>
  <dcterms:created xsi:type="dcterms:W3CDTF">2020-10-07T14:58:49Z</dcterms:created>
  <dcterms:modified xsi:type="dcterms:W3CDTF">2020-10-15T10:34:14Z</dcterms:modified>
</cp:coreProperties>
</file>