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6B352-5AC4-497C-BC86-2ABA7B0FF6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78D08D-93FC-4B44-B8D3-BE2753E46E36}">
      <dgm:prSet/>
      <dgm:spPr/>
      <dgm:t>
        <a:bodyPr/>
        <a:lstStyle/>
        <a:p>
          <a:r>
            <a:rPr lang="en-US"/>
            <a:t>Here, we had imported data and cleaned by using cleaning techniques followed by EDA and feature selection. After that we did some model selection and comparison we picked the best model.</a:t>
          </a:r>
        </a:p>
      </dgm:t>
    </dgm:pt>
    <dgm:pt modelId="{EDCC68D7-F2DF-46BF-9D63-A06EC17A9CB3}" type="parTrans" cxnId="{9C0676F2-328E-4269-81C1-26E8DBCAF253}">
      <dgm:prSet/>
      <dgm:spPr/>
      <dgm:t>
        <a:bodyPr/>
        <a:lstStyle/>
        <a:p>
          <a:endParaRPr lang="en-US"/>
        </a:p>
      </dgm:t>
    </dgm:pt>
    <dgm:pt modelId="{620A429B-C9FD-4F48-8072-3D88361997B2}" type="sibTrans" cxnId="{9C0676F2-328E-4269-81C1-26E8DBCAF253}">
      <dgm:prSet/>
      <dgm:spPr/>
      <dgm:t>
        <a:bodyPr/>
        <a:lstStyle/>
        <a:p>
          <a:endParaRPr lang="en-US"/>
        </a:p>
      </dgm:t>
    </dgm:pt>
    <dgm:pt modelId="{624CBF98-E09A-4232-9A9F-AD956436E6AC}">
      <dgm:prSet/>
      <dgm:spPr/>
      <dgm:t>
        <a:bodyPr/>
        <a:lstStyle/>
        <a:p>
          <a:r>
            <a:rPr lang="en-US"/>
            <a:t>Usually, XGBoost provides better accuracy but according to the features of this model, Linear regression turns out to be best  with little but not least variations in its results.</a:t>
          </a:r>
        </a:p>
      </dgm:t>
    </dgm:pt>
    <dgm:pt modelId="{74538D68-890C-4E9F-AE2B-27322267BEC2}" type="parTrans" cxnId="{52210FD4-C145-4160-BA95-A49A3B8E1E5E}">
      <dgm:prSet/>
      <dgm:spPr/>
      <dgm:t>
        <a:bodyPr/>
        <a:lstStyle/>
        <a:p>
          <a:endParaRPr lang="en-US"/>
        </a:p>
      </dgm:t>
    </dgm:pt>
    <dgm:pt modelId="{65C78E71-2987-4B08-B53D-1C5AE5D5B720}" type="sibTrans" cxnId="{52210FD4-C145-4160-BA95-A49A3B8E1E5E}">
      <dgm:prSet/>
      <dgm:spPr/>
      <dgm:t>
        <a:bodyPr/>
        <a:lstStyle/>
        <a:p>
          <a:endParaRPr lang="en-US"/>
        </a:p>
      </dgm:t>
    </dgm:pt>
    <dgm:pt modelId="{EE15E1E2-0457-4CE8-B7B9-71579CA9F01E}" type="pres">
      <dgm:prSet presAssocID="{D5B6B352-5AC4-497C-BC86-2ABA7B0FF6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50BB1D-2E30-4435-B788-56477C7E8309}" type="pres">
      <dgm:prSet presAssocID="{6F78D08D-93FC-4B44-B8D3-BE2753E46E36}" presName="hierRoot1" presStyleCnt="0"/>
      <dgm:spPr/>
    </dgm:pt>
    <dgm:pt modelId="{E7BBA651-1A48-4ADC-A560-4708369E64BF}" type="pres">
      <dgm:prSet presAssocID="{6F78D08D-93FC-4B44-B8D3-BE2753E46E36}" presName="composite" presStyleCnt="0"/>
      <dgm:spPr/>
    </dgm:pt>
    <dgm:pt modelId="{4789967D-CB87-4949-94A2-56F4EB08627B}" type="pres">
      <dgm:prSet presAssocID="{6F78D08D-93FC-4B44-B8D3-BE2753E46E36}" presName="background" presStyleLbl="node0" presStyleIdx="0" presStyleCnt="2"/>
      <dgm:spPr/>
    </dgm:pt>
    <dgm:pt modelId="{E5839B90-4291-47CB-94FD-7C7433B0CFF1}" type="pres">
      <dgm:prSet presAssocID="{6F78D08D-93FC-4B44-B8D3-BE2753E46E36}" presName="text" presStyleLbl="fgAcc0" presStyleIdx="0" presStyleCnt="2">
        <dgm:presLayoutVars>
          <dgm:chPref val="3"/>
        </dgm:presLayoutVars>
      </dgm:prSet>
      <dgm:spPr/>
    </dgm:pt>
    <dgm:pt modelId="{2B950EB3-6674-4E18-B777-8BFB71B60579}" type="pres">
      <dgm:prSet presAssocID="{6F78D08D-93FC-4B44-B8D3-BE2753E46E36}" presName="hierChild2" presStyleCnt="0"/>
      <dgm:spPr/>
    </dgm:pt>
    <dgm:pt modelId="{47E685D3-0807-432E-857C-A9EEB9753C55}" type="pres">
      <dgm:prSet presAssocID="{624CBF98-E09A-4232-9A9F-AD956436E6AC}" presName="hierRoot1" presStyleCnt="0"/>
      <dgm:spPr/>
    </dgm:pt>
    <dgm:pt modelId="{FEA7CEFD-0056-46C3-B15A-3B7262FC00F2}" type="pres">
      <dgm:prSet presAssocID="{624CBF98-E09A-4232-9A9F-AD956436E6AC}" presName="composite" presStyleCnt="0"/>
      <dgm:spPr/>
    </dgm:pt>
    <dgm:pt modelId="{DAF4C199-7192-4612-BB7E-C0AF68BA56CD}" type="pres">
      <dgm:prSet presAssocID="{624CBF98-E09A-4232-9A9F-AD956436E6AC}" presName="background" presStyleLbl="node0" presStyleIdx="1" presStyleCnt="2"/>
      <dgm:spPr/>
    </dgm:pt>
    <dgm:pt modelId="{B5F950FE-1518-4E9F-BF49-BE1B2EE063A0}" type="pres">
      <dgm:prSet presAssocID="{624CBF98-E09A-4232-9A9F-AD956436E6AC}" presName="text" presStyleLbl="fgAcc0" presStyleIdx="1" presStyleCnt="2">
        <dgm:presLayoutVars>
          <dgm:chPref val="3"/>
        </dgm:presLayoutVars>
      </dgm:prSet>
      <dgm:spPr/>
    </dgm:pt>
    <dgm:pt modelId="{164CDA05-2DC1-4F55-9259-9A313DFB0687}" type="pres">
      <dgm:prSet presAssocID="{624CBF98-E09A-4232-9A9F-AD956436E6AC}" presName="hierChild2" presStyleCnt="0"/>
      <dgm:spPr/>
    </dgm:pt>
  </dgm:ptLst>
  <dgm:cxnLst>
    <dgm:cxn modelId="{609CF77D-44EF-47B0-A4ED-FB90967B00A1}" type="presOf" srcId="{D5B6B352-5AC4-497C-BC86-2ABA7B0FF6EC}" destId="{EE15E1E2-0457-4CE8-B7B9-71579CA9F01E}" srcOrd="0" destOrd="0" presId="urn:microsoft.com/office/officeart/2005/8/layout/hierarchy1"/>
    <dgm:cxn modelId="{5E56C2BE-E329-4825-A8CC-4B8425528160}" type="presOf" srcId="{6F78D08D-93FC-4B44-B8D3-BE2753E46E36}" destId="{E5839B90-4291-47CB-94FD-7C7433B0CFF1}" srcOrd="0" destOrd="0" presId="urn:microsoft.com/office/officeart/2005/8/layout/hierarchy1"/>
    <dgm:cxn modelId="{52210FD4-C145-4160-BA95-A49A3B8E1E5E}" srcId="{D5B6B352-5AC4-497C-BC86-2ABA7B0FF6EC}" destId="{624CBF98-E09A-4232-9A9F-AD956436E6AC}" srcOrd="1" destOrd="0" parTransId="{74538D68-890C-4E9F-AE2B-27322267BEC2}" sibTransId="{65C78E71-2987-4B08-B53D-1C5AE5D5B720}"/>
    <dgm:cxn modelId="{BA6A42EC-73FA-4D46-AE4F-FC0078D58FBB}" type="presOf" srcId="{624CBF98-E09A-4232-9A9F-AD956436E6AC}" destId="{B5F950FE-1518-4E9F-BF49-BE1B2EE063A0}" srcOrd="0" destOrd="0" presId="urn:microsoft.com/office/officeart/2005/8/layout/hierarchy1"/>
    <dgm:cxn modelId="{9C0676F2-328E-4269-81C1-26E8DBCAF253}" srcId="{D5B6B352-5AC4-497C-BC86-2ABA7B0FF6EC}" destId="{6F78D08D-93FC-4B44-B8D3-BE2753E46E36}" srcOrd="0" destOrd="0" parTransId="{EDCC68D7-F2DF-46BF-9D63-A06EC17A9CB3}" sibTransId="{620A429B-C9FD-4F48-8072-3D88361997B2}"/>
    <dgm:cxn modelId="{4E1A45BC-ABDF-4E0D-9581-957707C9F716}" type="presParOf" srcId="{EE15E1E2-0457-4CE8-B7B9-71579CA9F01E}" destId="{F650BB1D-2E30-4435-B788-56477C7E8309}" srcOrd="0" destOrd="0" presId="urn:microsoft.com/office/officeart/2005/8/layout/hierarchy1"/>
    <dgm:cxn modelId="{97CB17C6-9FEE-47D9-9D8B-68FD61E6D3B4}" type="presParOf" srcId="{F650BB1D-2E30-4435-B788-56477C7E8309}" destId="{E7BBA651-1A48-4ADC-A560-4708369E64BF}" srcOrd="0" destOrd="0" presId="urn:microsoft.com/office/officeart/2005/8/layout/hierarchy1"/>
    <dgm:cxn modelId="{BFAEE12F-3A2E-4DCD-B7BB-6E9BE449BE01}" type="presParOf" srcId="{E7BBA651-1A48-4ADC-A560-4708369E64BF}" destId="{4789967D-CB87-4949-94A2-56F4EB08627B}" srcOrd="0" destOrd="0" presId="urn:microsoft.com/office/officeart/2005/8/layout/hierarchy1"/>
    <dgm:cxn modelId="{72E2EF00-A353-480B-82DB-6153CC7B76EE}" type="presParOf" srcId="{E7BBA651-1A48-4ADC-A560-4708369E64BF}" destId="{E5839B90-4291-47CB-94FD-7C7433B0CFF1}" srcOrd="1" destOrd="0" presId="urn:microsoft.com/office/officeart/2005/8/layout/hierarchy1"/>
    <dgm:cxn modelId="{5EA1F453-BC62-4AF1-8ECE-8BE5F18ABD6B}" type="presParOf" srcId="{F650BB1D-2E30-4435-B788-56477C7E8309}" destId="{2B950EB3-6674-4E18-B777-8BFB71B60579}" srcOrd="1" destOrd="0" presId="urn:microsoft.com/office/officeart/2005/8/layout/hierarchy1"/>
    <dgm:cxn modelId="{B3E13E69-C30E-444C-AE85-DFA26FD64DD8}" type="presParOf" srcId="{EE15E1E2-0457-4CE8-B7B9-71579CA9F01E}" destId="{47E685D3-0807-432E-857C-A9EEB9753C55}" srcOrd="1" destOrd="0" presId="urn:microsoft.com/office/officeart/2005/8/layout/hierarchy1"/>
    <dgm:cxn modelId="{EBFDAA93-D9CE-4DEA-BE71-5553B8E67DCB}" type="presParOf" srcId="{47E685D3-0807-432E-857C-A9EEB9753C55}" destId="{FEA7CEFD-0056-46C3-B15A-3B7262FC00F2}" srcOrd="0" destOrd="0" presId="urn:microsoft.com/office/officeart/2005/8/layout/hierarchy1"/>
    <dgm:cxn modelId="{3B24FAB4-1AC5-4C7F-9C6D-9E14D56FC37F}" type="presParOf" srcId="{FEA7CEFD-0056-46C3-B15A-3B7262FC00F2}" destId="{DAF4C199-7192-4612-BB7E-C0AF68BA56CD}" srcOrd="0" destOrd="0" presId="urn:microsoft.com/office/officeart/2005/8/layout/hierarchy1"/>
    <dgm:cxn modelId="{ACC9276A-2D1D-4D31-86E6-9C69A5414B05}" type="presParOf" srcId="{FEA7CEFD-0056-46C3-B15A-3B7262FC00F2}" destId="{B5F950FE-1518-4E9F-BF49-BE1B2EE063A0}" srcOrd="1" destOrd="0" presId="urn:microsoft.com/office/officeart/2005/8/layout/hierarchy1"/>
    <dgm:cxn modelId="{CB34B06B-E051-4E41-8BC7-B9D5C9836060}" type="presParOf" srcId="{47E685D3-0807-432E-857C-A9EEB9753C55}" destId="{164CDA05-2DC1-4F55-9259-9A313DFB06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967D-CB87-4949-94A2-56F4EB08627B}">
      <dsp:nvSpPr>
        <dsp:cNvPr id="0" name=""/>
        <dsp:cNvSpPr/>
      </dsp:nvSpPr>
      <dsp:spPr>
        <a:xfrm>
          <a:off x="54488" y="1137"/>
          <a:ext cx="4402151" cy="2795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39B90-4291-47CB-94FD-7C7433B0CFF1}">
      <dsp:nvSpPr>
        <dsp:cNvPr id="0" name=""/>
        <dsp:cNvSpPr/>
      </dsp:nvSpPr>
      <dsp:spPr>
        <a:xfrm>
          <a:off x="543616" y="465809"/>
          <a:ext cx="4402151" cy="2795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Here, we had imported data and cleaned by using cleaning techniques followed by EDA and feature selection. After that we did some model selection and comparison we picked the best model.</a:t>
          </a:r>
        </a:p>
      </dsp:txBody>
      <dsp:txXfrm>
        <a:off x="625489" y="547682"/>
        <a:ext cx="4238405" cy="2631620"/>
      </dsp:txXfrm>
    </dsp:sp>
    <dsp:sp modelId="{DAF4C199-7192-4612-BB7E-C0AF68BA56CD}">
      <dsp:nvSpPr>
        <dsp:cNvPr id="0" name=""/>
        <dsp:cNvSpPr/>
      </dsp:nvSpPr>
      <dsp:spPr>
        <a:xfrm>
          <a:off x="5434895" y="1137"/>
          <a:ext cx="4402151" cy="2795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950FE-1518-4E9F-BF49-BE1B2EE063A0}">
      <dsp:nvSpPr>
        <dsp:cNvPr id="0" name=""/>
        <dsp:cNvSpPr/>
      </dsp:nvSpPr>
      <dsp:spPr>
        <a:xfrm>
          <a:off x="5924023" y="465809"/>
          <a:ext cx="4402151" cy="2795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Usually, XGBoost provides better accuracy but according to the features of this model, Linear regression turns out to be best  with little but not least variations in its results.</a:t>
          </a:r>
        </a:p>
      </dsp:txBody>
      <dsp:txXfrm>
        <a:off x="6005896" y="547682"/>
        <a:ext cx="4238405" cy="263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6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9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8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phere of mesh and nodes">
            <a:extLst>
              <a:ext uri="{FF2B5EF4-FFF2-40B4-BE49-F238E27FC236}">
                <a16:creationId xmlns:a16="http://schemas.microsoft.com/office/drawing/2014/main" id="{1C39CCFC-58F0-04CF-E68F-696E807A4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950"/>
          <a:stretch/>
        </p:blipFill>
        <p:spPr>
          <a:xfrm>
            <a:off x="-79745" y="0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8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9E12-0347-03BA-BD4B-03C9C346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3C6E6-E977-E21F-AFF7-657F7F46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(Airbnb Prices in Amsterdam)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4FB7B5F4-E689-4ADE-880B-3E310AE7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int">
            <a:extLst>
              <a:ext uri="{FF2B5EF4-FFF2-40B4-BE49-F238E27FC236}">
                <a16:creationId xmlns:a16="http://schemas.microsoft.com/office/drawing/2014/main" id="{CE25830B-2829-4983-9DD8-DE9692B38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00CC6-DE7F-E1F1-C67C-AF355ED4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0" y="433633"/>
            <a:ext cx="4966104" cy="3327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7F95B-57F1-A5E6-0C6F-65291EB9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0" y="4101862"/>
            <a:ext cx="4966104" cy="1367611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9259" y="0"/>
            <a:ext cx="6472741" cy="685800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78" y="858983"/>
            <a:ext cx="4429020" cy="2021378"/>
          </a:xfrm>
        </p:spPr>
        <p:txBody>
          <a:bodyPr>
            <a:normAutofit/>
          </a:bodyPr>
          <a:lstStyle/>
          <a:p>
            <a:r>
              <a:rPr lang="en-US" sz="480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178" y="3282696"/>
            <a:ext cx="4429020" cy="2957383"/>
          </a:xfrm>
        </p:spPr>
        <p:txBody>
          <a:bodyPr anchor="ctr">
            <a:normAutofit/>
          </a:bodyPr>
          <a:lstStyle/>
          <a:p>
            <a:r>
              <a:rPr lang="en-US" dirty="0"/>
              <a:t>Here, we are going to use </a:t>
            </a:r>
            <a:r>
              <a:rPr lang="en-US" dirty="0" err="1"/>
              <a:t>ExtraTreesClassifier</a:t>
            </a:r>
            <a:r>
              <a:rPr lang="en-US" dirty="0"/>
              <a:t> to find the most important features.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7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D5233-D26A-67EF-4C75-B5204640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2798715"/>
            <a:ext cx="4955147" cy="29730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r>
              <a:rPr lang="en-US" dirty="0"/>
              <a:t>The most important features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Property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Reviews per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Availability_30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8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Model Selection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evaluated several models including Linear Regression, Random Forest, and </a:t>
            </a:r>
            <a:r>
              <a:rPr lang="en-US" dirty="0" err="1"/>
              <a:t>XGBoost</a:t>
            </a:r>
            <a:r>
              <a:rPr lang="en-US" dirty="0"/>
              <a:t>. After comparing their performance metrics, we selected Linear Regression as the final model for its superior accuracy in this particular model and ability to handle non-linear relationships between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Mean Squared Error (MAE) and Root Mean Squared Error (RMSE) as our primary evaluation metrics. Additionally, we used R-squared (R2) to measure the proportion of variance in the target variable that is explained by the model.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2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Code Snippets –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21CEB-E4FE-FBDF-BDF8-86A03DDE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2749163"/>
            <a:ext cx="4955147" cy="307219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C178EC-875C-889B-3A98-0F076B34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8450" y="2749163"/>
            <a:ext cx="4495862" cy="3249853"/>
          </a:xfr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3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Code Snippets – Random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B82B-0877-5126-F1B6-067C69FB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5" y="3073138"/>
            <a:ext cx="5192670" cy="256787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54E342-FBEB-CE4C-F2AA-812E3886C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5488" y="2656765"/>
            <a:ext cx="4292526" cy="3427260"/>
          </a:xfr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8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Code Snippets – Random Forests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75701A-AE74-1C3C-DB67-E9D8A772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97" y="3552015"/>
            <a:ext cx="4237793" cy="147247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960A67-F9A9-F124-A9F4-24428C88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9601" y="2736704"/>
            <a:ext cx="5461001" cy="3262313"/>
          </a:xfrm>
        </p:spPr>
      </p:pic>
    </p:spTree>
    <p:extLst>
      <p:ext uri="{BB962C8B-B14F-4D97-AF65-F5344CB8AC3E}">
        <p14:creationId xmlns:p14="http://schemas.microsoft.com/office/powerpoint/2010/main" val="69306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Code Snippets –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31E4B-840A-5BBA-D3EB-831A1CAA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2708292"/>
            <a:ext cx="4955147" cy="315393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224D07-1725-22F8-4370-CCCFD5473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8450" y="3280528"/>
            <a:ext cx="4409191" cy="2064470"/>
          </a:xfr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3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Code Snippets –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E219D7-954A-8FA6-B167-5B5F3B7B5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787" y="2749550"/>
            <a:ext cx="6466785" cy="3262313"/>
          </a:xfrm>
        </p:spPr>
      </p:pic>
    </p:spTree>
    <p:extLst>
      <p:ext uri="{BB962C8B-B14F-4D97-AF65-F5344CB8AC3E}">
        <p14:creationId xmlns:p14="http://schemas.microsoft.com/office/powerpoint/2010/main" val="4991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for other visualizations using Tableau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C83B14-41C0-A75A-05DF-008087637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154" y="2421751"/>
            <a:ext cx="10793688" cy="4108450"/>
          </a:xfrm>
        </p:spPr>
      </p:pic>
    </p:spTree>
    <p:extLst>
      <p:ext uri="{BB962C8B-B14F-4D97-AF65-F5344CB8AC3E}">
        <p14:creationId xmlns:p14="http://schemas.microsoft.com/office/powerpoint/2010/main" val="211733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79C6437B-9DAA-CFA1-0D3A-D1E6C5C7C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73718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6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/>
          </a:bodyPr>
          <a:lstStyle/>
          <a:p>
            <a:r>
              <a:rPr lang="en-US" dirty="0"/>
              <a:t>This presentation will cover the development and implementation of a machine learning model to predict Airbnb prices in Amsterdam. The model was built using Python and scikit-learn and was trained on a dataset of Airbnb listings in Amsterdam. The goal of this project was to provide a model for both Airbnb hosts and guests to better understand the factors that influence the price of a listing, and to help hosts optimize their pricing strategy.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4911905" cy="2010284"/>
          </a:xfrm>
        </p:spPr>
        <p:txBody>
          <a:bodyPr anchor="b">
            <a:normAutofit/>
          </a:bodyPr>
          <a:lstStyle/>
          <a:p>
            <a:r>
              <a:rPr lang="en-US" dirty="0"/>
              <a:t>Other Works :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FD46081E-88AB-6985-76DA-89499646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566161"/>
            <a:ext cx="4911905" cy="2551176"/>
          </a:xfrm>
        </p:spPr>
        <p:txBody>
          <a:bodyPr anchor="ctr">
            <a:normAutofit/>
          </a:bodyPr>
          <a:lstStyle/>
          <a:p>
            <a:r>
              <a:rPr lang="en-US" dirty="0"/>
              <a:t>Predictive Customer Churn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27C737-19A4-F51B-5A06-C219539F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" r="-1" b="-1"/>
          <a:stretch/>
        </p:blipFill>
        <p:spPr>
          <a:xfrm>
            <a:off x="6103028" y="373566"/>
            <a:ext cx="4763015" cy="6231638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7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4911905" cy="2010284"/>
          </a:xfrm>
        </p:spPr>
        <p:txBody>
          <a:bodyPr anchor="b">
            <a:normAutofit/>
          </a:bodyPr>
          <a:lstStyle/>
          <a:p>
            <a:r>
              <a:rPr lang="en-US" dirty="0"/>
              <a:t>Other Works : 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FD46081E-88AB-6985-76DA-89499646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566161"/>
            <a:ext cx="4911905" cy="2551176"/>
          </a:xfrm>
        </p:spPr>
        <p:txBody>
          <a:bodyPr anchor="ctr">
            <a:normAutofit/>
          </a:bodyPr>
          <a:lstStyle/>
          <a:p>
            <a:r>
              <a:rPr lang="en-US" dirty="0"/>
              <a:t>Predictive Customer Churn Model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5F88CA5-A2A6-8658-FE0E-9BF3AEFA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64" y="209100"/>
            <a:ext cx="605874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Steps to 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Collect and clean the data from Airbnb listings in Amsterdam.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exploratory data analysis to understand the data and identify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and engineer relevant features for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an appropriate machine learning model and evaluate its performance (Here, Linear Regression).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Measured MSE, RMSE and R2 Score.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first step in building our machine learning model was to collect and clean the data. We got the data from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http://insideairbnb.com/get-the-data/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from which, we used listings.csv.gz to develop the model.</a:t>
            </a:r>
          </a:p>
          <a:p>
            <a:r>
              <a:rPr lang="en-US" dirty="0"/>
              <a:t>After collection of data, we cleaned the model by removing duplicates, dropping unnecessary columns, dealing with missing values, and correcting any inconsistencies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Duplicates were removed by comparing the ID of each listing and keeping only the most recent version (Initially, In Excel using filters).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values were dealt with by using pandas.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Inconsistencies in the data were corrected by manually checking and correcting errors.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5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Slide Background">
            <a:extLst>
              <a:ext uri="{FF2B5EF4-FFF2-40B4-BE49-F238E27FC236}">
                <a16:creationId xmlns:a16="http://schemas.microsoft.com/office/drawing/2014/main" id="{35328483-9057-4E10-B7DF-08E7E6180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069653B-85FC-408D-9C0F-63210334B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1610" cy="6849701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BC2B119-8D61-4D00-99E9-9394BEE8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6096001" cy="3390299"/>
          </a:xfrm>
          <a:prstGeom prst="rect">
            <a:avLst/>
          </a:prstGeom>
          <a:ln>
            <a:noFill/>
          </a:ln>
          <a:effectLst>
            <a:outerShdw blurRad="596900" dist="317500" dir="306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1"/>
            <a:ext cx="5088086" cy="2482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Snippets – Data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56D8EA-A447-B379-BED3-E046C749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7" y="306693"/>
            <a:ext cx="4071187" cy="303493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840297-EF8A-82E3-AE3F-7B29A26F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4049485"/>
            <a:ext cx="5050273" cy="19624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39B83-536B-F69B-16A2-6140ADA6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15" y="3670172"/>
            <a:ext cx="4390278" cy="23417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9915BE-7C95-555E-1DC4-8CDD4657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45" y="4041185"/>
            <a:ext cx="5288230" cy="2039103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A0C73D-64CA-4D29-8359-768417108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1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Histograms  were used to visualize the distribution of the target variable, price, and the features. This helped identify any outliers or skewed data that needed to be addressed.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made a Distribution plot for normal distribution after doing the logarithm of whole price column when we found out from the histogram of price is positively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matrices were used to identify any linear relationships between the target variable and the features. This helped inform feature selection and engineering.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18767-A3F6-7B08-5025-57810D34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Histograms, Distribution Plot and Correlation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09B59-D846-2502-2AF5-5B1A0B80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3021697"/>
            <a:ext cx="4955147" cy="252712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A2823B-0D50-436D-BEEF-9D2FCF57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0428" y="2638425"/>
            <a:ext cx="3512586" cy="3602038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18767-A3F6-7B08-5025-57810D34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Histograms, Distribution Plot and Correlation Matrix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FF7CC8-6A56-5127-0463-138B2D30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00" y="2488064"/>
            <a:ext cx="5090471" cy="375201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A015F6-110D-E0BF-6172-040FF684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00" y="2589294"/>
            <a:ext cx="5553850" cy="33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02B3-A735-FC31-4ACD-17B0E41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26CF-86AC-F296-5B41-C90BFCDD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/>
          </a:bodyPr>
          <a:lstStyle/>
          <a:p>
            <a:r>
              <a:rPr lang="en-US" dirty="0"/>
              <a:t>After splitting the data into test and train dataset, we used extra tree classifier to figure out most important features in our model and plotted a bar graph for it. 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F31C63-F120-D7AF-811D-3543389A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8" y="4242140"/>
            <a:ext cx="7792746" cy="9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860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657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Bierstadt</vt:lpstr>
      <vt:lpstr>BevelVTI</vt:lpstr>
      <vt:lpstr>Prediction Model</vt:lpstr>
      <vt:lpstr>Introduction</vt:lpstr>
      <vt:lpstr>Steps to building model</vt:lpstr>
      <vt:lpstr>Data Collection and Cleaning</vt:lpstr>
      <vt:lpstr>Code Snippets – Data Cleaning</vt:lpstr>
      <vt:lpstr>Exploratory Data Analysis</vt:lpstr>
      <vt:lpstr>Histograms, Distribution Plot and Correlation Matrix </vt:lpstr>
      <vt:lpstr>Histograms, Distribution Plot and Correlation Matrix </vt:lpstr>
      <vt:lpstr>Feature Selection</vt:lpstr>
      <vt:lpstr>Feature Selection</vt:lpstr>
      <vt:lpstr>Feature Selection</vt:lpstr>
      <vt:lpstr>Model Selection and Evaluation</vt:lpstr>
      <vt:lpstr>Code Snippets – Linear Regression</vt:lpstr>
      <vt:lpstr>Code Snippets – Random Forests</vt:lpstr>
      <vt:lpstr>Code Snippets – Random Forests</vt:lpstr>
      <vt:lpstr>Code Snippets – XGBoost </vt:lpstr>
      <vt:lpstr>Code Snippets – XGBoost </vt:lpstr>
      <vt:lpstr>Dashboard for other visualizations using Tableau</vt:lpstr>
      <vt:lpstr>Conclusion</vt:lpstr>
      <vt:lpstr>Other Works : </vt:lpstr>
      <vt:lpstr>Other Works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</dc:title>
  <dc:creator>Parth Shah</dc:creator>
  <cp:lastModifiedBy>Parth Shah</cp:lastModifiedBy>
  <cp:revision>1</cp:revision>
  <dcterms:created xsi:type="dcterms:W3CDTF">2023-10-24T20:32:50Z</dcterms:created>
  <dcterms:modified xsi:type="dcterms:W3CDTF">2023-10-25T04:52:21Z</dcterms:modified>
</cp:coreProperties>
</file>