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76" r:id="rId5"/>
    <p:sldId id="284" r:id="rId6"/>
    <p:sldId id="278" r:id="rId7"/>
    <p:sldId id="267" r:id="rId8"/>
    <p:sldId id="285" r:id="rId9"/>
    <p:sldId id="283" r:id="rId10"/>
    <p:sldId id="286" r:id="rId11"/>
    <p:sldId id="275" r:id="rId12"/>
    <p:sldId id="272" r:id="rId13"/>
    <p:sldId id="268" r:id="rId14"/>
    <p:sldId id="28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Gupta" initials="HG" lastIdx="1" clrIdx="0">
    <p:extLst>
      <p:ext uri="{19B8F6BF-5375-455C-9EA6-DF929625EA0E}">
        <p15:presenceInfo xmlns:p15="http://schemas.microsoft.com/office/powerpoint/2012/main" userId="450ad32de28d29d6" providerId="Windows Live"/>
      </p:ext>
    </p:extLst>
  </p:cmAuthor>
  <p:cmAuthor id="2" name="Himanshu Singh" initials="HS" lastIdx="1" clrIdx="1">
    <p:extLst>
      <p:ext uri="{19B8F6BF-5375-455C-9EA6-DF929625EA0E}">
        <p15:presenceInfo xmlns:p15="http://schemas.microsoft.com/office/powerpoint/2012/main" userId="0593de808fa16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B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8" d="100"/>
          <a:sy n="78" d="100"/>
        </p:scale>
        <p:origin x="10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12166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57552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10CAF4-82CC-4F59-89DC-E89D3328080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868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149449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10CAF4-82CC-4F59-89DC-E89D3328080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999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958401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960685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307336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37132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582EA-1A8A-4667-A6F2-D79C94957A16}"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2964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136950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582EA-1A8A-4667-A6F2-D79C94957A16}"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159573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582EA-1A8A-4667-A6F2-D79C94957A16}"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23702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582EA-1A8A-4667-A6F2-D79C94957A16}"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96260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247166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582EA-1A8A-4667-A6F2-D79C94957A16}"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10CAF4-82CC-4F59-89DC-E89D33280809}" type="slidenum">
              <a:rPr lang="en-IN" smtClean="0"/>
              <a:t>‹#›</a:t>
            </a:fld>
            <a:endParaRPr lang="en-IN"/>
          </a:p>
        </p:txBody>
      </p:sp>
    </p:spTree>
    <p:extLst>
      <p:ext uri="{BB962C8B-B14F-4D97-AF65-F5344CB8AC3E}">
        <p14:creationId xmlns:p14="http://schemas.microsoft.com/office/powerpoint/2010/main" val="30489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582EA-1A8A-4667-A6F2-D79C94957A16}" type="datetimeFigureOut">
              <a:rPr lang="en-IN" smtClean="0"/>
              <a:t>06-11-2023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10CAF4-82CC-4F59-89DC-E89D33280809}" type="slidenum">
              <a:rPr lang="en-IN" smtClean="0"/>
              <a:t>‹#›</a:t>
            </a:fld>
            <a:endParaRPr lang="en-IN"/>
          </a:p>
        </p:txBody>
      </p:sp>
    </p:spTree>
    <p:extLst>
      <p:ext uri="{BB962C8B-B14F-4D97-AF65-F5344CB8AC3E}">
        <p14:creationId xmlns:p14="http://schemas.microsoft.com/office/powerpoint/2010/main" val="352192402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A789D8-C881-41B3-85AB-2927CE41B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078" y="152427"/>
            <a:ext cx="3978642" cy="3571828"/>
          </a:xfrm>
          <a:prstGeom prst="rect">
            <a:avLst/>
          </a:prstGeom>
        </p:spPr>
      </p:pic>
      <p:sp>
        <p:nvSpPr>
          <p:cNvPr id="6" name="TextBox 5">
            <a:extLst>
              <a:ext uri="{FF2B5EF4-FFF2-40B4-BE49-F238E27FC236}">
                <a16:creationId xmlns:a16="http://schemas.microsoft.com/office/drawing/2014/main" id="{D85202CB-D139-4E5C-8485-7606CC1A59FC}"/>
              </a:ext>
            </a:extLst>
          </p:cNvPr>
          <p:cNvSpPr txBox="1"/>
          <p:nvPr/>
        </p:nvSpPr>
        <p:spPr>
          <a:xfrm>
            <a:off x="3621744" y="3944917"/>
            <a:ext cx="4065800" cy="1015663"/>
          </a:xfrm>
          <a:prstGeom prst="rect">
            <a:avLst/>
          </a:prstGeom>
          <a:noFill/>
        </p:spPr>
        <p:txBody>
          <a:bodyPr wrap="square" rtlCol="0">
            <a:spAutoFit/>
          </a:bodyPr>
          <a:lstStyle/>
          <a:p>
            <a:pPr algn="ctr"/>
            <a:r>
              <a:rPr lang="en-IN" sz="2000" b="1" dirty="0">
                <a:latin typeface="Comic Sans MS" panose="030F0702030302020204" pitchFamily="66" charset="0"/>
              </a:rPr>
              <a:t>Image Segmentation Using Machine Learning</a:t>
            </a:r>
          </a:p>
          <a:p>
            <a:pPr algn="ctr"/>
            <a:endParaRPr lang="en-IN" sz="2000" dirty="0">
              <a:latin typeface="Comic Sans MS" panose="030F0702030302020204" pitchFamily="66" charset="0"/>
            </a:endParaRPr>
          </a:p>
        </p:txBody>
      </p:sp>
      <p:sp>
        <p:nvSpPr>
          <p:cNvPr id="7" name="TextBox 6">
            <a:extLst>
              <a:ext uri="{FF2B5EF4-FFF2-40B4-BE49-F238E27FC236}">
                <a16:creationId xmlns:a16="http://schemas.microsoft.com/office/drawing/2014/main" id="{F0D69604-8FBF-46C9-B366-F067CD6F55DA}"/>
              </a:ext>
            </a:extLst>
          </p:cNvPr>
          <p:cNvSpPr txBox="1"/>
          <p:nvPr/>
        </p:nvSpPr>
        <p:spPr>
          <a:xfrm>
            <a:off x="567266" y="5429997"/>
            <a:ext cx="7115487" cy="369332"/>
          </a:xfrm>
          <a:prstGeom prst="rect">
            <a:avLst/>
          </a:prstGeom>
          <a:noFill/>
        </p:spPr>
        <p:txBody>
          <a:bodyPr wrap="square" rtlCol="0">
            <a:spAutoFit/>
          </a:bodyPr>
          <a:lstStyle/>
          <a:p>
            <a:r>
              <a:rPr lang="en-IN" b="1" dirty="0">
                <a:latin typeface="Comic Sans MS" panose="030F0702030302020204" pitchFamily="66" charset="0"/>
              </a:rPr>
              <a:t>SUBMITTED BY – 	Parth Shukla (112015099)</a:t>
            </a:r>
          </a:p>
        </p:txBody>
      </p:sp>
      <p:sp>
        <p:nvSpPr>
          <p:cNvPr id="8" name="TextBox 7">
            <a:extLst>
              <a:ext uri="{FF2B5EF4-FFF2-40B4-BE49-F238E27FC236}">
                <a16:creationId xmlns:a16="http://schemas.microsoft.com/office/drawing/2014/main" id="{C0771F4A-D02D-4FFD-82DF-1A6D1F3A9E17}"/>
              </a:ext>
            </a:extLst>
          </p:cNvPr>
          <p:cNvSpPr txBox="1"/>
          <p:nvPr/>
        </p:nvSpPr>
        <p:spPr>
          <a:xfrm>
            <a:off x="7252930" y="5334592"/>
            <a:ext cx="4065727" cy="707886"/>
          </a:xfrm>
          <a:prstGeom prst="rect">
            <a:avLst/>
          </a:prstGeom>
          <a:noFill/>
        </p:spPr>
        <p:txBody>
          <a:bodyPr wrap="square" rtlCol="0">
            <a:spAutoFit/>
          </a:bodyPr>
          <a:lstStyle/>
          <a:p>
            <a:r>
              <a:rPr lang="en-IN" sz="2000" b="1" dirty="0">
                <a:latin typeface="Comic Sans MS" panose="030F0702030302020204" pitchFamily="66" charset="0"/>
              </a:rPr>
              <a:t>GUIDED BY – </a:t>
            </a:r>
          </a:p>
          <a:p>
            <a:r>
              <a:rPr lang="en-IN" sz="2000" b="1" dirty="0" err="1">
                <a:latin typeface="Comic Sans MS" panose="030F0702030302020204" pitchFamily="66" charset="0"/>
              </a:rPr>
              <a:t>Dr.</a:t>
            </a:r>
            <a:r>
              <a:rPr lang="en-IN" sz="2000" b="1" dirty="0">
                <a:latin typeface="Comic Sans MS" panose="030F0702030302020204" pitchFamily="66" charset="0"/>
              </a:rPr>
              <a:t> Anil Rajput</a:t>
            </a:r>
          </a:p>
        </p:txBody>
      </p:sp>
    </p:spTree>
    <p:extLst>
      <p:ext uri="{BB962C8B-B14F-4D97-AF65-F5344CB8AC3E}">
        <p14:creationId xmlns:p14="http://schemas.microsoft.com/office/powerpoint/2010/main" val="170020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3020420" y="258002"/>
            <a:ext cx="555850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latin typeface="Century" panose="02040604050505020304" pitchFamily="18" charset="0"/>
              </a:rPr>
              <a:t>Technology Used</a:t>
            </a:r>
            <a:endParaRPr lang="en-US" sz="48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3" name="AutoShape 2" descr="Differences of segmantic segmentation and instance segmentation">
            <a:extLst>
              <a:ext uri="{FF2B5EF4-FFF2-40B4-BE49-F238E27FC236}">
                <a16:creationId xmlns:a16="http://schemas.microsoft.com/office/drawing/2014/main" id="{27D6AA84-9E92-512C-FD90-C80B17749E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ifferences of segmantic segmentation and instance segmentation">
            <a:extLst>
              <a:ext uri="{FF2B5EF4-FFF2-40B4-BE49-F238E27FC236}">
                <a16:creationId xmlns:a16="http://schemas.microsoft.com/office/drawing/2014/main" id="{BBE01188-1A84-ECB0-8B05-53552E1E4144}"/>
              </a:ext>
            </a:extLst>
          </p:cNvPr>
          <p:cNvSpPr>
            <a:spLocks noChangeAspect="1" noChangeArrowheads="1"/>
          </p:cNvSpPr>
          <p:nvPr/>
        </p:nvSpPr>
        <p:spPr bwMode="auto">
          <a:xfrm>
            <a:off x="2233613" y="1847850"/>
            <a:ext cx="7724775" cy="3162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7">
            <a:extLst>
              <a:ext uri="{FF2B5EF4-FFF2-40B4-BE49-F238E27FC236}">
                <a16:creationId xmlns:a16="http://schemas.microsoft.com/office/drawing/2014/main" id="{83ACA17C-BB0F-FA2B-4F61-1378D67C8794}"/>
              </a:ext>
            </a:extLst>
          </p:cNvPr>
          <p:cNvSpPr>
            <a:spLocks noGrp="1"/>
          </p:cNvSpPr>
          <p:nvPr>
            <p:ph idx="1"/>
          </p:nvPr>
        </p:nvSpPr>
        <p:spPr>
          <a:xfrm>
            <a:off x="1790700" y="1899046"/>
            <a:ext cx="8915400" cy="3777622"/>
          </a:xfrm>
        </p:spPr>
        <p:txBody>
          <a:bodyPr>
            <a:normAutofit/>
          </a:bodyPr>
          <a:lstStyle/>
          <a:p>
            <a:pPr>
              <a:buFont typeface="Wingdings" panose="05000000000000000000" pitchFamily="2" charset="2"/>
              <a:buChar char="Ø"/>
            </a:pPr>
            <a:r>
              <a:rPr lang="en-IN" sz="2400" b="1" dirty="0">
                <a:latin typeface="Comic Sans MS" panose="030F0702030302020204" pitchFamily="66" charset="0"/>
              </a:rPr>
              <a:t>Python-</a:t>
            </a:r>
          </a:p>
          <a:p>
            <a:pPr marL="457200" lvl="1" indent="0">
              <a:buNone/>
            </a:pPr>
            <a:r>
              <a:rPr lang="en-IN" sz="2200" b="1" dirty="0">
                <a:latin typeface="Comic Sans MS" panose="030F0702030302020204" pitchFamily="66" charset="0"/>
              </a:rPr>
              <a:t>Libraries used are -</a:t>
            </a:r>
          </a:p>
          <a:p>
            <a:pPr lvl="2">
              <a:buFont typeface="Wingdings" panose="05000000000000000000" pitchFamily="2" charset="2"/>
              <a:buChar char="Ø"/>
            </a:pPr>
            <a:r>
              <a:rPr lang="en-IN" sz="2200" b="1" dirty="0">
                <a:latin typeface="Comic Sans MS" panose="030F0702030302020204" pitchFamily="66" charset="0"/>
              </a:rPr>
              <a:t>OpenCV</a:t>
            </a:r>
          </a:p>
          <a:p>
            <a:pPr lvl="2">
              <a:buFont typeface="Wingdings" panose="05000000000000000000" pitchFamily="2" charset="2"/>
              <a:buChar char="Ø"/>
            </a:pPr>
            <a:r>
              <a:rPr lang="en-IN" sz="2200" b="1" dirty="0">
                <a:latin typeface="Comic Sans MS" panose="030F0702030302020204" pitchFamily="66" charset="0"/>
              </a:rPr>
              <a:t>TensorFlow</a:t>
            </a:r>
          </a:p>
          <a:p>
            <a:pPr lvl="2">
              <a:buFont typeface="Wingdings" panose="05000000000000000000" pitchFamily="2" charset="2"/>
              <a:buChar char="Ø"/>
            </a:pPr>
            <a:r>
              <a:rPr lang="en-IN" sz="2200" b="1" dirty="0" err="1">
                <a:latin typeface="Comic Sans MS" panose="030F0702030302020204" pitchFamily="66" charset="0"/>
              </a:rPr>
              <a:t>Keras</a:t>
            </a:r>
            <a:endParaRPr lang="en-IN" sz="2200" b="1" dirty="0">
              <a:latin typeface="Comic Sans MS" panose="030F0702030302020204" pitchFamily="66" charset="0"/>
            </a:endParaRPr>
          </a:p>
          <a:p>
            <a:pPr>
              <a:buFont typeface="Wingdings" panose="05000000000000000000" pitchFamily="2" charset="2"/>
              <a:buChar char="Ø"/>
            </a:pPr>
            <a:r>
              <a:rPr lang="en-IN" sz="2400" b="1" dirty="0">
                <a:latin typeface="Comic Sans MS" panose="030F0702030302020204" pitchFamily="66" charset="0"/>
              </a:rPr>
              <a:t>Anaconda</a:t>
            </a:r>
          </a:p>
          <a:p>
            <a:pPr>
              <a:buFont typeface="Wingdings" panose="05000000000000000000" pitchFamily="2" charset="2"/>
              <a:buChar char="Ø"/>
            </a:pPr>
            <a:r>
              <a:rPr lang="en-IN" sz="2400" b="1" dirty="0" err="1">
                <a:latin typeface="Comic Sans MS" panose="030F0702030302020204" pitchFamily="66" charset="0"/>
              </a:rPr>
              <a:t>Jupyter</a:t>
            </a:r>
            <a:r>
              <a:rPr lang="en-IN" sz="2400" b="1" dirty="0">
                <a:latin typeface="Comic Sans MS" panose="030F0702030302020204" pitchFamily="66" charset="0"/>
              </a:rPr>
              <a:t> Notebook</a:t>
            </a:r>
          </a:p>
          <a:p>
            <a:pPr>
              <a:buFont typeface="Wingdings" panose="05000000000000000000" pitchFamily="2" charset="2"/>
              <a:buChar char="Ø"/>
            </a:pPr>
            <a:endParaRPr lang="en-IN" sz="2400" b="1" dirty="0">
              <a:latin typeface="Comic Sans MS" panose="030F0702030302020204" pitchFamily="66" charset="0"/>
            </a:endParaRPr>
          </a:p>
          <a:p>
            <a:pPr marL="457200" lvl="1" indent="0">
              <a:buNone/>
            </a:pPr>
            <a:endParaRPr lang="en-IN" sz="2400" b="1" dirty="0">
              <a:latin typeface="Comic Sans MS" panose="030F0702030302020204" pitchFamily="66" charset="0"/>
            </a:endParaRPr>
          </a:p>
        </p:txBody>
      </p:sp>
      <p:pic>
        <p:nvPicPr>
          <p:cNvPr id="1026" name="Picture 2" descr="The Python Logo | Python Software Foundation">
            <a:extLst>
              <a:ext uri="{FF2B5EF4-FFF2-40B4-BE49-F238E27FC236}">
                <a16:creationId xmlns:a16="http://schemas.microsoft.com/office/drawing/2014/main" id="{ED0391A9-B8E9-20D2-924A-4017A6984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33" y="1577788"/>
            <a:ext cx="4043330" cy="13657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naconda | The World's Most Popular Data Science Platform">
            <a:extLst>
              <a:ext uri="{FF2B5EF4-FFF2-40B4-BE49-F238E27FC236}">
                <a16:creationId xmlns:a16="http://schemas.microsoft.com/office/drawing/2014/main" id="{07F0E06F-BAC4-0822-C882-CA828CFA3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883" y="3161571"/>
            <a:ext cx="2264229" cy="11887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roject Jupyter | Try Jupyter">
            <a:extLst>
              <a:ext uri="{FF2B5EF4-FFF2-40B4-BE49-F238E27FC236}">
                <a16:creationId xmlns:a16="http://schemas.microsoft.com/office/drawing/2014/main" id="{486A65EB-C423-70AA-F42B-C92DD7C2B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085" y="4582890"/>
            <a:ext cx="2711824" cy="142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21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3413026" y="258002"/>
            <a:ext cx="4773294"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Future Work</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3" name="TextBox 2">
            <a:extLst>
              <a:ext uri="{FF2B5EF4-FFF2-40B4-BE49-F238E27FC236}">
                <a16:creationId xmlns:a16="http://schemas.microsoft.com/office/drawing/2014/main" id="{0D8984C4-5D4B-FD71-D5C7-E0AFC21EE0BD}"/>
              </a:ext>
            </a:extLst>
          </p:cNvPr>
          <p:cNvSpPr txBox="1"/>
          <p:nvPr/>
        </p:nvSpPr>
        <p:spPr>
          <a:xfrm>
            <a:off x="234204" y="1522986"/>
            <a:ext cx="11723591" cy="5601533"/>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Comic Sans MS" panose="030F0702030302020204" pitchFamily="66" charset="0"/>
              </a:rPr>
              <a:t>This type of segmentation technique provide high accuracy of segmentation and can be used in sensitive visual fields like medical imaging. </a:t>
            </a:r>
          </a:p>
          <a:p>
            <a:pPr lvl="1"/>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This type of model can be used in areas where intelligent networks can be used to predict the class label of objects like in self-driving cars etc. </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Here, an opportunity is to design standardized image databases that can be used to evaluate fast spreading new diseases and pandemics.</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This method can been successfully applied to segment satellite images in the field of remote sensing, including techniques for urban planning or precision agriculture.</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endParaRPr lang="en-US" sz="2400" dirty="0">
              <a:latin typeface="Comic Sans MS" panose="030F0702030302020204" pitchFamily="66" charset="0"/>
            </a:endParaRPr>
          </a:p>
          <a:p>
            <a:pPr lvl="1"/>
            <a:endParaRPr lang="en-US" sz="2200" dirty="0">
              <a:solidFill>
                <a:srgbClr val="333333"/>
              </a:solidFill>
              <a:latin typeface="Comic Sans MS" panose="030F0702030302020204" pitchFamily="66" charset="0"/>
            </a:endParaRPr>
          </a:p>
        </p:txBody>
      </p:sp>
    </p:spTree>
    <p:extLst>
      <p:ext uri="{BB962C8B-B14F-4D97-AF65-F5344CB8AC3E}">
        <p14:creationId xmlns:p14="http://schemas.microsoft.com/office/powerpoint/2010/main" val="418462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3944031" y="329722"/>
            <a:ext cx="3711273"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5400" b="1" dirty="0">
                <a:ln w="0"/>
                <a:latin typeface="Century" panose="02040604050505020304" pitchFamily="18" charset="0"/>
                <a:ea typeface="+mn-ea"/>
                <a:cs typeface="+mn-cs"/>
              </a:rPr>
              <a:t>Conclusion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2" name="TextBox 1">
            <a:extLst>
              <a:ext uri="{FF2B5EF4-FFF2-40B4-BE49-F238E27FC236}">
                <a16:creationId xmlns:a16="http://schemas.microsoft.com/office/drawing/2014/main" id="{C0352B5C-3354-65A0-34FE-659AB9CEB1F9}"/>
              </a:ext>
            </a:extLst>
          </p:cNvPr>
          <p:cNvSpPr txBox="1"/>
          <p:nvPr/>
        </p:nvSpPr>
        <p:spPr>
          <a:xfrm>
            <a:off x="234204" y="1625798"/>
            <a:ext cx="11723591" cy="5232202"/>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Comic Sans MS" panose="030F0702030302020204" pitchFamily="66" charset="0"/>
              </a:rPr>
              <a:t>This presentation comprehensively reviews R-CNN based Image Segmentation algorithms and introduces it’s applications.</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The review shows that R-CNN has great potential to segment images accurately, and this can further promote the transformation of practice from experientialism to digitization, precision, and individuation.</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For a dataset of a particular field this model will produce the segments of the image with high accuracy and precision with less time required.</a:t>
            </a:r>
          </a:p>
          <a:p>
            <a:pPr marL="800100" lvl="1" indent="-342900">
              <a:buFont typeface="Wingdings" panose="05000000000000000000" pitchFamily="2" charset="2"/>
              <a:buChar char="Ø"/>
            </a:pPr>
            <a:endParaRPr lang="en-US" sz="24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In the future, more research is needed to further improve the accuracy of automatic image segmentation and realize intelligence.</a:t>
            </a:r>
          </a:p>
          <a:p>
            <a:pPr marL="800100" lvl="1" indent="-342900">
              <a:buFont typeface="Wingdings" panose="05000000000000000000" pitchFamily="2" charset="2"/>
              <a:buChar char="Ø"/>
            </a:pPr>
            <a:endParaRPr lang="en-US" sz="2400" dirty="0">
              <a:latin typeface="Comic Sans MS" panose="030F0702030302020204" pitchFamily="66" charset="0"/>
            </a:endParaRPr>
          </a:p>
          <a:p>
            <a:pPr lvl="1"/>
            <a:endParaRPr lang="en-US" sz="2200" dirty="0">
              <a:solidFill>
                <a:srgbClr val="333333"/>
              </a:solidFill>
              <a:latin typeface="Comic Sans MS" panose="030F0702030302020204" pitchFamily="66" charset="0"/>
            </a:endParaRPr>
          </a:p>
        </p:txBody>
      </p:sp>
    </p:spTree>
    <p:extLst>
      <p:ext uri="{BB962C8B-B14F-4D97-AF65-F5344CB8AC3E}">
        <p14:creationId xmlns:p14="http://schemas.microsoft.com/office/powerpoint/2010/main" val="111420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2B5CC3-EEDD-4E19-B39F-31AE13EB09F2}"/>
              </a:ext>
            </a:extLst>
          </p:cNvPr>
          <p:cNvSpPr/>
          <p:nvPr/>
        </p:nvSpPr>
        <p:spPr>
          <a:xfrm>
            <a:off x="3590885" y="0"/>
            <a:ext cx="4238661"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References</a:t>
            </a:r>
            <a:r>
              <a:rPr lang="en-US" sz="5400" b="1" dirty="0">
                <a:ln/>
                <a:effectLst>
                  <a:glow rad="101600">
                    <a:schemeClr val="accent5">
                      <a:satMod val="175000"/>
                      <a:alpha val="40000"/>
                    </a:schemeClr>
                  </a:glow>
                  <a:outerShdw blurRad="50800" dist="38100" dir="8100000" algn="tr" rotWithShape="0">
                    <a:prstClr val="black">
                      <a:alpha val="40000"/>
                    </a:prstClr>
                  </a:outerShdw>
                </a:effectLst>
              </a:rPr>
              <a:t> </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graphicFrame>
        <p:nvGraphicFramePr>
          <p:cNvPr id="2" name="Table 1">
            <a:extLst>
              <a:ext uri="{FF2B5EF4-FFF2-40B4-BE49-F238E27FC236}">
                <a16:creationId xmlns:a16="http://schemas.microsoft.com/office/drawing/2014/main" id="{368A0068-A310-5D4B-612A-F6E296E1CA24}"/>
              </a:ext>
            </a:extLst>
          </p:cNvPr>
          <p:cNvGraphicFramePr>
            <a:graphicFrameLocks noGrp="1"/>
          </p:cNvGraphicFramePr>
          <p:nvPr>
            <p:extLst>
              <p:ext uri="{D42A27DB-BD31-4B8C-83A1-F6EECF244321}">
                <p14:modId xmlns:p14="http://schemas.microsoft.com/office/powerpoint/2010/main" val="4169155112"/>
              </p:ext>
            </p:extLst>
          </p:nvPr>
        </p:nvGraphicFramePr>
        <p:xfrm>
          <a:off x="844731" y="1512052"/>
          <a:ext cx="10915934" cy="4815789"/>
        </p:xfrm>
        <a:graphic>
          <a:graphicData uri="http://schemas.openxmlformats.org/drawingml/2006/table">
            <a:tbl>
              <a:tblPr firstRow="1" bandRow="1">
                <a:tableStyleId>{5C22544A-7EE6-4342-B048-85BDC9FD1C3A}</a:tableStyleId>
              </a:tblPr>
              <a:tblGrid>
                <a:gridCol w="800992">
                  <a:extLst>
                    <a:ext uri="{9D8B030D-6E8A-4147-A177-3AD203B41FA5}">
                      <a16:colId xmlns:a16="http://schemas.microsoft.com/office/drawing/2014/main" val="2310368448"/>
                    </a:ext>
                  </a:extLst>
                </a:gridCol>
                <a:gridCol w="3147419">
                  <a:extLst>
                    <a:ext uri="{9D8B030D-6E8A-4147-A177-3AD203B41FA5}">
                      <a16:colId xmlns:a16="http://schemas.microsoft.com/office/drawing/2014/main" val="2286584895"/>
                    </a:ext>
                  </a:extLst>
                </a:gridCol>
                <a:gridCol w="1333025">
                  <a:extLst>
                    <a:ext uri="{9D8B030D-6E8A-4147-A177-3AD203B41FA5}">
                      <a16:colId xmlns:a16="http://schemas.microsoft.com/office/drawing/2014/main" val="4027606390"/>
                    </a:ext>
                  </a:extLst>
                </a:gridCol>
                <a:gridCol w="5634498">
                  <a:extLst>
                    <a:ext uri="{9D8B030D-6E8A-4147-A177-3AD203B41FA5}">
                      <a16:colId xmlns:a16="http://schemas.microsoft.com/office/drawing/2014/main" val="1137653119"/>
                    </a:ext>
                  </a:extLst>
                </a:gridCol>
              </a:tblGrid>
              <a:tr h="511175">
                <a:tc>
                  <a:txBody>
                    <a:bodyPr/>
                    <a:lstStyle/>
                    <a:p>
                      <a:r>
                        <a:rPr lang="en-IN" sz="1600" dirty="0"/>
                        <a:t>Sr No.</a:t>
                      </a:r>
                    </a:p>
                  </a:txBody>
                  <a:tcPr/>
                </a:tc>
                <a:tc>
                  <a:txBody>
                    <a:bodyPr/>
                    <a:lstStyle/>
                    <a:p>
                      <a:r>
                        <a:rPr lang="en-IN" sz="1600" dirty="0"/>
                        <a:t>Research paper </a:t>
                      </a:r>
                    </a:p>
                  </a:txBody>
                  <a:tcPr/>
                </a:tc>
                <a:tc>
                  <a:txBody>
                    <a:bodyPr/>
                    <a:lstStyle/>
                    <a:p>
                      <a:r>
                        <a:rPr lang="en-IN" sz="1600" dirty="0"/>
                        <a:t>Publish Year</a:t>
                      </a:r>
                    </a:p>
                  </a:txBody>
                  <a:tcPr/>
                </a:tc>
                <a:tc>
                  <a:txBody>
                    <a:bodyPr/>
                    <a:lstStyle/>
                    <a:p>
                      <a:r>
                        <a:rPr lang="en-IN" sz="1600" dirty="0"/>
                        <a:t>Description</a:t>
                      </a:r>
                    </a:p>
                  </a:txBody>
                  <a:tcPr/>
                </a:tc>
                <a:extLst>
                  <a:ext uri="{0D108BD9-81ED-4DB2-BD59-A6C34878D82A}">
                    <a16:rowId xmlns:a16="http://schemas.microsoft.com/office/drawing/2014/main" val="408485445"/>
                  </a:ext>
                </a:extLst>
              </a:tr>
              <a:tr h="949325">
                <a:tc>
                  <a:txBody>
                    <a:bodyPr/>
                    <a:lstStyle/>
                    <a:p>
                      <a:r>
                        <a:rPr lang="en-IN" sz="1600" dirty="0"/>
                        <a:t>1</a:t>
                      </a:r>
                    </a:p>
                  </a:txBody>
                  <a:tcPr/>
                </a:tc>
                <a:tc>
                  <a:txBody>
                    <a:bodyPr/>
                    <a:lstStyle/>
                    <a:p>
                      <a:r>
                        <a:rPr lang="en-IN" sz="1600" kern="1200" dirty="0">
                          <a:solidFill>
                            <a:schemeClr val="dk1"/>
                          </a:solidFill>
                          <a:effectLst/>
                          <a:latin typeface="+mn-lt"/>
                          <a:ea typeface="+mn-ea"/>
                          <a:cs typeface="+mn-cs"/>
                        </a:rPr>
                        <a:t>Limitations of Traditional Image Segmentation Techniques in Medical Images: A Review</a:t>
                      </a:r>
                      <a:endParaRPr lang="en-IN" sz="1600" dirty="0"/>
                    </a:p>
                  </a:txBody>
                  <a:tcPr/>
                </a:tc>
                <a:tc>
                  <a:txBody>
                    <a:bodyPr/>
                    <a:lstStyle/>
                    <a:p>
                      <a:r>
                        <a:rPr lang="en-IN" sz="1600" kern="1200" dirty="0">
                          <a:solidFill>
                            <a:schemeClr val="dk1"/>
                          </a:solidFill>
                          <a:effectLst/>
                          <a:latin typeface="+mn-lt"/>
                          <a:ea typeface="+mn-ea"/>
                          <a:cs typeface="+mn-cs"/>
                        </a:rPr>
                        <a:t>March 2021</a:t>
                      </a:r>
                      <a:endParaRPr lang="en-IN" sz="1600" dirty="0"/>
                    </a:p>
                  </a:txBody>
                  <a:tcPr/>
                </a:tc>
                <a:tc>
                  <a:txBody>
                    <a:bodyPr/>
                    <a:lstStyle/>
                    <a:p>
                      <a:r>
                        <a:rPr lang="en-IN" sz="1600" kern="1200" dirty="0">
                          <a:solidFill>
                            <a:schemeClr val="dk1"/>
                          </a:solidFill>
                          <a:effectLst/>
                          <a:latin typeface="+mn-lt"/>
                          <a:ea typeface="+mn-ea"/>
                          <a:cs typeface="+mn-cs"/>
                        </a:rPr>
                        <a:t>sensitivity to noise, poor handling of complex images, and dependence on user-defined parameters</a:t>
                      </a:r>
                      <a:endParaRPr lang="en-IN" sz="1600" dirty="0"/>
                    </a:p>
                  </a:txBody>
                  <a:tcPr/>
                </a:tc>
                <a:extLst>
                  <a:ext uri="{0D108BD9-81ED-4DB2-BD59-A6C34878D82A}">
                    <a16:rowId xmlns:a16="http://schemas.microsoft.com/office/drawing/2014/main" val="3611453762"/>
                  </a:ext>
                </a:extLst>
              </a:tr>
              <a:tr h="949325">
                <a:tc>
                  <a:txBody>
                    <a:bodyPr/>
                    <a:lstStyle/>
                    <a:p>
                      <a:r>
                        <a:rPr lang="en-IN" sz="1600" dirty="0"/>
                        <a:t>2</a:t>
                      </a:r>
                    </a:p>
                  </a:txBody>
                  <a:tcPr/>
                </a:tc>
                <a:tc>
                  <a:txBody>
                    <a:bodyPr/>
                    <a:lstStyle/>
                    <a:p>
                      <a:r>
                        <a:rPr lang="en-IN" sz="1600" kern="1200" dirty="0">
                          <a:solidFill>
                            <a:schemeClr val="dk1"/>
                          </a:solidFill>
                          <a:effectLst/>
                          <a:latin typeface="+mn-lt"/>
                          <a:ea typeface="+mn-ea"/>
                          <a:cs typeface="+mn-cs"/>
                        </a:rPr>
                        <a:t>Disadvantages of Traditional Image Segmentation Techniques in Autonomous Driving: A Review</a:t>
                      </a:r>
                      <a:endParaRPr lang="en-IN" sz="1600" dirty="0"/>
                    </a:p>
                  </a:txBody>
                  <a:tcPr/>
                </a:tc>
                <a:tc>
                  <a:txBody>
                    <a:bodyPr/>
                    <a:lstStyle/>
                    <a:p>
                      <a:r>
                        <a:rPr lang="en-IN" sz="1600"/>
                        <a:t>2022</a:t>
                      </a:r>
                      <a:endParaRPr lang="en-IN" sz="1600" dirty="0"/>
                    </a:p>
                  </a:txBody>
                  <a:tcPr/>
                </a:tc>
                <a:tc>
                  <a:txBody>
                    <a:bodyPr/>
                    <a:lstStyle/>
                    <a:p>
                      <a:r>
                        <a:rPr lang="en-IN" sz="1600" kern="1200" dirty="0">
                          <a:solidFill>
                            <a:schemeClr val="dk1"/>
                          </a:solidFill>
                          <a:effectLst/>
                          <a:latin typeface="+mn-lt"/>
                          <a:ea typeface="+mn-ea"/>
                          <a:cs typeface="+mn-cs"/>
                        </a:rPr>
                        <a:t>poor handling of occlusions, and dependence on illumination conditions, sensitivity to noise.</a:t>
                      </a:r>
                      <a:endParaRPr lang="en-IN" sz="1600" dirty="0"/>
                    </a:p>
                  </a:txBody>
                  <a:tcPr/>
                </a:tc>
                <a:extLst>
                  <a:ext uri="{0D108BD9-81ED-4DB2-BD59-A6C34878D82A}">
                    <a16:rowId xmlns:a16="http://schemas.microsoft.com/office/drawing/2014/main" val="1515084842"/>
                  </a:ext>
                </a:extLst>
              </a:tr>
              <a:tr h="2103069">
                <a:tc>
                  <a:txBody>
                    <a:bodyPr/>
                    <a:lstStyle/>
                    <a:p>
                      <a:r>
                        <a:rPr lang="en-IN" sz="1600" dirty="0"/>
                        <a:t>3</a:t>
                      </a:r>
                    </a:p>
                  </a:txBody>
                  <a:tcPr/>
                </a:tc>
                <a:tc>
                  <a:txBody>
                    <a:bodyPr/>
                    <a:lstStyle/>
                    <a:p>
                      <a:r>
                        <a:rPr lang="en-IN" sz="1600" kern="1200" dirty="0">
                          <a:solidFill>
                            <a:schemeClr val="dk1"/>
                          </a:solidFill>
                          <a:effectLst/>
                          <a:latin typeface="+mn-lt"/>
                          <a:ea typeface="+mn-ea"/>
                          <a:cs typeface="+mn-cs"/>
                        </a:rPr>
                        <a:t>Challenges and Limitations of Traditional Image Segmentation Techniques: A Review</a:t>
                      </a:r>
                      <a:endParaRPr lang="en-IN" sz="1600" dirty="0"/>
                    </a:p>
                  </a:txBody>
                  <a:tcPr/>
                </a:tc>
                <a:tc>
                  <a:txBody>
                    <a:bodyPr/>
                    <a:lstStyle/>
                    <a:p>
                      <a:r>
                        <a:rPr lang="en-IN" sz="1600" dirty="0"/>
                        <a:t>Dec 2020</a:t>
                      </a:r>
                    </a:p>
                  </a:txBody>
                  <a:tcPr/>
                </a:tc>
                <a:tc>
                  <a:txBody>
                    <a:bodyPr/>
                    <a:lstStyle/>
                    <a:p>
                      <a:r>
                        <a:rPr lang="en-IN" sz="1600" kern="1200" dirty="0">
                          <a:solidFill>
                            <a:schemeClr val="dk1"/>
                          </a:solidFill>
                          <a:effectLst/>
                          <a:latin typeface="+mn-lt"/>
                          <a:ea typeface="+mn-ea"/>
                          <a:cs typeface="+mn-cs"/>
                        </a:rPr>
                        <a:t>It involves partitioning an image into multiple regions or segments based on various visual cues such as color, texture, and shape.</a:t>
                      </a:r>
                    </a:p>
                    <a:p>
                      <a:r>
                        <a:rPr lang="en-IN" sz="1600" kern="1200" dirty="0">
                          <a:solidFill>
                            <a:schemeClr val="dk1"/>
                          </a:solidFill>
                          <a:effectLst/>
                          <a:latin typeface="+mn-lt"/>
                          <a:ea typeface="+mn-ea"/>
                          <a:cs typeface="+mn-cs"/>
                        </a:rPr>
                        <a:t>Traditional image segmentation techniques, such as thresholding, region growing have been widely used .</a:t>
                      </a:r>
                    </a:p>
                    <a:p>
                      <a:r>
                        <a:rPr lang="en-IN" sz="1600" kern="1200" dirty="0">
                          <a:solidFill>
                            <a:schemeClr val="dk1"/>
                          </a:solidFill>
                          <a:effectLst/>
                          <a:latin typeface="+mn-lt"/>
                          <a:ea typeface="+mn-ea"/>
                          <a:cs typeface="+mn-cs"/>
                        </a:rPr>
                        <a:t>But there are some limitations.</a:t>
                      </a:r>
                    </a:p>
                    <a:p>
                      <a:r>
                        <a:rPr lang="en-IN" sz="1600" kern="1200" dirty="0">
                          <a:solidFill>
                            <a:schemeClr val="dk1"/>
                          </a:solidFill>
                          <a:effectLst/>
                          <a:latin typeface="+mn-lt"/>
                          <a:ea typeface="+mn-ea"/>
                          <a:cs typeface="+mn-cs"/>
                        </a:rPr>
                        <a:t>To over come this Limitation, we can use K-means clustering ,fuzzy clustering.</a:t>
                      </a:r>
                      <a:endParaRPr lang="en-IN" sz="1600" dirty="0"/>
                    </a:p>
                  </a:txBody>
                  <a:tcPr/>
                </a:tc>
                <a:extLst>
                  <a:ext uri="{0D108BD9-81ED-4DB2-BD59-A6C34878D82A}">
                    <a16:rowId xmlns:a16="http://schemas.microsoft.com/office/drawing/2014/main" val="2623854592"/>
                  </a:ext>
                </a:extLst>
              </a:tr>
            </a:tbl>
          </a:graphicData>
        </a:graphic>
      </p:graphicFrame>
    </p:spTree>
    <p:extLst>
      <p:ext uri="{BB962C8B-B14F-4D97-AF65-F5344CB8AC3E}">
        <p14:creationId xmlns:p14="http://schemas.microsoft.com/office/powerpoint/2010/main" val="153479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9F92804-CA90-91E3-30C1-6CEA48AFB157}"/>
              </a:ext>
            </a:extLst>
          </p:cNvPr>
          <p:cNvGraphicFramePr>
            <a:graphicFrameLocks noGrp="1"/>
          </p:cNvGraphicFramePr>
          <p:nvPr>
            <p:extLst>
              <p:ext uri="{D42A27DB-BD31-4B8C-83A1-F6EECF244321}">
                <p14:modId xmlns:p14="http://schemas.microsoft.com/office/powerpoint/2010/main" val="1296742146"/>
              </p:ext>
            </p:extLst>
          </p:nvPr>
        </p:nvGraphicFramePr>
        <p:xfrm>
          <a:off x="862148" y="1390226"/>
          <a:ext cx="11173100" cy="3943204"/>
        </p:xfrm>
        <a:graphic>
          <a:graphicData uri="http://schemas.openxmlformats.org/drawingml/2006/table">
            <a:tbl>
              <a:tblPr firstRow="1" bandRow="1">
                <a:tableStyleId>{5C22544A-7EE6-4342-B048-85BDC9FD1C3A}</a:tableStyleId>
              </a:tblPr>
              <a:tblGrid>
                <a:gridCol w="792480">
                  <a:extLst>
                    <a:ext uri="{9D8B030D-6E8A-4147-A177-3AD203B41FA5}">
                      <a16:colId xmlns:a16="http://schemas.microsoft.com/office/drawing/2014/main" val="2403658644"/>
                    </a:ext>
                  </a:extLst>
                </a:gridCol>
                <a:gridCol w="3439886">
                  <a:extLst>
                    <a:ext uri="{9D8B030D-6E8A-4147-A177-3AD203B41FA5}">
                      <a16:colId xmlns:a16="http://schemas.microsoft.com/office/drawing/2014/main" val="1840275124"/>
                    </a:ext>
                  </a:extLst>
                </a:gridCol>
                <a:gridCol w="1323703">
                  <a:extLst>
                    <a:ext uri="{9D8B030D-6E8A-4147-A177-3AD203B41FA5}">
                      <a16:colId xmlns:a16="http://schemas.microsoft.com/office/drawing/2014/main" val="576343538"/>
                    </a:ext>
                  </a:extLst>
                </a:gridCol>
                <a:gridCol w="5617031">
                  <a:extLst>
                    <a:ext uri="{9D8B030D-6E8A-4147-A177-3AD203B41FA5}">
                      <a16:colId xmlns:a16="http://schemas.microsoft.com/office/drawing/2014/main" val="1397024347"/>
                    </a:ext>
                  </a:extLst>
                </a:gridCol>
              </a:tblGrid>
              <a:tr h="304481">
                <a:tc>
                  <a:txBody>
                    <a:bodyPr/>
                    <a:lstStyle/>
                    <a:p>
                      <a:r>
                        <a:rPr lang="en-IN" sz="1600" dirty="0"/>
                        <a:t>Sr. No</a:t>
                      </a:r>
                    </a:p>
                  </a:txBody>
                  <a:tcPr/>
                </a:tc>
                <a:tc>
                  <a:txBody>
                    <a:bodyPr/>
                    <a:lstStyle/>
                    <a:p>
                      <a:r>
                        <a:rPr lang="en-IN" sz="1600" dirty="0"/>
                        <a:t>Research Paper</a:t>
                      </a:r>
                    </a:p>
                  </a:txBody>
                  <a:tcPr/>
                </a:tc>
                <a:tc>
                  <a:txBody>
                    <a:bodyPr/>
                    <a:lstStyle/>
                    <a:p>
                      <a:r>
                        <a:rPr lang="en-IN" sz="1600" dirty="0"/>
                        <a:t>Published Year</a:t>
                      </a:r>
                    </a:p>
                  </a:txBody>
                  <a:tcPr/>
                </a:tc>
                <a:tc>
                  <a:txBody>
                    <a:bodyPr/>
                    <a:lstStyle/>
                    <a:p>
                      <a:r>
                        <a:rPr lang="en-IN" sz="1600" dirty="0"/>
                        <a:t>Description</a:t>
                      </a:r>
                    </a:p>
                  </a:txBody>
                  <a:tcPr/>
                </a:tc>
                <a:extLst>
                  <a:ext uri="{0D108BD9-81ED-4DB2-BD59-A6C34878D82A}">
                    <a16:rowId xmlns:a16="http://schemas.microsoft.com/office/drawing/2014/main" val="1818689958"/>
                  </a:ext>
                </a:extLst>
              </a:tr>
              <a:tr h="1809604">
                <a:tc>
                  <a:txBody>
                    <a:bodyPr/>
                    <a:lstStyle/>
                    <a:p>
                      <a:r>
                        <a:rPr lang="en-IN" sz="1600"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The Limitations of Traditional Image Segmentation Techniques in Remote Sensing Applications</a:t>
                      </a:r>
                      <a:endParaRPr lang="en-IN" sz="1600" dirty="0"/>
                    </a:p>
                    <a:p>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May 2021</a:t>
                      </a:r>
                      <a:endParaRPr lang="en-IN" sz="1600" dirty="0"/>
                    </a:p>
                    <a:p>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Remote sensing Applications means analysing satellite and aerial images to extract useful information about the earth's surface. Traditional image segmentation techniques, such as thresholding, region growing, and edge-based methods, have been widely used in this context</a:t>
                      </a:r>
                      <a:endParaRPr lang="en-IN" sz="1600" dirty="0"/>
                    </a:p>
                    <a:p>
                      <a:endParaRPr lang="en-IN" sz="1600" dirty="0"/>
                    </a:p>
                  </a:txBody>
                  <a:tcPr/>
                </a:tc>
                <a:extLst>
                  <a:ext uri="{0D108BD9-81ED-4DB2-BD59-A6C34878D82A}">
                    <a16:rowId xmlns:a16="http://schemas.microsoft.com/office/drawing/2014/main" val="2968563854"/>
                  </a:ext>
                </a:extLst>
              </a:tr>
              <a:tr h="304481">
                <a:tc>
                  <a:txBody>
                    <a:bodyPr/>
                    <a:lstStyle/>
                    <a:p>
                      <a:r>
                        <a:rPr lang="en-IN" sz="1600" dirty="0"/>
                        <a:t>5</a:t>
                      </a:r>
                    </a:p>
                  </a:txBody>
                  <a:tcPr/>
                </a:tc>
                <a:tc>
                  <a:txBody>
                    <a:bodyPr/>
                    <a:lstStyle/>
                    <a:p>
                      <a:r>
                        <a:rPr lang="en-US" sz="1600" dirty="0"/>
                        <a:t>A New Welding Seam Recognition Methodology Based on Deep Learning Model MRCNN</a:t>
                      </a:r>
                      <a:endParaRPr lang="en-IN" sz="1600" dirty="0"/>
                    </a:p>
                  </a:txBody>
                  <a:tcPr/>
                </a:tc>
                <a:tc>
                  <a:txBody>
                    <a:bodyPr/>
                    <a:lstStyle/>
                    <a:p>
                      <a:r>
                        <a:rPr lang="en-IN" sz="1600" dirty="0"/>
                        <a:t>Nov 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the welding stereo vision system is normally used to get position of joints by scanning the whole profile of work piece,  To guide the robot and welding system we used vision guided system. But it can move along straight line of curves. To solve this, we used Mask R-CNN to obtain the accurate position of solder joint.</a:t>
                      </a:r>
                    </a:p>
                  </a:txBody>
                  <a:tcPr/>
                </a:tc>
                <a:extLst>
                  <a:ext uri="{0D108BD9-81ED-4DB2-BD59-A6C34878D82A}">
                    <a16:rowId xmlns:a16="http://schemas.microsoft.com/office/drawing/2014/main" val="178485833"/>
                  </a:ext>
                </a:extLst>
              </a:tr>
            </a:tbl>
          </a:graphicData>
        </a:graphic>
      </p:graphicFrame>
    </p:spTree>
    <p:extLst>
      <p:ext uri="{BB962C8B-B14F-4D97-AF65-F5344CB8AC3E}">
        <p14:creationId xmlns:p14="http://schemas.microsoft.com/office/powerpoint/2010/main" val="30926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41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06A145-5C23-4F9C-A584-E829817BB0C8}"/>
              </a:ext>
            </a:extLst>
          </p:cNvPr>
          <p:cNvSpPr/>
          <p:nvPr/>
        </p:nvSpPr>
        <p:spPr>
          <a:xfrm>
            <a:off x="2641439" y="382756"/>
            <a:ext cx="6423939"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Table of Contents</a:t>
            </a:r>
          </a:p>
        </p:txBody>
      </p:sp>
      <p:sp>
        <p:nvSpPr>
          <p:cNvPr id="6" name="TextBox 5">
            <a:extLst>
              <a:ext uri="{FF2B5EF4-FFF2-40B4-BE49-F238E27FC236}">
                <a16:creationId xmlns:a16="http://schemas.microsoft.com/office/drawing/2014/main" id="{177F7774-B5CA-4DAE-9CE7-643789B590CC}"/>
              </a:ext>
            </a:extLst>
          </p:cNvPr>
          <p:cNvSpPr txBox="1"/>
          <p:nvPr/>
        </p:nvSpPr>
        <p:spPr>
          <a:xfrm>
            <a:off x="684245" y="2217942"/>
            <a:ext cx="10823510" cy="5016758"/>
          </a:xfrm>
          <a:prstGeom prst="rect">
            <a:avLst/>
          </a:prstGeom>
          <a:noFill/>
        </p:spPr>
        <p:txBody>
          <a:bodyPr wrap="square" numCol="2" rtlCol="0">
            <a:spAutoFit/>
          </a:bodyPr>
          <a:lstStyle/>
          <a:p>
            <a:pPr marL="285750" indent="-285750">
              <a:buFont typeface="Wingdings" panose="05000000000000000000" pitchFamily="2" charset="2"/>
              <a:buChar char="Ø"/>
            </a:pPr>
            <a:r>
              <a:rPr lang="en-IN" sz="4000" dirty="0">
                <a:latin typeface="Comic Sans MS" panose="030F0702030302020204" pitchFamily="66" charset="0"/>
              </a:rPr>
              <a:t>Introduction.</a:t>
            </a:r>
          </a:p>
          <a:p>
            <a:pPr marL="285750" indent="-285750">
              <a:buFont typeface="Wingdings" panose="05000000000000000000" pitchFamily="2" charset="2"/>
              <a:buChar char="Ø"/>
            </a:pPr>
            <a:endParaRPr lang="en-IN" sz="4000" dirty="0">
              <a:latin typeface="Comic Sans MS" panose="030F0702030302020204" pitchFamily="66" charset="0"/>
            </a:endParaRPr>
          </a:p>
          <a:p>
            <a:pPr marL="285750" indent="-285750">
              <a:buFont typeface="Wingdings" panose="05000000000000000000" pitchFamily="2" charset="2"/>
              <a:buChar char="Ø"/>
            </a:pPr>
            <a:r>
              <a:rPr lang="en-IN" sz="4000" dirty="0">
                <a:latin typeface="Comic Sans MS" panose="030F0702030302020204" pitchFamily="66" charset="0"/>
              </a:rPr>
              <a:t>Motivation</a:t>
            </a:r>
          </a:p>
          <a:p>
            <a:pPr marL="285750" indent="-285750">
              <a:buFont typeface="Wingdings" panose="05000000000000000000" pitchFamily="2" charset="2"/>
              <a:buChar char="Ø"/>
            </a:pPr>
            <a:endParaRPr lang="en-IN" sz="4000" dirty="0">
              <a:latin typeface="Comic Sans MS" panose="030F0702030302020204" pitchFamily="66" charset="0"/>
            </a:endParaRPr>
          </a:p>
          <a:p>
            <a:pPr marL="285750" indent="-285750">
              <a:buFont typeface="Wingdings" panose="05000000000000000000" pitchFamily="2" charset="2"/>
              <a:buChar char="Ø"/>
            </a:pPr>
            <a:r>
              <a:rPr lang="en-IN" sz="4000" dirty="0">
                <a:latin typeface="Comic Sans MS" panose="030F0702030302020204" pitchFamily="66" charset="0"/>
              </a:rPr>
              <a:t>Problem Statement.</a:t>
            </a:r>
          </a:p>
          <a:p>
            <a:pPr marL="285750" indent="-285750">
              <a:buFont typeface="Wingdings" panose="05000000000000000000" pitchFamily="2" charset="2"/>
              <a:buChar char="Ø"/>
            </a:pPr>
            <a:endParaRPr lang="en-IN" sz="4000" dirty="0">
              <a:latin typeface="Comic Sans MS" panose="030F0702030302020204" pitchFamily="66" charset="0"/>
            </a:endParaRPr>
          </a:p>
          <a:p>
            <a:pPr marL="285750" indent="-285750">
              <a:buFont typeface="Wingdings" panose="05000000000000000000" pitchFamily="2" charset="2"/>
              <a:buChar char="Ø"/>
            </a:pPr>
            <a:r>
              <a:rPr lang="en-IN" sz="4000" dirty="0">
                <a:latin typeface="Comic Sans MS" panose="030F0702030302020204" pitchFamily="66" charset="0"/>
              </a:rPr>
              <a:t>Proposed Solution.</a:t>
            </a:r>
          </a:p>
          <a:p>
            <a:endParaRPr lang="en-IN" sz="4000" dirty="0">
              <a:latin typeface="Comic Sans MS" panose="030F0702030302020204" pitchFamily="66" charset="0"/>
            </a:endParaRPr>
          </a:p>
          <a:p>
            <a:pPr marL="742950" lvl="1" indent="-285750">
              <a:buFont typeface="Wingdings" panose="05000000000000000000" pitchFamily="2" charset="2"/>
              <a:buChar char="Ø"/>
            </a:pPr>
            <a:r>
              <a:rPr lang="en-IN" sz="4000" dirty="0">
                <a:latin typeface="Comic Sans MS" panose="030F0702030302020204" pitchFamily="66" charset="0"/>
              </a:rPr>
              <a:t>Technology Used.</a:t>
            </a:r>
          </a:p>
          <a:p>
            <a:endParaRPr lang="en-IN" sz="4000" dirty="0">
              <a:latin typeface="Comic Sans MS" panose="030F0702030302020204" pitchFamily="66" charset="0"/>
            </a:endParaRPr>
          </a:p>
          <a:p>
            <a:pPr marL="742950" lvl="1" indent="-285750">
              <a:buFont typeface="Wingdings" panose="05000000000000000000" pitchFamily="2" charset="2"/>
              <a:buChar char="Ø"/>
            </a:pPr>
            <a:r>
              <a:rPr lang="en-IN" sz="4000" dirty="0">
                <a:latin typeface="Comic Sans MS" panose="030F0702030302020204" pitchFamily="66" charset="0"/>
              </a:rPr>
              <a:t>Future Work.</a:t>
            </a:r>
          </a:p>
          <a:p>
            <a:endParaRPr lang="en-IN" sz="4000" dirty="0">
              <a:latin typeface="Comic Sans MS" panose="030F0702030302020204" pitchFamily="66" charset="0"/>
            </a:endParaRPr>
          </a:p>
          <a:p>
            <a:pPr marL="742950" lvl="1" indent="-285750">
              <a:buFont typeface="Wingdings" panose="05000000000000000000" pitchFamily="2" charset="2"/>
              <a:buChar char="Ø"/>
            </a:pPr>
            <a:r>
              <a:rPr lang="en-IN" sz="4000" dirty="0">
                <a:latin typeface="Comic Sans MS" panose="030F0702030302020204" pitchFamily="66" charset="0"/>
              </a:rPr>
              <a:t>Conclusion</a:t>
            </a:r>
          </a:p>
          <a:p>
            <a:pPr marL="285750" indent="-285750">
              <a:buFont typeface="Wingdings" panose="05000000000000000000" pitchFamily="2" charset="2"/>
              <a:buChar char="Ø"/>
            </a:pPr>
            <a:endParaRPr lang="en-IN" sz="4000" dirty="0">
              <a:latin typeface="Comic Sans MS" panose="030F0702030302020204" pitchFamily="66" charset="0"/>
            </a:endParaRPr>
          </a:p>
          <a:p>
            <a:pPr marL="742950" lvl="1" indent="-285750">
              <a:buFont typeface="Wingdings" panose="05000000000000000000" pitchFamily="2" charset="2"/>
              <a:buChar char="Ø"/>
            </a:pPr>
            <a:r>
              <a:rPr lang="en-IN" sz="4000" dirty="0">
                <a:latin typeface="Comic Sans MS" panose="030F0702030302020204" pitchFamily="66" charset="0"/>
              </a:rPr>
              <a:t>Reference</a:t>
            </a:r>
          </a:p>
        </p:txBody>
      </p:sp>
    </p:spTree>
    <p:extLst>
      <p:ext uri="{BB962C8B-B14F-4D97-AF65-F5344CB8AC3E}">
        <p14:creationId xmlns:p14="http://schemas.microsoft.com/office/powerpoint/2010/main" val="389695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4AB7B8-CE20-40FA-83BE-8626ADD02DEF}"/>
              </a:ext>
            </a:extLst>
          </p:cNvPr>
          <p:cNvSpPr/>
          <p:nvPr/>
        </p:nvSpPr>
        <p:spPr>
          <a:xfrm>
            <a:off x="2566228" y="298780"/>
            <a:ext cx="6630341"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INTRODUCTION</a:t>
            </a:r>
          </a:p>
        </p:txBody>
      </p:sp>
      <p:sp>
        <p:nvSpPr>
          <p:cNvPr id="6" name="TextBox 5">
            <a:extLst>
              <a:ext uri="{FF2B5EF4-FFF2-40B4-BE49-F238E27FC236}">
                <a16:creationId xmlns:a16="http://schemas.microsoft.com/office/drawing/2014/main" id="{636FB731-EA08-B906-C8D6-55900F74414A}"/>
              </a:ext>
            </a:extLst>
          </p:cNvPr>
          <p:cNvSpPr txBox="1"/>
          <p:nvPr/>
        </p:nvSpPr>
        <p:spPr>
          <a:xfrm>
            <a:off x="1002848" y="1584472"/>
            <a:ext cx="10318281" cy="2031325"/>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080A13"/>
                </a:solidFill>
                <a:effectLst/>
                <a:latin typeface="Comic Sans MS" panose="030F0702030302020204" pitchFamily="66" charset="0"/>
              </a:rPr>
              <a:t>In computer vision, image segmentation is the process of partitioning an image into multiple segments. The goal of segmenting an image is to change the representation of an image into something that is more meaningful and easier to analyze. It is usually used for locating objects and creating boundaries. </a:t>
            </a:r>
          </a:p>
          <a:p>
            <a:endParaRPr lang="en-US" b="0" i="0" dirty="0">
              <a:solidFill>
                <a:srgbClr val="080A13"/>
              </a:solidFill>
              <a:effectLst/>
              <a:latin typeface="Comic Sans MS" panose="030F0702030302020204" pitchFamily="66" charset="0"/>
            </a:endParaRPr>
          </a:p>
          <a:p>
            <a:pPr marL="285750" indent="-285750">
              <a:buFont typeface="Wingdings" panose="05000000000000000000" pitchFamily="2" charset="2"/>
              <a:buChar char="Ø"/>
            </a:pPr>
            <a:r>
              <a:rPr lang="en-US" b="0" i="0" dirty="0">
                <a:solidFill>
                  <a:srgbClr val="080A13"/>
                </a:solidFill>
                <a:effectLst/>
                <a:latin typeface="Comic Sans MS" panose="030F0702030302020204" pitchFamily="66" charset="0"/>
              </a:rPr>
              <a:t>Image segmentation is an extension of image classification where, in addition to classification, we perform localization. </a:t>
            </a:r>
            <a:endParaRPr lang="en-IN" sz="1800" dirty="0">
              <a:latin typeface="Comic Sans MS" panose="030F0702030302020204" pitchFamily="66" charset="0"/>
            </a:endParaRPr>
          </a:p>
        </p:txBody>
      </p:sp>
      <p:pic>
        <p:nvPicPr>
          <p:cNvPr id="3" name="Picture 2">
            <a:extLst>
              <a:ext uri="{FF2B5EF4-FFF2-40B4-BE49-F238E27FC236}">
                <a16:creationId xmlns:a16="http://schemas.microsoft.com/office/drawing/2014/main" id="{D02440AB-F444-964E-75BC-57A04241C7C9}"/>
              </a:ext>
            </a:extLst>
          </p:cNvPr>
          <p:cNvPicPr>
            <a:picLocks noChangeAspect="1"/>
          </p:cNvPicPr>
          <p:nvPr/>
        </p:nvPicPr>
        <p:blipFill rotWithShape="1">
          <a:blip r:embed="rId2">
            <a:extLst>
              <a:ext uri="{28A0092B-C50C-407E-A947-70E740481C1C}">
                <a14:useLocalDpi xmlns:a14="http://schemas.microsoft.com/office/drawing/2010/main" val="0"/>
              </a:ext>
            </a:extLst>
          </a:blip>
          <a:srcRect l="4849" t="18358" r="4579" b="10186"/>
          <a:stretch/>
        </p:blipFill>
        <p:spPr>
          <a:xfrm>
            <a:off x="3415032" y="3666309"/>
            <a:ext cx="4932732" cy="2755356"/>
          </a:xfrm>
          <a:prstGeom prst="rect">
            <a:avLst/>
          </a:prstGeom>
        </p:spPr>
      </p:pic>
    </p:spTree>
    <p:extLst>
      <p:ext uri="{BB962C8B-B14F-4D97-AF65-F5344CB8AC3E}">
        <p14:creationId xmlns:p14="http://schemas.microsoft.com/office/powerpoint/2010/main" val="165532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5707303" y="258002"/>
            <a:ext cx="18473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3" name="Rectangle 2">
            <a:extLst>
              <a:ext uri="{FF2B5EF4-FFF2-40B4-BE49-F238E27FC236}">
                <a16:creationId xmlns:a16="http://schemas.microsoft.com/office/drawing/2014/main" id="{5845B09B-8060-3E65-B1FA-14407994F71E}"/>
              </a:ext>
            </a:extLst>
          </p:cNvPr>
          <p:cNvSpPr/>
          <p:nvPr/>
        </p:nvSpPr>
        <p:spPr>
          <a:xfrm>
            <a:off x="3762091" y="258002"/>
            <a:ext cx="4075154"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Motivation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9" name="TextBox 8">
            <a:extLst>
              <a:ext uri="{FF2B5EF4-FFF2-40B4-BE49-F238E27FC236}">
                <a16:creationId xmlns:a16="http://schemas.microsoft.com/office/drawing/2014/main" id="{C5B35956-B690-DF83-DE52-997665BFDCD5}"/>
              </a:ext>
            </a:extLst>
          </p:cNvPr>
          <p:cNvSpPr txBox="1"/>
          <p:nvPr/>
        </p:nvSpPr>
        <p:spPr>
          <a:xfrm>
            <a:off x="1184366" y="1793966"/>
            <a:ext cx="9996623"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omic Sans MS" panose="030F0702030302020204" pitchFamily="66" charset="0"/>
              </a:rPr>
              <a:t>In fields like medical Imaging image segmentation have to be highly accurate. This is where traditional segmenting algorithms fails.</a:t>
            </a:r>
          </a:p>
          <a:p>
            <a:endParaRPr lang="en-IN"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The main drawbacks with the conventional image segmentation techniques are over segmentation and high sensitivity to noise. </a:t>
            </a:r>
            <a:endParaRPr lang="en-IN" dirty="0">
              <a:latin typeface="Comic Sans MS" panose="030F0702030302020204" pitchFamily="66" charset="0"/>
            </a:endParaRPr>
          </a:p>
        </p:txBody>
      </p:sp>
      <p:pic>
        <p:nvPicPr>
          <p:cNvPr id="17" name="Picture 16">
            <a:extLst>
              <a:ext uri="{FF2B5EF4-FFF2-40B4-BE49-F238E27FC236}">
                <a16:creationId xmlns:a16="http://schemas.microsoft.com/office/drawing/2014/main" id="{3460E292-D1B8-4721-F7EE-6A76FC11A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45" y="3591333"/>
            <a:ext cx="5625738" cy="2812869"/>
          </a:xfrm>
          <a:prstGeom prst="rect">
            <a:avLst/>
          </a:prstGeom>
        </p:spPr>
      </p:pic>
      <p:cxnSp>
        <p:nvCxnSpPr>
          <p:cNvPr id="19" name="Straight Arrow Connector 18">
            <a:extLst>
              <a:ext uri="{FF2B5EF4-FFF2-40B4-BE49-F238E27FC236}">
                <a16:creationId xmlns:a16="http://schemas.microsoft.com/office/drawing/2014/main" id="{334E8EB7-D07B-F4C0-3A57-1EE638874012}"/>
              </a:ext>
            </a:extLst>
          </p:cNvPr>
          <p:cNvCxnSpPr/>
          <p:nvPr/>
        </p:nvCxnSpPr>
        <p:spPr>
          <a:xfrm>
            <a:off x="6949440" y="4807129"/>
            <a:ext cx="145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619A3EE-5967-A457-5E06-D5AA10534E31}"/>
              </a:ext>
            </a:extLst>
          </p:cNvPr>
          <p:cNvSpPr txBox="1"/>
          <p:nvPr/>
        </p:nvSpPr>
        <p:spPr>
          <a:xfrm>
            <a:off x="8403771" y="4511040"/>
            <a:ext cx="2943498" cy="646331"/>
          </a:xfrm>
          <a:prstGeom prst="rect">
            <a:avLst/>
          </a:prstGeom>
          <a:noFill/>
        </p:spPr>
        <p:txBody>
          <a:bodyPr wrap="square" rtlCol="0">
            <a:spAutoFit/>
          </a:bodyPr>
          <a:lstStyle/>
          <a:p>
            <a:r>
              <a:rPr lang="en-IN" dirty="0">
                <a:latin typeface="Comic Sans MS" panose="030F0702030302020204" pitchFamily="66" charset="0"/>
              </a:rPr>
              <a:t>Segmenting image with smooth edges</a:t>
            </a:r>
          </a:p>
        </p:txBody>
      </p:sp>
    </p:spTree>
    <p:extLst>
      <p:ext uri="{BB962C8B-B14F-4D97-AF65-F5344CB8AC3E}">
        <p14:creationId xmlns:p14="http://schemas.microsoft.com/office/powerpoint/2010/main" val="24277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CDB733-0EA6-0794-048E-798668874A3C}"/>
              </a:ext>
            </a:extLst>
          </p:cNvPr>
          <p:cNvSpPr/>
          <p:nvPr/>
        </p:nvSpPr>
        <p:spPr>
          <a:xfrm>
            <a:off x="3762091" y="258002"/>
            <a:ext cx="4075154"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Motivation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pic>
        <p:nvPicPr>
          <p:cNvPr id="5" name="Picture 4">
            <a:extLst>
              <a:ext uri="{FF2B5EF4-FFF2-40B4-BE49-F238E27FC236}">
                <a16:creationId xmlns:a16="http://schemas.microsoft.com/office/drawing/2014/main" id="{B6F71015-5E47-B4E1-9927-2F4692289406}"/>
              </a:ext>
            </a:extLst>
          </p:cNvPr>
          <p:cNvPicPr>
            <a:picLocks noChangeAspect="1"/>
          </p:cNvPicPr>
          <p:nvPr/>
        </p:nvPicPr>
        <p:blipFill rotWithShape="1">
          <a:blip r:embed="rId2">
            <a:extLst>
              <a:ext uri="{28A0092B-C50C-407E-A947-70E740481C1C}">
                <a14:useLocalDpi xmlns:a14="http://schemas.microsoft.com/office/drawing/2010/main" val="0"/>
              </a:ext>
            </a:extLst>
          </a:blip>
          <a:srcRect l="10528" t="16259" r="7605" b="12721"/>
          <a:stretch/>
        </p:blipFill>
        <p:spPr>
          <a:xfrm>
            <a:off x="806313" y="1529544"/>
            <a:ext cx="5632875" cy="2281647"/>
          </a:xfrm>
          <a:prstGeom prst="rect">
            <a:avLst/>
          </a:prstGeom>
        </p:spPr>
      </p:pic>
      <p:cxnSp>
        <p:nvCxnSpPr>
          <p:cNvPr id="6" name="Straight Arrow Connector 5">
            <a:extLst>
              <a:ext uri="{FF2B5EF4-FFF2-40B4-BE49-F238E27FC236}">
                <a16:creationId xmlns:a16="http://schemas.microsoft.com/office/drawing/2014/main" id="{076F6D7B-BC76-CF88-4C4F-8F054ED24D64}"/>
              </a:ext>
            </a:extLst>
          </p:cNvPr>
          <p:cNvCxnSpPr>
            <a:cxnSpLocks/>
          </p:cNvCxnSpPr>
          <p:nvPr/>
        </p:nvCxnSpPr>
        <p:spPr>
          <a:xfrm>
            <a:off x="6362382" y="2545207"/>
            <a:ext cx="1088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F486B29-5FEB-7209-36F7-DFD3A8973248}"/>
              </a:ext>
            </a:extLst>
          </p:cNvPr>
          <p:cNvSpPr txBox="1"/>
          <p:nvPr/>
        </p:nvSpPr>
        <p:spPr>
          <a:xfrm>
            <a:off x="7450953" y="2284976"/>
            <a:ext cx="3457303" cy="646331"/>
          </a:xfrm>
          <a:prstGeom prst="rect">
            <a:avLst/>
          </a:prstGeom>
          <a:noFill/>
        </p:spPr>
        <p:txBody>
          <a:bodyPr wrap="square" rtlCol="0">
            <a:spAutoFit/>
          </a:bodyPr>
          <a:lstStyle/>
          <a:p>
            <a:r>
              <a:rPr lang="en-IN" dirty="0">
                <a:latin typeface="Comic Sans MS" panose="030F0702030302020204" pitchFamily="66" charset="0"/>
              </a:rPr>
              <a:t>Segmentation with noises</a:t>
            </a:r>
          </a:p>
          <a:p>
            <a:endParaRPr lang="en-IN" dirty="0"/>
          </a:p>
        </p:txBody>
      </p:sp>
      <p:pic>
        <p:nvPicPr>
          <p:cNvPr id="9" name="Picture 8">
            <a:extLst>
              <a:ext uri="{FF2B5EF4-FFF2-40B4-BE49-F238E27FC236}">
                <a16:creationId xmlns:a16="http://schemas.microsoft.com/office/drawing/2014/main" id="{BBC8B377-038B-ABB8-BC0F-5648F7BC7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663" y="3934661"/>
            <a:ext cx="4706325" cy="2683431"/>
          </a:xfrm>
          <a:prstGeom prst="rect">
            <a:avLst/>
          </a:prstGeom>
        </p:spPr>
      </p:pic>
      <p:cxnSp>
        <p:nvCxnSpPr>
          <p:cNvPr id="10" name="Straight Arrow Connector 9">
            <a:extLst>
              <a:ext uri="{FF2B5EF4-FFF2-40B4-BE49-F238E27FC236}">
                <a16:creationId xmlns:a16="http://schemas.microsoft.com/office/drawing/2014/main" id="{C014CB13-D894-B720-A277-49C9CE3B2584}"/>
              </a:ext>
            </a:extLst>
          </p:cNvPr>
          <p:cNvCxnSpPr>
            <a:cxnSpLocks/>
          </p:cNvCxnSpPr>
          <p:nvPr/>
        </p:nvCxnSpPr>
        <p:spPr>
          <a:xfrm>
            <a:off x="5716988" y="5249976"/>
            <a:ext cx="1088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58F109-D68F-7F05-9CEF-26AADF37A113}"/>
              </a:ext>
            </a:extLst>
          </p:cNvPr>
          <p:cNvSpPr txBox="1"/>
          <p:nvPr/>
        </p:nvSpPr>
        <p:spPr>
          <a:xfrm>
            <a:off x="6805559" y="5032723"/>
            <a:ext cx="3457303" cy="646331"/>
          </a:xfrm>
          <a:prstGeom prst="rect">
            <a:avLst/>
          </a:prstGeom>
          <a:noFill/>
        </p:spPr>
        <p:txBody>
          <a:bodyPr wrap="square" rtlCol="0">
            <a:spAutoFit/>
          </a:bodyPr>
          <a:lstStyle/>
          <a:p>
            <a:r>
              <a:rPr lang="en-IN" dirty="0">
                <a:latin typeface="Comic Sans MS" panose="030F0702030302020204" pitchFamily="66" charset="0"/>
              </a:rPr>
              <a:t>Over Segmentation of image</a:t>
            </a:r>
          </a:p>
          <a:p>
            <a:endParaRPr lang="en-IN" dirty="0"/>
          </a:p>
        </p:txBody>
      </p:sp>
    </p:spTree>
    <p:extLst>
      <p:ext uri="{BB962C8B-B14F-4D97-AF65-F5344CB8AC3E}">
        <p14:creationId xmlns:p14="http://schemas.microsoft.com/office/powerpoint/2010/main" val="2701186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2AFC08-53B7-F061-2B1B-119D0FCE1FFE}"/>
              </a:ext>
            </a:extLst>
          </p:cNvPr>
          <p:cNvSpPr/>
          <p:nvPr/>
        </p:nvSpPr>
        <p:spPr>
          <a:xfrm>
            <a:off x="3762091" y="258002"/>
            <a:ext cx="4075154"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Motivation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pic>
        <p:nvPicPr>
          <p:cNvPr id="6" name="Picture 5">
            <a:extLst>
              <a:ext uri="{FF2B5EF4-FFF2-40B4-BE49-F238E27FC236}">
                <a16:creationId xmlns:a16="http://schemas.microsoft.com/office/drawing/2014/main" id="{2CE6E8D9-A617-6E65-B8E1-B53AD7E4B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118" y="1342172"/>
            <a:ext cx="6191250" cy="5515828"/>
          </a:xfrm>
          <a:prstGeom prst="rect">
            <a:avLst/>
          </a:prstGeom>
        </p:spPr>
      </p:pic>
    </p:spTree>
    <p:extLst>
      <p:ext uri="{BB962C8B-B14F-4D97-AF65-F5344CB8AC3E}">
        <p14:creationId xmlns:p14="http://schemas.microsoft.com/office/powerpoint/2010/main" val="327168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2242447" y="258002"/>
            <a:ext cx="7114448"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Problem Statement</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2" name="TextBox 1">
            <a:extLst>
              <a:ext uri="{FF2B5EF4-FFF2-40B4-BE49-F238E27FC236}">
                <a16:creationId xmlns:a16="http://schemas.microsoft.com/office/drawing/2014/main" id="{48727F4C-CA40-6417-E4DE-8A085ECEA00F}"/>
              </a:ext>
            </a:extLst>
          </p:cNvPr>
          <p:cNvSpPr txBox="1"/>
          <p:nvPr/>
        </p:nvSpPr>
        <p:spPr>
          <a:xfrm>
            <a:off x="645948" y="1872820"/>
            <a:ext cx="11179534"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omic Sans MS" panose="030F0702030302020204" pitchFamily="66" charset="0"/>
              </a:rPr>
              <a:t>Thus from above motivation we choose Problem Statement of building a Machine Learning application that can be used for high precision segmentation of images.</a:t>
            </a:r>
          </a:p>
          <a:p>
            <a:endParaRPr lang="en-US" b="1" dirty="0">
              <a:latin typeface="Comic Sans MS" panose="030F0702030302020204" pitchFamily="66" charset="0"/>
            </a:endParaRPr>
          </a:p>
          <a:p>
            <a:pPr marL="285750" indent="-285750">
              <a:buFont typeface="Arial" panose="020B0604020202020204" pitchFamily="34" charset="0"/>
              <a:buChar char="•"/>
            </a:pPr>
            <a:r>
              <a:rPr lang="en-US" b="1" dirty="0">
                <a:latin typeface="Comic Sans MS" panose="030F0702030302020204" pitchFamily="66" charset="0"/>
              </a:rPr>
              <a:t>Our idea is to create Machine learning Model which is trained in such a way that it can perform segmentation of image in accurate and efficient way. </a:t>
            </a:r>
          </a:p>
        </p:txBody>
      </p:sp>
      <p:sp>
        <p:nvSpPr>
          <p:cNvPr id="3" name="Rectangle: Rounded Corners 2">
            <a:extLst>
              <a:ext uri="{FF2B5EF4-FFF2-40B4-BE49-F238E27FC236}">
                <a16:creationId xmlns:a16="http://schemas.microsoft.com/office/drawing/2014/main" id="{E9E3F102-A142-D1A7-AE28-0147E12274C6}"/>
              </a:ext>
            </a:extLst>
          </p:cNvPr>
          <p:cNvSpPr/>
          <p:nvPr/>
        </p:nvSpPr>
        <p:spPr>
          <a:xfrm>
            <a:off x="1964010" y="4770249"/>
            <a:ext cx="1541417" cy="679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825BD866-1CD8-3215-5DE0-7D7183F110A7}"/>
              </a:ext>
            </a:extLst>
          </p:cNvPr>
          <p:cNvCxnSpPr/>
          <p:nvPr/>
        </p:nvCxnSpPr>
        <p:spPr>
          <a:xfrm>
            <a:off x="3383507" y="5092466"/>
            <a:ext cx="1114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B7F17D8-21B9-D30B-5245-0DD3A7889C83}"/>
              </a:ext>
            </a:extLst>
          </p:cNvPr>
          <p:cNvSpPr/>
          <p:nvPr/>
        </p:nvSpPr>
        <p:spPr>
          <a:xfrm>
            <a:off x="4602242" y="4221609"/>
            <a:ext cx="2394857" cy="17591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1AB929D0-EB81-4FD2-E1F6-6DEFB7DE54A1}"/>
              </a:ext>
            </a:extLst>
          </p:cNvPr>
          <p:cNvCxnSpPr>
            <a:cxnSpLocks/>
          </p:cNvCxnSpPr>
          <p:nvPr/>
        </p:nvCxnSpPr>
        <p:spPr>
          <a:xfrm>
            <a:off x="7088539" y="5092466"/>
            <a:ext cx="1132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4CE10DA6-3B81-63CC-0F0A-3111E96FF41B}"/>
              </a:ext>
            </a:extLst>
          </p:cNvPr>
          <p:cNvSpPr/>
          <p:nvPr/>
        </p:nvSpPr>
        <p:spPr>
          <a:xfrm>
            <a:off x="8290322" y="4770249"/>
            <a:ext cx="1541417" cy="679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A99473D-DFFA-861C-9090-F7845AC30C10}"/>
              </a:ext>
            </a:extLst>
          </p:cNvPr>
          <p:cNvSpPr txBox="1"/>
          <p:nvPr/>
        </p:nvSpPr>
        <p:spPr>
          <a:xfrm>
            <a:off x="2082040" y="4770249"/>
            <a:ext cx="1301467" cy="646331"/>
          </a:xfrm>
          <a:prstGeom prst="rect">
            <a:avLst/>
          </a:prstGeom>
          <a:noFill/>
        </p:spPr>
        <p:txBody>
          <a:bodyPr wrap="square" rtlCol="0">
            <a:spAutoFit/>
          </a:bodyPr>
          <a:lstStyle/>
          <a:p>
            <a:pPr algn="ctr"/>
            <a:r>
              <a:rPr lang="en-IN" dirty="0"/>
              <a:t>Input Image</a:t>
            </a:r>
          </a:p>
        </p:txBody>
      </p:sp>
      <p:sp>
        <p:nvSpPr>
          <p:cNvPr id="15" name="TextBox 14">
            <a:extLst>
              <a:ext uri="{FF2B5EF4-FFF2-40B4-BE49-F238E27FC236}">
                <a16:creationId xmlns:a16="http://schemas.microsoft.com/office/drawing/2014/main" id="{BCA4836E-7B70-7A22-A15C-B87296BA192D}"/>
              </a:ext>
            </a:extLst>
          </p:cNvPr>
          <p:cNvSpPr txBox="1"/>
          <p:nvPr/>
        </p:nvSpPr>
        <p:spPr>
          <a:xfrm>
            <a:off x="4844138" y="4893955"/>
            <a:ext cx="1911066" cy="369332"/>
          </a:xfrm>
          <a:prstGeom prst="rect">
            <a:avLst/>
          </a:prstGeom>
          <a:noFill/>
        </p:spPr>
        <p:txBody>
          <a:bodyPr wrap="square" rtlCol="0">
            <a:spAutoFit/>
          </a:bodyPr>
          <a:lstStyle/>
          <a:p>
            <a:pPr algn="ctr"/>
            <a:r>
              <a:rPr lang="en-IN" dirty="0"/>
              <a:t>Trained Model</a:t>
            </a:r>
          </a:p>
        </p:txBody>
      </p:sp>
      <p:sp>
        <p:nvSpPr>
          <p:cNvPr id="16" name="TextBox 15">
            <a:extLst>
              <a:ext uri="{FF2B5EF4-FFF2-40B4-BE49-F238E27FC236}">
                <a16:creationId xmlns:a16="http://schemas.microsoft.com/office/drawing/2014/main" id="{619BE8CC-AD21-1D6B-5001-EADC865CE54C}"/>
              </a:ext>
            </a:extLst>
          </p:cNvPr>
          <p:cNvSpPr txBox="1"/>
          <p:nvPr/>
        </p:nvSpPr>
        <p:spPr>
          <a:xfrm>
            <a:off x="8290322" y="4803186"/>
            <a:ext cx="1541417" cy="646331"/>
          </a:xfrm>
          <a:prstGeom prst="rect">
            <a:avLst/>
          </a:prstGeom>
          <a:noFill/>
        </p:spPr>
        <p:txBody>
          <a:bodyPr wrap="square" rtlCol="0">
            <a:spAutoFit/>
          </a:bodyPr>
          <a:lstStyle/>
          <a:p>
            <a:pPr algn="ctr"/>
            <a:r>
              <a:rPr lang="en-IN" dirty="0"/>
              <a:t>Segmented Image</a:t>
            </a:r>
          </a:p>
        </p:txBody>
      </p:sp>
    </p:spTree>
    <p:extLst>
      <p:ext uri="{BB962C8B-B14F-4D97-AF65-F5344CB8AC3E}">
        <p14:creationId xmlns:p14="http://schemas.microsoft.com/office/powerpoint/2010/main" val="139361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D9922-8212-4FA8-AB74-5D1A9078C731}"/>
              </a:ext>
            </a:extLst>
          </p:cNvPr>
          <p:cNvSpPr/>
          <p:nvPr/>
        </p:nvSpPr>
        <p:spPr>
          <a:xfrm>
            <a:off x="2486108" y="258002"/>
            <a:ext cx="6627135"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Proposed Solution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sp>
        <p:nvSpPr>
          <p:cNvPr id="2" name="TextBox 1">
            <a:extLst>
              <a:ext uri="{FF2B5EF4-FFF2-40B4-BE49-F238E27FC236}">
                <a16:creationId xmlns:a16="http://schemas.microsoft.com/office/drawing/2014/main" id="{48727F4C-CA40-6417-E4DE-8A085ECEA00F}"/>
              </a:ext>
            </a:extLst>
          </p:cNvPr>
          <p:cNvSpPr txBox="1"/>
          <p:nvPr/>
        </p:nvSpPr>
        <p:spPr>
          <a:xfrm>
            <a:off x="234204" y="1905035"/>
            <a:ext cx="11723591" cy="4308872"/>
          </a:xfrm>
          <a:prstGeom prst="rect">
            <a:avLst/>
          </a:prstGeom>
          <a:noFill/>
        </p:spPr>
        <p:txBody>
          <a:bodyPr wrap="square" rtlCol="0">
            <a:spAutoFit/>
          </a:bodyPr>
          <a:lstStyle/>
          <a:p>
            <a:pPr marL="742950" lvl="1" indent="-285750">
              <a:buFont typeface="Wingdings" panose="05000000000000000000" pitchFamily="2" charset="2"/>
              <a:buChar char="Ø"/>
            </a:pPr>
            <a:r>
              <a:rPr lang="en-US" sz="2400" b="1" dirty="0">
                <a:latin typeface="Comic Sans MS" panose="030F0702030302020204" pitchFamily="66" charset="0"/>
              </a:rPr>
              <a:t>Mask R-CNN</a:t>
            </a:r>
          </a:p>
          <a:p>
            <a:pPr lvl="1"/>
            <a:endParaRPr lang="en-US" sz="2400" b="1" dirty="0">
              <a:latin typeface="Comic Sans MS" panose="030F0702030302020204" pitchFamily="66" charset="0"/>
            </a:endParaRPr>
          </a:p>
          <a:p>
            <a:pPr marL="800100" lvl="1" indent="-342900">
              <a:buFont typeface="Wingdings" panose="05000000000000000000" pitchFamily="2" charset="2"/>
              <a:buChar char="Ø"/>
            </a:pPr>
            <a:r>
              <a:rPr lang="en-US" sz="2200" dirty="0">
                <a:latin typeface="Comic Sans MS" panose="030F0702030302020204" pitchFamily="66" charset="0"/>
              </a:rPr>
              <a:t>Mask R-CNN, or MRCNN, is a type of Convolutional Neural Network (CNN) and state-of-the-art in terms of image segmentation and instance segmentation. Mask R-CNN was developed on top of Faster R-CNN, a Region-Based Convolutional Neural Network.</a:t>
            </a:r>
          </a:p>
          <a:p>
            <a:pPr marL="800100" lvl="1" indent="-342900">
              <a:buFont typeface="Wingdings" panose="05000000000000000000" pitchFamily="2" charset="2"/>
              <a:buChar char="Ø"/>
            </a:pPr>
            <a:endParaRPr lang="en-US" sz="2200" dirty="0">
              <a:latin typeface="Comic Sans MS" panose="030F0702030302020204" pitchFamily="66" charset="0"/>
            </a:endParaRPr>
          </a:p>
          <a:p>
            <a:pPr marL="800100" lvl="1" indent="-342900">
              <a:buFont typeface="Wingdings" panose="05000000000000000000" pitchFamily="2" charset="2"/>
              <a:buChar char="Ø"/>
            </a:pPr>
            <a:r>
              <a:rPr lang="en-US" sz="2400" dirty="0">
                <a:latin typeface="Comic Sans MS" panose="030F0702030302020204" pitchFamily="66" charset="0"/>
              </a:rPr>
              <a:t>Mask R-CNN</a:t>
            </a:r>
            <a:r>
              <a:rPr lang="en-US" sz="2400" b="0" i="0" dirty="0">
                <a:effectLst/>
                <a:latin typeface="Comic Sans MS" panose="030F0702030302020204" pitchFamily="66" charset="0"/>
              </a:rPr>
              <a:t> is an object detection model based on deep convolutional neural networks (CNN) developed by a group of Facebook AI researchers in 2017.</a:t>
            </a:r>
            <a:endParaRPr lang="en-US" sz="2400" dirty="0">
              <a:latin typeface="Comic Sans MS" panose="030F0702030302020204" pitchFamily="66" charset="0"/>
            </a:endParaRPr>
          </a:p>
          <a:p>
            <a:pPr lvl="1"/>
            <a:endParaRPr lang="en-US" sz="2200" dirty="0">
              <a:latin typeface="Comic Sans MS" panose="030F0702030302020204" pitchFamily="66" charset="0"/>
            </a:endParaRPr>
          </a:p>
          <a:p>
            <a:pPr lvl="1"/>
            <a:endParaRPr lang="en-US" sz="2200" dirty="0">
              <a:latin typeface="Comic Sans MS" panose="030F0702030302020204" pitchFamily="66" charset="0"/>
            </a:endParaRPr>
          </a:p>
        </p:txBody>
      </p:sp>
    </p:spTree>
    <p:extLst>
      <p:ext uri="{BB962C8B-B14F-4D97-AF65-F5344CB8AC3E}">
        <p14:creationId xmlns:p14="http://schemas.microsoft.com/office/powerpoint/2010/main" val="157664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27F4C-CA40-6417-E4DE-8A085ECEA00F}"/>
              </a:ext>
            </a:extLst>
          </p:cNvPr>
          <p:cNvSpPr txBox="1"/>
          <p:nvPr/>
        </p:nvSpPr>
        <p:spPr>
          <a:xfrm>
            <a:off x="234204" y="1773998"/>
            <a:ext cx="11723591" cy="430887"/>
          </a:xfrm>
          <a:prstGeom prst="rect">
            <a:avLst/>
          </a:prstGeom>
          <a:noFill/>
        </p:spPr>
        <p:txBody>
          <a:bodyPr wrap="square" rtlCol="0">
            <a:spAutoFit/>
          </a:bodyPr>
          <a:lstStyle/>
          <a:p>
            <a:pPr lvl="1"/>
            <a:endParaRPr lang="en-US" sz="2200" dirty="0">
              <a:solidFill>
                <a:srgbClr val="333333"/>
              </a:solidFill>
              <a:latin typeface="Comic Sans MS" panose="030F0702030302020204" pitchFamily="66" charset="0"/>
            </a:endParaRPr>
          </a:p>
        </p:txBody>
      </p:sp>
      <p:sp>
        <p:nvSpPr>
          <p:cNvPr id="3" name="AutoShape 2" descr="Differences of segmantic segmentation and instance segmentation">
            <a:extLst>
              <a:ext uri="{FF2B5EF4-FFF2-40B4-BE49-F238E27FC236}">
                <a16:creationId xmlns:a16="http://schemas.microsoft.com/office/drawing/2014/main" id="{27D6AA84-9E92-512C-FD90-C80B17749E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ifferences of segmantic segmentation and instance segmentation">
            <a:extLst>
              <a:ext uri="{FF2B5EF4-FFF2-40B4-BE49-F238E27FC236}">
                <a16:creationId xmlns:a16="http://schemas.microsoft.com/office/drawing/2014/main" id="{BBE01188-1A84-ECB0-8B05-53552E1E4144}"/>
              </a:ext>
            </a:extLst>
          </p:cNvPr>
          <p:cNvSpPr>
            <a:spLocks noChangeAspect="1" noChangeArrowheads="1"/>
          </p:cNvSpPr>
          <p:nvPr/>
        </p:nvSpPr>
        <p:spPr bwMode="auto">
          <a:xfrm>
            <a:off x="2233613" y="1847850"/>
            <a:ext cx="7724775" cy="3162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a:extLst>
              <a:ext uri="{FF2B5EF4-FFF2-40B4-BE49-F238E27FC236}">
                <a16:creationId xmlns:a16="http://schemas.microsoft.com/office/drawing/2014/main" id="{DF544ABA-76AD-CF5D-DB4C-E40A70775B20}"/>
              </a:ext>
            </a:extLst>
          </p:cNvPr>
          <p:cNvSpPr/>
          <p:nvPr/>
        </p:nvSpPr>
        <p:spPr>
          <a:xfrm>
            <a:off x="2486108" y="266967"/>
            <a:ext cx="6627135"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dirty="0">
                <a:ln w="0"/>
                <a:latin typeface="Century" panose="02040604050505020304" pitchFamily="18" charset="0"/>
              </a:rPr>
              <a:t>Proposed Solution</a:t>
            </a:r>
            <a:endParaRPr lang="en-US" sz="5400" b="1" cap="none" spc="0" dirty="0">
              <a:ln/>
              <a:effectLst>
                <a:glow rad="101600">
                  <a:schemeClr val="accent5">
                    <a:satMod val="175000"/>
                    <a:alpha val="40000"/>
                  </a:schemeClr>
                </a:glow>
                <a:outerShdw blurRad="50800" dist="38100" dir="8100000" algn="tr" rotWithShape="0">
                  <a:prstClr val="black">
                    <a:alpha val="40000"/>
                  </a:prstClr>
                </a:outerShdw>
              </a:effectLst>
            </a:endParaRPr>
          </a:p>
        </p:txBody>
      </p:sp>
      <p:pic>
        <p:nvPicPr>
          <p:cNvPr id="7" name="Picture 6">
            <a:extLst>
              <a:ext uri="{FF2B5EF4-FFF2-40B4-BE49-F238E27FC236}">
                <a16:creationId xmlns:a16="http://schemas.microsoft.com/office/drawing/2014/main" id="{FA8BFE09-4E88-504D-1982-DB02B41CC703}"/>
              </a:ext>
            </a:extLst>
          </p:cNvPr>
          <p:cNvPicPr>
            <a:picLocks noChangeAspect="1"/>
          </p:cNvPicPr>
          <p:nvPr/>
        </p:nvPicPr>
        <p:blipFill>
          <a:blip r:embed="rId2"/>
          <a:stretch>
            <a:fillRect/>
          </a:stretch>
        </p:blipFill>
        <p:spPr>
          <a:xfrm>
            <a:off x="1103077" y="1604281"/>
            <a:ext cx="9985846" cy="4500683"/>
          </a:xfrm>
          <a:prstGeom prst="rect">
            <a:avLst/>
          </a:prstGeom>
        </p:spPr>
      </p:pic>
    </p:spTree>
    <p:extLst>
      <p:ext uri="{BB962C8B-B14F-4D97-AF65-F5344CB8AC3E}">
        <p14:creationId xmlns:p14="http://schemas.microsoft.com/office/powerpoint/2010/main" val="2434574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3068</TotalTime>
  <Words>796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vt:lpstr>
      <vt:lpstr>Century Gothic</vt:lpstr>
      <vt:lpstr>Comic Sans MS</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Gupta</dc:creator>
  <cp:lastModifiedBy>Parth Shukla</cp:lastModifiedBy>
  <cp:revision>38</cp:revision>
  <dcterms:created xsi:type="dcterms:W3CDTF">2022-04-24T10:30:30Z</dcterms:created>
  <dcterms:modified xsi:type="dcterms:W3CDTF">2023-11-06T13:45:26Z</dcterms:modified>
</cp:coreProperties>
</file>