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81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Corbel" pitchFamily="34" charset="0"/>
      <p:regular r:id="rId15"/>
      <p:bold r:id="rId16"/>
      <p:italic r:id="rId17"/>
      <p:boldItalic r:id="rId18"/>
    </p:embeddedFont>
    <p:embeddedFont>
      <p:font typeface="Wingdings 2" pitchFamily="18" charset="2"/>
      <p:regular r:id="rId19"/>
    </p:embeddedFont>
    <p:embeddedFont>
      <p:font typeface="Wingdings 3" pitchFamily="18" charset="2"/>
      <p:regular r:id="rId20"/>
    </p:embeddedFont>
    <p:embeddedFont>
      <p:font typeface="Consolas" pitchFamily="49" charset="0"/>
      <p:regular r:id="rId21"/>
      <p:bold r:id="rId22"/>
      <p:italic r:id="rId23"/>
      <p:boldItalic r:id="rId24"/>
    </p:embeddedFont>
  </p:embeddedFontLst>
  <p:defaultTextStyle>
    <a:lvl1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extLst>
    <p:ext uri="smNativeData">
      <pr:smAppRevision xmlns:pr="smNativeData" xmlns:p14="http://schemas.microsoft.com/office/powerpoint/2010/main" xmlns="" dt="1654697514" val="982" revOS="4"/>
      <pr:smFileRevision xmlns:pr="smNativeData" xmlns:p14="http://schemas.microsoft.com/office/powerpoint/2010/main" xmlns="" dt="1654697514" val="0"/>
      <pr:guideOptions xmlns:pr="smNativeData" xmlns:p14="http://schemas.microsoft.com/office/powerpoint/2010/main" xmlns="" dt="1654697514" snapToBorder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4" d="100"/>
          <a:sy n="64" d="100"/>
        </p:scale>
        <p:origin x="-960"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9" d="100"/>
        <a:sy n="19" d="100"/>
      </p:scale>
      <p:origin x="0" y="0"/>
    </p:cViewPr>
  </p:sorterViewPr>
  <p:notesViewPr>
    <p:cSldViewPr snapToGrid="0">
      <p:cViewPr>
        <p:scale>
          <a:sx n="94" d="100"/>
          <a:sy n="94" d="100"/>
        </p:scale>
        <p:origin x="377" y="32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Google Shape;3;n"/>
          <p:cNvSpPr>
            <a:spLocks noGrp="1" noRot="1" noChangeAspect="1" noChangeArrowheads="1"/>
            <a:extLst>
              <a:ext uri="smNativeData">
                <pr:smNativeData xmlns:pr="smNativeData" xmlns:p14="http://schemas.microsoft.com/office/powerpoint/2010/main" xmlns="" val="SMDATA_13_Kq6gYhMAAAAlAAAACwAAAC0AAAAACAcAADgEAAApIwAAUBkAAAAAAAAAAAAAAAAAAAEAAABQAAAAAAAAAAAA4D8AAAAAAADgPwAAAAAAAOA/AAAAAAAA4D8AAAAAAADgPwAAAAAAAOA/AAAAAAAA4D8AAAAAAADgPwAAAAAAAOA/AAAAAAAA4D8CAAAAjAAAAAAAAAAAAAAABY3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VgV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IBwAAOAQAACkjAABQGQAAEAAAACYAAAAIAAAAAQ8AAP8fAAA="/>
              </a:ext>
            </a:extLst>
          </p:cNvSpPr>
          <p:nvPr>
            <p:ph type="sldImg" idx="2"/>
          </p:nvPr>
        </p:nvSpPr>
        <p:spPr>
          <a:xfrm>
            <a:off x="381000" y="685800"/>
            <a:ext cx="6096000" cy="3429000"/>
          </a:xfrm>
          <a:custGeom>
            <a:avLst/>
            <a:gdLst/>
            <a:ahLst/>
            <a:cxnLst/>
            <a:rect l="0" t="0" r="4572635" b="3429000"/>
            <a:pathLst>
              <a:path w="4572635" h="3429000" fill="none" extrusionOk="0">
                <a:moveTo>
                  <a:pt x="0" y="0"/>
                </a:moveTo>
                <a:lnTo>
                  <a:pt x="4572635" y="0"/>
                </a:lnTo>
                <a:lnTo>
                  <a:pt x="4572635" y="3429000"/>
                </a:lnTo>
                <a:lnTo>
                  <a:pt x="0" y="3429000"/>
                </a:lnTo>
                <a:close/>
              </a:path>
            </a:pathLst>
          </a:custGeom>
          <a:noFill/>
          <a:ln w="9525" cap="flat" cmpd="sng" algn="ctr">
            <a:solidFill>
              <a:srgbClr val="000000"/>
            </a:solidFill>
            <a:prstDash val="solid"/>
            <a:headEnd type="none"/>
            <a:tailEnd type="none"/>
          </a:ln>
        </p:spPr>
      </p:sp>
      <p:sp>
        <p:nvSpPr>
          <p:cNvPr id="3" name="Google Shape;4;n"/>
          <p:cNvSpPr>
            <a:spLocks noGrp="1" noChangeArrowheads="1"/>
            <a:extLst>
              <a:ext uri="smNativeData">
                <pr:smNativeData xmlns:pr="smNativeData" xmlns:p14="http://schemas.microsoft.com/office/powerpoint/2010/main" xmlns="" val="SMDATA_13_Kq6gYhMAAAAlAAAAZAAAAA0AAAAAkAAAAJAAAACQAAAAkAAAAAAAAAAAAAAAAAAAAAEAAABQAAAAAAAAAAAA4D8AAAAAAADgPwAAAAAAAOA/AAAAAAAA4D8AAAAAAADgPwAAAAAAAOA/AAAAAAAA4D8AAAAAAADgPwAAAAAAAOA/AAAAAAAA4D8CAAAAjAAAAAAAAAAAAAAABY3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VgV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b8AAP8fAAA="/>
              </a:ext>
            </a:extLst>
          </p:cNvSpPr>
          <p:nvPr>
            <p:ph type="body" idx="1"/>
          </p:nvPr>
        </p:nvSpPr>
        <p:spPr>
          <a:xfrm>
            <a:off x="685800" y="4343400"/>
            <a:ext cx="5486400" cy="4114800"/>
          </a:xfrm>
          <a:prstGeom prst="rect">
            <a:avLst/>
          </a:prstGeom>
          <a:noFill/>
          <a:ln>
            <a:noFill/>
          </a:ln>
        </p:spPr>
        <p:txBody>
          <a:bodyPr vert="horz" wrap="square" lIns="91440" tIns="91440" rIns="91440" bIns="91440" numCol="1" spcCol="215900" anchor="t">
            <a:prstTxWarp prst="textNoShape">
              <a:avLst/>
            </a:prstTxWarp>
          </a:bodyPr>
          <a:lstStyle>
            <a:lvl1pPr marL="457200" indent="-298450">
              <a:spcBef>
                <a:spcPts val="0"/>
              </a:spcBef>
              <a:spcAft>
                <a:spcPts val="0"/>
              </a:spcAft>
              <a:buSzPts val="1100"/>
              <a:buChar char="●"/>
              <a:defRPr sz="1100"/>
            </a:lvl1pPr>
            <a:lvl2pPr marL="914400" indent="-298450">
              <a:spcBef>
                <a:spcPts val="0"/>
              </a:spcBef>
              <a:spcAft>
                <a:spcPts val="0"/>
              </a:spcAft>
              <a:buSzPts val="1100"/>
              <a:buChar char="○"/>
              <a:defRPr sz="1100"/>
            </a:lvl2pPr>
            <a:lvl3pPr marL="1371600" indent="-298450">
              <a:spcBef>
                <a:spcPts val="0"/>
              </a:spcBef>
              <a:spcAft>
                <a:spcPts val="0"/>
              </a:spcAft>
              <a:buSzPts val="1100"/>
              <a:buChar char="■"/>
              <a:defRPr sz="1100"/>
            </a:lvl3pPr>
            <a:lvl4pPr marL="1828800" indent="-298450">
              <a:spcBef>
                <a:spcPts val="0"/>
              </a:spcBef>
              <a:spcAft>
                <a:spcPts val="0"/>
              </a:spcAft>
              <a:buSzPts val="1100"/>
              <a:buChar char="●"/>
              <a:defRPr sz="1100"/>
            </a:lvl4pPr>
            <a:lvl5pPr marL="2286000" indent="-298450">
              <a:spcBef>
                <a:spcPts val="0"/>
              </a:spcBef>
              <a:spcAft>
                <a:spcPts val="0"/>
              </a:spcAft>
              <a:buSzPts val="1100"/>
              <a:buChar char="○"/>
              <a:defRPr sz="1100"/>
            </a:lvl5pPr>
            <a:lvl6pPr marL="2743200" indent="-298450">
              <a:spcBef>
                <a:spcPts val="0"/>
              </a:spcBef>
              <a:spcAft>
                <a:spcPts val="0"/>
              </a:spcAft>
              <a:buSzPts val="1100"/>
              <a:buChar char="■"/>
              <a:defRPr sz="1100"/>
            </a:lvl6pPr>
            <a:lvl7pPr marL="3200400" indent="-298450">
              <a:spcBef>
                <a:spcPts val="0"/>
              </a:spcBef>
              <a:spcAft>
                <a:spcPts val="0"/>
              </a:spcAft>
              <a:buSzPts val="1100"/>
              <a:buChar char="●"/>
              <a:defRPr sz="1100"/>
            </a:lvl7pPr>
            <a:lvl8pPr marL="3657600" indent="-298450">
              <a:spcBef>
                <a:spcPts val="0"/>
              </a:spcBef>
              <a:spcAft>
                <a:spcPts val="0"/>
              </a:spcAft>
              <a:buSzPts val="1100"/>
              <a:buChar char="○"/>
              <a:defRPr sz="1100"/>
            </a:lvl8pPr>
            <a:lvl9pPr marL="4114800" indent="-298450">
              <a:spcBef>
                <a:spcPts val="0"/>
              </a:spcBef>
              <a:spcAft>
                <a:spcPts val="0"/>
              </a:spcAft>
              <a:buSzPts val="1100"/>
              <a:buChar char="■"/>
              <a:defRPr sz="1100"/>
            </a:lvl9pPr>
          </a:lstStyle>
          <a:p>
            <a:endParaRPr/>
          </a:p>
        </p:txBody>
      </p:sp>
    </p:spTree>
  </p:cSld>
  <p:clrMap bg1="lt1" tx1="dk1" bg2="lt2" tx2="dk2" accent1="accent1" accent2="accent2" accent3="accent3" accent4="accent4" accent5="accent5" accent6="accent6" hlink="hlink" folHlink="folHlink"/>
  <p:hf sldNum="0" hdr="0" ftr="0" dt="0"/>
  <p:notesStyle>
    <a:lvl1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36;p1:notes"/>
          <p:cNvSpPr>
            <a:spLocks noGrp="1" noChangeArrowheads="1"/>
            <a:extLst>
              <a:ext uri="smNativeData">
                <pr:smNativeData xmlns:pr="smNativeData" xmlns:p14="http://schemas.microsoft.com/office/powerpoint/2010/main" xmlns=""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
        <p:nvSpPr>
          <p:cNvPr id="3" name="Google Shape;137;p1:notes"/>
          <p:cNvSpPr>
            <a:spLocks noGrp="1" noRot="1" noChangeAspect="1" noChangeArrowheads="1"/>
            <a:extLst>
              <a:ext uri="smNativeData">
                <pr:smNativeData xmlns:pr="smNativeData" xmlns:p14="http://schemas.microsoft.com/office/powerpoint/2010/main" xmlns=""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82;p10:notes"/>
          <p:cNvSpPr>
            <a:spLocks noGrp="1" noChangeArrowheads="1"/>
            <a:extLst>
              <a:ext uri="smNativeData">
                <pr:smNativeData xmlns:pr="smNativeData" xmlns:p14="http://schemas.microsoft.com/office/powerpoint/2010/main" xmlns=""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
        <p:nvSpPr>
          <p:cNvPr id="3" name="Google Shape;183;p10:notes"/>
          <p:cNvSpPr>
            <a:spLocks noGrp="1" noRot="1" noChangeAspect="1" noChangeArrowheads="1"/>
            <a:extLst>
              <a:ext uri="smNativeData">
                <pr:smNativeData xmlns:pr="smNativeData" xmlns:p14="http://schemas.microsoft.com/office/powerpoint/2010/main" xmlns=""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87;p11:notes"/>
          <p:cNvSpPr>
            <a:spLocks noGrp="1" noChangeArrowheads="1"/>
            <a:extLst>
              <a:ext uri="smNativeData">
                <pr:smNativeData xmlns:pr="smNativeData" xmlns:p14="http://schemas.microsoft.com/office/powerpoint/2010/main" xmlns=""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
        <p:nvSpPr>
          <p:cNvPr id="3" name="Google Shape;188;p11:notes"/>
          <p:cNvSpPr>
            <a:spLocks noGrp="1" noRot="1" noChangeAspect="1" noChangeArrowheads="1"/>
            <a:extLst>
              <a:ext uri="smNativeData">
                <pr:smNativeData xmlns:pr="smNativeData" xmlns:p14="http://schemas.microsoft.com/office/powerpoint/2010/main" xmlns=""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92;p12:notes"/>
          <p:cNvSpPr>
            <a:spLocks noGrp="1" noChangeArrowheads="1"/>
            <a:extLst>
              <a:ext uri="smNativeData">
                <pr:smNativeData xmlns:pr="smNativeData" xmlns:p14="http://schemas.microsoft.com/office/powerpoint/2010/main" xmlns=""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
        <p:nvSpPr>
          <p:cNvPr id="3" name="Google Shape;193;p12:notes"/>
          <p:cNvSpPr>
            <a:spLocks noGrp="1" noRot="1" noChangeAspect="1" noChangeArrowheads="1"/>
            <a:extLst>
              <a:ext uri="smNativeData">
                <pr:smNativeData xmlns:pr="smNativeData" xmlns:p14="http://schemas.microsoft.com/office/powerpoint/2010/main" xmlns=""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41;p2:notes"/>
          <p:cNvSpPr>
            <a:spLocks noGrp="1" noChangeArrowheads="1"/>
            <a:extLst>
              <a:ext uri="smNativeData">
                <pr:smNativeData xmlns:pr="smNativeData" xmlns:p14="http://schemas.microsoft.com/office/powerpoint/2010/main" xmlns=""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
        <p:nvSpPr>
          <p:cNvPr id="3" name="Google Shape;142;p2:notes"/>
          <p:cNvSpPr>
            <a:spLocks noGrp="1" noRot="1" noChangeAspect="1" noChangeArrowheads="1"/>
            <a:extLst>
              <a:ext uri="smNativeData">
                <pr:smNativeData xmlns:pr="smNativeData" xmlns:p14="http://schemas.microsoft.com/office/powerpoint/2010/main" xmlns=""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HRwOi8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46;p3:notes"/>
          <p:cNvSpPr>
            <a:spLocks noGrp="1" noChangeArrowheads="1"/>
            <a:extLst>
              <a:ext uri="smNativeData">
                <pr:smNativeData xmlns:pr="smNativeData" xmlns:p14="http://schemas.microsoft.com/office/powerpoint/2010/main" xmlns=""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
        <p:nvSpPr>
          <p:cNvPr id="3" name="Google Shape;147;p3:notes"/>
          <p:cNvSpPr>
            <a:spLocks noGrp="1" noRot="1" noChangeAspect="1" noChangeArrowheads="1"/>
            <a:extLst>
              <a:ext uri="smNativeData">
                <pr:smNativeData xmlns:pr="smNativeData" xmlns:p14="http://schemas.microsoft.com/office/powerpoint/2010/main" xmlns=""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GkAZw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51;p4:notes"/>
          <p:cNvSpPr>
            <a:spLocks noGrp="1" noChangeArrowheads="1"/>
            <a:extLst>
              <a:ext uri="smNativeData">
                <pr:smNativeData xmlns:pr="smNativeData" xmlns:p14="http://schemas.microsoft.com/office/powerpoint/2010/main" xmlns=""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
        <p:nvSpPr>
          <p:cNvPr id="3" name="Google Shape;152;p4:notes"/>
          <p:cNvSpPr>
            <a:spLocks noGrp="1" noRot="1" noChangeAspect="1" noChangeArrowheads="1"/>
            <a:extLst>
              <a:ext uri="smNativeData">
                <pr:smNativeData xmlns:pr="smNativeData" xmlns:p14="http://schemas.microsoft.com/office/powerpoint/2010/main" xmlns=""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57;p5:notes"/>
          <p:cNvSpPr>
            <a:spLocks noGrp="1" noChangeArrowheads="1"/>
            <a:extLst>
              <a:ext uri="smNativeData">
                <pr:smNativeData xmlns:pr="smNativeData" xmlns:p14="http://schemas.microsoft.com/office/powerpoint/2010/main" xmlns=""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
        <p:nvSpPr>
          <p:cNvPr id="3" name="Google Shape;158;p5:notes"/>
          <p:cNvSpPr>
            <a:spLocks noGrp="1" noRot="1" noChangeAspect="1" noChangeArrowheads="1"/>
            <a:extLst>
              <a:ext uri="smNativeData">
                <pr:smNativeData xmlns:pr="smNativeData" xmlns:p14="http://schemas.microsoft.com/office/powerpoint/2010/main" xmlns=""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FUASQ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62;p6:notes"/>
          <p:cNvSpPr>
            <a:spLocks noGrp="1" noChangeArrowheads="1"/>
            <a:extLst>
              <a:ext uri="smNativeData">
                <pr:smNativeData xmlns:pr="smNativeData" xmlns:p14="http://schemas.microsoft.com/office/powerpoint/2010/main" xmlns=""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
        <p:nvSpPr>
          <p:cNvPr id="3" name="Google Shape;163;p6:notes"/>
          <p:cNvSpPr>
            <a:spLocks noGrp="1" noRot="1" noChangeAspect="1" noChangeArrowheads="1"/>
            <a:extLst>
              <a:ext uri="smNativeData">
                <pr:smNativeData xmlns:pr="smNativeData" xmlns:p14="http://schemas.microsoft.com/office/powerpoint/2010/main" xmlns=""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HIAeQ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67;p7:notes"/>
          <p:cNvSpPr>
            <a:spLocks noGrp="1" noChangeArrowheads="1"/>
            <a:extLst>
              <a:ext uri="smNativeData">
                <pr:smNativeData xmlns:pr="smNativeData" xmlns:p14="http://schemas.microsoft.com/office/powerpoint/2010/main" xmlns=""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
        <p:nvSpPr>
          <p:cNvPr id="3" name="Google Shape;168;p7:notes"/>
          <p:cNvSpPr>
            <a:spLocks noGrp="1" noRot="1" noChangeAspect="1" noChangeArrowheads="1"/>
            <a:extLst>
              <a:ext uri="smNativeData">
                <pr:smNativeData xmlns:pr="smNativeData" xmlns:p14="http://schemas.microsoft.com/office/powerpoint/2010/main" xmlns=""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72;p8:notes"/>
          <p:cNvSpPr>
            <a:spLocks noGrp="1" noChangeArrowheads="1"/>
            <a:extLst>
              <a:ext uri="smNativeData">
                <pr:smNativeData xmlns:pr="smNativeData" xmlns:p14="http://schemas.microsoft.com/office/powerpoint/2010/main" xmlns=""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
        <p:nvSpPr>
          <p:cNvPr id="3" name="Google Shape;173;p8:notes"/>
          <p:cNvSpPr>
            <a:spLocks noGrp="1" noRot="1" noChangeAspect="1" noChangeArrowheads="1"/>
            <a:extLst>
              <a:ext uri="smNativeData">
                <pr:smNativeData xmlns:pr="smNativeData" xmlns:p14="http://schemas.microsoft.com/office/powerpoint/2010/main" xmlns=""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77;p9:notes"/>
          <p:cNvSpPr>
            <a:spLocks noGrp="1" noChangeArrowheads="1"/>
            <a:extLst>
              <a:ext uri="smNativeData">
                <pr:smNativeData xmlns:pr="smNativeData" xmlns:p14="http://schemas.microsoft.com/office/powerpoint/2010/main" xmlns=""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
        <p:nvSpPr>
          <p:cNvPr id="3" name="Google Shape;178;p9:notes"/>
          <p:cNvSpPr>
            <a:spLocks noGrp="1" noRot="1" noChangeAspect="1" noChangeArrowheads="1"/>
            <a:extLst>
              <a:ext uri="smNativeData">
                <pr:smNativeData xmlns:pr="smNativeData" xmlns:p14="http://schemas.microsoft.com/office/powerpoint/2010/main" xmlns=""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3F73D956-18D2-262F-9CCB-EE7A97856ABB}" type="slidenum">
              <a:rPr lang="en-US" smtClean="0"/>
              <a:pPr/>
              <a:t>‹#›</a:t>
            </a:fld>
            <a:endParaRPr lang="en-US"/>
          </a:p>
        </p:txBody>
      </p:sp>
      <p:sp>
        <p:nvSpPr>
          <p:cNvPr id="32" name="Rectangle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F73D956-18D2-262F-9CCB-EE7A97856ABB}"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12800" y="274640"/>
            <a:ext cx="78232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F73D956-18D2-262F-9CCB-EE7A97856ABB}"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F73D956-18D2-262F-9CCB-EE7A97856ABB}"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F73D956-18D2-262F-9CCB-EE7A97856ABB}" type="slidenum">
              <a:rPr lang="en-US" smtClean="0"/>
              <a:pPr/>
              <a:t>‹#›</a:t>
            </a:fld>
            <a:endParaRPr lang="en-US"/>
          </a:p>
        </p:txBody>
      </p:sp>
      <p:sp>
        <p:nvSpPr>
          <p:cNvPr id="7" name="Rectangle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F73D956-18D2-262F-9CCB-EE7A97856ABB}"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F73D956-18D2-262F-9CCB-EE7A97856ABB}" type="slidenum">
              <a:rPr lang="en-US" smtClean="0"/>
              <a:pPr/>
              <a:t>‹#›</a:t>
            </a:fld>
            <a:endParaRPr lang="en-US"/>
          </a:p>
        </p:txBody>
      </p:sp>
      <p:sp>
        <p:nvSpPr>
          <p:cNvPr id="16" name="Rectangle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F73D956-18D2-262F-9CCB-EE7A97856ABB}"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F73D956-18D2-262F-9CCB-EE7A97856ABB}"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F73D956-18D2-262F-9CCB-EE7A97856ABB}"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11374903" y="1197789"/>
            <a:ext cx="132763" cy="171288"/>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11578103" y="1350189"/>
            <a:ext cx="132763" cy="171288"/>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11115579" y="1453352"/>
            <a:ext cx="132763" cy="171288"/>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8636000" y="55499"/>
            <a:ext cx="2844800" cy="365125"/>
          </a:xfrm>
        </p:spPr>
        <p:txBody>
          <a:bodyPr/>
          <a:lstStyle>
            <a:extLst/>
          </a:lstStyle>
          <a:p>
            <a:endParaRPr lang="en-US"/>
          </a:p>
        </p:txBody>
      </p:sp>
      <p:sp>
        <p:nvSpPr>
          <p:cNvPr id="6" name="Footer Placeholder 5"/>
          <p:cNvSpPr>
            <a:spLocks noGrp="1"/>
          </p:cNvSpPr>
          <p:nvPr>
            <p:ph type="ftr" sz="quarter" idx="11"/>
          </p:nvPr>
        </p:nvSpPr>
        <p:spPr>
          <a:xfrm>
            <a:off x="1219200" y="55499"/>
            <a:ext cx="7416800" cy="365125"/>
          </a:xfrm>
        </p:spPr>
        <p:txBody>
          <a:bodyPr/>
          <a:lstStyle>
            <a:extLst/>
          </a:lstStyle>
          <a:p>
            <a:endParaRPr lang="en-US"/>
          </a:p>
        </p:txBody>
      </p:sp>
      <p:sp>
        <p:nvSpPr>
          <p:cNvPr id="7" name="Slide Number Placeholder 6"/>
          <p:cNvSpPr>
            <a:spLocks noGrp="1"/>
          </p:cNvSpPr>
          <p:nvPr>
            <p:ph type="sldNum" sz="quarter" idx="12"/>
          </p:nvPr>
        </p:nvSpPr>
        <p:spPr>
          <a:xfrm>
            <a:off x="11480800" y="55499"/>
            <a:ext cx="609600" cy="365125"/>
          </a:xfrm>
        </p:spPr>
        <p:txBody>
          <a:bodyPr/>
          <a:lstStyle>
            <a:extLst/>
          </a:lstStyle>
          <a:p>
            <a:fld id="{3F73D956-18D2-262F-9CCB-EE7A97856ABB}"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endParaRPr lang="en-US"/>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3F73D956-18D2-262F-9CCB-EE7A97856AB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hf sldNum="0" hdr="0" ftr="0" dt="0"/>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9;p1"/>
          <p:cNvSpPr>
            <a:spLocks noGrp="1" noChangeArrowheads="1"/>
            <a:extLst>
              <a:ext uri="smNativeData">
                <pr:smNativeData xmlns:pr="smNativeData" xmlns:p14="http://schemas.microsoft.com/office/powerpoint/2010/main" xmlns=""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A1BAAAmg0AAMo3AACgIwAAEAAAACYAAAAIAAAAPTAAAP8fAAA="/>
              </a:ext>
            </a:extLst>
          </p:cNvSpPr>
          <p:nvPr>
            <p:ph type="subTitle" idx="1"/>
          </p:nvPr>
        </p:nvSpPr>
        <p:spPr>
          <a:xfrm>
            <a:off x="683899" y="2211070"/>
            <a:ext cx="8385175" cy="3580130"/>
          </a:xfrm>
          <a:noFill/>
          <a:ln>
            <a:noFill/>
          </a:ln>
        </p:spPr>
        <p:txBody>
          <a:bodyPr vert="horz" wrap="square" lIns="91440" tIns="45720" rIns="91440" bIns="45720" numCol="1" spcCol="215900" anchor="t">
            <a:prstTxWarp prst="textNoShape">
              <a:avLst/>
            </a:prstTxWarp>
          </a:bodyPr>
          <a:lstStyle/>
          <a:p>
            <a:pPr marL="0" indent="0" algn="l">
              <a:spcBef>
                <a:spcPts val="0"/>
              </a:spcBef>
              <a:spcAft>
                <a:spcPts val="0"/>
              </a:spcAft>
              <a:buNone/>
            </a:pPr>
            <a:r>
              <a:rPr lang="en-US" dirty="0">
                <a:solidFill>
                  <a:srgbClr val="FFFFFF"/>
                </a:solidFill>
                <a:latin typeface="Times New Roman" pitchFamily="1" charset="0"/>
                <a:ea typeface="Times New Roman" pitchFamily="1" charset="0"/>
                <a:cs typeface="Times New Roman" pitchFamily="1" charset="0"/>
              </a:rPr>
              <a:t>		</a:t>
            </a:r>
            <a:r>
              <a:rPr lang="en-US" dirty="0" err="1" smtClean="0">
                <a:solidFill>
                  <a:srgbClr val="FFFFFF"/>
                </a:solidFill>
                <a:latin typeface="Times New Roman" pitchFamily="1" charset="0"/>
                <a:ea typeface="Times New Roman" pitchFamily="1" charset="0"/>
                <a:cs typeface="Times New Roman" pitchFamily="1" charset="0"/>
              </a:rPr>
              <a:t>iNeuron</a:t>
            </a:r>
            <a:r>
              <a:rPr lang="en-US" dirty="0" smtClean="0">
                <a:solidFill>
                  <a:srgbClr val="FFFFFF"/>
                </a:solidFill>
                <a:latin typeface="Times New Roman" pitchFamily="1" charset="0"/>
                <a:ea typeface="Times New Roman" pitchFamily="1" charset="0"/>
                <a:cs typeface="Times New Roman" pitchFamily="1" charset="0"/>
              </a:rPr>
              <a:t> Internship Project </a:t>
            </a:r>
          </a:p>
          <a:p>
            <a:pPr marL="0" indent="0" algn="l">
              <a:spcBef>
                <a:spcPts val="0"/>
              </a:spcBef>
              <a:spcAft>
                <a:spcPts val="0"/>
              </a:spcAft>
              <a:buNone/>
            </a:pPr>
            <a:r>
              <a:rPr lang="en-GB" sz="3000" dirty="0" smtClean="0">
                <a:solidFill>
                  <a:srgbClr val="FFFFFF"/>
                </a:solidFill>
                <a:latin typeface="Times New Roman" pitchFamily="1" charset="0"/>
                <a:ea typeface="Times New Roman" pitchFamily="1" charset="0"/>
                <a:cs typeface="Times New Roman" pitchFamily="1" charset="0"/>
              </a:rPr>
              <a:t>By : </a:t>
            </a:r>
            <a:r>
              <a:rPr lang="en-GB" sz="3000" dirty="0" err="1" smtClean="0">
                <a:solidFill>
                  <a:srgbClr val="FFFFFF"/>
                </a:solidFill>
                <a:latin typeface="Times New Roman" pitchFamily="1" charset="0"/>
                <a:ea typeface="Times New Roman" pitchFamily="1" charset="0"/>
                <a:cs typeface="Times New Roman" pitchFamily="1" charset="0"/>
              </a:rPr>
              <a:t>Parth</a:t>
            </a:r>
            <a:r>
              <a:rPr lang="en-GB" sz="3000" dirty="0" smtClean="0">
                <a:solidFill>
                  <a:srgbClr val="FFFFFF"/>
                </a:solidFill>
                <a:latin typeface="Times New Roman" pitchFamily="1" charset="0"/>
                <a:ea typeface="Times New Roman" pitchFamily="1" charset="0"/>
                <a:cs typeface="Times New Roman" pitchFamily="1" charset="0"/>
              </a:rPr>
              <a:t> </a:t>
            </a:r>
            <a:r>
              <a:rPr lang="en-GB" sz="3000" dirty="0" err="1" smtClean="0">
                <a:solidFill>
                  <a:srgbClr val="FFFFFF"/>
                </a:solidFill>
                <a:latin typeface="Times New Roman" pitchFamily="1" charset="0"/>
                <a:ea typeface="Times New Roman" pitchFamily="1" charset="0"/>
                <a:cs typeface="Times New Roman" pitchFamily="1" charset="0"/>
              </a:rPr>
              <a:t>Shukla</a:t>
            </a:r>
            <a:endParaRPr sz="3000">
              <a:solidFill>
                <a:srgbClr val="FFFFFF"/>
              </a:solidFill>
              <a:latin typeface="Times New Roman" pitchFamily="1" charset="0"/>
              <a:ea typeface="Times New Roman" pitchFamily="1" charset="0"/>
              <a:cs typeface="Times New Roman" pitchFamily="1"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5;p10"/>
          <p:cNvSpPr>
            <a:spLocks noGrp="1" noChangeArrowheads="1"/>
            <a:extLst>
              <a:ext uri="smNativeData">
                <pr:smNativeData xmlns:pr="smNativeData" xmlns:p14="http://schemas.microsoft.com/office/powerpoint/2010/main" xmlns=""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A1BAAAOAQAAO1EAACOJQAAEAAAACYAAAAIAAAAPTAAAP8fAAA="/>
              </a:ext>
            </a:extLst>
          </p:cNvSpPr>
          <p:nvPr>
            <p:ph idx="1"/>
          </p:nvPr>
        </p:nvSpPr>
        <p:spPr>
          <a:xfrm>
            <a:off x="683895" y="685800"/>
            <a:ext cx="10520680" cy="5419090"/>
          </a:xfrm>
          <a:noFill/>
          <a:ln>
            <a:noFill/>
          </a:ln>
        </p:spPr>
        <p:txBody>
          <a:bodyPr vert="horz" wrap="square" lIns="91440" tIns="45720" rIns="91440" bIns="45720" numCol="1" spcCol="215900" anchor="ctr">
            <a:prstTxWarp prst="textNoShape">
              <a:avLst/>
            </a:prstTxWarp>
            <a:normAutofit fontScale="92500" lnSpcReduction="20000"/>
          </a:bodyPr>
          <a:lstStyle/>
          <a:p>
            <a:pPr marL="0" indent="0" algn="l">
              <a:spcBef>
                <a:spcPts val="0"/>
              </a:spcBef>
              <a:spcAft>
                <a:spcPts val="0"/>
              </a:spcAft>
              <a:buNone/>
            </a:pPr>
            <a:r>
              <a:rPr lang="en-US">
                <a:solidFill>
                  <a:srgbClr val="FFFFFF"/>
                </a:solidFill>
                <a:latin typeface="Times New Roman" pitchFamily="1" charset="0"/>
                <a:ea typeface="Times New Roman" pitchFamily="1" charset="0"/>
                <a:cs typeface="Times New Roman" pitchFamily="1" charset="0"/>
              </a:rPr>
              <a:t>									</a:t>
            </a:r>
            <a:r>
              <a:rPr lang="en-US" sz="2200">
                <a:solidFill>
                  <a:srgbClr val="FFFFFF"/>
                </a:solidFill>
                <a:latin typeface="Times New Roman" pitchFamily="1" charset="0"/>
                <a:ea typeface="Times New Roman" pitchFamily="1" charset="0"/>
                <a:cs typeface="Times New Roman" pitchFamily="1" charset="0"/>
              </a:rPr>
              <a:t>Q &amp; A:</a:t>
            </a:r>
          </a:p>
          <a:p>
            <a:pPr marL="0" indent="0" algn="l">
              <a:spcBef>
                <a:spcPts val="960"/>
              </a:spcBef>
              <a:spcAft>
                <a:spcPts val="0"/>
              </a:spcAft>
              <a:buNone/>
            </a:pPr>
            <a:r>
              <a:rPr lang="en-US" sz="1800">
                <a:solidFill>
                  <a:srgbClr val="FFFFFF"/>
                </a:solidFill>
                <a:latin typeface="Times New Roman" pitchFamily="1" charset="0"/>
                <a:ea typeface="Times New Roman" pitchFamily="1" charset="0"/>
                <a:cs typeface="Times New Roman" pitchFamily="1" charset="0"/>
              </a:rPr>
              <a:t>Q1) What’s the source of data?</a:t>
            </a:r>
          </a:p>
          <a:p>
            <a:pPr marL="457200" lvl="1" indent="0" algn="l">
              <a:spcBef>
                <a:spcPts val="960"/>
              </a:spcBef>
              <a:spcAft>
                <a:spcPts val="0"/>
              </a:spcAft>
              <a:buNone/>
            </a:pPr>
            <a:r>
              <a:rPr lang="en-US">
                <a:solidFill>
                  <a:srgbClr val="FFFFFF"/>
                </a:solidFill>
                <a:latin typeface="Times New Roman" pitchFamily="1" charset="0"/>
                <a:ea typeface="Times New Roman" pitchFamily="1" charset="0"/>
                <a:cs typeface="Times New Roman" pitchFamily="1" charset="0"/>
              </a:rPr>
              <a:t>The data  for training is provided by the client in multiple batches and each batch contain multiple files</a:t>
            </a:r>
          </a:p>
          <a:p>
            <a:pPr marL="0" lvl="1" indent="0" algn="l">
              <a:spcBef>
                <a:spcPts val="960"/>
              </a:spcBef>
              <a:spcAft>
                <a:spcPts val="0"/>
              </a:spcAft>
              <a:buNone/>
            </a:pPr>
            <a:r>
              <a:rPr lang="en-US">
                <a:solidFill>
                  <a:srgbClr val="FFFFFF"/>
                </a:solidFill>
                <a:latin typeface="Times New Roman" pitchFamily="1" charset="0"/>
                <a:ea typeface="Times New Roman" pitchFamily="1" charset="0"/>
                <a:cs typeface="Times New Roman" pitchFamily="1" charset="0"/>
              </a:rPr>
              <a:t>Q 2) What was the type of data?</a:t>
            </a:r>
          </a:p>
          <a:p>
            <a:pPr marL="0" lvl="1" indent="0" algn="l">
              <a:spcBef>
                <a:spcPts val="960"/>
              </a:spcBef>
              <a:spcAft>
                <a:spcPts val="0"/>
              </a:spcAft>
              <a:buNone/>
            </a:pPr>
            <a:r>
              <a:rPr lang="en-US">
                <a:solidFill>
                  <a:srgbClr val="FFFFFF"/>
                </a:solidFill>
                <a:latin typeface="Times New Roman" pitchFamily="1" charset="0"/>
                <a:ea typeface="Times New Roman" pitchFamily="1" charset="0"/>
                <a:cs typeface="Times New Roman" pitchFamily="1" charset="0"/>
              </a:rPr>
              <a:t>	The data was the combination of numerical and Categorical values.</a:t>
            </a:r>
          </a:p>
          <a:p>
            <a:pPr marL="0" lvl="1" indent="0" algn="l">
              <a:spcBef>
                <a:spcPts val="960"/>
              </a:spcBef>
              <a:spcAft>
                <a:spcPts val="0"/>
              </a:spcAft>
              <a:buNone/>
            </a:pPr>
            <a:r>
              <a:rPr lang="en-US">
                <a:solidFill>
                  <a:srgbClr val="FFFFFF"/>
                </a:solidFill>
                <a:latin typeface="Times New Roman" pitchFamily="1" charset="0"/>
                <a:ea typeface="Times New Roman" pitchFamily="1" charset="0"/>
                <a:cs typeface="Times New Roman" pitchFamily="1" charset="0"/>
              </a:rPr>
              <a:t>Q 3) What’s the complete flow you followed in this Project?</a:t>
            </a:r>
          </a:p>
          <a:p>
            <a:pPr marL="0" lvl="1" indent="0" algn="l">
              <a:spcBef>
                <a:spcPts val="960"/>
              </a:spcBef>
              <a:spcAft>
                <a:spcPts val="0"/>
              </a:spcAft>
              <a:buNone/>
            </a:pPr>
            <a:r>
              <a:rPr lang="en-US">
                <a:solidFill>
                  <a:srgbClr val="FFFFFF"/>
                </a:solidFill>
                <a:latin typeface="Times New Roman" pitchFamily="1" charset="0"/>
                <a:ea typeface="Times New Roman" pitchFamily="1" charset="0"/>
                <a:cs typeface="Times New Roman" pitchFamily="1" charset="0"/>
              </a:rPr>
              <a:t>	Refer slide 5</a:t>
            </a:r>
            <a:r>
              <a:rPr lang="en-US" baseline="30000">
                <a:solidFill>
                  <a:srgbClr val="FFFFFF"/>
                </a:solidFill>
                <a:latin typeface="Times New Roman" pitchFamily="1" charset="0"/>
                <a:ea typeface="Times New Roman" pitchFamily="1" charset="0"/>
                <a:cs typeface="Times New Roman" pitchFamily="1" charset="0"/>
              </a:rPr>
              <a:t>th</a:t>
            </a:r>
            <a:r>
              <a:rPr lang="en-US">
                <a:solidFill>
                  <a:srgbClr val="FFFFFF"/>
                </a:solidFill>
                <a:latin typeface="Times New Roman" pitchFamily="1" charset="0"/>
                <a:ea typeface="Times New Roman" pitchFamily="1" charset="0"/>
                <a:cs typeface="Times New Roman" pitchFamily="1" charset="0"/>
              </a:rPr>
              <a:t> for better Understanding </a:t>
            </a:r>
          </a:p>
          <a:p>
            <a:pPr marL="0" lvl="1" indent="0" algn="l">
              <a:spcBef>
                <a:spcPts val="960"/>
              </a:spcBef>
              <a:spcAft>
                <a:spcPts val="0"/>
              </a:spcAft>
              <a:buNone/>
            </a:pPr>
            <a:r>
              <a:rPr lang="en-US">
                <a:solidFill>
                  <a:srgbClr val="FFFFFF"/>
                </a:solidFill>
                <a:latin typeface="Times New Roman" pitchFamily="1" charset="0"/>
                <a:ea typeface="Times New Roman" pitchFamily="1" charset="0"/>
                <a:cs typeface="Times New Roman" pitchFamily="1" charset="0"/>
              </a:rPr>
              <a:t>Q 4) After the File validation what you do with incompatible file or files which didn’t pass the validation?</a:t>
            </a:r>
          </a:p>
          <a:p>
            <a:pPr marL="0" lvl="1" indent="0" algn="l">
              <a:spcBef>
                <a:spcPts val="960"/>
              </a:spcBef>
              <a:spcAft>
                <a:spcPts val="0"/>
              </a:spcAft>
              <a:buNone/>
            </a:pPr>
            <a:r>
              <a:rPr lang="en-US">
                <a:solidFill>
                  <a:srgbClr val="FFFFFF"/>
                </a:solidFill>
                <a:latin typeface="Times New Roman" pitchFamily="1" charset="0"/>
                <a:ea typeface="Times New Roman" pitchFamily="1" charset="0"/>
                <a:cs typeface="Times New Roman" pitchFamily="1" charset="0"/>
              </a:rPr>
              <a:t>	Files like these are moved to the Achieve Folder and a list of these files has been   </a:t>
            </a:r>
          </a:p>
          <a:p>
            <a:pPr marL="0" lvl="1" indent="0" algn="l">
              <a:spcBef>
                <a:spcPts val="960"/>
              </a:spcBef>
              <a:spcAft>
                <a:spcPts val="0"/>
              </a:spcAft>
              <a:buNone/>
            </a:pPr>
            <a:r>
              <a:rPr lang="en-US">
                <a:solidFill>
                  <a:srgbClr val="FFFFFF"/>
                </a:solidFill>
                <a:latin typeface="Times New Roman" pitchFamily="1" charset="0"/>
                <a:ea typeface="Times New Roman" pitchFamily="1" charset="0"/>
                <a:cs typeface="Times New Roman" pitchFamily="1" charset="0"/>
              </a:rPr>
              <a:t>         shared with the client and we removed the bad data folder.</a:t>
            </a:r>
          </a:p>
          <a:p>
            <a:pPr marL="0" lvl="1" indent="0" algn="l">
              <a:spcBef>
                <a:spcPts val="1000"/>
              </a:spcBef>
              <a:spcAft>
                <a:spcPts val="0"/>
              </a:spcAft>
              <a:buNone/>
            </a:pPr>
            <a:endParaRPr sz="2000">
              <a:solidFill>
                <a:srgbClr val="FFFFFF"/>
              </a:solidFill>
              <a:latin typeface="Times New Roman" pitchFamily="1" charset="0"/>
              <a:ea typeface="Times New Roman" pitchFamily="1" charset="0"/>
              <a:cs typeface="Times New Roman" pitchFamily="1"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0;p11"/>
          <p:cNvSpPr>
            <a:spLocks noGrp="1" noChangeArrowheads="1"/>
            <a:extLst>
              <a:ext uri="smNativeData">
                <pr:smNativeData xmlns:pr="smNativeData" xmlns:p14="http://schemas.microsoft.com/office/powerpoint/2010/main" xmlns=""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A1BAAAOAQAAFVIAAAFKwAAEAAAACYAAAAIAAAAPTAAAP8fAAA="/>
              </a:ext>
            </a:extLst>
          </p:cNvSpPr>
          <p:nvPr>
            <p:ph idx="1"/>
          </p:nvPr>
        </p:nvSpPr>
        <p:spPr>
          <a:xfrm>
            <a:off x="683895" y="685806"/>
            <a:ext cx="11074400" cy="6307455"/>
          </a:xfrm>
          <a:noFill/>
          <a:ln>
            <a:noFill/>
          </a:ln>
        </p:spPr>
        <p:txBody>
          <a:bodyPr vert="horz" wrap="square" lIns="91440" tIns="45720" rIns="91440" bIns="45720" numCol="1" spcCol="215900" anchor="ctr">
            <a:prstTxWarp prst="textNoShape">
              <a:avLst/>
            </a:prstTxWarp>
          </a:bodyPr>
          <a:lstStyle/>
          <a:p>
            <a:pPr marL="0" indent="0" algn="l">
              <a:spcBef>
                <a:spcPts val="0"/>
              </a:spcBef>
              <a:spcAft>
                <a:spcPts val="0"/>
              </a:spcAft>
              <a:buNone/>
            </a:pPr>
            <a:r>
              <a:rPr lang="en-US">
                <a:solidFill>
                  <a:srgbClr val="FFFFFF"/>
                </a:solidFill>
                <a:latin typeface="Times New Roman" pitchFamily="1" charset="0"/>
                <a:ea typeface="Times New Roman" pitchFamily="1" charset="0"/>
                <a:cs typeface="Times New Roman" pitchFamily="1" charset="0"/>
              </a:rPr>
              <a:t>Q 5) </a:t>
            </a:r>
            <a:r>
              <a:rPr lang="en-US" sz="1800">
                <a:solidFill>
                  <a:srgbClr val="FFFFFF"/>
                </a:solidFill>
                <a:latin typeface="Times New Roman" pitchFamily="1" charset="0"/>
                <a:ea typeface="Times New Roman" pitchFamily="1" charset="0"/>
                <a:cs typeface="Times New Roman" pitchFamily="1" charset="0"/>
              </a:rPr>
              <a:t>How logs are managed?</a:t>
            </a:r>
          </a:p>
          <a:p>
            <a:pPr marL="0" indent="0" algn="l">
              <a:spcBef>
                <a:spcPts val="960"/>
              </a:spcBef>
              <a:spcAft>
                <a:spcPts val="0"/>
              </a:spcAft>
              <a:buNone/>
            </a:pPr>
            <a:r>
              <a:rPr lang="en-US" sz="1800">
                <a:solidFill>
                  <a:srgbClr val="FFFFFF"/>
                </a:solidFill>
                <a:latin typeface="Times New Roman" pitchFamily="1" charset="0"/>
                <a:ea typeface="Times New Roman" pitchFamily="1" charset="0"/>
                <a:cs typeface="Times New Roman" pitchFamily="1" charset="0"/>
              </a:rPr>
              <a:t>	We are using different logs as per the steps that we follow in   validation and  </a:t>
            </a:r>
          </a:p>
          <a:p>
            <a:pPr marL="0" indent="0" algn="l">
              <a:spcBef>
                <a:spcPts val="960"/>
              </a:spcBef>
              <a:spcAft>
                <a:spcPts val="0"/>
              </a:spcAft>
              <a:buNone/>
            </a:pPr>
            <a:r>
              <a:rPr lang="en-US" sz="1800">
                <a:solidFill>
                  <a:srgbClr val="FFFFFF"/>
                </a:solidFill>
                <a:latin typeface="Times New Roman" pitchFamily="1" charset="0"/>
                <a:ea typeface="Times New Roman" pitchFamily="1" charset="0"/>
                <a:cs typeface="Times New Roman" pitchFamily="1" charset="0"/>
              </a:rPr>
              <a:t>       modeling like File validation log , Data Insertion ,Model Training log , prediction log    </a:t>
            </a:r>
          </a:p>
          <a:p>
            <a:pPr marL="0" indent="0" algn="l">
              <a:spcBef>
                <a:spcPts val="960"/>
              </a:spcBef>
              <a:spcAft>
                <a:spcPts val="0"/>
              </a:spcAft>
              <a:buNone/>
            </a:pPr>
            <a:r>
              <a:rPr lang="en-US" sz="1800">
                <a:solidFill>
                  <a:srgbClr val="FFFFFF"/>
                </a:solidFill>
                <a:latin typeface="Times New Roman" pitchFamily="1" charset="0"/>
                <a:ea typeface="Times New Roman" pitchFamily="1" charset="0"/>
                <a:cs typeface="Times New Roman" pitchFamily="1" charset="0"/>
              </a:rPr>
              <a:t>       etc.</a:t>
            </a:r>
          </a:p>
          <a:p>
            <a:pPr marL="0" indent="0" algn="l">
              <a:spcBef>
                <a:spcPts val="960"/>
              </a:spcBef>
              <a:spcAft>
                <a:spcPts val="0"/>
              </a:spcAft>
              <a:buNone/>
            </a:pPr>
            <a:r>
              <a:rPr lang="en-US" sz="1800">
                <a:solidFill>
                  <a:srgbClr val="FFFFFF"/>
                </a:solidFill>
                <a:latin typeface="Times New Roman" pitchFamily="1" charset="0"/>
                <a:ea typeface="Times New Roman" pitchFamily="1" charset="0"/>
                <a:cs typeface="Times New Roman" pitchFamily="1" charset="0"/>
              </a:rPr>
              <a:t>Q 6) What techniques were you using for data pre-processing?</a:t>
            </a:r>
          </a:p>
          <a:p>
            <a:pPr marL="742950" lvl="1" indent="-285750" algn="l">
              <a:spcBef>
                <a:spcPts val="960"/>
              </a:spcBef>
              <a:spcAft>
                <a:spcPts val="0"/>
              </a:spcAft>
              <a:buSzPts val="1440"/>
              <a:buChar char="▶"/>
            </a:pPr>
            <a:r>
              <a:rPr lang="en-US">
                <a:solidFill>
                  <a:srgbClr val="FFFFFF"/>
                </a:solidFill>
                <a:latin typeface="Times New Roman" pitchFamily="1" charset="0"/>
                <a:ea typeface="Times New Roman" pitchFamily="1" charset="0"/>
                <a:cs typeface="Times New Roman" pitchFamily="1" charset="0"/>
              </a:rPr>
              <a:t>Removing unwanted attributes</a:t>
            </a:r>
          </a:p>
          <a:p>
            <a:pPr marL="742950" lvl="1" indent="-285750" algn="l">
              <a:spcBef>
                <a:spcPts val="960"/>
              </a:spcBef>
              <a:spcAft>
                <a:spcPts val="0"/>
              </a:spcAft>
              <a:buSzPts val="1440"/>
              <a:buChar char="▶"/>
            </a:pPr>
            <a:r>
              <a:rPr lang="en-US">
                <a:solidFill>
                  <a:srgbClr val="FFFFFF"/>
                </a:solidFill>
                <a:latin typeface="Times New Roman" pitchFamily="1" charset="0"/>
                <a:ea typeface="Times New Roman" pitchFamily="1" charset="0"/>
                <a:cs typeface="Times New Roman" pitchFamily="1" charset="0"/>
              </a:rPr>
              <a:t>Visualizing  relation of independent variables with each other and output variables</a:t>
            </a:r>
          </a:p>
          <a:p>
            <a:pPr marL="742950" lvl="1" indent="-285750" algn="l">
              <a:spcBef>
                <a:spcPts val="960"/>
              </a:spcBef>
              <a:spcAft>
                <a:spcPts val="0"/>
              </a:spcAft>
              <a:buSzPts val="1440"/>
              <a:buChar char="▶"/>
            </a:pPr>
            <a:r>
              <a:rPr lang="en-US">
                <a:solidFill>
                  <a:srgbClr val="FFFFFF"/>
                </a:solidFill>
                <a:latin typeface="Times New Roman" pitchFamily="1" charset="0"/>
                <a:ea typeface="Times New Roman" pitchFamily="1" charset="0"/>
                <a:cs typeface="Times New Roman" pitchFamily="1" charset="0"/>
              </a:rPr>
              <a:t>Checking and changing Distribution of continuous values</a:t>
            </a:r>
          </a:p>
          <a:p>
            <a:pPr marL="742950" lvl="1" indent="-285750" algn="l">
              <a:spcBef>
                <a:spcPts val="960"/>
              </a:spcBef>
              <a:spcAft>
                <a:spcPts val="0"/>
              </a:spcAft>
              <a:buSzPts val="1440"/>
              <a:buChar char="▶"/>
            </a:pPr>
            <a:r>
              <a:rPr lang="en-US">
                <a:solidFill>
                  <a:srgbClr val="FFFFFF"/>
                </a:solidFill>
                <a:latin typeface="Times New Roman" pitchFamily="1" charset="0"/>
                <a:ea typeface="Times New Roman" pitchFamily="1" charset="0"/>
                <a:cs typeface="Times New Roman" pitchFamily="1" charset="0"/>
              </a:rPr>
              <a:t>Removing outliers</a:t>
            </a:r>
          </a:p>
          <a:p>
            <a:pPr marL="742950" lvl="1" indent="-285750" algn="l">
              <a:spcBef>
                <a:spcPts val="960"/>
              </a:spcBef>
              <a:spcAft>
                <a:spcPts val="0"/>
              </a:spcAft>
              <a:buSzPts val="1440"/>
              <a:buChar char="▶"/>
            </a:pPr>
            <a:r>
              <a:rPr lang="en-US">
                <a:solidFill>
                  <a:srgbClr val="FFFFFF"/>
                </a:solidFill>
                <a:latin typeface="Times New Roman" pitchFamily="1" charset="0"/>
                <a:ea typeface="Times New Roman" pitchFamily="1" charset="0"/>
                <a:cs typeface="Times New Roman" pitchFamily="1" charset="0"/>
              </a:rPr>
              <a:t>Cleaning data and imputing if null values are present. </a:t>
            </a:r>
          </a:p>
          <a:p>
            <a:pPr marL="742950" lvl="1" indent="-285750" algn="l">
              <a:spcBef>
                <a:spcPts val="960"/>
              </a:spcBef>
              <a:spcAft>
                <a:spcPts val="0"/>
              </a:spcAft>
              <a:buSzPts val="1440"/>
              <a:buChar char="▶"/>
            </a:pPr>
            <a:r>
              <a:rPr lang="en-US">
                <a:solidFill>
                  <a:srgbClr val="FFFFFF"/>
                </a:solidFill>
                <a:latin typeface="Times New Roman" pitchFamily="1" charset="0"/>
                <a:ea typeface="Times New Roman" pitchFamily="1" charset="0"/>
                <a:cs typeface="Times New Roman" pitchFamily="1" charset="0"/>
              </a:rPr>
              <a:t>Converting categorical data into numeric values.</a:t>
            </a:r>
          </a:p>
          <a:p>
            <a:pPr marL="742950" lvl="1" indent="-285750" algn="l">
              <a:spcBef>
                <a:spcPts val="960"/>
              </a:spcBef>
              <a:spcAft>
                <a:spcPts val="0"/>
              </a:spcAft>
              <a:buSzPts val="1440"/>
              <a:buChar char="▶"/>
            </a:pPr>
            <a:r>
              <a:rPr lang="en-US">
                <a:solidFill>
                  <a:srgbClr val="FFFFFF"/>
                </a:solidFill>
                <a:latin typeface="Times New Roman" pitchFamily="1" charset="0"/>
                <a:ea typeface="Times New Roman" pitchFamily="1" charset="0"/>
                <a:cs typeface="Times New Roman" pitchFamily="1" charset="0"/>
              </a:rPr>
              <a:t>Scaling the data</a:t>
            </a:r>
          </a:p>
          <a:p>
            <a:pPr marL="742950" lvl="1" indent="-194310" algn="l">
              <a:spcBef>
                <a:spcPts val="960"/>
              </a:spcBef>
              <a:spcAft>
                <a:spcPts val="0"/>
              </a:spcAft>
              <a:buNone/>
            </a:pPr>
            <a:endParaRPr>
              <a:solidFill>
                <a:srgbClr val="FFFFFF"/>
              </a:solidFill>
              <a:latin typeface="Times New Roman" pitchFamily="1" charset="0"/>
              <a:ea typeface="Times New Roman" pitchFamily="1" charset="0"/>
              <a:cs typeface="Times New Roman" pitchFamily="1" charset="0"/>
            </a:endParaRPr>
          </a:p>
          <a:p>
            <a:pPr marL="0" indent="0" algn="l">
              <a:spcBef>
                <a:spcPts val="1000"/>
              </a:spcBef>
              <a:spcAft>
                <a:spcPts val="0"/>
              </a:spcAft>
              <a:buNone/>
            </a:pPr>
            <a:endParaRPr>
              <a:solidFill>
                <a:srgbClr val="FFFFFF"/>
              </a:solidFill>
              <a:latin typeface="Times New Roman" pitchFamily="1" charset="0"/>
              <a:ea typeface="Times New Roman" pitchFamily="1" charset="0"/>
              <a:cs typeface="Times New Roman" pitchFamily="1" charset="0"/>
            </a:endParaRPr>
          </a:p>
          <a:p>
            <a:pPr marL="0" indent="0" algn="l">
              <a:spcBef>
                <a:spcPts val="1000"/>
              </a:spcBef>
              <a:spcAft>
                <a:spcPts val="0"/>
              </a:spcAft>
              <a:buNone/>
            </a:pPr>
            <a:endParaRPr>
              <a:solidFill>
                <a:srgbClr val="FFFFFF"/>
              </a:solidFill>
              <a:latin typeface="Times New Roman" pitchFamily="1" charset="0"/>
              <a:ea typeface="Times New Roman" pitchFamily="1" charset="0"/>
              <a:cs typeface="Times New Roman" pitchFamily="1"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5;p12"/>
          <p:cNvSpPr>
            <a:spLocks noGrp="1" noChangeArrowheads="1"/>
            <a:extLst>
              <a:ext uri="smNativeData">
                <pr:smNativeData xmlns:pr="smNativeData" xmlns:p14="http://schemas.microsoft.com/office/powerpoint/2010/main" xmlns=""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A1BAAAOAQAAG5GAAC5KAAAEAAAACYAAAAIAAAAPTAAAP8fAAA="/>
              </a:ext>
            </a:extLst>
          </p:cNvSpPr>
          <p:nvPr>
            <p:ph idx="1"/>
          </p:nvPr>
        </p:nvSpPr>
        <p:spPr>
          <a:xfrm>
            <a:off x="683897" y="685803"/>
            <a:ext cx="10765155" cy="5934075"/>
          </a:xfrm>
          <a:noFill/>
          <a:ln>
            <a:noFill/>
          </a:ln>
        </p:spPr>
        <p:txBody>
          <a:bodyPr vert="horz" wrap="square" lIns="91440" tIns="45720" rIns="91440" bIns="45720" numCol="1" spcCol="215900" anchor="ctr">
            <a:prstTxWarp prst="textNoShape">
              <a:avLst/>
            </a:prstTxWarp>
          </a:bodyPr>
          <a:lstStyle/>
          <a:p>
            <a:pPr marL="0" indent="0" algn="l">
              <a:spcBef>
                <a:spcPts val="0"/>
              </a:spcBef>
              <a:spcAft>
                <a:spcPts val="0"/>
              </a:spcAft>
              <a:buNone/>
            </a:pPr>
            <a:r>
              <a:rPr lang="en-US" sz="1800">
                <a:solidFill>
                  <a:srgbClr val="FFFFFF"/>
                </a:solidFill>
                <a:latin typeface="Times New Roman" pitchFamily="1" charset="0"/>
                <a:ea typeface="Times New Roman" pitchFamily="1" charset="0"/>
                <a:cs typeface="Times New Roman" pitchFamily="1" charset="0"/>
              </a:rPr>
              <a:t>Q 7) How training was done or what models were used?</a:t>
            </a:r>
          </a:p>
          <a:p>
            <a:pPr marL="285750" indent="-285750" algn="l">
              <a:spcBef>
                <a:spcPts val="960"/>
              </a:spcBef>
              <a:spcAft>
                <a:spcPts val="0"/>
              </a:spcAft>
              <a:buSzPts val="1440"/>
              <a:buChar char="▶"/>
            </a:pPr>
            <a:r>
              <a:rPr lang="en-US" sz="1800">
                <a:solidFill>
                  <a:srgbClr val="FFFFFF"/>
                </a:solidFill>
                <a:latin typeface="Times New Roman" pitchFamily="1" charset="0"/>
                <a:ea typeface="Times New Roman" pitchFamily="1" charset="0"/>
                <a:cs typeface="Times New Roman" pitchFamily="1" charset="0"/>
              </a:rPr>
              <a:t>Before diving the data in training and validation set we performed clustering over fit to divide the data into clusters.</a:t>
            </a:r>
          </a:p>
          <a:p>
            <a:pPr marL="285750" indent="-285750" algn="l">
              <a:spcBef>
                <a:spcPts val="960"/>
              </a:spcBef>
              <a:spcAft>
                <a:spcPts val="0"/>
              </a:spcAft>
              <a:buSzPts val="1440"/>
              <a:buChar char="▶"/>
            </a:pPr>
            <a:r>
              <a:rPr lang="en-US" sz="1800">
                <a:solidFill>
                  <a:srgbClr val="FFFFFF"/>
                </a:solidFill>
                <a:latin typeface="Times New Roman" pitchFamily="1" charset="0"/>
                <a:ea typeface="Times New Roman" pitchFamily="1" charset="0"/>
                <a:cs typeface="Times New Roman" pitchFamily="1" charset="0"/>
              </a:rPr>
              <a:t>As per cluster the training and validation data were divided.</a:t>
            </a:r>
          </a:p>
          <a:p>
            <a:pPr marL="285750" indent="-285750" algn="l">
              <a:spcBef>
                <a:spcPts val="960"/>
              </a:spcBef>
              <a:spcAft>
                <a:spcPts val="0"/>
              </a:spcAft>
              <a:buSzPts val="1440"/>
              <a:buChar char="▶"/>
            </a:pPr>
            <a:r>
              <a:rPr lang="en-US" sz="1800">
                <a:solidFill>
                  <a:srgbClr val="FFFFFF"/>
                </a:solidFill>
                <a:latin typeface="Times New Roman" pitchFamily="1" charset="0"/>
                <a:ea typeface="Times New Roman" pitchFamily="1" charset="0"/>
                <a:cs typeface="Times New Roman" pitchFamily="1" charset="0"/>
              </a:rPr>
              <a:t>The scaling was performed over training and validation data</a:t>
            </a:r>
          </a:p>
          <a:p>
            <a:pPr marL="285750" indent="-285750" algn="l">
              <a:spcBef>
                <a:spcPts val="960"/>
              </a:spcBef>
              <a:spcAft>
                <a:spcPts val="0"/>
              </a:spcAft>
              <a:buSzPts val="1440"/>
              <a:buChar char="▶"/>
            </a:pPr>
            <a:r>
              <a:rPr lang="en-US" sz="1800">
                <a:solidFill>
                  <a:srgbClr val="FFFFFF"/>
                </a:solidFill>
                <a:latin typeface="Times New Roman" pitchFamily="1" charset="0"/>
                <a:ea typeface="Times New Roman" pitchFamily="1" charset="0"/>
                <a:cs typeface="Times New Roman" pitchFamily="1" charset="0"/>
              </a:rPr>
              <a:t>Algorithms like SVM ,  XGBoost were used based on the recall final model was used for each cluster and we saved that model .</a:t>
            </a:r>
          </a:p>
          <a:p>
            <a:pPr marL="0" indent="0" algn="l">
              <a:spcBef>
                <a:spcPts val="960"/>
              </a:spcBef>
              <a:spcAft>
                <a:spcPts val="0"/>
              </a:spcAft>
              <a:buNone/>
            </a:pPr>
            <a:r>
              <a:rPr lang="en-US" sz="1800">
                <a:solidFill>
                  <a:srgbClr val="FFFFFF"/>
                </a:solidFill>
                <a:latin typeface="Times New Roman" pitchFamily="1" charset="0"/>
                <a:ea typeface="Times New Roman" pitchFamily="1" charset="0"/>
                <a:cs typeface="Times New Roman" pitchFamily="1" charset="0"/>
              </a:rPr>
              <a:t>Q 8) How Prediction was done?</a:t>
            </a:r>
          </a:p>
          <a:p>
            <a:pPr marL="0" indent="0" algn="l">
              <a:spcBef>
                <a:spcPts val="960"/>
              </a:spcBef>
              <a:spcAft>
                <a:spcPts val="0"/>
              </a:spcAft>
              <a:buNone/>
            </a:pPr>
            <a:r>
              <a:rPr lang="en-US" sz="1800">
                <a:solidFill>
                  <a:srgbClr val="FFFFFF"/>
                </a:solidFill>
                <a:latin typeface="Times New Roman" pitchFamily="1" charset="0"/>
                <a:ea typeface="Times New Roman" pitchFamily="1" charset="0"/>
                <a:cs typeface="Times New Roman" pitchFamily="1" charset="0"/>
              </a:rPr>
              <a:t>The testing files are shared by the client .We Perform the same life cycle till the data is clustered .Then on the basis of cluster number model is loaded and perform prediction. In the end we get the accumulated data of predictions.</a:t>
            </a:r>
            <a:endParaRPr sz="1800">
              <a:solidFill>
                <a:srgbClr val="FFFFFF"/>
              </a:solidFill>
              <a:latin typeface="Times New Roman" pitchFamily="1" charset="0"/>
              <a:ea typeface="Times New Roman" pitchFamily="1" charset="0"/>
              <a:cs typeface="Times New Roman" pitchFamily="1"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4;p2"/>
          <p:cNvSpPr>
            <a:spLocks noGrp="1" noChangeArrowheads="1"/>
            <a:extLst>
              <a:ext uri="smNativeData">
                <pr:smNativeData xmlns:pr="smNativeData" xmlns:p14="http://schemas.microsoft.com/office/powerpoint/2010/main" xmlns=""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A1BAAAOAQAALU4AADKJQAAEAAAACYAAAAIAAAAPTAAAP8fAAA="/>
              </a:ext>
            </a:extLst>
          </p:cNvSpPr>
          <p:nvPr>
            <p:ph idx="1"/>
          </p:nvPr>
        </p:nvSpPr>
        <p:spPr>
          <a:xfrm>
            <a:off x="683895" y="685800"/>
            <a:ext cx="8534400" cy="5457190"/>
          </a:xfrm>
          <a:noFill/>
          <a:ln>
            <a:noFill/>
          </a:ln>
        </p:spPr>
        <p:txBody>
          <a:bodyPr vert="horz" wrap="square" lIns="91440" tIns="45720" rIns="91440" bIns="45720" numCol="1" spcCol="215900" anchor="ctr">
            <a:prstTxWarp prst="textNoShape">
              <a:avLst/>
            </a:prstTxWarp>
            <a:normAutofit lnSpcReduction="10000"/>
          </a:bodyPr>
          <a:lstStyle/>
          <a:p>
            <a:pPr marL="0" indent="0" algn="l">
              <a:spcBef>
                <a:spcPts val="0"/>
              </a:spcBef>
              <a:spcAft>
                <a:spcPts val="0"/>
              </a:spcAft>
              <a:buNone/>
            </a:pPr>
            <a:r>
              <a:rPr lang="en-US"/>
              <a:t>					</a:t>
            </a:r>
            <a:r>
              <a:rPr lang="en-US" b="1"/>
              <a:t>	</a:t>
            </a:r>
          </a:p>
          <a:p>
            <a:pPr marL="0" indent="0" algn="l">
              <a:spcBef>
                <a:spcPts val="1040"/>
              </a:spcBef>
              <a:spcAft>
                <a:spcPts val="0"/>
              </a:spcAft>
              <a:buNone/>
            </a:pPr>
            <a:r>
              <a:rPr lang="en-US" sz="2200">
                <a:solidFill>
                  <a:srgbClr val="FFFFFF"/>
                </a:solidFill>
                <a:latin typeface="Times New Roman" pitchFamily="1" charset="0"/>
                <a:ea typeface="Times New Roman" pitchFamily="1" charset="0"/>
                <a:cs typeface="Times New Roman" pitchFamily="1" charset="0"/>
              </a:rPr>
              <a:t>Objective: </a:t>
            </a:r>
          </a:p>
          <a:p>
            <a:pPr marL="457200" lvl="1" indent="0" algn="l">
              <a:spcBef>
                <a:spcPts val="960"/>
              </a:spcBef>
              <a:spcAft>
                <a:spcPts val="0"/>
              </a:spcAft>
              <a:buNone/>
            </a:pPr>
            <a:r>
              <a:rPr lang="en-US">
                <a:solidFill>
                  <a:srgbClr val="FFFFFF"/>
                </a:solidFill>
                <a:latin typeface="Times New Roman" pitchFamily="1" charset="0"/>
                <a:ea typeface="Times New Roman" pitchFamily="1" charset="0"/>
                <a:cs typeface="Times New Roman" pitchFamily="1" charset="0"/>
              </a:rPr>
              <a:t>Development of a predictive model for monitoring risk predicting the probability of  credit limit based on credit card owners payment history and characteristics. The model will determine whether a customer is placing a Credit Card Defaulter or not.</a:t>
            </a:r>
            <a:endParaRPr>
              <a:latin typeface="Times New Roman" pitchFamily="1" charset="0"/>
              <a:ea typeface="Times New Roman" pitchFamily="1" charset="0"/>
              <a:cs typeface="Times New Roman" pitchFamily="1" charset="0"/>
            </a:endParaRPr>
          </a:p>
          <a:p>
            <a:pPr marL="0" indent="0" algn="l">
              <a:spcBef>
                <a:spcPts val="1040"/>
              </a:spcBef>
              <a:spcAft>
                <a:spcPts val="0"/>
              </a:spcAft>
              <a:buNone/>
            </a:pPr>
            <a:r>
              <a:rPr lang="en-US" sz="2200">
                <a:solidFill>
                  <a:srgbClr val="FFFFFF"/>
                </a:solidFill>
                <a:latin typeface="Times New Roman" pitchFamily="1" charset="0"/>
                <a:ea typeface="Times New Roman" pitchFamily="1" charset="0"/>
                <a:cs typeface="Times New Roman" pitchFamily="1" charset="0"/>
              </a:rPr>
              <a:t>Benefits:</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Detection of upcoming months paymets Defaulters.</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Gives better insight of customers base.</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Helps in easy flow for  managing resources.</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Manual inspection if defaulter is identified .</a:t>
            </a:r>
          </a:p>
          <a:p>
            <a:pPr marL="0" indent="0" algn="l">
              <a:spcBef>
                <a:spcPts val="1000"/>
              </a:spcBef>
              <a:spcAft>
                <a:spcPts val="0"/>
              </a:spcAft>
              <a:buNone/>
            </a:pPr>
            <a:endParaRPr/>
          </a:p>
          <a:p>
            <a:pPr marL="0" indent="0" algn="l">
              <a:spcBef>
                <a:spcPts val="1000"/>
              </a:spcBef>
              <a:spcAft>
                <a:spcPts val="0"/>
              </a:spcAft>
              <a:buNone/>
            </a:pPr>
            <a:endParaRPr/>
          </a:p>
          <a:p>
            <a:pPr marL="285750" indent="-184150" algn="l">
              <a:spcBef>
                <a:spcPts val="100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9;p3"/>
          <p:cNvSpPr>
            <a:spLocks noGrp="1" noChangeArrowheads="1"/>
            <a:extLst>
              <a:ext uri="smNativeData">
                <pr:smNativeData xmlns:pr="smNativeData" xmlns:p14="http://schemas.microsoft.com/office/powerpoint/2010/main" xmlns=""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EkAIAA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A1BAAAOAQAALU4AABgJwAAEAAAACYAAAAIAAAAPTAAAP8fAAA="/>
              </a:ext>
            </a:extLst>
          </p:cNvSpPr>
          <p:nvPr>
            <p:ph idx="1"/>
          </p:nvPr>
        </p:nvSpPr>
        <p:spPr>
          <a:xfrm>
            <a:off x="683895" y="685800"/>
            <a:ext cx="8534400" cy="5715000"/>
          </a:xfrm>
          <a:noFill/>
          <a:ln>
            <a:noFill/>
          </a:ln>
        </p:spPr>
        <p:txBody>
          <a:bodyPr vert="horz" wrap="square" lIns="91440" tIns="45720" rIns="91440" bIns="45720" numCol="1" spcCol="215900" anchor="ctr">
            <a:prstTxWarp prst="textNoShape">
              <a:avLst/>
            </a:prstTxWarp>
          </a:bodyPr>
          <a:lstStyle/>
          <a:p>
            <a:pPr marL="0" indent="0" algn="l">
              <a:spcBef>
                <a:spcPts val="0"/>
              </a:spcBef>
              <a:spcAft>
                <a:spcPts val="0"/>
              </a:spcAft>
              <a:buNone/>
            </a:pPr>
            <a:r>
              <a:rPr lang="en-US" sz="2200">
                <a:solidFill>
                  <a:srgbClr val="FFFFFF"/>
                </a:solidFill>
                <a:latin typeface="Times New Roman" pitchFamily="1" charset="0"/>
                <a:ea typeface="Times New Roman" pitchFamily="1" charset="0"/>
                <a:cs typeface="Times New Roman" pitchFamily="1" charset="0"/>
              </a:rPr>
              <a:t>Data Sharing Agreement :</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Sample file name (ex UCI_Credit_Card.csv)</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Length of date stamp(8 digits)</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Length of time stamp(6 digits)</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Number of Columns</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Column names </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Column data type</a:t>
            </a:r>
          </a:p>
          <a:p>
            <a:pPr marL="285750" indent="-184150" algn="l">
              <a:spcBef>
                <a:spcPts val="1000"/>
              </a:spcBef>
              <a:spcAft>
                <a:spcPts val="0"/>
              </a:spcAft>
              <a:buNone/>
            </a:pPr>
            <a:endParaRPr>
              <a:solidFill>
                <a:srgbClr val="FFFFFF"/>
              </a:solidFill>
              <a:latin typeface="Times New Roman" pitchFamily="1" charset="0"/>
              <a:ea typeface="Times New Roman" pitchFamily="1" charset="0"/>
              <a:cs typeface="Times New Roman" pitchFamily="1"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4;p4"/>
          <p:cNvSpPr>
            <a:spLocks noGrp="1" noChangeArrowheads="1"/>
            <a:extLst>
              <a:ext uri="smNativeData">
                <pr:smNativeData xmlns:pr="smNativeData" xmlns:p14="http://schemas.microsoft.com/office/powerpoint/2010/main" xmlns=""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ICAgP8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A1BAAAOAQAALU4AADiEAAAEAAAACYAAAAIAAAAPTAAAP8fAAA="/>
              </a:ext>
            </a:extLst>
          </p:cNvSpPr>
          <p:nvPr>
            <p:ph idx="1"/>
          </p:nvPr>
        </p:nvSpPr>
        <p:spPr>
          <a:xfrm>
            <a:off x="683895" y="685800"/>
            <a:ext cx="8534400" cy="2058670"/>
          </a:xfrm>
          <a:noFill/>
          <a:ln>
            <a:noFill/>
          </a:ln>
        </p:spPr>
        <p:txBody>
          <a:bodyPr vert="horz" wrap="square" lIns="91440" tIns="45720" rIns="91440" bIns="45720" numCol="1" spcCol="215900" anchor="ctr">
            <a:prstTxWarp prst="textNoShape">
              <a:avLst/>
            </a:prstTxWarp>
          </a:bodyPr>
          <a:lstStyle/>
          <a:p>
            <a:pPr marL="3657600" lvl="8" indent="0" algn="l">
              <a:spcBef>
                <a:spcPts val="0"/>
              </a:spcBef>
              <a:spcAft>
                <a:spcPts val="0"/>
              </a:spcAft>
              <a:buNone/>
            </a:pPr>
            <a:r>
              <a:rPr lang="en-US" sz="2200">
                <a:solidFill>
                  <a:srgbClr val="FFFFFF"/>
                </a:solidFill>
                <a:latin typeface="Times New Roman" pitchFamily="1" charset="0"/>
                <a:ea typeface="Times New Roman" pitchFamily="1" charset="0"/>
                <a:cs typeface="Times New Roman" pitchFamily="1" charset="0"/>
              </a:rPr>
              <a:t>Architecture</a:t>
            </a:r>
          </a:p>
          <a:p>
            <a:pPr marL="285750" indent="-184150" algn="l">
              <a:spcBef>
                <a:spcPts val="1000"/>
              </a:spcBef>
              <a:spcAft>
                <a:spcPts val="0"/>
              </a:spcAft>
              <a:buNone/>
            </a:pPr>
            <a:endParaRPr/>
          </a:p>
          <a:p>
            <a:pPr marL="285750" indent="-184150" algn="l">
              <a:spcBef>
                <a:spcPts val="1000"/>
              </a:spcBef>
              <a:spcAft>
                <a:spcPts val="0"/>
              </a:spcAft>
              <a:buNone/>
            </a:pPr>
            <a:endParaRPr/>
          </a:p>
        </p:txBody>
      </p:sp>
      <p:pic>
        <p:nvPicPr>
          <p:cNvPr id="3" name="Google Shape;155;p4"/>
          <p:cNvPicPr>
            <a:extLst>
              <a:ext uri="smNativeData">
                <pr:smNativeData xmlns:pr="smNativeData" xmlns:p14="http://schemas.microsoft.com/office/powerpoint/2010/main" xmlns="" val="SMDATA_15_Kq6gYhMAAAAlAAAAEQ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AcAAAA4AAAAAAAAAAAAAAAAAAAA////AAAAAAAAAAAAAAAAAAAAAAAAAAAAAAAAAAAAAABkAAAAZAAAAAAAAAAjAAAABAAAAGQAAAAXAAAAFAAAAAAAAAAAAAAA/38AAP9/AAAAAAAACQAAAAQAAABZ1k8ADAAAABAAAAAAAAAAAAAAAAAAAAAAAAAAHgAAAGgAAAAAAAAAAAAAAAAAAAAAAAAAAAAAABAnAAAQJwAAAAAAAAAAAAAAAAAAAAAAAAAAAAAAAAAAAAAAAAAAAAAUAAAAAAAAAMDA/wAAAAAAZAAAADIAAAAAAAAAZAAAAAAAAAB/f38ACgAAAB8AAABUAAAABS9hBf///wEAAAAAAAAAAAAAAAAAAAAAAAAAAAAAAAAAAAAAAAAAAAAAAAJ/f38AFGGUA8zMzADAwP8Af39/AAAAAAAAAAAAAAAAAP///wAAAAAAIQAAABgAAAAUAAAANgQAAGEKAAB7RQAAxScAABAAAAAmAAAACAAAAP//////////"/>
              </a:ext>
            </a:extLst>
          </p:cNvPicPr>
          <p:nvPr/>
        </p:nvPicPr>
        <p:blipFill>
          <a:blip r:embed="rId3"/>
          <a:stretch>
            <a:fillRect/>
          </a:stretch>
        </p:blipFill>
        <p:spPr>
          <a:xfrm>
            <a:off x="684534" y="1687195"/>
            <a:ext cx="10610215" cy="4777740"/>
          </a:xfrm>
          <a:prstGeom prst="rect">
            <a:avLst/>
          </a:prstGeom>
          <a:noFill/>
          <a:ln>
            <a:noFill/>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0;p5"/>
          <p:cNvSpPr>
            <a:spLocks noGrp="1" noChangeArrowheads="1"/>
            <a:extLst>
              <a:ext uri="smNativeData">
                <pr:smNativeData xmlns:pr="smNativeData" xmlns:p14="http://schemas.microsoft.com/office/powerpoint/2010/main" xmlns=""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BVBAAAnQUAANU4AACYKgAAEAAAACYAAAAIAAAAPTAAAP8fAAA="/>
              </a:ext>
            </a:extLst>
          </p:cNvSpPr>
          <p:nvPr>
            <p:ph idx="1"/>
          </p:nvPr>
        </p:nvSpPr>
        <p:spPr>
          <a:xfrm>
            <a:off x="704215" y="912496"/>
            <a:ext cx="8534400" cy="6011545"/>
          </a:xfrm>
          <a:noFill/>
          <a:ln>
            <a:noFill/>
          </a:ln>
        </p:spPr>
        <p:txBody>
          <a:bodyPr vert="horz" wrap="square" lIns="91440" tIns="45720" rIns="91440" bIns="45720" numCol="1" spcCol="215900" anchor="ctr">
            <a:prstTxWarp prst="textNoShape">
              <a:avLst/>
            </a:prstTxWarp>
            <a:normAutofit fontScale="85000" lnSpcReduction="10000"/>
          </a:bodyPr>
          <a:lstStyle/>
          <a:p>
            <a:pPr marL="0" indent="0" algn="l">
              <a:spcBef>
                <a:spcPts val="0"/>
              </a:spcBef>
              <a:spcAft>
                <a:spcPts val="0"/>
              </a:spcAft>
              <a:buNone/>
            </a:pPr>
            <a:r>
              <a:rPr lang="en-US" sz="2200">
                <a:solidFill>
                  <a:srgbClr val="FFFFFF"/>
                </a:solidFill>
                <a:latin typeface="Times New Roman" pitchFamily="1" charset="0"/>
                <a:ea typeface="Times New Roman" pitchFamily="1" charset="0"/>
                <a:cs typeface="Times New Roman" pitchFamily="1" charset="0"/>
              </a:rPr>
              <a:t>Data Validation and Data Transformation :</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Name Validation - Validation of files name as per the DSA. We have created a regex pattern for validation. After it checks for date format and time format if these requirements are satisfied, we move such files to "Good_Data_Folder" else "Bad_Data_Folder.“</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Number of Columns – Validation of number of columns present in the files, and if it doesn't match then the file is moved to "Bad_Data_Folder.“</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Name of Columns - The name of the columns is validated and should be the same as given in the schema file. If not, then the file is moved to "Bad_Data_Folder".</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Data type of columns - The data type of columns is given in the schema file. It is validated when we insert the files into Database. If the datatype is wrong, then the file is moved to "Bad_Data_Folder".</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Null values in columns - If any of the columns in a file have all the values as NULL or missing, we discard such a file and move it to "Bad_Data_Folder".</a:t>
            </a:r>
            <a:endParaRPr>
              <a:solidFill>
                <a:srgbClr val="FFFFFF"/>
              </a:solidFill>
              <a:latin typeface="Times New Roman" pitchFamily="1" charset="0"/>
              <a:ea typeface="Times New Roman" pitchFamily="1" charset="0"/>
              <a:cs typeface="Times New Roman" pitchFamily="1"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5;p6"/>
          <p:cNvSpPr>
            <a:spLocks noGrp="1" noChangeArrowheads="1"/>
            <a:extLst>
              <a:ext uri="smNativeData">
                <pr:smNativeData xmlns:pr="smNativeData" xmlns:p14="http://schemas.microsoft.com/office/powerpoint/2010/main" xmlns=""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A1BAAAOAQAALU4AAA8JQAAEAAAACYAAAAIAAAAPTAAAP8fAAA="/>
              </a:ext>
            </a:extLst>
          </p:cNvSpPr>
          <p:nvPr>
            <p:ph idx="1"/>
          </p:nvPr>
        </p:nvSpPr>
        <p:spPr>
          <a:xfrm>
            <a:off x="683895" y="685800"/>
            <a:ext cx="8534400" cy="5367020"/>
          </a:xfrm>
          <a:noFill/>
          <a:ln>
            <a:noFill/>
          </a:ln>
        </p:spPr>
        <p:txBody>
          <a:bodyPr vert="horz" wrap="square" lIns="91440" tIns="45720" rIns="91440" bIns="45720" numCol="1" spcCol="215900" anchor="ctr">
            <a:prstTxWarp prst="textNoShape">
              <a:avLst/>
            </a:prstTxWarp>
          </a:bodyPr>
          <a:lstStyle/>
          <a:p>
            <a:pPr marL="0" indent="0" algn="l">
              <a:spcBef>
                <a:spcPts val="0"/>
              </a:spcBef>
              <a:spcAft>
                <a:spcPts val="0"/>
              </a:spcAft>
              <a:buNone/>
            </a:pPr>
            <a:r>
              <a:rPr lang="en-US" sz="2200">
                <a:solidFill>
                  <a:srgbClr val="FFFFFF"/>
                </a:solidFill>
                <a:latin typeface="Times New Roman" pitchFamily="1" charset="0"/>
                <a:ea typeface="Times New Roman" pitchFamily="1" charset="0"/>
                <a:cs typeface="Times New Roman" pitchFamily="1" charset="0"/>
              </a:rPr>
              <a:t>Data Insertion in Database:</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Table creation :- Table name  “t_motorpv_fraud" is created in the database for inserting the files. If the table is already present then new files are inserted in the same table.</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Insertion of files in the table - All the files in the "Good_Data_Folder" are inserted in the above-created table. If any file has invalid data type in any of the columns, the file is not loaded in the table </a:t>
            </a:r>
          </a:p>
          <a:p>
            <a:pPr marL="285750" indent="-184150" algn="l">
              <a:spcBef>
                <a:spcPts val="1000"/>
              </a:spcBef>
              <a:spcAft>
                <a:spcPts val="0"/>
              </a:spcAft>
              <a:buNone/>
            </a:pPr>
            <a:endParaRPr>
              <a:latin typeface="Times New Roman" pitchFamily="1" charset="0"/>
              <a:ea typeface="Times New Roman" pitchFamily="1" charset="0"/>
              <a:cs typeface="Times New Roman" pitchFamily="1"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0;p7"/>
          <p:cNvSpPr>
            <a:spLocks noGrp="1" noChangeArrowheads="1"/>
            <a:extLst>
              <a:ext uri="smNativeData">
                <pr:smNativeData xmlns:pr="smNativeData" xmlns:p14="http://schemas.microsoft.com/office/powerpoint/2010/main" xmlns=""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A1BAAAogAAAPBHAAArKAAAEAAAACYAAAAIAAAAPTAAAP8fAAA="/>
              </a:ext>
            </a:extLst>
          </p:cNvSpPr>
          <p:nvPr>
            <p:ph idx="1"/>
          </p:nvPr>
        </p:nvSpPr>
        <p:spPr>
          <a:xfrm>
            <a:off x="683899" y="102876"/>
            <a:ext cx="11010265" cy="6426835"/>
          </a:xfrm>
          <a:noFill/>
          <a:ln>
            <a:noFill/>
          </a:ln>
        </p:spPr>
        <p:txBody>
          <a:bodyPr vert="horz" wrap="square" lIns="91440" tIns="45720" rIns="91440" bIns="45720" numCol="1" spcCol="215900" anchor="ctr">
            <a:prstTxWarp prst="textNoShape">
              <a:avLst/>
            </a:prstTxWarp>
          </a:bodyPr>
          <a:lstStyle/>
          <a:p>
            <a:pPr marL="0" indent="0" algn="l">
              <a:spcBef>
                <a:spcPts val="0"/>
              </a:spcBef>
              <a:spcAft>
                <a:spcPts val="0"/>
              </a:spcAft>
              <a:buNone/>
            </a:pPr>
            <a:r>
              <a:rPr lang="en-US" sz="2200">
                <a:solidFill>
                  <a:srgbClr val="FFFFFF"/>
                </a:solidFill>
                <a:latin typeface="Times New Roman" pitchFamily="1" charset="0"/>
                <a:ea typeface="Times New Roman" pitchFamily="1" charset="0"/>
                <a:cs typeface="Times New Roman" pitchFamily="1" charset="0"/>
              </a:rPr>
              <a:t>Model Training:</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Data Export from Db :</a:t>
            </a:r>
          </a:p>
          <a:p>
            <a:pPr marL="914400" lvl="2" indent="0" algn="l">
              <a:spcBef>
                <a:spcPts val="960"/>
              </a:spcBef>
              <a:spcAft>
                <a:spcPts val="0"/>
              </a:spcAft>
              <a:buNone/>
            </a:pPr>
            <a:r>
              <a:rPr lang="en-US" sz="1800">
                <a:solidFill>
                  <a:srgbClr val="FFFFFF"/>
                </a:solidFill>
                <a:latin typeface="Times New Roman" pitchFamily="1" charset="0"/>
                <a:ea typeface="Times New Roman" pitchFamily="1" charset="0"/>
                <a:cs typeface="Times New Roman" pitchFamily="1" charset="0"/>
              </a:rPr>
              <a:t>     The accumulated data from db is exported in csv format for model training</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Data Preprocessing   </a:t>
            </a:r>
          </a:p>
          <a:p>
            <a:pPr marL="1200150" lvl="2" indent="-285750" algn="l">
              <a:spcBef>
                <a:spcPts val="960"/>
              </a:spcBef>
              <a:spcAft>
                <a:spcPts val="0"/>
              </a:spcAft>
              <a:buSzPts val="1440"/>
              <a:buFont typeface="Noto Sans Symbols" charset="0"/>
              <a:buChar char="▪"/>
            </a:pPr>
            <a:r>
              <a:rPr lang="en-US" sz="1800">
                <a:solidFill>
                  <a:srgbClr val="FFFFFF"/>
                </a:solidFill>
                <a:latin typeface="Times New Roman" pitchFamily="1" charset="0"/>
                <a:ea typeface="Times New Roman" pitchFamily="1" charset="0"/>
                <a:cs typeface="Times New Roman" pitchFamily="1" charset="0"/>
              </a:rPr>
              <a:t>Performing EDA to get insight of data like  identifying distribution , outliers ,trend</a:t>
            </a:r>
          </a:p>
          <a:p>
            <a:pPr marL="914400" lvl="2" indent="0" algn="l">
              <a:spcBef>
                <a:spcPts val="960"/>
              </a:spcBef>
              <a:spcAft>
                <a:spcPts val="0"/>
              </a:spcAft>
              <a:buNone/>
            </a:pPr>
            <a:r>
              <a:rPr lang="en-US" sz="1800">
                <a:solidFill>
                  <a:srgbClr val="FFFFFF"/>
                </a:solidFill>
                <a:latin typeface="Times New Roman" pitchFamily="1" charset="0"/>
                <a:ea typeface="Times New Roman" pitchFamily="1" charset="0"/>
                <a:cs typeface="Times New Roman" pitchFamily="1" charset="0"/>
              </a:rPr>
              <a:t>      among data etc.</a:t>
            </a:r>
            <a:endParaRPr sz="1800">
              <a:solidFill>
                <a:srgbClr val="FFFFFF"/>
              </a:solidFill>
              <a:latin typeface="Times New Roman" pitchFamily="1" charset="0"/>
              <a:ea typeface="Times New Roman" pitchFamily="1" charset="0"/>
              <a:cs typeface="Times New Roman" pitchFamily="1" charset="0"/>
            </a:endParaRPr>
          </a:p>
          <a:p>
            <a:pPr marL="1200150" lvl="2" indent="-285750" algn="l">
              <a:spcBef>
                <a:spcPts val="960"/>
              </a:spcBef>
              <a:spcAft>
                <a:spcPts val="0"/>
              </a:spcAft>
              <a:buSzPts val="1440"/>
              <a:buFont typeface="Noto Sans Symbols" charset="0"/>
              <a:buChar char="▪"/>
            </a:pPr>
            <a:r>
              <a:rPr lang="en-US" sz="1800">
                <a:solidFill>
                  <a:srgbClr val="FFFFFF"/>
                </a:solidFill>
                <a:latin typeface="Times New Roman" pitchFamily="1" charset="0"/>
                <a:ea typeface="Times New Roman" pitchFamily="1" charset="0"/>
                <a:cs typeface="Times New Roman" pitchFamily="1" charset="0"/>
              </a:rPr>
              <a:t>Check for null values in the columns. If present impute the null values.</a:t>
            </a:r>
            <a:endParaRPr sz="1800">
              <a:solidFill>
                <a:srgbClr val="FFFFFF"/>
              </a:solidFill>
              <a:latin typeface="Times New Roman" pitchFamily="1" charset="0"/>
              <a:ea typeface="Times New Roman" pitchFamily="1" charset="0"/>
              <a:cs typeface="Times New Roman" pitchFamily="1" charset="0"/>
            </a:endParaRPr>
          </a:p>
          <a:p>
            <a:pPr marL="1200150" lvl="2" indent="-285750" algn="l">
              <a:spcBef>
                <a:spcPts val="960"/>
              </a:spcBef>
              <a:spcAft>
                <a:spcPts val="0"/>
              </a:spcAft>
              <a:buSzPts val="1440"/>
              <a:buFont typeface="Noto Sans Symbols" charset="0"/>
              <a:buChar char="▪"/>
            </a:pPr>
            <a:r>
              <a:rPr lang="en-US" sz="1800">
                <a:solidFill>
                  <a:srgbClr val="FFFFFF"/>
                </a:solidFill>
                <a:latin typeface="Times New Roman" pitchFamily="1" charset="0"/>
                <a:ea typeface="Times New Roman" pitchFamily="1" charset="0"/>
                <a:cs typeface="Times New Roman" pitchFamily="1" charset="0"/>
              </a:rPr>
              <a:t>Encode the categorical values with numeric values.</a:t>
            </a:r>
          </a:p>
          <a:p>
            <a:pPr marL="1200150" lvl="2" indent="-285750" algn="l">
              <a:spcBef>
                <a:spcPts val="960"/>
              </a:spcBef>
              <a:spcAft>
                <a:spcPts val="0"/>
              </a:spcAft>
              <a:buSzPts val="1440"/>
              <a:buFont typeface="Noto Sans Symbols" charset="0"/>
              <a:buChar char="▪"/>
            </a:pPr>
            <a:r>
              <a:rPr lang="en-US" sz="1800">
                <a:solidFill>
                  <a:srgbClr val="FFFFFF"/>
                </a:solidFill>
                <a:latin typeface="Times New Roman" pitchFamily="1" charset="0"/>
                <a:ea typeface="Times New Roman" pitchFamily="1" charset="0"/>
                <a:cs typeface="Times New Roman" pitchFamily="1" charset="0"/>
              </a:rPr>
              <a:t>Perform Standard Scalar to scale down the values.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5;p8"/>
          <p:cNvSpPr>
            <a:spLocks noGrp="1" noChangeArrowheads="1"/>
            <a:extLst>
              <a:ext uri="smNativeData">
                <pr:smNativeData xmlns:pr="smNativeData" xmlns:p14="http://schemas.microsoft.com/office/powerpoint/2010/main" xmlns=""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A1BAAAOAQAALU4AABRJQAAEAAAACYAAAAIAAAAPTAAAP8fAAA="/>
              </a:ext>
            </a:extLst>
          </p:cNvSpPr>
          <p:nvPr>
            <p:ph idx="1"/>
          </p:nvPr>
        </p:nvSpPr>
        <p:spPr>
          <a:xfrm>
            <a:off x="683895" y="685806"/>
            <a:ext cx="8534400" cy="5380355"/>
          </a:xfrm>
          <a:noFill/>
          <a:ln>
            <a:noFill/>
          </a:ln>
        </p:spPr>
        <p:txBody>
          <a:bodyPr vert="horz" wrap="square" lIns="91440" tIns="45720" rIns="91440" bIns="45720" numCol="1" spcCol="215900" anchor="ctr">
            <a:prstTxWarp prst="textNoShape">
              <a:avLst/>
            </a:prstTxWarp>
          </a:bodyPr>
          <a:lstStyle/>
          <a:p>
            <a:pPr marL="742950" lvl="1" indent="-285750" algn="l">
              <a:spcBef>
                <a:spcPts val="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Clustering – </a:t>
            </a:r>
            <a:endParaRPr>
              <a:solidFill>
                <a:srgbClr val="FFFFFF"/>
              </a:solidFill>
              <a:latin typeface="Times New Roman" pitchFamily="1" charset="0"/>
              <a:ea typeface="Times New Roman" pitchFamily="1" charset="0"/>
              <a:cs typeface="Times New Roman" pitchFamily="1" charset="0"/>
            </a:endParaRPr>
          </a:p>
          <a:p>
            <a:pPr marL="1200150" lvl="2" indent="-285750" algn="l">
              <a:spcBef>
                <a:spcPts val="960"/>
              </a:spcBef>
              <a:spcAft>
                <a:spcPts val="0"/>
              </a:spcAft>
              <a:buSzPts val="1440"/>
              <a:buFont typeface="Noto Sans Symbols" charset="0"/>
              <a:buChar char="▪"/>
            </a:pPr>
            <a:r>
              <a:rPr lang="en-US" sz="1800">
                <a:solidFill>
                  <a:srgbClr val="FFFFFF"/>
                </a:solidFill>
                <a:latin typeface="Times New Roman" pitchFamily="1" charset="0"/>
                <a:ea typeface="Times New Roman" pitchFamily="1" charset="0"/>
                <a:cs typeface="Times New Roman" pitchFamily="1" charset="0"/>
              </a:rPr>
              <a:t>KMeans algorithm is used to create clusters in the preprocessed data. The optimum number of clusters is selected by plotting the elbow plot, and for the dynamic selection of the number of clusters, we are using KneeLocator function. The idea behind clustering is to implement different algorithms on the structured data</a:t>
            </a:r>
          </a:p>
          <a:p>
            <a:pPr marL="1200150" lvl="2" indent="-285750" algn="l">
              <a:spcBef>
                <a:spcPts val="960"/>
              </a:spcBef>
              <a:spcAft>
                <a:spcPts val="0"/>
              </a:spcAft>
              <a:buSzPts val="1440"/>
              <a:buFont typeface="Noto Sans Symbols" charset="0"/>
              <a:buChar char="▪"/>
            </a:pPr>
            <a:r>
              <a:rPr lang="en-US" sz="1800">
                <a:solidFill>
                  <a:srgbClr val="FFFFFF"/>
                </a:solidFill>
                <a:latin typeface="Times New Roman" pitchFamily="1" charset="0"/>
                <a:ea typeface="Times New Roman" pitchFamily="1" charset="0"/>
                <a:cs typeface="Times New Roman" pitchFamily="1" charset="0"/>
              </a:rPr>
              <a:t>The Kmeans model is trained over preprocessed data, and the model is saved for further use in prediction</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Model Selection – </a:t>
            </a:r>
            <a:endParaRPr>
              <a:solidFill>
                <a:srgbClr val="FFFFFF"/>
              </a:solidFill>
              <a:latin typeface="Times New Roman" pitchFamily="1" charset="0"/>
              <a:ea typeface="Times New Roman" pitchFamily="1" charset="0"/>
              <a:cs typeface="Times New Roman" pitchFamily="1" charset="0"/>
            </a:endParaRPr>
          </a:p>
          <a:p>
            <a:pPr marL="914400" lvl="2" indent="0" algn="l">
              <a:spcBef>
                <a:spcPts val="960"/>
              </a:spcBef>
              <a:spcAft>
                <a:spcPts val="0"/>
              </a:spcAft>
              <a:buNone/>
            </a:pPr>
            <a:r>
              <a:rPr lang="en-US" sz="1800">
                <a:solidFill>
                  <a:srgbClr val="FFFFFF"/>
                </a:solidFill>
                <a:latin typeface="Times New Roman" pitchFamily="1" charset="0"/>
                <a:ea typeface="Times New Roman" pitchFamily="1" charset="0"/>
                <a:cs typeface="Times New Roman" pitchFamily="1" charset="0"/>
              </a:rPr>
              <a:t>After the clusters are created, we find the best model for each cluster. By using 2  algorithms “SVM” and "XGBoost". For each cluster both the hyper tunned algorithms are used. We calculate the AUC scores for both models and select the model with the best score. Similarly, the model is selected for each cluster. All the models for every cluster are saved for use in prediction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0;p9"/>
          <p:cNvSpPr>
            <a:spLocks noGrp="1" noChangeArrowheads="1"/>
            <a:extLst>
              <a:ext uri="smNativeData">
                <pr:smNativeData xmlns:pr="smNativeData" xmlns:p14="http://schemas.microsoft.com/office/powerpoint/2010/main" xmlns=""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A1BAAAOAQAALU4AABCKwAAEAAAACYAAAAIAAAAPTAAAP8fAAA="/>
              </a:ext>
            </a:extLst>
          </p:cNvSpPr>
          <p:nvPr>
            <p:ph idx="1"/>
          </p:nvPr>
        </p:nvSpPr>
        <p:spPr>
          <a:xfrm>
            <a:off x="683895" y="685800"/>
            <a:ext cx="8534400" cy="6346190"/>
          </a:xfrm>
          <a:noFill/>
          <a:ln>
            <a:noFill/>
          </a:ln>
        </p:spPr>
        <p:txBody>
          <a:bodyPr vert="horz" wrap="square" lIns="91440" tIns="45720" rIns="91440" bIns="45720" numCol="1" spcCol="215900" anchor="ctr">
            <a:prstTxWarp prst="textNoShape">
              <a:avLst/>
            </a:prstTxWarp>
          </a:bodyPr>
          <a:lstStyle/>
          <a:p>
            <a:pPr marL="285750" indent="-184150" algn="l">
              <a:spcBef>
                <a:spcPts val="0"/>
              </a:spcBef>
              <a:spcAft>
                <a:spcPts val="0"/>
              </a:spcAft>
              <a:buNone/>
            </a:pPr>
            <a:endParaRPr>
              <a:solidFill>
                <a:srgbClr val="FFFFFF"/>
              </a:solidFill>
            </a:endParaRPr>
          </a:p>
          <a:p>
            <a:pPr marL="0" indent="0" algn="l">
              <a:spcBef>
                <a:spcPts val="1040"/>
              </a:spcBef>
              <a:spcAft>
                <a:spcPts val="0"/>
              </a:spcAft>
              <a:buNone/>
            </a:pPr>
            <a:r>
              <a:rPr lang="en-US" sz="2200">
                <a:solidFill>
                  <a:srgbClr val="FFFFFF"/>
                </a:solidFill>
                <a:latin typeface="Times New Roman" pitchFamily="1" charset="0"/>
                <a:ea typeface="Times New Roman" pitchFamily="1" charset="0"/>
                <a:cs typeface="Times New Roman" pitchFamily="1" charset="0"/>
              </a:rPr>
              <a:t>Prediction:</a:t>
            </a:r>
            <a:endParaRPr sz="2200">
              <a:solidFill>
                <a:srgbClr val="FFFFFF"/>
              </a:solidFill>
              <a:latin typeface="Times New Roman" pitchFamily="1" charset="0"/>
              <a:ea typeface="Times New Roman" pitchFamily="1" charset="0"/>
              <a:cs typeface="Times New Roman" pitchFamily="1" charset="0"/>
            </a:endParaRP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The testing files are shared in the batches and we perform the same Validation operations ,data transformation and data insertion on them.</a:t>
            </a:r>
          </a:p>
          <a:p>
            <a:pPr marL="742950" lvl="2" indent="-285750" algn="l">
              <a:spcBef>
                <a:spcPts val="960"/>
              </a:spcBef>
              <a:spcAft>
                <a:spcPts val="0"/>
              </a:spcAft>
              <a:buSzPts val="1440"/>
              <a:buFont typeface="Noto Sans Symbols" charset="0"/>
              <a:buChar char="⮚"/>
            </a:pPr>
            <a:r>
              <a:rPr lang="en-US" sz="1800">
                <a:solidFill>
                  <a:srgbClr val="FFFFFF"/>
                </a:solidFill>
                <a:latin typeface="Times New Roman" pitchFamily="1" charset="0"/>
                <a:ea typeface="Times New Roman" pitchFamily="1" charset="0"/>
                <a:cs typeface="Times New Roman" pitchFamily="1" charset="0"/>
              </a:rPr>
              <a:t>The accumulated data from db is exported in csv format for  prediction</a:t>
            </a:r>
          </a:p>
          <a:p>
            <a:pPr marL="742950" lvl="2" indent="-285750" algn="l">
              <a:spcBef>
                <a:spcPts val="960"/>
              </a:spcBef>
              <a:spcAft>
                <a:spcPts val="0"/>
              </a:spcAft>
              <a:buSzPts val="1440"/>
              <a:buFont typeface="Noto Sans Symbols" charset="0"/>
              <a:buChar char="⮚"/>
            </a:pPr>
            <a:r>
              <a:rPr lang="en-US" sz="1800">
                <a:solidFill>
                  <a:srgbClr val="FFFFFF"/>
                </a:solidFill>
                <a:latin typeface="Times New Roman" pitchFamily="1" charset="0"/>
                <a:ea typeface="Times New Roman" pitchFamily="1" charset="0"/>
                <a:cs typeface="Times New Roman" pitchFamily="1" charset="0"/>
              </a:rPr>
              <a:t>We perform data pre-processing techniques on it.</a:t>
            </a:r>
            <a:endParaRPr sz="1800">
              <a:solidFill>
                <a:srgbClr val="FFFFFF"/>
              </a:solidFill>
              <a:latin typeface="Times New Roman" pitchFamily="1" charset="0"/>
              <a:ea typeface="Times New Roman" pitchFamily="1" charset="0"/>
              <a:cs typeface="Times New Roman" pitchFamily="1" charset="0"/>
            </a:endParaRPr>
          </a:p>
          <a:p>
            <a:pPr marL="742950" lvl="2" indent="-285750" algn="l">
              <a:spcBef>
                <a:spcPts val="960"/>
              </a:spcBef>
              <a:spcAft>
                <a:spcPts val="0"/>
              </a:spcAft>
              <a:buSzPts val="1440"/>
              <a:buFont typeface="Noto Sans Symbols" charset="0"/>
              <a:buChar char="⮚"/>
            </a:pPr>
            <a:r>
              <a:rPr lang="en-US" sz="1800">
                <a:solidFill>
                  <a:srgbClr val="FFFFFF"/>
                </a:solidFill>
                <a:latin typeface="Times New Roman" pitchFamily="1" charset="0"/>
                <a:ea typeface="Times New Roman" pitchFamily="1" charset="0"/>
                <a:cs typeface="Times New Roman" pitchFamily="1" charset="0"/>
              </a:rPr>
              <a:t>KMeans model created during training is loaded and clusters for the preprocessed data is predicted</a:t>
            </a:r>
          </a:p>
          <a:p>
            <a:pPr marL="742950" lvl="2" indent="-285750" algn="l">
              <a:spcBef>
                <a:spcPts val="960"/>
              </a:spcBef>
              <a:spcAft>
                <a:spcPts val="0"/>
              </a:spcAft>
              <a:buSzPts val="1440"/>
              <a:buFont typeface="Noto Sans Symbols" charset="0"/>
              <a:buChar char="⮚"/>
            </a:pPr>
            <a:r>
              <a:rPr lang="en-US" sz="1800">
                <a:solidFill>
                  <a:srgbClr val="FFFFFF"/>
                </a:solidFill>
                <a:latin typeface="Times New Roman" pitchFamily="1" charset="0"/>
                <a:ea typeface="Times New Roman" pitchFamily="1" charset="0"/>
                <a:cs typeface="Times New Roman" pitchFamily="1" charset="0"/>
              </a:rPr>
              <a:t>Based on the cluster number respective model is loaded and is used to predict the data for that cluster.</a:t>
            </a:r>
          </a:p>
          <a:p>
            <a:pPr marL="742950" lvl="2" indent="-285750" algn="l">
              <a:spcBef>
                <a:spcPts val="960"/>
              </a:spcBef>
              <a:spcAft>
                <a:spcPts val="0"/>
              </a:spcAft>
              <a:buSzPts val="1440"/>
              <a:buFont typeface="Noto Sans Symbols" charset="0"/>
              <a:buChar char="⮚"/>
            </a:pPr>
            <a:r>
              <a:rPr lang="en-US" sz="1800">
                <a:solidFill>
                  <a:srgbClr val="FFFFFF"/>
                </a:solidFill>
                <a:latin typeface="Times New Roman" pitchFamily="1" charset="0"/>
                <a:ea typeface="Times New Roman" pitchFamily="1" charset="0"/>
                <a:cs typeface="Times New Roman" pitchFamily="1" charset="0"/>
              </a:rPr>
              <a:t>Once the prediction is done for all the clusters. The predictions  are saved in csv format and shared.</a:t>
            </a:r>
          </a:p>
          <a:p>
            <a:pPr marL="285750" indent="-184150" algn="l">
              <a:spcBef>
                <a:spcPts val="1000"/>
              </a:spcBef>
              <a:spcAft>
                <a:spcPts val="0"/>
              </a:spcAft>
              <a:buNone/>
            </a:pPr>
            <a:endParaRPr>
              <a:solidFill>
                <a:srgbClr val="FFFFFF"/>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Metro</Template>
  <TotalTime>0</TotalTime>
  <Words>779</Words>
  <PresentationFormat>Custom</PresentationFormat>
  <Paragraphs>80</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Times New Roman</vt:lpstr>
      <vt:lpstr>Wingdings</vt:lpstr>
      <vt:lpstr>Corbel</vt:lpstr>
      <vt:lpstr>Noto Sans Symbols</vt:lpstr>
      <vt:lpstr>Wingdings 2</vt:lpstr>
      <vt:lpstr>Wingdings 3</vt:lpstr>
      <vt:lpstr>Consolas</vt:lpstr>
      <vt:lpstr>Metro</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Windows 10</dc:creator>
  <cp:keywords/>
  <dc:description/>
  <cp:lastModifiedBy>Hp</cp:lastModifiedBy>
  <cp:revision>1</cp:revision>
  <dcterms:created xsi:type="dcterms:W3CDTF">2021-06-19T13:01:53Z</dcterms:created>
  <dcterms:modified xsi:type="dcterms:W3CDTF">2022-06-11T02:42:33Z</dcterms:modified>
</cp:coreProperties>
</file>