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sldIdLst>
    <p:sldId id="256" r:id="rId2"/>
    <p:sldId id="257" r:id="rId3"/>
    <p:sldId id="262" r:id="rId4"/>
    <p:sldId id="263" r:id="rId5"/>
    <p:sldId id="264" r:id="rId6"/>
    <p:sldId id="265" r:id="rId7"/>
    <p:sldId id="266" r:id="rId8"/>
    <p:sldId id="282" r:id="rId9"/>
    <p:sldId id="267" r:id="rId10"/>
    <p:sldId id="268" r:id="rId11"/>
    <p:sldId id="258" r:id="rId12"/>
    <p:sldId id="261"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5102" autoAdjust="0"/>
  </p:normalViewPr>
  <p:slideViewPr>
    <p:cSldViewPr snapToGrid="0">
      <p:cViewPr varScale="1">
        <p:scale>
          <a:sx n="86" d="100"/>
          <a:sy n="86" d="100"/>
        </p:scale>
        <p:origin x="8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BACAF-2230-44E3-BA71-93873E8B2C94}"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C109B-B6D9-4D42-AD4C-59C829878A83}" type="slidenum">
              <a:rPr lang="en-IN" smtClean="0"/>
              <a:t>‹#›</a:t>
            </a:fld>
            <a:endParaRPr lang="en-IN"/>
          </a:p>
        </p:txBody>
      </p:sp>
    </p:spTree>
    <p:extLst>
      <p:ext uri="{BB962C8B-B14F-4D97-AF65-F5344CB8AC3E}">
        <p14:creationId xmlns:p14="http://schemas.microsoft.com/office/powerpoint/2010/main" val="156539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5C109B-B6D9-4D42-AD4C-59C829878A83}" type="slidenum">
              <a:rPr lang="en-IN" smtClean="0"/>
              <a:t>18</a:t>
            </a:fld>
            <a:endParaRPr lang="en-IN"/>
          </a:p>
        </p:txBody>
      </p:sp>
    </p:spTree>
    <p:extLst>
      <p:ext uri="{BB962C8B-B14F-4D97-AF65-F5344CB8AC3E}">
        <p14:creationId xmlns:p14="http://schemas.microsoft.com/office/powerpoint/2010/main" val="347872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A60E-C569-3012-4516-7416F775B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7A43AF-80B9-2F81-F591-925B687F2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656CD7-7A78-1BBF-542B-68BB8664165B}"/>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D1A17B7F-15C8-E0EE-41B7-225680F91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5C90D-55A4-45ED-DBA9-37148DB8FBAE}"/>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241399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7A7-DA63-1203-E0C5-5BCDC8540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FD04C-4120-0B00-12A4-76262CDCB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CBB16-B204-B7EB-0AE7-2C76CD4000BD}"/>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B4388DEF-571A-77A0-91AB-4A581C623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714CD-C58F-AB50-7ED5-648B128BE835}"/>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131492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33A80-42DA-1BA1-558E-EEE65A2085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4BC26-B3FD-0E34-EF87-08782A77E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3DC7C-966A-383A-2358-03DF67771CAF}"/>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4F21E62B-5863-2DE0-A797-6D633B040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1887A-8AE2-FB5F-2793-8B0B93C88088}"/>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345982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38B2-0FEB-13BD-388D-751F5EB1E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B4914-AC5F-7735-5610-B8DCA6197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01EDD-7057-C49E-3583-EAF0FC5612A0}"/>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05D17A1C-7C6A-1DE6-5B62-4031623E1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9790C-2D16-7BCC-6225-54C7E1BA5450}"/>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143093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0D02-1C04-D496-5122-F719DD70C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D66B7F-84B5-31CE-93EE-8EDF08BF2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FC4C14-60A3-B195-FA7B-A626E9304E9F}"/>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2CF2D12A-4ED1-816D-AD29-4D450A2DD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99766-76E1-DF8E-C975-13D280EC0F2A}"/>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81229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317E-2DE9-8B06-0A27-B2B00348C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22E65-7475-BC7F-D516-D0F05AFCE2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9B0C28-3B73-0E67-A00F-CD0778FB0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F9E50-3D6C-1B1B-31FB-1E36CE275EFA}"/>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6" name="Footer Placeholder 5">
            <a:extLst>
              <a:ext uri="{FF2B5EF4-FFF2-40B4-BE49-F238E27FC236}">
                <a16:creationId xmlns:a16="http://schemas.microsoft.com/office/drawing/2014/main" id="{9F7729AF-954E-F04B-689D-1F93B5A81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81F16-0D32-BC85-A427-3DF28FDC7515}"/>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399031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8B19-750C-8FEB-1718-D569BBB7A9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C3EE7-B185-CFD6-7BF0-837365A96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5556E-BDB2-2473-32F9-526BFE746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08E3DC-207B-B575-8870-0B60B59DA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59F0B-2097-DBA5-F016-BB3C677D4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36CD8-D923-4BB3-C6FC-180FBCE8FDFA}"/>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8" name="Footer Placeholder 7">
            <a:extLst>
              <a:ext uri="{FF2B5EF4-FFF2-40B4-BE49-F238E27FC236}">
                <a16:creationId xmlns:a16="http://schemas.microsoft.com/office/drawing/2014/main" id="{E3CE26A5-E14C-E281-2442-091EEF4F01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5014F9-3D08-5DE8-941E-FC0EA1C8EE89}"/>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208295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D7C0-B14C-4735-E3A5-D60D2E4F01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930D31-49E7-A876-E835-710816E535D3}"/>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4" name="Footer Placeholder 3">
            <a:extLst>
              <a:ext uri="{FF2B5EF4-FFF2-40B4-BE49-F238E27FC236}">
                <a16:creationId xmlns:a16="http://schemas.microsoft.com/office/drawing/2014/main" id="{2E120A0F-FCA9-4000-F061-5EF5355CAE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DBDEBD-D061-2411-0D99-C8E201E2B8D2}"/>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216592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46DA5-DAD5-4B84-1628-021A97203DF2}"/>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3" name="Footer Placeholder 2">
            <a:extLst>
              <a:ext uri="{FF2B5EF4-FFF2-40B4-BE49-F238E27FC236}">
                <a16:creationId xmlns:a16="http://schemas.microsoft.com/office/drawing/2014/main" id="{E9E3BCFF-80D6-F047-CC39-AD0CBE4EA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9F11AC-EF33-F453-CF40-D0C9239CEDED}"/>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108875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6E0-84D3-B948-21B1-A16C1242C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F9CF6C-763D-BD09-0655-FEBAC3E2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A129EF-16E8-893C-309D-315567AEF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30ABD-B449-5BEB-0F5E-D5177071506D}"/>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6" name="Footer Placeholder 5">
            <a:extLst>
              <a:ext uri="{FF2B5EF4-FFF2-40B4-BE49-F238E27FC236}">
                <a16:creationId xmlns:a16="http://schemas.microsoft.com/office/drawing/2014/main" id="{20E70A9E-EA60-1CFB-D3BC-5C0917B1D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78673-8433-9CB0-98B1-F4BAB1EC3DCB}"/>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176879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2898-2A92-2333-E463-80BAB1ADA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6FF0B6-328A-A49F-0961-D37AC4359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02B1B0-0A68-66BA-2BD8-37C2C9CF5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2D9A0-36D4-CD43-B535-C30C619AD6DB}"/>
              </a:ext>
            </a:extLst>
          </p:cNvPr>
          <p:cNvSpPr>
            <a:spLocks noGrp="1"/>
          </p:cNvSpPr>
          <p:nvPr>
            <p:ph type="dt" sz="half" idx="10"/>
          </p:nvPr>
        </p:nvSpPr>
        <p:spPr/>
        <p:txBody>
          <a:bodyPr/>
          <a:lstStyle/>
          <a:p>
            <a:fld id="{112FF7E3-B76C-47F4-9D83-932C949FA044}" type="datetimeFigureOut">
              <a:rPr lang="en-IN" smtClean="0"/>
              <a:t>03-05-2023</a:t>
            </a:fld>
            <a:endParaRPr lang="en-IN"/>
          </a:p>
        </p:txBody>
      </p:sp>
      <p:sp>
        <p:nvSpPr>
          <p:cNvPr id="6" name="Footer Placeholder 5">
            <a:extLst>
              <a:ext uri="{FF2B5EF4-FFF2-40B4-BE49-F238E27FC236}">
                <a16:creationId xmlns:a16="http://schemas.microsoft.com/office/drawing/2014/main" id="{4FAF79C7-9BC6-AB11-8CB7-CE8D63AC0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A3EDFA-990D-FEFC-BB54-6CE840AECFAC}"/>
              </a:ext>
            </a:extLst>
          </p:cNvPr>
          <p:cNvSpPr>
            <a:spLocks noGrp="1"/>
          </p:cNvSpPr>
          <p:nvPr>
            <p:ph type="sldNum" sz="quarter" idx="12"/>
          </p:nvPr>
        </p:nvSpPr>
        <p:spPr/>
        <p:txBody>
          <a:bodyPr/>
          <a:lstStyle/>
          <a:p>
            <a:fld id="{80F3AD74-798A-49ED-B4AE-E135AEF06779}" type="slidenum">
              <a:rPr lang="en-IN" smtClean="0"/>
              <a:t>‹#›</a:t>
            </a:fld>
            <a:endParaRPr lang="en-IN"/>
          </a:p>
        </p:txBody>
      </p:sp>
    </p:spTree>
    <p:extLst>
      <p:ext uri="{BB962C8B-B14F-4D97-AF65-F5344CB8AC3E}">
        <p14:creationId xmlns:p14="http://schemas.microsoft.com/office/powerpoint/2010/main" val="411546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E1FC1-E026-65AA-1ECF-57D00A6AF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745212-7906-1DC7-7528-BCE874243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440FA-18BB-89C0-685E-98E824037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FF7E3-B76C-47F4-9D83-932C949FA044}" type="datetimeFigureOut">
              <a:rPr lang="en-IN" smtClean="0"/>
              <a:t>03-05-2023</a:t>
            </a:fld>
            <a:endParaRPr lang="en-IN"/>
          </a:p>
        </p:txBody>
      </p:sp>
      <p:sp>
        <p:nvSpPr>
          <p:cNvPr id="5" name="Footer Placeholder 4">
            <a:extLst>
              <a:ext uri="{FF2B5EF4-FFF2-40B4-BE49-F238E27FC236}">
                <a16:creationId xmlns:a16="http://schemas.microsoft.com/office/drawing/2014/main" id="{B02C842A-9E97-4845-96ED-45F58EF63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E1C24E-C3A7-ACF0-A270-71F0B5B8F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3AD74-798A-49ED-B4AE-E135AEF06779}" type="slidenum">
              <a:rPr lang="en-IN" smtClean="0"/>
              <a:t>‹#›</a:t>
            </a:fld>
            <a:endParaRPr lang="en-IN"/>
          </a:p>
        </p:txBody>
      </p:sp>
    </p:spTree>
    <p:extLst>
      <p:ext uri="{BB962C8B-B14F-4D97-AF65-F5344CB8AC3E}">
        <p14:creationId xmlns:p14="http://schemas.microsoft.com/office/powerpoint/2010/main" val="1270937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searchgate.net/figure/Secure-aggregation-in-federated-learning-At-each-iteration-the-server-sends-the-current_fig1_357365564"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sfontain.es/privacy/local-global-differential-privacy.html"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gI0wk1CXlsQ&amp;ab_channel=SimplyExplaine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www.businesswire.com/news/home/20220208005049/en/kMoL-a-Machine-Learning-Library-for-AI-Drug-Discovery-With-Federated-Learning-Capabiliti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64FF-993F-5AE3-9D0E-8E2D46470EBD}"/>
              </a:ext>
            </a:extLst>
          </p:cNvPr>
          <p:cNvSpPr>
            <a:spLocks noGrp="1"/>
          </p:cNvSpPr>
          <p:nvPr>
            <p:ph type="ctrTitle"/>
          </p:nvPr>
        </p:nvSpPr>
        <p:spPr>
          <a:xfrm>
            <a:off x="1524000" y="1122363"/>
            <a:ext cx="9144000" cy="1426104"/>
          </a:xfrm>
        </p:spPr>
        <p:txBody>
          <a:bodyPr>
            <a:normAutofit/>
          </a:bodyPr>
          <a:lstStyle/>
          <a:p>
            <a:r>
              <a:rPr lang="en-US" sz="4800" dirty="0">
                <a:solidFill>
                  <a:schemeClr val="accent2">
                    <a:lumMod val="75000"/>
                  </a:schemeClr>
                </a:solidFill>
              </a:rPr>
              <a:t>Privacy-first health research with federated learning</a:t>
            </a:r>
            <a:endParaRPr lang="en-IN" sz="4800" dirty="0">
              <a:solidFill>
                <a:schemeClr val="accent2">
                  <a:lumMod val="75000"/>
                </a:schemeClr>
              </a:solidFill>
            </a:endParaRPr>
          </a:p>
        </p:txBody>
      </p:sp>
      <p:sp>
        <p:nvSpPr>
          <p:cNvPr id="3" name="Subtitle 2">
            <a:extLst>
              <a:ext uri="{FF2B5EF4-FFF2-40B4-BE49-F238E27FC236}">
                <a16:creationId xmlns:a16="http://schemas.microsoft.com/office/drawing/2014/main" id="{CE8FB738-139B-23FF-6970-47BDB0C156D5}"/>
              </a:ext>
            </a:extLst>
          </p:cNvPr>
          <p:cNvSpPr>
            <a:spLocks noGrp="1"/>
          </p:cNvSpPr>
          <p:nvPr>
            <p:ph type="subTitle" idx="1"/>
          </p:nvPr>
        </p:nvSpPr>
        <p:spPr>
          <a:xfrm>
            <a:off x="1524000" y="4550301"/>
            <a:ext cx="2201333" cy="1071563"/>
          </a:xfrm>
        </p:spPr>
        <p:txBody>
          <a:bodyPr>
            <a:normAutofit/>
          </a:bodyPr>
          <a:lstStyle/>
          <a:p>
            <a:pPr algn="ctr"/>
            <a:r>
              <a:rPr lang="en-US" sz="1800" b="1" dirty="0">
                <a:solidFill>
                  <a:schemeClr val="accent2">
                    <a:lumMod val="75000"/>
                  </a:schemeClr>
                </a:solidFill>
                <a:ea typeface="Times New Roman"/>
                <a:cs typeface="Times New Roman"/>
                <a:sym typeface="Times New Roman"/>
              </a:rPr>
              <a:t>Guided by:-</a:t>
            </a:r>
            <a:r>
              <a:rPr lang="en-US" sz="1800" dirty="0">
                <a:solidFill>
                  <a:schemeClr val="accent2">
                    <a:lumMod val="75000"/>
                  </a:schemeClr>
                </a:solidFill>
                <a:ea typeface="Times New Roman"/>
                <a:cs typeface="Times New Roman"/>
                <a:sym typeface="Times New Roman"/>
              </a:rPr>
              <a:t> </a:t>
            </a:r>
          </a:p>
          <a:p>
            <a:pPr algn="ctr"/>
            <a:r>
              <a:rPr lang="en-US" sz="1800" dirty="0">
                <a:ea typeface="Times New Roman"/>
                <a:cs typeface="Times New Roman"/>
                <a:sym typeface="Times New Roman"/>
              </a:rPr>
              <a:t>Prof. C Krishna Mohan</a:t>
            </a:r>
          </a:p>
          <a:p>
            <a:endParaRPr lang="en-IN" sz="1200" dirty="0"/>
          </a:p>
        </p:txBody>
      </p:sp>
      <p:sp>
        <p:nvSpPr>
          <p:cNvPr id="4" name="TextBox 3">
            <a:extLst>
              <a:ext uri="{FF2B5EF4-FFF2-40B4-BE49-F238E27FC236}">
                <a16:creationId xmlns:a16="http://schemas.microsoft.com/office/drawing/2014/main" id="{B37024A6-45C3-B5F2-933C-F6B810EBF842}"/>
              </a:ext>
            </a:extLst>
          </p:cNvPr>
          <p:cNvSpPr txBox="1"/>
          <p:nvPr/>
        </p:nvSpPr>
        <p:spPr>
          <a:xfrm>
            <a:off x="3970865" y="4485919"/>
            <a:ext cx="3581399" cy="1200329"/>
          </a:xfrm>
          <a:prstGeom prst="rect">
            <a:avLst/>
          </a:prstGeom>
          <a:noFill/>
        </p:spPr>
        <p:txBody>
          <a:bodyPr wrap="square" rtlCol="0">
            <a:spAutoFit/>
          </a:bodyPr>
          <a:lstStyle/>
          <a:p>
            <a:pPr algn="ctr"/>
            <a:r>
              <a:rPr lang="en-IN" sz="1800" b="1" dirty="0">
                <a:solidFill>
                  <a:schemeClr val="accent2">
                    <a:lumMod val="75000"/>
                  </a:schemeClr>
                </a:solidFill>
                <a:ea typeface="Times New Roman"/>
                <a:cs typeface="Times New Roman"/>
                <a:sym typeface="Times New Roman"/>
              </a:rPr>
              <a:t>Presenter :-</a:t>
            </a:r>
          </a:p>
          <a:p>
            <a:pPr algn="ctr"/>
            <a:r>
              <a:rPr lang="en-IN" sz="1800" dirty="0">
                <a:ea typeface="Times New Roman"/>
                <a:cs typeface="Times New Roman"/>
                <a:sym typeface="Times New Roman"/>
              </a:rPr>
              <a:t>Parth Thakkar</a:t>
            </a:r>
          </a:p>
          <a:p>
            <a:pPr algn="ctr"/>
            <a:r>
              <a:rPr lang="en-IN" sz="1800" dirty="0">
                <a:ea typeface="Times New Roman"/>
                <a:cs typeface="Times New Roman"/>
                <a:sym typeface="Times New Roman"/>
              </a:rPr>
              <a:t>CS22MTECH14005</a:t>
            </a:r>
          </a:p>
          <a:p>
            <a:endParaRPr lang="en-IN" dirty="0"/>
          </a:p>
        </p:txBody>
      </p:sp>
      <p:sp>
        <p:nvSpPr>
          <p:cNvPr id="6" name="TextBox 5">
            <a:extLst>
              <a:ext uri="{FF2B5EF4-FFF2-40B4-BE49-F238E27FC236}">
                <a16:creationId xmlns:a16="http://schemas.microsoft.com/office/drawing/2014/main" id="{B09B0A42-421C-C208-378F-732A21704C09}"/>
              </a:ext>
            </a:extLst>
          </p:cNvPr>
          <p:cNvSpPr txBox="1"/>
          <p:nvPr/>
        </p:nvSpPr>
        <p:spPr>
          <a:xfrm>
            <a:off x="7628464" y="4550303"/>
            <a:ext cx="2590800" cy="1477328"/>
          </a:xfrm>
          <a:prstGeom prst="rect">
            <a:avLst/>
          </a:prstGeom>
          <a:noFill/>
        </p:spPr>
        <p:txBody>
          <a:bodyPr wrap="square" rtlCol="0">
            <a:spAutoFit/>
          </a:bodyPr>
          <a:lstStyle/>
          <a:p>
            <a:pPr algn="ctr"/>
            <a:r>
              <a:rPr lang="en-US" sz="1800" b="1" dirty="0">
                <a:solidFill>
                  <a:schemeClr val="accent2">
                    <a:lumMod val="75000"/>
                  </a:schemeClr>
                </a:solidFill>
                <a:ea typeface="Times New Roman"/>
                <a:cs typeface="Times New Roman"/>
                <a:sym typeface="Times New Roman"/>
              </a:rPr>
              <a:t>Teaching Assistant :-</a:t>
            </a:r>
          </a:p>
          <a:p>
            <a:pPr algn="ctr"/>
            <a:r>
              <a:rPr lang="en-US" sz="1800" dirty="0" err="1">
                <a:cs typeface="Times New Roman" panose="02020603050405020304" pitchFamily="18" charset="0"/>
              </a:rPr>
              <a:t>Zarka</a:t>
            </a:r>
            <a:r>
              <a:rPr lang="en-US" sz="1800" dirty="0">
                <a:cs typeface="Times New Roman" panose="02020603050405020304" pitchFamily="18" charset="0"/>
              </a:rPr>
              <a:t> Bashir</a:t>
            </a:r>
          </a:p>
          <a:p>
            <a:pPr algn="ctr"/>
            <a:r>
              <a:rPr lang="en-US" sz="1800" dirty="0">
                <a:ea typeface="Times New Roman"/>
                <a:cs typeface="Times New Roman"/>
                <a:sym typeface="Times New Roman"/>
              </a:rPr>
              <a:t>Research Scholar,</a:t>
            </a:r>
          </a:p>
          <a:p>
            <a:pPr algn="ctr"/>
            <a:r>
              <a:rPr lang="en-US" sz="1800" dirty="0">
                <a:ea typeface="Times New Roman"/>
                <a:cs typeface="Times New Roman"/>
                <a:sym typeface="Times New Roman"/>
              </a:rPr>
              <a:t>IIT Hyderabad</a:t>
            </a:r>
          </a:p>
          <a:p>
            <a:endParaRPr lang="en-IN" dirty="0"/>
          </a:p>
        </p:txBody>
      </p:sp>
      <p:sp>
        <p:nvSpPr>
          <p:cNvPr id="7" name="TextBox 6">
            <a:extLst>
              <a:ext uri="{FF2B5EF4-FFF2-40B4-BE49-F238E27FC236}">
                <a16:creationId xmlns:a16="http://schemas.microsoft.com/office/drawing/2014/main" id="{12E0673C-51B3-45D9-A43F-2F7522E7E425}"/>
              </a:ext>
            </a:extLst>
          </p:cNvPr>
          <p:cNvSpPr txBox="1"/>
          <p:nvPr/>
        </p:nvSpPr>
        <p:spPr>
          <a:xfrm>
            <a:off x="3970865" y="3115669"/>
            <a:ext cx="4580464" cy="369332"/>
          </a:xfrm>
          <a:prstGeom prst="rect">
            <a:avLst/>
          </a:prstGeom>
          <a:noFill/>
        </p:spPr>
        <p:txBody>
          <a:bodyPr wrap="square" rtlCol="0">
            <a:spAutoFit/>
          </a:bodyPr>
          <a:lstStyle/>
          <a:p>
            <a:r>
              <a:rPr lang="en-US" dirty="0">
                <a:solidFill>
                  <a:schemeClr val="accent6">
                    <a:lumMod val="50000"/>
                  </a:schemeClr>
                </a:solidFill>
              </a:rPr>
              <a:t>NPJ digital medicine, September 2021</a:t>
            </a:r>
            <a:endParaRPr lang="en-IN" dirty="0">
              <a:solidFill>
                <a:schemeClr val="accent6">
                  <a:lumMod val="50000"/>
                </a:schemeClr>
              </a:solidFill>
            </a:endParaRPr>
          </a:p>
        </p:txBody>
      </p:sp>
      <p:pic>
        <p:nvPicPr>
          <p:cNvPr id="8" name="Google Shape;87;p13">
            <a:extLst>
              <a:ext uri="{FF2B5EF4-FFF2-40B4-BE49-F238E27FC236}">
                <a16:creationId xmlns:a16="http://schemas.microsoft.com/office/drawing/2014/main" id="{7ED6435C-553F-AC76-8132-7AE495D09593}"/>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347757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B03B-09AC-BF51-4DB0-52AC24FED729}"/>
              </a:ext>
            </a:extLst>
          </p:cNvPr>
          <p:cNvSpPr>
            <a:spLocks noGrp="1"/>
          </p:cNvSpPr>
          <p:nvPr>
            <p:ph type="ctrTitle"/>
          </p:nvPr>
        </p:nvSpPr>
        <p:spPr>
          <a:xfrm>
            <a:off x="1524000" y="241829"/>
            <a:ext cx="9144000" cy="884237"/>
          </a:xfrm>
        </p:spPr>
        <p:txBody>
          <a:bodyPr>
            <a:normAutofit/>
          </a:bodyPr>
          <a:lstStyle/>
          <a:p>
            <a:r>
              <a:rPr lang="en-IN" sz="4800" dirty="0">
                <a:solidFill>
                  <a:schemeClr val="accent2">
                    <a:lumMod val="75000"/>
                  </a:schemeClr>
                </a:solidFill>
              </a:rPr>
              <a:t>Introduction contd.</a:t>
            </a:r>
            <a:endParaRPr lang="en-IN" sz="4800" dirty="0"/>
          </a:p>
        </p:txBody>
      </p:sp>
      <p:sp>
        <p:nvSpPr>
          <p:cNvPr id="3" name="Subtitle 2">
            <a:extLst>
              <a:ext uri="{FF2B5EF4-FFF2-40B4-BE49-F238E27FC236}">
                <a16:creationId xmlns:a16="http://schemas.microsoft.com/office/drawing/2014/main" id="{131799F6-BD94-FF13-3A31-ECE610BD8E71}"/>
              </a:ext>
            </a:extLst>
          </p:cNvPr>
          <p:cNvSpPr>
            <a:spLocks noGrp="1"/>
          </p:cNvSpPr>
          <p:nvPr>
            <p:ph type="subTitle" idx="1"/>
          </p:nvPr>
        </p:nvSpPr>
        <p:spPr>
          <a:xfrm>
            <a:off x="1524000" y="1053253"/>
            <a:ext cx="9144000" cy="2929467"/>
          </a:xfrm>
        </p:spPr>
        <p:txBody>
          <a:bodyPr>
            <a:normAutofit/>
          </a:bodyPr>
          <a:lstStyle/>
          <a:p>
            <a:pPr algn="l"/>
            <a:r>
              <a:rPr lang="en-US" dirty="0"/>
              <a:t>1.4)Secure Aggregation:-</a:t>
            </a:r>
          </a:p>
          <a:p>
            <a:pPr marL="342900" indent="-342900" algn="just">
              <a:buFont typeface="Wingdings" panose="05000000000000000000" pitchFamily="2" charset="2"/>
              <a:buChar char="q"/>
            </a:pPr>
            <a:r>
              <a:rPr lang="en-US" sz="1800" dirty="0"/>
              <a:t>It is a secure multi-party computation (SMPC) protocol, that enables a centralized server to compute the sum of values submitted by several clients, without learning the values themselves. </a:t>
            </a:r>
          </a:p>
          <a:p>
            <a:pPr marL="342900" indent="-342900" algn="just">
              <a:buFont typeface="Wingdings" panose="05000000000000000000" pitchFamily="2" charset="2"/>
              <a:buChar char="q"/>
            </a:pPr>
            <a:r>
              <a:rPr lang="en-US" sz="1800" dirty="0"/>
              <a:t>In the context of federated learning, each client’s update can be represented as a tensor of values, and secure aggregation enables the federated learning orchestration server to compute the sum of many client’s update, without accessing the values themselves </a:t>
            </a:r>
          </a:p>
          <a:p>
            <a:pPr marL="342900" indent="-342900" algn="l">
              <a:buFont typeface="Wingdings" panose="05000000000000000000" pitchFamily="2" charset="2"/>
              <a:buChar char="Ø"/>
            </a:pPr>
            <a:endParaRPr lang="en-IN" sz="1800" dirty="0"/>
          </a:p>
        </p:txBody>
      </p:sp>
      <p:pic>
        <p:nvPicPr>
          <p:cNvPr id="5" name="Picture 4">
            <a:hlinkClick r:id="rId2"/>
            <a:extLst>
              <a:ext uri="{FF2B5EF4-FFF2-40B4-BE49-F238E27FC236}">
                <a16:creationId xmlns:a16="http://schemas.microsoft.com/office/drawing/2014/main" id="{AA437141-48DB-8116-9D9E-1032A5FADF88}"/>
              </a:ext>
            </a:extLst>
          </p:cNvPr>
          <p:cNvPicPr>
            <a:picLocks noChangeAspect="1"/>
          </p:cNvPicPr>
          <p:nvPr/>
        </p:nvPicPr>
        <p:blipFill>
          <a:blip r:embed="rId3"/>
          <a:stretch>
            <a:fillRect/>
          </a:stretch>
        </p:blipFill>
        <p:spPr>
          <a:xfrm>
            <a:off x="2242688" y="3216654"/>
            <a:ext cx="7273000" cy="3399517"/>
          </a:xfrm>
          <a:prstGeom prst="rect">
            <a:avLst/>
          </a:prstGeom>
        </p:spPr>
      </p:pic>
      <p:pic>
        <p:nvPicPr>
          <p:cNvPr id="6" name="Google Shape;87;p13">
            <a:extLst>
              <a:ext uri="{FF2B5EF4-FFF2-40B4-BE49-F238E27FC236}">
                <a16:creationId xmlns:a16="http://schemas.microsoft.com/office/drawing/2014/main" id="{F3CF6FE0-7E75-F255-4FFD-798E19E77817}"/>
              </a:ext>
            </a:extLst>
          </p:cNvPr>
          <p:cNvPicPr preferRelativeResize="0"/>
          <p:nvPr/>
        </p:nvPicPr>
        <p:blipFill>
          <a:blip r:embed="rId4">
            <a:alphaModFix/>
          </a:blip>
          <a:stretch>
            <a:fillRect/>
          </a:stretch>
        </p:blipFill>
        <p:spPr>
          <a:xfrm>
            <a:off x="10757633" y="0"/>
            <a:ext cx="1434367" cy="1460867"/>
          </a:xfrm>
          <a:prstGeom prst="rect">
            <a:avLst/>
          </a:prstGeom>
          <a:noFill/>
          <a:ln>
            <a:noFill/>
          </a:ln>
        </p:spPr>
      </p:pic>
      <p:sp>
        <p:nvSpPr>
          <p:cNvPr id="8" name="TextBox 7">
            <a:extLst>
              <a:ext uri="{FF2B5EF4-FFF2-40B4-BE49-F238E27FC236}">
                <a16:creationId xmlns:a16="http://schemas.microsoft.com/office/drawing/2014/main" id="{107A2C9A-60B1-2D31-C960-E5FAC39C8638}"/>
              </a:ext>
            </a:extLst>
          </p:cNvPr>
          <p:cNvSpPr txBox="1"/>
          <p:nvPr/>
        </p:nvSpPr>
        <p:spPr>
          <a:xfrm>
            <a:off x="8221134" y="6488668"/>
            <a:ext cx="4250266" cy="369332"/>
          </a:xfrm>
          <a:prstGeom prst="rect">
            <a:avLst/>
          </a:prstGeom>
          <a:noFill/>
        </p:spPr>
        <p:txBody>
          <a:bodyPr wrap="square">
            <a:spAutoFit/>
          </a:bodyPr>
          <a:lstStyle/>
          <a:p>
            <a:r>
              <a:rPr lang="en-US" dirty="0">
                <a:hlinkClick r:id="rId2"/>
              </a:rPr>
              <a:t>Secure aggregation in federated learning. </a:t>
            </a:r>
            <a:endParaRPr lang="en-IN" dirty="0"/>
          </a:p>
        </p:txBody>
      </p:sp>
    </p:spTree>
    <p:extLst>
      <p:ext uri="{BB962C8B-B14F-4D97-AF65-F5344CB8AC3E}">
        <p14:creationId xmlns:p14="http://schemas.microsoft.com/office/powerpoint/2010/main" val="244001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799-EBD8-B516-D7F3-88CD5D6FC29D}"/>
              </a:ext>
            </a:extLst>
          </p:cNvPr>
          <p:cNvSpPr>
            <a:spLocks noGrp="1"/>
          </p:cNvSpPr>
          <p:nvPr>
            <p:ph type="ctrTitle"/>
          </p:nvPr>
        </p:nvSpPr>
        <p:spPr>
          <a:xfrm>
            <a:off x="1524000" y="1122363"/>
            <a:ext cx="9144000" cy="1095904"/>
          </a:xfrm>
        </p:spPr>
        <p:txBody>
          <a:bodyPr>
            <a:normAutofit/>
          </a:bodyPr>
          <a:lstStyle/>
          <a:p>
            <a:r>
              <a:rPr lang="en-IN" sz="4800" dirty="0">
                <a:solidFill>
                  <a:schemeClr val="accent2">
                    <a:lumMod val="75000"/>
                  </a:schemeClr>
                </a:solidFill>
              </a:rPr>
              <a:t>2)Motivation</a:t>
            </a:r>
          </a:p>
        </p:txBody>
      </p:sp>
      <p:sp>
        <p:nvSpPr>
          <p:cNvPr id="3" name="Subtitle 2">
            <a:extLst>
              <a:ext uri="{FF2B5EF4-FFF2-40B4-BE49-F238E27FC236}">
                <a16:creationId xmlns:a16="http://schemas.microsoft.com/office/drawing/2014/main" id="{0A82A22A-AFFC-EB83-F287-CD06577BAC35}"/>
              </a:ext>
            </a:extLst>
          </p:cNvPr>
          <p:cNvSpPr>
            <a:spLocks noGrp="1"/>
          </p:cNvSpPr>
          <p:nvPr>
            <p:ph type="subTitle" idx="1"/>
          </p:nvPr>
        </p:nvSpPr>
        <p:spPr>
          <a:xfrm>
            <a:off x="1524000" y="2370667"/>
            <a:ext cx="9144000" cy="3293533"/>
          </a:xfrm>
        </p:spPr>
        <p:txBody>
          <a:bodyPr>
            <a:normAutofit/>
          </a:bodyPr>
          <a:lstStyle/>
          <a:p>
            <a:pPr marL="342900" indent="-342900" algn="just">
              <a:buFont typeface="Wingdings" panose="05000000000000000000" pitchFamily="2" charset="2"/>
              <a:buChar char="q"/>
            </a:pPr>
            <a:r>
              <a:rPr lang="en-US" sz="1800" dirty="0"/>
              <a:t>most health research to date uses data stored in a centralized database (i.e., a database stored in a single site), where analysis and model fitting is done with full access to the sensitive underlying data</a:t>
            </a:r>
          </a:p>
          <a:p>
            <a:pPr marL="342900" indent="-342900" algn="just">
              <a:buFont typeface="Wingdings" panose="05000000000000000000" pitchFamily="2" charset="2"/>
              <a:buChar char="q"/>
            </a:pPr>
            <a:r>
              <a:rPr lang="en-US" sz="1800" dirty="0"/>
              <a:t>Federated learning techniques enable calculation of research study endpoints in a privacy-preserving fashion such that private data never leaves a given device</a:t>
            </a:r>
          </a:p>
          <a:p>
            <a:pPr marL="342900" indent="-342900" algn="just">
              <a:buFont typeface="Wingdings" panose="05000000000000000000" pitchFamily="2" charset="2"/>
              <a:buChar char="q"/>
            </a:pPr>
            <a:r>
              <a:rPr lang="en-US" sz="1800" dirty="0"/>
              <a:t>With these advantages, large fractions of the population that wanted to contribute to novel health findings, but had reservations about sharing raw data and digital signals, Now will contribute towards the same without any hesitations </a:t>
            </a:r>
            <a:endParaRPr lang="en-IN" sz="1800" dirty="0"/>
          </a:p>
        </p:txBody>
      </p:sp>
      <p:pic>
        <p:nvPicPr>
          <p:cNvPr id="4" name="Google Shape;87;p13">
            <a:extLst>
              <a:ext uri="{FF2B5EF4-FFF2-40B4-BE49-F238E27FC236}">
                <a16:creationId xmlns:a16="http://schemas.microsoft.com/office/drawing/2014/main" id="{0F44B84E-B70F-AB3A-976A-90AD1F3D0C41}"/>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89601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1E98-1113-8A67-BC3F-7168A338873D}"/>
              </a:ext>
            </a:extLst>
          </p:cNvPr>
          <p:cNvSpPr>
            <a:spLocks noGrp="1"/>
          </p:cNvSpPr>
          <p:nvPr>
            <p:ph type="ctrTitle"/>
          </p:nvPr>
        </p:nvSpPr>
        <p:spPr>
          <a:xfrm>
            <a:off x="1524000" y="1122363"/>
            <a:ext cx="9144000" cy="808037"/>
          </a:xfrm>
        </p:spPr>
        <p:txBody>
          <a:bodyPr>
            <a:normAutofit/>
          </a:bodyPr>
          <a:lstStyle/>
          <a:p>
            <a:r>
              <a:rPr lang="en-IN" sz="4800" dirty="0">
                <a:solidFill>
                  <a:schemeClr val="accent2">
                    <a:lumMod val="75000"/>
                  </a:schemeClr>
                </a:solidFill>
              </a:rPr>
              <a:t>3)Problem Statement</a:t>
            </a:r>
          </a:p>
        </p:txBody>
      </p:sp>
      <p:sp>
        <p:nvSpPr>
          <p:cNvPr id="3" name="Subtitle 2">
            <a:extLst>
              <a:ext uri="{FF2B5EF4-FFF2-40B4-BE49-F238E27FC236}">
                <a16:creationId xmlns:a16="http://schemas.microsoft.com/office/drawing/2014/main" id="{4A550751-31DE-CF5C-E1C8-29AD6F6E6DD2}"/>
              </a:ext>
            </a:extLst>
          </p:cNvPr>
          <p:cNvSpPr>
            <a:spLocks noGrp="1"/>
          </p:cNvSpPr>
          <p:nvPr>
            <p:ph type="subTitle" idx="1"/>
          </p:nvPr>
        </p:nvSpPr>
        <p:spPr>
          <a:xfrm>
            <a:off x="1524000" y="2556933"/>
            <a:ext cx="9144000" cy="2700867"/>
          </a:xfrm>
        </p:spPr>
        <p:txBody>
          <a:bodyPr>
            <a:normAutofit/>
          </a:bodyPr>
          <a:lstStyle/>
          <a:p>
            <a:pPr marL="342900" indent="-342900" algn="just">
              <a:buFont typeface="Wingdings" panose="05000000000000000000" pitchFamily="2" charset="2"/>
              <a:buChar char="q"/>
            </a:pPr>
            <a:r>
              <a:rPr lang="en-US" sz="1800" dirty="0"/>
              <a:t>We are given n clients a1 , a2 , ..., an in which each client ai has in its own control local data Di . There is a central coordinator, C (the server). Our goal is to design a learning algorithm A that serves as a gradient-based learning algorithm to produce a machine learning model across all participating clients. The clients only send (differentially private) gradients back to the central coordinator. The method requires that Di not be revealed to C.</a:t>
            </a:r>
            <a:endParaRPr lang="en-IN" sz="1800" dirty="0"/>
          </a:p>
        </p:txBody>
      </p:sp>
      <p:pic>
        <p:nvPicPr>
          <p:cNvPr id="4" name="Google Shape;87;p13">
            <a:extLst>
              <a:ext uri="{FF2B5EF4-FFF2-40B4-BE49-F238E27FC236}">
                <a16:creationId xmlns:a16="http://schemas.microsoft.com/office/drawing/2014/main" id="{321A4E41-9C21-F9B5-90F7-99329866599B}"/>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34257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3267-3F56-D730-C8CE-FAFB72F25FAB}"/>
              </a:ext>
            </a:extLst>
          </p:cNvPr>
          <p:cNvSpPr>
            <a:spLocks noGrp="1"/>
          </p:cNvSpPr>
          <p:nvPr>
            <p:ph type="ctrTitle"/>
          </p:nvPr>
        </p:nvSpPr>
        <p:spPr>
          <a:xfrm>
            <a:off x="1524000" y="457199"/>
            <a:ext cx="9144000" cy="1862667"/>
          </a:xfrm>
        </p:spPr>
        <p:txBody>
          <a:bodyPr>
            <a:noAutofit/>
          </a:bodyPr>
          <a:lstStyle/>
          <a:p>
            <a:br>
              <a:rPr lang="en-US" sz="4800" dirty="0">
                <a:solidFill>
                  <a:srgbClr val="0070C0"/>
                </a:solidFill>
                <a:latin typeface="Times New Roman" panose="02020603050405020304" pitchFamily="18" charset="0"/>
                <a:ea typeface="Times New Roman"/>
                <a:cs typeface="Times New Roman" panose="02020603050405020304" pitchFamily="18" charset="0"/>
                <a:sym typeface="Times New Roman"/>
              </a:rPr>
            </a:br>
            <a:r>
              <a:rPr lang="en-US" sz="4800" dirty="0">
                <a:solidFill>
                  <a:schemeClr val="accent2">
                    <a:lumMod val="75000"/>
                  </a:schemeClr>
                </a:solidFill>
                <a:ea typeface="Times New Roman"/>
                <a:cs typeface="Times New Roman" panose="02020603050405020304" pitchFamily="18" charset="0"/>
                <a:sym typeface="Times New Roman"/>
              </a:rPr>
              <a:t>4)Existing method(s)/Related work with limitations</a:t>
            </a:r>
            <a:endParaRPr lang="en-IN" sz="4800" dirty="0">
              <a:solidFill>
                <a:schemeClr val="accent2">
                  <a:lumMod val="75000"/>
                </a:schemeClr>
              </a:solidFill>
            </a:endParaRPr>
          </a:p>
        </p:txBody>
      </p:sp>
      <p:sp>
        <p:nvSpPr>
          <p:cNvPr id="3" name="Subtitle 2">
            <a:extLst>
              <a:ext uri="{FF2B5EF4-FFF2-40B4-BE49-F238E27FC236}">
                <a16:creationId xmlns:a16="http://schemas.microsoft.com/office/drawing/2014/main" id="{39F42206-9ED0-8C1B-B6DC-16CAD61B3174}"/>
              </a:ext>
            </a:extLst>
          </p:cNvPr>
          <p:cNvSpPr>
            <a:spLocks noGrp="1"/>
          </p:cNvSpPr>
          <p:nvPr>
            <p:ph type="subTitle" idx="1"/>
          </p:nvPr>
        </p:nvSpPr>
        <p:spPr>
          <a:xfrm>
            <a:off x="1524000" y="3034770"/>
            <a:ext cx="9144000" cy="2747963"/>
          </a:xfrm>
        </p:spPr>
        <p:txBody>
          <a:bodyPr>
            <a:normAutofit/>
          </a:bodyPr>
          <a:lstStyle/>
          <a:p>
            <a:pPr marL="285750" indent="-285750" algn="l">
              <a:buFont typeface="Wingdings" panose="05000000000000000000" pitchFamily="2" charset="2"/>
              <a:buChar char="q"/>
            </a:pPr>
            <a:r>
              <a:rPr lang="en-US" sz="1800" dirty="0"/>
              <a:t>For the health care research Federated Learning has been deployed:-</a:t>
            </a:r>
          </a:p>
          <a:p>
            <a:pPr lvl="4" algn="l"/>
            <a:endParaRPr lang="en-US" sz="1000" dirty="0"/>
          </a:p>
          <a:p>
            <a:pPr lvl="4" algn="l"/>
            <a:r>
              <a:rPr lang="en-IN" sz="1800" dirty="0">
                <a:cs typeface="Times New Roman" panose="02020603050405020304" pitchFamily="18" charset="0"/>
              </a:rPr>
              <a:t> </a:t>
            </a:r>
            <a:r>
              <a:rPr lang="en-IN" sz="1800" b="1" dirty="0">
                <a:cs typeface="Times New Roman" panose="02020603050405020304" pitchFamily="18" charset="0"/>
              </a:rPr>
              <a:t>Limitation:-</a:t>
            </a:r>
            <a:endParaRPr lang="en-US" sz="1800" b="1" dirty="0"/>
          </a:p>
          <a:p>
            <a:pPr algn="just"/>
            <a:r>
              <a:rPr lang="en-US" sz="1800" dirty="0"/>
              <a:t>		</a:t>
            </a:r>
            <a:r>
              <a:rPr lang="en-US" sz="1400" dirty="0"/>
              <a:t> </a:t>
            </a:r>
            <a:r>
              <a:rPr lang="en-US" sz="1800" dirty="0"/>
              <a:t>prior studies have not fully considered privacy, which is not guaranteed by 		 default in an arbitrary federated learning setup, and needs to be treated, 		 implemented, and studied explicitly</a:t>
            </a:r>
            <a:endParaRPr lang="en-IN" sz="1800" dirty="0"/>
          </a:p>
        </p:txBody>
      </p:sp>
      <p:pic>
        <p:nvPicPr>
          <p:cNvPr id="4" name="Google Shape;87;p13">
            <a:extLst>
              <a:ext uri="{FF2B5EF4-FFF2-40B4-BE49-F238E27FC236}">
                <a16:creationId xmlns:a16="http://schemas.microsoft.com/office/drawing/2014/main" id="{D2A5BB49-2A29-0413-4D03-693ACFACC9D7}"/>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56767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5457-44D5-D02D-F9B3-FF866C882102}"/>
              </a:ext>
            </a:extLst>
          </p:cNvPr>
          <p:cNvSpPr>
            <a:spLocks noGrp="1"/>
          </p:cNvSpPr>
          <p:nvPr>
            <p:ph type="ctrTitle"/>
          </p:nvPr>
        </p:nvSpPr>
        <p:spPr>
          <a:xfrm>
            <a:off x="1524000" y="1122363"/>
            <a:ext cx="9144000" cy="799570"/>
          </a:xfrm>
        </p:spPr>
        <p:txBody>
          <a:bodyPr>
            <a:normAutofit/>
          </a:bodyPr>
          <a:lstStyle/>
          <a:p>
            <a:r>
              <a:rPr lang="en-US" sz="4800" dirty="0">
                <a:solidFill>
                  <a:schemeClr val="accent2">
                    <a:lumMod val="75000"/>
                  </a:schemeClr>
                </a:solidFill>
              </a:rPr>
              <a:t>5)Challenges</a:t>
            </a:r>
            <a:endParaRPr lang="en-IN" sz="4800" dirty="0">
              <a:solidFill>
                <a:schemeClr val="accent2">
                  <a:lumMod val="75000"/>
                </a:schemeClr>
              </a:solidFill>
            </a:endParaRPr>
          </a:p>
        </p:txBody>
      </p:sp>
      <p:sp>
        <p:nvSpPr>
          <p:cNvPr id="3" name="Subtitle 2">
            <a:extLst>
              <a:ext uri="{FF2B5EF4-FFF2-40B4-BE49-F238E27FC236}">
                <a16:creationId xmlns:a16="http://schemas.microsoft.com/office/drawing/2014/main" id="{A4A9FEC3-F236-FB6A-7999-6542F14C6099}"/>
              </a:ext>
            </a:extLst>
          </p:cNvPr>
          <p:cNvSpPr>
            <a:spLocks noGrp="1"/>
          </p:cNvSpPr>
          <p:nvPr>
            <p:ph type="subTitle" idx="1"/>
          </p:nvPr>
        </p:nvSpPr>
        <p:spPr>
          <a:xfrm>
            <a:off x="1524000" y="2159000"/>
            <a:ext cx="9144000" cy="3098800"/>
          </a:xfrm>
        </p:spPr>
        <p:txBody>
          <a:bodyPr>
            <a:normAutofit/>
          </a:bodyPr>
          <a:lstStyle/>
          <a:p>
            <a:pPr marL="285750" indent="-285750" algn="just">
              <a:buFont typeface="Wingdings" panose="05000000000000000000" pitchFamily="2" charset="2"/>
              <a:buChar char="q"/>
            </a:pPr>
            <a:r>
              <a:rPr lang="en-US" sz="1800" dirty="0"/>
              <a:t>How to Further improve privacy in the Federated learning setup</a:t>
            </a:r>
          </a:p>
          <a:p>
            <a:pPr marL="285750" indent="-285750" algn="just">
              <a:buFont typeface="Wingdings" panose="05000000000000000000" pitchFamily="2" charset="2"/>
              <a:buChar char="q"/>
            </a:pPr>
            <a:r>
              <a:rPr lang="en-US" sz="1800" dirty="0"/>
              <a:t>health research often involves a relatively small number of participants (small N) in each study, limited number of “rows” of data per participant</a:t>
            </a:r>
          </a:p>
          <a:p>
            <a:pPr marL="285750" indent="-285750" algn="just">
              <a:buFont typeface="Wingdings" panose="05000000000000000000" pitchFamily="2" charset="2"/>
              <a:buChar char="q"/>
            </a:pPr>
            <a:r>
              <a:rPr lang="en-US" sz="1800" dirty="0"/>
              <a:t>unequal levels of patient participation. Specifically, health study data is typically non-IID—not independent and identically distributed—which is compounded by the fact that in the federated regime, individual data points are distributed across many devices that participate asynchronously</a:t>
            </a:r>
          </a:p>
          <a:p>
            <a:pPr algn="l"/>
            <a:endParaRPr lang="en-IN" sz="1800" dirty="0"/>
          </a:p>
        </p:txBody>
      </p:sp>
      <p:pic>
        <p:nvPicPr>
          <p:cNvPr id="4" name="Google Shape;87;p13">
            <a:extLst>
              <a:ext uri="{FF2B5EF4-FFF2-40B4-BE49-F238E27FC236}">
                <a16:creationId xmlns:a16="http://schemas.microsoft.com/office/drawing/2014/main" id="{F3A0CB25-40D0-E80F-CE6C-0BAF3D0DCCAE}"/>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17324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87AC-33CE-91E0-B74C-9B297DF17ABA}"/>
              </a:ext>
            </a:extLst>
          </p:cNvPr>
          <p:cNvSpPr>
            <a:spLocks noGrp="1"/>
          </p:cNvSpPr>
          <p:nvPr>
            <p:ph type="ctrTitle"/>
          </p:nvPr>
        </p:nvSpPr>
        <p:spPr>
          <a:xfrm>
            <a:off x="1524000" y="1122363"/>
            <a:ext cx="9144000" cy="808037"/>
          </a:xfrm>
        </p:spPr>
        <p:txBody>
          <a:bodyPr>
            <a:normAutofit/>
          </a:bodyPr>
          <a:lstStyle/>
          <a:p>
            <a:r>
              <a:rPr lang="en-US" sz="4800" dirty="0">
                <a:solidFill>
                  <a:schemeClr val="accent2">
                    <a:lumMod val="75000"/>
                  </a:schemeClr>
                </a:solidFill>
              </a:rPr>
              <a:t>6)Paper Methodology </a:t>
            </a:r>
            <a:endParaRPr lang="en-IN" sz="4800" dirty="0">
              <a:solidFill>
                <a:schemeClr val="accent2">
                  <a:lumMod val="75000"/>
                </a:schemeClr>
              </a:solidFill>
            </a:endParaRPr>
          </a:p>
        </p:txBody>
      </p:sp>
      <p:sp>
        <p:nvSpPr>
          <p:cNvPr id="3" name="Subtitle 2">
            <a:extLst>
              <a:ext uri="{FF2B5EF4-FFF2-40B4-BE49-F238E27FC236}">
                <a16:creationId xmlns:a16="http://schemas.microsoft.com/office/drawing/2014/main" id="{3F5C2C41-3F45-9F81-8B33-4C2061CDB861}"/>
              </a:ext>
            </a:extLst>
          </p:cNvPr>
          <p:cNvSpPr>
            <a:spLocks noGrp="1"/>
          </p:cNvSpPr>
          <p:nvPr>
            <p:ph type="subTitle" idx="1"/>
          </p:nvPr>
        </p:nvSpPr>
        <p:spPr>
          <a:xfrm>
            <a:off x="1524000" y="2550319"/>
            <a:ext cx="9144000" cy="3975629"/>
          </a:xfrm>
        </p:spPr>
        <p:txBody>
          <a:bodyPr>
            <a:normAutofit/>
          </a:bodyPr>
          <a:lstStyle/>
          <a:p>
            <a:pPr marL="342900" indent="-342900" algn="just">
              <a:buFont typeface="Wingdings" panose="05000000000000000000" pitchFamily="2" charset="2"/>
              <a:buChar char="q"/>
            </a:pPr>
            <a:r>
              <a:rPr lang="en-US" sz="1800" dirty="0"/>
              <a:t>Our work demonstrates the successful use of federated learning in the presence of these previously mentioned challenges in homogeneous data silo settings(i.e., where the output of federated computation from one data silo is composable with the output from another silo).</a:t>
            </a:r>
          </a:p>
          <a:p>
            <a:pPr marL="342900" indent="-342900" algn="just">
              <a:buFont typeface="Wingdings" panose="05000000000000000000" pitchFamily="2" charset="2"/>
              <a:buChar char="q"/>
            </a:pPr>
            <a:r>
              <a:rPr lang="en-US" sz="1800" dirty="0"/>
              <a:t>In this work we reproduce eight diverse health studies </a:t>
            </a:r>
            <a:r>
              <a:rPr lang="en-IN" sz="1800" dirty="0"/>
              <a:t>in a purely </a:t>
            </a:r>
            <a:r>
              <a:rPr lang="en-US" sz="1800" dirty="0"/>
              <a:t>federated setting</a:t>
            </a:r>
          </a:p>
          <a:p>
            <a:pPr marL="342900" indent="-342900" algn="just">
              <a:buFont typeface="Wingdings" panose="05000000000000000000" pitchFamily="2" charset="2"/>
              <a:buChar char="q"/>
            </a:pPr>
            <a:r>
              <a:rPr lang="en-US" sz="1800" dirty="0"/>
              <a:t>Finally, to test various units of federation, we experiment with the extreme case of each patient being its own unit, as well as with groups of patients</a:t>
            </a:r>
          </a:p>
          <a:p>
            <a:pPr marL="342900" indent="-342900" algn="just">
              <a:buFont typeface="Wingdings" panose="05000000000000000000" pitchFamily="2" charset="2"/>
              <a:buChar char="q"/>
            </a:pPr>
            <a:r>
              <a:rPr lang="en-US" sz="1800" dirty="0"/>
              <a:t>Four out of the eight datasets are studied at both the individual level of federation as well as larger generally non-IID units (silos)</a:t>
            </a:r>
            <a:endParaRPr lang="en-IN" sz="1800" dirty="0"/>
          </a:p>
        </p:txBody>
      </p:sp>
      <p:pic>
        <p:nvPicPr>
          <p:cNvPr id="4" name="Google Shape;87;p13">
            <a:extLst>
              <a:ext uri="{FF2B5EF4-FFF2-40B4-BE49-F238E27FC236}">
                <a16:creationId xmlns:a16="http://schemas.microsoft.com/office/drawing/2014/main" id="{74415B3B-25E0-CCBC-08B5-FF232224DB5B}"/>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57559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8E6B-FE48-F031-7DC1-E56D389DE0B4}"/>
              </a:ext>
            </a:extLst>
          </p:cNvPr>
          <p:cNvSpPr>
            <a:spLocks noGrp="1"/>
          </p:cNvSpPr>
          <p:nvPr>
            <p:ph type="ctrTitle"/>
          </p:nvPr>
        </p:nvSpPr>
        <p:spPr>
          <a:xfrm>
            <a:off x="1524000" y="862753"/>
            <a:ext cx="9144000" cy="972503"/>
          </a:xfrm>
        </p:spPr>
        <p:txBody>
          <a:bodyPr>
            <a:normAutofit/>
          </a:bodyPr>
          <a:lstStyle/>
          <a:p>
            <a:r>
              <a:rPr lang="en-US" sz="4800" dirty="0">
                <a:solidFill>
                  <a:schemeClr val="accent2">
                    <a:lumMod val="75000"/>
                  </a:schemeClr>
                </a:solidFill>
              </a:rPr>
              <a:t>Paper Methodology Contd.</a:t>
            </a:r>
            <a:endParaRPr lang="en-IN" sz="4800" dirty="0"/>
          </a:p>
        </p:txBody>
      </p:sp>
      <p:sp>
        <p:nvSpPr>
          <p:cNvPr id="3" name="Subtitle 2">
            <a:extLst>
              <a:ext uri="{FF2B5EF4-FFF2-40B4-BE49-F238E27FC236}">
                <a16:creationId xmlns:a16="http://schemas.microsoft.com/office/drawing/2014/main" id="{8DFB299F-1313-F7A5-03E7-3C840007B74F}"/>
              </a:ext>
            </a:extLst>
          </p:cNvPr>
          <p:cNvSpPr>
            <a:spLocks noGrp="1"/>
          </p:cNvSpPr>
          <p:nvPr>
            <p:ph type="subTitle" idx="1"/>
          </p:nvPr>
        </p:nvSpPr>
        <p:spPr>
          <a:xfrm>
            <a:off x="1524000" y="2752249"/>
            <a:ext cx="9144000" cy="3659822"/>
          </a:xfrm>
        </p:spPr>
        <p:txBody>
          <a:bodyPr>
            <a:normAutofit/>
          </a:bodyPr>
          <a:lstStyle/>
          <a:p>
            <a:pPr marL="342900" indent="-342900" algn="just">
              <a:buFont typeface="Wingdings" panose="05000000000000000000" pitchFamily="2" charset="2"/>
              <a:buChar char="q"/>
            </a:pPr>
            <a:r>
              <a:rPr lang="en-US" sz="1800" dirty="0"/>
              <a:t>rather than developing a custom technique to federate learning of one specific class of models as done in prior work, we demonstrate how such encompassing work can be achieved within the unified framework of TensorFlow</a:t>
            </a:r>
          </a:p>
          <a:p>
            <a:pPr marL="342900" indent="-342900" algn="just">
              <a:buFont typeface="Wingdings" panose="05000000000000000000" pitchFamily="2" charset="2"/>
              <a:buChar char="q"/>
            </a:pPr>
            <a:r>
              <a:rPr lang="en-US" sz="1800" dirty="0"/>
              <a:t>We will use Logistic Regression and DNN models for our testing</a:t>
            </a:r>
          </a:p>
          <a:p>
            <a:pPr algn="l"/>
            <a:endParaRPr lang="en-US" sz="1800" dirty="0"/>
          </a:p>
          <a:p>
            <a:pPr marL="342900" indent="-342900" algn="l">
              <a:buFont typeface="Wingdings" panose="05000000000000000000" pitchFamily="2" charset="2"/>
              <a:buChar char="Ø"/>
            </a:pPr>
            <a:endParaRPr lang="en-IN" sz="1800" dirty="0"/>
          </a:p>
        </p:txBody>
      </p:sp>
      <p:pic>
        <p:nvPicPr>
          <p:cNvPr id="4" name="Google Shape;87;p13">
            <a:extLst>
              <a:ext uri="{FF2B5EF4-FFF2-40B4-BE49-F238E27FC236}">
                <a16:creationId xmlns:a16="http://schemas.microsoft.com/office/drawing/2014/main" id="{FF51B5B1-B536-9FB7-F3D4-8AA4952F5B11}"/>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28536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3E51-EB2E-BA37-E4B9-929D163C553B}"/>
              </a:ext>
            </a:extLst>
          </p:cNvPr>
          <p:cNvSpPr>
            <a:spLocks noGrp="1"/>
          </p:cNvSpPr>
          <p:nvPr>
            <p:ph type="ctrTitle"/>
          </p:nvPr>
        </p:nvSpPr>
        <p:spPr>
          <a:xfrm>
            <a:off x="1463040" y="139383"/>
            <a:ext cx="9144000" cy="589553"/>
          </a:xfrm>
        </p:spPr>
        <p:txBody>
          <a:bodyPr>
            <a:normAutofit fontScale="90000"/>
          </a:bodyPr>
          <a:lstStyle/>
          <a:p>
            <a:r>
              <a:rPr lang="en-US" sz="4800" dirty="0">
                <a:solidFill>
                  <a:schemeClr val="accent2">
                    <a:lumMod val="75000"/>
                  </a:schemeClr>
                </a:solidFill>
              </a:rPr>
              <a:t>Paper Methodology Contd.</a:t>
            </a:r>
            <a:endParaRPr lang="en-IN" sz="4800" dirty="0"/>
          </a:p>
        </p:txBody>
      </p:sp>
      <p:sp>
        <p:nvSpPr>
          <p:cNvPr id="3" name="Subtitle 2">
            <a:extLst>
              <a:ext uri="{FF2B5EF4-FFF2-40B4-BE49-F238E27FC236}">
                <a16:creationId xmlns:a16="http://schemas.microsoft.com/office/drawing/2014/main" id="{B7668404-0B8B-E079-FAC8-0EC48F709570}"/>
              </a:ext>
            </a:extLst>
          </p:cNvPr>
          <p:cNvSpPr>
            <a:spLocks noGrp="1"/>
          </p:cNvSpPr>
          <p:nvPr>
            <p:ph type="subTitle" idx="1"/>
          </p:nvPr>
        </p:nvSpPr>
        <p:spPr>
          <a:xfrm>
            <a:off x="1524000" y="2133600"/>
            <a:ext cx="9144000" cy="3124200"/>
          </a:xfrm>
        </p:spPr>
        <p:txBody>
          <a:bodyPr/>
          <a:lstStyle/>
          <a:p>
            <a:endParaRPr lang="en-IN" dirty="0"/>
          </a:p>
          <a:p>
            <a:endParaRPr lang="en-IN" dirty="0"/>
          </a:p>
          <a:p>
            <a:pPr algn="l"/>
            <a:r>
              <a:rPr lang="en-IN" sz="1800" dirty="0"/>
              <a:t>Deep Learning Model:-</a:t>
            </a:r>
          </a:p>
        </p:txBody>
      </p:sp>
      <p:pic>
        <p:nvPicPr>
          <p:cNvPr id="8" name="Picture 7">
            <a:extLst>
              <a:ext uri="{FF2B5EF4-FFF2-40B4-BE49-F238E27FC236}">
                <a16:creationId xmlns:a16="http://schemas.microsoft.com/office/drawing/2014/main" id="{0A93CC8C-C393-77FE-8EF6-24C9EB669955}"/>
              </a:ext>
            </a:extLst>
          </p:cNvPr>
          <p:cNvPicPr>
            <a:picLocks noChangeAspect="1"/>
          </p:cNvPicPr>
          <p:nvPr/>
        </p:nvPicPr>
        <p:blipFill>
          <a:blip r:embed="rId2"/>
          <a:stretch>
            <a:fillRect/>
          </a:stretch>
        </p:blipFill>
        <p:spPr>
          <a:xfrm>
            <a:off x="1524000" y="3787140"/>
            <a:ext cx="8663940" cy="2941320"/>
          </a:xfrm>
          <a:prstGeom prst="rect">
            <a:avLst/>
          </a:prstGeom>
        </p:spPr>
      </p:pic>
      <p:pic>
        <p:nvPicPr>
          <p:cNvPr id="9" name="Google Shape;87;p13">
            <a:extLst>
              <a:ext uri="{FF2B5EF4-FFF2-40B4-BE49-F238E27FC236}">
                <a16:creationId xmlns:a16="http://schemas.microsoft.com/office/drawing/2014/main" id="{AD08C655-945A-FD65-E384-D3532A6CE656}"/>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pic>
        <p:nvPicPr>
          <p:cNvPr id="11" name="Picture 10">
            <a:extLst>
              <a:ext uri="{FF2B5EF4-FFF2-40B4-BE49-F238E27FC236}">
                <a16:creationId xmlns:a16="http://schemas.microsoft.com/office/drawing/2014/main" id="{3E4FECBA-8114-1C74-E481-B2A8BD8E6B8F}"/>
              </a:ext>
            </a:extLst>
          </p:cNvPr>
          <p:cNvPicPr>
            <a:picLocks noChangeAspect="1"/>
          </p:cNvPicPr>
          <p:nvPr/>
        </p:nvPicPr>
        <p:blipFill>
          <a:blip r:embed="rId4"/>
          <a:stretch>
            <a:fillRect/>
          </a:stretch>
        </p:blipFill>
        <p:spPr>
          <a:xfrm>
            <a:off x="4395756" y="1470586"/>
            <a:ext cx="2415749" cy="1691787"/>
          </a:xfrm>
          <a:prstGeom prst="rect">
            <a:avLst/>
          </a:prstGeom>
        </p:spPr>
      </p:pic>
      <p:sp>
        <p:nvSpPr>
          <p:cNvPr id="13" name="TextBox 12">
            <a:extLst>
              <a:ext uri="{FF2B5EF4-FFF2-40B4-BE49-F238E27FC236}">
                <a16:creationId xmlns:a16="http://schemas.microsoft.com/office/drawing/2014/main" id="{25501ACE-A875-4005-839F-F5547C872F92}"/>
              </a:ext>
            </a:extLst>
          </p:cNvPr>
          <p:cNvSpPr txBox="1"/>
          <p:nvPr/>
        </p:nvSpPr>
        <p:spPr>
          <a:xfrm>
            <a:off x="1524000" y="1324167"/>
            <a:ext cx="2871756" cy="369332"/>
          </a:xfrm>
          <a:prstGeom prst="rect">
            <a:avLst/>
          </a:prstGeom>
          <a:noFill/>
        </p:spPr>
        <p:txBody>
          <a:bodyPr wrap="square" rtlCol="0">
            <a:spAutoFit/>
          </a:bodyPr>
          <a:lstStyle/>
          <a:p>
            <a:r>
              <a:rPr lang="en-IN" dirty="0"/>
              <a:t>Logistic Regression Model:-</a:t>
            </a:r>
          </a:p>
        </p:txBody>
      </p:sp>
    </p:spTree>
    <p:extLst>
      <p:ext uri="{BB962C8B-B14F-4D97-AF65-F5344CB8AC3E}">
        <p14:creationId xmlns:p14="http://schemas.microsoft.com/office/powerpoint/2010/main" val="40843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7EF4-E7F9-FBDA-48ED-D977929C06E6}"/>
              </a:ext>
            </a:extLst>
          </p:cNvPr>
          <p:cNvSpPr>
            <a:spLocks noGrp="1"/>
          </p:cNvSpPr>
          <p:nvPr>
            <p:ph type="ctrTitle"/>
          </p:nvPr>
        </p:nvSpPr>
        <p:spPr>
          <a:xfrm>
            <a:off x="1439333" y="385681"/>
            <a:ext cx="9144000" cy="706437"/>
          </a:xfrm>
        </p:spPr>
        <p:txBody>
          <a:bodyPr>
            <a:noAutofit/>
          </a:bodyPr>
          <a:lstStyle/>
          <a:p>
            <a:r>
              <a:rPr lang="en-US" sz="4800" dirty="0">
                <a:solidFill>
                  <a:schemeClr val="accent2">
                    <a:lumMod val="75000"/>
                  </a:schemeClr>
                </a:solidFill>
              </a:rPr>
              <a:t>Paper Methodology Contd.</a:t>
            </a:r>
            <a:endParaRPr lang="en-IN" sz="4800" dirty="0"/>
          </a:p>
        </p:txBody>
      </p:sp>
      <p:sp>
        <p:nvSpPr>
          <p:cNvPr id="3" name="Subtitle 2">
            <a:extLst>
              <a:ext uri="{FF2B5EF4-FFF2-40B4-BE49-F238E27FC236}">
                <a16:creationId xmlns:a16="http://schemas.microsoft.com/office/drawing/2014/main" id="{A98F9F7B-CCC1-D2A6-9ACC-BBFAF742593A}"/>
              </a:ext>
            </a:extLst>
          </p:cNvPr>
          <p:cNvSpPr>
            <a:spLocks noGrp="1"/>
          </p:cNvSpPr>
          <p:nvPr>
            <p:ph type="subTitle" idx="1"/>
          </p:nvPr>
        </p:nvSpPr>
        <p:spPr>
          <a:xfrm>
            <a:off x="1439333" y="1177677"/>
            <a:ext cx="9144000" cy="1655762"/>
          </a:xfrm>
        </p:spPr>
        <p:txBody>
          <a:bodyPr>
            <a:normAutofit/>
          </a:bodyPr>
          <a:lstStyle/>
          <a:p>
            <a:pPr marL="342900" indent="-342900" algn="just">
              <a:buFont typeface="Wingdings" panose="05000000000000000000" pitchFamily="2" charset="2"/>
              <a:buChar char="q"/>
            </a:pPr>
            <a:r>
              <a:rPr lang="en-US" sz="1800" dirty="0"/>
              <a:t>Since in general in the federated setting not all participants may be available at any one time, we explore model quality as a function of subjects’ participation rate. Across the datasets, we find that only a minority of clients need to participate in any one round</a:t>
            </a:r>
            <a:endParaRPr lang="en-IN" sz="1800" dirty="0"/>
          </a:p>
        </p:txBody>
      </p:sp>
      <p:pic>
        <p:nvPicPr>
          <p:cNvPr id="4" name="Google Shape;87;p13">
            <a:extLst>
              <a:ext uri="{FF2B5EF4-FFF2-40B4-BE49-F238E27FC236}">
                <a16:creationId xmlns:a16="http://schemas.microsoft.com/office/drawing/2014/main" id="{608C9B20-810A-3AFE-A99C-AE27A6F90E18}"/>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pic>
        <p:nvPicPr>
          <p:cNvPr id="6" name="Picture 5">
            <a:extLst>
              <a:ext uri="{FF2B5EF4-FFF2-40B4-BE49-F238E27FC236}">
                <a16:creationId xmlns:a16="http://schemas.microsoft.com/office/drawing/2014/main" id="{0296013C-472D-7887-8667-BC3666AE1750}"/>
              </a:ext>
            </a:extLst>
          </p:cNvPr>
          <p:cNvPicPr>
            <a:picLocks noChangeAspect="1"/>
          </p:cNvPicPr>
          <p:nvPr/>
        </p:nvPicPr>
        <p:blipFill>
          <a:blip r:embed="rId4"/>
          <a:stretch>
            <a:fillRect/>
          </a:stretch>
        </p:blipFill>
        <p:spPr>
          <a:xfrm>
            <a:off x="3037292" y="2005558"/>
            <a:ext cx="5374957" cy="3482642"/>
          </a:xfrm>
          <a:prstGeom prst="rect">
            <a:avLst/>
          </a:prstGeom>
        </p:spPr>
      </p:pic>
      <p:sp>
        <p:nvSpPr>
          <p:cNvPr id="8" name="TextBox 7">
            <a:extLst>
              <a:ext uri="{FF2B5EF4-FFF2-40B4-BE49-F238E27FC236}">
                <a16:creationId xmlns:a16="http://schemas.microsoft.com/office/drawing/2014/main" id="{A3403E33-E752-F9A4-CE66-4208CC5668D9}"/>
              </a:ext>
            </a:extLst>
          </p:cNvPr>
          <p:cNvSpPr txBox="1"/>
          <p:nvPr/>
        </p:nvSpPr>
        <p:spPr>
          <a:xfrm>
            <a:off x="2963333" y="5558135"/>
            <a:ext cx="6096000" cy="984885"/>
          </a:xfrm>
          <a:prstGeom prst="rect">
            <a:avLst/>
          </a:prstGeom>
          <a:noFill/>
        </p:spPr>
        <p:txBody>
          <a:bodyPr wrap="square">
            <a:spAutoFit/>
          </a:bodyPr>
          <a:lstStyle/>
          <a:p>
            <a:pPr algn="just"/>
            <a:r>
              <a:rPr lang="en-US" dirty="0"/>
              <a:t>Area under the ROC curve (AUC) as a function of fraction of participants in each federated (</a:t>
            </a:r>
            <a:r>
              <a:rPr lang="en-US" sz="2000" dirty="0"/>
              <a:t>server) round of learning for replicated </a:t>
            </a:r>
            <a:r>
              <a:rPr lang="en-US" dirty="0"/>
              <a:t>model of SARS-CoV-2 and Cancer</a:t>
            </a:r>
            <a:endParaRPr lang="en-IN" dirty="0"/>
          </a:p>
        </p:txBody>
      </p:sp>
    </p:spTree>
    <p:extLst>
      <p:ext uri="{BB962C8B-B14F-4D97-AF65-F5344CB8AC3E}">
        <p14:creationId xmlns:p14="http://schemas.microsoft.com/office/powerpoint/2010/main" val="181329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CBA2-0627-E342-D3A4-0F23F9AD4E86}"/>
              </a:ext>
            </a:extLst>
          </p:cNvPr>
          <p:cNvSpPr>
            <a:spLocks noGrp="1"/>
          </p:cNvSpPr>
          <p:nvPr>
            <p:ph type="ctrTitle"/>
          </p:nvPr>
        </p:nvSpPr>
        <p:spPr>
          <a:xfrm>
            <a:off x="1380068" y="150960"/>
            <a:ext cx="9144000" cy="758297"/>
          </a:xfrm>
        </p:spPr>
        <p:txBody>
          <a:bodyPr>
            <a:normAutofit/>
          </a:bodyPr>
          <a:lstStyle/>
          <a:p>
            <a:r>
              <a:rPr lang="en-US" sz="4800" dirty="0">
                <a:solidFill>
                  <a:schemeClr val="accent2">
                    <a:lumMod val="75000"/>
                  </a:schemeClr>
                </a:solidFill>
              </a:rPr>
              <a:t>Paper Methodology Contd.</a:t>
            </a:r>
            <a:endParaRPr lang="en-IN" sz="4800" dirty="0"/>
          </a:p>
        </p:txBody>
      </p:sp>
      <p:sp>
        <p:nvSpPr>
          <p:cNvPr id="3" name="Subtitle 2">
            <a:extLst>
              <a:ext uri="{FF2B5EF4-FFF2-40B4-BE49-F238E27FC236}">
                <a16:creationId xmlns:a16="http://schemas.microsoft.com/office/drawing/2014/main" id="{DE981E92-428F-B292-EEC6-8FE9C994E235}"/>
              </a:ext>
            </a:extLst>
          </p:cNvPr>
          <p:cNvSpPr>
            <a:spLocks noGrp="1"/>
          </p:cNvSpPr>
          <p:nvPr>
            <p:ph type="subTitle" idx="1"/>
          </p:nvPr>
        </p:nvSpPr>
        <p:spPr>
          <a:xfrm>
            <a:off x="1524000" y="993127"/>
            <a:ext cx="9144000" cy="3763066"/>
          </a:xfrm>
        </p:spPr>
        <p:txBody>
          <a:bodyPr>
            <a:normAutofit/>
          </a:bodyPr>
          <a:lstStyle/>
          <a:p>
            <a:pPr marL="342900" indent="-342900" algn="l">
              <a:buFont typeface="Wingdings" panose="05000000000000000000" pitchFamily="2" charset="2"/>
              <a:buChar char="q"/>
            </a:pPr>
            <a:r>
              <a:rPr lang="en-IN" sz="1800" dirty="0"/>
              <a:t>In this work we are using 2 Models of Differential Privacy </a:t>
            </a:r>
          </a:p>
          <a:p>
            <a:pPr algn="l"/>
            <a:r>
              <a:rPr lang="en-IN" sz="1800" dirty="0"/>
              <a:t> 	1)Central Model:-</a:t>
            </a:r>
          </a:p>
          <a:p>
            <a:pPr algn="l"/>
            <a:r>
              <a:rPr lang="en-IN" sz="1800" dirty="0"/>
              <a:t>		</a:t>
            </a:r>
          </a:p>
          <a:p>
            <a:pPr algn="l"/>
            <a:endParaRPr lang="en-IN" sz="1800" dirty="0"/>
          </a:p>
          <a:p>
            <a:pPr algn="l"/>
            <a:endParaRPr lang="en-IN" sz="1800" dirty="0"/>
          </a:p>
          <a:p>
            <a:pPr algn="l"/>
            <a:endParaRPr lang="en-IN" sz="1800" dirty="0"/>
          </a:p>
          <a:p>
            <a:pPr algn="l"/>
            <a:endParaRPr lang="en-IN" sz="1800" dirty="0"/>
          </a:p>
          <a:p>
            <a:pPr algn="l"/>
            <a:endParaRPr lang="en-IN" sz="1800" dirty="0"/>
          </a:p>
          <a:p>
            <a:pPr algn="l"/>
            <a:r>
              <a:rPr lang="en-IN" sz="1800" dirty="0"/>
              <a:t>	2)Local Model:-</a:t>
            </a:r>
          </a:p>
          <a:p>
            <a:pPr algn="l"/>
            <a:r>
              <a:rPr lang="en-IN" sz="1800" dirty="0"/>
              <a:t>	</a:t>
            </a:r>
          </a:p>
        </p:txBody>
      </p:sp>
      <p:pic>
        <p:nvPicPr>
          <p:cNvPr id="4" name="Google Shape;87;p13">
            <a:extLst>
              <a:ext uri="{FF2B5EF4-FFF2-40B4-BE49-F238E27FC236}">
                <a16:creationId xmlns:a16="http://schemas.microsoft.com/office/drawing/2014/main" id="{721C7AB8-AF2F-5E3D-D93B-23C722E9775F}"/>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pic>
        <p:nvPicPr>
          <p:cNvPr id="6" name="Picture 5">
            <a:extLst>
              <a:ext uri="{FF2B5EF4-FFF2-40B4-BE49-F238E27FC236}">
                <a16:creationId xmlns:a16="http://schemas.microsoft.com/office/drawing/2014/main" id="{1C004579-D111-44F7-D037-1B3E14FA3386}"/>
              </a:ext>
            </a:extLst>
          </p:cNvPr>
          <p:cNvPicPr>
            <a:picLocks noChangeAspect="1"/>
          </p:cNvPicPr>
          <p:nvPr/>
        </p:nvPicPr>
        <p:blipFill rotWithShape="1">
          <a:blip r:embed="rId3"/>
          <a:srcRect b="-15348"/>
          <a:stretch/>
        </p:blipFill>
        <p:spPr>
          <a:xfrm>
            <a:off x="2324606" y="1690023"/>
            <a:ext cx="7003954" cy="2491956"/>
          </a:xfrm>
          <a:prstGeom prst="rect">
            <a:avLst/>
          </a:prstGeom>
        </p:spPr>
      </p:pic>
      <p:pic>
        <p:nvPicPr>
          <p:cNvPr id="8" name="Picture 7">
            <a:extLst>
              <a:ext uri="{FF2B5EF4-FFF2-40B4-BE49-F238E27FC236}">
                <a16:creationId xmlns:a16="http://schemas.microsoft.com/office/drawing/2014/main" id="{DDDCBB50-271F-72F1-0E78-AD73ACDFEBDE}"/>
              </a:ext>
            </a:extLst>
          </p:cNvPr>
          <p:cNvPicPr>
            <a:picLocks noChangeAspect="1"/>
          </p:cNvPicPr>
          <p:nvPr/>
        </p:nvPicPr>
        <p:blipFill>
          <a:blip r:embed="rId4"/>
          <a:stretch>
            <a:fillRect/>
          </a:stretch>
        </p:blipFill>
        <p:spPr>
          <a:xfrm>
            <a:off x="2324606" y="4383559"/>
            <a:ext cx="7003955" cy="2262775"/>
          </a:xfrm>
          <a:prstGeom prst="rect">
            <a:avLst/>
          </a:prstGeom>
        </p:spPr>
      </p:pic>
      <p:sp>
        <p:nvSpPr>
          <p:cNvPr id="10" name="TextBox 9">
            <a:extLst>
              <a:ext uri="{FF2B5EF4-FFF2-40B4-BE49-F238E27FC236}">
                <a16:creationId xmlns:a16="http://schemas.microsoft.com/office/drawing/2014/main" id="{F008DF11-F90E-EE57-A0FD-093F47A75394}"/>
              </a:ext>
            </a:extLst>
          </p:cNvPr>
          <p:cNvSpPr txBox="1"/>
          <p:nvPr/>
        </p:nvSpPr>
        <p:spPr>
          <a:xfrm>
            <a:off x="8667381" y="6461668"/>
            <a:ext cx="3524619" cy="369332"/>
          </a:xfrm>
          <a:prstGeom prst="rect">
            <a:avLst/>
          </a:prstGeom>
          <a:noFill/>
        </p:spPr>
        <p:txBody>
          <a:bodyPr wrap="none" rtlCol="0">
            <a:spAutoFit/>
          </a:bodyPr>
          <a:lstStyle/>
          <a:p>
            <a:r>
              <a:rPr lang="en-US" dirty="0">
                <a:hlinkClick r:id="rId5"/>
              </a:rPr>
              <a:t>Local vs. central differential privacy </a:t>
            </a:r>
            <a:endParaRPr lang="en-IN" dirty="0"/>
          </a:p>
        </p:txBody>
      </p:sp>
    </p:spTree>
    <p:extLst>
      <p:ext uri="{BB962C8B-B14F-4D97-AF65-F5344CB8AC3E}">
        <p14:creationId xmlns:p14="http://schemas.microsoft.com/office/powerpoint/2010/main" val="403424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0982-9DD0-46AD-92DB-6B2A9708074F}"/>
              </a:ext>
            </a:extLst>
          </p:cNvPr>
          <p:cNvSpPr>
            <a:spLocks noGrp="1"/>
          </p:cNvSpPr>
          <p:nvPr>
            <p:ph type="ctrTitle"/>
          </p:nvPr>
        </p:nvSpPr>
        <p:spPr>
          <a:xfrm>
            <a:off x="1524000" y="1122363"/>
            <a:ext cx="9144000" cy="1011237"/>
          </a:xfrm>
        </p:spPr>
        <p:txBody>
          <a:bodyPr>
            <a:normAutofit/>
          </a:bodyPr>
          <a:lstStyle/>
          <a:p>
            <a:r>
              <a:rPr lang="en-IN" sz="4800" dirty="0">
                <a:solidFill>
                  <a:schemeClr val="accent2">
                    <a:lumMod val="75000"/>
                  </a:schemeClr>
                </a:solidFill>
              </a:rPr>
              <a:t>Contents</a:t>
            </a:r>
          </a:p>
        </p:txBody>
      </p:sp>
      <p:sp>
        <p:nvSpPr>
          <p:cNvPr id="3" name="Subtitle 2">
            <a:extLst>
              <a:ext uri="{FF2B5EF4-FFF2-40B4-BE49-F238E27FC236}">
                <a16:creationId xmlns:a16="http://schemas.microsoft.com/office/drawing/2014/main" id="{25CBF1FD-7976-E0C7-C15C-BAE853BCDC78}"/>
              </a:ext>
            </a:extLst>
          </p:cNvPr>
          <p:cNvSpPr>
            <a:spLocks noGrp="1"/>
          </p:cNvSpPr>
          <p:nvPr>
            <p:ph type="subTitle" idx="1"/>
          </p:nvPr>
        </p:nvSpPr>
        <p:spPr>
          <a:xfrm>
            <a:off x="1524000" y="2302933"/>
            <a:ext cx="9144000" cy="4004734"/>
          </a:xfrm>
        </p:spPr>
        <p:txBody>
          <a:bodyPr>
            <a:noAutofit/>
          </a:bodyPr>
          <a:lstStyle/>
          <a:p>
            <a:pPr algn="l"/>
            <a:r>
              <a:rPr lang="en-US" sz="1800" dirty="0"/>
              <a:t>1)Introduction</a:t>
            </a:r>
          </a:p>
          <a:p>
            <a:pPr algn="l"/>
            <a:r>
              <a:rPr lang="en-US" sz="1800" dirty="0"/>
              <a:t>2)Motivation</a:t>
            </a:r>
          </a:p>
          <a:p>
            <a:pPr algn="l"/>
            <a:r>
              <a:rPr lang="en-US" sz="1800" dirty="0"/>
              <a:t>3)Problem Statement</a:t>
            </a:r>
          </a:p>
          <a:p>
            <a:pPr algn="l"/>
            <a:r>
              <a:rPr lang="en-US" sz="1800" dirty="0"/>
              <a:t>4)Existing method(s)/Related work with limitations</a:t>
            </a:r>
          </a:p>
          <a:p>
            <a:pPr algn="l"/>
            <a:r>
              <a:rPr lang="en-US" sz="1800" dirty="0"/>
              <a:t>5)Challenges</a:t>
            </a:r>
          </a:p>
          <a:p>
            <a:pPr algn="l"/>
            <a:r>
              <a:rPr lang="en-US" sz="1800" dirty="0"/>
              <a:t>6)Paper Methodology in detail</a:t>
            </a:r>
          </a:p>
          <a:p>
            <a:pPr algn="l"/>
            <a:r>
              <a:rPr lang="en-US" sz="1800" dirty="0"/>
              <a:t>7)Experiments and Results </a:t>
            </a:r>
          </a:p>
          <a:p>
            <a:pPr algn="l"/>
            <a:r>
              <a:rPr lang="en-US" sz="1800" dirty="0"/>
              <a:t>8)Observations</a:t>
            </a:r>
          </a:p>
          <a:p>
            <a:pPr algn="l"/>
            <a:r>
              <a:rPr lang="en-US" sz="1800" dirty="0"/>
              <a:t>9)Future work</a:t>
            </a:r>
          </a:p>
          <a:p>
            <a:pPr algn="l"/>
            <a:r>
              <a:rPr lang="en-US" sz="1800" dirty="0"/>
              <a:t>10)References</a:t>
            </a:r>
            <a:endParaRPr lang="en-IN" sz="1800" dirty="0"/>
          </a:p>
        </p:txBody>
      </p:sp>
      <p:pic>
        <p:nvPicPr>
          <p:cNvPr id="4" name="Google Shape;87;p13">
            <a:extLst>
              <a:ext uri="{FF2B5EF4-FFF2-40B4-BE49-F238E27FC236}">
                <a16:creationId xmlns:a16="http://schemas.microsoft.com/office/drawing/2014/main" id="{3BF6B223-B8AD-6726-9C9C-4AA8327EB0CB}"/>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142591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C7FB-2C08-5F42-DDF3-6B7EED417EF0}"/>
              </a:ext>
            </a:extLst>
          </p:cNvPr>
          <p:cNvSpPr>
            <a:spLocks noGrp="1"/>
          </p:cNvSpPr>
          <p:nvPr>
            <p:ph type="ctrTitle"/>
          </p:nvPr>
        </p:nvSpPr>
        <p:spPr>
          <a:xfrm>
            <a:off x="1524000" y="652830"/>
            <a:ext cx="9144000" cy="816504"/>
          </a:xfrm>
        </p:spPr>
        <p:txBody>
          <a:bodyPr>
            <a:normAutofit/>
          </a:bodyPr>
          <a:lstStyle/>
          <a:p>
            <a:r>
              <a:rPr lang="en-IN" sz="4800" dirty="0">
                <a:solidFill>
                  <a:schemeClr val="accent2">
                    <a:lumMod val="75000"/>
                  </a:schemeClr>
                </a:solidFill>
              </a:rPr>
              <a:t>7)Experiments and Results</a:t>
            </a:r>
          </a:p>
        </p:txBody>
      </p:sp>
      <p:sp>
        <p:nvSpPr>
          <p:cNvPr id="3" name="Subtitle 2">
            <a:extLst>
              <a:ext uri="{FF2B5EF4-FFF2-40B4-BE49-F238E27FC236}">
                <a16:creationId xmlns:a16="http://schemas.microsoft.com/office/drawing/2014/main" id="{79A4E9F6-ADD1-DB29-8D13-FF00A4CC033D}"/>
              </a:ext>
            </a:extLst>
          </p:cNvPr>
          <p:cNvSpPr>
            <a:spLocks noGrp="1"/>
          </p:cNvSpPr>
          <p:nvPr>
            <p:ph type="subTitle" idx="1"/>
          </p:nvPr>
        </p:nvSpPr>
        <p:spPr>
          <a:xfrm>
            <a:off x="1524000" y="1549400"/>
            <a:ext cx="9144000" cy="3208867"/>
          </a:xfrm>
        </p:spPr>
        <p:txBody>
          <a:bodyPr>
            <a:normAutofit/>
          </a:bodyPr>
          <a:lstStyle/>
          <a:p>
            <a:pPr marL="342900" indent="-342900" algn="l">
              <a:buFont typeface="Wingdings" panose="05000000000000000000" pitchFamily="2" charset="2"/>
              <a:buChar char="q"/>
            </a:pPr>
            <a:r>
              <a:rPr lang="en-IN" sz="1800" dirty="0"/>
              <a:t>In this work we are using 8 different datasets whose summary is given in the table below</a:t>
            </a:r>
          </a:p>
          <a:p>
            <a:pPr marL="342900" indent="-342900" algn="l">
              <a:buFont typeface="Wingdings" panose="05000000000000000000" pitchFamily="2" charset="2"/>
              <a:buChar char="Ø"/>
            </a:pPr>
            <a:endParaRPr lang="en-IN" sz="1800" dirty="0"/>
          </a:p>
        </p:txBody>
      </p:sp>
      <p:pic>
        <p:nvPicPr>
          <p:cNvPr id="4" name="Google Shape;87;p13">
            <a:extLst>
              <a:ext uri="{FF2B5EF4-FFF2-40B4-BE49-F238E27FC236}">
                <a16:creationId xmlns:a16="http://schemas.microsoft.com/office/drawing/2014/main" id="{93385BC3-4BAC-7ED5-C452-C63B87A5589F}"/>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pic>
        <p:nvPicPr>
          <p:cNvPr id="6" name="Picture 5">
            <a:extLst>
              <a:ext uri="{FF2B5EF4-FFF2-40B4-BE49-F238E27FC236}">
                <a16:creationId xmlns:a16="http://schemas.microsoft.com/office/drawing/2014/main" id="{8C3620AF-23F6-58AA-F159-27F5EBBF53B3}"/>
              </a:ext>
            </a:extLst>
          </p:cNvPr>
          <p:cNvPicPr>
            <a:picLocks noChangeAspect="1"/>
          </p:cNvPicPr>
          <p:nvPr/>
        </p:nvPicPr>
        <p:blipFill>
          <a:blip r:embed="rId3"/>
          <a:stretch>
            <a:fillRect/>
          </a:stretch>
        </p:blipFill>
        <p:spPr>
          <a:xfrm>
            <a:off x="588794" y="1923906"/>
            <a:ext cx="11217612" cy="3314987"/>
          </a:xfrm>
          <a:prstGeom prst="rect">
            <a:avLst/>
          </a:prstGeom>
        </p:spPr>
      </p:pic>
    </p:spTree>
    <p:extLst>
      <p:ext uri="{BB962C8B-B14F-4D97-AF65-F5344CB8AC3E}">
        <p14:creationId xmlns:p14="http://schemas.microsoft.com/office/powerpoint/2010/main" val="300990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93A3-EA69-FFC1-6F76-2575E44141A3}"/>
              </a:ext>
            </a:extLst>
          </p:cNvPr>
          <p:cNvSpPr>
            <a:spLocks noGrp="1"/>
          </p:cNvSpPr>
          <p:nvPr>
            <p:ph type="ctrTitle"/>
          </p:nvPr>
        </p:nvSpPr>
        <p:spPr>
          <a:xfrm>
            <a:off x="1524000" y="326974"/>
            <a:ext cx="9144000" cy="740304"/>
          </a:xfrm>
        </p:spPr>
        <p:txBody>
          <a:bodyPr>
            <a:noAutofit/>
          </a:bodyPr>
          <a:lstStyle/>
          <a:p>
            <a:r>
              <a:rPr lang="en-IN" sz="4800" dirty="0">
                <a:solidFill>
                  <a:schemeClr val="accent2">
                    <a:lumMod val="75000"/>
                  </a:schemeClr>
                </a:solidFill>
              </a:rPr>
              <a:t>7)Experiments and Results</a:t>
            </a:r>
            <a:endParaRPr lang="en-IN" sz="4800" dirty="0"/>
          </a:p>
        </p:txBody>
      </p:sp>
      <p:sp>
        <p:nvSpPr>
          <p:cNvPr id="3" name="Subtitle 2">
            <a:extLst>
              <a:ext uri="{FF2B5EF4-FFF2-40B4-BE49-F238E27FC236}">
                <a16:creationId xmlns:a16="http://schemas.microsoft.com/office/drawing/2014/main" id="{25A9E545-0F26-4672-3BDE-E5D2BF9F8719}"/>
              </a:ext>
            </a:extLst>
          </p:cNvPr>
          <p:cNvSpPr>
            <a:spLocks noGrp="1"/>
          </p:cNvSpPr>
          <p:nvPr>
            <p:ph type="subTitle" idx="1"/>
          </p:nvPr>
        </p:nvSpPr>
        <p:spPr>
          <a:xfrm>
            <a:off x="1507202" y="1067278"/>
            <a:ext cx="9144000" cy="2751667"/>
          </a:xfrm>
        </p:spPr>
        <p:txBody>
          <a:bodyPr>
            <a:normAutofit/>
          </a:bodyPr>
          <a:lstStyle/>
          <a:p>
            <a:pPr algn="l"/>
            <a:r>
              <a:rPr lang="en-US" sz="1800" b="1" dirty="0"/>
              <a:t>MIMIC-III </a:t>
            </a:r>
          </a:p>
          <a:p>
            <a:pPr algn="just"/>
            <a:r>
              <a:rPr lang="en-US" sz="1800" b="0" i="0" dirty="0">
                <a:solidFill>
                  <a:srgbClr val="212529"/>
                </a:solidFill>
                <a:effectLst/>
              </a:rPr>
              <a:t>MIMIC-III is a large, freely-available database comprising deidentified health-related data associated with over 40,000 patients who stayed in critical care units of the Beth Israel Deaconess Medical Center between 2001 and 2012</a:t>
            </a:r>
          </a:p>
          <a:p>
            <a:pPr algn="just"/>
            <a:r>
              <a:rPr lang="en-US" sz="1800" dirty="0"/>
              <a:t>Each patient in the dataset has a time series of medical encounters involving procedures, medications, diagnoses and other complex signals, such as medical notes</a:t>
            </a:r>
          </a:p>
          <a:p>
            <a:endParaRPr lang="en-IN" dirty="0"/>
          </a:p>
        </p:txBody>
      </p:sp>
      <p:pic>
        <p:nvPicPr>
          <p:cNvPr id="5" name="Picture 4">
            <a:extLst>
              <a:ext uri="{FF2B5EF4-FFF2-40B4-BE49-F238E27FC236}">
                <a16:creationId xmlns:a16="http://schemas.microsoft.com/office/drawing/2014/main" id="{8F50ECF9-2578-AB74-7624-E84214EA6202}"/>
              </a:ext>
            </a:extLst>
          </p:cNvPr>
          <p:cNvPicPr>
            <a:picLocks noChangeAspect="1"/>
          </p:cNvPicPr>
          <p:nvPr/>
        </p:nvPicPr>
        <p:blipFill>
          <a:blip r:embed="rId2"/>
          <a:stretch>
            <a:fillRect/>
          </a:stretch>
        </p:blipFill>
        <p:spPr>
          <a:xfrm>
            <a:off x="3183739" y="2974020"/>
            <a:ext cx="5367593" cy="3680780"/>
          </a:xfrm>
          <a:prstGeom prst="rect">
            <a:avLst/>
          </a:prstGeom>
        </p:spPr>
      </p:pic>
      <p:pic>
        <p:nvPicPr>
          <p:cNvPr id="6" name="Google Shape;87;p13">
            <a:extLst>
              <a:ext uri="{FF2B5EF4-FFF2-40B4-BE49-F238E27FC236}">
                <a16:creationId xmlns:a16="http://schemas.microsoft.com/office/drawing/2014/main" id="{73538DCF-09CC-97A6-3006-CCFAE511CD25}"/>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10714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23BD-0ED2-DA5E-0AA1-938D89E8DE26}"/>
              </a:ext>
            </a:extLst>
          </p:cNvPr>
          <p:cNvSpPr>
            <a:spLocks noGrp="1"/>
          </p:cNvSpPr>
          <p:nvPr>
            <p:ph type="ctrTitle"/>
          </p:nvPr>
        </p:nvSpPr>
        <p:spPr>
          <a:xfrm>
            <a:off x="1524000" y="0"/>
            <a:ext cx="9144000" cy="1002770"/>
          </a:xfrm>
        </p:spPr>
        <p:txBody>
          <a:bodyPr>
            <a:normAutofit/>
          </a:bodyPr>
          <a:lstStyle/>
          <a:p>
            <a:r>
              <a:rPr lang="en-IN" sz="4800" dirty="0">
                <a:solidFill>
                  <a:schemeClr val="accent2">
                    <a:lumMod val="75000"/>
                  </a:schemeClr>
                </a:solidFill>
              </a:rPr>
              <a:t>Experiments and Results contd.</a:t>
            </a:r>
            <a:endParaRPr lang="en-IN" sz="4800" dirty="0"/>
          </a:p>
        </p:txBody>
      </p:sp>
      <p:sp>
        <p:nvSpPr>
          <p:cNvPr id="3" name="Subtitle 2">
            <a:extLst>
              <a:ext uri="{FF2B5EF4-FFF2-40B4-BE49-F238E27FC236}">
                <a16:creationId xmlns:a16="http://schemas.microsoft.com/office/drawing/2014/main" id="{BD178B2D-F36E-FA15-F99D-7D927641011D}"/>
              </a:ext>
            </a:extLst>
          </p:cNvPr>
          <p:cNvSpPr>
            <a:spLocks noGrp="1"/>
          </p:cNvSpPr>
          <p:nvPr>
            <p:ph type="subTitle" idx="1"/>
          </p:nvPr>
        </p:nvSpPr>
        <p:spPr>
          <a:xfrm>
            <a:off x="1524000" y="1232290"/>
            <a:ext cx="9144000" cy="4177909"/>
          </a:xfrm>
        </p:spPr>
        <p:txBody>
          <a:bodyPr>
            <a:normAutofit/>
          </a:bodyPr>
          <a:lstStyle/>
          <a:p>
            <a:pPr algn="l"/>
            <a:r>
              <a:rPr lang="en-US" sz="1800" b="1" dirty="0"/>
              <a:t>Heart Failure</a:t>
            </a:r>
          </a:p>
          <a:p>
            <a:pPr algn="just"/>
            <a:r>
              <a:rPr lang="en-US" sz="1800" dirty="0"/>
              <a:t>The Heart Failure Clinical Records Dataset from the University of California Irvine data repository involves 299 individuals with left ventricular systolic dysfunction and class III or class IV heart failure ranging from 40 to 95 years of age.</a:t>
            </a:r>
          </a:p>
          <a:p>
            <a:pPr algn="just"/>
            <a:endParaRPr lang="en-US" sz="1800" dirty="0"/>
          </a:p>
          <a:p>
            <a:pPr algn="just"/>
            <a:r>
              <a:rPr lang="en-US" sz="1800" dirty="0"/>
              <a:t>Our federated setting achieves 0.85 AUC(0.82 in the original work)</a:t>
            </a:r>
          </a:p>
          <a:p>
            <a:pPr algn="just"/>
            <a:r>
              <a:rPr lang="en-US" sz="1800" dirty="0"/>
              <a:t>The higher AUC score in our setting is due to the addition of regularization while optimizing model parameters</a:t>
            </a:r>
          </a:p>
          <a:p>
            <a:pPr algn="just"/>
            <a:r>
              <a:rPr lang="en-US" sz="1800" dirty="0"/>
              <a:t>Adding a central differential privacy module reduces AUC to 0.83 </a:t>
            </a:r>
          </a:p>
          <a:p>
            <a:pPr algn="just"/>
            <a:r>
              <a:rPr lang="en-US" sz="1800" dirty="0"/>
              <a:t>With local DP, the federated architecture achieves 0.82 AUC</a:t>
            </a:r>
          </a:p>
          <a:p>
            <a:pPr algn="l"/>
            <a:endParaRPr lang="en-IN" sz="1800" dirty="0"/>
          </a:p>
        </p:txBody>
      </p:sp>
      <p:pic>
        <p:nvPicPr>
          <p:cNvPr id="8" name="Google Shape;87;p13">
            <a:extLst>
              <a:ext uri="{FF2B5EF4-FFF2-40B4-BE49-F238E27FC236}">
                <a16:creationId xmlns:a16="http://schemas.microsoft.com/office/drawing/2014/main" id="{501E5B71-B326-68F0-E028-D6EB066B1643}"/>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624821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257E-4639-FCFD-FFA2-6E7F7B993C4C}"/>
              </a:ext>
            </a:extLst>
          </p:cNvPr>
          <p:cNvSpPr>
            <a:spLocks noGrp="1"/>
          </p:cNvSpPr>
          <p:nvPr>
            <p:ph type="ctrTitle"/>
          </p:nvPr>
        </p:nvSpPr>
        <p:spPr>
          <a:xfrm>
            <a:off x="1524000" y="702733"/>
            <a:ext cx="9144000" cy="770467"/>
          </a:xfrm>
        </p:spPr>
        <p:txBody>
          <a:bodyPr>
            <a:normAutofit/>
          </a:bodyPr>
          <a:lstStyle/>
          <a:p>
            <a:r>
              <a:rPr lang="en-IN" sz="4800" dirty="0">
                <a:solidFill>
                  <a:schemeClr val="accent2">
                    <a:lumMod val="75000"/>
                  </a:schemeClr>
                </a:solidFill>
              </a:rPr>
              <a:t>Experiments and Results contd.</a:t>
            </a:r>
            <a:endParaRPr lang="en-IN" sz="4800" dirty="0"/>
          </a:p>
        </p:txBody>
      </p:sp>
      <p:pic>
        <p:nvPicPr>
          <p:cNvPr id="5" name="Picture 4">
            <a:extLst>
              <a:ext uri="{FF2B5EF4-FFF2-40B4-BE49-F238E27FC236}">
                <a16:creationId xmlns:a16="http://schemas.microsoft.com/office/drawing/2014/main" id="{1BDCA267-9727-FAB2-3D58-452D65FA92A4}"/>
              </a:ext>
            </a:extLst>
          </p:cNvPr>
          <p:cNvPicPr>
            <a:picLocks noChangeAspect="1"/>
          </p:cNvPicPr>
          <p:nvPr/>
        </p:nvPicPr>
        <p:blipFill>
          <a:blip r:embed="rId2"/>
          <a:stretch>
            <a:fillRect/>
          </a:stretch>
        </p:blipFill>
        <p:spPr>
          <a:xfrm>
            <a:off x="1642533" y="1846421"/>
            <a:ext cx="8906933" cy="4647512"/>
          </a:xfrm>
          <a:prstGeom prst="rect">
            <a:avLst/>
          </a:prstGeom>
        </p:spPr>
      </p:pic>
      <p:sp>
        <p:nvSpPr>
          <p:cNvPr id="7" name="Subtitle 6">
            <a:extLst>
              <a:ext uri="{FF2B5EF4-FFF2-40B4-BE49-F238E27FC236}">
                <a16:creationId xmlns:a16="http://schemas.microsoft.com/office/drawing/2014/main" id="{98144990-1B52-6979-D5AD-20294B103F46}"/>
              </a:ext>
            </a:extLst>
          </p:cNvPr>
          <p:cNvSpPr>
            <a:spLocks noGrp="1"/>
          </p:cNvSpPr>
          <p:nvPr>
            <p:ph type="subTitle" idx="1"/>
          </p:nvPr>
        </p:nvSpPr>
        <p:spPr>
          <a:xfrm>
            <a:off x="287866" y="1613587"/>
            <a:ext cx="3953933" cy="465667"/>
          </a:xfrm>
        </p:spPr>
        <p:txBody>
          <a:bodyPr>
            <a:normAutofit/>
          </a:bodyPr>
          <a:lstStyle/>
          <a:p>
            <a:r>
              <a:rPr lang="en-IN" sz="1800" dirty="0"/>
              <a:t>Summary:-</a:t>
            </a:r>
          </a:p>
        </p:txBody>
      </p:sp>
      <p:pic>
        <p:nvPicPr>
          <p:cNvPr id="8" name="Google Shape;87;p13">
            <a:extLst>
              <a:ext uri="{FF2B5EF4-FFF2-40B4-BE49-F238E27FC236}">
                <a16:creationId xmlns:a16="http://schemas.microsoft.com/office/drawing/2014/main" id="{A3B556D7-8EF6-3197-7175-15D2CA53D84B}"/>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4210091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87CF-BC70-3B4E-1B00-38ABC2A9B09F}"/>
              </a:ext>
            </a:extLst>
          </p:cNvPr>
          <p:cNvSpPr>
            <a:spLocks noGrp="1"/>
          </p:cNvSpPr>
          <p:nvPr>
            <p:ph type="ctrTitle"/>
          </p:nvPr>
        </p:nvSpPr>
        <p:spPr>
          <a:xfrm>
            <a:off x="1524000" y="385763"/>
            <a:ext cx="8915400" cy="1214437"/>
          </a:xfrm>
        </p:spPr>
        <p:txBody>
          <a:bodyPr>
            <a:normAutofit/>
          </a:bodyPr>
          <a:lstStyle/>
          <a:p>
            <a:r>
              <a:rPr lang="en-IN" sz="4800" dirty="0">
                <a:solidFill>
                  <a:schemeClr val="accent2">
                    <a:lumMod val="75000"/>
                  </a:schemeClr>
                </a:solidFill>
              </a:rPr>
              <a:t>Experiments and Results contd.</a:t>
            </a:r>
            <a:endParaRPr lang="en-IN" sz="4800" dirty="0"/>
          </a:p>
        </p:txBody>
      </p:sp>
      <p:sp>
        <p:nvSpPr>
          <p:cNvPr id="3" name="Subtitle 2">
            <a:extLst>
              <a:ext uri="{FF2B5EF4-FFF2-40B4-BE49-F238E27FC236}">
                <a16:creationId xmlns:a16="http://schemas.microsoft.com/office/drawing/2014/main" id="{48A27A81-3451-A547-B448-5B77B5523B4A}"/>
              </a:ext>
            </a:extLst>
          </p:cNvPr>
          <p:cNvSpPr>
            <a:spLocks noGrp="1"/>
          </p:cNvSpPr>
          <p:nvPr>
            <p:ph type="subTitle" idx="1"/>
          </p:nvPr>
        </p:nvSpPr>
        <p:spPr>
          <a:xfrm>
            <a:off x="1524000" y="1722966"/>
            <a:ext cx="9144000" cy="3412067"/>
          </a:xfrm>
        </p:spPr>
        <p:txBody>
          <a:bodyPr/>
          <a:lstStyle/>
          <a:p>
            <a:pPr algn="l"/>
            <a:r>
              <a:rPr lang="en-IN" dirty="0"/>
              <a:t>Results obtained while implementing </a:t>
            </a:r>
          </a:p>
          <a:p>
            <a:endParaRPr lang="en-IN" dirty="0"/>
          </a:p>
        </p:txBody>
      </p:sp>
      <p:pic>
        <p:nvPicPr>
          <p:cNvPr id="6" name="Google Shape;87;p13">
            <a:extLst>
              <a:ext uri="{FF2B5EF4-FFF2-40B4-BE49-F238E27FC236}">
                <a16:creationId xmlns:a16="http://schemas.microsoft.com/office/drawing/2014/main" id="{BC81E4CD-75D8-066F-1561-7ADE92F84585}"/>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pic>
        <p:nvPicPr>
          <p:cNvPr id="2050" name="Picture 2">
            <a:extLst>
              <a:ext uri="{FF2B5EF4-FFF2-40B4-BE49-F238E27FC236}">
                <a16:creationId xmlns:a16="http://schemas.microsoft.com/office/drawing/2014/main" id="{58BAEE51-7E64-5486-FF65-7D4132FDF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711" y="2096856"/>
            <a:ext cx="6744758" cy="410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7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37DE-7934-8EFC-E774-19FB2AE3BB1C}"/>
              </a:ext>
            </a:extLst>
          </p:cNvPr>
          <p:cNvSpPr>
            <a:spLocks noGrp="1"/>
          </p:cNvSpPr>
          <p:nvPr>
            <p:ph type="ctrTitle"/>
          </p:nvPr>
        </p:nvSpPr>
        <p:spPr>
          <a:xfrm>
            <a:off x="1523999" y="386414"/>
            <a:ext cx="9144000" cy="1007776"/>
          </a:xfrm>
        </p:spPr>
        <p:txBody>
          <a:bodyPr>
            <a:normAutofit/>
          </a:bodyPr>
          <a:lstStyle/>
          <a:p>
            <a:r>
              <a:rPr lang="en-IN" sz="4800" dirty="0">
                <a:solidFill>
                  <a:schemeClr val="accent2">
                    <a:lumMod val="75000"/>
                  </a:schemeClr>
                </a:solidFill>
              </a:rPr>
              <a:t>Experiments and Results contd.</a:t>
            </a:r>
            <a:endParaRPr lang="en-IN" sz="4800" dirty="0"/>
          </a:p>
        </p:txBody>
      </p:sp>
      <p:sp>
        <p:nvSpPr>
          <p:cNvPr id="3" name="Subtitle 2">
            <a:extLst>
              <a:ext uri="{FF2B5EF4-FFF2-40B4-BE49-F238E27FC236}">
                <a16:creationId xmlns:a16="http://schemas.microsoft.com/office/drawing/2014/main" id="{168F7029-C1E8-FB48-9CEE-DCAE33944354}"/>
              </a:ext>
            </a:extLst>
          </p:cNvPr>
          <p:cNvSpPr>
            <a:spLocks noGrp="1"/>
          </p:cNvSpPr>
          <p:nvPr>
            <p:ph type="subTitle" idx="1"/>
          </p:nvPr>
        </p:nvSpPr>
        <p:spPr>
          <a:xfrm>
            <a:off x="1964266" y="1469334"/>
            <a:ext cx="9144000" cy="1655762"/>
          </a:xfrm>
        </p:spPr>
        <p:txBody>
          <a:bodyPr/>
          <a:lstStyle/>
          <a:p>
            <a:pPr algn="l"/>
            <a:r>
              <a:rPr lang="en-IN" dirty="0"/>
              <a:t>Results obtained while implementing </a:t>
            </a:r>
          </a:p>
          <a:p>
            <a:endParaRPr lang="en-IN" dirty="0"/>
          </a:p>
          <a:p>
            <a:endParaRPr lang="en-IN" dirty="0"/>
          </a:p>
        </p:txBody>
      </p:sp>
      <p:pic>
        <p:nvPicPr>
          <p:cNvPr id="5" name="Picture 4">
            <a:extLst>
              <a:ext uri="{FF2B5EF4-FFF2-40B4-BE49-F238E27FC236}">
                <a16:creationId xmlns:a16="http://schemas.microsoft.com/office/drawing/2014/main" id="{A06F32A1-067F-7152-04A0-F058DB3AFA15}"/>
              </a:ext>
            </a:extLst>
          </p:cNvPr>
          <p:cNvPicPr>
            <a:picLocks noChangeAspect="1"/>
          </p:cNvPicPr>
          <p:nvPr/>
        </p:nvPicPr>
        <p:blipFill>
          <a:blip r:embed="rId2"/>
          <a:stretch>
            <a:fillRect/>
          </a:stretch>
        </p:blipFill>
        <p:spPr>
          <a:xfrm>
            <a:off x="1837265" y="2015068"/>
            <a:ext cx="7560735" cy="4456518"/>
          </a:xfrm>
          <a:prstGeom prst="rect">
            <a:avLst/>
          </a:prstGeom>
        </p:spPr>
      </p:pic>
      <p:pic>
        <p:nvPicPr>
          <p:cNvPr id="6" name="Google Shape;87;p13">
            <a:extLst>
              <a:ext uri="{FF2B5EF4-FFF2-40B4-BE49-F238E27FC236}">
                <a16:creationId xmlns:a16="http://schemas.microsoft.com/office/drawing/2014/main" id="{B5FD3248-F0A6-724E-3790-B22790D43FAC}"/>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44048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8322-FA4D-FF4C-C307-E73154EEA52A}"/>
              </a:ext>
            </a:extLst>
          </p:cNvPr>
          <p:cNvSpPr>
            <a:spLocks noGrp="1"/>
          </p:cNvSpPr>
          <p:nvPr>
            <p:ph type="ctrTitle"/>
          </p:nvPr>
        </p:nvSpPr>
        <p:spPr>
          <a:xfrm>
            <a:off x="1524000" y="1122363"/>
            <a:ext cx="9144000" cy="867304"/>
          </a:xfrm>
        </p:spPr>
        <p:txBody>
          <a:bodyPr>
            <a:normAutofit/>
          </a:bodyPr>
          <a:lstStyle/>
          <a:p>
            <a:r>
              <a:rPr lang="en-IN" sz="4800" dirty="0">
                <a:solidFill>
                  <a:schemeClr val="accent2">
                    <a:lumMod val="75000"/>
                  </a:schemeClr>
                </a:solidFill>
              </a:rPr>
              <a:t>8)Observations</a:t>
            </a:r>
            <a:endParaRPr lang="en-IN" sz="4800" dirty="0"/>
          </a:p>
        </p:txBody>
      </p:sp>
      <p:sp>
        <p:nvSpPr>
          <p:cNvPr id="3" name="Subtitle 2">
            <a:extLst>
              <a:ext uri="{FF2B5EF4-FFF2-40B4-BE49-F238E27FC236}">
                <a16:creationId xmlns:a16="http://schemas.microsoft.com/office/drawing/2014/main" id="{35AA6BE9-6461-4B28-9E48-C29C0AD30496}"/>
              </a:ext>
            </a:extLst>
          </p:cNvPr>
          <p:cNvSpPr>
            <a:spLocks noGrp="1"/>
          </p:cNvSpPr>
          <p:nvPr>
            <p:ph type="subTitle" idx="1"/>
          </p:nvPr>
        </p:nvSpPr>
        <p:spPr>
          <a:xfrm>
            <a:off x="1524000" y="2243667"/>
            <a:ext cx="9144000" cy="3191933"/>
          </a:xfrm>
        </p:spPr>
        <p:txBody>
          <a:bodyPr>
            <a:normAutofit/>
          </a:bodyPr>
          <a:lstStyle/>
          <a:p>
            <a:pPr marL="285750" indent="-285750" algn="just">
              <a:buFont typeface="Wingdings" panose="05000000000000000000" pitchFamily="2" charset="2"/>
              <a:buChar char="q"/>
            </a:pPr>
            <a:r>
              <a:rPr lang="en-IN" sz="1800" dirty="0"/>
              <a:t>Using the methods like differential privacy and secure aggregation in tandem with federated learning, we can ensure better privacy without much loss of performance and a small trick like regularization can help the cause.</a:t>
            </a:r>
          </a:p>
          <a:p>
            <a:pPr marL="285750" indent="-285750" algn="just">
              <a:buFont typeface="Wingdings" panose="05000000000000000000" pitchFamily="2" charset="2"/>
              <a:buChar char="q"/>
            </a:pPr>
            <a:r>
              <a:rPr lang="en-IN" sz="1800" dirty="0"/>
              <a:t>In this work we also tested our methodology on different units of the federation like per Client or per Silo</a:t>
            </a:r>
          </a:p>
          <a:p>
            <a:pPr marL="285750" indent="-285750" algn="l">
              <a:buFont typeface="Wingdings" panose="05000000000000000000" pitchFamily="2" charset="2"/>
              <a:buChar char="Ø"/>
            </a:pPr>
            <a:endParaRPr lang="en-IN" sz="1800" dirty="0"/>
          </a:p>
        </p:txBody>
      </p:sp>
      <p:pic>
        <p:nvPicPr>
          <p:cNvPr id="4" name="Google Shape;87;p13">
            <a:extLst>
              <a:ext uri="{FF2B5EF4-FFF2-40B4-BE49-F238E27FC236}">
                <a16:creationId xmlns:a16="http://schemas.microsoft.com/office/drawing/2014/main" id="{39DF678F-2F50-023E-A2E7-DBF4B160F5B4}"/>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579564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C063-9B53-6C60-43D4-F52CF5424FD8}"/>
              </a:ext>
            </a:extLst>
          </p:cNvPr>
          <p:cNvSpPr>
            <a:spLocks noGrp="1"/>
          </p:cNvSpPr>
          <p:nvPr>
            <p:ph type="ctrTitle"/>
          </p:nvPr>
        </p:nvSpPr>
        <p:spPr>
          <a:xfrm>
            <a:off x="1524000" y="1122363"/>
            <a:ext cx="9144000" cy="918104"/>
          </a:xfrm>
        </p:spPr>
        <p:txBody>
          <a:bodyPr>
            <a:normAutofit/>
          </a:bodyPr>
          <a:lstStyle/>
          <a:p>
            <a:r>
              <a:rPr lang="en-IN" sz="4800" dirty="0">
                <a:solidFill>
                  <a:schemeClr val="accent2">
                    <a:lumMod val="75000"/>
                  </a:schemeClr>
                </a:solidFill>
              </a:rPr>
              <a:t>9)Future Work</a:t>
            </a:r>
            <a:endParaRPr lang="en-IN" sz="4800" dirty="0"/>
          </a:p>
        </p:txBody>
      </p:sp>
      <p:sp>
        <p:nvSpPr>
          <p:cNvPr id="3" name="Subtitle 2">
            <a:extLst>
              <a:ext uri="{FF2B5EF4-FFF2-40B4-BE49-F238E27FC236}">
                <a16:creationId xmlns:a16="http://schemas.microsoft.com/office/drawing/2014/main" id="{2EE1D2ED-2A80-1C7D-82A5-35E31EE316FD}"/>
              </a:ext>
            </a:extLst>
          </p:cNvPr>
          <p:cNvSpPr>
            <a:spLocks noGrp="1"/>
          </p:cNvSpPr>
          <p:nvPr>
            <p:ph type="subTitle" idx="1"/>
          </p:nvPr>
        </p:nvSpPr>
        <p:spPr>
          <a:xfrm>
            <a:off x="1524000" y="2302934"/>
            <a:ext cx="9144000" cy="3090333"/>
          </a:xfrm>
        </p:spPr>
        <p:txBody>
          <a:bodyPr>
            <a:normAutofit/>
          </a:bodyPr>
          <a:lstStyle/>
          <a:p>
            <a:pPr marL="285750" indent="-285750" algn="l">
              <a:buFont typeface="Wingdings" panose="05000000000000000000" pitchFamily="2" charset="2"/>
              <a:buChar char="q"/>
            </a:pPr>
            <a:r>
              <a:rPr lang="en-IN" sz="1800" dirty="0"/>
              <a:t>Literature Survey on related health care research</a:t>
            </a:r>
          </a:p>
          <a:p>
            <a:pPr marL="285750" indent="-285750" algn="l">
              <a:buFont typeface="Wingdings" panose="05000000000000000000" pitchFamily="2" charset="2"/>
              <a:buChar char="q"/>
            </a:pPr>
            <a:r>
              <a:rPr lang="en-IN" sz="1800" dirty="0"/>
              <a:t>Analysing the possibility of integrating continual learning in the present work</a:t>
            </a:r>
          </a:p>
        </p:txBody>
      </p:sp>
      <p:pic>
        <p:nvPicPr>
          <p:cNvPr id="4" name="Google Shape;87;p13">
            <a:extLst>
              <a:ext uri="{FF2B5EF4-FFF2-40B4-BE49-F238E27FC236}">
                <a16:creationId xmlns:a16="http://schemas.microsoft.com/office/drawing/2014/main" id="{6219D293-D169-DE3D-8A80-7964F8F5D795}"/>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20964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028A-0A10-3A1D-67DB-5205CFCA78DF}"/>
              </a:ext>
            </a:extLst>
          </p:cNvPr>
          <p:cNvSpPr>
            <a:spLocks noGrp="1"/>
          </p:cNvSpPr>
          <p:nvPr>
            <p:ph type="ctrTitle"/>
          </p:nvPr>
        </p:nvSpPr>
        <p:spPr>
          <a:xfrm>
            <a:off x="1524000" y="284163"/>
            <a:ext cx="9144000" cy="935037"/>
          </a:xfrm>
        </p:spPr>
        <p:txBody>
          <a:bodyPr>
            <a:normAutofit/>
          </a:bodyPr>
          <a:lstStyle/>
          <a:p>
            <a:r>
              <a:rPr lang="en-IN" sz="4800" dirty="0">
                <a:solidFill>
                  <a:schemeClr val="accent2">
                    <a:lumMod val="75000"/>
                  </a:schemeClr>
                </a:solidFill>
              </a:rPr>
              <a:t>10)References</a:t>
            </a:r>
            <a:endParaRPr lang="en-IN" sz="4800" dirty="0"/>
          </a:p>
        </p:txBody>
      </p:sp>
      <p:sp>
        <p:nvSpPr>
          <p:cNvPr id="3" name="Subtitle 2">
            <a:extLst>
              <a:ext uri="{FF2B5EF4-FFF2-40B4-BE49-F238E27FC236}">
                <a16:creationId xmlns:a16="http://schemas.microsoft.com/office/drawing/2014/main" id="{1778F65D-CE67-2EEF-0535-8B87C31C2448}"/>
              </a:ext>
            </a:extLst>
          </p:cNvPr>
          <p:cNvSpPr>
            <a:spLocks noGrp="1"/>
          </p:cNvSpPr>
          <p:nvPr>
            <p:ph type="subTitle" idx="1"/>
          </p:nvPr>
        </p:nvSpPr>
        <p:spPr>
          <a:xfrm>
            <a:off x="1524000" y="1320801"/>
            <a:ext cx="9144000" cy="4097866"/>
          </a:xfrm>
        </p:spPr>
        <p:txBody>
          <a:bodyPr>
            <a:normAutofit/>
          </a:bodyPr>
          <a:lstStyle/>
          <a:p>
            <a:pPr algn="just"/>
            <a:r>
              <a:rPr lang="en-US" sz="1800" dirty="0"/>
              <a:t>[1] Zhu, W., </a:t>
            </a:r>
            <a:r>
              <a:rPr lang="en-US" sz="1800" dirty="0" err="1"/>
              <a:t>Kairouz</a:t>
            </a:r>
            <a:r>
              <a:rPr lang="en-US" sz="1800" dirty="0"/>
              <a:t>, P., Sun, H., McMahan, B. &amp; Li, W. Federated heavy hitters with differential      privacy. Proceedings of the Twenty Third International Conference on Artificial Intelligence and Statistics. PMLR 108, 3837–3847 (2020).</a:t>
            </a:r>
          </a:p>
          <a:p>
            <a:pPr algn="just"/>
            <a:r>
              <a:rPr lang="en-US" sz="1800" dirty="0"/>
              <a:t>[2] Choudhury, O. et al. Predicting adverse drug reactions on distributed health data using federated learning. AMIA Annu. </a:t>
            </a:r>
            <a:r>
              <a:rPr lang="en-US" sz="1800" dirty="0" err="1"/>
              <a:t>Symp</a:t>
            </a:r>
            <a:r>
              <a:rPr lang="en-US" sz="1800" dirty="0"/>
              <a:t>. Proc. 2019, 313–322 (2020). </a:t>
            </a:r>
            <a:r>
              <a:rPr lang="en-US" sz="1800" dirty="0" err="1"/>
              <a:t>eCollection</a:t>
            </a:r>
            <a:r>
              <a:rPr lang="en-US" sz="1800" dirty="0"/>
              <a:t> 2019.</a:t>
            </a:r>
          </a:p>
          <a:p>
            <a:pPr algn="just"/>
            <a:r>
              <a:rPr lang="en-IN" sz="1800" dirty="0"/>
              <a:t>[3] Johnson, A. E. W. et al. MIMIC-III, a freely accessible critical care database. Sci. Data 3, 160035 (2016)</a:t>
            </a:r>
          </a:p>
          <a:p>
            <a:pPr algn="just"/>
            <a:r>
              <a:rPr lang="en-IN" sz="1800" dirty="0"/>
              <a:t>[4] </a:t>
            </a:r>
            <a:r>
              <a:rPr lang="en-US" sz="1800" dirty="0" err="1"/>
              <a:t>Bonawitz</a:t>
            </a:r>
            <a:r>
              <a:rPr lang="en-US" sz="1800" dirty="0"/>
              <a:t> K. et al. TensorFlow federated: machine learning on decentralized data. (2020). https://www.tensorflow.org/federated (accessed Nov 2020)</a:t>
            </a:r>
          </a:p>
          <a:p>
            <a:pPr algn="just"/>
            <a:r>
              <a:rPr lang="en-US" sz="1800" dirty="0"/>
              <a:t>[5]</a:t>
            </a:r>
            <a:r>
              <a:rPr lang="en-US" sz="1400" dirty="0"/>
              <a:t> </a:t>
            </a:r>
            <a:r>
              <a:rPr lang="en-US" sz="1800" dirty="0" err="1"/>
              <a:t>Bonawitz</a:t>
            </a:r>
            <a:r>
              <a:rPr lang="en-US" sz="1800" dirty="0"/>
              <a:t> K. et al. Practical secure aggregation for privacy preserving machine learning. In Proceedings of ACM Conference on Computer and Communications Security (ACM CCS). (2017).</a:t>
            </a:r>
          </a:p>
          <a:p>
            <a:pPr algn="just"/>
            <a:r>
              <a:rPr lang="en-US" sz="1800" dirty="0"/>
              <a:t>[6] Video to understand Differential Privacy:-</a:t>
            </a:r>
            <a:r>
              <a:rPr lang="en-US" sz="1400" dirty="0">
                <a:hlinkClick r:id="rId2"/>
              </a:rPr>
              <a:t>(160) Differential Privacy - Simply Explained - YouTube</a:t>
            </a:r>
            <a:endParaRPr lang="en-US" sz="1800" dirty="0"/>
          </a:p>
          <a:p>
            <a:pPr algn="l"/>
            <a:endParaRPr lang="en-IN" sz="1800" dirty="0"/>
          </a:p>
        </p:txBody>
      </p:sp>
      <p:pic>
        <p:nvPicPr>
          <p:cNvPr id="4" name="Google Shape;87;p13">
            <a:extLst>
              <a:ext uri="{FF2B5EF4-FFF2-40B4-BE49-F238E27FC236}">
                <a16:creationId xmlns:a16="http://schemas.microsoft.com/office/drawing/2014/main" id="{B7428A31-652B-D7A0-AF74-78C942651152}"/>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100253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67D9-FEE6-ED32-3484-A71C4280BB39}"/>
              </a:ext>
            </a:extLst>
          </p:cNvPr>
          <p:cNvSpPr>
            <a:spLocks noGrp="1"/>
          </p:cNvSpPr>
          <p:nvPr>
            <p:ph type="ctrTitle"/>
          </p:nvPr>
        </p:nvSpPr>
        <p:spPr>
          <a:xfrm>
            <a:off x="1524000" y="1122363"/>
            <a:ext cx="9144000" cy="858837"/>
          </a:xfrm>
        </p:spPr>
        <p:txBody>
          <a:bodyPr>
            <a:normAutofit fontScale="90000"/>
          </a:bodyPr>
          <a:lstStyle/>
          <a:p>
            <a:r>
              <a:rPr lang="en-IN" dirty="0">
                <a:solidFill>
                  <a:schemeClr val="accent2">
                    <a:lumMod val="75000"/>
                  </a:schemeClr>
                </a:solidFill>
              </a:rPr>
              <a:t>1)Introduction</a:t>
            </a:r>
          </a:p>
        </p:txBody>
      </p:sp>
      <p:sp>
        <p:nvSpPr>
          <p:cNvPr id="3" name="Subtitle 2">
            <a:extLst>
              <a:ext uri="{FF2B5EF4-FFF2-40B4-BE49-F238E27FC236}">
                <a16:creationId xmlns:a16="http://schemas.microsoft.com/office/drawing/2014/main" id="{E2BEE4F1-AE70-5FA5-8AA7-137B6739F289}"/>
              </a:ext>
            </a:extLst>
          </p:cNvPr>
          <p:cNvSpPr>
            <a:spLocks noGrp="1"/>
          </p:cNvSpPr>
          <p:nvPr>
            <p:ph type="subTitle" idx="1"/>
          </p:nvPr>
        </p:nvSpPr>
        <p:spPr>
          <a:xfrm>
            <a:off x="1524000" y="2057399"/>
            <a:ext cx="9144000" cy="3678237"/>
          </a:xfrm>
        </p:spPr>
        <p:txBody>
          <a:bodyPr>
            <a:normAutofit/>
          </a:bodyPr>
          <a:lstStyle/>
          <a:p>
            <a:pPr algn="l"/>
            <a:r>
              <a:rPr lang="en-IN" dirty="0"/>
              <a:t>1.1)Federated Learning:-</a:t>
            </a:r>
          </a:p>
          <a:p>
            <a:pPr marL="342900" indent="-342900" algn="just">
              <a:buFont typeface="Wingdings" panose="05000000000000000000" pitchFamily="2" charset="2"/>
              <a:buChar char="q"/>
            </a:pPr>
            <a:r>
              <a:rPr lang="en-US" sz="1800" b="0" i="0" dirty="0">
                <a:solidFill>
                  <a:srgbClr val="222222"/>
                </a:solidFill>
                <a:effectLst/>
              </a:rPr>
              <a:t>Federated Learning is simply the </a:t>
            </a:r>
            <a:r>
              <a:rPr lang="en-US" sz="1800" b="1" i="0" dirty="0">
                <a:solidFill>
                  <a:srgbClr val="222222"/>
                </a:solidFill>
                <a:effectLst/>
              </a:rPr>
              <a:t>decentralized</a:t>
            </a:r>
            <a:r>
              <a:rPr lang="en-US" sz="1800" b="0" i="0" dirty="0">
                <a:solidFill>
                  <a:srgbClr val="222222"/>
                </a:solidFill>
                <a:effectLst/>
              </a:rPr>
              <a:t> form of Machine Learning</a:t>
            </a:r>
            <a:r>
              <a:rPr lang="en-US" b="0" i="0" dirty="0">
                <a:solidFill>
                  <a:srgbClr val="222222"/>
                </a:solidFill>
                <a:effectLst/>
                <a:latin typeface="Lato" panose="020B0604020202020204" pitchFamily="34" charset="0"/>
              </a:rPr>
              <a:t>.</a:t>
            </a:r>
          </a:p>
          <a:p>
            <a:pPr marL="342900" indent="-342900" algn="just">
              <a:buFont typeface="Wingdings" panose="05000000000000000000" pitchFamily="2" charset="2"/>
              <a:buChar char="q"/>
            </a:pPr>
            <a:r>
              <a:rPr lang="en-US" sz="1800" b="0" i="0" dirty="0">
                <a:solidFill>
                  <a:srgbClr val="222222"/>
                </a:solidFill>
                <a:effectLst/>
              </a:rPr>
              <a:t>Here, we train a centralized Machine Learning model on decentralized data!</a:t>
            </a:r>
          </a:p>
          <a:p>
            <a:pPr marL="342900" indent="-342900" algn="just">
              <a:buFont typeface="Wingdings" panose="05000000000000000000" pitchFamily="2" charset="2"/>
              <a:buChar char="q"/>
            </a:pPr>
            <a:r>
              <a:rPr lang="en-US" sz="1800" dirty="0">
                <a:solidFill>
                  <a:srgbClr val="222222"/>
                </a:solidFill>
              </a:rPr>
              <a:t>Advantages:- </a:t>
            </a:r>
          </a:p>
          <a:p>
            <a:pPr algn="just"/>
            <a:r>
              <a:rPr lang="en-US" sz="1800" b="0" i="0" dirty="0">
                <a:solidFill>
                  <a:srgbClr val="222222"/>
                </a:solidFill>
                <a:effectLst/>
              </a:rPr>
              <a:t>              </a:t>
            </a:r>
            <a:r>
              <a:rPr lang="en-US" sz="1800" b="0" i="0" dirty="0" err="1">
                <a:solidFill>
                  <a:srgbClr val="222222"/>
                </a:solidFill>
                <a:effectLst/>
              </a:rPr>
              <a:t>i</a:t>
            </a:r>
            <a:r>
              <a:rPr lang="en-US" sz="1800" b="0" i="0" dirty="0">
                <a:solidFill>
                  <a:srgbClr val="222222"/>
                </a:solidFill>
                <a:effectLst/>
              </a:rPr>
              <a:t>)</a:t>
            </a:r>
            <a:r>
              <a:rPr lang="en-IN" sz="1400" b="1" i="0" dirty="0">
                <a:solidFill>
                  <a:srgbClr val="000000"/>
                </a:solidFill>
                <a:effectLst/>
                <a:latin typeface="Open Sans" panose="020B0604020202020204" pitchFamily="34" charset="0"/>
              </a:rPr>
              <a:t> It’s collaborative in nature.</a:t>
            </a:r>
          </a:p>
          <a:p>
            <a:pPr algn="just"/>
            <a:r>
              <a:rPr lang="en-US" sz="1800" b="0" i="0" dirty="0">
                <a:solidFill>
                  <a:srgbClr val="222222"/>
                </a:solidFill>
                <a:effectLst/>
              </a:rPr>
              <a:t>              ii)</a:t>
            </a:r>
            <a:r>
              <a:rPr lang="en-IN" sz="1400" b="1" i="0" dirty="0">
                <a:solidFill>
                  <a:srgbClr val="000000"/>
                </a:solidFill>
                <a:effectLst/>
                <a:latin typeface="Open Sans" panose="020B0606030504020204" pitchFamily="34" charset="0"/>
              </a:rPr>
              <a:t>It’s secure.</a:t>
            </a:r>
          </a:p>
          <a:p>
            <a:pPr algn="just"/>
            <a:r>
              <a:rPr lang="en-US" sz="1800" b="0" i="0" dirty="0">
                <a:solidFill>
                  <a:srgbClr val="222222"/>
                </a:solidFill>
                <a:effectLst/>
              </a:rPr>
              <a:t>              iii)</a:t>
            </a:r>
            <a:r>
              <a:rPr lang="en-US" sz="1400" b="1" i="0" dirty="0">
                <a:solidFill>
                  <a:srgbClr val="000000"/>
                </a:solidFill>
                <a:effectLst/>
                <a:latin typeface="Open Sans" panose="020B0606030504020204" pitchFamily="34" charset="0"/>
              </a:rPr>
              <a:t>It involves more diverse data.</a:t>
            </a:r>
          </a:p>
          <a:p>
            <a:pPr algn="just"/>
            <a:r>
              <a:rPr lang="en-US" sz="1400" b="1" i="0" dirty="0">
                <a:solidFill>
                  <a:srgbClr val="000000"/>
                </a:solidFill>
                <a:effectLst/>
                <a:latin typeface="Open Sans" panose="020B0606030504020204" pitchFamily="34" charset="0"/>
              </a:rPr>
              <a:t>				       Etc.</a:t>
            </a:r>
          </a:p>
          <a:p>
            <a:pPr algn="l"/>
            <a:r>
              <a:rPr lang="en-US" sz="1800" b="0" i="0" dirty="0">
                <a:solidFill>
                  <a:srgbClr val="222222"/>
                </a:solidFill>
                <a:effectLst/>
              </a:rPr>
              <a:t> </a:t>
            </a:r>
            <a:endParaRPr lang="en-IN" sz="1800" dirty="0"/>
          </a:p>
        </p:txBody>
      </p:sp>
      <p:pic>
        <p:nvPicPr>
          <p:cNvPr id="4" name="Google Shape;87;p13">
            <a:extLst>
              <a:ext uri="{FF2B5EF4-FFF2-40B4-BE49-F238E27FC236}">
                <a16:creationId xmlns:a16="http://schemas.microsoft.com/office/drawing/2014/main" id="{9FA05939-B116-ED17-9DB7-E68FC2BC72AE}"/>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303133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135C-90DC-F0C1-E631-C153DBAD89CC}"/>
              </a:ext>
            </a:extLst>
          </p:cNvPr>
          <p:cNvSpPr>
            <a:spLocks noGrp="1"/>
          </p:cNvSpPr>
          <p:nvPr>
            <p:ph type="ctrTitle"/>
          </p:nvPr>
        </p:nvSpPr>
        <p:spPr>
          <a:xfrm>
            <a:off x="1524000" y="550334"/>
            <a:ext cx="9144000" cy="855134"/>
          </a:xfrm>
        </p:spPr>
        <p:txBody>
          <a:bodyPr>
            <a:normAutofit/>
          </a:bodyPr>
          <a:lstStyle/>
          <a:p>
            <a:r>
              <a:rPr lang="en-IN" sz="4800" dirty="0">
                <a:solidFill>
                  <a:schemeClr val="accent2">
                    <a:lumMod val="75000"/>
                  </a:schemeClr>
                </a:solidFill>
              </a:rPr>
              <a:t>Introduction contd.</a:t>
            </a:r>
          </a:p>
        </p:txBody>
      </p:sp>
      <p:sp>
        <p:nvSpPr>
          <p:cNvPr id="3" name="Subtitle 2">
            <a:extLst>
              <a:ext uri="{FF2B5EF4-FFF2-40B4-BE49-F238E27FC236}">
                <a16:creationId xmlns:a16="http://schemas.microsoft.com/office/drawing/2014/main" id="{C7CC1094-7278-7509-6E94-4DB3D3EAE460}"/>
              </a:ext>
            </a:extLst>
          </p:cNvPr>
          <p:cNvSpPr>
            <a:spLocks noGrp="1"/>
          </p:cNvSpPr>
          <p:nvPr>
            <p:ph type="subTitle" idx="1"/>
          </p:nvPr>
        </p:nvSpPr>
        <p:spPr>
          <a:xfrm>
            <a:off x="1524000" y="1744133"/>
            <a:ext cx="9144000" cy="3513667"/>
          </a:xfrm>
        </p:spPr>
        <p:txBody>
          <a:bodyPr/>
          <a:lstStyle/>
          <a:p>
            <a:r>
              <a:rPr lang="en-IN" dirty="0"/>
              <a:t>The following image is a simple example of the federated learning</a:t>
            </a:r>
          </a:p>
          <a:p>
            <a:endParaRPr lang="en-IN" dirty="0"/>
          </a:p>
          <a:p>
            <a:endParaRPr lang="en-IN" dirty="0"/>
          </a:p>
        </p:txBody>
      </p:sp>
      <p:pic>
        <p:nvPicPr>
          <p:cNvPr id="5" name="Picture 4" descr="Diagram&#10;&#10;Description automatically generated">
            <a:extLst>
              <a:ext uri="{FF2B5EF4-FFF2-40B4-BE49-F238E27FC236}">
                <a16:creationId xmlns:a16="http://schemas.microsoft.com/office/drawing/2014/main" id="{3F1A9CD9-FD80-BD3C-27BF-D1DCF779A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798" y="2347545"/>
            <a:ext cx="7847979" cy="4088424"/>
          </a:xfrm>
          <a:prstGeom prst="rect">
            <a:avLst/>
          </a:prstGeom>
        </p:spPr>
      </p:pic>
      <p:pic>
        <p:nvPicPr>
          <p:cNvPr id="4" name="Google Shape;87;p13">
            <a:extLst>
              <a:ext uri="{FF2B5EF4-FFF2-40B4-BE49-F238E27FC236}">
                <a16:creationId xmlns:a16="http://schemas.microsoft.com/office/drawing/2014/main" id="{1D178690-DD01-F50B-87AA-6B5D9B63DCA5}"/>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
        <p:nvSpPr>
          <p:cNvPr id="7" name="TextBox 6">
            <a:extLst>
              <a:ext uri="{FF2B5EF4-FFF2-40B4-BE49-F238E27FC236}">
                <a16:creationId xmlns:a16="http://schemas.microsoft.com/office/drawing/2014/main" id="{E0439889-3A53-EF0D-19F4-D3FEC7C2DCB7}"/>
              </a:ext>
            </a:extLst>
          </p:cNvPr>
          <p:cNvSpPr txBox="1"/>
          <p:nvPr/>
        </p:nvSpPr>
        <p:spPr>
          <a:xfrm>
            <a:off x="10084777" y="6480201"/>
            <a:ext cx="6096000" cy="369332"/>
          </a:xfrm>
          <a:prstGeom prst="rect">
            <a:avLst/>
          </a:prstGeom>
          <a:noFill/>
        </p:spPr>
        <p:txBody>
          <a:bodyPr wrap="square">
            <a:spAutoFit/>
          </a:bodyPr>
          <a:lstStyle/>
          <a:p>
            <a:r>
              <a:rPr lang="en-US" dirty="0">
                <a:hlinkClick r:id="rId4"/>
              </a:rPr>
              <a:t>Federated Learning</a:t>
            </a:r>
            <a:endParaRPr lang="en-IN" dirty="0"/>
          </a:p>
        </p:txBody>
      </p:sp>
    </p:spTree>
    <p:extLst>
      <p:ext uri="{BB962C8B-B14F-4D97-AF65-F5344CB8AC3E}">
        <p14:creationId xmlns:p14="http://schemas.microsoft.com/office/powerpoint/2010/main" val="240300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910B-C658-0C82-65BB-70DB643352D8}"/>
              </a:ext>
            </a:extLst>
          </p:cNvPr>
          <p:cNvSpPr>
            <a:spLocks noGrp="1"/>
          </p:cNvSpPr>
          <p:nvPr>
            <p:ph type="ctrTitle"/>
          </p:nvPr>
        </p:nvSpPr>
        <p:spPr>
          <a:xfrm>
            <a:off x="1524000" y="1122363"/>
            <a:ext cx="9144000" cy="811945"/>
          </a:xfrm>
        </p:spPr>
        <p:txBody>
          <a:bodyPr>
            <a:normAutofit/>
          </a:bodyPr>
          <a:lstStyle/>
          <a:p>
            <a:r>
              <a:rPr lang="en-IN" sz="4800" dirty="0">
                <a:solidFill>
                  <a:schemeClr val="accent2">
                    <a:lumMod val="75000"/>
                  </a:schemeClr>
                </a:solidFill>
              </a:rPr>
              <a:t>Introduction Contd.</a:t>
            </a:r>
          </a:p>
        </p:txBody>
      </p:sp>
      <p:sp>
        <p:nvSpPr>
          <p:cNvPr id="3" name="Subtitle 2">
            <a:extLst>
              <a:ext uri="{FF2B5EF4-FFF2-40B4-BE49-F238E27FC236}">
                <a16:creationId xmlns:a16="http://schemas.microsoft.com/office/drawing/2014/main" id="{605BA55B-DE21-0F2D-2090-DFFCEB62D099}"/>
              </a:ext>
            </a:extLst>
          </p:cNvPr>
          <p:cNvSpPr>
            <a:spLocks noGrp="1"/>
          </p:cNvSpPr>
          <p:nvPr>
            <p:ph type="subTitle" idx="1"/>
          </p:nvPr>
        </p:nvSpPr>
        <p:spPr>
          <a:xfrm>
            <a:off x="1524000" y="1934308"/>
            <a:ext cx="9144000" cy="3662159"/>
          </a:xfrm>
        </p:spPr>
        <p:txBody>
          <a:bodyPr/>
          <a:lstStyle/>
          <a:p>
            <a:pPr algn="l"/>
            <a:r>
              <a:rPr lang="en-IN" dirty="0"/>
              <a:t>1.2)Differential Privacy:-</a:t>
            </a:r>
          </a:p>
          <a:p>
            <a:pPr marL="285750" indent="-285750">
              <a:buFont typeface="Wingdings" panose="05000000000000000000" pitchFamily="2" charset="2"/>
              <a:buChar char="q"/>
            </a:pPr>
            <a:r>
              <a:rPr lang="en-US" sz="1800" dirty="0"/>
              <a:t>Why differential privacy?</a:t>
            </a:r>
          </a:p>
          <a:p>
            <a:pPr algn="l"/>
            <a:r>
              <a:rPr lang="en-US" sz="1800" dirty="0"/>
              <a:t>				we could just anonymize the data by hiding the features 				that reveal the identity?</a:t>
            </a:r>
          </a:p>
          <a:p>
            <a:pPr marL="3486150" lvl="7" indent="-285750" algn="l">
              <a:buFont typeface="Wingdings" panose="05000000000000000000" pitchFamily="2" charset="2"/>
              <a:buChar char="q"/>
            </a:pPr>
            <a:r>
              <a:rPr lang="en-US" sz="1800" dirty="0"/>
              <a:t>but there is an issue!</a:t>
            </a:r>
          </a:p>
          <a:p>
            <a:pPr marL="3486150" lvl="7" indent="-285750" algn="l">
              <a:buFont typeface="Wingdings" panose="05000000000000000000" pitchFamily="2" charset="2"/>
              <a:buChar char="q"/>
            </a:pPr>
            <a:r>
              <a:rPr lang="en-IN" sz="1800" dirty="0"/>
              <a:t>Let us take one example to show the same</a:t>
            </a:r>
            <a:r>
              <a:rPr lang="en-IN" dirty="0"/>
              <a:t>	</a:t>
            </a:r>
          </a:p>
        </p:txBody>
      </p:sp>
      <p:pic>
        <p:nvPicPr>
          <p:cNvPr id="4" name="Google Shape;87;p13">
            <a:extLst>
              <a:ext uri="{FF2B5EF4-FFF2-40B4-BE49-F238E27FC236}">
                <a16:creationId xmlns:a16="http://schemas.microsoft.com/office/drawing/2014/main" id="{657D53E2-7089-CCC3-A409-31B8FF0AE7FB}"/>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107262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DCFA-8103-61C0-5D3A-12CFBF386358}"/>
              </a:ext>
            </a:extLst>
          </p:cNvPr>
          <p:cNvSpPr>
            <a:spLocks noGrp="1"/>
          </p:cNvSpPr>
          <p:nvPr>
            <p:ph type="ctrTitle"/>
          </p:nvPr>
        </p:nvSpPr>
        <p:spPr>
          <a:xfrm>
            <a:off x="1524000" y="1122363"/>
            <a:ext cx="9144000" cy="977370"/>
          </a:xfrm>
        </p:spPr>
        <p:txBody>
          <a:bodyPr>
            <a:normAutofit/>
          </a:bodyPr>
          <a:lstStyle/>
          <a:p>
            <a:r>
              <a:rPr lang="en-IN" sz="4800" dirty="0">
                <a:solidFill>
                  <a:schemeClr val="accent2">
                    <a:lumMod val="75000"/>
                  </a:schemeClr>
                </a:solidFill>
              </a:rPr>
              <a:t>Introduction Contd.</a:t>
            </a:r>
          </a:p>
        </p:txBody>
      </p:sp>
      <p:sp>
        <p:nvSpPr>
          <p:cNvPr id="3" name="Subtitle 2">
            <a:extLst>
              <a:ext uri="{FF2B5EF4-FFF2-40B4-BE49-F238E27FC236}">
                <a16:creationId xmlns:a16="http://schemas.microsoft.com/office/drawing/2014/main" id="{0BE3499C-480D-E7CE-8FC5-EC4EC36BD7D5}"/>
              </a:ext>
            </a:extLst>
          </p:cNvPr>
          <p:cNvSpPr>
            <a:spLocks noGrp="1"/>
          </p:cNvSpPr>
          <p:nvPr>
            <p:ph type="subTitle" idx="1"/>
          </p:nvPr>
        </p:nvSpPr>
        <p:spPr>
          <a:xfrm>
            <a:off x="1041399" y="2264304"/>
            <a:ext cx="10278533" cy="3984095"/>
          </a:xfrm>
        </p:spPr>
        <p:txBody>
          <a:bodyPr>
            <a:normAutofit/>
          </a:bodyPr>
          <a:lstStyle/>
          <a:p>
            <a:pPr algn="l">
              <a:lnSpc>
                <a:spcPct val="100000"/>
              </a:lnSpc>
            </a:pPr>
            <a:r>
              <a:rPr lang="en-IN" b="1" dirty="0"/>
              <a:t>Why anonymization isn’t enough</a:t>
            </a:r>
          </a:p>
          <a:p>
            <a:pPr marL="342900" indent="-342900" algn="just">
              <a:lnSpc>
                <a:spcPct val="100000"/>
              </a:lnSpc>
              <a:buFont typeface="Wingdings" panose="05000000000000000000" pitchFamily="2" charset="2"/>
              <a:buChar char="q"/>
            </a:pPr>
            <a:r>
              <a:rPr lang="en-IN" sz="1800" dirty="0"/>
              <a:t>In 2006 Netflix announced a competition called “Netflix Price”</a:t>
            </a:r>
          </a:p>
          <a:p>
            <a:pPr marL="342900" indent="-342900" algn="just">
              <a:lnSpc>
                <a:spcPct val="150000"/>
              </a:lnSpc>
              <a:buFont typeface="Wingdings" panose="05000000000000000000" pitchFamily="2" charset="2"/>
              <a:buChar char="q"/>
            </a:pPr>
            <a:r>
              <a:rPr lang="en-IN" sz="1800" dirty="0"/>
              <a:t>Teams had to predict how someone would rate the movie out of 5 </a:t>
            </a:r>
            <a:r>
              <a:rPr lang="en-IN" sz="1800" dirty="0" err="1"/>
              <a:t>stars,Netflix</a:t>
            </a:r>
            <a:r>
              <a:rPr lang="en-IN" sz="1800" dirty="0"/>
              <a:t> provided the dataset with over 100 Million ratings and anonymized them  </a:t>
            </a:r>
          </a:p>
          <a:p>
            <a:pPr marL="285750" indent="-285750" algn="just">
              <a:lnSpc>
                <a:spcPct val="150000"/>
              </a:lnSpc>
              <a:spcBef>
                <a:spcPts val="0"/>
              </a:spcBef>
              <a:buFont typeface="Wingdings" panose="05000000000000000000" pitchFamily="2" charset="2"/>
              <a:buChar char="q"/>
            </a:pPr>
            <a:r>
              <a:rPr lang="en-US" sz="1800" dirty="0"/>
              <a:t> But 2 scientists Arvind Narayanan and Vitaly </a:t>
            </a:r>
            <a:r>
              <a:rPr lang="en-US" sz="1800" dirty="0" err="1"/>
              <a:t>Shmatikov</a:t>
            </a:r>
            <a:r>
              <a:rPr lang="en-US" sz="1800" dirty="0"/>
              <a:t> from the university of Texas published a                         paper known as “Robust De-anonymization of Large Sparse Dataset”, which claimed that they have successfully identified the people by combining the dataset with IMDB</a:t>
            </a:r>
          </a:p>
          <a:p>
            <a:pPr marL="285750" indent="-285750" algn="just">
              <a:lnSpc>
                <a:spcPct val="150000"/>
              </a:lnSpc>
              <a:spcBef>
                <a:spcPts val="0"/>
              </a:spcBef>
              <a:buFont typeface="Wingdings" panose="05000000000000000000" pitchFamily="2" charset="2"/>
              <a:buChar char="q"/>
            </a:pPr>
            <a:r>
              <a:rPr lang="en-US" sz="1800" dirty="0"/>
              <a:t>These attacks are known as Linkage attacks</a:t>
            </a:r>
          </a:p>
          <a:p>
            <a:pPr algn="l">
              <a:lnSpc>
                <a:spcPct val="150000"/>
              </a:lnSpc>
              <a:spcBef>
                <a:spcPts val="0"/>
              </a:spcBef>
            </a:pPr>
            <a:endParaRPr lang="en-US" sz="1800" dirty="0"/>
          </a:p>
          <a:p>
            <a:pPr algn="l">
              <a:lnSpc>
                <a:spcPct val="150000"/>
              </a:lnSpc>
              <a:spcBef>
                <a:spcPts val="0"/>
              </a:spcBef>
            </a:pPr>
            <a:endParaRPr lang="en-IN" sz="1800" dirty="0"/>
          </a:p>
        </p:txBody>
      </p:sp>
      <p:pic>
        <p:nvPicPr>
          <p:cNvPr id="4" name="Google Shape;87;p13">
            <a:extLst>
              <a:ext uri="{FF2B5EF4-FFF2-40B4-BE49-F238E27FC236}">
                <a16:creationId xmlns:a16="http://schemas.microsoft.com/office/drawing/2014/main" id="{C4A94287-9F8C-83B4-C442-C8CA22C8841D}"/>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336597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7F92-0DBB-D6D0-7714-702B272384E4}"/>
              </a:ext>
            </a:extLst>
          </p:cNvPr>
          <p:cNvSpPr>
            <a:spLocks noGrp="1"/>
          </p:cNvSpPr>
          <p:nvPr>
            <p:ph type="ctrTitle"/>
          </p:nvPr>
        </p:nvSpPr>
        <p:spPr>
          <a:xfrm>
            <a:off x="1374531" y="164001"/>
            <a:ext cx="9144000" cy="884237"/>
          </a:xfrm>
        </p:spPr>
        <p:txBody>
          <a:bodyPr>
            <a:normAutofit/>
          </a:bodyPr>
          <a:lstStyle/>
          <a:p>
            <a:r>
              <a:rPr lang="en-IN" sz="4800" dirty="0">
                <a:solidFill>
                  <a:schemeClr val="accent2">
                    <a:lumMod val="75000"/>
                  </a:schemeClr>
                </a:solidFill>
              </a:rPr>
              <a:t>Introduction Contd.</a:t>
            </a:r>
          </a:p>
        </p:txBody>
      </p:sp>
      <p:sp>
        <p:nvSpPr>
          <p:cNvPr id="3" name="Subtitle 2">
            <a:extLst>
              <a:ext uri="{FF2B5EF4-FFF2-40B4-BE49-F238E27FC236}">
                <a16:creationId xmlns:a16="http://schemas.microsoft.com/office/drawing/2014/main" id="{406ED05F-430D-857B-0D3B-56D98670D5CC}"/>
              </a:ext>
            </a:extLst>
          </p:cNvPr>
          <p:cNvSpPr>
            <a:spLocks noGrp="1"/>
          </p:cNvSpPr>
          <p:nvPr>
            <p:ph type="subTitle" idx="1"/>
          </p:nvPr>
        </p:nvSpPr>
        <p:spPr>
          <a:xfrm>
            <a:off x="1524000" y="1048238"/>
            <a:ext cx="9144000" cy="3158067"/>
          </a:xfrm>
        </p:spPr>
        <p:txBody>
          <a:bodyPr/>
          <a:lstStyle/>
          <a:p>
            <a:pPr marL="285750" indent="-285750" algn="just">
              <a:buFont typeface="Wingdings" panose="05000000000000000000" pitchFamily="2" charset="2"/>
              <a:buChar char="q"/>
            </a:pPr>
            <a:r>
              <a:rPr lang="en-IN" sz="1800" dirty="0"/>
              <a:t>We want the answer that how many people do their homework.</a:t>
            </a:r>
          </a:p>
          <a:p>
            <a:pPr marL="285750" indent="-285750" algn="just">
              <a:buFont typeface="Wingdings" panose="05000000000000000000" pitchFamily="2" charset="2"/>
              <a:buChar char="q"/>
            </a:pPr>
            <a:r>
              <a:rPr lang="en-IN" sz="1800" dirty="0"/>
              <a:t>We setup a survey that has a question “have done your homework?”</a:t>
            </a:r>
          </a:p>
          <a:p>
            <a:pPr algn="l"/>
            <a:endParaRPr lang="en-IN" dirty="0"/>
          </a:p>
        </p:txBody>
      </p:sp>
      <p:pic>
        <p:nvPicPr>
          <p:cNvPr id="4" name="Google Shape;87;p13">
            <a:extLst>
              <a:ext uri="{FF2B5EF4-FFF2-40B4-BE49-F238E27FC236}">
                <a16:creationId xmlns:a16="http://schemas.microsoft.com/office/drawing/2014/main" id="{9674668E-A13E-DA3C-3D71-2E95B0C9AD89}"/>
              </a:ext>
            </a:extLst>
          </p:cNvPr>
          <p:cNvPicPr preferRelativeResize="0"/>
          <p:nvPr/>
        </p:nvPicPr>
        <p:blipFill>
          <a:blip r:embed="rId2">
            <a:alphaModFix/>
          </a:blip>
          <a:stretch>
            <a:fillRect/>
          </a:stretch>
        </p:blipFill>
        <p:spPr>
          <a:xfrm>
            <a:off x="10757633" y="8467"/>
            <a:ext cx="1434367" cy="1460867"/>
          </a:xfrm>
          <a:prstGeom prst="rect">
            <a:avLst/>
          </a:prstGeom>
          <a:noFill/>
          <a:ln>
            <a:noFill/>
          </a:ln>
        </p:spPr>
      </p:pic>
      <p:pic>
        <p:nvPicPr>
          <p:cNvPr id="6" name="Picture 5">
            <a:extLst>
              <a:ext uri="{FF2B5EF4-FFF2-40B4-BE49-F238E27FC236}">
                <a16:creationId xmlns:a16="http://schemas.microsoft.com/office/drawing/2014/main" id="{51A932B0-383B-21CD-60F8-3EF2524C675C}"/>
              </a:ext>
            </a:extLst>
          </p:cNvPr>
          <p:cNvPicPr>
            <a:picLocks noChangeAspect="1"/>
          </p:cNvPicPr>
          <p:nvPr/>
        </p:nvPicPr>
        <p:blipFill>
          <a:blip r:embed="rId3"/>
          <a:stretch>
            <a:fillRect/>
          </a:stretch>
        </p:blipFill>
        <p:spPr>
          <a:xfrm>
            <a:off x="3364830" y="1932475"/>
            <a:ext cx="4620491" cy="4761524"/>
          </a:xfrm>
          <a:prstGeom prst="rect">
            <a:avLst/>
          </a:prstGeom>
        </p:spPr>
      </p:pic>
    </p:spTree>
    <p:extLst>
      <p:ext uri="{BB962C8B-B14F-4D97-AF65-F5344CB8AC3E}">
        <p14:creationId xmlns:p14="http://schemas.microsoft.com/office/powerpoint/2010/main" val="107209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ED31-43BB-4B6E-A6D0-B5FA9714D8E8}"/>
              </a:ext>
            </a:extLst>
          </p:cNvPr>
          <p:cNvSpPr>
            <a:spLocks noGrp="1"/>
          </p:cNvSpPr>
          <p:nvPr>
            <p:ph type="ctrTitle"/>
          </p:nvPr>
        </p:nvSpPr>
        <p:spPr>
          <a:xfrm>
            <a:off x="1524000" y="732896"/>
            <a:ext cx="9144000" cy="689504"/>
          </a:xfrm>
        </p:spPr>
        <p:txBody>
          <a:bodyPr>
            <a:noAutofit/>
          </a:bodyPr>
          <a:lstStyle/>
          <a:p>
            <a:r>
              <a:rPr lang="en-IN" sz="4800" dirty="0">
                <a:solidFill>
                  <a:schemeClr val="accent2">
                    <a:lumMod val="75000"/>
                  </a:schemeClr>
                </a:solidFill>
              </a:rPr>
              <a:t>Introduction Contd.</a:t>
            </a:r>
            <a:endParaRPr lang="en-IN" sz="4800" dirty="0"/>
          </a:p>
        </p:txBody>
      </p:sp>
      <p:sp>
        <p:nvSpPr>
          <p:cNvPr id="3" name="Subtitle 2">
            <a:extLst>
              <a:ext uri="{FF2B5EF4-FFF2-40B4-BE49-F238E27FC236}">
                <a16:creationId xmlns:a16="http://schemas.microsoft.com/office/drawing/2014/main" id="{626928E7-0923-ED49-7C5E-1243B6ED4202}"/>
              </a:ext>
            </a:extLst>
          </p:cNvPr>
          <p:cNvSpPr>
            <a:spLocks noGrp="1"/>
          </p:cNvSpPr>
          <p:nvPr>
            <p:ph type="subTitle" idx="1"/>
          </p:nvPr>
        </p:nvSpPr>
        <p:spPr>
          <a:xfrm>
            <a:off x="1524000" y="1515533"/>
            <a:ext cx="9144000" cy="3742267"/>
          </a:xfrm>
        </p:spPr>
        <p:txBody>
          <a:bodyPr/>
          <a:lstStyle/>
          <a:p>
            <a:endParaRPr lang="en-IN" dirty="0"/>
          </a:p>
          <a:p>
            <a:r>
              <a:rPr lang="el-GR" b="0" i="0" dirty="0">
                <a:solidFill>
                  <a:srgbClr val="000000"/>
                </a:solidFill>
                <a:effectLst/>
                <a:latin typeface="Linux Libertine"/>
              </a:rPr>
              <a:t>ε-</a:t>
            </a:r>
            <a:r>
              <a:rPr lang="en-IN" b="0" i="0" dirty="0">
                <a:solidFill>
                  <a:srgbClr val="000000"/>
                </a:solidFill>
                <a:effectLst/>
              </a:rPr>
              <a:t>differential</a:t>
            </a:r>
            <a:r>
              <a:rPr lang="en-IN" b="0" i="0" dirty="0">
                <a:solidFill>
                  <a:srgbClr val="000000"/>
                </a:solidFill>
                <a:effectLst/>
                <a:latin typeface="Linux Libertine"/>
              </a:rPr>
              <a:t> privacy</a:t>
            </a:r>
          </a:p>
          <a:p>
            <a:endParaRPr lang="en-IN" dirty="0"/>
          </a:p>
          <a:p>
            <a:pPr algn="just"/>
            <a:endParaRPr lang="en-US" sz="1800" b="0" i="0" dirty="0">
              <a:solidFill>
                <a:srgbClr val="202122"/>
              </a:solidFill>
              <a:effectLst/>
            </a:endParaRPr>
          </a:p>
          <a:p>
            <a:pPr marL="285750" indent="-285750" algn="just">
              <a:buFont typeface="Wingdings" panose="05000000000000000000" pitchFamily="2" charset="2"/>
              <a:buChar char="q"/>
            </a:pPr>
            <a:r>
              <a:rPr lang="en-US" sz="1800" b="0" i="0" dirty="0">
                <a:solidFill>
                  <a:srgbClr val="202122"/>
                </a:solidFill>
                <a:effectLst/>
              </a:rPr>
              <a:t>Let ε be a positive real number</a:t>
            </a:r>
          </a:p>
          <a:p>
            <a:pPr marL="285750" indent="-285750" algn="just">
              <a:buFont typeface="Wingdings" panose="05000000000000000000" pitchFamily="2" charset="2"/>
              <a:buChar char="q"/>
            </a:pPr>
            <a:r>
              <a:rPr kumimoji="0" lang="en-US" altLang="en-US" sz="1800" b="0" i="0" u="none" strike="noStrike" cap="none" normalizeH="0" baseline="0" dirty="0">
                <a:ln>
                  <a:noFill/>
                </a:ln>
                <a:solidFill>
                  <a:srgbClr val="202122"/>
                </a:solidFill>
                <a:effectLst/>
                <a:cs typeface="Arial" panose="020B0604020202020204" pitchFamily="34" charset="0"/>
              </a:rPr>
              <a:t>Let “A” be a randomized algorithm that takes a dataset as input</a:t>
            </a:r>
          </a:p>
          <a:p>
            <a:pPr marL="285750" indent="-285750" algn="just">
              <a:buFont typeface="Wingdings" panose="05000000000000000000" pitchFamily="2" charset="2"/>
              <a:buChar char="q"/>
            </a:pPr>
            <a:r>
              <a:rPr lang="en-US" sz="1800" dirty="0">
                <a:solidFill>
                  <a:srgbClr val="202122"/>
                </a:solidFill>
                <a:cs typeface="Arial" panose="020B0604020202020204" pitchFamily="34" charset="0"/>
              </a:rPr>
              <a:t>D1,D2 are the datasets that differ by </a:t>
            </a:r>
            <a:r>
              <a:rPr lang="en-US" sz="1800" dirty="0" err="1">
                <a:solidFill>
                  <a:srgbClr val="202122"/>
                </a:solidFill>
                <a:cs typeface="Arial" panose="020B0604020202020204" pitchFamily="34" charset="0"/>
              </a:rPr>
              <a:t>atmost</a:t>
            </a:r>
            <a:r>
              <a:rPr lang="en-US" sz="1800" dirty="0">
                <a:solidFill>
                  <a:srgbClr val="202122"/>
                </a:solidFill>
                <a:cs typeface="Arial" panose="020B0604020202020204" pitchFamily="34" charset="0"/>
              </a:rPr>
              <a:t> one entry</a:t>
            </a:r>
          </a:p>
          <a:p>
            <a:pPr marL="285750" indent="-285750" algn="just">
              <a:buFont typeface="Wingdings" panose="05000000000000000000" pitchFamily="2" charset="2"/>
              <a:buChar char="q"/>
            </a:pPr>
            <a:r>
              <a:rPr lang="en-US" sz="1800" b="0" i="0" u="none" strike="noStrike" dirty="0">
                <a:solidFill>
                  <a:srgbClr val="202122"/>
                </a:solidFill>
                <a:effectLst/>
                <a:cs typeface="Arial" panose="020B0604020202020204" pitchFamily="34" charset="0"/>
              </a:rPr>
              <a:t>S is the set of all subsets that algorithm A will give as an output</a:t>
            </a:r>
            <a:endParaRPr lang="en-IN" dirty="0"/>
          </a:p>
          <a:p>
            <a:pPr algn="l"/>
            <a:endParaRPr lang="en-IN" dirty="0"/>
          </a:p>
        </p:txBody>
      </p:sp>
      <p:pic>
        <p:nvPicPr>
          <p:cNvPr id="5" name="Picture 4">
            <a:extLst>
              <a:ext uri="{FF2B5EF4-FFF2-40B4-BE49-F238E27FC236}">
                <a16:creationId xmlns:a16="http://schemas.microsoft.com/office/drawing/2014/main" id="{B3819FDA-14F0-4F72-1C36-8290E8000998}"/>
              </a:ext>
            </a:extLst>
          </p:cNvPr>
          <p:cNvPicPr>
            <a:picLocks noChangeAspect="1"/>
          </p:cNvPicPr>
          <p:nvPr/>
        </p:nvPicPr>
        <p:blipFill>
          <a:blip r:embed="rId2"/>
          <a:stretch>
            <a:fillRect/>
          </a:stretch>
        </p:blipFill>
        <p:spPr>
          <a:xfrm>
            <a:off x="1524000" y="2463801"/>
            <a:ext cx="3522133" cy="558799"/>
          </a:xfrm>
          <a:prstGeom prst="rect">
            <a:avLst/>
          </a:prstGeom>
        </p:spPr>
      </p:pic>
      <p:sp>
        <p:nvSpPr>
          <p:cNvPr id="12" name="Rectangle 6">
            <a:extLst>
              <a:ext uri="{FF2B5EF4-FFF2-40B4-BE49-F238E27FC236}">
                <a16:creationId xmlns:a16="http://schemas.microsoft.com/office/drawing/2014/main" id="{6E50D885-BEF4-D923-8368-F602D822E33E}"/>
              </a:ext>
            </a:extLst>
          </p:cNvPr>
          <p:cNvSpPr>
            <a:spLocks noChangeArrowheads="1"/>
          </p:cNvSpPr>
          <p:nvPr/>
        </p:nvSpPr>
        <p:spPr bwMode="auto">
          <a:xfrm>
            <a:off x="0" y="-192360"/>
            <a:ext cx="627095"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utoShape 7" descr="{\mathcal {A}}">
            <a:extLst>
              <a:ext uri="{FF2B5EF4-FFF2-40B4-BE49-F238E27FC236}">
                <a16:creationId xmlns:a16="http://schemas.microsoft.com/office/drawing/2014/main" id="{645CBAAB-C89C-A975-C477-4B4F9CB9A257}"/>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Google Shape;87;p13">
            <a:extLst>
              <a:ext uri="{FF2B5EF4-FFF2-40B4-BE49-F238E27FC236}">
                <a16:creationId xmlns:a16="http://schemas.microsoft.com/office/drawing/2014/main" id="{9FDE141A-C78B-8FEF-06A4-2CD6F5029F3C}"/>
              </a:ext>
            </a:extLst>
          </p:cNvPr>
          <p:cNvPicPr preferRelativeResize="0"/>
          <p:nvPr/>
        </p:nvPicPr>
        <p:blipFill>
          <a:blip r:embed="rId3">
            <a:alphaModFix/>
          </a:blip>
          <a:stretch>
            <a:fillRect/>
          </a:stretch>
        </p:blipFill>
        <p:spPr>
          <a:xfrm>
            <a:off x="10757633" y="8467"/>
            <a:ext cx="1434367" cy="1460867"/>
          </a:xfrm>
          <a:prstGeom prst="rect">
            <a:avLst/>
          </a:prstGeom>
          <a:noFill/>
          <a:ln>
            <a:noFill/>
          </a:ln>
        </p:spPr>
      </p:pic>
    </p:spTree>
    <p:extLst>
      <p:ext uri="{BB962C8B-B14F-4D97-AF65-F5344CB8AC3E}">
        <p14:creationId xmlns:p14="http://schemas.microsoft.com/office/powerpoint/2010/main" val="182452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2FE-B903-94DD-8EF1-A5F0CD339724}"/>
              </a:ext>
            </a:extLst>
          </p:cNvPr>
          <p:cNvSpPr>
            <a:spLocks noGrp="1"/>
          </p:cNvSpPr>
          <p:nvPr>
            <p:ph type="ctrTitle"/>
          </p:nvPr>
        </p:nvSpPr>
        <p:spPr>
          <a:xfrm>
            <a:off x="1524000" y="1122363"/>
            <a:ext cx="9144000" cy="799570"/>
          </a:xfrm>
        </p:spPr>
        <p:txBody>
          <a:bodyPr>
            <a:normAutofit/>
          </a:bodyPr>
          <a:lstStyle/>
          <a:p>
            <a:r>
              <a:rPr lang="en-IN" sz="4800" dirty="0">
                <a:solidFill>
                  <a:schemeClr val="accent2">
                    <a:lumMod val="75000"/>
                  </a:schemeClr>
                </a:solidFill>
              </a:rPr>
              <a:t>Introduction contd.</a:t>
            </a:r>
          </a:p>
        </p:txBody>
      </p:sp>
      <p:sp>
        <p:nvSpPr>
          <p:cNvPr id="3" name="Subtitle 2">
            <a:extLst>
              <a:ext uri="{FF2B5EF4-FFF2-40B4-BE49-F238E27FC236}">
                <a16:creationId xmlns:a16="http://schemas.microsoft.com/office/drawing/2014/main" id="{B343A966-B0CE-4801-E2EE-599F174E6DA3}"/>
              </a:ext>
            </a:extLst>
          </p:cNvPr>
          <p:cNvSpPr>
            <a:spLocks noGrp="1"/>
          </p:cNvSpPr>
          <p:nvPr>
            <p:ph type="subTitle" idx="1"/>
          </p:nvPr>
        </p:nvSpPr>
        <p:spPr>
          <a:xfrm>
            <a:off x="1524000" y="1989667"/>
            <a:ext cx="9144000" cy="3268133"/>
          </a:xfrm>
        </p:spPr>
        <p:txBody>
          <a:bodyPr/>
          <a:lstStyle/>
          <a:p>
            <a:pPr algn="l"/>
            <a:r>
              <a:rPr lang="en-IN" dirty="0"/>
              <a:t>1.3) Data Silo:-</a:t>
            </a:r>
          </a:p>
          <a:p>
            <a:pPr marL="285750" indent="-285750" algn="just">
              <a:buFont typeface="Wingdings" panose="05000000000000000000" pitchFamily="2" charset="2"/>
              <a:buChar char="q"/>
            </a:pPr>
            <a:r>
              <a:rPr lang="en-US" sz="1800" i="0" dirty="0">
                <a:solidFill>
                  <a:srgbClr val="323E48"/>
                </a:solidFill>
                <a:effectLst/>
              </a:rPr>
              <a:t>A data silo is a collection of data held by one group that is not easily or fully accessible by other groups in the same organization</a:t>
            </a:r>
          </a:p>
          <a:p>
            <a:pPr marL="285750" indent="-285750" algn="just">
              <a:buFont typeface="Wingdings" panose="05000000000000000000" pitchFamily="2" charset="2"/>
              <a:buChar char="q"/>
            </a:pPr>
            <a:r>
              <a:rPr lang="en-US" sz="1800" b="0" i="0" dirty="0">
                <a:solidFill>
                  <a:srgbClr val="323E48"/>
                </a:solidFill>
                <a:effectLst/>
              </a:rPr>
              <a:t>Finance, administration, HR, marketing teams, and other departments need different information to do their work. Those different departments tend to store their data in separate locations known as data or information silos</a:t>
            </a:r>
          </a:p>
          <a:p>
            <a:pPr marL="285750" indent="-285750" algn="just">
              <a:buFont typeface="Wingdings" panose="05000000000000000000" pitchFamily="2" charset="2"/>
              <a:buChar char="q"/>
            </a:pPr>
            <a:r>
              <a:rPr lang="en-US" sz="1800" b="0" i="0" dirty="0">
                <a:solidFill>
                  <a:srgbClr val="323E48"/>
                </a:solidFill>
                <a:effectLst/>
              </a:rPr>
              <a:t>Data silos may seem harmless, but siloed data creates barriers to information sharing and collaboration across departments</a:t>
            </a:r>
            <a:endParaRPr lang="en-IN" sz="1800" dirty="0"/>
          </a:p>
          <a:p>
            <a:pPr algn="l"/>
            <a:endParaRPr lang="en-IN" dirty="0"/>
          </a:p>
        </p:txBody>
      </p:sp>
      <p:pic>
        <p:nvPicPr>
          <p:cNvPr id="4" name="Google Shape;87;p13">
            <a:extLst>
              <a:ext uri="{FF2B5EF4-FFF2-40B4-BE49-F238E27FC236}">
                <a16:creationId xmlns:a16="http://schemas.microsoft.com/office/drawing/2014/main" id="{2A5AC8C2-464B-E333-5EDC-8B079AFCF4E4}"/>
              </a:ext>
            </a:extLst>
          </p:cNvPr>
          <p:cNvPicPr preferRelativeResize="0"/>
          <p:nvPr/>
        </p:nvPicPr>
        <p:blipFill>
          <a:blip r:embed="rId2">
            <a:alphaModFix/>
          </a:blip>
          <a:stretch>
            <a:fillRect/>
          </a:stretch>
        </p:blipFill>
        <p:spPr>
          <a:xfrm>
            <a:off x="10757633" y="0"/>
            <a:ext cx="1434367" cy="1460867"/>
          </a:xfrm>
          <a:prstGeom prst="rect">
            <a:avLst/>
          </a:prstGeom>
          <a:noFill/>
          <a:ln>
            <a:noFill/>
          </a:ln>
        </p:spPr>
      </p:pic>
    </p:spTree>
    <p:extLst>
      <p:ext uri="{BB962C8B-B14F-4D97-AF65-F5344CB8AC3E}">
        <p14:creationId xmlns:p14="http://schemas.microsoft.com/office/powerpoint/2010/main" val="1526550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5583</TotalTime>
  <Words>1717</Words>
  <Application>Microsoft Office PowerPoint</Application>
  <PresentationFormat>Widescreen</PresentationFormat>
  <Paragraphs>147</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Lato</vt:lpstr>
      <vt:lpstr>Linux Libertine</vt:lpstr>
      <vt:lpstr>Open Sans</vt:lpstr>
      <vt:lpstr>Times New Roman</vt:lpstr>
      <vt:lpstr>Wingdings</vt:lpstr>
      <vt:lpstr>Office Theme</vt:lpstr>
      <vt:lpstr>Privacy-first health research with federated learning</vt:lpstr>
      <vt:lpstr>Contents</vt:lpstr>
      <vt:lpstr>1)Introduction</vt:lpstr>
      <vt:lpstr>Introduction contd.</vt:lpstr>
      <vt:lpstr>Introduction Contd.</vt:lpstr>
      <vt:lpstr>Introduction Contd.</vt:lpstr>
      <vt:lpstr>Introduction Contd.</vt:lpstr>
      <vt:lpstr>Introduction Contd.</vt:lpstr>
      <vt:lpstr>Introduction contd.</vt:lpstr>
      <vt:lpstr>Introduction contd.</vt:lpstr>
      <vt:lpstr>2)Motivation</vt:lpstr>
      <vt:lpstr>3)Problem Statement</vt:lpstr>
      <vt:lpstr> 4)Existing method(s)/Related work with limitations</vt:lpstr>
      <vt:lpstr>5)Challenges</vt:lpstr>
      <vt:lpstr>6)Paper Methodology </vt:lpstr>
      <vt:lpstr>Paper Methodology Contd.</vt:lpstr>
      <vt:lpstr>Paper Methodology Contd.</vt:lpstr>
      <vt:lpstr>Paper Methodology Contd.</vt:lpstr>
      <vt:lpstr>Paper Methodology Contd.</vt:lpstr>
      <vt:lpstr>7)Experiments and Results</vt:lpstr>
      <vt:lpstr>7)Experiments and Results</vt:lpstr>
      <vt:lpstr>Experiments and Results contd.</vt:lpstr>
      <vt:lpstr>Experiments and Results contd.</vt:lpstr>
      <vt:lpstr>Experiments and Results contd.</vt:lpstr>
      <vt:lpstr>Experiments and Results contd.</vt:lpstr>
      <vt:lpstr>8)Observations</vt:lpstr>
      <vt:lpstr>9)Future Work</vt:lpstr>
      <vt:lpstr>10)References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Privacy-first health research with federated learning</dc:title>
  <dc:creator>Parth Thakkar</dc:creator>
  <cp:lastModifiedBy>Parth Thakkar</cp:lastModifiedBy>
  <cp:revision>23</cp:revision>
  <dcterms:created xsi:type="dcterms:W3CDTF">2023-02-14T14:51:46Z</dcterms:created>
  <dcterms:modified xsi:type="dcterms:W3CDTF">2023-05-03T05:56:36Z</dcterms:modified>
</cp:coreProperties>
</file>