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89017409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89017409d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189017409d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sfontain.es/privacy/local-global-differential-privacy.html"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hyperlink" Target="https://www.hindawi.com/journals/ddns/2021/3344862/?utm_source=google&amp;utm_medium=cpc&amp;utm_campaign=HDW_MRKT_GBL_SUB_ADWO_PAI_DYNA_JOUR_X_PJ_GROUP3&amp;gclid=CjwKCAjw8-OhBhB5EiwADyoY1WbVBHJDPkUA-2Ld036N5_GxM5b9vkERTw-8NerEslFpqu3bGBAnMxoC6lUQAvD_BwE"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hyperlink" Target="https://www.businesswire.com/news/home/20220208005049/en/kMoL-a-Machine-Learning-Library-for-AI-Drug-Discovery-With-Federated-Learning-Capabilitie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gI0wk1CXlsQ&amp;ab_channel=SimplyExplained"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155/2021/334486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s.utexas.edu/~shmat/shmat_oak08netflix.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Secure-aggregation-in-federated-learning-At-each-iteration-the-server-sends-the-current_fig1_35736556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en.wikipedia.org/wiki/Receiver_operating_characterist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14261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Privacy-first health research with federated learning</a:t>
            </a:r>
            <a:endParaRPr sz="4800" dirty="0">
              <a:solidFill>
                <a:srgbClr val="C55A11"/>
              </a:solidFill>
            </a:endParaRPr>
          </a:p>
        </p:txBody>
      </p:sp>
      <p:sp>
        <p:nvSpPr>
          <p:cNvPr id="89" name="Google Shape;89;p13"/>
          <p:cNvSpPr txBox="1">
            <a:spLocks noGrp="1"/>
          </p:cNvSpPr>
          <p:nvPr>
            <p:ph type="subTitle" idx="1"/>
          </p:nvPr>
        </p:nvSpPr>
        <p:spPr>
          <a:xfrm>
            <a:off x="1524000" y="4550301"/>
            <a:ext cx="2201333" cy="10715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55A11"/>
              </a:buClr>
              <a:buSzPts val="1800"/>
              <a:buNone/>
            </a:pPr>
            <a:r>
              <a:rPr lang="en-US" sz="1800" b="1" dirty="0">
                <a:solidFill>
                  <a:srgbClr val="C55A11"/>
                </a:solidFill>
              </a:rPr>
              <a:t>Guided by:-</a:t>
            </a:r>
            <a:r>
              <a:rPr lang="en-US" sz="1800" dirty="0">
                <a:solidFill>
                  <a:srgbClr val="C55A11"/>
                </a:solidFill>
              </a:rPr>
              <a:t> </a:t>
            </a:r>
            <a:endParaRPr dirty="0"/>
          </a:p>
          <a:p>
            <a:pPr marL="0" lvl="0" indent="0" algn="ctr" rtl="0">
              <a:lnSpc>
                <a:spcPct val="90000"/>
              </a:lnSpc>
              <a:spcBef>
                <a:spcPts val="1000"/>
              </a:spcBef>
              <a:spcAft>
                <a:spcPts val="0"/>
              </a:spcAft>
              <a:buClr>
                <a:schemeClr val="dk1"/>
              </a:buClr>
              <a:buSzPts val="1800"/>
              <a:buNone/>
            </a:pPr>
            <a:r>
              <a:rPr lang="en-US" sz="1800" dirty="0"/>
              <a:t>Prof. C Krishna Mohan</a:t>
            </a:r>
            <a:endParaRPr dirty="0"/>
          </a:p>
          <a:p>
            <a:pPr marL="0" lvl="0" indent="0" algn="ctr" rtl="0">
              <a:lnSpc>
                <a:spcPct val="90000"/>
              </a:lnSpc>
              <a:spcBef>
                <a:spcPts val="1000"/>
              </a:spcBef>
              <a:spcAft>
                <a:spcPts val="0"/>
              </a:spcAft>
              <a:buClr>
                <a:schemeClr val="dk1"/>
              </a:buClr>
              <a:buSzPts val="1200"/>
              <a:buNone/>
            </a:pPr>
            <a:endParaRPr sz="1200" dirty="0"/>
          </a:p>
        </p:txBody>
      </p:sp>
      <p:sp>
        <p:nvSpPr>
          <p:cNvPr id="90" name="Google Shape;90;p13"/>
          <p:cNvSpPr txBox="1"/>
          <p:nvPr/>
        </p:nvSpPr>
        <p:spPr>
          <a:xfrm>
            <a:off x="3970865" y="4550301"/>
            <a:ext cx="3581399"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rgbClr val="C55A11"/>
                </a:solidFill>
                <a:latin typeface="Calibri"/>
                <a:ea typeface="Calibri"/>
                <a:cs typeface="Calibri"/>
                <a:sym typeface="Calibri"/>
              </a:rPr>
              <a:t>Presenter :-</a:t>
            </a:r>
            <a:endParaRPr sz="1800" dirty="0"/>
          </a:p>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Parth Thakkar</a:t>
            </a:r>
            <a:endParaRPr sz="1800" dirty="0"/>
          </a:p>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CS22MTECH14005</a:t>
            </a:r>
            <a:endParaRPr sz="1800"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1" name="Google Shape;91;p13"/>
          <p:cNvSpPr txBox="1"/>
          <p:nvPr/>
        </p:nvSpPr>
        <p:spPr>
          <a:xfrm>
            <a:off x="7628464" y="4550303"/>
            <a:ext cx="2590800" cy="147732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C55A11"/>
                </a:solidFill>
                <a:latin typeface="Calibri"/>
                <a:ea typeface="Calibri"/>
                <a:cs typeface="Calibri"/>
                <a:sym typeface="Calibri"/>
              </a:rPr>
              <a:t>Teaching Assistant :-</a:t>
            </a:r>
            <a:endParaRPr dirty="0"/>
          </a:p>
          <a:p>
            <a:pPr marL="0" marR="0" lvl="0" indent="0" algn="ctr" rtl="0">
              <a:spcBef>
                <a:spcPts val="0"/>
              </a:spcBef>
              <a:spcAft>
                <a:spcPts val="0"/>
              </a:spcAft>
              <a:buNone/>
            </a:pPr>
            <a:r>
              <a:rPr lang="en-US" sz="1800" dirty="0" err="1">
                <a:solidFill>
                  <a:schemeClr val="dk1"/>
                </a:solidFill>
                <a:latin typeface="Calibri"/>
                <a:ea typeface="Calibri"/>
                <a:cs typeface="Calibri"/>
                <a:sym typeface="Calibri"/>
              </a:rPr>
              <a:t>Zarka</a:t>
            </a:r>
            <a:r>
              <a:rPr lang="en-US" sz="1800" dirty="0">
                <a:solidFill>
                  <a:schemeClr val="dk1"/>
                </a:solidFill>
                <a:latin typeface="Calibri"/>
                <a:ea typeface="Calibri"/>
                <a:cs typeface="Calibri"/>
                <a:sym typeface="Calibri"/>
              </a:rPr>
              <a:t> Bashir</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Research Scholar,</a:t>
            </a:r>
            <a:endParaRPr dirty="0"/>
          </a:p>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IIT Hyderabad</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2" name="Google Shape;92;p13"/>
          <p:cNvSpPr txBox="1"/>
          <p:nvPr/>
        </p:nvSpPr>
        <p:spPr>
          <a:xfrm>
            <a:off x="3970865" y="3115669"/>
            <a:ext cx="45804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385623"/>
                </a:solidFill>
                <a:latin typeface="Calibri"/>
                <a:ea typeface="Calibri"/>
                <a:cs typeface="Calibri"/>
                <a:sym typeface="Calibri"/>
              </a:rPr>
              <a:t>NPJ digital medicine, September 2021</a:t>
            </a:r>
            <a:endParaRPr sz="1800" dirty="0">
              <a:solidFill>
                <a:srgbClr val="385623"/>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ctrTitle"/>
          </p:nvPr>
        </p:nvSpPr>
        <p:spPr>
          <a:xfrm>
            <a:off x="1524000" y="1122363"/>
            <a:ext cx="9144000" cy="808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Problem Statement</a:t>
            </a:r>
            <a:endParaRPr dirty="0"/>
          </a:p>
        </p:txBody>
      </p:sp>
      <p:sp>
        <p:nvSpPr>
          <p:cNvPr id="167" name="Google Shape;167;p22"/>
          <p:cNvSpPr txBox="1">
            <a:spLocks noGrp="1"/>
          </p:cNvSpPr>
          <p:nvPr>
            <p:ph type="subTitle" idx="1"/>
          </p:nvPr>
        </p:nvSpPr>
        <p:spPr>
          <a:xfrm>
            <a:off x="1524000" y="2556933"/>
            <a:ext cx="9144000" cy="2700867"/>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Font typeface="Noto Sans Symbols"/>
              <a:buChar char="❏"/>
            </a:pPr>
            <a:r>
              <a:rPr lang="en-US" sz="1800" dirty="0"/>
              <a:t>We are given n clients a1 , a2 , ..., an in which each client ai has in its own control local data Di . There is a central coordinator, C (the server). Our goal is to design a learning algorithm A that serves as a gradient-based learning algorithm to produce a machine learning model across all participating clients. The clients only send (differentially private) gradients back to the central coordinator. The method requires that Di not be revealed to C.</a:t>
            </a:r>
            <a:endParaRPr sz="1800" dirty="0"/>
          </a:p>
        </p:txBody>
      </p:sp>
      <p:pic>
        <p:nvPicPr>
          <p:cNvPr id="168" name="Google Shape;168;p22"/>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ctrTitle"/>
          </p:nvPr>
        </p:nvSpPr>
        <p:spPr>
          <a:xfrm>
            <a:off x="1524000" y="457199"/>
            <a:ext cx="9144000" cy="186266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70C0"/>
              </a:buClr>
              <a:buSzPts val="4800"/>
              <a:buFont typeface="Times New Roman"/>
              <a:buNone/>
            </a:pPr>
            <a:br>
              <a:rPr lang="en-US" sz="4800" dirty="0">
                <a:solidFill>
                  <a:srgbClr val="0070C0"/>
                </a:solidFill>
                <a:latin typeface="Times New Roman"/>
                <a:ea typeface="Times New Roman"/>
                <a:cs typeface="Times New Roman"/>
                <a:sym typeface="Times New Roman"/>
              </a:rPr>
            </a:br>
            <a:r>
              <a:rPr lang="en-US" sz="4800" dirty="0">
                <a:solidFill>
                  <a:srgbClr val="C55A11"/>
                </a:solidFill>
                <a:latin typeface="Calibri" panose="020F0502020204030204" pitchFamily="34" charset="0"/>
                <a:ea typeface="Calibri" panose="020F0502020204030204" pitchFamily="34" charset="0"/>
                <a:cs typeface="Calibri" panose="020F0502020204030204" pitchFamily="34" charset="0"/>
              </a:rPr>
              <a:t>Existing method(s)/Related work with limitations</a:t>
            </a:r>
            <a:endParaRPr sz="4800" dirty="0">
              <a:solidFill>
                <a:srgbClr val="C55A11"/>
              </a:solidFill>
              <a:latin typeface="Calibri" panose="020F0502020204030204" pitchFamily="34" charset="0"/>
              <a:ea typeface="Calibri" panose="020F0502020204030204" pitchFamily="34" charset="0"/>
              <a:cs typeface="Calibri" panose="020F0502020204030204" pitchFamily="34" charset="0"/>
            </a:endParaRPr>
          </a:p>
        </p:txBody>
      </p:sp>
      <p:sp>
        <p:nvSpPr>
          <p:cNvPr id="174" name="Google Shape;174;p23"/>
          <p:cNvSpPr txBox="1">
            <a:spLocks noGrp="1"/>
          </p:cNvSpPr>
          <p:nvPr>
            <p:ph type="subTitle" idx="1"/>
          </p:nvPr>
        </p:nvSpPr>
        <p:spPr>
          <a:xfrm>
            <a:off x="1524000" y="3034770"/>
            <a:ext cx="9144000" cy="2747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800"/>
              <a:buFont typeface="Noto Sans Symbols"/>
              <a:buChar char="❏"/>
            </a:pPr>
            <a:r>
              <a:rPr lang="en-US" sz="1800" dirty="0"/>
              <a:t>For the health care research Federated Learning has been deployed:-</a:t>
            </a:r>
            <a:endParaRPr sz="1800" dirty="0"/>
          </a:p>
          <a:p>
            <a:pPr marL="1828800" lvl="4" indent="0" algn="l" rtl="0">
              <a:lnSpc>
                <a:spcPct val="90000"/>
              </a:lnSpc>
              <a:spcBef>
                <a:spcPts val="500"/>
              </a:spcBef>
              <a:spcAft>
                <a:spcPts val="0"/>
              </a:spcAft>
              <a:buClr>
                <a:schemeClr val="dk1"/>
              </a:buClr>
              <a:buSzPts val="1000"/>
              <a:buNone/>
            </a:pPr>
            <a:endParaRPr sz="1800" dirty="0"/>
          </a:p>
          <a:p>
            <a:pPr marL="1828800" lvl="4" indent="0" algn="l" rtl="0">
              <a:lnSpc>
                <a:spcPct val="90000"/>
              </a:lnSpc>
              <a:spcBef>
                <a:spcPts val="500"/>
              </a:spcBef>
              <a:spcAft>
                <a:spcPts val="0"/>
              </a:spcAft>
              <a:buClr>
                <a:schemeClr val="dk1"/>
              </a:buClr>
              <a:buSzPts val="1800"/>
              <a:buNone/>
            </a:pPr>
            <a:r>
              <a:rPr lang="en-US" sz="1800" dirty="0"/>
              <a:t> </a:t>
            </a:r>
            <a:r>
              <a:rPr lang="en-US" sz="1800" b="1" dirty="0"/>
              <a:t>Limitation:-</a:t>
            </a:r>
            <a:endParaRPr sz="1800" b="1" dirty="0"/>
          </a:p>
          <a:p>
            <a:pPr marL="1828800" lvl="0" indent="457200" algn="just" rtl="0">
              <a:lnSpc>
                <a:spcPct val="90000"/>
              </a:lnSpc>
              <a:spcBef>
                <a:spcPts val="1000"/>
              </a:spcBef>
              <a:spcAft>
                <a:spcPts val="0"/>
              </a:spcAft>
              <a:buClr>
                <a:schemeClr val="dk1"/>
              </a:buClr>
              <a:buSzPts val="1800"/>
              <a:buNone/>
            </a:pPr>
            <a:r>
              <a:rPr lang="en-US" sz="1800" dirty="0"/>
              <a:t>		 prior studies have not fully considered privacy, which is not guaranteed by  default in  an arbitrary federated learning setup, and needs to be </a:t>
            </a:r>
            <a:r>
              <a:rPr lang="en-US" sz="1800" dirty="0" err="1"/>
              <a:t>treated,implemented</a:t>
            </a:r>
            <a:r>
              <a:rPr lang="en-US" sz="1800" dirty="0"/>
              <a:t>, and studied explicitly</a:t>
            </a:r>
            <a:endParaRPr sz="1800" dirty="0"/>
          </a:p>
        </p:txBody>
      </p:sp>
      <p:pic>
        <p:nvPicPr>
          <p:cNvPr id="175" name="Google Shape;175;p23"/>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ctrTitle"/>
          </p:nvPr>
        </p:nvSpPr>
        <p:spPr>
          <a:xfrm>
            <a:off x="1524000" y="1122363"/>
            <a:ext cx="9144000" cy="808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Paper Methodology </a:t>
            </a:r>
            <a:endParaRPr sz="4800" dirty="0">
              <a:solidFill>
                <a:srgbClr val="C55A11"/>
              </a:solidFill>
            </a:endParaRPr>
          </a:p>
        </p:txBody>
      </p:sp>
      <p:sp>
        <p:nvSpPr>
          <p:cNvPr id="181" name="Google Shape;181;p24"/>
          <p:cNvSpPr txBox="1">
            <a:spLocks noGrp="1"/>
          </p:cNvSpPr>
          <p:nvPr>
            <p:ph type="subTitle" idx="1"/>
          </p:nvPr>
        </p:nvSpPr>
        <p:spPr>
          <a:xfrm>
            <a:off x="1524000" y="2550319"/>
            <a:ext cx="9144000" cy="397562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Font typeface="Noto Sans Symbols"/>
              <a:buChar char="❏"/>
            </a:pPr>
            <a:r>
              <a:rPr lang="en-US" sz="1800" dirty="0"/>
              <a:t>Our work demonstrates the successful use of federated learning in the presence of homogeneous data silo settings(i.e., where the output of federated computation from one data silo is composable with the output from another silo).</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rather than developing a custom technique to federate learning of one specific class of models as done in prior work, we demonstrate how such encompassing work can be achieved within the unified framework of TensorFlow</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We will use Logistic Regression and DNN models for our testing</a:t>
            </a:r>
            <a:endParaRPr dirty="0"/>
          </a:p>
          <a:p>
            <a:pPr marL="342900" lvl="0" indent="-228600" algn="l" rtl="0">
              <a:lnSpc>
                <a:spcPct val="90000"/>
              </a:lnSpc>
              <a:spcBef>
                <a:spcPts val="1000"/>
              </a:spcBef>
              <a:spcAft>
                <a:spcPts val="0"/>
              </a:spcAft>
              <a:buClr>
                <a:schemeClr val="dk1"/>
              </a:buClr>
              <a:buSzPts val="1800"/>
              <a:buFont typeface="Noto Sans Symbols"/>
              <a:buNone/>
            </a:pPr>
            <a:endParaRPr sz="1800" dirty="0"/>
          </a:p>
          <a:p>
            <a:pPr marL="342900" lvl="0" indent="-228600" algn="l" rtl="0">
              <a:lnSpc>
                <a:spcPct val="90000"/>
              </a:lnSpc>
              <a:spcBef>
                <a:spcPts val="1000"/>
              </a:spcBef>
              <a:spcAft>
                <a:spcPts val="0"/>
              </a:spcAft>
              <a:buClr>
                <a:schemeClr val="dk1"/>
              </a:buClr>
              <a:buSzPts val="1800"/>
              <a:buFont typeface="Noto Sans Symbols"/>
              <a:buNone/>
            </a:pPr>
            <a:endParaRPr sz="1800" dirty="0"/>
          </a:p>
        </p:txBody>
      </p:sp>
      <p:pic>
        <p:nvPicPr>
          <p:cNvPr id="182" name="Google Shape;182;p24"/>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ubTitle" idx="4294967295"/>
          </p:nvPr>
        </p:nvSpPr>
        <p:spPr>
          <a:xfrm>
            <a:off x="1524000" y="2118662"/>
            <a:ext cx="9144000" cy="3124200"/>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800"/>
              <a:buFont typeface="Arial"/>
              <a:buNone/>
            </a:pPr>
            <a:r>
              <a:rPr lang="en-US" sz="1800" b="1" i="0" u="none" strike="noStrike" cap="none" dirty="0">
                <a:solidFill>
                  <a:schemeClr val="dk1"/>
                </a:solidFill>
              </a:rPr>
              <a:t>Deep Learning Model:-</a:t>
            </a:r>
            <a:endParaRPr b="1" dirty="0"/>
          </a:p>
        </p:txBody>
      </p:sp>
      <p:pic>
        <p:nvPicPr>
          <p:cNvPr id="188" name="Google Shape;188;p25"/>
          <p:cNvPicPr preferRelativeResize="0"/>
          <p:nvPr/>
        </p:nvPicPr>
        <p:blipFill rotWithShape="1">
          <a:blip r:embed="rId3">
            <a:alphaModFix/>
          </a:blip>
          <a:srcRect/>
          <a:stretch/>
        </p:blipFill>
        <p:spPr>
          <a:xfrm>
            <a:off x="1524000" y="3624025"/>
            <a:ext cx="8663940" cy="2941320"/>
          </a:xfrm>
          <a:prstGeom prst="rect">
            <a:avLst/>
          </a:prstGeom>
          <a:noFill/>
          <a:ln>
            <a:noFill/>
          </a:ln>
        </p:spPr>
      </p:pic>
      <p:pic>
        <p:nvPicPr>
          <p:cNvPr id="189" name="Google Shape;189;p25"/>
          <p:cNvPicPr preferRelativeResize="0"/>
          <p:nvPr/>
        </p:nvPicPr>
        <p:blipFill rotWithShape="1">
          <a:blip r:embed="rId4">
            <a:alphaModFix/>
          </a:blip>
          <a:srcRect/>
          <a:stretch/>
        </p:blipFill>
        <p:spPr>
          <a:xfrm>
            <a:off x="10757633" y="8467"/>
            <a:ext cx="1434367" cy="1460867"/>
          </a:xfrm>
          <a:prstGeom prst="rect">
            <a:avLst/>
          </a:prstGeom>
          <a:noFill/>
          <a:ln>
            <a:noFill/>
          </a:ln>
        </p:spPr>
      </p:pic>
      <p:pic>
        <p:nvPicPr>
          <p:cNvPr id="190" name="Google Shape;190;p25"/>
          <p:cNvPicPr preferRelativeResize="0"/>
          <p:nvPr/>
        </p:nvPicPr>
        <p:blipFill rotWithShape="1">
          <a:blip r:embed="rId5">
            <a:alphaModFix/>
          </a:blip>
          <a:srcRect/>
          <a:stretch/>
        </p:blipFill>
        <p:spPr>
          <a:xfrm>
            <a:off x="4395756" y="1237173"/>
            <a:ext cx="2415749" cy="1691787"/>
          </a:xfrm>
          <a:prstGeom prst="rect">
            <a:avLst/>
          </a:prstGeom>
          <a:noFill/>
          <a:ln>
            <a:noFill/>
          </a:ln>
        </p:spPr>
      </p:pic>
      <p:sp>
        <p:nvSpPr>
          <p:cNvPr id="191" name="Google Shape;191;p25"/>
          <p:cNvSpPr txBox="1"/>
          <p:nvPr/>
        </p:nvSpPr>
        <p:spPr>
          <a:xfrm>
            <a:off x="1524000" y="1047989"/>
            <a:ext cx="287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Logistic Regression Model:-</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subTitle" idx="4294967295"/>
          </p:nvPr>
        </p:nvSpPr>
        <p:spPr>
          <a:xfrm>
            <a:off x="1613633" y="1107741"/>
            <a:ext cx="9144000" cy="1655763"/>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Since in general in the federated setting not all participants may be available at any one time, we explore model quality as a function of subjects’ participation rate. Across the datasets, we find that only a minority of clients need to participate in any one round</a:t>
            </a:r>
            <a:endParaRPr sz="1800" b="0" i="0" u="none" strike="noStrike" cap="none" dirty="0">
              <a:solidFill>
                <a:schemeClr val="dk1"/>
              </a:solidFill>
              <a:latin typeface="Calibri"/>
              <a:ea typeface="Calibri"/>
              <a:cs typeface="Calibri"/>
              <a:sym typeface="Calibri"/>
            </a:endParaRPr>
          </a:p>
        </p:txBody>
      </p:sp>
      <p:pic>
        <p:nvPicPr>
          <p:cNvPr id="197" name="Google Shape;197;p26"/>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198" name="Google Shape;198;p26"/>
          <p:cNvPicPr preferRelativeResize="0"/>
          <p:nvPr/>
        </p:nvPicPr>
        <p:blipFill rotWithShape="1">
          <a:blip r:embed="rId4">
            <a:alphaModFix/>
          </a:blip>
          <a:srcRect/>
          <a:stretch/>
        </p:blipFill>
        <p:spPr>
          <a:xfrm>
            <a:off x="3037292" y="2005558"/>
            <a:ext cx="5374957" cy="3482642"/>
          </a:xfrm>
          <a:prstGeom prst="rect">
            <a:avLst/>
          </a:prstGeom>
          <a:noFill/>
          <a:ln>
            <a:noFill/>
          </a:ln>
        </p:spPr>
      </p:pic>
      <p:sp>
        <p:nvSpPr>
          <p:cNvPr id="199" name="Google Shape;199;p26"/>
          <p:cNvSpPr txBox="1"/>
          <p:nvPr/>
        </p:nvSpPr>
        <p:spPr>
          <a:xfrm>
            <a:off x="2963333" y="5558135"/>
            <a:ext cx="6096000" cy="9848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Area under the ROC curve (AUC) as a function of fraction of participants in each federated (</a:t>
            </a:r>
            <a:r>
              <a:rPr lang="en-US" sz="2000" dirty="0">
                <a:solidFill>
                  <a:schemeClr val="dk1"/>
                </a:solidFill>
                <a:latin typeface="Calibri"/>
                <a:ea typeface="Calibri"/>
                <a:cs typeface="Calibri"/>
                <a:sym typeface="Calibri"/>
              </a:rPr>
              <a:t>server) round of learning for replicated </a:t>
            </a:r>
            <a:r>
              <a:rPr lang="en-US" sz="1800" dirty="0">
                <a:solidFill>
                  <a:schemeClr val="dk1"/>
                </a:solidFill>
                <a:latin typeface="Calibri"/>
                <a:ea typeface="Calibri"/>
                <a:cs typeface="Calibri"/>
                <a:sym typeface="Calibri"/>
              </a:rPr>
              <a:t>model of SARS-CoV-2 and Cancer</a:t>
            </a:r>
            <a:endParaRPr sz="1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subTitle" idx="4294967295"/>
          </p:nvPr>
        </p:nvSpPr>
        <p:spPr>
          <a:xfrm>
            <a:off x="1613633" y="949387"/>
            <a:ext cx="9144000" cy="376237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In this work we are using 2 Models of Differential Privacy </a:t>
            </a:r>
            <a:endParaRPr dirty="0"/>
          </a:p>
          <a:p>
            <a:pPr marL="0" marR="0" lvl="0" indent="0" algn="l"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 	1)Central Model:-</a:t>
            </a:r>
            <a:endParaRPr dirty="0"/>
          </a:p>
          <a:p>
            <a:pPr marL="0" marR="0" lvl="0" indent="0" algn="l"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		</a:t>
            </a:r>
            <a:endParaRPr dirty="0"/>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	2)Local Model:-</a:t>
            </a:r>
            <a:endParaRPr dirty="0"/>
          </a:p>
          <a:p>
            <a:pPr marL="0" marR="0" lvl="0" indent="0" algn="l" rtl="0">
              <a:lnSpc>
                <a:spcPct val="90000"/>
              </a:lnSpc>
              <a:spcBef>
                <a:spcPts val="1000"/>
              </a:spcBef>
              <a:spcAft>
                <a:spcPts val="0"/>
              </a:spcAft>
              <a:buClr>
                <a:schemeClr val="dk1"/>
              </a:buClr>
              <a:buSzPts val="1800"/>
              <a:buFont typeface="Arial"/>
              <a:buNone/>
            </a:pPr>
            <a:r>
              <a:rPr lang="en-US" sz="1800" b="0" i="0" u="none" strike="noStrike" cap="none" dirty="0">
                <a:solidFill>
                  <a:schemeClr val="dk1"/>
                </a:solidFill>
                <a:latin typeface="Calibri"/>
                <a:ea typeface="Calibri"/>
                <a:cs typeface="Calibri"/>
                <a:sym typeface="Calibri"/>
              </a:rPr>
              <a:t>	</a:t>
            </a:r>
            <a:endParaRPr dirty="0"/>
          </a:p>
        </p:txBody>
      </p:sp>
      <p:pic>
        <p:nvPicPr>
          <p:cNvPr id="205" name="Google Shape;205;p27"/>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206" name="Google Shape;206;p27"/>
          <p:cNvPicPr preferRelativeResize="0"/>
          <p:nvPr/>
        </p:nvPicPr>
        <p:blipFill rotWithShape="1">
          <a:blip r:embed="rId4">
            <a:alphaModFix/>
          </a:blip>
          <a:srcRect b="-15348"/>
          <a:stretch/>
        </p:blipFill>
        <p:spPr>
          <a:xfrm>
            <a:off x="2324606" y="1690023"/>
            <a:ext cx="7003954" cy="2491956"/>
          </a:xfrm>
          <a:prstGeom prst="rect">
            <a:avLst/>
          </a:prstGeom>
          <a:noFill/>
          <a:ln>
            <a:noFill/>
          </a:ln>
        </p:spPr>
      </p:pic>
      <p:pic>
        <p:nvPicPr>
          <p:cNvPr id="207" name="Google Shape;207;p27"/>
          <p:cNvPicPr preferRelativeResize="0"/>
          <p:nvPr/>
        </p:nvPicPr>
        <p:blipFill rotWithShape="1">
          <a:blip r:embed="rId5">
            <a:alphaModFix/>
          </a:blip>
          <a:srcRect/>
          <a:stretch/>
        </p:blipFill>
        <p:spPr>
          <a:xfrm>
            <a:off x="2324606" y="4383559"/>
            <a:ext cx="7003955" cy="2262775"/>
          </a:xfrm>
          <a:prstGeom prst="rect">
            <a:avLst/>
          </a:prstGeom>
          <a:noFill/>
          <a:ln>
            <a:noFill/>
          </a:ln>
        </p:spPr>
      </p:pic>
      <p:sp>
        <p:nvSpPr>
          <p:cNvPr id="208" name="Google Shape;208;p27"/>
          <p:cNvSpPr txBox="1"/>
          <p:nvPr/>
        </p:nvSpPr>
        <p:spPr>
          <a:xfrm>
            <a:off x="8667381" y="6461668"/>
            <a:ext cx="35246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6"/>
              </a:rPr>
              <a:t>Local vs. central differential privacy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ctrTitle"/>
          </p:nvPr>
        </p:nvSpPr>
        <p:spPr>
          <a:xfrm>
            <a:off x="1524000" y="652830"/>
            <a:ext cx="9144000" cy="8165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Original Results</a:t>
            </a:r>
            <a:endParaRPr dirty="0"/>
          </a:p>
        </p:txBody>
      </p:sp>
      <p:sp>
        <p:nvSpPr>
          <p:cNvPr id="214" name="Google Shape;214;p28"/>
          <p:cNvSpPr txBox="1">
            <a:spLocks noGrp="1"/>
          </p:cNvSpPr>
          <p:nvPr>
            <p:ph type="subTitle" idx="1"/>
          </p:nvPr>
        </p:nvSpPr>
        <p:spPr>
          <a:xfrm>
            <a:off x="1524000" y="1549400"/>
            <a:ext cx="9144000" cy="3208867"/>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Noto Sans Symbols"/>
              <a:buChar char="❏"/>
            </a:pPr>
            <a:r>
              <a:rPr lang="en-US" sz="1800" dirty="0"/>
              <a:t>In this work we are using 8 different datasets whose summary is given in the table below</a:t>
            </a:r>
            <a:endParaRPr dirty="0"/>
          </a:p>
          <a:p>
            <a:pPr marL="342900" lvl="0" indent="-228600" algn="l" rtl="0">
              <a:lnSpc>
                <a:spcPct val="90000"/>
              </a:lnSpc>
              <a:spcBef>
                <a:spcPts val="1000"/>
              </a:spcBef>
              <a:spcAft>
                <a:spcPts val="0"/>
              </a:spcAft>
              <a:buClr>
                <a:schemeClr val="dk1"/>
              </a:buClr>
              <a:buSzPts val="1800"/>
              <a:buFont typeface="Noto Sans Symbols"/>
              <a:buNone/>
            </a:pPr>
            <a:endParaRPr sz="1800" dirty="0"/>
          </a:p>
        </p:txBody>
      </p:sp>
      <p:pic>
        <p:nvPicPr>
          <p:cNvPr id="215" name="Google Shape;215;p28"/>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216" name="Google Shape;216;p28"/>
          <p:cNvPicPr preferRelativeResize="0"/>
          <p:nvPr/>
        </p:nvPicPr>
        <p:blipFill rotWithShape="1">
          <a:blip r:embed="rId4">
            <a:alphaModFix/>
          </a:blip>
          <a:srcRect/>
          <a:stretch/>
        </p:blipFill>
        <p:spPr>
          <a:xfrm>
            <a:off x="1642533" y="1846420"/>
            <a:ext cx="8906933" cy="4647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subTitle" idx="4294967295"/>
          </p:nvPr>
        </p:nvSpPr>
        <p:spPr>
          <a:xfrm>
            <a:off x="1524000" y="1178634"/>
            <a:ext cx="9144000" cy="4178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rPr>
              <a:t>Heart Failure</a:t>
            </a:r>
            <a:endParaRPr b="1" dirty="0"/>
          </a:p>
          <a:p>
            <a:pPr marL="228600" marR="0" lvl="0" indent="-228600" algn="just" rtl="0">
              <a:lnSpc>
                <a:spcPct val="90000"/>
              </a:lnSpc>
              <a:spcBef>
                <a:spcPts val="100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 Heart Failure Clinical Records Dataset from the University of California Irvine data repository involves 299 individuals with left ventricular systolic dysfunction and class III or class IV heart failure ranging from 40 to 95 years of age.</a:t>
            </a:r>
            <a:endParaRPr sz="1800" b="0" i="0" u="none" strike="noStrike" cap="none" dirty="0">
              <a:solidFill>
                <a:schemeClr val="dk1"/>
              </a:solidFill>
              <a:latin typeface="Calibri"/>
              <a:ea typeface="Calibri"/>
              <a:cs typeface="Calibri"/>
              <a:sym typeface="Calibri"/>
            </a:endParaRPr>
          </a:p>
          <a:p>
            <a:pPr marL="228600" marR="0" lvl="0" indent="-228600" algn="just" rtl="0">
              <a:lnSpc>
                <a:spcPct val="90000"/>
              </a:lnSpc>
              <a:spcBef>
                <a:spcPts val="100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Our federated setting achieves 0.85 AUC(0.82 in the original work)</a:t>
            </a:r>
            <a:endParaRPr dirty="0"/>
          </a:p>
          <a:p>
            <a:pPr marL="228600" marR="0" lvl="0" indent="-228600" algn="just" rtl="0">
              <a:lnSpc>
                <a:spcPct val="90000"/>
              </a:lnSpc>
              <a:spcBef>
                <a:spcPts val="100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 higher AUC score in our setting is due to the addition of regularization while optimizing model parameters</a:t>
            </a:r>
            <a:endParaRPr dirty="0"/>
          </a:p>
          <a:p>
            <a:pPr marL="228600" marR="0" lvl="0" indent="-228600" algn="just" rtl="0">
              <a:lnSpc>
                <a:spcPct val="90000"/>
              </a:lnSpc>
              <a:spcBef>
                <a:spcPts val="100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Adding a central differential privacy module reduces AUC to 0.83 </a:t>
            </a:r>
            <a:endParaRPr dirty="0"/>
          </a:p>
          <a:p>
            <a:pPr marL="228600" marR="0" lvl="0" indent="-228600" algn="just" rtl="0">
              <a:lnSpc>
                <a:spcPct val="90000"/>
              </a:lnSpc>
              <a:spcBef>
                <a:spcPts val="100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With local DP, the federated architecture achieves 0.82 AUC</a:t>
            </a:r>
            <a:endParaRPr dirty="0"/>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222" name="Google Shape;222;p29"/>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subTitle" idx="4294967295"/>
          </p:nvPr>
        </p:nvSpPr>
        <p:spPr>
          <a:xfrm>
            <a:off x="1613633" y="880369"/>
            <a:ext cx="9144000" cy="275272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MIMIC-III </a:t>
            </a:r>
            <a:endParaRPr dirty="0"/>
          </a:p>
          <a:p>
            <a:pPr marL="457200" marR="0" lvl="0" indent="-342900" algn="just" rtl="0">
              <a:lnSpc>
                <a:spcPct val="90000"/>
              </a:lnSpc>
              <a:spcBef>
                <a:spcPts val="1000"/>
              </a:spcBef>
              <a:spcAft>
                <a:spcPts val="0"/>
              </a:spcAft>
              <a:buClr>
                <a:srgbClr val="212529"/>
              </a:buClr>
              <a:buSzPts val="1800"/>
              <a:buFont typeface="Calibri"/>
              <a:buChar char="❏"/>
            </a:pPr>
            <a:r>
              <a:rPr lang="en-US" sz="1800" b="0" i="0" u="none" strike="noStrike" cap="none" dirty="0">
                <a:solidFill>
                  <a:srgbClr val="212529"/>
                </a:solidFill>
                <a:latin typeface="Calibri"/>
                <a:ea typeface="Calibri"/>
                <a:cs typeface="Calibri"/>
                <a:sym typeface="Calibri"/>
              </a:rPr>
              <a:t>MIMIC-III is a large, freely-available database comprising </a:t>
            </a:r>
            <a:r>
              <a:rPr lang="en-US" sz="1800" dirty="0">
                <a:solidFill>
                  <a:srgbClr val="212529"/>
                </a:solidFill>
              </a:rPr>
              <a:t>de identified</a:t>
            </a:r>
            <a:r>
              <a:rPr lang="en-US" sz="1800" b="0" i="0" u="none" strike="noStrike" cap="none" dirty="0">
                <a:solidFill>
                  <a:srgbClr val="212529"/>
                </a:solidFill>
                <a:latin typeface="Calibri"/>
                <a:ea typeface="Calibri"/>
                <a:cs typeface="Calibri"/>
                <a:sym typeface="Calibri"/>
              </a:rPr>
              <a:t> health-related data associated with over 40,000 patients who stayed in critical care units of the Beth Israel Deaconess Medical Center between 2001 and 2012</a:t>
            </a:r>
            <a:endParaRPr dirty="0"/>
          </a:p>
          <a:p>
            <a:pPr marL="457200" marR="0" lvl="0" indent="-342900" algn="just" rtl="0">
              <a:lnSpc>
                <a:spcPct val="90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Each patient in the dataset has a time series of medical encounters involving procedures, medications, diagnoses and other complex signals, such as medical notes</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228" name="Google Shape;228;p30"/>
          <p:cNvPicPr preferRelativeResize="0"/>
          <p:nvPr/>
        </p:nvPicPr>
        <p:blipFill rotWithShape="1">
          <a:blip r:embed="rId3">
            <a:alphaModFix/>
          </a:blip>
          <a:srcRect/>
          <a:stretch/>
        </p:blipFill>
        <p:spPr>
          <a:xfrm>
            <a:off x="3183739" y="2974020"/>
            <a:ext cx="5367593" cy="3680780"/>
          </a:xfrm>
          <a:prstGeom prst="rect">
            <a:avLst/>
          </a:prstGeom>
          <a:noFill/>
          <a:ln>
            <a:noFill/>
          </a:ln>
        </p:spPr>
      </p:pic>
      <p:pic>
        <p:nvPicPr>
          <p:cNvPr id="229" name="Google Shape;229;p30"/>
          <p:cNvPicPr preferRelativeResize="0"/>
          <p:nvPr/>
        </p:nvPicPr>
        <p:blipFill rotWithShape="1">
          <a:blip r:embed="rId4">
            <a:alphaModFix/>
          </a:blip>
          <a:srcRect/>
          <a:stretch/>
        </p:blipFill>
        <p:spPr>
          <a:xfrm>
            <a:off x="10757633" y="8467"/>
            <a:ext cx="1434367" cy="14608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ctrTitle"/>
          </p:nvPr>
        </p:nvSpPr>
        <p:spPr>
          <a:xfrm>
            <a:off x="1524000" y="385763"/>
            <a:ext cx="8915400" cy="1214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Reproduced Results</a:t>
            </a:r>
            <a:endParaRPr dirty="0"/>
          </a:p>
        </p:txBody>
      </p:sp>
      <p:sp>
        <p:nvSpPr>
          <p:cNvPr id="235" name="Google Shape;235;p31"/>
          <p:cNvSpPr txBox="1">
            <a:spLocks noGrp="1"/>
          </p:cNvSpPr>
          <p:nvPr>
            <p:ph type="subTitle" idx="1"/>
          </p:nvPr>
        </p:nvSpPr>
        <p:spPr>
          <a:xfrm>
            <a:off x="1613633" y="1722966"/>
            <a:ext cx="9144000" cy="34120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dirty="0"/>
              <a:t>Results obtained while implementing FDP on Heart Failure dataset</a:t>
            </a:r>
            <a:endParaRPr dirty="0"/>
          </a:p>
          <a:p>
            <a:pPr marL="0" lvl="0" indent="0" algn="ctr" rtl="0">
              <a:lnSpc>
                <a:spcPct val="90000"/>
              </a:lnSpc>
              <a:spcBef>
                <a:spcPts val="1000"/>
              </a:spcBef>
              <a:spcAft>
                <a:spcPts val="0"/>
              </a:spcAft>
              <a:buClr>
                <a:schemeClr val="dk1"/>
              </a:buClr>
              <a:buSzPts val="2400"/>
              <a:buNone/>
            </a:pPr>
            <a:endParaRPr dirty="0"/>
          </a:p>
        </p:txBody>
      </p:sp>
      <p:pic>
        <p:nvPicPr>
          <p:cNvPr id="236" name="Google Shape;236;p31"/>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3" name="Picture 2">
            <a:extLst>
              <a:ext uri="{FF2B5EF4-FFF2-40B4-BE49-F238E27FC236}">
                <a16:creationId xmlns:a16="http://schemas.microsoft.com/office/drawing/2014/main" id="{FAAE8741-B17B-1504-D917-237286346D89}"/>
              </a:ext>
            </a:extLst>
          </p:cNvPr>
          <p:cNvPicPr>
            <a:picLocks noChangeAspect="1"/>
          </p:cNvPicPr>
          <p:nvPr/>
        </p:nvPicPr>
        <p:blipFill rotWithShape="1">
          <a:blip r:embed="rId4"/>
          <a:srcRect t="1402"/>
          <a:stretch/>
        </p:blipFill>
        <p:spPr>
          <a:xfrm>
            <a:off x="1613633" y="2133600"/>
            <a:ext cx="7279355" cy="472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ctrTitle"/>
          </p:nvPr>
        </p:nvSpPr>
        <p:spPr>
          <a:xfrm>
            <a:off x="1524000" y="1122363"/>
            <a:ext cx="9144000" cy="10112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Contents</a:t>
            </a:r>
            <a:endParaRPr dirty="0"/>
          </a:p>
        </p:txBody>
      </p:sp>
      <p:sp>
        <p:nvSpPr>
          <p:cNvPr id="99" name="Google Shape;99;p14"/>
          <p:cNvSpPr txBox="1">
            <a:spLocks noGrp="1"/>
          </p:cNvSpPr>
          <p:nvPr>
            <p:ph type="subTitle" idx="1"/>
          </p:nvPr>
        </p:nvSpPr>
        <p:spPr>
          <a:xfrm>
            <a:off x="1524000" y="2302932"/>
            <a:ext cx="9144000" cy="410674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dirty="0"/>
              <a:t>1)Recap of Presentation 1</a:t>
            </a:r>
            <a:endParaRPr sz="1800" dirty="0"/>
          </a:p>
          <a:p>
            <a:pPr marL="0" lvl="0" indent="0" algn="l" rtl="0">
              <a:lnSpc>
                <a:spcPct val="90000"/>
              </a:lnSpc>
              <a:spcBef>
                <a:spcPts val="1000"/>
              </a:spcBef>
              <a:spcAft>
                <a:spcPts val="0"/>
              </a:spcAft>
              <a:buClr>
                <a:schemeClr val="dk1"/>
              </a:buClr>
              <a:buSzPts val="1800"/>
              <a:buNone/>
            </a:pPr>
            <a:r>
              <a:rPr lang="en-US" sz="1800" dirty="0"/>
              <a:t>2)Original Results</a:t>
            </a:r>
            <a:endParaRPr sz="1800" dirty="0"/>
          </a:p>
          <a:p>
            <a:pPr marL="0" lvl="0" indent="0" algn="l" rtl="0">
              <a:lnSpc>
                <a:spcPct val="90000"/>
              </a:lnSpc>
              <a:spcBef>
                <a:spcPts val="1000"/>
              </a:spcBef>
              <a:spcAft>
                <a:spcPts val="0"/>
              </a:spcAft>
              <a:buClr>
                <a:schemeClr val="dk1"/>
              </a:buClr>
              <a:buSzPts val="1800"/>
              <a:buNone/>
            </a:pPr>
            <a:r>
              <a:rPr lang="en-US" sz="1800" dirty="0"/>
              <a:t>3)Reproduced Results(For Heart Failure dataset)</a:t>
            </a:r>
            <a:endParaRPr sz="1800" dirty="0"/>
          </a:p>
          <a:p>
            <a:pPr marL="0" lvl="0" indent="0" algn="l" rtl="0">
              <a:lnSpc>
                <a:spcPct val="90000"/>
              </a:lnSpc>
              <a:spcBef>
                <a:spcPts val="1000"/>
              </a:spcBef>
              <a:spcAft>
                <a:spcPts val="0"/>
              </a:spcAft>
              <a:buClr>
                <a:schemeClr val="dk1"/>
              </a:buClr>
              <a:buSzPts val="1800"/>
              <a:buNone/>
            </a:pPr>
            <a:r>
              <a:rPr lang="en-US" sz="1800" dirty="0"/>
              <a:t>3)Novelty ideas and future work</a:t>
            </a:r>
            <a:endParaRPr sz="1800" dirty="0"/>
          </a:p>
          <a:p>
            <a:pPr marL="0" lvl="0" indent="0" algn="l" rtl="0">
              <a:lnSpc>
                <a:spcPct val="90000"/>
              </a:lnSpc>
              <a:spcBef>
                <a:spcPts val="1000"/>
              </a:spcBef>
              <a:spcAft>
                <a:spcPts val="0"/>
              </a:spcAft>
              <a:buClr>
                <a:schemeClr val="dk1"/>
              </a:buClr>
              <a:buSzPts val="1800"/>
              <a:buNone/>
            </a:pPr>
            <a:r>
              <a:rPr lang="en-US" sz="1800" dirty="0"/>
              <a:t>4)Conclusion and observations</a:t>
            </a:r>
            <a:endParaRPr sz="1800" dirty="0"/>
          </a:p>
          <a:p>
            <a:pPr marL="0" lvl="0" indent="0" algn="l" rtl="0">
              <a:lnSpc>
                <a:spcPct val="90000"/>
              </a:lnSpc>
              <a:spcBef>
                <a:spcPts val="1000"/>
              </a:spcBef>
              <a:spcAft>
                <a:spcPts val="0"/>
              </a:spcAft>
              <a:buClr>
                <a:schemeClr val="dk1"/>
              </a:buClr>
              <a:buSzPts val="1800"/>
              <a:buNone/>
            </a:pPr>
            <a:r>
              <a:rPr lang="en-US" sz="1800" dirty="0"/>
              <a:t>5)References</a:t>
            </a:r>
            <a:endParaRPr sz="1800" dirty="0"/>
          </a:p>
        </p:txBody>
      </p:sp>
      <p:pic>
        <p:nvPicPr>
          <p:cNvPr id="100" name="Google Shape;100;p14"/>
          <p:cNvPicPr preferRelativeResize="0"/>
          <p:nvPr/>
        </p:nvPicPr>
        <p:blipFill rotWithShape="1">
          <a:blip r:embed="rId3">
            <a:alphaModFix/>
          </a:blip>
          <a:srcRect/>
          <a:stretch/>
        </p:blipFill>
        <p:spPr>
          <a:xfrm>
            <a:off x="10757633" y="0"/>
            <a:ext cx="1434367" cy="14608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subTitle" idx="4294967295"/>
          </p:nvPr>
        </p:nvSpPr>
        <p:spPr>
          <a:xfrm>
            <a:off x="1754819" y="1363494"/>
            <a:ext cx="9144000" cy="1655763"/>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90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Representing AUC as a function of Percentage of clients participating </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243" name="Google Shape;243;p32"/>
          <p:cNvPicPr preferRelativeResize="0"/>
          <p:nvPr/>
        </p:nvPicPr>
        <p:blipFill rotWithShape="1">
          <a:blip r:embed="rId3">
            <a:alphaModFix/>
          </a:blip>
          <a:srcRect t="796"/>
          <a:stretch/>
        </p:blipFill>
        <p:spPr>
          <a:xfrm>
            <a:off x="1754819" y="1846555"/>
            <a:ext cx="7560735" cy="4598398"/>
          </a:xfrm>
          <a:prstGeom prst="rect">
            <a:avLst/>
          </a:prstGeom>
          <a:noFill/>
          <a:ln>
            <a:noFill/>
          </a:ln>
        </p:spPr>
      </p:pic>
      <p:pic>
        <p:nvPicPr>
          <p:cNvPr id="244" name="Google Shape;244;p32"/>
          <p:cNvPicPr preferRelativeResize="0"/>
          <p:nvPr/>
        </p:nvPicPr>
        <p:blipFill rotWithShape="1">
          <a:blip r:embed="rId4">
            <a:alphaModFix/>
          </a:blip>
          <a:srcRect/>
          <a:stretch/>
        </p:blipFill>
        <p:spPr>
          <a:xfrm>
            <a:off x="10757633" y="8467"/>
            <a:ext cx="1434367" cy="14608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3"/>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250" name="Google Shape;250;p33"/>
          <p:cNvPicPr preferRelativeResize="0"/>
          <p:nvPr/>
        </p:nvPicPr>
        <p:blipFill rotWithShape="1">
          <a:blip r:embed="rId4">
            <a:alphaModFix/>
          </a:blip>
          <a:srcRect l="1420" t="2450"/>
          <a:stretch/>
        </p:blipFill>
        <p:spPr>
          <a:xfrm>
            <a:off x="994298" y="1855433"/>
            <a:ext cx="5030681" cy="4575714"/>
          </a:xfrm>
          <a:prstGeom prst="rect">
            <a:avLst/>
          </a:prstGeom>
          <a:noFill/>
          <a:ln>
            <a:noFill/>
          </a:ln>
        </p:spPr>
      </p:pic>
      <p:pic>
        <p:nvPicPr>
          <p:cNvPr id="251" name="Google Shape;251;p33"/>
          <p:cNvPicPr preferRelativeResize="0"/>
          <p:nvPr/>
        </p:nvPicPr>
        <p:blipFill rotWithShape="1">
          <a:blip r:embed="rId5">
            <a:alphaModFix/>
          </a:blip>
          <a:srcRect l="1530" t="1212" r="802" b="1"/>
          <a:stretch/>
        </p:blipFill>
        <p:spPr>
          <a:xfrm>
            <a:off x="6458934" y="1855433"/>
            <a:ext cx="4913361" cy="4575714"/>
          </a:xfrm>
          <a:prstGeom prst="rect">
            <a:avLst/>
          </a:prstGeom>
          <a:noFill/>
          <a:ln>
            <a:noFill/>
          </a:ln>
        </p:spPr>
      </p:pic>
      <p:sp>
        <p:nvSpPr>
          <p:cNvPr id="252" name="Google Shape;252;p33"/>
          <p:cNvSpPr txBox="1"/>
          <p:nvPr/>
        </p:nvSpPr>
        <p:spPr>
          <a:xfrm>
            <a:off x="921822" y="1166315"/>
            <a:ext cx="7290023" cy="369332"/>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Analysing the runtime of our 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4"/>
          <p:cNvSpPr txBox="1">
            <a:spLocks noGrp="1"/>
          </p:cNvSpPr>
          <p:nvPr>
            <p:ph type="ctrTitle"/>
          </p:nvPr>
        </p:nvSpPr>
        <p:spPr>
          <a:xfrm>
            <a:off x="1524000" y="1122363"/>
            <a:ext cx="9144000" cy="8673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55A11"/>
              </a:buClr>
              <a:buSzPts val="4800"/>
              <a:buFont typeface="Calibri"/>
              <a:buNone/>
            </a:pPr>
            <a:r>
              <a:rPr lang="en-US" sz="4800" dirty="0">
                <a:solidFill>
                  <a:srgbClr val="C55A11"/>
                </a:solidFill>
              </a:rPr>
              <a:t>Novelty ideas and future work</a:t>
            </a:r>
            <a:endParaRPr dirty="0"/>
          </a:p>
        </p:txBody>
      </p:sp>
      <p:sp>
        <p:nvSpPr>
          <p:cNvPr id="258" name="Google Shape;258;p34"/>
          <p:cNvSpPr txBox="1">
            <a:spLocks noGrp="1"/>
          </p:cNvSpPr>
          <p:nvPr>
            <p:ph type="subTitle" idx="1"/>
          </p:nvPr>
        </p:nvSpPr>
        <p:spPr>
          <a:xfrm>
            <a:off x="1524000" y="2243667"/>
            <a:ext cx="9144000" cy="3191933"/>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dirty="0"/>
              <a:t>I am thinking of introducing utility-optimized federated learning along with differential privacy in the field of Health care research.</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I have referred to the paper “</a:t>
            </a:r>
            <a:r>
              <a:rPr lang="en-US" sz="1800" u="sng" dirty="0">
                <a:solidFill>
                  <a:schemeClr val="hlink"/>
                </a:solidFill>
                <a:hlinkClick r:id="rId3"/>
              </a:rPr>
              <a:t>[1]Utility Optimization of Federated Learning with Differential Privacy (hindawi.com)</a:t>
            </a:r>
            <a:r>
              <a:rPr lang="en-US" sz="1800" dirty="0"/>
              <a:t>” for this idea</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The main challenge of federated learning with differential privacy is to strike a balance between utility and privacy.</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Smaller value of epsilon will ensure a great privacy-preserving system but, in turn will impact the utility of the system significantly and a bigger value of epsilon will have a less privacy-preserving system but the utility of our system will be great.</a:t>
            </a:r>
            <a:endParaRPr sz="1800" dirty="0"/>
          </a:p>
          <a:p>
            <a:pPr marL="285750" lvl="0" indent="-171450" algn="l" rtl="0">
              <a:lnSpc>
                <a:spcPct val="90000"/>
              </a:lnSpc>
              <a:spcBef>
                <a:spcPts val="1000"/>
              </a:spcBef>
              <a:spcAft>
                <a:spcPts val="0"/>
              </a:spcAft>
              <a:buClr>
                <a:schemeClr val="dk1"/>
              </a:buClr>
              <a:buSzPts val="1800"/>
              <a:buFont typeface="Noto Sans Symbols"/>
              <a:buNone/>
            </a:pPr>
            <a:endParaRPr sz="1800" dirty="0"/>
          </a:p>
        </p:txBody>
      </p:sp>
      <p:pic>
        <p:nvPicPr>
          <p:cNvPr id="259" name="Google Shape;259;p34"/>
          <p:cNvPicPr preferRelativeResize="0"/>
          <p:nvPr/>
        </p:nvPicPr>
        <p:blipFill rotWithShape="1">
          <a:blip r:embed="rId4">
            <a:alphaModFix/>
          </a:blip>
          <a:srcRect/>
          <a:stretch/>
        </p:blipFill>
        <p:spPr>
          <a:xfrm>
            <a:off x="10757633" y="8467"/>
            <a:ext cx="1434367" cy="1460867"/>
          </a:xfrm>
          <a:prstGeom prst="rect">
            <a:avLst/>
          </a:prstGeom>
          <a:noFill/>
          <a:ln>
            <a:noFill/>
          </a:ln>
        </p:spPr>
      </p:pic>
      <p:sp>
        <p:nvSpPr>
          <p:cNvPr id="260" name="Google Shape;260;p34"/>
          <p:cNvSpPr txBox="1"/>
          <p:nvPr/>
        </p:nvSpPr>
        <p:spPr>
          <a:xfrm>
            <a:off x="1970843" y="6312022"/>
            <a:ext cx="92416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hlink"/>
                </a:solidFill>
                <a:latin typeface="Calibri"/>
                <a:ea typeface="Calibri"/>
                <a:cs typeface="Calibri"/>
                <a:sym typeface="Calibri"/>
                <a:hlinkClick r:id="rId3"/>
              </a:rPr>
              <a:t>[1]Utility Optimization of Federated Learning with Differential Privacy (hindawi.com)</a:t>
            </a:r>
            <a:endParaRPr sz="18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subTitle" idx="4294967295"/>
          </p:nvPr>
        </p:nvSpPr>
        <p:spPr>
          <a:xfrm>
            <a:off x="1393794" y="1794668"/>
            <a:ext cx="9144000" cy="326866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What is the issue with Traditional methods used for FDP learning, and what will be our approach to improve upon it?</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Existing differentially private methods allocate the same amount of privacy budget for each participant and each iteration in model updating.</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which leads to ubiquitous trade-off problems between privacy and utility</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This problem is mainly because federated learning is a complex training process with many participants and iterative updating, aggregation, and broadcasting. The guarantee of its privacy comes from adding a certain amount of noise at each communication</a:t>
            </a:r>
            <a:endParaRPr dirty="0"/>
          </a:p>
          <a:p>
            <a:pPr marL="228600" marR="0" lvl="0" indent="-2286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We will tackle this issue by allocating privacy budgets for different participants dynamically.</a:t>
            </a:r>
            <a:endParaRPr dirty="0"/>
          </a:p>
        </p:txBody>
      </p:sp>
      <p:pic>
        <p:nvPicPr>
          <p:cNvPr id="266" name="Google Shape;266;p35"/>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txBox="1"/>
          <p:nvPr/>
        </p:nvSpPr>
        <p:spPr>
          <a:xfrm>
            <a:off x="1065320" y="102898"/>
            <a:ext cx="37108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Steps of our method</a:t>
            </a:r>
            <a:endParaRPr dirty="0"/>
          </a:p>
        </p:txBody>
      </p:sp>
      <p:sp>
        <p:nvSpPr>
          <p:cNvPr id="272" name="Google Shape;272;p36"/>
          <p:cNvSpPr txBox="1"/>
          <p:nvPr/>
        </p:nvSpPr>
        <p:spPr>
          <a:xfrm>
            <a:off x="1065319" y="472230"/>
            <a:ext cx="9692314" cy="58477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1)Initialization:</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collaborator initializes global model parameters such as learning rate, batch size, and noise parameter</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2)Participant selection:</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collaborator evaluates the available participants and, according to the optimal indicator, decides who is selected to join in the current training round of federated learning</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3)Parameter broadcast:</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collaborator broadcasts the global model and the noise parameters of the current round to the selected participants.</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4)Local model update:</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participant privately and locally performs a round of model training by adding random Gaussian noise to the local weights based on the local data.</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5)Local models upload and aggregation:</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selected participants upload the private local model to the collaborator</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0" algn="just" rtl="0">
              <a:spcBef>
                <a:spcPts val="0"/>
              </a:spcBef>
              <a:spcAft>
                <a:spcPts val="0"/>
              </a:spcAft>
              <a:buNone/>
            </a:pPr>
            <a:r>
              <a:rPr lang="en-US"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6)Noise scale adjustment:</a:t>
            </a:r>
            <a:endParaRPr sz="17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None/>
            </a:pPr>
            <a:r>
              <a:rPr lang="en-US" sz="17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the collaborator obtains verification accuracy to verify the global model convergence situation and decides whether adjusting the noise parameter or not in the current predetermined dynamic adjustment round. If so, an adjusted noise parameter will be broadcast in the next training round</a:t>
            </a:r>
            <a:endParaRPr sz="17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273" name="Google Shape;273;p36"/>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7"/>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279" name="Google Shape;279;p37"/>
          <p:cNvPicPr preferRelativeResize="0"/>
          <p:nvPr/>
        </p:nvPicPr>
        <p:blipFill rotWithShape="1">
          <a:blip r:embed="rId4">
            <a:alphaModFix/>
          </a:blip>
          <a:srcRect/>
          <a:stretch/>
        </p:blipFill>
        <p:spPr>
          <a:xfrm>
            <a:off x="163394" y="784334"/>
            <a:ext cx="10347767" cy="6073666"/>
          </a:xfrm>
          <a:prstGeom prst="rect">
            <a:avLst/>
          </a:prstGeom>
          <a:noFill/>
          <a:ln>
            <a:noFill/>
          </a:ln>
        </p:spPr>
      </p:pic>
      <p:sp>
        <p:nvSpPr>
          <p:cNvPr id="280" name="Google Shape;280;p37"/>
          <p:cNvSpPr txBox="1"/>
          <p:nvPr/>
        </p:nvSpPr>
        <p:spPr>
          <a:xfrm>
            <a:off x="163394" y="738900"/>
            <a:ext cx="7210497" cy="3693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Adaptive Differentially private federated learning algorithm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8"/>
          <p:cNvPicPr preferRelativeResize="0"/>
          <p:nvPr/>
        </p:nvPicPr>
        <p:blipFill rotWithShape="1">
          <a:blip r:embed="rId3">
            <a:alphaModFix/>
          </a:blip>
          <a:srcRect/>
          <a:stretch/>
        </p:blipFill>
        <p:spPr>
          <a:xfrm>
            <a:off x="2933426" y="906561"/>
            <a:ext cx="6325148" cy="5044877"/>
          </a:xfrm>
          <a:prstGeom prst="rect">
            <a:avLst/>
          </a:prstGeom>
          <a:noFill/>
          <a:ln>
            <a:noFill/>
          </a:ln>
        </p:spPr>
      </p:pic>
      <p:pic>
        <p:nvPicPr>
          <p:cNvPr id="286" name="Google Shape;286;p38"/>
          <p:cNvPicPr preferRelativeResize="0"/>
          <p:nvPr/>
        </p:nvPicPr>
        <p:blipFill rotWithShape="1">
          <a:blip r:embed="rId4">
            <a:alphaModFix/>
          </a:blip>
          <a:srcRect/>
          <a:stretch/>
        </p:blipFill>
        <p:spPr>
          <a:xfrm>
            <a:off x="10757633" y="8467"/>
            <a:ext cx="1434367" cy="14608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9"/>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292" name="Google Shape;292;p39"/>
          <p:cNvPicPr preferRelativeResize="0"/>
          <p:nvPr/>
        </p:nvPicPr>
        <p:blipFill rotWithShape="1">
          <a:blip r:embed="rId4">
            <a:alphaModFix/>
          </a:blip>
          <a:srcRect/>
          <a:stretch/>
        </p:blipFill>
        <p:spPr>
          <a:xfrm>
            <a:off x="1138760" y="1150422"/>
            <a:ext cx="9914479" cy="45571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0"/>
          <p:cNvPicPr preferRelativeResize="0"/>
          <p:nvPr/>
        </p:nvPicPr>
        <p:blipFill rotWithShape="1">
          <a:blip r:embed="rId3">
            <a:alphaModFix/>
          </a:blip>
          <a:srcRect/>
          <a:stretch/>
        </p:blipFill>
        <p:spPr>
          <a:xfrm>
            <a:off x="1802167" y="924936"/>
            <a:ext cx="8389397" cy="5008128"/>
          </a:xfrm>
          <a:prstGeom prst="rect">
            <a:avLst/>
          </a:prstGeom>
          <a:noFill/>
          <a:ln>
            <a:noFill/>
          </a:ln>
        </p:spPr>
      </p:pic>
      <p:pic>
        <p:nvPicPr>
          <p:cNvPr id="298" name="Google Shape;298;p40"/>
          <p:cNvPicPr preferRelativeResize="0"/>
          <p:nvPr/>
        </p:nvPicPr>
        <p:blipFill rotWithShape="1">
          <a:blip r:embed="rId4">
            <a:alphaModFix/>
          </a:blip>
          <a:srcRect/>
          <a:stretch/>
        </p:blipFill>
        <p:spPr>
          <a:xfrm>
            <a:off x="10757633" y="8467"/>
            <a:ext cx="1434367" cy="14608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ctrTitle"/>
          </p:nvPr>
        </p:nvSpPr>
        <p:spPr>
          <a:xfrm>
            <a:off x="1524000" y="1122363"/>
            <a:ext cx="9144000" cy="86623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55A11"/>
              </a:buClr>
              <a:buSzPct val="100000"/>
              <a:buFont typeface="Calibri"/>
              <a:buNone/>
            </a:pPr>
            <a:r>
              <a:rPr lang="en-US" dirty="0">
                <a:solidFill>
                  <a:srgbClr val="C55A11"/>
                </a:solidFill>
              </a:rPr>
              <a:t>Observations and Conclusion</a:t>
            </a:r>
            <a:endParaRPr dirty="0"/>
          </a:p>
        </p:txBody>
      </p:sp>
      <p:sp>
        <p:nvSpPr>
          <p:cNvPr id="304" name="Google Shape;304;p41"/>
          <p:cNvSpPr txBox="1">
            <a:spLocks noGrp="1"/>
          </p:cNvSpPr>
          <p:nvPr>
            <p:ph type="subTitle" idx="1"/>
          </p:nvPr>
        </p:nvSpPr>
        <p:spPr>
          <a:xfrm>
            <a:off x="1524000" y="2068497"/>
            <a:ext cx="9144000" cy="3189303"/>
          </a:xfrm>
          <a:prstGeom prst="rect">
            <a:avLst/>
          </a:prstGeom>
          <a:noFill/>
          <a:ln>
            <a:noFill/>
          </a:ln>
        </p:spPr>
        <p:txBody>
          <a:bodyPr spcFirstLastPara="1" wrap="square" lIns="91425" tIns="45700" rIns="91425" bIns="45700" anchor="t" anchorCtr="0">
            <a:normAutofit/>
          </a:bodyPr>
          <a:lstStyle/>
          <a:p>
            <a:pPr marL="285750" lvl="0" indent="-285750" algn="just" rtl="0">
              <a:lnSpc>
                <a:spcPct val="90000"/>
              </a:lnSpc>
              <a:spcBef>
                <a:spcPts val="0"/>
              </a:spcBef>
              <a:spcAft>
                <a:spcPts val="0"/>
              </a:spcAft>
              <a:buClr>
                <a:schemeClr val="dk1"/>
              </a:buClr>
              <a:buSzPts val="1800"/>
              <a:buFont typeface="Noto Sans Symbols"/>
              <a:buChar char="❏"/>
            </a:pPr>
            <a:r>
              <a:rPr lang="en-US" sz="1800" dirty="0"/>
              <a:t>Using the methods like differential privacy and secure aggregation in tandem with federated learning, we can ensure better privacy without much loss of performance, and regularization can help the cause.</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Adaptive Differentially private federated learning can further help to reduce the difference between FL with and without DP by striking a balance between utility and privacy.</a:t>
            </a:r>
            <a:endParaRPr dirty="0"/>
          </a:p>
          <a:p>
            <a:pPr marL="285750" lvl="0" indent="-285750" algn="just" rtl="0">
              <a:lnSpc>
                <a:spcPct val="90000"/>
              </a:lnSpc>
              <a:spcBef>
                <a:spcPts val="1000"/>
              </a:spcBef>
              <a:spcAft>
                <a:spcPts val="0"/>
              </a:spcAft>
              <a:buClr>
                <a:schemeClr val="dk1"/>
              </a:buClr>
              <a:buSzPts val="1800"/>
              <a:buFont typeface="Noto Sans Symbols"/>
              <a:buChar char="❏"/>
            </a:pPr>
            <a:r>
              <a:rPr lang="en-US" sz="1800" dirty="0"/>
              <a:t>Integrating DP with CL-FL(</a:t>
            </a:r>
            <a:r>
              <a:rPr lang="en-US" sz="1800" dirty="0" err="1"/>
              <a:t>FedweIT</a:t>
            </a:r>
            <a:r>
              <a:rPr lang="en-US" sz="1800" dirty="0"/>
              <a:t>)(Ongoing)</a:t>
            </a:r>
            <a:endParaRPr dirty="0"/>
          </a:p>
          <a:p>
            <a:pPr marL="285750" lvl="0" indent="-171450" algn="l" rtl="0">
              <a:lnSpc>
                <a:spcPct val="90000"/>
              </a:lnSpc>
              <a:spcBef>
                <a:spcPts val="1000"/>
              </a:spcBef>
              <a:spcAft>
                <a:spcPts val="0"/>
              </a:spcAft>
              <a:buClr>
                <a:schemeClr val="dk1"/>
              </a:buClr>
              <a:buSzPts val="1800"/>
              <a:buFont typeface="Noto Sans Symbols"/>
              <a:buNone/>
            </a:pPr>
            <a:endParaRPr sz="1800" dirty="0"/>
          </a:p>
          <a:p>
            <a:pPr marL="0" lvl="0" indent="0" algn="ctr" rtl="0">
              <a:lnSpc>
                <a:spcPct val="90000"/>
              </a:lnSpc>
              <a:spcBef>
                <a:spcPts val="1000"/>
              </a:spcBef>
              <a:spcAft>
                <a:spcPts val="0"/>
              </a:spcAft>
              <a:buClr>
                <a:schemeClr val="dk1"/>
              </a:buClr>
              <a:buSzPts val="2400"/>
              <a:buNone/>
            </a:pPr>
            <a:endParaRPr dirty="0"/>
          </a:p>
        </p:txBody>
      </p:sp>
      <p:pic>
        <p:nvPicPr>
          <p:cNvPr id="305" name="Google Shape;305;p41"/>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1524000" y="406400"/>
            <a:ext cx="9144000" cy="8295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Recap of Presentation 1.</a:t>
            </a:r>
            <a:endParaRPr dirty="0"/>
          </a:p>
        </p:txBody>
      </p:sp>
      <p:sp>
        <p:nvSpPr>
          <p:cNvPr id="106" name="Google Shape;106;p15"/>
          <p:cNvSpPr txBox="1">
            <a:spLocks noGrp="1"/>
          </p:cNvSpPr>
          <p:nvPr>
            <p:ph type="subTitle" idx="1"/>
          </p:nvPr>
        </p:nvSpPr>
        <p:spPr>
          <a:xfrm>
            <a:off x="1524000" y="1744133"/>
            <a:ext cx="9144000" cy="351366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2400"/>
              <a:buNone/>
            </a:pPr>
            <a:endParaRPr/>
          </a:p>
        </p:txBody>
      </p:sp>
      <p:pic>
        <p:nvPicPr>
          <p:cNvPr id="107" name="Google Shape;107;p15"/>
          <p:cNvPicPr preferRelativeResize="0"/>
          <p:nvPr/>
        </p:nvPicPr>
        <p:blipFill rotWithShape="1">
          <a:blip r:embed="rId3">
            <a:alphaModFix/>
          </a:blip>
          <a:srcRect/>
          <a:stretch/>
        </p:blipFill>
        <p:spPr>
          <a:xfrm>
            <a:off x="10757633" y="8467"/>
            <a:ext cx="1434367" cy="1460867"/>
          </a:xfrm>
          <a:prstGeom prst="rect">
            <a:avLst/>
          </a:prstGeom>
          <a:noFill/>
          <a:ln>
            <a:noFill/>
          </a:ln>
        </p:spPr>
      </p:pic>
      <p:sp>
        <p:nvSpPr>
          <p:cNvPr id="108" name="Google Shape;108;p15"/>
          <p:cNvSpPr txBox="1"/>
          <p:nvPr/>
        </p:nvSpPr>
        <p:spPr>
          <a:xfrm>
            <a:off x="10084777" y="6480201"/>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4"/>
              </a:rPr>
              <a:t>Federated Learning</a:t>
            </a:r>
            <a:endParaRPr sz="1800">
              <a:solidFill>
                <a:schemeClr val="dk1"/>
              </a:solidFill>
              <a:latin typeface="Calibri"/>
              <a:ea typeface="Calibri"/>
              <a:cs typeface="Calibri"/>
              <a:sym typeface="Calibri"/>
            </a:endParaRPr>
          </a:p>
        </p:txBody>
      </p:sp>
      <p:sp>
        <p:nvSpPr>
          <p:cNvPr id="109" name="Google Shape;109;p15"/>
          <p:cNvSpPr txBox="1"/>
          <p:nvPr/>
        </p:nvSpPr>
        <p:spPr>
          <a:xfrm>
            <a:off x="1380785" y="1469327"/>
            <a:ext cx="9144000" cy="3678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Federated Learning:-</a:t>
            </a:r>
            <a:endParaRPr sz="1800" b="1"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0">
              <a:lnSpc>
                <a:spcPct val="90000"/>
              </a:lnSpc>
              <a:spcBef>
                <a:spcPts val="1000"/>
              </a:spcBef>
              <a:spcAft>
                <a:spcPts val="0"/>
              </a:spcAft>
              <a:buClr>
                <a:srgbClr val="222222"/>
              </a:buClr>
              <a:buSzPts val="1800"/>
              <a:buFont typeface="Noto Sans Symbols"/>
              <a:buChar char="❏"/>
            </a:pP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a:rPr>
              <a:t>Federated Learning is simply the </a:t>
            </a:r>
            <a:r>
              <a:rPr lang="en-US" sz="1800" b="1"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a:rPr>
              <a:t>decentralized</a:t>
            </a: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a:rPr>
              <a:t> form of Machine Learning</a:t>
            </a: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Lato"/>
              </a:rPr>
              <a:t>.</a:t>
            </a:r>
            <a:endParaRPr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rtl="0">
              <a:lnSpc>
                <a:spcPct val="90000"/>
              </a:lnSpc>
              <a:spcBef>
                <a:spcPts val="1000"/>
              </a:spcBef>
              <a:spcAft>
                <a:spcPts val="0"/>
              </a:spcAft>
              <a:buClr>
                <a:srgbClr val="222222"/>
              </a:buClr>
              <a:buSzPts val="1800"/>
              <a:buFont typeface="Noto Sans Symbols"/>
              <a:buChar char="❏"/>
            </a:pPr>
            <a:r>
              <a:rPr lang="en-US" sz="1800" dirty="0">
                <a:solidFill>
                  <a:srgbClr val="222222"/>
                </a:solidFill>
                <a:latin typeface="Calibri" panose="020F0502020204030204" pitchFamily="34" charset="0"/>
                <a:ea typeface="Calibri" panose="020F0502020204030204" pitchFamily="34" charset="0"/>
                <a:cs typeface="Calibri" panose="020F0502020204030204" pitchFamily="34" charset="0"/>
                <a:sym typeface="Calibri"/>
              </a:rPr>
              <a:t>Here, we train a centralized Machine Learning model on decentralized data!</a:t>
            </a:r>
            <a:endParaRPr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90000"/>
              </a:lnSpc>
              <a:spcBef>
                <a:spcPts val="1000"/>
              </a:spcBef>
              <a:spcAft>
                <a:spcPts val="0"/>
              </a:spcAft>
              <a:buClr>
                <a:srgbClr val="222222"/>
              </a:buClr>
              <a:buSzPts val="1800"/>
              <a:buFont typeface="Arial"/>
              <a:buNone/>
            </a:pPr>
            <a:r>
              <a:rPr lang="en-US" sz="1800" dirty="0">
                <a:solidFill>
                  <a:srgbClr val="222222"/>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pic>
        <p:nvPicPr>
          <p:cNvPr id="110" name="Google Shape;110;p15" descr="Diagram&#10;&#10;Description automatically generated"/>
          <p:cNvPicPr preferRelativeResize="0"/>
          <p:nvPr/>
        </p:nvPicPr>
        <p:blipFill rotWithShape="1">
          <a:blip r:embed="rId5">
            <a:alphaModFix/>
          </a:blip>
          <a:srcRect/>
          <a:stretch/>
        </p:blipFill>
        <p:spPr>
          <a:xfrm>
            <a:off x="1891645" y="2761109"/>
            <a:ext cx="7847979" cy="40884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ctrTitle"/>
          </p:nvPr>
        </p:nvSpPr>
        <p:spPr>
          <a:xfrm>
            <a:off x="1524000" y="284163"/>
            <a:ext cx="9144000" cy="9350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a:solidFill>
                  <a:srgbClr val="C55A11"/>
                </a:solidFill>
              </a:rPr>
              <a:t>References</a:t>
            </a:r>
            <a:endParaRPr sz="4800"/>
          </a:p>
        </p:txBody>
      </p:sp>
      <p:sp>
        <p:nvSpPr>
          <p:cNvPr id="311" name="Google Shape;311;p42"/>
          <p:cNvSpPr txBox="1">
            <a:spLocks noGrp="1"/>
          </p:cNvSpPr>
          <p:nvPr>
            <p:ph type="subTitle" idx="1"/>
          </p:nvPr>
        </p:nvSpPr>
        <p:spPr>
          <a:xfrm>
            <a:off x="1524000" y="1320800"/>
            <a:ext cx="9144000" cy="4557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1800"/>
              <a:buNone/>
            </a:pPr>
            <a:r>
              <a:rPr lang="en-US" sz="1800" dirty="0"/>
              <a:t>[1] Zhu, W., </a:t>
            </a:r>
            <a:r>
              <a:rPr lang="en-US" sz="1800" dirty="0" err="1"/>
              <a:t>Kairouz</a:t>
            </a:r>
            <a:r>
              <a:rPr lang="en-US" sz="1800" dirty="0"/>
              <a:t>, P., Sun, H., McMahan, B. &amp; Li, W. Federated heavy hitters with differential      privacy. Proceedings of the Twenty Third International Conference on Artificial Intelligence and Statistics. PMLR 108, 3837–3847 (2020).</a:t>
            </a:r>
            <a:endParaRPr sz="1800" dirty="0"/>
          </a:p>
          <a:p>
            <a:pPr marL="0" lvl="0" indent="0" algn="just" rtl="0">
              <a:lnSpc>
                <a:spcPct val="90000"/>
              </a:lnSpc>
              <a:spcBef>
                <a:spcPts val="1000"/>
              </a:spcBef>
              <a:spcAft>
                <a:spcPts val="0"/>
              </a:spcAft>
              <a:buClr>
                <a:schemeClr val="dk1"/>
              </a:buClr>
              <a:buSzPts val="1800"/>
              <a:buNone/>
            </a:pPr>
            <a:r>
              <a:rPr lang="en-US" sz="1800" dirty="0"/>
              <a:t>[2] Choudhury, O. et al. Predicting adverse drug reactions on distributed health data using federated learning. AMIA Annu. </a:t>
            </a:r>
            <a:r>
              <a:rPr lang="en-US" sz="1800" dirty="0" err="1"/>
              <a:t>Symp</a:t>
            </a:r>
            <a:r>
              <a:rPr lang="en-US" sz="1800" dirty="0"/>
              <a:t>. Proc. 2019, 313–322 (2020). </a:t>
            </a:r>
            <a:r>
              <a:rPr lang="en-US" sz="1800" dirty="0" err="1"/>
              <a:t>eCollection</a:t>
            </a:r>
            <a:r>
              <a:rPr lang="en-US" sz="1800" dirty="0"/>
              <a:t> 2019.</a:t>
            </a:r>
            <a:endParaRPr sz="1800" dirty="0"/>
          </a:p>
          <a:p>
            <a:pPr marL="0" lvl="0" indent="0" algn="just" rtl="0">
              <a:lnSpc>
                <a:spcPct val="90000"/>
              </a:lnSpc>
              <a:spcBef>
                <a:spcPts val="1000"/>
              </a:spcBef>
              <a:spcAft>
                <a:spcPts val="0"/>
              </a:spcAft>
              <a:buClr>
                <a:schemeClr val="dk1"/>
              </a:buClr>
              <a:buSzPts val="1800"/>
              <a:buNone/>
            </a:pPr>
            <a:r>
              <a:rPr lang="en-US" sz="1800" dirty="0"/>
              <a:t>[3] Johnson, A. E. W. et al. MIMIC-III, a freely accessible critical care database. Sci. Data 3, 160035 (2016)</a:t>
            </a:r>
            <a:endParaRPr sz="1800" dirty="0"/>
          </a:p>
          <a:p>
            <a:pPr marL="0" lvl="0" indent="0" algn="just" rtl="0">
              <a:lnSpc>
                <a:spcPct val="90000"/>
              </a:lnSpc>
              <a:spcBef>
                <a:spcPts val="1000"/>
              </a:spcBef>
              <a:spcAft>
                <a:spcPts val="0"/>
              </a:spcAft>
              <a:buClr>
                <a:schemeClr val="dk1"/>
              </a:buClr>
              <a:buSzPts val="1800"/>
              <a:buNone/>
            </a:pPr>
            <a:r>
              <a:rPr lang="en-US" sz="1800" dirty="0"/>
              <a:t>[4] </a:t>
            </a:r>
            <a:r>
              <a:rPr lang="en-US" sz="1800" dirty="0" err="1"/>
              <a:t>Bonawitz</a:t>
            </a:r>
            <a:r>
              <a:rPr lang="en-US" sz="1800" dirty="0"/>
              <a:t> K. et al. TensorFlow federated: machine learning on decentralized data. (2020). https://www.tensorflow.org/federated (accessed Nov 2020)</a:t>
            </a:r>
            <a:endParaRPr sz="1800" dirty="0"/>
          </a:p>
          <a:p>
            <a:pPr marL="0" lvl="0" indent="0" algn="just" rtl="0">
              <a:lnSpc>
                <a:spcPct val="90000"/>
              </a:lnSpc>
              <a:spcBef>
                <a:spcPts val="1000"/>
              </a:spcBef>
              <a:spcAft>
                <a:spcPts val="0"/>
              </a:spcAft>
              <a:buClr>
                <a:schemeClr val="dk1"/>
              </a:buClr>
              <a:buSzPts val="1800"/>
              <a:buNone/>
            </a:pPr>
            <a:r>
              <a:rPr lang="en-US" sz="1800" dirty="0"/>
              <a:t>[5] </a:t>
            </a:r>
            <a:r>
              <a:rPr lang="en-US" sz="1800" dirty="0" err="1"/>
              <a:t>Bonawitz</a:t>
            </a:r>
            <a:r>
              <a:rPr lang="en-US" sz="1800" dirty="0"/>
              <a:t> K. et al. Practical secure aggregation for privacy preserving machine learning. In Proceedings of ACM Conference on Computer and Communications Security (ACM CCS). (2017).</a:t>
            </a:r>
            <a:endParaRPr sz="1800" dirty="0"/>
          </a:p>
          <a:p>
            <a:pPr marL="0" lvl="0" indent="0" algn="just" rtl="0">
              <a:lnSpc>
                <a:spcPct val="90000"/>
              </a:lnSpc>
              <a:spcBef>
                <a:spcPts val="1000"/>
              </a:spcBef>
              <a:spcAft>
                <a:spcPts val="0"/>
              </a:spcAft>
              <a:buClr>
                <a:schemeClr val="dk1"/>
              </a:buClr>
              <a:buSzPts val="1800"/>
              <a:buNone/>
            </a:pPr>
            <a:r>
              <a:rPr lang="en-US" sz="1800" dirty="0"/>
              <a:t>[6] Video to understand Differential Privacy:-</a:t>
            </a:r>
            <a:r>
              <a:rPr lang="en-US" sz="1800" u="sng" dirty="0">
                <a:solidFill>
                  <a:schemeClr val="hlink"/>
                </a:solidFill>
                <a:hlinkClick r:id="rId3"/>
              </a:rPr>
              <a:t>(160) Differential Privacy - Simply Explained - YouTube</a:t>
            </a:r>
            <a:endParaRPr sz="1800" dirty="0"/>
          </a:p>
          <a:p>
            <a:pPr marL="0" lvl="0" indent="0" algn="just" rtl="0">
              <a:lnSpc>
                <a:spcPct val="90000"/>
              </a:lnSpc>
              <a:spcBef>
                <a:spcPts val="1000"/>
              </a:spcBef>
              <a:spcAft>
                <a:spcPts val="0"/>
              </a:spcAft>
              <a:buClr>
                <a:schemeClr val="dk1"/>
              </a:buClr>
              <a:buSzPts val="1800"/>
              <a:buNone/>
            </a:pPr>
            <a:r>
              <a:rPr lang="en-US" sz="1800" dirty="0"/>
              <a:t>[7] R. C. Geyer, T. Klein, and M. Nabi, “Differentially private federated learning: a client level perspective,” 2017, http:// arxiv.org/abs/1712.07557.</a:t>
            </a:r>
            <a:endParaRPr sz="1800" dirty="0"/>
          </a:p>
        </p:txBody>
      </p:sp>
      <p:pic>
        <p:nvPicPr>
          <p:cNvPr id="312" name="Google Shape;312;p42"/>
          <p:cNvPicPr preferRelativeResize="0"/>
          <p:nvPr/>
        </p:nvPicPr>
        <p:blipFill rotWithShape="1">
          <a:blip r:embed="rId4">
            <a:alphaModFix/>
          </a:blip>
          <a:srcRect/>
          <a:stretch/>
        </p:blipFill>
        <p:spPr>
          <a:xfrm>
            <a:off x="10757633" y="8467"/>
            <a:ext cx="1434367" cy="14608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312;p42">
            <a:extLst>
              <a:ext uri="{FF2B5EF4-FFF2-40B4-BE49-F238E27FC236}">
                <a16:creationId xmlns:a16="http://schemas.microsoft.com/office/drawing/2014/main" id="{477815C7-E6E6-E325-3AD0-298E73DECE0C}"/>
              </a:ext>
            </a:extLst>
          </p:cNvPr>
          <p:cNvPicPr preferRelativeResize="0"/>
          <p:nvPr/>
        </p:nvPicPr>
        <p:blipFill rotWithShape="1">
          <a:blip r:embed="rId2">
            <a:alphaModFix/>
          </a:blip>
          <a:srcRect/>
          <a:stretch/>
        </p:blipFill>
        <p:spPr>
          <a:xfrm>
            <a:off x="10757633" y="8467"/>
            <a:ext cx="1434367" cy="1460867"/>
          </a:xfrm>
          <a:prstGeom prst="rect">
            <a:avLst/>
          </a:prstGeom>
          <a:noFill/>
          <a:ln>
            <a:noFill/>
          </a:ln>
        </p:spPr>
      </p:pic>
      <p:sp>
        <p:nvSpPr>
          <p:cNvPr id="5" name="TextBox 4">
            <a:extLst>
              <a:ext uri="{FF2B5EF4-FFF2-40B4-BE49-F238E27FC236}">
                <a16:creationId xmlns:a16="http://schemas.microsoft.com/office/drawing/2014/main" id="{0EFC9836-E2BA-A1EE-2B2C-AB62C831E978}"/>
              </a:ext>
            </a:extLst>
          </p:cNvPr>
          <p:cNvSpPr txBox="1"/>
          <p:nvPr/>
        </p:nvSpPr>
        <p:spPr>
          <a:xfrm>
            <a:off x="1497105" y="1459492"/>
            <a:ext cx="9260527" cy="3461460"/>
          </a:xfrm>
          <a:prstGeom prst="rect">
            <a:avLst/>
          </a:prstGeom>
          <a:noFill/>
        </p:spPr>
        <p:txBody>
          <a:bodyPr wrap="square" rtlCol="0">
            <a:spAutoFit/>
          </a:bodyPr>
          <a:lstStyle/>
          <a:p>
            <a:pPr algn="just">
              <a:lnSpc>
                <a:spcPct val="90000"/>
              </a:lnSpc>
              <a:buClr>
                <a:schemeClr val="dk1"/>
              </a:buClr>
              <a:buSzPts val="1800"/>
            </a:pPr>
            <a:r>
              <a:rPr lang="en-US" sz="1800" dirty="0">
                <a:latin typeface="Calibri" panose="020F0502020204030204" pitchFamily="34" charset="0"/>
                <a:ea typeface="Calibri" panose="020F0502020204030204" pitchFamily="34" charset="0"/>
                <a:cs typeface="Calibri" panose="020F0502020204030204" pitchFamily="34" charset="0"/>
              </a:rPr>
              <a:t>[8]</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Jianzhe</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Zhao, </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Keming</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Mao, </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Chenxi</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Huang, </a:t>
            </a:r>
            <a:r>
              <a:rPr lang="en-US" sz="1800" dirty="0" err="1">
                <a:highlight>
                  <a:srgbClr val="F5F5F5"/>
                </a:highlight>
                <a:latin typeface="Calibri" panose="020F0502020204030204" pitchFamily="34" charset="0"/>
                <a:ea typeface="Calibri" panose="020F0502020204030204" pitchFamily="34" charset="0"/>
                <a:cs typeface="Calibri" panose="020F0502020204030204" pitchFamily="34" charset="0"/>
              </a:rPr>
              <a:t>Yuyang</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Zeng, "Utility Optimization of Federated Learning with Differential Privacy", </a:t>
            </a:r>
            <a:r>
              <a:rPr lang="en-US" sz="1800" i="1" dirty="0">
                <a:latin typeface="Calibri" panose="020F0502020204030204" pitchFamily="34" charset="0"/>
                <a:ea typeface="Calibri" panose="020F0502020204030204" pitchFamily="34" charset="0"/>
                <a:cs typeface="Calibri" panose="020F0502020204030204" pitchFamily="34" charset="0"/>
              </a:rPr>
              <a:t>Discrete Dynamics in Nature and Society</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rPr>
              <a:t>, vol. 2021, Article ID 3344862, 14 pages, 2021. </a:t>
            </a:r>
            <a:r>
              <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hlinkClick r:id="rId3"/>
              </a:rPr>
              <a:t>https://doi.org/10.1155/2021/3344862</a:t>
            </a:r>
            <a:endParaRPr lang="en-US" sz="1800" dirty="0">
              <a:highlight>
                <a:srgbClr val="F5F5F5"/>
              </a:highlight>
              <a:latin typeface="Calibri" panose="020F0502020204030204" pitchFamily="34" charset="0"/>
              <a:ea typeface="Calibri" panose="020F0502020204030204" pitchFamily="34" charset="0"/>
              <a:cs typeface="Calibri" panose="020F0502020204030204" pitchFamily="34" charset="0"/>
            </a:endParaRPr>
          </a:p>
          <a:p>
            <a:pPr algn="just">
              <a:lnSpc>
                <a:spcPct val="90000"/>
              </a:lnSpc>
              <a:buClr>
                <a:schemeClr val="dk1"/>
              </a:buClr>
              <a:buSzPts val="1800"/>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Clr>
                <a:schemeClr val="dk1"/>
              </a:buClr>
              <a:buSzPts val="1800"/>
              <a:buNone/>
            </a:pPr>
            <a:r>
              <a:rPr lang="en-US" sz="1800" dirty="0">
                <a:latin typeface="Calibri" panose="020F0502020204030204" pitchFamily="34" charset="0"/>
                <a:ea typeface="Calibri" panose="020F0502020204030204" pitchFamily="34" charset="0"/>
                <a:cs typeface="Calibri" panose="020F0502020204030204" pitchFamily="34" charset="0"/>
              </a:rPr>
              <a:t>[9] Geyer R. C., Klein T., Nabi M. Differentially private federated learning: a client level perspective. </a:t>
            </a:r>
            <a:r>
              <a:rPr lang="en-US" sz="1800" dirty="0" err="1">
                <a:latin typeface="Calibri" panose="020F0502020204030204" pitchFamily="34" charset="0"/>
                <a:ea typeface="Calibri" panose="020F0502020204030204" pitchFamily="34" charset="0"/>
                <a:cs typeface="Calibri" panose="020F0502020204030204" pitchFamily="34" charset="0"/>
              </a:rPr>
              <a:t>arXiv</a:t>
            </a:r>
            <a:r>
              <a:rPr lang="en-US" sz="1800" dirty="0">
                <a:latin typeface="Calibri" panose="020F0502020204030204" pitchFamily="34" charset="0"/>
                <a:ea typeface="Calibri" panose="020F0502020204030204" pitchFamily="34" charset="0"/>
                <a:cs typeface="Calibri" panose="020F0502020204030204" pitchFamily="34" charset="0"/>
              </a:rPr>
              <a:t> 2017; published online Dec. http://arxiv.org/abs/1712.07557 (Accessed 23 Nov 2020).[10] Choudhury, O. et al. Predicting adverse drug reactions on distributed health data using federated learning. AMIA Annu. </a:t>
            </a:r>
            <a:r>
              <a:rPr lang="en-US" sz="1800" dirty="0" err="1">
                <a:latin typeface="Calibri" panose="020F0502020204030204" pitchFamily="34" charset="0"/>
                <a:ea typeface="Calibri" panose="020F0502020204030204" pitchFamily="34" charset="0"/>
                <a:cs typeface="Calibri" panose="020F0502020204030204" pitchFamily="34" charset="0"/>
              </a:rPr>
              <a:t>Symp</a:t>
            </a:r>
            <a:r>
              <a:rPr lang="en-US" sz="1800" dirty="0">
                <a:latin typeface="Calibri" panose="020F0502020204030204" pitchFamily="34" charset="0"/>
                <a:ea typeface="Calibri" panose="020F0502020204030204" pitchFamily="34" charset="0"/>
                <a:cs typeface="Calibri" panose="020F0502020204030204" pitchFamily="34" charset="0"/>
              </a:rPr>
              <a:t>. Proc. 2019, 313–322 (2020). </a:t>
            </a:r>
            <a:r>
              <a:rPr lang="en-US" sz="1800" dirty="0" err="1">
                <a:latin typeface="Calibri" panose="020F0502020204030204" pitchFamily="34" charset="0"/>
                <a:ea typeface="Calibri" panose="020F0502020204030204" pitchFamily="34" charset="0"/>
                <a:cs typeface="Calibri" panose="020F0502020204030204" pitchFamily="34" charset="0"/>
              </a:rPr>
              <a:t>eCollection</a:t>
            </a:r>
            <a:r>
              <a:rPr lang="en-US" sz="1800" dirty="0">
                <a:latin typeface="Calibri" panose="020F0502020204030204" pitchFamily="34" charset="0"/>
                <a:ea typeface="Calibri" panose="020F0502020204030204" pitchFamily="34" charset="0"/>
                <a:cs typeface="Calibri" panose="020F0502020204030204" pitchFamily="34" charset="0"/>
              </a:rPr>
              <a:t> 2019.</a:t>
            </a:r>
          </a:p>
          <a:p>
            <a:pPr marL="0" lvl="0" indent="0" algn="just" rtl="0">
              <a:lnSpc>
                <a:spcPct val="90000"/>
              </a:lnSpc>
              <a:spcBef>
                <a:spcPts val="1000"/>
              </a:spcBef>
              <a:spcAft>
                <a:spcPts val="0"/>
              </a:spcAft>
              <a:buClr>
                <a:schemeClr val="dk1"/>
              </a:buClr>
              <a:buSzPts val="1800"/>
              <a:buNone/>
            </a:pPr>
            <a:r>
              <a:rPr lang="en-US" sz="1800" dirty="0">
                <a:latin typeface="Calibri" panose="020F0502020204030204" pitchFamily="34" charset="0"/>
                <a:ea typeface="Calibri" panose="020F0502020204030204" pitchFamily="34" charset="0"/>
                <a:cs typeface="Calibri" panose="020F0502020204030204" pitchFamily="34" charset="0"/>
              </a:rPr>
              <a:t>[10] </a:t>
            </a:r>
            <a:r>
              <a:rPr lang="en-IN" sz="1800" dirty="0">
                <a:latin typeface="Calibri" panose="020F0502020204030204" pitchFamily="34" charset="0"/>
                <a:ea typeface="Calibri" panose="020F0502020204030204" pitchFamily="34" charset="0"/>
                <a:cs typeface="Calibri" panose="020F0502020204030204" pitchFamily="34" charset="0"/>
              </a:rPr>
              <a:t>Ramage D. &amp; </a:t>
            </a:r>
            <a:r>
              <a:rPr lang="en-IN" sz="1800" dirty="0" err="1">
                <a:latin typeface="Calibri" panose="020F0502020204030204" pitchFamily="34" charset="0"/>
                <a:ea typeface="Calibri" panose="020F0502020204030204" pitchFamily="34" charset="0"/>
                <a:cs typeface="Calibri" panose="020F0502020204030204" pitchFamily="34" charset="0"/>
              </a:rPr>
              <a:t>Mazzocchi</a:t>
            </a:r>
            <a:r>
              <a:rPr lang="en-IN" sz="1800" dirty="0">
                <a:latin typeface="Calibri" panose="020F0502020204030204" pitchFamily="34" charset="0"/>
                <a:ea typeface="Calibri" panose="020F0502020204030204" pitchFamily="34" charset="0"/>
                <a:cs typeface="Calibri" panose="020F0502020204030204" pitchFamily="34" charset="0"/>
              </a:rPr>
              <a:t> S. Federated analytics: collaborative data science without data collection. Google AI Blog. (2020). https://ai.googleblog.com/2020/05/ federated-analytics-collaborative-data.html (Accessed Nov 2020).</a:t>
            </a:r>
            <a:r>
              <a:rPr lang="en-US" sz="1800" dirty="0">
                <a:latin typeface="Calibri" panose="020F0502020204030204" pitchFamily="34" charset="0"/>
                <a:ea typeface="Calibri" panose="020F0502020204030204" pitchFamily="34" charset="0"/>
                <a:cs typeface="Calibri" panose="020F0502020204030204" pitchFamily="34" charset="0"/>
              </a:rPr>
              <a:t>[4] </a:t>
            </a:r>
            <a:r>
              <a:rPr lang="en-US" sz="1800" dirty="0" err="1">
                <a:latin typeface="Calibri" panose="020F0502020204030204" pitchFamily="34" charset="0"/>
                <a:ea typeface="Calibri" panose="020F0502020204030204" pitchFamily="34" charset="0"/>
                <a:cs typeface="Calibri" panose="020F0502020204030204" pitchFamily="34" charset="0"/>
              </a:rPr>
              <a:t>Bonawitz</a:t>
            </a:r>
            <a:r>
              <a:rPr lang="en-US" sz="1800" dirty="0">
                <a:latin typeface="Calibri" panose="020F0502020204030204" pitchFamily="34" charset="0"/>
                <a:ea typeface="Calibri" panose="020F0502020204030204" pitchFamily="34" charset="0"/>
                <a:cs typeface="Calibri" panose="020F0502020204030204" pitchFamily="34" charset="0"/>
              </a:rPr>
              <a:t> K. et al. TensorFlow federated: machine learning on decentralized data. (2020). https://www.tensorflow.org/federated (accessed Nov 2020)</a:t>
            </a:r>
          </a:p>
        </p:txBody>
      </p:sp>
    </p:spTree>
    <p:extLst>
      <p:ext uri="{BB962C8B-B14F-4D97-AF65-F5344CB8AC3E}">
        <p14:creationId xmlns:p14="http://schemas.microsoft.com/office/powerpoint/2010/main" val="219589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a:hlinkClick r:id="rId3"/>
          </p:cNvPr>
          <p:cNvSpPr txBox="1">
            <a:spLocks noGrp="1"/>
          </p:cNvSpPr>
          <p:nvPr>
            <p:ph type="subTitle" idx="4294967295"/>
          </p:nvPr>
        </p:nvSpPr>
        <p:spPr>
          <a:xfrm>
            <a:off x="736850" y="918600"/>
            <a:ext cx="10020900" cy="4820400"/>
          </a:xfrm>
          <a:prstGeom prst="rect">
            <a:avLst/>
          </a:prstGeom>
          <a:noFill/>
          <a:ln>
            <a:noFill/>
          </a:ln>
        </p:spPr>
        <p:txBody>
          <a:bodyPr spcFirstLastPara="1" wrap="square" lIns="91425" tIns="45700" rIns="91425" bIns="45700" anchor="t" anchorCtr="0">
            <a:normAutofit/>
          </a:bodyPr>
          <a:lstStyle/>
          <a:p>
            <a:pPr marL="457200" lvl="0" indent="457200" algn="l" rtl="0">
              <a:lnSpc>
                <a:spcPct val="115000"/>
              </a:lnSpc>
              <a:spcBef>
                <a:spcPts val="0"/>
              </a:spcBef>
              <a:spcAft>
                <a:spcPts val="0"/>
              </a:spcAft>
              <a:buClr>
                <a:schemeClr val="dk1"/>
              </a:buClr>
              <a:buSzPts val="2400"/>
              <a:buNone/>
            </a:pPr>
            <a:r>
              <a:rPr lang="en-US" b="1" dirty="0"/>
              <a:t>Differential Privacy:-</a:t>
            </a:r>
            <a:endParaRPr b="1" dirty="0"/>
          </a:p>
          <a:p>
            <a:pPr marL="1200150" lvl="7" indent="-285750" algn="just" rtl="0">
              <a:lnSpc>
                <a:spcPct val="115000"/>
              </a:lnSpc>
              <a:spcBef>
                <a:spcPts val="500"/>
              </a:spcBef>
              <a:spcAft>
                <a:spcPts val="0"/>
              </a:spcAft>
              <a:buClr>
                <a:schemeClr val="dk1"/>
              </a:buClr>
              <a:buSzPts val="1800"/>
              <a:buFont typeface="Noto Sans Symbols"/>
              <a:buChar char="❏"/>
            </a:pPr>
            <a:r>
              <a:rPr lang="en-US" sz="1800" dirty="0"/>
              <a:t>Firstly, Why differential privacy?</a:t>
            </a:r>
            <a:endParaRPr dirty="0"/>
          </a:p>
          <a:p>
            <a:pPr marL="3429000" lvl="7" indent="-228600" algn="just" rtl="0">
              <a:lnSpc>
                <a:spcPct val="100000"/>
              </a:lnSpc>
              <a:spcBef>
                <a:spcPts val="0"/>
              </a:spcBef>
              <a:spcAft>
                <a:spcPts val="0"/>
              </a:spcAft>
              <a:buSzPts val="1800"/>
              <a:buChar char="❏"/>
            </a:pPr>
            <a:r>
              <a:rPr lang="en-US" sz="1800" dirty="0"/>
              <a:t>could we just anonymize the data by hiding the features that 	reveal the identity?</a:t>
            </a:r>
            <a:endParaRPr dirty="0"/>
          </a:p>
          <a:p>
            <a:pPr marL="3429000" lvl="7" indent="-228600" algn="just" rtl="0">
              <a:lnSpc>
                <a:spcPct val="100000"/>
              </a:lnSpc>
              <a:spcBef>
                <a:spcPts val="0"/>
              </a:spcBef>
              <a:spcAft>
                <a:spcPts val="0"/>
              </a:spcAft>
              <a:buSzPts val="1800"/>
              <a:buChar char="❏"/>
            </a:pPr>
            <a:r>
              <a:rPr lang="en-US" sz="1800" dirty="0"/>
              <a:t>but there is an issue!</a:t>
            </a:r>
            <a:endParaRPr dirty="0"/>
          </a:p>
          <a:p>
            <a:pPr marL="1143000" lvl="2" indent="-215900" algn="just" rtl="0">
              <a:lnSpc>
                <a:spcPct val="100000"/>
              </a:lnSpc>
              <a:spcBef>
                <a:spcPts val="500"/>
              </a:spcBef>
              <a:spcAft>
                <a:spcPts val="0"/>
              </a:spcAft>
              <a:buClr>
                <a:schemeClr val="dk1"/>
              </a:buClr>
              <a:buSzPts val="1800"/>
              <a:buFont typeface="Noto Sans Symbols"/>
              <a:buChar char="❏"/>
            </a:pPr>
            <a:r>
              <a:rPr lang="en-US" sz="1800" dirty="0"/>
              <a:t>In 2006, Netflix announced a competition called “Netflix Price”, in which Teams had to predict how someone would rate the movie out of 5 stars, Netflix provided the dataset with over 100 Million ratings and anonymized them </a:t>
            </a:r>
            <a:endParaRPr dirty="0"/>
          </a:p>
          <a:p>
            <a:pPr marL="1143000" lvl="2" indent="-215900" algn="just" rtl="0">
              <a:lnSpc>
                <a:spcPct val="100000"/>
              </a:lnSpc>
              <a:spcBef>
                <a:spcPts val="500"/>
              </a:spcBef>
              <a:spcAft>
                <a:spcPts val="0"/>
              </a:spcAft>
              <a:buClr>
                <a:schemeClr val="dk1"/>
              </a:buClr>
              <a:buSzPts val="1800"/>
              <a:buFont typeface="Noto Sans Symbols"/>
              <a:buChar char="❏"/>
            </a:pPr>
            <a:r>
              <a:rPr lang="en-US" sz="1800" dirty="0"/>
              <a:t>But 2 scientists, Arvind Narayanan and Vitaly </a:t>
            </a:r>
            <a:r>
              <a:rPr lang="en-US" sz="1800" dirty="0" err="1"/>
              <a:t>Shmatikov</a:t>
            </a:r>
            <a:r>
              <a:rPr lang="en-US" sz="1800" dirty="0"/>
              <a:t> from the University of Texas published a paper known as “</a:t>
            </a:r>
            <a:r>
              <a:rPr lang="en-US" sz="1800" u="sng" dirty="0">
                <a:solidFill>
                  <a:schemeClr val="hlink"/>
                </a:solidFill>
                <a:hlinkClick r:id="rId3"/>
              </a:rPr>
              <a:t>Robust De-anonymization of Large Sparse Dataset</a:t>
            </a:r>
            <a:r>
              <a:rPr lang="en-US" sz="1800" dirty="0"/>
              <a:t>”, which claimed that they have successfully identified the people by combining the dataset with IMDB</a:t>
            </a:r>
            <a:endParaRPr dirty="0"/>
          </a:p>
          <a:p>
            <a:pPr marL="1143000" lvl="2" indent="-215900" algn="just" rtl="0">
              <a:lnSpc>
                <a:spcPct val="100000"/>
              </a:lnSpc>
              <a:spcBef>
                <a:spcPts val="500"/>
              </a:spcBef>
              <a:spcAft>
                <a:spcPts val="0"/>
              </a:spcAft>
              <a:buClr>
                <a:schemeClr val="dk1"/>
              </a:buClr>
              <a:buSzPts val="1800"/>
              <a:buFont typeface="Noto Sans Symbols"/>
              <a:buChar char="❏"/>
            </a:pPr>
            <a:r>
              <a:rPr lang="en-US" sz="1800" dirty="0"/>
              <a:t>These attacks are known as Linkage attacks</a:t>
            </a:r>
            <a:endParaRPr dirty="0"/>
          </a:p>
        </p:txBody>
      </p:sp>
      <p:pic>
        <p:nvPicPr>
          <p:cNvPr id="116" name="Google Shape;116;p16"/>
          <p:cNvPicPr preferRelativeResize="0"/>
          <p:nvPr/>
        </p:nvPicPr>
        <p:blipFill rotWithShape="1">
          <a:blip r:embed="rId4">
            <a:alphaModFix/>
          </a:blip>
          <a:srcRect/>
          <a:stretch/>
        </p:blipFill>
        <p:spPr>
          <a:xfrm>
            <a:off x="10757633" y="8467"/>
            <a:ext cx="1434367" cy="1460867"/>
          </a:xfrm>
          <a:prstGeom prst="rect">
            <a:avLst/>
          </a:prstGeom>
          <a:noFill/>
          <a:ln>
            <a:noFill/>
          </a:ln>
        </p:spPr>
      </p:pic>
      <p:sp>
        <p:nvSpPr>
          <p:cNvPr id="117" name="Google Shape;117;p16">
            <a:hlinkClick r:id="rId3"/>
          </p:cNvPr>
          <p:cNvSpPr txBox="1"/>
          <p:nvPr/>
        </p:nvSpPr>
        <p:spPr>
          <a:xfrm>
            <a:off x="3504875" y="6348350"/>
            <a:ext cx="8163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500"/>
              </a:spcBef>
              <a:spcAft>
                <a:spcPts val="0"/>
              </a:spcAft>
              <a:buNone/>
            </a:pPr>
            <a:r>
              <a:rPr lang="en-US" sz="1800" u="sng" dirty="0">
                <a:solidFill>
                  <a:schemeClr val="hlink"/>
                </a:solidFill>
                <a:latin typeface="Calibri"/>
                <a:ea typeface="Calibri"/>
                <a:cs typeface="Calibri"/>
                <a:sym typeface="Calibri"/>
                <a:hlinkClick r:id="rId3"/>
              </a:rPr>
              <a:t>Robust De-anonymization of Large Sparse Dataset</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subTitle" idx="4294967295"/>
          </p:nvPr>
        </p:nvSpPr>
        <p:spPr>
          <a:xfrm>
            <a:off x="1524008" y="256462"/>
            <a:ext cx="9144000" cy="3159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en-US" sz="1800" b="1" i="0" u="none" strike="noStrike" cap="none" dirty="0">
                <a:solidFill>
                  <a:schemeClr val="dk1"/>
                </a:solidFill>
                <a:latin typeface="Calibri"/>
                <a:ea typeface="Calibri"/>
                <a:cs typeface="Calibri"/>
                <a:sym typeface="Calibri"/>
              </a:rPr>
              <a:t>How Differential Privacy works(A simple example of a Randomized algorithm)</a:t>
            </a:r>
            <a:endParaRPr dirty="0"/>
          </a:p>
          <a:p>
            <a:pPr marL="285750" marR="0" lvl="0" indent="-285750" algn="l"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We want the answer that how many people do their homework.</a:t>
            </a:r>
            <a:endParaRPr dirty="0"/>
          </a:p>
          <a:p>
            <a:pPr marL="285750" marR="0" lvl="0" indent="-285750" algn="l"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We setup a survey that has a question “have you done your homework?”</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123" name="Google Shape;123;p17"/>
          <p:cNvPicPr preferRelativeResize="0"/>
          <p:nvPr/>
        </p:nvPicPr>
        <p:blipFill rotWithShape="1">
          <a:blip r:embed="rId3">
            <a:alphaModFix/>
          </a:blip>
          <a:srcRect/>
          <a:stretch/>
        </p:blipFill>
        <p:spPr>
          <a:xfrm>
            <a:off x="10757633" y="8467"/>
            <a:ext cx="1434367" cy="1460867"/>
          </a:xfrm>
          <a:prstGeom prst="rect">
            <a:avLst/>
          </a:prstGeom>
          <a:noFill/>
          <a:ln>
            <a:noFill/>
          </a:ln>
        </p:spPr>
      </p:pic>
      <p:pic>
        <p:nvPicPr>
          <p:cNvPr id="124" name="Google Shape;124;p17"/>
          <p:cNvPicPr preferRelativeResize="0"/>
          <p:nvPr/>
        </p:nvPicPr>
        <p:blipFill rotWithShape="1">
          <a:blip r:embed="rId4">
            <a:alphaModFix/>
          </a:blip>
          <a:srcRect l="6793" t="7308" r="11360" b="8777"/>
          <a:stretch/>
        </p:blipFill>
        <p:spPr>
          <a:xfrm>
            <a:off x="2582350" y="1469325"/>
            <a:ext cx="5535150" cy="5388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8"/>
        <p:cNvGrpSpPr/>
        <p:nvPr/>
      </p:nvGrpSpPr>
      <p:grpSpPr>
        <a:xfrm>
          <a:off x="0" y="0"/>
          <a:ext cx="0" cy="0"/>
          <a:chOff x="0" y="0"/>
          <a:chExt cx="0" cy="0"/>
        </a:xfrm>
      </p:grpSpPr>
      <p:sp>
        <p:nvSpPr>
          <p:cNvPr id="129" name="Google Shape;129;p18"/>
          <p:cNvSpPr txBox="1">
            <a:spLocks noGrp="1"/>
          </p:cNvSpPr>
          <p:nvPr>
            <p:ph type="subTitle" idx="4294967295"/>
          </p:nvPr>
        </p:nvSpPr>
        <p:spPr>
          <a:xfrm>
            <a:off x="1718083" y="1284533"/>
            <a:ext cx="9144000" cy="3741600"/>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2800"/>
              <a:buFont typeface="Arial"/>
              <a:buNone/>
            </a:pPr>
            <a:r>
              <a:rPr lang="en-US" sz="2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ε-</a:t>
            </a:r>
            <a:r>
              <a:rPr lang="en-US" sz="2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rPr>
              <a:t>differential</a:t>
            </a:r>
            <a:r>
              <a:rPr lang="en-US" sz="2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privacy</a:t>
            </a:r>
            <a:endParaRPr b="1" dirty="0">
              <a:latin typeface="Calibri" panose="020F0502020204030204" pitchFamily="34" charset="0"/>
              <a:ea typeface="Calibri" panose="020F0502020204030204" pitchFamily="34" charset="0"/>
              <a:cs typeface="Calibri" panose="020F0502020204030204" pitchFamily="34" charset="0"/>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dirty="0">
              <a:solidFill>
                <a:srgbClr val="202122"/>
              </a:solidFill>
              <a:latin typeface="Calibri"/>
              <a:ea typeface="Calibri"/>
              <a:cs typeface="Calibri"/>
              <a:sym typeface="Calibri"/>
            </a:endParaRPr>
          </a:p>
          <a:p>
            <a:pPr marL="228600" marR="0" lvl="0" indent="-228600" algn="l" rtl="0">
              <a:lnSpc>
                <a:spcPct val="90000"/>
              </a:lnSpc>
              <a:spcBef>
                <a:spcPts val="1000"/>
              </a:spcBef>
              <a:spcAft>
                <a:spcPts val="0"/>
              </a:spcAft>
              <a:buClr>
                <a:srgbClr val="202122"/>
              </a:buClr>
              <a:buSzPts val="1800"/>
              <a:buFont typeface="Arial"/>
              <a:buChar char="❏"/>
            </a:pPr>
            <a:r>
              <a:rPr lang="en-US" sz="1800" b="0" i="0" u="none" strike="noStrike" cap="none" dirty="0">
                <a:solidFill>
                  <a:srgbClr val="202122"/>
                </a:solidFill>
                <a:latin typeface="Calibri"/>
                <a:ea typeface="Calibri"/>
                <a:cs typeface="Calibri"/>
                <a:sym typeface="Calibri"/>
              </a:rPr>
              <a:t>Let ε be a positive real number</a:t>
            </a:r>
            <a:endParaRPr sz="1800" dirty="0"/>
          </a:p>
          <a:p>
            <a:pPr marL="228600" marR="0" lvl="0" indent="-228600" algn="l" rtl="0">
              <a:lnSpc>
                <a:spcPct val="90000"/>
              </a:lnSpc>
              <a:spcBef>
                <a:spcPts val="1000"/>
              </a:spcBef>
              <a:spcAft>
                <a:spcPts val="0"/>
              </a:spcAft>
              <a:buClr>
                <a:srgbClr val="202122"/>
              </a:buClr>
              <a:buSzPts val="1800"/>
              <a:buFont typeface="Arial"/>
              <a:buChar char="❏"/>
            </a:pPr>
            <a:r>
              <a:rPr lang="en-US" sz="1800" b="0" i="0" u="none" strike="noStrike" cap="none" dirty="0">
                <a:solidFill>
                  <a:srgbClr val="202122"/>
                </a:solidFill>
                <a:latin typeface="Calibri"/>
                <a:ea typeface="Calibri"/>
                <a:cs typeface="Calibri"/>
                <a:sym typeface="Calibri"/>
              </a:rPr>
              <a:t>Let “A” be a randomized algorithm that takes a dataset as input</a:t>
            </a:r>
            <a:endParaRPr sz="1800" dirty="0"/>
          </a:p>
          <a:p>
            <a:pPr marL="228600" marR="0" lvl="0" indent="-228600" algn="l" rtl="0">
              <a:lnSpc>
                <a:spcPct val="90000"/>
              </a:lnSpc>
              <a:spcBef>
                <a:spcPts val="1000"/>
              </a:spcBef>
              <a:spcAft>
                <a:spcPts val="0"/>
              </a:spcAft>
              <a:buClr>
                <a:srgbClr val="202122"/>
              </a:buClr>
              <a:buSzPts val="1800"/>
              <a:buFont typeface="Arial"/>
              <a:buChar char="❏"/>
            </a:pPr>
            <a:r>
              <a:rPr lang="en-US" sz="1800" b="0" i="0" u="none" strike="noStrike" cap="none" dirty="0">
                <a:solidFill>
                  <a:srgbClr val="202122"/>
                </a:solidFill>
                <a:latin typeface="Calibri"/>
                <a:ea typeface="Calibri"/>
                <a:cs typeface="Calibri"/>
                <a:sym typeface="Calibri"/>
              </a:rPr>
              <a:t>D1,D2 are the datasets that differ by </a:t>
            </a:r>
            <a:r>
              <a:rPr lang="en-US" sz="1800" b="0" i="0" u="none" strike="noStrike" cap="none" dirty="0" err="1">
                <a:solidFill>
                  <a:srgbClr val="202122"/>
                </a:solidFill>
                <a:latin typeface="Calibri"/>
                <a:ea typeface="Calibri"/>
                <a:cs typeface="Calibri"/>
                <a:sym typeface="Calibri"/>
              </a:rPr>
              <a:t>atmost</a:t>
            </a:r>
            <a:r>
              <a:rPr lang="en-US" sz="1800" b="0" i="0" u="none" strike="noStrike" cap="none" dirty="0">
                <a:solidFill>
                  <a:srgbClr val="202122"/>
                </a:solidFill>
                <a:latin typeface="Calibri"/>
                <a:ea typeface="Calibri"/>
                <a:cs typeface="Calibri"/>
                <a:sym typeface="Calibri"/>
              </a:rPr>
              <a:t> one entry</a:t>
            </a:r>
            <a:endParaRPr sz="1800" dirty="0"/>
          </a:p>
          <a:p>
            <a:pPr marL="228600" marR="0" lvl="0" indent="-228600" algn="l" rtl="0">
              <a:lnSpc>
                <a:spcPct val="90000"/>
              </a:lnSpc>
              <a:spcBef>
                <a:spcPts val="1000"/>
              </a:spcBef>
              <a:spcAft>
                <a:spcPts val="0"/>
              </a:spcAft>
              <a:buClr>
                <a:srgbClr val="202122"/>
              </a:buClr>
              <a:buSzPts val="1800"/>
              <a:buFont typeface="Arial"/>
              <a:buChar char="❏"/>
            </a:pPr>
            <a:r>
              <a:rPr lang="en-US" sz="1800" b="0" i="0" u="none" strike="noStrike" cap="none" dirty="0">
                <a:solidFill>
                  <a:srgbClr val="202122"/>
                </a:solidFill>
                <a:latin typeface="Calibri"/>
                <a:ea typeface="Calibri"/>
                <a:cs typeface="Calibri"/>
                <a:sym typeface="Calibri"/>
              </a:rPr>
              <a:t>S is the set of all subsets that algorithm A will give as an output</a:t>
            </a:r>
            <a:endParaRPr sz="1800" b="0" i="0" u="none" strike="noStrike" cap="none" dirty="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130" name="Google Shape;130;p18"/>
          <p:cNvPicPr preferRelativeResize="0"/>
          <p:nvPr/>
        </p:nvPicPr>
        <p:blipFill rotWithShape="1">
          <a:blip r:embed="rId3">
            <a:alphaModFix/>
          </a:blip>
          <a:srcRect/>
          <a:stretch/>
        </p:blipFill>
        <p:spPr>
          <a:xfrm>
            <a:off x="1923495" y="2490434"/>
            <a:ext cx="3522133" cy="558799"/>
          </a:xfrm>
          <a:prstGeom prst="rect">
            <a:avLst/>
          </a:prstGeom>
          <a:noFill/>
          <a:ln>
            <a:noFill/>
          </a:ln>
        </p:spPr>
      </p:pic>
      <p:sp>
        <p:nvSpPr>
          <p:cNvPr id="131" name="Google Shape;131;p18"/>
          <p:cNvSpPr/>
          <p:nvPr/>
        </p:nvSpPr>
        <p:spPr>
          <a:xfrm>
            <a:off x="0" y="-192360"/>
            <a:ext cx="627095" cy="3847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02122"/>
              </a:buClr>
              <a:buSzPts val="1000"/>
              <a:buFont typeface="Arial"/>
              <a:buNone/>
            </a:pPr>
            <a:r>
              <a:rPr lang="en-US" sz="1000" b="0" i="0" u="none" strike="noStrike" cap="none">
                <a:solidFill>
                  <a:srgbClr val="202122"/>
                </a:solidFill>
                <a:latin typeface="Arial"/>
                <a:ea typeface="Arial"/>
                <a:cs typeface="Arial"/>
                <a:sym typeface="Arial"/>
              </a:rPr>
              <a:t>  </a:t>
            </a:r>
            <a:r>
              <a:rPr lang="en-US" sz="1900" b="0" i="0" u="none" strike="noStrike" cap="none">
                <a:solidFill>
                  <a:srgbClr val="202122"/>
                </a:solidFill>
                <a:latin typeface="Arial"/>
                <a:ea typeface="Arial"/>
                <a:cs typeface="Arial"/>
                <a:sym typeface="Arial"/>
              </a:rPr>
              <a:t>     </a:t>
            </a:r>
            <a:r>
              <a:rPr lang="en-US" sz="1000" b="0" i="0" u="none" strike="noStrike" cap="none">
                <a:solidFill>
                  <a:srgbClr val="202122"/>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32" name="Google Shape;132;p18" descr="{\mathcal {A}}"/>
          <p:cNvSpPr/>
          <p:nvPr/>
        </p:nvSpPr>
        <p:spPr>
          <a:xfrm>
            <a:off x="69850"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18"/>
          <p:cNvPicPr preferRelativeResize="0"/>
          <p:nvPr/>
        </p:nvPicPr>
        <p:blipFill rotWithShape="1">
          <a:blip r:embed="rId4">
            <a:alphaModFix/>
          </a:blip>
          <a:srcRect/>
          <a:stretch/>
        </p:blipFill>
        <p:spPr>
          <a:xfrm>
            <a:off x="10757633" y="8467"/>
            <a:ext cx="1434367" cy="14608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subTitle" idx="4294967295"/>
          </p:nvPr>
        </p:nvSpPr>
        <p:spPr>
          <a:xfrm>
            <a:off x="1307199" y="852283"/>
            <a:ext cx="9144000" cy="2930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dirty="0">
                <a:solidFill>
                  <a:schemeClr val="dk1"/>
                </a:solidFill>
              </a:rPr>
              <a:t>Secure Aggregation:-</a:t>
            </a:r>
            <a:endParaRPr b="1" dirty="0"/>
          </a:p>
          <a:p>
            <a:pPr marL="342900" marR="0" lvl="0" indent="-3429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It is a secure multi-party computation (SMPC) protocol, that enables a centralized server to compute the sum of values submitted by several clients, without learning the values themselves. </a:t>
            </a:r>
            <a:endParaRPr dirty="0"/>
          </a:p>
          <a:p>
            <a:pPr marL="342900" marR="0" lvl="0" indent="-342900" algn="just" rtl="0">
              <a:lnSpc>
                <a:spcPct val="90000"/>
              </a:lnSpc>
              <a:spcBef>
                <a:spcPts val="100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In the context of federated learning, each client’s update can be represented as a tensor of values, and secure aggregation enables the federated learning orchestration server to compute the sum of many client’s update, without accessing the values themselves </a:t>
            </a:r>
            <a:endParaRPr dirty="0"/>
          </a:p>
          <a:p>
            <a:pPr marL="342900" marR="0" lvl="0" indent="-228600" algn="l" rtl="0">
              <a:lnSpc>
                <a:spcPct val="90000"/>
              </a:lnSpc>
              <a:spcBef>
                <a:spcPts val="100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pic>
        <p:nvPicPr>
          <p:cNvPr id="139" name="Google Shape;139;p19">
            <a:hlinkClick r:id="rId3"/>
          </p:cNvPr>
          <p:cNvPicPr preferRelativeResize="0"/>
          <p:nvPr/>
        </p:nvPicPr>
        <p:blipFill rotWithShape="1">
          <a:blip r:embed="rId4">
            <a:alphaModFix/>
          </a:blip>
          <a:srcRect/>
          <a:stretch/>
        </p:blipFill>
        <p:spPr>
          <a:xfrm>
            <a:off x="2242688" y="3216654"/>
            <a:ext cx="7273000" cy="3399517"/>
          </a:xfrm>
          <a:prstGeom prst="rect">
            <a:avLst/>
          </a:prstGeom>
          <a:noFill/>
          <a:ln>
            <a:noFill/>
          </a:ln>
        </p:spPr>
      </p:pic>
      <p:pic>
        <p:nvPicPr>
          <p:cNvPr id="140" name="Google Shape;140;p19"/>
          <p:cNvPicPr preferRelativeResize="0"/>
          <p:nvPr/>
        </p:nvPicPr>
        <p:blipFill rotWithShape="1">
          <a:blip r:embed="rId5">
            <a:alphaModFix/>
          </a:blip>
          <a:srcRect/>
          <a:stretch/>
        </p:blipFill>
        <p:spPr>
          <a:xfrm>
            <a:off x="10757633" y="0"/>
            <a:ext cx="1434367" cy="1460867"/>
          </a:xfrm>
          <a:prstGeom prst="rect">
            <a:avLst/>
          </a:prstGeom>
          <a:noFill/>
          <a:ln>
            <a:noFill/>
          </a:ln>
        </p:spPr>
      </p:pic>
      <p:sp>
        <p:nvSpPr>
          <p:cNvPr id="141" name="Google Shape;141;p19"/>
          <p:cNvSpPr txBox="1"/>
          <p:nvPr/>
        </p:nvSpPr>
        <p:spPr>
          <a:xfrm>
            <a:off x="8221134" y="6488668"/>
            <a:ext cx="42502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3"/>
              </a:rPr>
              <a:t>Secure aggregation in federated learning.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p:nvPr/>
        </p:nvSpPr>
        <p:spPr>
          <a:xfrm>
            <a:off x="1515013" y="767570"/>
            <a:ext cx="840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a:latin typeface="Calibri"/>
                <a:ea typeface="Calibri"/>
                <a:cs typeface="Calibri"/>
                <a:sym typeface="Calibri"/>
              </a:rPr>
              <a:t>AUC-ROC Metric for classification task</a:t>
            </a:r>
            <a:endParaRPr sz="2800" b="1" dirty="0">
              <a:latin typeface="Calibri"/>
              <a:ea typeface="Calibri"/>
              <a:cs typeface="Calibri"/>
              <a:sym typeface="Calibri"/>
            </a:endParaRPr>
          </a:p>
        </p:txBody>
      </p:sp>
      <p:sp>
        <p:nvSpPr>
          <p:cNvPr id="148" name="Google Shape;148;p20"/>
          <p:cNvSpPr txBox="1"/>
          <p:nvPr/>
        </p:nvSpPr>
        <p:spPr>
          <a:xfrm>
            <a:off x="1358375" y="1302525"/>
            <a:ext cx="8181000" cy="7389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rgbClr val="273239"/>
              </a:buClr>
              <a:buSzPts val="1800"/>
              <a:buFont typeface="Calibri"/>
              <a:buChar char="❏"/>
            </a:pPr>
            <a:r>
              <a:rPr lang="en-US" sz="1800" dirty="0">
                <a:solidFill>
                  <a:srgbClr val="273239"/>
                </a:solidFill>
                <a:highlight>
                  <a:srgbClr val="FFFFFF"/>
                </a:highlight>
                <a:latin typeface="Calibri"/>
                <a:ea typeface="Calibri"/>
                <a:cs typeface="Calibri"/>
                <a:sym typeface="Calibri"/>
              </a:rPr>
              <a:t>Basically, ROC curve is a graph that shows the performance of a classification model at all possible thresholds</a:t>
            </a:r>
            <a:endParaRPr sz="1900" dirty="0">
              <a:latin typeface="Calibri"/>
              <a:ea typeface="Calibri"/>
              <a:cs typeface="Calibri"/>
              <a:sym typeface="Calibri"/>
            </a:endParaRPr>
          </a:p>
        </p:txBody>
      </p:sp>
      <p:pic>
        <p:nvPicPr>
          <p:cNvPr id="149" name="Google Shape;149;p20"/>
          <p:cNvPicPr preferRelativeResize="0"/>
          <p:nvPr/>
        </p:nvPicPr>
        <p:blipFill>
          <a:blip r:embed="rId3">
            <a:alphaModFix/>
          </a:blip>
          <a:stretch>
            <a:fillRect/>
          </a:stretch>
        </p:blipFill>
        <p:spPr>
          <a:xfrm>
            <a:off x="2469075" y="2138200"/>
            <a:ext cx="2905125" cy="657225"/>
          </a:xfrm>
          <a:prstGeom prst="rect">
            <a:avLst/>
          </a:prstGeom>
          <a:noFill/>
          <a:ln>
            <a:noFill/>
          </a:ln>
        </p:spPr>
      </p:pic>
      <p:pic>
        <p:nvPicPr>
          <p:cNvPr id="150" name="Google Shape;150;p20"/>
          <p:cNvPicPr preferRelativeResize="0"/>
          <p:nvPr/>
        </p:nvPicPr>
        <p:blipFill>
          <a:blip r:embed="rId4">
            <a:alphaModFix/>
          </a:blip>
          <a:stretch>
            <a:fillRect/>
          </a:stretch>
        </p:blipFill>
        <p:spPr>
          <a:xfrm>
            <a:off x="5913800" y="2119150"/>
            <a:ext cx="2857500" cy="695325"/>
          </a:xfrm>
          <a:prstGeom prst="rect">
            <a:avLst/>
          </a:prstGeom>
          <a:noFill/>
          <a:ln>
            <a:noFill/>
          </a:ln>
        </p:spPr>
      </p:pic>
      <p:sp>
        <p:nvSpPr>
          <p:cNvPr id="151" name="Google Shape;151;p20"/>
          <p:cNvSpPr txBox="1"/>
          <p:nvPr/>
        </p:nvSpPr>
        <p:spPr>
          <a:xfrm>
            <a:off x="1358375" y="2843813"/>
            <a:ext cx="7989300" cy="7389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rgbClr val="202122"/>
              </a:buClr>
              <a:buSzPts val="1800"/>
              <a:buFont typeface="Calibri"/>
              <a:buChar char="❏"/>
            </a:pPr>
            <a:r>
              <a:rPr lang="en-US" sz="1800" dirty="0">
                <a:solidFill>
                  <a:srgbClr val="202122"/>
                </a:solidFill>
                <a:highlight>
                  <a:srgbClr val="FFFFFF"/>
                </a:highlight>
                <a:latin typeface="Calibri"/>
                <a:ea typeface="Calibri"/>
                <a:cs typeface="Calibri"/>
                <a:sym typeface="Calibri"/>
              </a:rPr>
              <a:t>The true-positive rate can be interpreted as the  </a:t>
            </a:r>
            <a:r>
              <a:rPr lang="en-US" sz="1800" i="1" dirty="0">
                <a:solidFill>
                  <a:srgbClr val="202122"/>
                </a:solidFill>
                <a:highlight>
                  <a:srgbClr val="FFFFFF"/>
                </a:highlight>
                <a:latin typeface="Calibri"/>
                <a:ea typeface="Calibri"/>
                <a:cs typeface="Calibri"/>
                <a:sym typeface="Calibri"/>
              </a:rPr>
              <a:t>probability of detection</a:t>
            </a:r>
            <a:endParaRPr sz="1800" i="1" dirty="0">
              <a:solidFill>
                <a:srgbClr val="202122"/>
              </a:solidFill>
              <a:highlight>
                <a:srgbClr val="FFFFFF"/>
              </a:highlight>
              <a:latin typeface="Calibri"/>
              <a:ea typeface="Calibri"/>
              <a:cs typeface="Calibri"/>
              <a:sym typeface="Calibri"/>
            </a:endParaRPr>
          </a:p>
          <a:p>
            <a:pPr marL="457200" lvl="0" indent="-342900" algn="just" rtl="0">
              <a:spcBef>
                <a:spcPts val="0"/>
              </a:spcBef>
              <a:spcAft>
                <a:spcPts val="0"/>
              </a:spcAft>
              <a:buClr>
                <a:srgbClr val="202122"/>
              </a:buClr>
              <a:buSzPts val="1800"/>
              <a:buFont typeface="Calibri"/>
              <a:buChar char="❏"/>
            </a:pPr>
            <a:r>
              <a:rPr lang="en-US" sz="1800" dirty="0">
                <a:solidFill>
                  <a:srgbClr val="202122"/>
                </a:solidFill>
                <a:highlight>
                  <a:srgbClr val="FFFFFF"/>
                </a:highlight>
                <a:latin typeface="Calibri"/>
                <a:ea typeface="Calibri"/>
                <a:cs typeface="Calibri"/>
                <a:sym typeface="Calibri"/>
              </a:rPr>
              <a:t>The false-positive rate can be interpreted as the  </a:t>
            </a:r>
            <a:r>
              <a:rPr lang="en-US" sz="1800" i="1" dirty="0">
                <a:solidFill>
                  <a:srgbClr val="202122"/>
                </a:solidFill>
                <a:highlight>
                  <a:srgbClr val="FFFFFF"/>
                </a:highlight>
                <a:latin typeface="Calibri"/>
                <a:ea typeface="Calibri"/>
                <a:cs typeface="Calibri"/>
                <a:sym typeface="Calibri"/>
              </a:rPr>
              <a:t>probability of false alarm</a:t>
            </a:r>
            <a:endParaRPr sz="1800" i="1" dirty="0">
              <a:solidFill>
                <a:srgbClr val="202122"/>
              </a:solidFill>
              <a:highlight>
                <a:srgbClr val="FFFFFF"/>
              </a:highlight>
              <a:latin typeface="Calibri"/>
              <a:ea typeface="Calibri"/>
              <a:cs typeface="Calibri"/>
              <a:sym typeface="Calibri"/>
            </a:endParaRPr>
          </a:p>
        </p:txBody>
      </p:sp>
      <p:pic>
        <p:nvPicPr>
          <p:cNvPr id="152" name="Google Shape;152;p20"/>
          <p:cNvPicPr preferRelativeResize="0"/>
          <p:nvPr/>
        </p:nvPicPr>
        <p:blipFill rotWithShape="1">
          <a:blip r:embed="rId5">
            <a:alphaModFix/>
          </a:blip>
          <a:srcRect/>
          <a:stretch/>
        </p:blipFill>
        <p:spPr>
          <a:xfrm>
            <a:off x="10757633" y="0"/>
            <a:ext cx="1434367" cy="1460867"/>
          </a:xfrm>
          <a:prstGeom prst="rect">
            <a:avLst/>
          </a:prstGeom>
          <a:noFill/>
          <a:ln>
            <a:noFill/>
          </a:ln>
        </p:spPr>
      </p:pic>
      <p:pic>
        <p:nvPicPr>
          <p:cNvPr id="153" name="Google Shape;153;p20"/>
          <p:cNvPicPr preferRelativeResize="0"/>
          <p:nvPr/>
        </p:nvPicPr>
        <p:blipFill rotWithShape="1">
          <a:blip r:embed="rId6">
            <a:alphaModFix/>
          </a:blip>
          <a:srcRect l="5519" t="5571" r="7975" b="6276"/>
          <a:stretch/>
        </p:blipFill>
        <p:spPr>
          <a:xfrm>
            <a:off x="3313425" y="3631100"/>
            <a:ext cx="4804076" cy="3226900"/>
          </a:xfrm>
          <a:prstGeom prst="rect">
            <a:avLst/>
          </a:prstGeom>
          <a:noFill/>
          <a:ln>
            <a:noFill/>
          </a:ln>
        </p:spPr>
      </p:pic>
      <p:sp>
        <p:nvSpPr>
          <p:cNvPr id="154" name="Google Shape;154;p20"/>
          <p:cNvSpPr txBox="1"/>
          <p:nvPr/>
        </p:nvSpPr>
        <p:spPr>
          <a:xfrm>
            <a:off x="9039900" y="6504000"/>
            <a:ext cx="3152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u="sng">
                <a:solidFill>
                  <a:schemeClr val="hlink"/>
                </a:solidFill>
                <a:hlinkClick r:id="rId7"/>
              </a:rPr>
              <a:t>Receiver operating characteristic - Wikipedia</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ctrTitle"/>
          </p:nvPr>
        </p:nvSpPr>
        <p:spPr>
          <a:xfrm>
            <a:off x="1524000" y="1122363"/>
            <a:ext cx="9144000" cy="10959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55A11"/>
              </a:buClr>
              <a:buSzPts val="4800"/>
              <a:buFont typeface="Calibri"/>
              <a:buNone/>
            </a:pPr>
            <a:r>
              <a:rPr lang="en-US" sz="4800" dirty="0">
                <a:solidFill>
                  <a:srgbClr val="C55A11"/>
                </a:solidFill>
              </a:rPr>
              <a:t>Motivation</a:t>
            </a:r>
            <a:endParaRPr dirty="0"/>
          </a:p>
        </p:txBody>
      </p:sp>
      <p:sp>
        <p:nvSpPr>
          <p:cNvPr id="160" name="Google Shape;160;p21"/>
          <p:cNvSpPr txBox="1">
            <a:spLocks noGrp="1"/>
          </p:cNvSpPr>
          <p:nvPr>
            <p:ph type="subTitle" idx="1"/>
          </p:nvPr>
        </p:nvSpPr>
        <p:spPr>
          <a:xfrm>
            <a:off x="1524000" y="2370667"/>
            <a:ext cx="9144000" cy="3293533"/>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00"/>
              <a:buFont typeface="Noto Sans Symbols"/>
              <a:buChar char="❏"/>
            </a:pPr>
            <a:r>
              <a:rPr lang="en-US" sz="1800" dirty="0"/>
              <a:t>Most health research to date uses data stored in a centralized database (i.e., a database stored in a single site), where analysis and model fitting is done with full access to the sensitive underlying data</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Federated learning techniques enable calculation of research study endpoints in a privacy-preserving fashion such that private data never leaves a given device</a:t>
            </a:r>
            <a:endParaRPr dirty="0"/>
          </a:p>
          <a:p>
            <a:pPr marL="342900" lvl="0" indent="-342900" algn="just" rtl="0">
              <a:lnSpc>
                <a:spcPct val="90000"/>
              </a:lnSpc>
              <a:spcBef>
                <a:spcPts val="1000"/>
              </a:spcBef>
              <a:spcAft>
                <a:spcPts val="0"/>
              </a:spcAft>
              <a:buClr>
                <a:schemeClr val="dk1"/>
              </a:buClr>
              <a:buSzPts val="1800"/>
              <a:buFont typeface="Noto Sans Symbols"/>
              <a:buChar char="❏"/>
            </a:pPr>
            <a:r>
              <a:rPr lang="en-US" sz="1800" dirty="0"/>
              <a:t>With these advantages, large fractions of the population that wanted to contribute to novel health findings, but had reservations about sharing raw data and digital signals, Now will contribute towards the same without any hesitations </a:t>
            </a:r>
            <a:endParaRPr sz="1800" dirty="0"/>
          </a:p>
        </p:txBody>
      </p:sp>
      <p:pic>
        <p:nvPicPr>
          <p:cNvPr id="161" name="Google Shape;161;p21"/>
          <p:cNvPicPr preferRelativeResize="0"/>
          <p:nvPr/>
        </p:nvPicPr>
        <p:blipFill rotWithShape="1">
          <a:blip r:embed="rId3">
            <a:alphaModFix/>
          </a:blip>
          <a:srcRect/>
          <a:stretch/>
        </p:blipFill>
        <p:spPr>
          <a:xfrm>
            <a:off x="10757633" y="8467"/>
            <a:ext cx="1434367" cy="14608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2088</Words>
  <Application>Microsoft Office PowerPoint</Application>
  <PresentationFormat>Widescreen</PresentationFormat>
  <Paragraphs>147</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Times New Roman</vt:lpstr>
      <vt:lpstr>Noto Sans Symbols</vt:lpstr>
      <vt:lpstr>Calibri</vt:lpstr>
      <vt:lpstr>Arial</vt:lpstr>
      <vt:lpstr>Office Theme</vt:lpstr>
      <vt:lpstr>Privacy-first health research with federated learning</vt:lpstr>
      <vt:lpstr>Contents</vt:lpstr>
      <vt:lpstr>Recap of Presentation 1.</vt:lpstr>
      <vt:lpstr>PowerPoint Presentation</vt:lpstr>
      <vt:lpstr>PowerPoint Presentation</vt:lpstr>
      <vt:lpstr>PowerPoint Presentation</vt:lpstr>
      <vt:lpstr>PowerPoint Presentation</vt:lpstr>
      <vt:lpstr>PowerPoint Presentation</vt:lpstr>
      <vt:lpstr>Motivation</vt:lpstr>
      <vt:lpstr>Problem Statement</vt:lpstr>
      <vt:lpstr> Existing method(s)/Related work with limitations</vt:lpstr>
      <vt:lpstr>Paper Methodology </vt:lpstr>
      <vt:lpstr>PowerPoint Presentation</vt:lpstr>
      <vt:lpstr>PowerPoint Presentation</vt:lpstr>
      <vt:lpstr>PowerPoint Presentation</vt:lpstr>
      <vt:lpstr>Original Results</vt:lpstr>
      <vt:lpstr>PowerPoint Presentation</vt:lpstr>
      <vt:lpstr>PowerPoint Presentation</vt:lpstr>
      <vt:lpstr>Reproduced Results</vt:lpstr>
      <vt:lpstr>PowerPoint Presentation</vt:lpstr>
      <vt:lpstr>PowerPoint Presentation</vt:lpstr>
      <vt:lpstr>Novelty ideas and future work</vt:lpstr>
      <vt:lpstr>PowerPoint Presentation</vt:lpstr>
      <vt:lpstr>PowerPoint Presentation</vt:lpstr>
      <vt:lpstr>PowerPoint Presentation</vt:lpstr>
      <vt:lpstr>PowerPoint Presentation</vt:lpstr>
      <vt:lpstr>PowerPoint Presentation</vt:lpstr>
      <vt:lpstr>PowerPoint Presentation</vt:lpstr>
      <vt:lpstr>Observations and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Privacy-first health research with federated learning</dc:title>
  <dc:creator>Parth Thakkar</dc:creator>
  <cp:lastModifiedBy>Parth Thakkar</cp:lastModifiedBy>
  <cp:revision>9</cp:revision>
  <dcterms:modified xsi:type="dcterms:W3CDTF">2023-05-03T05:58:58Z</dcterms:modified>
</cp:coreProperties>
</file>