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orizon" charset="1" panose="02000500000000000000"/>
      <p:regular r:id="rId18"/>
    </p:embeddedFont>
    <p:embeddedFont>
      <p:font typeface="TT Hoves" charset="1" panose="02000003020000060003"/>
      <p:regular r:id="rId19"/>
    </p:embeddedFont>
    <p:embeddedFont>
      <p:font typeface="Canva Sans Bold" charset="1" panose="020B0803030501040103"/>
      <p:regular r:id="rId20"/>
    </p:embeddedFont>
    <p:embeddedFont>
      <p:font typeface="TT Hoves Bold" charset="1" panose="0200000302000006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41756" y="477648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50" y="0"/>
                </a:lnTo>
                <a:lnTo>
                  <a:pt x="1523050" y="1542830"/>
                </a:lnTo>
                <a:lnTo>
                  <a:pt x="0" y="1542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3902" y="1344678"/>
            <a:ext cx="14592647" cy="42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5"/>
              </a:lnSpc>
            </a:pPr>
            <a:r>
              <a:rPr lang="en-US" sz="788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EMerging Trends in Edge computing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5686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2080" y="6830060"/>
            <a:ext cx="5806610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Aayush  Ahuja -01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Vanshika Keshwani -43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Parth Verma -70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7535" y="1467794"/>
            <a:ext cx="16675663" cy="861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🚗 Autonomous Vehicles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–</a:t>
            </a:r>
          </a:p>
          <a:p>
            <a:pPr algn="just">
              <a:lnSpc>
                <a:spcPts val="4707"/>
              </a:lnSpc>
            </a:pP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Self-d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riving cars (e.g., Tesla, Waymo) process sensor data locally for real-time navigation.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🌆 Smart Cities –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just">
              <a:lnSpc>
                <a:spcPts val="4707"/>
              </a:lnSpc>
            </a:pP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Traffic signals and surveillance cameras analyze data on-site to optimize urban infrastructure.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🏥 Healthcare – 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Wearable devices (e.g., smart insulin pumps) monitor patients and adjust treatments instantly.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🏭 Industrial IoT –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Factories (e.g., Siemens) use edge computing for predictive maintenance and efficiency.</a:t>
            </a:r>
          </a:p>
          <a:p>
            <a:pPr algn="just" marL="725949" indent="-362974" lvl="1">
              <a:lnSpc>
                <a:spcPts val="4707"/>
              </a:lnSpc>
              <a:buFont typeface="Arial"/>
              <a:buChar char="•"/>
            </a:pP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📶 Con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tent Deliv</a:t>
            </a:r>
            <a:r>
              <a:rPr lang="en-US" b="true" sz="33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ery Networks (CDN) – </a:t>
            </a:r>
          </a:p>
          <a:p>
            <a:pPr algn="just">
              <a:lnSpc>
                <a:spcPts val="4707"/>
              </a:lnSpc>
            </a:pPr>
            <a:r>
              <a:rPr lang="en-US" sz="3362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     </a:t>
            </a:r>
            <a:r>
              <a:rPr lang="en-US" sz="33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Platforms like Netflix cache content at the edge for faster streaming.</a:t>
            </a:r>
          </a:p>
          <a:p>
            <a:pPr algn="just">
              <a:lnSpc>
                <a:spcPts val="28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535976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REAL-LIFE   EXAMPLES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790457"/>
            <a:ext cx="16218914" cy="723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0369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Edge computing</a:t>
            </a:r>
          </a:p>
          <a:p>
            <a:pPr algn="just">
              <a:lnSpc>
                <a:spcPts val="5838"/>
              </a:lnSpc>
            </a:pPr>
            <a:r>
              <a:rPr lang="en-US" sz="41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is transforming data processing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by enabling decentralized,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real-time analytics.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Emerging trends such as AI at the edge, 5G, and serverless computing are shaping its future.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Addressing security risks and optimizing power efficiency will be critical for mass adoption.</a:t>
            </a:r>
          </a:p>
          <a:p>
            <a:pPr algn="just" marL="921959" indent="-460979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future of</a:t>
            </a: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edg</a:t>
            </a:r>
            <a:r>
              <a:rPr lang="en-US" sz="4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computing lies in smarter hardware, energy optimization, and standardized frameworks.</a:t>
            </a:r>
          </a:p>
          <a:p>
            <a:pPr algn="just">
              <a:lnSpc>
                <a:spcPts val="41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866202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377960" y="1028700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50" y="0"/>
                </a:lnTo>
                <a:lnTo>
                  <a:pt x="1523050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8515" y="3313370"/>
            <a:ext cx="13990970" cy="20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22"/>
              </a:lnSpc>
            </a:pPr>
            <a:r>
              <a:rPr lang="en-US" sz="11516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5686" y="8852535"/>
            <a:ext cx="14062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8327" y="4244601"/>
            <a:ext cx="5243135" cy="2878279"/>
          </a:xfrm>
          <a:custGeom>
            <a:avLst/>
            <a:gdLst/>
            <a:ahLst/>
            <a:cxnLst/>
            <a:rect r="r" b="b" t="t" l="l"/>
            <a:pathLst>
              <a:path h="2878279" w="5243135">
                <a:moveTo>
                  <a:pt x="0" y="0"/>
                </a:moveTo>
                <a:lnTo>
                  <a:pt x="5243135" y="0"/>
                </a:lnTo>
                <a:lnTo>
                  <a:pt x="5243135" y="2878279"/>
                </a:lnTo>
                <a:lnTo>
                  <a:pt x="0" y="2878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3460" y="3798290"/>
            <a:ext cx="11027368" cy="571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Definition: Processing data near the source instead of cloud data centers.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Purpose: Reduces delay, saves bandwidth, and enables real-time processing.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Key Drivers: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IoT growth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Low-latency needs (AR/VR, self-driving cars)</a:t>
            </a:r>
          </a:p>
          <a:p>
            <a:pPr algn="just" marL="780370" indent="-390185" lvl="1">
              <a:lnSpc>
                <a:spcPts val="5060"/>
              </a:lnSpc>
              <a:buFont typeface="Arial"/>
              <a:buChar char="•"/>
            </a:pPr>
            <a:r>
              <a:rPr lang="en-US" sz="361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Data-heavy apps (smart cities, streaming)</a:t>
            </a:r>
          </a:p>
          <a:p>
            <a:pPr algn="just">
              <a:lnSpc>
                <a:spcPts val="506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482488"/>
            <a:ext cx="11599627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INTRODUCTION TO EDGE COMPUTING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-207032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68540" y="3278016"/>
            <a:ext cx="5243135" cy="2878279"/>
          </a:xfrm>
          <a:custGeom>
            <a:avLst/>
            <a:gdLst/>
            <a:ahLst/>
            <a:cxnLst/>
            <a:rect r="r" b="b" t="t" l="l"/>
            <a:pathLst>
              <a:path h="2878279" w="5243135">
                <a:moveTo>
                  <a:pt x="0" y="0"/>
                </a:moveTo>
                <a:lnTo>
                  <a:pt x="5243135" y="0"/>
                </a:lnTo>
                <a:lnTo>
                  <a:pt x="5243135" y="2878279"/>
                </a:lnTo>
                <a:lnTo>
                  <a:pt x="0" y="2878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3559" y="3220866"/>
            <a:ext cx="12254577" cy="7066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 Edge Computing: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Decentralized processing at network edge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Low latency, real-time response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Best for time-sensitive applications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Cloud Computing: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Centralized processing in data centers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Higher latency due to distance </a:t>
            </a:r>
          </a:p>
          <a:p>
            <a:pPr algn="just">
              <a:lnSpc>
                <a:spcPts val="5623"/>
              </a:lnSpc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•- Scalable but not ideal for real-time tasks </a:t>
            </a:r>
          </a:p>
          <a:p>
            <a:pPr algn="just">
              <a:lnSpc>
                <a:spcPts val="5623"/>
              </a:lnSpc>
              <a:spcBef>
                <a:spcPct val="0"/>
              </a:spcBef>
            </a:pPr>
            <a:r>
              <a:rPr lang="en-US" sz="40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58667" y="6475192"/>
            <a:ext cx="4653008" cy="3102005"/>
          </a:xfrm>
          <a:custGeom>
            <a:avLst/>
            <a:gdLst/>
            <a:ahLst/>
            <a:cxnLst/>
            <a:rect r="r" b="b" t="t" l="l"/>
            <a:pathLst>
              <a:path h="3102005" w="4653008">
                <a:moveTo>
                  <a:pt x="0" y="0"/>
                </a:moveTo>
                <a:lnTo>
                  <a:pt x="4653008" y="0"/>
                </a:lnTo>
                <a:lnTo>
                  <a:pt x="4653008" y="3102006"/>
                </a:lnTo>
                <a:lnTo>
                  <a:pt x="0" y="31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3559" y="405964"/>
            <a:ext cx="10969345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EDGE COMPUTING VS        CLOUD COMPUTING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34518"/>
            <a:ext cx="14454973" cy="787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910" indent="-336455" lvl="1">
              <a:lnSpc>
                <a:spcPts val="4363"/>
              </a:lnSpc>
              <a:buFont typeface="Arial"/>
              <a:buChar char="•"/>
            </a:pPr>
            <a:r>
              <a:rPr lang="en-US" b="true" sz="3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AI at the Edge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ionally, AI models require cloud processing, but edge computing enables AI/ML models to run directly on local devices.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duc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esp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ime and dependenc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y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on internet connectivity, ensuring real-time decision-making.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Example: Facial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ogn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smartphones, 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edict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iv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m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intenan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 industrial IoT.</a:t>
            </a:r>
          </a:p>
          <a:p>
            <a:pPr algn="just" marL="672910" indent="-336455" lvl="1">
              <a:lnSpc>
                <a:spcPts val="4363"/>
              </a:lnSpc>
              <a:buFont typeface="Arial"/>
              <a:buChar char="•"/>
            </a:pPr>
            <a:r>
              <a:rPr lang="en-US" b="true" sz="3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5G Integration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5G networks provide ultra-fast, low-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lat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y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communication, enhancing edge computing capabilities.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Enables real-time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pp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ica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ions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such as aut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nomous vehic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s, 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emot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</a:t>
            </a: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surgeries, and smart manufacturing.</a:t>
            </a:r>
          </a:p>
          <a:p>
            <a:pPr algn="just" marL="1345820" indent="-448607" lvl="2">
              <a:lnSpc>
                <a:spcPts val="4363"/>
              </a:lnSpc>
              <a:buFont typeface="Arial"/>
              <a:buChar char="⚬"/>
            </a:pPr>
            <a:r>
              <a:rPr lang="en-US" sz="3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5G allows for seamless connectivity between edge devices, improving data transfer efficiency.</a:t>
            </a:r>
          </a:p>
          <a:p>
            <a:pPr algn="just">
              <a:lnSpc>
                <a:spcPts val="100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5686" y="521626"/>
            <a:ext cx="13010292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KEY EMERGING TRENDS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05943"/>
            <a:ext cx="14454973" cy="837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Definition: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Serverless computing at the edge enables the execution of functi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on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on-demand without the need for managing infrastructure.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Benefits: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educes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c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 by elim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inating the need for always-on servers.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Improves scalability, automatical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ly adjusti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ng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res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ources based on demand.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Simplifies deployment and maintenance of edge 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pp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ica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ions.</a:t>
            </a:r>
          </a:p>
          <a:p>
            <a:pPr algn="just" marL="802447" indent="-401223" lvl="1">
              <a:lnSpc>
                <a:spcPts val="5203"/>
              </a:lnSpc>
              <a:buFont typeface="Arial"/>
              <a:buChar char="•"/>
            </a:pPr>
            <a:r>
              <a:rPr lang="en-US" b="true" sz="37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Example:</a:t>
            </a:r>
          </a:p>
          <a:p>
            <a:pPr algn="just">
              <a:lnSpc>
                <a:spcPts val="5203"/>
              </a:lnSpc>
            </a:pP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Cloudf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lar</a:t>
            </a:r>
            <a:r>
              <a:rPr lang="en-US" sz="37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 Workers and AWS Lambda@Edge provide edge-based serverless execution for dynamic content delivery.</a:t>
            </a:r>
          </a:p>
          <a:p>
            <a:pPr algn="just">
              <a:lnSpc>
                <a:spcPts val="394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SERVERLESS EDGE COMPUTING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996418"/>
            <a:ext cx="16218914" cy="718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Definition: </a:t>
            </a:r>
          </a:p>
          <a:p>
            <a:pPr algn="just">
              <a:lnSpc>
                <a:spcPts val="5838"/>
              </a:lnSpc>
            </a:pPr>
            <a:r>
              <a:rPr lang="en-US" sz="41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 layer between the cloud and edge devices that helps process, analyze, and filter data closer to where it is generated.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Rol</a:t>
            </a:r>
            <a:r>
              <a:rPr lang="en-US" b="true" sz="41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 in Edge Computing: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educes the burden on cloud resources by handling processing at intermediate nodes.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Enhanc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es decision-making by providing localized data insights.</a:t>
            </a:r>
          </a:p>
          <a:p>
            <a:pPr algn="just" marL="900370" indent="-450185" lvl="1">
              <a:lnSpc>
                <a:spcPts val="5838"/>
              </a:lnSpc>
              <a:buFont typeface="Arial"/>
              <a:buChar char="•"/>
            </a:pP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Use C</a:t>
            </a:r>
            <a:r>
              <a:rPr lang="en-US" sz="41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ase: Smart traffic management systems optimize signal operations based on real-time vehicle and pedestrian data.</a:t>
            </a:r>
          </a:p>
          <a:p>
            <a:pPr algn="just">
              <a:lnSpc>
                <a:spcPts val="44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9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  <a:spcBef>
                <a:spcPct val="0"/>
              </a:spcBef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FOG EDGE COMPUTING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2005943"/>
            <a:ext cx="16218914" cy="962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Concept: 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Dynamic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workload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balancing between edge and cloud computing to maximize efficiency.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Advantages: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Ensures optimal use of resources by processing critical data at the edge while offloading non-critical tasks to the cloud.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Reduces latency and improves reliability.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Supports applications suc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 a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live streaming, content delivery, and industrial automation.</a:t>
            </a:r>
          </a:p>
          <a:p>
            <a:pPr algn="just" marL="857190" indent="-428595" lvl="1">
              <a:lnSpc>
                <a:spcPts val="5558"/>
              </a:lnSpc>
              <a:buFont typeface="Arial"/>
              <a:buChar char="•"/>
            </a:pPr>
            <a:r>
              <a:rPr lang="en-US" b="true" sz="39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Example:</a:t>
            </a:r>
          </a:p>
          <a:p>
            <a:pPr algn="just">
              <a:lnSpc>
                <a:spcPts val="5558"/>
              </a:lnSpc>
            </a:pPr>
            <a:r>
              <a:rPr lang="en-US" sz="397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CDN</a:t>
            </a:r>
            <a:r>
              <a:rPr lang="en-US" sz="39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 like Akamai and Cloudflare use edge computing to cache content closer to users, reducing load times.</a:t>
            </a:r>
          </a:p>
          <a:p>
            <a:pPr algn="just">
              <a:lnSpc>
                <a:spcPts val="5558"/>
              </a:lnSpc>
              <a:spcBef>
                <a:spcPct val="0"/>
              </a:spcBef>
            </a:pPr>
          </a:p>
          <a:p>
            <a:pPr algn="just">
              <a:lnSpc>
                <a:spcPts val="5558"/>
              </a:lnSpc>
              <a:spcBef>
                <a:spcPct val="0"/>
              </a:spcBef>
            </a:pPr>
          </a:p>
          <a:p>
            <a:pPr algn="just">
              <a:lnSpc>
                <a:spcPts val="37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810" y="597826"/>
            <a:ext cx="16003614" cy="18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02"/>
              </a:lnSpc>
            </a:pPr>
            <a:r>
              <a:rPr lang="en-US" sz="50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EDGE-CLOUD ORCHESTRATION</a:t>
            </a:r>
          </a:p>
          <a:p>
            <a:pPr algn="just">
              <a:lnSpc>
                <a:spcPts val="71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819032"/>
            <a:ext cx="16218914" cy="846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Security Risks: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Breaches: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Decentralized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architecture increases the risk of unauthorized access and data theft.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Phy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sical Security Threats: Edge devices are often deployed in remote or insecure locations, making them vulnerable to tampering.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DDoS Attacks: Edge networks are susceptible to distributed denial-of-service attacks that can disrupt services.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Emerging Security Solutions: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Secure Boot Mechanisms: Ensures only authenticated software runs on edge devices.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End-to-End Encryption: Protects data during transmission b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etween edg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e, fog, and cloud layers.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AI-Driven Threat Detection: Uses machine learning to identify and mitigate security risks in real time.</a:t>
            </a:r>
          </a:p>
          <a:p>
            <a:pPr algn="just">
              <a:lnSpc>
                <a:spcPts val="27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335" y="846407"/>
            <a:ext cx="16003614" cy="232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SECURITY CHALLENGES AND TRENDS</a:t>
            </a:r>
          </a:p>
          <a:p>
            <a:pPr algn="just">
              <a:lnSpc>
                <a:spcPts val="6122"/>
              </a:lnSpc>
            </a:pPr>
          </a:p>
          <a:p>
            <a:pPr algn="just">
              <a:lnSpc>
                <a:spcPts val="59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5210" y="0"/>
            <a:ext cx="18758420" cy="10701065"/>
            <a:chOff x="0" y="0"/>
            <a:chExt cx="4940489" cy="2818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0489" cy="2818387"/>
            </a:xfrm>
            <a:custGeom>
              <a:avLst/>
              <a:gdLst/>
              <a:ahLst/>
              <a:cxnLst/>
              <a:rect r="r" b="b" t="t" l="l"/>
              <a:pathLst>
                <a:path h="2818387" w="4940489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true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3559" y="1819032"/>
            <a:ext cx="16218914" cy="846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Security Risks: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Breaches: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Decentralized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architecture increases the risk of unauthorized access and data theft.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Phy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sical Security Threats: Edge devices are often deployed in remote or insecure locations, making them vulnerable to tampering.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DDoS Attacks: Edge networks are susceptible to distributed denial-of-service attacks that can disrupt services.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Emerging Security Solutions: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Secure Boot Mechanisms: Ensures only authenticated software runs on edge devices.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End-to-End Encryption: Protects data during transmission b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etween edg</a:t>
            </a: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e, fog, and cloud layers.</a:t>
            </a:r>
          </a:p>
          <a:p>
            <a:pPr algn="just" marL="706064" indent="-353032" lvl="1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AI-Driven Threat Detection: Uses machine learning to identify and mitigate security risks in real time.</a:t>
            </a:r>
          </a:p>
          <a:p>
            <a:pPr algn="just">
              <a:lnSpc>
                <a:spcPts val="27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70949" y="567889"/>
            <a:ext cx="1523050" cy="1542829"/>
          </a:xfrm>
          <a:custGeom>
            <a:avLst/>
            <a:gdLst/>
            <a:ahLst/>
            <a:cxnLst/>
            <a:rect r="r" b="b" t="t" l="l"/>
            <a:pathLst>
              <a:path h="1542829" w="1523050">
                <a:moveTo>
                  <a:pt x="0" y="0"/>
                </a:moveTo>
                <a:lnTo>
                  <a:pt x="1523049" y="0"/>
                </a:lnTo>
                <a:lnTo>
                  <a:pt x="1523049" y="1542829"/>
                </a:lnTo>
                <a:lnTo>
                  <a:pt x="0" y="1542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559" y="866202"/>
            <a:ext cx="16003614" cy="80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2"/>
              </a:lnSpc>
              <a:spcBef>
                <a:spcPct val="0"/>
              </a:spcBef>
            </a:pPr>
            <a:r>
              <a:rPr lang="en-US" sz="437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FUTURE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DAGizCqQkfw</dc:identifier>
  <dcterms:modified xsi:type="dcterms:W3CDTF">2011-08-01T06:04:30Z</dcterms:modified>
  <cp:revision>1</cp:revision>
  <dc:title>EMerging Tre</dc:title>
</cp:coreProperties>
</file>