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Horizon" charset="1" panose="02000500000000000000"/>
      <p:regular r:id="rId18"/>
    </p:embeddedFont>
    <p:embeddedFont>
      <p:font typeface="TT Hoves" charset="1" panose="02000003020000060003"/>
      <p:regular r:id="rId19"/>
    </p:embeddedFont>
    <p:embeddedFont>
      <p:font typeface="Canva Sans Bold" charset="1" panose="020B0803030501040103"/>
      <p:regular r:id="rId20"/>
    </p:embeddedFont>
    <p:embeddedFont>
      <p:font typeface="TT Hoves Bold" charset="1" panose="020000030200000600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2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35210" y="-207032"/>
            <a:ext cx="18758420" cy="10701065"/>
            <a:chOff x="0" y="0"/>
            <a:chExt cx="4940489" cy="2818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0489" cy="2818387"/>
            </a:xfrm>
            <a:custGeom>
              <a:avLst/>
              <a:gdLst/>
              <a:ahLst/>
              <a:cxnLst/>
              <a:rect r="r" b="b" t="t" l="l"/>
              <a:pathLst>
                <a:path h="2818387" w="4940489">
                  <a:moveTo>
                    <a:pt x="0" y="0"/>
                  </a:moveTo>
                  <a:lnTo>
                    <a:pt x="4940489" y="0"/>
                  </a:lnTo>
                  <a:lnTo>
                    <a:pt x="4940489" y="2818387"/>
                  </a:lnTo>
                  <a:lnTo>
                    <a:pt x="0" y="2818387"/>
                  </a:lnTo>
                  <a:close/>
                </a:path>
              </a:pathLst>
            </a:custGeom>
            <a:gradFill rotWithShape="true">
              <a:gsLst>
                <a:gs pos="0">
                  <a:srgbClr val="0D2650">
                    <a:alpha val="95000"/>
                  </a:srgbClr>
                </a:gs>
                <a:gs pos="100000">
                  <a:srgbClr val="0C1566">
                    <a:alpha val="95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940489" cy="2875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241756" y="477648"/>
            <a:ext cx="1523050" cy="1542829"/>
          </a:xfrm>
          <a:custGeom>
            <a:avLst/>
            <a:gdLst/>
            <a:ahLst/>
            <a:cxnLst/>
            <a:rect r="r" b="b" t="t" l="l"/>
            <a:pathLst>
              <a:path h="1542829" w="1523050">
                <a:moveTo>
                  <a:pt x="0" y="0"/>
                </a:moveTo>
                <a:lnTo>
                  <a:pt x="1523050" y="0"/>
                </a:lnTo>
                <a:lnTo>
                  <a:pt x="1523050" y="1542830"/>
                </a:lnTo>
                <a:lnTo>
                  <a:pt x="0" y="15428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23902" y="1344678"/>
            <a:ext cx="14592647" cy="4234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35"/>
              </a:lnSpc>
            </a:pPr>
            <a:r>
              <a:rPr lang="en-US" sz="7882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EMerging Trends in Edge computing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84590" y="8852535"/>
            <a:ext cx="1406261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045686" y="8852535"/>
            <a:ext cx="1406261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2080" y="6830060"/>
            <a:ext cx="5806610" cy="2098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Aayush  Ahuja -01</a:t>
            </a:r>
          </a:p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Vanshika Keshwani -43</a:t>
            </a:r>
          </a:p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Parth Verma -70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35210" y="0"/>
            <a:ext cx="18758420" cy="10701065"/>
            <a:chOff x="0" y="0"/>
            <a:chExt cx="4940489" cy="2818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0489" cy="2818387"/>
            </a:xfrm>
            <a:custGeom>
              <a:avLst/>
              <a:gdLst/>
              <a:ahLst/>
              <a:cxnLst/>
              <a:rect r="r" b="b" t="t" l="l"/>
              <a:pathLst>
                <a:path h="2818387" w="4940489">
                  <a:moveTo>
                    <a:pt x="0" y="0"/>
                  </a:moveTo>
                  <a:lnTo>
                    <a:pt x="4940489" y="0"/>
                  </a:lnTo>
                  <a:lnTo>
                    <a:pt x="4940489" y="2818387"/>
                  </a:lnTo>
                  <a:lnTo>
                    <a:pt x="0" y="2818387"/>
                  </a:lnTo>
                  <a:close/>
                </a:path>
              </a:pathLst>
            </a:custGeom>
            <a:gradFill rotWithShape="true">
              <a:gsLst>
                <a:gs pos="0">
                  <a:srgbClr val="0D2650">
                    <a:alpha val="95000"/>
                  </a:srgbClr>
                </a:gs>
                <a:gs pos="100000">
                  <a:srgbClr val="0C1566">
                    <a:alpha val="95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940489" cy="2875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77535" y="1467794"/>
            <a:ext cx="16675663" cy="8618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5949" indent="-362974" lvl="1">
              <a:lnSpc>
                <a:spcPts val="4707"/>
              </a:lnSpc>
              <a:buFont typeface="Arial"/>
              <a:buChar char="•"/>
            </a:pPr>
            <a:r>
              <a:rPr lang="en-US" b="true" sz="33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🚗 Autonomous Vehicles</a:t>
            </a:r>
            <a:r>
              <a:rPr lang="en-US" b="true" sz="33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 –</a:t>
            </a:r>
          </a:p>
          <a:p>
            <a:pPr algn="just">
              <a:lnSpc>
                <a:spcPts val="4707"/>
              </a:lnSpc>
            </a:pPr>
            <a:r>
              <a:rPr lang="en-US" sz="3362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       Self-d</a:t>
            </a:r>
            <a:r>
              <a:rPr lang="en-US" sz="3362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riving cars (e.g., Tesla, Waymo) process sensor data locally for real-time navigation.</a:t>
            </a:r>
          </a:p>
          <a:p>
            <a:pPr algn="just" marL="725949" indent="-362974" lvl="1">
              <a:lnSpc>
                <a:spcPts val="4707"/>
              </a:lnSpc>
              <a:buFont typeface="Arial"/>
              <a:buChar char="•"/>
            </a:pPr>
            <a:r>
              <a:rPr lang="en-US" b="true" sz="33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🌆 Smart Cities –</a:t>
            </a:r>
            <a:r>
              <a:rPr lang="en-US" sz="3362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</a:t>
            </a:r>
          </a:p>
          <a:p>
            <a:pPr algn="just">
              <a:lnSpc>
                <a:spcPts val="4707"/>
              </a:lnSpc>
            </a:pPr>
            <a:r>
              <a:rPr lang="en-US" sz="3362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          </a:t>
            </a:r>
            <a:r>
              <a:rPr lang="en-US" sz="3362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Traffic signals and surveillance cameras analyze data on-site to optimize urban infrastructure.</a:t>
            </a:r>
          </a:p>
          <a:p>
            <a:pPr algn="just" marL="725949" indent="-362974" lvl="1">
              <a:lnSpc>
                <a:spcPts val="4707"/>
              </a:lnSpc>
              <a:buFont typeface="Arial"/>
              <a:buChar char="•"/>
            </a:pPr>
            <a:r>
              <a:rPr lang="en-US" b="true" sz="33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🏥 Healthcare – </a:t>
            </a:r>
          </a:p>
          <a:p>
            <a:pPr algn="just">
              <a:lnSpc>
                <a:spcPts val="4707"/>
              </a:lnSpc>
            </a:pPr>
            <a:r>
              <a:rPr lang="en-US" sz="3362" b="true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       </a:t>
            </a:r>
            <a:r>
              <a:rPr lang="en-US" sz="3362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Wearable devices (e.g., smart insulin pumps) monitor patients and adjust treatments instantly.</a:t>
            </a:r>
          </a:p>
          <a:p>
            <a:pPr algn="just" marL="725949" indent="-362974" lvl="1">
              <a:lnSpc>
                <a:spcPts val="4707"/>
              </a:lnSpc>
              <a:buFont typeface="Arial"/>
              <a:buChar char="•"/>
            </a:pPr>
            <a:r>
              <a:rPr lang="en-US" b="true" sz="33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🏭 Industrial IoT –</a:t>
            </a:r>
          </a:p>
          <a:p>
            <a:pPr algn="just">
              <a:lnSpc>
                <a:spcPts val="4707"/>
              </a:lnSpc>
            </a:pPr>
            <a:r>
              <a:rPr lang="en-US" sz="3362" b="true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    </a:t>
            </a:r>
            <a:r>
              <a:rPr lang="en-US" sz="3362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Factories (e.g., Siemens) use edge computing for predictive maintenance and efficiency.</a:t>
            </a:r>
          </a:p>
          <a:p>
            <a:pPr algn="just" marL="725949" indent="-362974" lvl="1">
              <a:lnSpc>
                <a:spcPts val="4707"/>
              </a:lnSpc>
              <a:buFont typeface="Arial"/>
              <a:buChar char="•"/>
            </a:pPr>
            <a:r>
              <a:rPr lang="en-US" b="true" sz="33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📶 Con</a:t>
            </a:r>
            <a:r>
              <a:rPr lang="en-US" b="true" sz="33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tent Deliv</a:t>
            </a:r>
            <a:r>
              <a:rPr lang="en-US" b="true" sz="33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ery Networks (CDN) – </a:t>
            </a:r>
          </a:p>
          <a:p>
            <a:pPr algn="just">
              <a:lnSpc>
                <a:spcPts val="4707"/>
              </a:lnSpc>
            </a:pPr>
            <a:r>
              <a:rPr lang="en-US" sz="3362" b="true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         </a:t>
            </a:r>
            <a:r>
              <a:rPr lang="en-US" sz="3362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Platforms like Netflix cache content at the edge for faster streaming.</a:t>
            </a:r>
          </a:p>
          <a:p>
            <a:pPr algn="just">
              <a:lnSpc>
                <a:spcPts val="2822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170949" y="567889"/>
            <a:ext cx="1523050" cy="1542829"/>
          </a:xfrm>
          <a:custGeom>
            <a:avLst/>
            <a:gdLst/>
            <a:ahLst/>
            <a:cxnLst/>
            <a:rect r="r" b="b" t="t" l="l"/>
            <a:pathLst>
              <a:path h="1542829" w="1523050">
                <a:moveTo>
                  <a:pt x="0" y="0"/>
                </a:moveTo>
                <a:lnTo>
                  <a:pt x="1523049" y="0"/>
                </a:lnTo>
                <a:lnTo>
                  <a:pt x="1523049" y="1542829"/>
                </a:lnTo>
                <a:lnTo>
                  <a:pt x="0" y="15428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13559" y="535976"/>
            <a:ext cx="16003614" cy="803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22"/>
              </a:lnSpc>
              <a:spcBef>
                <a:spcPct val="0"/>
              </a:spcBef>
            </a:pPr>
            <a:r>
              <a:rPr lang="en-US" sz="4372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REAL-LIFE   EXAMPLES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35210" y="0"/>
            <a:ext cx="18758420" cy="10701065"/>
            <a:chOff x="0" y="0"/>
            <a:chExt cx="4940489" cy="2818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0489" cy="2818387"/>
            </a:xfrm>
            <a:custGeom>
              <a:avLst/>
              <a:gdLst/>
              <a:ahLst/>
              <a:cxnLst/>
              <a:rect r="r" b="b" t="t" l="l"/>
              <a:pathLst>
                <a:path h="2818387" w="4940489">
                  <a:moveTo>
                    <a:pt x="0" y="0"/>
                  </a:moveTo>
                  <a:lnTo>
                    <a:pt x="4940489" y="0"/>
                  </a:lnTo>
                  <a:lnTo>
                    <a:pt x="4940489" y="2818387"/>
                  </a:lnTo>
                  <a:lnTo>
                    <a:pt x="0" y="2818387"/>
                  </a:lnTo>
                  <a:close/>
                </a:path>
              </a:pathLst>
            </a:custGeom>
            <a:gradFill rotWithShape="true">
              <a:gsLst>
                <a:gs pos="0">
                  <a:srgbClr val="0D2650">
                    <a:alpha val="95000"/>
                  </a:srgbClr>
                </a:gs>
                <a:gs pos="100000">
                  <a:srgbClr val="0C1566">
                    <a:alpha val="95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940489" cy="2875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13559" y="1790457"/>
            <a:ext cx="16218914" cy="7234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0369" indent="-450185" lvl="1">
              <a:lnSpc>
                <a:spcPts val="5838"/>
              </a:lnSpc>
              <a:buFont typeface="Arial"/>
              <a:buChar char="•"/>
            </a:pPr>
            <a:r>
              <a:rPr lang="en-US" b="true" sz="4170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Edge computing</a:t>
            </a:r>
          </a:p>
          <a:p>
            <a:pPr algn="just">
              <a:lnSpc>
                <a:spcPts val="5838"/>
              </a:lnSpc>
            </a:pPr>
            <a:r>
              <a:rPr lang="en-US" sz="4170" b="true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 </a:t>
            </a:r>
            <a:r>
              <a:rPr lang="en-US" sz="41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is transforming data processing</a:t>
            </a:r>
            <a:r>
              <a:rPr lang="en-US" sz="41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by enabling decentralized,</a:t>
            </a:r>
            <a:r>
              <a:rPr lang="en-US" sz="41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real-time analytics.</a:t>
            </a:r>
          </a:p>
          <a:p>
            <a:pPr algn="just" marL="921959" indent="-460979" lvl="1">
              <a:lnSpc>
                <a:spcPts val="5978"/>
              </a:lnSpc>
              <a:buFont typeface="Arial"/>
              <a:buChar char="•"/>
            </a:pPr>
            <a:r>
              <a:rPr lang="en-US" sz="4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Emerging trends such as AI at the edge, 5G, and serverless computing are shaping its future.</a:t>
            </a:r>
          </a:p>
          <a:p>
            <a:pPr algn="just" marL="921959" indent="-460979" lvl="1">
              <a:lnSpc>
                <a:spcPts val="5978"/>
              </a:lnSpc>
              <a:buFont typeface="Arial"/>
              <a:buChar char="•"/>
            </a:pPr>
            <a:r>
              <a:rPr lang="en-US" sz="4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Addressing security risks and optimizing power efficiency will be critical for mass adoption.</a:t>
            </a:r>
          </a:p>
          <a:p>
            <a:pPr algn="just" marL="921959" indent="-460979" lvl="1">
              <a:lnSpc>
                <a:spcPts val="5978"/>
              </a:lnSpc>
              <a:buFont typeface="Arial"/>
              <a:buChar char="•"/>
            </a:pPr>
            <a:r>
              <a:rPr lang="en-US" sz="4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The future of</a:t>
            </a:r>
            <a:r>
              <a:rPr lang="en-US" sz="4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edg</a:t>
            </a:r>
            <a:r>
              <a:rPr lang="en-US" sz="4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 computing lies in smarter hardware, energy optimization, and standardized frameworks.</a:t>
            </a:r>
          </a:p>
          <a:p>
            <a:pPr algn="just">
              <a:lnSpc>
                <a:spcPts val="4144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170949" y="567889"/>
            <a:ext cx="1523050" cy="1542829"/>
          </a:xfrm>
          <a:custGeom>
            <a:avLst/>
            <a:gdLst/>
            <a:ahLst/>
            <a:cxnLst/>
            <a:rect r="r" b="b" t="t" l="l"/>
            <a:pathLst>
              <a:path h="1542829" w="1523050">
                <a:moveTo>
                  <a:pt x="0" y="0"/>
                </a:moveTo>
                <a:lnTo>
                  <a:pt x="1523049" y="0"/>
                </a:lnTo>
                <a:lnTo>
                  <a:pt x="1523049" y="1542829"/>
                </a:lnTo>
                <a:lnTo>
                  <a:pt x="0" y="15428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13559" y="866202"/>
            <a:ext cx="16003614" cy="803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22"/>
              </a:lnSpc>
              <a:spcBef>
                <a:spcPct val="0"/>
              </a:spcBef>
            </a:pPr>
            <a:r>
              <a:rPr lang="en-US" sz="4372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CONCLUSION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35210" y="-207032"/>
            <a:ext cx="18758420" cy="10701065"/>
            <a:chOff x="0" y="0"/>
            <a:chExt cx="4940489" cy="2818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0489" cy="2818387"/>
            </a:xfrm>
            <a:custGeom>
              <a:avLst/>
              <a:gdLst/>
              <a:ahLst/>
              <a:cxnLst/>
              <a:rect r="r" b="b" t="t" l="l"/>
              <a:pathLst>
                <a:path h="2818387" w="4940489">
                  <a:moveTo>
                    <a:pt x="0" y="0"/>
                  </a:moveTo>
                  <a:lnTo>
                    <a:pt x="4940489" y="0"/>
                  </a:lnTo>
                  <a:lnTo>
                    <a:pt x="4940489" y="2818387"/>
                  </a:lnTo>
                  <a:lnTo>
                    <a:pt x="0" y="2818387"/>
                  </a:lnTo>
                  <a:close/>
                </a:path>
              </a:pathLst>
            </a:custGeom>
            <a:gradFill rotWithShape="true">
              <a:gsLst>
                <a:gs pos="0">
                  <a:srgbClr val="0D2650">
                    <a:alpha val="95000"/>
                  </a:srgbClr>
                </a:gs>
                <a:gs pos="100000">
                  <a:srgbClr val="0C1566">
                    <a:alpha val="95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940489" cy="2875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377960" y="1028700"/>
            <a:ext cx="1523050" cy="1542829"/>
          </a:xfrm>
          <a:custGeom>
            <a:avLst/>
            <a:gdLst/>
            <a:ahLst/>
            <a:cxnLst/>
            <a:rect r="r" b="b" t="t" l="l"/>
            <a:pathLst>
              <a:path h="1542829" w="1523050">
                <a:moveTo>
                  <a:pt x="0" y="0"/>
                </a:moveTo>
                <a:lnTo>
                  <a:pt x="1523050" y="0"/>
                </a:lnTo>
                <a:lnTo>
                  <a:pt x="1523050" y="1542829"/>
                </a:lnTo>
                <a:lnTo>
                  <a:pt x="0" y="15428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48515" y="3313370"/>
            <a:ext cx="13990970" cy="2098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22"/>
              </a:lnSpc>
            </a:pPr>
            <a:r>
              <a:rPr lang="en-US" sz="11516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THank you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84590" y="8852535"/>
            <a:ext cx="1406261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045686" y="8852535"/>
            <a:ext cx="1406261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35210" y="-207032"/>
            <a:ext cx="18758420" cy="10701065"/>
            <a:chOff x="0" y="0"/>
            <a:chExt cx="4940489" cy="2818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0489" cy="2818387"/>
            </a:xfrm>
            <a:custGeom>
              <a:avLst/>
              <a:gdLst/>
              <a:ahLst/>
              <a:cxnLst/>
              <a:rect r="r" b="b" t="t" l="l"/>
              <a:pathLst>
                <a:path h="2818387" w="4940489">
                  <a:moveTo>
                    <a:pt x="0" y="0"/>
                  </a:moveTo>
                  <a:lnTo>
                    <a:pt x="4940489" y="0"/>
                  </a:lnTo>
                  <a:lnTo>
                    <a:pt x="4940489" y="2818387"/>
                  </a:lnTo>
                  <a:lnTo>
                    <a:pt x="0" y="2818387"/>
                  </a:lnTo>
                  <a:close/>
                </a:path>
              </a:pathLst>
            </a:custGeom>
            <a:gradFill rotWithShape="true">
              <a:gsLst>
                <a:gs pos="0">
                  <a:srgbClr val="0D2650">
                    <a:alpha val="95000"/>
                  </a:srgbClr>
                </a:gs>
                <a:gs pos="100000">
                  <a:srgbClr val="0C1566">
                    <a:alpha val="95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940489" cy="2875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628327" y="4244601"/>
            <a:ext cx="5243135" cy="2878279"/>
          </a:xfrm>
          <a:custGeom>
            <a:avLst/>
            <a:gdLst/>
            <a:ahLst/>
            <a:cxnLst/>
            <a:rect r="r" b="b" t="t" l="l"/>
            <a:pathLst>
              <a:path h="2878279" w="5243135">
                <a:moveTo>
                  <a:pt x="0" y="0"/>
                </a:moveTo>
                <a:lnTo>
                  <a:pt x="5243135" y="0"/>
                </a:lnTo>
                <a:lnTo>
                  <a:pt x="5243135" y="2878279"/>
                </a:lnTo>
                <a:lnTo>
                  <a:pt x="0" y="2878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13460" y="3798290"/>
            <a:ext cx="11027368" cy="5718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80370" indent="-390185" lvl="1">
              <a:lnSpc>
                <a:spcPts val="5060"/>
              </a:lnSpc>
              <a:buFont typeface="Arial"/>
              <a:buChar char="•"/>
            </a:pPr>
            <a:r>
              <a:rPr lang="en-US" sz="3614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Definition: Processing data near the source instead of cloud data centers.</a:t>
            </a:r>
          </a:p>
          <a:p>
            <a:pPr algn="just" marL="780370" indent="-390185" lvl="1">
              <a:lnSpc>
                <a:spcPts val="5060"/>
              </a:lnSpc>
              <a:buFont typeface="Arial"/>
              <a:buChar char="•"/>
            </a:pPr>
            <a:r>
              <a:rPr lang="en-US" sz="3614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Purpose: Reduces delay, saves bandwidth, and enables real-time processing.</a:t>
            </a:r>
          </a:p>
          <a:p>
            <a:pPr algn="just" marL="780370" indent="-390185" lvl="1">
              <a:lnSpc>
                <a:spcPts val="5060"/>
              </a:lnSpc>
              <a:buFont typeface="Arial"/>
              <a:buChar char="•"/>
            </a:pPr>
            <a:r>
              <a:rPr lang="en-US" sz="3614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Key Drivers:</a:t>
            </a:r>
          </a:p>
          <a:p>
            <a:pPr algn="just" marL="780370" indent="-390185" lvl="1">
              <a:lnSpc>
                <a:spcPts val="5060"/>
              </a:lnSpc>
              <a:buFont typeface="Arial"/>
              <a:buChar char="•"/>
            </a:pPr>
            <a:r>
              <a:rPr lang="en-US" sz="3614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IoT growth</a:t>
            </a:r>
          </a:p>
          <a:p>
            <a:pPr algn="just" marL="780370" indent="-390185" lvl="1">
              <a:lnSpc>
                <a:spcPts val="5060"/>
              </a:lnSpc>
              <a:buFont typeface="Arial"/>
              <a:buChar char="•"/>
            </a:pPr>
            <a:r>
              <a:rPr lang="en-US" sz="3614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Low-latency needs (AR/VR, self-driving cars)</a:t>
            </a:r>
          </a:p>
          <a:p>
            <a:pPr algn="just" marL="780370" indent="-390185" lvl="1">
              <a:lnSpc>
                <a:spcPts val="5060"/>
              </a:lnSpc>
              <a:buFont typeface="Arial"/>
              <a:buChar char="•"/>
            </a:pPr>
            <a:r>
              <a:rPr lang="en-US" sz="3614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Data-heavy apps (smart cities, streaming)</a:t>
            </a:r>
          </a:p>
          <a:p>
            <a:pPr algn="just">
              <a:lnSpc>
                <a:spcPts val="5060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170949" y="567889"/>
            <a:ext cx="1523050" cy="1542829"/>
          </a:xfrm>
          <a:custGeom>
            <a:avLst/>
            <a:gdLst/>
            <a:ahLst/>
            <a:cxnLst/>
            <a:rect r="r" b="b" t="t" l="l"/>
            <a:pathLst>
              <a:path h="1542829" w="1523050">
                <a:moveTo>
                  <a:pt x="0" y="0"/>
                </a:moveTo>
                <a:lnTo>
                  <a:pt x="1523049" y="0"/>
                </a:lnTo>
                <a:lnTo>
                  <a:pt x="1523049" y="1542829"/>
                </a:lnTo>
                <a:lnTo>
                  <a:pt x="0" y="15428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482488"/>
            <a:ext cx="11599627" cy="1823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02"/>
              </a:lnSpc>
              <a:spcBef>
                <a:spcPct val="0"/>
              </a:spcBef>
            </a:pPr>
            <a:r>
              <a:rPr lang="en-US" sz="5072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INTRODUCTION TO EDGE COMPUTING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35210" y="-207032"/>
            <a:ext cx="18758420" cy="10701065"/>
            <a:chOff x="0" y="0"/>
            <a:chExt cx="4940489" cy="2818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0489" cy="2818387"/>
            </a:xfrm>
            <a:custGeom>
              <a:avLst/>
              <a:gdLst/>
              <a:ahLst/>
              <a:cxnLst/>
              <a:rect r="r" b="b" t="t" l="l"/>
              <a:pathLst>
                <a:path h="2818387" w="4940489">
                  <a:moveTo>
                    <a:pt x="0" y="0"/>
                  </a:moveTo>
                  <a:lnTo>
                    <a:pt x="4940489" y="0"/>
                  </a:lnTo>
                  <a:lnTo>
                    <a:pt x="4940489" y="2818387"/>
                  </a:lnTo>
                  <a:lnTo>
                    <a:pt x="0" y="2818387"/>
                  </a:lnTo>
                  <a:close/>
                </a:path>
              </a:pathLst>
            </a:custGeom>
            <a:gradFill rotWithShape="true">
              <a:gsLst>
                <a:gs pos="0">
                  <a:srgbClr val="0D2650">
                    <a:alpha val="95000"/>
                  </a:srgbClr>
                </a:gs>
                <a:gs pos="100000">
                  <a:srgbClr val="0C1566">
                    <a:alpha val="95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940489" cy="2875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968540" y="3278016"/>
            <a:ext cx="5243135" cy="2878279"/>
          </a:xfrm>
          <a:custGeom>
            <a:avLst/>
            <a:gdLst/>
            <a:ahLst/>
            <a:cxnLst/>
            <a:rect r="r" b="b" t="t" l="l"/>
            <a:pathLst>
              <a:path h="2878279" w="5243135">
                <a:moveTo>
                  <a:pt x="0" y="0"/>
                </a:moveTo>
                <a:lnTo>
                  <a:pt x="5243135" y="0"/>
                </a:lnTo>
                <a:lnTo>
                  <a:pt x="5243135" y="2878279"/>
                </a:lnTo>
                <a:lnTo>
                  <a:pt x="0" y="2878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13559" y="3220866"/>
            <a:ext cx="12254577" cy="7066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23"/>
              </a:lnSpc>
            </a:pPr>
            <a:r>
              <a:rPr lang="en-US" sz="40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• Edge Computing: </a:t>
            </a:r>
          </a:p>
          <a:p>
            <a:pPr algn="just">
              <a:lnSpc>
                <a:spcPts val="5623"/>
              </a:lnSpc>
            </a:pPr>
            <a:r>
              <a:rPr lang="en-US" sz="40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•- Decentralized processing at network edge </a:t>
            </a:r>
          </a:p>
          <a:p>
            <a:pPr algn="just">
              <a:lnSpc>
                <a:spcPts val="5623"/>
              </a:lnSpc>
            </a:pPr>
            <a:r>
              <a:rPr lang="en-US" sz="40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•- Low latency, real-time response </a:t>
            </a:r>
          </a:p>
          <a:p>
            <a:pPr algn="just">
              <a:lnSpc>
                <a:spcPts val="5623"/>
              </a:lnSpc>
            </a:pPr>
            <a:r>
              <a:rPr lang="en-US" sz="40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•- Best for time-sensitive applications</a:t>
            </a:r>
          </a:p>
          <a:p>
            <a:pPr algn="just">
              <a:lnSpc>
                <a:spcPts val="5623"/>
              </a:lnSpc>
            </a:pPr>
            <a:r>
              <a:rPr lang="en-US" sz="40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</a:t>
            </a:r>
          </a:p>
          <a:p>
            <a:pPr algn="just">
              <a:lnSpc>
                <a:spcPts val="5623"/>
              </a:lnSpc>
            </a:pPr>
            <a:r>
              <a:rPr lang="en-US" sz="40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Cloud Computing: </a:t>
            </a:r>
          </a:p>
          <a:p>
            <a:pPr algn="just">
              <a:lnSpc>
                <a:spcPts val="5623"/>
              </a:lnSpc>
            </a:pPr>
            <a:r>
              <a:rPr lang="en-US" sz="40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•- Centralized processing in data centers </a:t>
            </a:r>
          </a:p>
          <a:p>
            <a:pPr algn="just">
              <a:lnSpc>
                <a:spcPts val="5623"/>
              </a:lnSpc>
            </a:pPr>
            <a:r>
              <a:rPr lang="en-US" sz="40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•- Higher latency due to distance </a:t>
            </a:r>
          </a:p>
          <a:p>
            <a:pPr algn="just">
              <a:lnSpc>
                <a:spcPts val="5623"/>
              </a:lnSpc>
            </a:pPr>
            <a:r>
              <a:rPr lang="en-US" sz="40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•- Scalable but not ideal for real-time tasks </a:t>
            </a:r>
          </a:p>
          <a:p>
            <a:pPr algn="just">
              <a:lnSpc>
                <a:spcPts val="5623"/>
              </a:lnSpc>
              <a:spcBef>
                <a:spcPct val="0"/>
              </a:spcBef>
            </a:pPr>
            <a:r>
              <a:rPr lang="en-US" sz="40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170949" y="567889"/>
            <a:ext cx="1523050" cy="1542829"/>
          </a:xfrm>
          <a:custGeom>
            <a:avLst/>
            <a:gdLst/>
            <a:ahLst/>
            <a:cxnLst/>
            <a:rect r="r" b="b" t="t" l="l"/>
            <a:pathLst>
              <a:path h="1542829" w="1523050">
                <a:moveTo>
                  <a:pt x="0" y="0"/>
                </a:moveTo>
                <a:lnTo>
                  <a:pt x="1523049" y="0"/>
                </a:lnTo>
                <a:lnTo>
                  <a:pt x="1523049" y="1542829"/>
                </a:lnTo>
                <a:lnTo>
                  <a:pt x="0" y="15428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558667" y="6475192"/>
            <a:ext cx="4653008" cy="3102005"/>
          </a:xfrm>
          <a:custGeom>
            <a:avLst/>
            <a:gdLst/>
            <a:ahLst/>
            <a:cxnLst/>
            <a:rect r="r" b="b" t="t" l="l"/>
            <a:pathLst>
              <a:path h="3102005" w="4653008">
                <a:moveTo>
                  <a:pt x="0" y="0"/>
                </a:moveTo>
                <a:lnTo>
                  <a:pt x="4653008" y="0"/>
                </a:lnTo>
                <a:lnTo>
                  <a:pt x="4653008" y="3102006"/>
                </a:lnTo>
                <a:lnTo>
                  <a:pt x="0" y="31020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13559" y="405964"/>
            <a:ext cx="10969345" cy="1823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02"/>
              </a:lnSpc>
              <a:spcBef>
                <a:spcPct val="0"/>
              </a:spcBef>
            </a:pPr>
            <a:r>
              <a:rPr lang="en-US" sz="5072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 EDGE COMPUTING VS        CLOUD COMPUTING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35210" y="0"/>
            <a:ext cx="18758420" cy="10701065"/>
            <a:chOff x="0" y="0"/>
            <a:chExt cx="4940489" cy="2818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0489" cy="2818387"/>
            </a:xfrm>
            <a:custGeom>
              <a:avLst/>
              <a:gdLst/>
              <a:ahLst/>
              <a:cxnLst/>
              <a:rect r="r" b="b" t="t" l="l"/>
              <a:pathLst>
                <a:path h="2818387" w="4940489">
                  <a:moveTo>
                    <a:pt x="0" y="0"/>
                  </a:moveTo>
                  <a:lnTo>
                    <a:pt x="4940489" y="0"/>
                  </a:lnTo>
                  <a:lnTo>
                    <a:pt x="4940489" y="2818387"/>
                  </a:lnTo>
                  <a:lnTo>
                    <a:pt x="0" y="2818387"/>
                  </a:lnTo>
                  <a:close/>
                </a:path>
              </a:pathLst>
            </a:custGeom>
            <a:gradFill rotWithShape="true">
              <a:gsLst>
                <a:gs pos="0">
                  <a:srgbClr val="0D2650">
                    <a:alpha val="95000"/>
                  </a:srgbClr>
                </a:gs>
                <a:gs pos="100000">
                  <a:srgbClr val="0C1566">
                    <a:alpha val="95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940489" cy="2875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13559" y="2034518"/>
            <a:ext cx="14454973" cy="7873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2910" indent="-336455" lvl="1">
              <a:lnSpc>
                <a:spcPts val="4363"/>
              </a:lnSpc>
              <a:buFont typeface="Arial"/>
              <a:buChar char="•"/>
            </a:pPr>
            <a:r>
              <a:rPr lang="en-US" b="true" sz="3116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1. AI at the Edge</a:t>
            </a:r>
          </a:p>
          <a:p>
            <a:pPr algn="just" marL="1345820" indent="-448607" lvl="2">
              <a:lnSpc>
                <a:spcPts val="4363"/>
              </a:lnSpc>
              <a:buFont typeface="Arial"/>
              <a:buChar char="⚬"/>
            </a:pP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ra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it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ionally, AI models require cloud processing, but edge computing enables AI/ML models to run directly on local devices.</a:t>
            </a:r>
          </a:p>
          <a:p>
            <a:pPr algn="just" marL="1345820" indent="-448607" lvl="2">
              <a:lnSpc>
                <a:spcPts val="4363"/>
              </a:lnSpc>
              <a:buFont typeface="Arial"/>
              <a:buChar char="⚬"/>
            </a:pP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R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duc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 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r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esp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on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ime and dependenc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y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on internet connectivity, ensuring real-time decision-making.</a:t>
            </a:r>
          </a:p>
          <a:p>
            <a:pPr algn="just" marL="1345820" indent="-448607" lvl="2">
              <a:lnSpc>
                <a:spcPts val="4363"/>
              </a:lnSpc>
              <a:buFont typeface="Arial"/>
              <a:buChar char="⚬"/>
            </a:pP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Example: Facial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r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ec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ogn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it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ion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in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smartphones, p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r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edict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iv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 m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a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intenan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c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in industrial IoT.</a:t>
            </a:r>
          </a:p>
          <a:p>
            <a:pPr algn="just" marL="672910" indent="-336455" lvl="1">
              <a:lnSpc>
                <a:spcPts val="4363"/>
              </a:lnSpc>
              <a:buFont typeface="Arial"/>
              <a:buChar char="•"/>
            </a:pPr>
            <a:r>
              <a:rPr lang="en-US" b="true" sz="3116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2. 5G Integration</a:t>
            </a:r>
          </a:p>
          <a:p>
            <a:pPr algn="just" marL="1345820" indent="-448607" lvl="2">
              <a:lnSpc>
                <a:spcPts val="4363"/>
              </a:lnSpc>
              <a:buFont typeface="Arial"/>
              <a:buChar char="⚬"/>
            </a:pP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5G networks provide ultra-fast, low-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lat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enc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y 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communication, enhancing edge computing capabilities.</a:t>
            </a:r>
          </a:p>
          <a:p>
            <a:pPr algn="just" marL="1345820" indent="-448607" lvl="2">
              <a:lnSpc>
                <a:spcPts val="4363"/>
              </a:lnSpc>
              <a:buFont typeface="Arial"/>
              <a:buChar char="⚬"/>
            </a:pP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Enables real-time 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a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pp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l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ica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ions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such as aut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o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nomous vehic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le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s, 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r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emot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surgeries, and smart manufacturing.</a:t>
            </a:r>
          </a:p>
          <a:p>
            <a:pPr algn="just" marL="1345820" indent="-448607" lvl="2">
              <a:lnSpc>
                <a:spcPts val="4363"/>
              </a:lnSpc>
              <a:buFont typeface="Arial"/>
              <a:buChar char="⚬"/>
            </a:pP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5G allows for seamless connectivity between edge devices, improving data transfer efficiency.</a:t>
            </a:r>
          </a:p>
          <a:p>
            <a:pPr algn="just">
              <a:lnSpc>
                <a:spcPts val="1003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170949" y="567889"/>
            <a:ext cx="1523050" cy="1542829"/>
          </a:xfrm>
          <a:custGeom>
            <a:avLst/>
            <a:gdLst/>
            <a:ahLst/>
            <a:cxnLst/>
            <a:rect r="r" b="b" t="t" l="l"/>
            <a:pathLst>
              <a:path h="1542829" w="1523050">
                <a:moveTo>
                  <a:pt x="0" y="0"/>
                </a:moveTo>
                <a:lnTo>
                  <a:pt x="1523049" y="0"/>
                </a:lnTo>
                <a:lnTo>
                  <a:pt x="1523049" y="1542829"/>
                </a:lnTo>
                <a:lnTo>
                  <a:pt x="0" y="15428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55686" y="521626"/>
            <a:ext cx="13010292" cy="928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02"/>
              </a:lnSpc>
              <a:spcBef>
                <a:spcPct val="0"/>
              </a:spcBef>
            </a:pPr>
            <a:r>
              <a:rPr lang="en-US" sz="5072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KEY EMERGING TRENDS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35210" y="0"/>
            <a:ext cx="18758420" cy="10701065"/>
            <a:chOff x="0" y="0"/>
            <a:chExt cx="4940489" cy="2818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0489" cy="2818387"/>
            </a:xfrm>
            <a:custGeom>
              <a:avLst/>
              <a:gdLst/>
              <a:ahLst/>
              <a:cxnLst/>
              <a:rect r="r" b="b" t="t" l="l"/>
              <a:pathLst>
                <a:path h="2818387" w="4940489">
                  <a:moveTo>
                    <a:pt x="0" y="0"/>
                  </a:moveTo>
                  <a:lnTo>
                    <a:pt x="4940489" y="0"/>
                  </a:lnTo>
                  <a:lnTo>
                    <a:pt x="4940489" y="2818387"/>
                  </a:lnTo>
                  <a:lnTo>
                    <a:pt x="0" y="2818387"/>
                  </a:lnTo>
                  <a:close/>
                </a:path>
              </a:pathLst>
            </a:custGeom>
            <a:gradFill rotWithShape="true">
              <a:gsLst>
                <a:gs pos="0">
                  <a:srgbClr val="0D2650">
                    <a:alpha val="95000"/>
                  </a:srgbClr>
                </a:gs>
                <a:gs pos="100000">
                  <a:srgbClr val="0C1566">
                    <a:alpha val="95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940489" cy="2875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13559" y="2005943"/>
            <a:ext cx="14454973" cy="8375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2447" indent="-401223" lvl="1">
              <a:lnSpc>
                <a:spcPts val="5203"/>
              </a:lnSpc>
              <a:buFont typeface="Arial"/>
              <a:buChar char="•"/>
            </a:pPr>
            <a:r>
              <a:rPr lang="en-US" b="true" sz="3716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Definition:</a:t>
            </a:r>
          </a:p>
          <a:p>
            <a:pPr algn="just" marL="802447" indent="-401223" lvl="1">
              <a:lnSpc>
                <a:spcPts val="5203"/>
              </a:lnSpc>
              <a:buFont typeface="Arial"/>
              <a:buChar char="•"/>
            </a:pP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Serverless computing at the edge enables the execution of functi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on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 on-demand without the need for managing infrastructure.</a:t>
            </a:r>
          </a:p>
          <a:p>
            <a:pPr algn="just" marL="802447" indent="-401223" lvl="1">
              <a:lnSpc>
                <a:spcPts val="5203"/>
              </a:lnSpc>
              <a:buFont typeface="Arial"/>
              <a:buChar char="•"/>
            </a:pPr>
            <a:r>
              <a:rPr lang="en-US" b="true" sz="3716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Benefits:</a:t>
            </a:r>
          </a:p>
          <a:p>
            <a:pPr algn="just" marL="802447" indent="-401223" lvl="1">
              <a:lnSpc>
                <a:spcPts val="5203"/>
              </a:lnSpc>
              <a:buFont typeface="Arial"/>
              <a:buChar char="•"/>
            </a:pP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R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educes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c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os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 by elim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inating the need for always-on servers.</a:t>
            </a:r>
          </a:p>
          <a:p>
            <a:pPr algn="just" marL="802447" indent="-401223" lvl="1">
              <a:lnSpc>
                <a:spcPts val="5203"/>
              </a:lnSpc>
              <a:buFont typeface="Arial"/>
              <a:buChar char="•"/>
            </a:pP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Improves scalability, automatical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ly adjusti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ng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res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ources based on demand.</a:t>
            </a:r>
          </a:p>
          <a:p>
            <a:pPr algn="just" marL="802447" indent="-401223" lvl="1">
              <a:lnSpc>
                <a:spcPts val="5203"/>
              </a:lnSpc>
              <a:buFont typeface="Arial"/>
              <a:buChar char="•"/>
            </a:pP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Simplifies deployment and maintenance of edge 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a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pp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l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ica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ions.</a:t>
            </a:r>
          </a:p>
          <a:p>
            <a:pPr algn="just" marL="802447" indent="-401223" lvl="1">
              <a:lnSpc>
                <a:spcPts val="5203"/>
              </a:lnSpc>
              <a:buFont typeface="Arial"/>
              <a:buChar char="•"/>
            </a:pPr>
            <a:r>
              <a:rPr lang="en-US" b="true" sz="3716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Example:</a:t>
            </a:r>
          </a:p>
          <a:p>
            <a:pPr algn="just">
              <a:lnSpc>
                <a:spcPts val="5203"/>
              </a:lnSpc>
            </a:pP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         Cloudf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lar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 Workers and AWS Lambda@Edge provide edge-based serverless execution for dynamic content delivery.</a:t>
            </a:r>
          </a:p>
          <a:p>
            <a:pPr algn="just">
              <a:lnSpc>
                <a:spcPts val="3943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170949" y="567889"/>
            <a:ext cx="1523050" cy="1542829"/>
          </a:xfrm>
          <a:custGeom>
            <a:avLst/>
            <a:gdLst/>
            <a:ahLst/>
            <a:cxnLst/>
            <a:rect r="r" b="b" t="t" l="l"/>
            <a:pathLst>
              <a:path h="1542829" w="1523050">
                <a:moveTo>
                  <a:pt x="0" y="0"/>
                </a:moveTo>
                <a:lnTo>
                  <a:pt x="1523049" y="0"/>
                </a:lnTo>
                <a:lnTo>
                  <a:pt x="1523049" y="1542829"/>
                </a:lnTo>
                <a:lnTo>
                  <a:pt x="0" y="15428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09810" y="597826"/>
            <a:ext cx="16003614" cy="928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02"/>
              </a:lnSpc>
              <a:spcBef>
                <a:spcPct val="0"/>
              </a:spcBef>
            </a:pPr>
            <a:r>
              <a:rPr lang="en-US" sz="5072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SERVERLESS EDGE COMPUTING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35210" y="0"/>
            <a:ext cx="18758420" cy="10701065"/>
            <a:chOff x="0" y="0"/>
            <a:chExt cx="4940489" cy="2818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0489" cy="2818387"/>
            </a:xfrm>
            <a:custGeom>
              <a:avLst/>
              <a:gdLst/>
              <a:ahLst/>
              <a:cxnLst/>
              <a:rect r="r" b="b" t="t" l="l"/>
              <a:pathLst>
                <a:path h="2818387" w="4940489">
                  <a:moveTo>
                    <a:pt x="0" y="0"/>
                  </a:moveTo>
                  <a:lnTo>
                    <a:pt x="4940489" y="0"/>
                  </a:lnTo>
                  <a:lnTo>
                    <a:pt x="4940489" y="2818387"/>
                  </a:lnTo>
                  <a:lnTo>
                    <a:pt x="0" y="2818387"/>
                  </a:lnTo>
                  <a:close/>
                </a:path>
              </a:pathLst>
            </a:custGeom>
            <a:gradFill rotWithShape="true">
              <a:gsLst>
                <a:gs pos="0">
                  <a:srgbClr val="0D2650">
                    <a:alpha val="95000"/>
                  </a:srgbClr>
                </a:gs>
                <a:gs pos="100000">
                  <a:srgbClr val="0C1566">
                    <a:alpha val="95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940489" cy="2875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13559" y="1996418"/>
            <a:ext cx="16218914" cy="7185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0370" indent="-450185" lvl="1">
              <a:lnSpc>
                <a:spcPts val="5838"/>
              </a:lnSpc>
              <a:buFont typeface="Arial"/>
              <a:buChar char="•"/>
            </a:pPr>
            <a:r>
              <a:rPr lang="en-US" b="true" sz="4170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Definition: </a:t>
            </a:r>
          </a:p>
          <a:p>
            <a:pPr algn="just">
              <a:lnSpc>
                <a:spcPts val="5838"/>
              </a:lnSpc>
            </a:pPr>
            <a:r>
              <a:rPr lang="en-US" sz="4170" b="true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    </a:t>
            </a:r>
            <a:r>
              <a:rPr lang="en-US" sz="41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A layer between the cloud and edge devices that helps process, analyze, and filter data closer to where it is generated.</a:t>
            </a:r>
          </a:p>
          <a:p>
            <a:pPr algn="just" marL="900370" indent="-450185" lvl="1">
              <a:lnSpc>
                <a:spcPts val="5838"/>
              </a:lnSpc>
              <a:buFont typeface="Arial"/>
              <a:buChar char="•"/>
            </a:pPr>
            <a:r>
              <a:rPr lang="en-US" b="true" sz="4170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Rol</a:t>
            </a:r>
            <a:r>
              <a:rPr lang="en-US" b="true" sz="4170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e in Edge Computing:</a:t>
            </a:r>
          </a:p>
          <a:p>
            <a:pPr algn="just" marL="900370" indent="-450185" lvl="1">
              <a:lnSpc>
                <a:spcPts val="5838"/>
              </a:lnSpc>
              <a:buFont typeface="Arial"/>
              <a:buChar char="•"/>
            </a:pPr>
            <a:r>
              <a:rPr lang="en-US" sz="41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R</a:t>
            </a:r>
            <a:r>
              <a:rPr lang="en-US" sz="41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educes the burden on cloud resources by handling processing at intermediate nodes.</a:t>
            </a:r>
          </a:p>
          <a:p>
            <a:pPr algn="just" marL="900370" indent="-450185" lvl="1">
              <a:lnSpc>
                <a:spcPts val="5838"/>
              </a:lnSpc>
              <a:buFont typeface="Arial"/>
              <a:buChar char="•"/>
            </a:pPr>
            <a:r>
              <a:rPr lang="en-US" sz="41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Enhanc</a:t>
            </a:r>
            <a:r>
              <a:rPr lang="en-US" sz="41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es decision-making by providing localized data insights.</a:t>
            </a:r>
          </a:p>
          <a:p>
            <a:pPr algn="just" marL="900370" indent="-450185" lvl="1">
              <a:lnSpc>
                <a:spcPts val="5838"/>
              </a:lnSpc>
              <a:buFont typeface="Arial"/>
              <a:buChar char="•"/>
            </a:pPr>
            <a:r>
              <a:rPr lang="en-US" sz="41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Use C</a:t>
            </a:r>
            <a:r>
              <a:rPr lang="en-US" sz="41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ase: Smart traffic management systems optimize signal operations based on real-time vehicle and pedestrian data.</a:t>
            </a:r>
          </a:p>
          <a:p>
            <a:pPr algn="just">
              <a:lnSpc>
                <a:spcPts val="4424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170949" y="567889"/>
            <a:ext cx="1523050" cy="1542829"/>
          </a:xfrm>
          <a:custGeom>
            <a:avLst/>
            <a:gdLst/>
            <a:ahLst/>
            <a:cxnLst/>
            <a:rect r="r" b="b" t="t" l="l"/>
            <a:pathLst>
              <a:path h="1542829" w="1523050">
                <a:moveTo>
                  <a:pt x="0" y="0"/>
                </a:moveTo>
                <a:lnTo>
                  <a:pt x="1523049" y="0"/>
                </a:lnTo>
                <a:lnTo>
                  <a:pt x="1523049" y="1542829"/>
                </a:lnTo>
                <a:lnTo>
                  <a:pt x="0" y="15428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09810" y="597826"/>
            <a:ext cx="16003614" cy="928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02"/>
              </a:lnSpc>
              <a:spcBef>
                <a:spcPct val="0"/>
              </a:spcBef>
            </a:pPr>
            <a:r>
              <a:rPr lang="en-US" sz="5072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FOG EDGE COMPUTING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35210" y="0"/>
            <a:ext cx="18758420" cy="10701065"/>
            <a:chOff x="0" y="0"/>
            <a:chExt cx="4940489" cy="2818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0489" cy="2818387"/>
            </a:xfrm>
            <a:custGeom>
              <a:avLst/>
              <a:gdLst/>
              <a:ahLst/>
              <a:cxnLst/>
              <a:rect r="r" b="b" t="t" l="l"/>
              <a:pathLst>
                <a:path h="2818387" w="4940489">
                  <a:moveTo>
                    <a:pt x="0" y="0"/>
                  </a:moveTo>
                  <a:lnTo>
                    <a:pt x="4940489" y="0"/>
                  </a:lnTo>
                  <a:lnTo>
                    <a:pt x="4940489" y="2818387"/>
                  </a:lnTo>
                  <a:lnTo>
                    <a:pt x="0" y="2818387"/>
                  </a:lnTo>
                  <a:close/>
                </a:path>
              </a:pathLst>
            </a:custGeom>
            <a:gradFill rotWithShape="true">
              <a:gsLst>
                <a:gs pos="0">
                  <a:srgbClr val="0D2650">
                    <a:alpha val="95000"/>
                  </a:srgbClr>
                </a:gs>
                <a:gs pos="100000">
                  <a:srgbClr val="0C1566">
                    <a:alpha val="95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940489" cy="2875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13559" y="2005943"/>
            <a:ext cx="16218914" cy="9621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57190" indent="-428595" lvl="1">
              <a:lnSpc>
                <a:spcPts val="5558"/>
              </a:lnSpc>
              <a:buFont typeface="Arial"/>
              <a:buChar char="•"/>
            </a:pPr>
            <a:r>
              <a:rPr lang="en-US" b="true" sz="3970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Concept: </a:t>
            </a:r>
            <a:r>
              <a:rPr lang="en-US" sz="39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Dynamic</a:t>
            </a:r>
            <a:r>
              <a:rPr lang="en-US" sz="39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workload</a:t>
            </a:r>
            <a:r>
              <a:rPr lang="en-US" sz="39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balancing between edge and cloud computing to maximize efficiency.</a:t>
            </a:r>
          </a:p>
          <a:p>
            <a:pPr algn="just" marL="857190" indent="-428595" lvl="1">
              <a:lnSpc>
                <a:spcPts val="5558"/>
              </a:lnSpc>
              <a:buFont typeface="Arial"/>
              <a:buChar char="•"/>
            </a:pPr>
            <a:r>
              <a:rPr lang="en-US" b="true" sz="3970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Advantages:</a:t>
            </a:r>
          </a:p>
          <a:p>
            <a:pPr algn="just" marL="857190" indent="-428595" lvl="1">
              <a:lnSpc>
                <a:spcPts val="5558"/>
              </a:lnSpc>
              <a:buFont typeface="Arial"/>
              <a:buChar char="•"/>
            </a:pPr>
            <a:r>
              <a:rPr lang="en-US" sz="39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Ensures optimal use of resources by processing critical data at the edge while offloading non-critical tasks to the cloud.</a:t>
            </a:r>
          </a:p>
          <a:p>
            <a:pPr algn="just" marL="857190" indent="-428595" lvl="1">
              <a:lnSpc>
                <a:spcPts val="5558"/>
              </a:lnSpc>
              <a:buFont typeface="Arial"/>
              <a:buChar char="•"/>
            </a:pPr>
            <a:r>
              <a:rPr lang="en-US" sz="39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Reduces latency and improves reliability.</a:t>
            </a:r>
          </a:p>
          <a:p>
            <a:pPr algn="just" marL="857190" indent="-428595" lvl="1">
              <a:lnSpc>
                <a:spcPts val="5558"/>
              </a:lnSpc>
              <a:buFont typeface="Arial"/>
              <a:buChar char="•"/>
            </a:pPr>
            <a:r>
              <a:rPr lang="en-US" sz="39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Supports applications suc</a:t>
            </a:r>
            <a:r>
              <a:rPr lang="en-US" sz="39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h a</a:t>
            </a:r>
            <a:r>
              <a:rPr lang="en-US" sz="39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 live streaming, content delivery, and industrial automation.</a:t>
            </a:r>
          </a:p>
          <a:p>
            <a:pPr algn="just" marL="857190" indent="-428595" lvl="1">
              <a:lnSpc>
                <a:spcPts val="5558"/>
              </a:lnSpc>
              <a:buFont typeface="Arial"/>
              <a:buChar char="•"/>
            </a:pPr>
            <a:r>
              <a:rPr lang="en-US" b="true" sz="3970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Example:</a:t>
            </a:r>
          </a:p>
          <a:p>
            <a:pPr algn="just">
              <a:lnSpc>
                <a:spcPts val="5558"/>
              </a:lnSpc>
            </a:pPr>
            <a:r>
              <a:rPr lang="en-US" sz="3970" b="true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    </a:t>
            </a:r>
            <a:r>
              <a:rPr lang="en-US" sz="39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CDN</a:t>
            </a:r>
            <a:r>
              <a:rPr lang="en-US" sz="39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 like Akamai and Cloudflare use edge computing to cache content closer to users, reducing load times.</a:t>
            </a:r>
          </a:p>
          <a:p>
            <a:pPr algn="just">
              <a:lnSpc>
                <a:spcPts val="5558"/>
              </a:lnSpc>
              <a:spcBef>
                <a:spcPct val="0"/>
              </a:spcBef>
            </a:pPr>
          </a:p>
          <a:p>
            <a:pPr algn="just">
              <a:lnSpc>
                <a:spcPts val="5558"/>
              </a:lnSpc>
              <a:spcBef>
                <a:spcPct val="0"/>
              </a:spcBef>
            </a:pPr>
          </a:p>
          <a:p>
            <a:pPr algn="just">
              <a:lnSpc>
                <a:spcPts val="3724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170949" y="567889"/>
            <a:ext cx="1523050" cy="1542829"/>
          </a:xfrm>
          <a:custGeom>
            <a:avLst/>
            <a:gdLst/>
            <a:ahLst/>
            <a:cxnLst/>
            <a:rect r="r" b="b" t="t" l="l"/>
            <a:pathLst>
              <a:path h="1542829" w="1523050">
                <a:moveTo>
                  <a:pt x="0" y="0"/>
                </a:moveTo>
                <a:lnTo>
                  <a:pt x="1523049" y="0"/>
                </a:lnTo>
                <a:lnTo>
                  <a:pt x="1523049" y="1542829"/>
                </a:lnTo>
                <a:lnTo>
                  <a:pt x="0" y="15428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09810" y="597826"/>
            <a:ext cx="16003614" cy="1823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02"/>
              </a:lnSpc>
            </a:pPr>
            <a:r>
              <a:rPr lang="en-US" sz="5072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EDGE-CLOUD ORCHESTRATION</a:t>
            </a:r>
          </a:p>
          <a:p>
            <a:pPr algn="just">
              <a:lnSpc>
                <a:spcPts val="710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35210" y="0"/>
            <a:ext cx="18758420" cy="10701065"/>
            <a:chOff x="0" y="0"/>
            <a:chExt cx="4940489" cy="2818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0489" cy="2818387"/>
            </a:xfrm>
            <a:custGeom>
              <a:avLst/>
              <a:gdLst/>
              <a:ahLst/>
              <a:cxnLst/>
              <a:rect r="r" b="b" t="t" l="l"/>
              <a:pathLst>
                <a:path h="2818387" w="4940489">
                  <a:moveTo>
                    <a:pt x="0" y="0"/>
                  </a:moveTo>
                  <a:lnTo>
                    <a:pt x="4940489" y="0"/>
                  </a:lnTo>
                  <a:lnTo>
                    <a:pt x="4940489" y="2818387"/>
                  </a:lnTo>
                  <a:lnTo>
                    <a:pt x="0" y="2818387"/>
                  </a:lnTo>
                  <a:close/>
                </a:path>
              </a:pathLst>
            </a:custGeom>
            <a:gradFill rotWithShape="true">
              <a:gsLst>
                <a:gs pos="0">
                  <a:srgbClr val="0D2650">
                    <a:alpha val="95000"/>
                  </a:srgbClr>
                </a:gs>
                <a:gs pos="100000">
                  <a:srgbClr val="0C1566">
                    <a:alpha val="95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940489" cy="2875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13559" y="1819032"/>
            <a:ext cx="16218914" cy="8467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6064" indent="-353032" lvl="1">
              <a:lnSpc>
                <a:spcPts val="4578"/>
              </a:lnSpc>
              <a:buFont typeface="Arial"/>
              <a:buChar char="•"/>
            </a:pPr>
            <a:r>
              <a:rPr lang="en-US" b="true" sz="3270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Key Security Risks:</a:t>
            </a:r>
          </a:p>
          <a:p>
            <a:pPr algn="just" marL="706064" indent="-353032" lvl="1">
              <a:lnSpc>
                <a:spcPts val="4578"/>
              </a:lnSpc>
              <a:buFont typeface="Arial"/>
              <a:buChar char="•"/>
            </a:pPr>
            <a:r>
              <a:rPr lang="en-US" sz="3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Data Breaches:</a:t>
            </a:r>
            <a:r>
              <a:rPr lang="en-US" sz="3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Decentralized</a:t>
            </a:r>
            <a:r>
              <a:rPr lang="en-US" sz="3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architecture increases the risk of unauthorized access and data theft.</a:t>
            </a:r>
          </a:p>
          <a:p>
            <a:pPr algn="just" marL="706064" indent="-353032" lvl="1">
              <a:lnSpc>
                <a:spcPts val="4578"/>
              </a:lnSpc>
              <a:buFont typeface="Arial"/>
              <a:buChar char="•"/>
            </a:pPr>
            <a:r>
              <a:rPr lang="en-US" sz="3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Phy</a:t>
            </a:r>
            <a:r>
              <a:rPr lang="en-US" sz="3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sical Security Threats: Edge devices are often deployed in remote or insecure locations, making them vulnerable to tampering.</a:t>
            </a:r>
          </a:p>
          <a:p>
            <a:pPr algn="just" marL="706064" indent="-353032" lvl="1">
              <a:lnSpc>
                <a:spcPts val="4578"/>
              </a:lnSpc>
              <a:buFont typeface="Arial"/>
              <a:buChar char="•"/>
            </a:pPr>
            <a:r>
              <a:rPr lang="en-US" sz="3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DDoS Attacks: Edge networks are susceptible to distributed denial-of-service attacks that can disrupt services.</a:t>
            </a:r>
          </a:p>
          <a:p>
            <a:pPr algn="just" marL="706064" indent="-353032" lvl="1">
              <a:lnSpc>
                <a:spcPts val="4578"/>
              </a:lnSpc>
              <a:buFont typeface="Arial"/>
              <a:buChar char="•"/>
            </a:pPr>
            <a:r>
              <a:rPr lang="en-US" b="true" sz="3270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Emerging Security Solutions:</a:t>
            </a:r>
          </a:p>
          <a:p>
            <a:pPr algn="just" marL="706064" indent="-353032" lvl="1">
              <a:lnSpc>
                <a:spcPts val="4578"/>
              </a:lnSpc>
              <a:buFont typeface="Arial"/>
              <a:buChar char="•"/>
            </a:pPr>
            <a:r>
              <a:rPr lang="en-US" sz="3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Secure Boot Mechanisms: Ensures only authenticated software runs on edge devices.</a:t>
            </a:r>
          </a:p>
          <a:p>
            <a:pPr algn="just" marL="706064" indent="-353032" lvl="1">
              <a:lnSpc>
                <a:spcPts val="4578"/>
              </a:lnSpc>
              <a:buFont typeface="Arial"/>
              <a:buChar char="•"/>
            </a:pPr>
            <a:r>
              <a:rPr lang="en-US" sz="3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End-to-End Encryption: Protects data during transmission b</a:t>
            </a:r>
            <a:r>
              <a:rPr lang="en-US" sz="3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etween edg</a:t>
            </a:r>
            <a:r>
              <a:rPr lang="en-US" sz="3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e, fog, and cloud layers.</a:t>
            </a:r>
          </a:p>
          <a:p>
            <a:pPr algn="just" marL="706064" indent="-353032" lvl="1">
              <a:lnSpc>
                <a:spcPts val="4578"/>
              </a:lnSpc>
              <a:buFont typeface="Arial"/>
              <a:buChar char="•"/>
            </a:pPr>
            <a:r>
              <a:rPr lang="en-US" sz="3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AI-Driven Threat Detection: Uses machine learning to identify and mitigate security risks in real time.</a:t>
            </a:r>
          </a:p>
          <a:p>
            <a:pPr algn="just">
              <a:lnSpc>
                <a:spcPts val="2744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170949" y="567889"/>
            <a:ext cx="1523050" cy="1542829"/>
          </a:xfrm>
          <a:custGeom>
            <a:avLst/>
            <a:gdLst/>
            <a:ahLst/>
            <a:cxnLst/>
            <a:rect r="r" b="b" t="t" l="l"/>
            <a:pathLst>
              <a:path h="1542829" w="1523050">
                <a:moveTo>
                  <a:pt x="0" y="0"/>
                </a:moveTo>
                <a:lnTo>
                  <a:pt x="1523049" y="0"/>
                </a:lnTo>
                <a:lnTo>
                  <a:pt x="1523049" y="1542829"/>
                </a:lnTo>
                <a:lnTo>
                  <a:pt x="0" y="15428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7335" y="846407"/>
            <a:ext cx="16003614" cy="2328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22"/>
              </a:lnSpc>
            </a:pPr>
            <a:r>
              <a:rPr lang="en-US" sz="4372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 SECURITY CHALLENGES AND TRENDS</a:t>
            </a:r>
          </a:p>
          <a:p>
            <a:pPr algn="just">
              <a:lnSpc>
                <a:spcPts val="6122"/>
              </a:lnSpc>
            </a:pPr>
          </a:p>
          <a:p>
            <a:pPr algn="just">
              <a:lnSpc>
                <a:spcPts val="598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35210" y="0"/>
            <a:ext cx="18758420" cy="10701065"/>
            <a:chOff x="0" y="0"/>
            <a:chExt cx="4940489" cy="2818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0489" cy="2818387"/>
            </a:xfrm>
            <a:custGeom>
              <a:avLst/>
              <a:gdLst/>
              <a:ahLst/>
              <a:cxnLst/>
              <a:rect r="r" b="b" t="t" l="l"/>
              <a:pathLst>
                <a:path h="2818387" w="4940489">
                  <a:moveTo>
                    <a:pt x="0" y="0"/>
                  </a:moveTo>
                  <a:lnTo>
                    <a:pt x="4940489" y="0"/>
                  </a:lnTo>
                  <a:lnTo>
                    <a:pt x="4940489" y="2818387"/>
                  </a:lnTo>
                  <a:lnTo>
                    <a:pt x="0" y="2818387"/>
                  </a:lnTo>
                  <a:close/>
                </a:path>
              </a:pathLst>
            </a:custGeom>
            <a:gradFill rotWithShape="true">
              <a:gsLst>
                <a:gs pos="0">
                  <a:srgbClr val="0D2650">
                    <a:alpha val="95000"/>
                  </a:srgbClr>
                </a:gs>
                <a:gs pos="100000">
                  <a:srgbClr val="0C1566">
                    <a:alpha val="95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940489" cy="2875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13559" y="1799982"/>
            <a:ext cx="16218914" cy="7759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14012" indent="-407006" lvl="1">
              <a:lnSpc>
                <a:spcPts val="5278"/>
              </a:lnSpc>
              <a:buFont typeface="Arial"/>
              <a:buChar char="•"/>
            </a:pPr>
            <a:r>
              <a:rPr lang="en-US" b="true" sz="3770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Edge AI Chips: </a:t>
            </a:r>
            <a:r>
              <a:rPr lang="en-US" sz="37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The</a:t>
            </a:r>
            <a:r>
              <a:rPr lang="en-US" sz="37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rise</a:t>
            </a:r>
            <a:r>
              <a:rPr lang="en-US" sz="37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of dedicated AI hardware such as Google TPUs and NVIDIA Jetson enables efficient machine learning at the edge.</a:t>
            </a:r>
          </a:p>
          <a:p>
            <a:pPr algn="just" marL="814012" indent="-407006" lvl="1">
              <a:lnSpc>
                <a:spcPts val="5278"/>
              </a:lnSpc>
              <a:buFont typeface="Arial"/>
              <a:buChar char="•"/>
            </a:pPr>
            <a:r>
              <a:rPr lang="en-US" b="true" sz="3770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Energy-Efficient Edge Computing: </a:t>
            </a:r>
            <a:r>
              <a:rPr lang="en-US" sz="37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Research is focusing on optimizing OS and hardware to minimize power consumption, making edge devices more sustainable.</a:t>
            </a:r>
          </a:p>
          <a:p>
            <a:pPr algn="just" marL="814012" indent="-407006" lvl="1">
              <a:lnSpc>
                <a:spcPts val="5278"/>
              </a:lnSpc>
              <a:buFont typeface="Arial"/>
              <a:buChar char="•"/>
            </a:pPr>
            <a:r>
              <a:rPr lang="en-US" b="true" sz="3770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Standardization Efforts:</a:t>
            </a:r>
            <a:r>
              <a:rPr lang="en-US" sz="37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Organizations are working towards common frameworks and protocols to ensure interoperability between edge devices.</a:t>
            </a:r>
          </a:p>
          <a:p>
            <a:pPr algn="just" marL="814012" indent="-407006" lvl="1">
              <a:lnSpc>
                <a:spcPts val="5278"/>
              </a:lnSpc>
              <a:buFont typeface="Arial"/>
              <a:buChar char="•"/>
            </a:pPr>
            <a:r>
              <a:rPr lang="en-US" b="true" sz="3770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Qua</a:t>
            </a:r>
            <a:r>
              <a:rPr lang="en-US" b="true" sz="3770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ntum Edge Computing: </a:t>
            </a:r>
            <a:r>
              <a:rPr lang="en-US" sz="37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Future advanc</a:t>
            </a:r>
            <a:r>
              <a:rPr lang="en-US" sz="37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ements i</a:t>
            </a:r>
            <a:r>
              <a:rPr lang="en-US" sz="37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n quantum computing may enhance edge capabilities by solving complex problems faster.</a:t>
            </a:r>
          </a:p>
          <a:p>
            <a:pPr algn="just">
              <a:lnSpc>
                <a:spcPts val="3444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170949" y="567889"/>
            <a:ext cx="1523050" cy="1542829"/>
          </a:xfrm>
          <a:custGeom>
            <a:avLst/>
            <a:gdLst/>
            <a:ahLst/>
            <a:cxnLst/>
            <a:rect r="r" b="b" t="t" l="l"/>
            <a:pathLst>
              <a:path h="1542829" w="1523050">
                <a:moveTo>
                  <a:pt x="0" y="0"/>
                </a:moveTo>
                <a:lnTo>
                  <a:pt x="1523049" y="0"/>
                </a:lnTo>
                <a:lnTo>
                  <a:pt x="1523049" y="1542829"/>
                </a:lnTo>
                <a:lnTo>
                  <a:pt x="0" y="15428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13559" y="866202"/>
            <a:ext cx="16003614" cy="803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22"/>
              </a:lnSpc>
              <a:spcBef>
                <a:spcPct val="0"/>
              </a:spcBef>
            </a:pPr>
            <a:r>
              <a:rPr lang="en-US" sz="4372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FUTURE DIRECTIONS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DAGizCqQkfw</dc:identifier>
  <dcterms:modified xsi:type="dcterms:W3CDTF">2011-08-01T06:04:30Z</dcterms:modified>
  <cp:revision>1</cp:revision>
  <dc:title>EMerging Tre</dc:title>
</cp:coreProperties>
</file>