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36.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7"/>
  </p:notesMasterIdLst>
  <p:handoutMasterIdLst>
    <p:handoutMasterId r:id="rId58"/>
  </p:handoutMasterIdLst>
  <p:sldIdLst>
    <p:sldId id="264" r:id="rId2"/>
    <p:sldId id="303" r:id="rId3"/>
    <p:sldId id="273" r:id="rId4"/>
    <p:sldId id="278" r:id="rId5"/>
    <p:sldId id="312" r:id="rId6"/>
    <p:sldId id="304" r:id="rId7"/>
    <p:sldId id="305" r:id="rId8"/>
    <p:sldId id="306" r:id="rId9"/>
    <p:sldId id="307" r:id="rId10"/>
    <p:sldId id="308" r:id="rId11"/>
    <p:sldId id="309" r:id="rId12"/>
    <p:sldId id="310" r:id="rId13"/>
    <p:sldId id="311" r:id="rId14"/>
    <p:sldId id="351" r:id="rId15"/>
    <p:sldId id="352" r:id="rId16"/>
    <p:sldId id="357" r:id="rId17"/>
    <p:sldId id="358" r:id="rId18"/>
    <p:sldId id="359" r:id="rId19"/>
    <p:sldId id="360" r:id="rId20"/>
    <p:sldId id="313" r:id="rId21"/>
    <p:sldId id="258" r:id="rId22"/>
    <p:sldId id="317" r:id="rId23"/>
    <p:sldId id="323" r:id="rId24"/>
    <p:sldId id="319" r:id="rId25"/>
    <p:sldId id="320" r:id="rId26"/>
    <p:sldId id="340" r:id="rId27"/>
    <p:sldId id="280" r:id="rId28"/>
    <p:sldId id="346" r:id="rId29"/>
    <p:sldId id="347" r:id="rId30"/>
    <p:sldId id="331" r:id="rId31"/>
    <p:sldId id="332" r:id="rId32"/>
    <p:sldId id="279" r:id="rId33"/>
    <p:sldId id="282" r:id="rId34"/>
    <p:sldId id="344" r:id="rId35"/>
    <p:sldId id="349" r:id="rId36"/>
    <p:sldId id="353" r:id="rId37"/>
    <p:sldId id="361" r:id="rId38"/>
    <p:sldId id="354" r:id="rId39"/>
    <p:sldId id="356" r:id="rId40"/>
    <p:sldId id="355" r:id="rId41"/>
    <p:sldId id="315" r:id="rId42"/>
    <p:sldId id="277" r:id="rId43"/>
    <p:sldId id="288" r:id="rId44"/>
    <p:sldId id="342" r:id="rId45"/>
    <p:sldId id="345" r:id="rId46"/>
    <p:sldId id="289" r:id="rId47"/>
    <p:sldId id="295" r:id="rId48"/>
    <p:sldId id="324" r:id="rId49"/>
    <p:sldId id="334" r:id="rId50"/>
    <p:sldId id="335" r:id="rId51"/>
    <p:sldId id="337" r:id="rId52"/>
    <p:sldId id="341" r:id="rId53"/>
    <p:sldId id="336" r:id="rId54"/>
    <p:sldId id="348" r:id="rId55"/>
    <p:sldId id="302" r:id="rId56"/>
  </p:sldIdLst>
  <p:sldSz cx="9144000" cy="6858000" type="screen4x3"/>
  <p:notesSz cx="6858000" cy="9144000"/>
  <p:defaultTextStyle>
    <a:defPPr>
      <a:defRPr lang="en-US"/>
    </a:defPPr>
    <a:lvl1pPr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800" b="1" kern="1200">
        <a:solidFill>
          <a:schemeClr val="tx1"/>
        </a:solidFill>
        <a:latin typeface="Tahoma" panose="020B0604030504040204" pitchFamily="34" charset="0"/>
        <a:ea typeface="+mn-ea"/>
        <a:cs typeface="+mn-cs"/>
      </a:defRPr>
    </a:lvl5pPr>
    <a:lvl6pPr marL="2286000" algn="l" defTabSz="914400" rtl="0" eaLnBrk="1" latinLnBrk="0" hangingPunct="1">
      <a:defRPr sz="2800" b="1" kern="1200">
        <a:solidFill>
          <a:schemeClr val="tx1"/>
        </a:solidFill>
        <a:latin typeface="Tahoma" panose="020B0604030504040204" pitchFamily="34" charset="0"/>
        <a:ea typeface="+mn-ea"/>
        <a:cs typeface="+mn-cs"/>
      </a:defRPr>
    </a:lvl6pPr>
    <a:lvl7pPr marL="2743200" algn="l" defTabSz="914400" rtl="0" eaLnBrk="1" latinLnBrk="0" hangingPunct="1">
      <a:defRPr sz="2800" b="1" kern="1200">
        <a:solidFill>
          <a:schemeClr val="tx1"/>
        </a:solidFill>
        <a:latin typeface="Tahoma" panose="020B0604030504040204" pitchFamily="34" charset="0"/>
        <a:ea typeface="+mn-ea"/>
        <a:cs typeface="+mn-cs"/>
      </a:defRPr>
    </a:lvl7pPr>
    <a:lvl8pPr marL="3200400" algn="l" defTabSz="914400" rtl="0" eaLnBrk="1" latinLnBrk="0" hangingPunct="1">
      <a:defRPr sz="2800" b="1" kern="1200">
        <a:solidFill>
          <a:schemeClr val="tx1"/>
        </a:solidFill>
        <a:latin typeface="Tahoma" panose="020B0604030504040204" pitchFamily="34" charset="0"/>
        <a:ea typeface="+mn-ea"/>
        <a:cs typeface="+mn-cs"/>
      </a:defRPr>
    </a:lvl8pPr>
    <a:lvl9pPr marL="3657600" algn="l" defTabSz="914400" rtl="0" eaLnBrk="1" latinLnBrk="0" hangingPunct="1">
      <a:defRPr sz="2800" b="1"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99"/>
    <a:srgbClr val="FF6600"/>
    <a:srgbClr val="CCECFF"/>
    <a:srgbClr val="00FF00"/>
    <a:srgbClr val="009900"/>
    <a:srgbClr val="FF505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74963" autoAdjust="0"/>
  </p:normalViewPr>
  <p:slideViewPr>
    <p:cSldViewPr>
      <p:cViewPr varScale="1">
        <p:scale>
          <a:sx n="85" d="100"/>
          <a:sy n="85" d="100"/>
        </p:scale>
        <p:origin x="2364" y="90"/>
      </p:cViewPr>
      <p:guideLst>
        <p:guide orient="horz" pos="2160"/>
        <p:guide pos="2880"/>
      </p:guideLst>
    </p:cSldViewPr>
  </p:slideViewPr>
  <p:outlineViewPr>
    <p:cViewPr>
      <p:scale>
        <a:sx n="33" d="100"/>
        <a:sy n="33" d="100"/>
      </p:scale>
      <p:origin x="0" y="-1560"/>
    </p:cViewPr>
  </p:outlineViewPr>
  <p:notesTextViewPr>
    <p:cViewPr>
      <p:scale>
        <a:sx n="100" d="100"/>
        <a:sy n="100" d="100"/>
      </p:scale>
      <p:origin x="0" y="0"/>
    </p:cViewPr>
  </p:notesTextViewPr>
  <p:sorterViewPr>
    <p:cViewPr>
      <p:scale>
        <a:sx n="66" d="100"/>
        <a:sy n="66" d="100"/>
      </p:scale>
      <p:origin x="0" y="3210"/>
    </p:cViewPr>
  </p:sorterViewPr>
  <p:notesViewPr>
    <p:cSldViewPr>
      <p:cViewPr varScale="1">
        <p:scale>
          <a:sx n="55" d="100"/>
          <a:sy n="55" d="100"/>
        </p:scale>
        <p:origin x="-285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3EBCDB99-0A20-46F3-8D0B-5EAA46826C67}"/>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eaLnBrk="0" hangingPunct="0">
              <a:defRPr sz="1200" b="0">
                <a:latin typeface="Times New Roman" pitchFamily="18" charset="0"/>
              </a:defRPr>
            </a:lvl1pPr>
          </a:lstStyle>
          <a:p>
            <a:pPr>
              <a:defRPr/>
            </a:pPr>
            <a:endParaRPr lang="en-US"/>
          </a:p>
        </p:txBody>
      </p:sp>
      <p:sp>
        <p:nvSpPr>
          <p:cNvPr id="3075" name="Rectangle 3">
            <a:extLst>
              <a:ext uri="{FF2B5EF4-FFF2-40B4-BE49-F238E27FC236}">
                <a16:creationId xmlns:a16="http://schemas.microsoft.com/office/drawing/2014/main" id="{3CE0CDC6-05C1-414A-AD52-5907C16D726C}"/>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200" b="0">
                <a:latin typeface="Times New Roman" pitchFamily="18" charset="0"/>
              </a:defRPr>
            </a:lvl1pPr>
          </a:lstStyle>
          <a:p>
            <a:pPr>
              <a:defRPr/>
            </a:pPr>
            <a:endParaRPr lang="en-US"/>
          </a:p>
        </p:txBody>
      </p:sp>
      <p:sp>
        <p:nvSpPr>
          <p:cNvPr id="3076" name="Rectangle 4">
            <a:extLst>
              <a:ext uri="{FF2B5EF4-FFF2-40B4-BE49-F238E27FC236}">
                <a16:creationId xmlns:a16="http://schemas.microsoft.com/office/drawing/2014/main" id="{B22B6D25-047F-4374-881D-C2F48E871775}"/>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l" eaLnBrk="0" hangingPunct="0">
              <a:defRPr sz="1200" b="0">
                <a:latin typeface="Times New Roman" pitchFamily="18" charset="0"/>
              </a:defRPr>
            </a:lvl1pPr>
          </a:lstStyle>
          <a:p>
            <a:pPr>
              <a:defRPr/>
            </a:pPr>
            <a:endParaRPr lang="en-US"/>
          </a:p>
        </p:txBody>
      </p:sp>
      <p:sp>
        <p:nvSpPr>
          <p:cNvPr id="3077" name="Rectangle 5">
            <a:extLst>
              <a:ext uri="{FF2B5EF4-FFF2-40B4-BE49-F238E27FC236}">
                <a16:creationId xmlns:a16="http://schemas.microsoft.com/office/drawing/2014/main" id="{C09E97BE-1278-4362-AE78-0045DFD1BF71}"/>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2075" tIns="46038" rIns="92075" bIns="46038" numCol="1" anchor="b" anchorCtr="0" compatLnSpc="1">
            <a:prstTxWarp prst="textNoShape">
              <a:avLst/>
            </a:prstTxWarp>
          </a:bodyPr>
          <a:lstStyle>
            <a:lvl1pPr algn="r" eaLnBrk="0" hangingPunct="0">
              <a:defRPr sz="1200" b="0">
                <a:latin typeface="Times New Roman" panose="02020603050405020304" pitchFamily="18" charset="0"/>
              </a:defRPr>
            </a:lvl1pPr>
          </a:lstStyle>
          <a:p>
            <a:pPr>
              <a:defRPr/>
            </a:pPr>
            <a:fld id="{93C24A28-706A-44D6-B188-006286937F20}"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6F61E91-45ED-4A05-8246-9246A770683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eaLnBrk="0" hangingPunct="0">
              <a:defRPr sz="1200" b="0">
                <a:latin typeface="Times New Roman" pitchFamily="18" charset="0"/>
              </a:defRPr>
            </a:lvl1pPr>
          </a:lstStyle>
          <a:p>
            <a:pPr>
              <a:defRPr/>
            </a:pPr>
            <a:endParaRPr lang="en-US"/>
          </a:p>
        </p:txBody>
      </p:sp>
      <p:sp>
        <p:nvSpPr>
          <p:cNvPr id="2051" name="Rectangle 3">
            <a:extLst>
              <a:ext uri="{FF2B5EF4-FFF2-40B4-BE49-F238E27FC236}">
                <a16:creationId xmlns:a16="http://schemas.microsoft.com/office/drawing/2014/main" id="{B82B375F-867B-4E5C-A191-ED917D017438}"/>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200" b="0">
                <a:latin typeface="Times New Roman" pitchFamily="18" charset="0"/>
              </a:defRPr>
            </a:lvl1pPr>
          </a:lstStyle>
          <a:p>
            <a:pPr>
              <a:defRPr/>
            </a:pPr>
            <a:endParaRPr lang="en-US"/>
          </a:p>
        </p:txBody>
      </p:sp>
      <p:sp>
        <p:nvSpPr>
          <p:cNvPr id="13316" name="Rectangle 4">
            <a:extLst>
              <a:ext uri="{FF2B5EF4-FFF2-40B4-BE49-F238E27FC236}">
                <a16:creationId xmlns:a16="http://schemas.microsoft.com/office/drawing/2014/main" id="{A8D3C30A-B3D8-433F-9DEB-34E354D43658}"/>
              </a:ext>
            </a:extLst>
          </p:cNvPr>
          <p:cNvSpPr>
            <a:spLocks noGrp="1" noRot="1" noChangeAspect="1" noChangeArrowheads="1" noTextEdit="1"/>
          </p:cNvSpPr>
          <p:nvPr>
            <p:ph type="sldImg" idx="2"/>
          </p:nvPr>
        </p:nvSpPr>
        <p:spPr bwMode="auto">
          <a:xfrm>
            <a:off x="1144588" y="687388"/>
            <a:ext cx="4568825" cy="3425825"/>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53" name="Rectangle 5">
            <a:extLst>
              <a:ext uri="{FF2B5EF4-FFF2-40B4-BE49-F238E27FC236}">
                <a16:creationId xmlns:a16="http://schemas.microsoft.com/office/drawing/2014/main" id="{95D7D695-B856-4179-B3A8-7CA01A9DC133}"/>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6" name="Rectangle 8">
            <a:extLst>
              <a:ext uri="{FF2B5EF4-FFF2-40B4-BE49-F238E27FC236}">
                <a16:creationId xmlns:a16="http://schemas.microsoft.com/office/drawing/2014/main" id="{B6748323-5242-4281-9D46-FE562D129288}"/>
              </a:ext>
            </a:extLst>
          </p:cNvPr>
          <p:cNvSpPr>
            <a:spLocks noChangeArrowheads="1"/>
          </p:cNvSpPr>
          <p:nvPr/>
        </p:nvSpPr>
        <p:spPr bwMode="auto">
          <a:xfrm>
            <a:off x="1371600" y="8686800"/>
            <a:ext cx="5486400" cy="457200"/>
          </a:xfrm>
          <a:prstGeom prst="rect">
            <a:avLst/>
          </a:prstGeom>
          <a:noFill/>
          <a:ln w="9525">
            <a:noFill/>
            <a:miter lim="800000"/>
            <a:headEnd/>
            <a:tailEnd/>
          </a:ln>
          <a:effectLst/>
        </p:spPr>
        <p:txBody>
          <a:bodyPr lIns="92075" tIns="46038" rIns="92075" bIns="46038" anchor="b"/>
          <a:lstStyle>
            <a:lvl1pPr eaLnBrk="0" hangingPunct="0">
              <a:defRPr sz="2800" b="1">
                <a:solidFill>
                  <a:schemeClr val="tx1"/>
                </a:solidFill>
                <a:latin typeface="Tahoma" panose="020B0604030504040204" pitchFamily="34" charset="0"/>
              </a:defRPr>
            </a:lvl1pPr>
            <a:lvl2pPr marL="742950" indent="-285750" eaLnBrk="0" hangingPunct="0">
              <a:defRPr sz="2800" b="1">
                <a:solidFill>
                  <a:schemeClr val="tx1"/>
                </a:solidFill>
                <a:latin typeface="Tahoma" panose="020B0604030504040204" pitchFamily="34" charset="0"/>
              </a:defRPr>
            </a:lvl2pPr>
            <a:lvl3pPr marL="1143000" indent="-228600" eaLnBrk="0" hangingPunct="0">
              <a:defRPr sz="2800" b="1">
                <a:solidFill>
                  <a:schemeClr val="tx1"/>
                </a:solidFill>
                <a:latin typeface="Tahoma" panose="020B0604030504040204" pitchFamily="34" charset="0"/>
              </a:defRPr>
            </a:lvl3pPr>
            <a:lvl4pPr marL="1600200" indent="-228600" eaLnBrk="0" hangingPunct="0">
              <a:defRPr sz="2800" b="1">
                <a:solidFill>
                  <a:schemeClr val="tx1"/>
                </a:solidFill>
                <a:latin typeface="Tahoma" panose="020B0604030504040204" pitchFamily="34" charset="0"/>
              </a:defRPr>
            </a:lvl4pPr>
            <a:lvl5pPr marL="2057400" indent="-228600" eaLnBrk="0" hangingPunct="0">
              <a:defRPr sz="2800" b="1">
                <a:solidFill>
                  <a:schemeClr val="tx1"/>
                </a:solidFill>
                <a:latin typeface="Tahoma" panose="020B0604030504040204" pitchFamily="34" charset="0"/>
              </a:defRPr>
            </a:lvl5pPr>
            <a:lvl6pPr marL="2514600" indent="-228600" algn="ctr" eaLnBrk="0" fontAlgn="base" hangingPunct="0">
              <a:spcBef>
                <a:spcPct val="0"/>
              </a:spcBef>
              <a:spcAft>
                <a:spcPct val="0"/>
              </a:spcAft>
              <a:defRPr sz="2800" b="1">
                <a:solidFill>
                  <a:schemeClr val="tx1"/>
                </a:solidFill>
                <a:latin typeface="Tahoma" panose="020B0604030504040204" pitchFamily="34" charset="0"/>
              </a:defRPr>
            </a:lvl6pPr>
            <a:lvl7pPr marL="2971800" indent="-228600" algn="ctr" eaLnBrk="0" fontAlgn="base" hangingPunct="0">
              <a:spcBef>
                <a:spcPct val="0"/>
              </a:spcBef>
              <a:spcAft>
                <a:spcPct val="0"/>
              </a:spcAft>
              <a:defRPr sz="2800" b="1">
                <a:solidFill>
                  <a:schemeClr val="tx1"/>
                </a:solidFill>
                <a:latin typeface="Tahoma" panose="020B0604030504040204" pitchFamily="34" charset="0"/>
              </a:defRPr>
            </a:lvl7pPr>
            <a:lvl8pPr marL="3429000" indent="-228600" algn="ctr" eaLnBrk="0" fontAlgn="base" hangingPunct="0">
              <a:spcBef>
                <a:spcPct val="0"/>
              </a:spcBef>
              <a:spcAft>
                <a:spcPct val="0"/>
              </a:spcAft>
              <a:defRPr sz="2800" b="1">
                <a:solidFill>
                  <a:schemeClr val="tx1"/>
                </a:solidFill>
                <a:latin typeface="Tahoma" panose="020B0604030504040204" pitchFamily="34" charset="0"/>
              </a:defRPr>
            </a:lvl8pPr>
            <a:lvl9pPr marL="3886200" indent="-228600" algn="ctr" eaLnBrk="0" fontAlgn="base" hangingPunct="0">
              <a:spcBef>
                <a:spcPct val="0"/>
              </a:spcBef>
              <a:spcAft>
                <a:spcPct val="0"/>
              </a:spcAft>
              <a:defRPr sz="2800" b="1">
                <a:solidFill>
                  <a:schemeClr val="tx1"/>
                </a:solidFill>
                <a:latin typeface="Tahoma" panose="020B0604030504040204" pitchFamily="34" charset="0"/>
              </a:defRPr>
            </a:lvl9pPr>
          </a:lstStyle>
          <a:p>
            <a:pPr algn="r" eaLnBrk="1" hangingPunct="1">
              <a:defRPr/>
            </a:pPr>
            <a:r>
              <a:rPr lang="en-US" altLang="en-US" sz="1200"/>
              <a:t>©A+ Computer Science     www.apluscompsci.com                 </a:t>
            </a:r>
            <a:fld id="{C0F04B5C-C73E-48DF-95D7-131EFD87600B}" type="slidenum">
              <a:rPr lang="en-US" altLang="en-US" sz="1200" smtClean="0"/>
              <a:pPr algn="r" eaLnBrk="1" hangingPunct="1">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738E99E0-CFBF-4726-B603-FAE6835DF2D2}"/>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4119ACE-969C-401A-9AFC-6E8D8A5237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5C9CB702-3A70-4C0C-8E1B-181EA79E651B}"/>
              </a:ext>
            </a:extLst>
          </p:cNvPr>
          <p:cNvSpPr>
            <a:spLocks noGrp="1" noRot="1" noChangeAspect="1" noChangeArrowheads="1" noTextEdit="1"/>
          </p:cNvSpPr>
          <p:nvPr>
            <p:ph type="sldImg"/>
          </p:nvPr>
        </p:nvSpPr>
        <p:spPr>
          <a:ln/>
        </p:spPr>
      </p:sp>
      <p:sp>
        <p:nvSpPr>
          <p:cNvPr id="36867" name="Rectangle 3">
            <a:extLst>
              <a:ext uri="{FF2B5EF4-FFF2-40B4-BE49-F238E27FC236}">
                <a16:creationId xmlns:a16="http://schemas.microsoft.com/office/drawing/2014/main" id="{F61085CF-6ACF-42B7-A0E9-F2AF27E9A9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Not is used to negate a boolean value.  In some languages, not is actually written as a word.  In other languages, not is written as a symbol, like </a:t>
            </a:r>
            <a:r>
              <a:rPr lang="en-US" altLang="en-US" sz="1600">
                <a:latin typeface="Courier New" panose="02070309020205020404" pitchFamily="49" charset="0"/>
                <a:cs typeface="Courier New" panose="02070309020205020404" pitchFamily="49" charset="0"/>
              </a:rPr>
              <a:t>!</a:t>
            </a:r>
            <a:r>
              <a:rPr lang="en-US" altLang="en-US" sz="1600"/>
              <a:t>.</a:t>
            </a:r>
          </a:p>
          <a:p>
            <a:pPr eaLnBrk="1" hangingPunct="1"/>
            <a:r>
              <a:rPr lang="en-US" altLang="en-US" sz="1600"/>
              <a:t>!true is false</a:t>
            </a:r>
          </a:p>
          <a:p>
            <a:pPr eaLnBrk="1" hangingPunct="1"/>
            <a:r>
              <a:rPr lang="en-US" altLang="en-US" sz="1600"/>
              <a:t>!false is true</a:t>
            </a:r>
          </a:p>
          <a:p>
            <a:pPr eaLnBrk="1" hangingPunct="1"/>
            <a:endParaRPr lang="en-US" altLang="en-US" sz="1600"/>
          </a:p>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F50B424-AFB1-4329-97F1-14F130B8829B}"/>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id="{D8B88407-0F87-4D78-8A49-510DF3146A9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C8C1379E-2543-4059-9990-277523F3257A}"/>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id="{EA4B9BB1-7F15-46B1-ABE6-BFF9A1877B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dirty="0" err="1"/>
              <a:t>Xor</a:t>
            </a:r>
            <a:r>
              <a:rPr lang="en-US" altLang="en-US" sz="1600" dirty="0"/>
              <a:t> is a very interesting </a:t>
            </a:r>
            <a:r>
              <a:rPr lang="en-US" altLang="en-US" sz="1600" dirty="0" err="1"/>
              <a:t>boolean</a:t>
            </a:r>
            <a:r>
              <a:rPr lang="en-US" altLang="en-US" sz="1600" dirty="0"/>
              <a:t> operator.  </a:t>
            </a:r>
            <a:r>
              <a:rPr lang="en-US" altLang="en-US" sz="1600" dirty="0" err="1"/>
              <a:t>Xor</a:t>
            </a:r>
            <a:r>
              <a:rPr lang="en-US" altLang="en-US" sz="1600" dirty="0"/>
              <a:t> is true if any part of the condition is true, but false is more than one part is true.</a:t>
            </a:r>
          </a:p>
          <a:p>
            <a:pPr eaLnBrk="1" hangingPunct="1"/>
            <a:endParaRPr lang="en-US" altLang="en-US" sz="1600" dirty="0"/>
          </a:p>
          <a:p>
            <a:pPr eaLnBrk="1" hangingPunct="1"/>
            <a:r>
              <a:rPr lang="en-US" altLang="en-US" sz="1600" dirty="0">
                <a:latin typeface="Courier New" panose="02070309020205020404" pitchFamily="49" charset="0"/>
                <a:cs typeface="Courier New" panose="02070309020205020404" pitchFamily="49" charset="0"/>
              </a:rPr>
              <a:t>if(A </a:t>
            </a:r>
            <a:r>
              <a:rPr lang="en-US" altLang="en-US" sz="1600" dirty="0" err="1">
                <a:latin typeface="Courier New" panose="02070309020205020404" pitchFamily="49" charset="0"/>
                <a:cs typeface="Courier New" panose="02070309020205020404" pitchFamily="49" charset="0"/>
              </a:rPr>
              <a:t>xor</a:t>
            </a:r>
            <a:r>
              <a:rPr lang="en-US" altLang="en-US" sz="1600" dirty="0">
                <a:latin typeface="Courier New" panose="02070309020205020404" pitchFamily="49" charset="0"/>
                <a:cs typeface="Courier New" panose="02070309020205020404" pitchFamily="49" charset="0"/>
              </a:rPr>
              <a:t> B)</a:t>
            </a:r>
          </a:p>
          <a:p>
            <a:pPr eaLnBrk="1" hangingPunct="1"/>
            <a:r>
              <a:rPr lang="en-US" altLang="en-US" sz="1600" dirty="0"/>
              <a:t>This condition is true if A or B is true.  If A and B are both true, the condition is false. If A and B are both false, the condition is false.</a:t>
            </a:r>
          </a:p>
          <a:p>
            <a:pPr eaLnBrk="1" hangingPunct="1"/>
            <a:endParaRPr lang="en-US" altLang="en-US" sz="16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D10B6259-996B-4C65-9356-B9D27DA54BCC}"/>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id="{E9DE1AA8-3C85-4955-BC64-19A4286D99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D28B482-0732-49E1-AA10-AF09847AAB6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924FEBF6-91EF-4F33-8F1C-EA6360762F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7728895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67F0576-AF0A-4EBD-A688-02FE22F9F8BA}"/>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D6B3EE29-B683-4834-98B3-43B2108A48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772138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67F0576-AF0A-4EBD-A688-02FE22F9F8BA}"/>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D6B3EE29-B683-4834-98B3-43B2108A48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601083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67F0576-AF0A-4EBD-A688-02FE22F9F8BA}"/>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D6B3EE29-B683-4834-98B3-43B2108A48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170262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67F0576-AF0A-4EBD-A688-02FE22F9F8BA}"/>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D6B3EE29-B683-4834-98B3-43B2108A48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2173579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67F0576-AF0A-4EBD-A688-02FE22F9F8BA}"/>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D6B3EE29-B683-4834-98B3-43B2108A48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1518160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D4D0E6FF-C742-4C9D-B38F-FE07B6CF2341}"/>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1F5E892B-2484-4E8F-90CC-6418C4304D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George Boole is credited with laying the foundation for Boolean Algebra.  The work of George Boole is still very important today.</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8D1CED18-D658-4D7E-85E1-23C4A3E22053}"/>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6FB4DA86-1992-48F3-99BB-83F784AF65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AC4F2B8-52D0-412C-B569-DEF708427807}"/>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id="{DA94A1B9-4741-4BFD-98A0-8C5944F29A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law is absorption is essentially stating that C is the determinant of the expression.</a:t>
            </a:r>
          </a:p>
          <a:p>
            <a:pPr eaLnBrk="1" hangingPunct="1"/>
            <a:endParaRPr lang="en-US" altLang="en-US" sz="1600"/>
          </a:p>
          <a:p>
            <a:pPr eaLnBrk="1" hangingPunct="1"/>
            <a:r>
              <a:rPr lang="en-US" altLang="en-US" sz="1600"/>
              <a:t>C and (C or S) is equal to ((C and C) or (C and S)).  C’s value determines the value of the entire expression.  If C is false, the expression is false.  If C is true, the expression is true.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12DDD62A-0F2D-4233-B7D8-3010CDE1B0AB}"/>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A94A9435-D3E9-4946-94E6-BEF6CF2D62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law is absorption is essentially stating that C is the determinant of the expression.</a:t>
            </a:r>
          </a:p>
          <a:p>
            <a:pPr eaLnBrk="1" hangingPunct="1"/>
            <a:endParaRPr lang="en-US" altLang="en-US" sz="1600"/>
          </a:p>
          <a:p>
            <a:pPr eaLnBrk="1" hangingPunct="1"/>
            <a:r>
              <a:rPr lang="en-US" altLang="en-US" sz="1600"/>
              <a:t>C or (C and S) is equal to ((C or C) and (C or S)).  C’s value determines the value of the entire expression.  If C is false, the expression is false.  If C is true, the expression is true.</a:t>
            </a:r>
          </a:p>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DE960FFD-3837-40EC-B2C5-2B1BE5E9535A}"/>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id="{30F58212-DC56-45E4-B7FC-E1B3F39BD9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law is absorption is essentially stating that C is the determinant of the expression.</a:t>
            </a:r>
          </a:p>
          <a:p>
            <a:pPr eaLnBrk="1" hangingPunct="1"/>
            <a:endParaRPr lang="en-US" altLang="en-US" sz="1600"/>
          </a:p>
          <a:p>
            <a:pPr eaLnBrk="1" hangingPunct="1"/>
            <a:r>
              <a:rPr lang="en-US" altLang="en-US" sz="1600"/>
              <a:t>C and (C or S) is equal to ((C and C) or (C and S)).  C’s value determines the value of the entire expression.  If C is false, the expression is false.  If C is true, the expression is true.</a:t>
            </a:r>
          </a:p>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D4AA5670-F100-4152-AAF7-7DFA577C877E}"/>
              </a:ext>
            </a:extLst>
          </p:cNvPr>
          <p:cNvSpPr>
            <a:spLocks noGrp="1" noRot="1" noChangeAspect="1" noChangeArrowheads="1" noTextEdit="1"/>
          </p:cNvSpPr>
          <p:nvPr>
            <p:ph type="sldImg"/>
          </p:nvPr>
        </p:nvSpPr>
        <p:spPr>
          <a:ln/>
        </p:spPr>
      </p:sp>
      <p:sp>
        <p:nvSpPr>
          <p:cNvPr id="59395" name="Rectangle 3">
            <a:extLst>
              <a:ext uri="{FF2B5EF4-FFF2-40B4-BE49-F238E27FC236}">
                <a16:creationId xmlns:a16="http://schemas.microsoft.com/office/drawing/2014/main" id="{D4C80050-1C03-4885-8562-B76C87C45E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Distributive Law is a basic algebraic law.</a:t>
            </a:r>
          </a:p>
          <a:p>
            <a:pPr eaLnBrk="1" hangingPunct="1"/>
            <a:r>
              <a:rPr lang="en-US" altLang="en-US" sz="1600"/>
              <a:t>In the expressions above, distributing the term on the outside of parenthesis to each group inside the parenthesis is equivalent to the original expression.</a:t>
            </a:r>
          </a:p>
          <a:p>
            <a:pPr eaLnBrk="1" hangingPunct="1"/>
            <a:endParaRPr lang="en-US" altLang="en-US" sz="1600"/>
          </a:p>
          <a:p>
            <a:pPr eaLnBrk="1" hangingPunct="1"/>
            <a:r>
              <a:rPr lang="en-US" altLang="en-US" sz="1600"/>
              <a:t>C and (S or I)  is equal to (C and S) or (C and I).</a:t>
            </a:r>
          </a:p>
          <a:p>
            <a:pPr eaLnBrk="1" hangingPunct="1"/>
            <a:r>
              <a:rPr lang="en-US" altLang="en-US" sz="1600"/>
              <a:t>C or (S and I)  is equal to (C or S) and (C or I).</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A66322DC-9803-4010-B42A-F26AFF0A9EF4}"/>
              </a:ext>
            </a:extLst>
          </p:cNvPr>
          <p:cNvSpPr>
            <a:spLocks noGrp="1" noRot="1" noChangeAspect="1" noChangeArrowheads="1" noTextEdit="1"/>
          </p:cNvSpPr>
          <p:nvPr>
            <p:ph type="sldImg"/>
          </p:nvPr>
        </p:nvSpPr>
        <p:spPr>
          <a:ln/>
        </p:spPr>
      </p:sp>
      <p:sp>
        <p:nvSpPr>
          <p:cNvPr id="61443" name="Rectangle 3">
            <a:extLst>
              <a:ext uri="{FF2B5EF4-FFF2-40B4-BE49-F238E27FC236}">
                <a16:creationId xmlns:a16="http://schemas.microsoft.com/office/drawing/2014/main" id="{B6A1C9CE-33F7-439A-8EAD-E78C07BAD7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Distributive Law is a basic algebraic law.</a:t>
            </a:r>
          </a:p>
          <a:p>
            <a:pPr eaLnBrk="1" hangingPunct="1"/>
            <a:r>
              <a:rPr lang="en-US" altLang="en-US" sz="1600"/>
              <a:t>In the expressions above, distributing the term on the outside of parenthesis to each group inside the parenthesis is equivalent to the original expression.</a:t>
            </a:r>
          </a:p>
          <a:p>
            <a:pPr eaLnBrk="1" hangingPunct="1"/>
            <a:endParaRPr lang="en-US" altLang="en-US" sz="1600"/>
          </a:p>
          <a:p>
            <a:pPr eaLnBrk="1" hangingPunct="1"/>
            <a:r>
              <a:rPr lang="en-US" altLang="en-US" sz="1600"/>
              <a:t>C and (S or I)  is equal to (C and S) or (C and I).</a:t>
            </a:r>
          </a:p>
          <a:p>
            <a:pPr eaLnBrk="1" hangingPunct="1"/>
            <a:r>
              <a:rPr lang="en-US" altLang="en-US" sz="1600"/>
              <a:t>C or (S and I)  is equal to (C or S) and (C or I).</a:t>
            </a:r>
          </a:p>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E927C6F4-007D-4663-B90C-19A06E75DFB2}"/>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9A7A28B1-015D-4275-AE9B-6BDA1C4544C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F92F2ED7-F3AA-40C4-8CD8-9FF5697FF793}"/>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F013D24D-5320-4AA9-8C18-C93F934885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Demorgan’s Law is useful to get a better picture of how the not affects the expression.</a:t>
            </a:r>
          </a:p>
          <a:p>
            <a:pPr eaLnBrk="1" hangingPunct="1"/>
            <a:r>
              <a:rPr lang="en-US" altLang="en-US" sz="1600"/>
              <a:t>The easiest way to evaluate a negated expression is to simply evaluate the expression and then apply the negation.</a:t>
            </a:r>
          </a:p>
          <a:p>
            <a:pPr eaLnBrk="1" hangingPunct="1"/>
            <a:r>
              <a:rPr lang="en-US" altLang="en-US" sz="1600"/>
              <a:t>If the expression is true, applying the negation makes the condition false.</a:t>
            </a:r>
          </a:p>
          <a:p>
            <a:pPr eaLnBrk="1" hangingPunct="1"/>
            <a:r>
              <a:rPr lang="en-US" altLang="en-US" sz="1600"/>
              <a:t>If the expression is false, applying the negation makes the condition true.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id="{BE058056-4537-4C67-9E3E-C5B400D7C1D7}"/>
              </a:ext>
            </a:extLst>
          </p:cNvPr>
          <p:cNvSpPr>
            <a:spLocks noGrp="1" noRot="1" noChangeAspect="1" noTextEdit="1"/>
          </p:cNvSpPr>
          <p:nvPr>
            <p:ph type="sldImg"/>
          </p:nvPr>
        </p:nvSpPr>
        <p:spPr>
          <a:ln/>
        </p:spPr>
      </p:sp>
      <p:sp>
        <p:nvSpPr>
          <p:cNvPr id="69635" name="Notes Placeholder 2">
            <a:extLst>
              <a:ext uri="{FF2B5EF4-FFF2-40B4-BE49-F238E27FC236}">
                <a16:creationId xmlns:a16="http://schemas.microsoft.com/office/drawing/2014/main" id="{B9EB6128-9483-42A8-8DA5-8B3100A7A38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Mathematical notation is used here for negation(~), conjunction(^), and disjunction(v).</a:t>
            </a:r>
          </a:p>
          <a:p>
            <a:r>
              <a:rPr lang="en-US" altLang="en-US"/>
              <a:t>In java the syntax is ! (exclamation point), &amp;&amp; (double ampersand), and || (double pipe).</a:t>
            </a:r>
          </a:p>
          <a:p>
            <a:r>
              <a:rPr lang="en-US" altLang="en-US"/>
              <a:t>In python the syntax is not, and, or.</a:t>
            </a:r>
          </a:p>
          <a:p>
            <a:endParaRPr lang="en-US" altLang="en-US"/>
          </a:p>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a:extLst>
              <a:ext uri="{FF2B5EF4-FFF2-40B4-BE49-F238E27FC236}">
                <a16:creationId xmlns:a16="http://schemas.microsoft.com/office/drawing/2014/main" id="{78D13EC6-D99F-4B17-BA10-9F7812108E05}"/>
              </a:ext>
            </a:extLst>
          </p:cNvPr>
          <p:cNvSpPr>
            <a:spLocks noGrp="1" noRot="1" noChangeAspect="1" noTextEdit="1"/>
          </p:cNvSpPr>
          <p:nvPr>
            <p:ph type="sldImg"/>
          </p:nvPr>
        </p:nvSpPr>
        <p:spPr>
          <a:ln/>
        </p:spPr>
      </p:sp>
      <p:sp>
        <p:nvSpPr>
          <p:cNvPr id="71683" name="Notes Placeholder 2">
            <a:extLst>
              <a:ext uri="{FF2B5EF4-FFF2-40B4-BE49-F238E27FC236}">
                <a16:creationId xmlns:a16="http://schemas.microsoft.com/office/drawing/2014/main" id="{2753D721-B660-498C-9800-44996C2E3FF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Similarly the disjunction can be verified.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F45989DB-3058-4770-BE9A-4409F7A18287}"/>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C32A6B54-2973-43DB-872E-5064DBEBD2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A boolean is anything that can be evaluated as true or false.   Boolean variables can store the value true or false.  Ifs and Loops have boolean conditions that are evaluated to true or false.</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C644CEDE-FD95-4295-81B2-A9E98A829A51}"/>
              </a:ext>
            </a:extLst>
          </p:cNvPr>
          <p:cNvSpPr>
            <a:spLocks noGrp="1" noRot="1" noChangeAspect="1" noChangeArrowheads="1" noTextEdit="1"/>
          </p:cNvSpPr>
          <p:nvPr>
            <p:ph type="sldImg"/>
          </p:nvPr>
        </p:nvSpPr>
        <p:spPr>
          <a:ln/>
        </p:spPr>
      </p:sp>
      <p:sp>
        <p:nvSpPr>
          <p:cNvPr id="73731" name="Rectangle 3">
            <a:extLst>
              <a:ext uri="{FF2B5EF4-FFF2-40B4-BE49-F238E27FC236}">
                <a16:creationId xmlns:a16="http://schemas.microsoft.com/office/drawing/2014/main" id="{CB4BB134-DA8D-4703-B136-DF95D87E838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expression !(c and s) is equal to !c or !s.</a:t>
            </a:r>
          </a:p>
          <a:p>
            <a:pPr eaLnBrk="1" hangingPunct="1"/>
            <a:endParaRPr lang="en-US" altLang="en-US" sz="1600"/>
          </a:p>
          <a:p>
            <a:pPr eaLnBrk="1" hangingPunct="1"/>
            <a:r>
              <a:rPr lang="en-US" altLang="en-US" sz="1600"/>
              <a:t>First, evaluate (c and s).  (c and s) is only true when both c and s are true.  In all other cases, (c and s) is false.</a:t>
            </a:r>
          </a:p>
          <a:p>
            <a:pPr eaLnBrk="1" hangingPunct="1"/>
            <a:endParaRPr lang="en-US" altLang="en-US" sz="1600"/>
          </a:p>
          <a:p>
            <a:pPr eaLnBrk="1" hangingPunct="1"/>
            <a:r>
              <a:rPr lang="en-US" altLang="en-US" sz="1600"/>
              <a:t>Second, apply the !.</a:t>
            </a:r>
          </a:p>
          <a:p>
            <a:pPr eaLnBrk="1" hangingPunct="1"/>
            <a:r>
              <a:rPr lang="en-US" altLang="en-US" sz="1600"/>
              <a:t>!(true) is false.</a:t>
            </a:r>
          </a:p>
          <a:p>
            <a:pPr eaLnBrk="1" hangingPunct="1"/>
            <a:r>
              <a:rPr lang="en-US" altLang="en-US" sz="1600"/>
              <a:t>!(false) is true.</a:t>
            </a:r>
          </a:p>
          <a:p>
            <a:pPr eaLnBrk="1" hangingPunct="1"/>
            <a:endParaRPr lang="en-US" altLang="en-US" sz="1600"/>
          </a:p>
          <a:p>
            <a:pPr eaLnBrk="1" hangingPunct="1"/>
            <a:r>
              <a:rPr lang="en-US" altLang="en-US" sz="1600"/>
              <a:t>Evaluating the expression first and then applying the !, makes determining the overall value pretty straightforward.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5C0251C2-C208-43C9-9195-2999A11102F8}"/>
              </a:ext>
            </a:extLst>
          </p:cNvPr>
          <p:cNvSpPr>
            <a:spLocks noGrp="1" noRot="1" noChangeAspect="1" noChangeArrowheads="1" noTextEdit="1"/>
          </p:cNvSpPr>
          <p:nvPr>
            <p:ph type="sldImg"/>
          </p:nvPr>
        </p:nvSpPr>
        <p:spPr>
          <a:ln/>
        </p:spPr>
      </p:sp>
      <p:sp>
        <p:nvSpPr>
          <p:cNvPr id="75779" name="Rectangle 3">
            <a:extLst>
              <a:ext uri="{FF2B5EF4-FFF2-40B4-BE49-F238E27FC236}">
                <a16:creationId xmlns:a16="http://schemas.microsoft.com/office/drawing/2014/main" id="{9F3AEBE6-B4C7-46F2-A6E7-752B16DD5E6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expression !(c or s) is equal to !c and !s.</a:t>
            </a:r>
          </a:p>
          <a:p>
            <a:pPr eaLnBrk="1" hangingPunct="1"/>
            <a:endParaRPr lang="en-US" altLang="en-US" sz="1600"/>
          </a:p>
          <a:p>
            <a:pPr eaLnBrk="1" hangingPunct="1"/>
            <a:r>
              <a:rPr lang="en-US" altLang="en-US" sz="1600"/>
              <a:t>First, evaluate (c or s).  (c or s) is true when either c or s is true.  When c and s are both false, (c or s) is false.</a:t>
            </a:r>
          </a:p>
          <a:p>
            <a:pPr eaLnBrk="1" hangingPunct="1"/>
            <a:endParaRPr lang="en-US" altLang="en-US" sz="1600"/>
          </a:p>
          <a:p>
            <a:pPr eaLnBrk="1" hangingPunct="1"/>
            <a:r>
              <a:rPr lang="en-US" altLang="en-US" sz="1600"/>
              <a:t>Second, apply the !.</a:t>
            </a:r>
          </a:p>
          <a:p>
            <a:pPr eaLnBrk="1" hangingPunct="1"/>
            <a:r>
              <a:rPr lang="en-US" altLang="en-US" sz="1600"/>
              <a:t>!(true) is false.</a:t>
            </a:r>
          </a:p>
          <a:p>
            <a:pPr eaLnBrk="1" hangingPunct="1"/>
            <a:r>
              <a:rPr lang="en-US" altLang="en-US" sz="1600"/>
              <a:t>!(false) is true.</a:t>
            </a:r>
          </a:p>
          <a:p>
            <a:pPr eaLnBrk="1" hangingPunct="1"/>
            <a:endParaRPr lang="en-US" altLang="en-US" sz="1600"/>
          </a:p>
          <a:p>
            <a:pPr eaLnBrk="1" hangingPunct="1"/>
            <a:r>
              <a:rPr lang="en-US" altLang="en-US" sz="1600"/>
              <a:t>Evaluating the expression first and then applying the !, makes determining the overall value pretty straightforward.</a:t>
            </a:r>
          </a:p>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832062A6-F54D-415C-9AD4-2735AD399160}"/>
              </a:ext>
            </a:extLst>
          </p:cNvPr>
          <p:cNvSpPr>
            <a:spLocks noGrp="1" noRot="1" noChangeAspect="1" noChangeArrowheads="1" noTextEdit="1"/>
          </p:cNvSpPr>
          <p:nvPr>
            <p:ph type="sldImg"/>
          </p:nvPr>
        </p:nvSpPr>
        <p:spPr>
          <a:ln/>
        </p:spPr>
      </p:sp>
      <p:sp>
        <p:nvSpPr>
          <p:cNvPr id="79875" name="Rectangle 3">
            <a:extLst>
              <a:ext uri="{FF2B5EF4-FFF2-40B4-BE49-F238E27FC236}">
                <a16:creationId xmlns:a16="http://schemas.microsoft.com/office/drawing/2014/main" id="{972620EE-F4EA-47F8-93B6-6433889F05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19A9B992-B940-43DE-B51C-2F45FFB91387}"/>
              </a:ext>
            </a:extLst>
          </p:cNvPr>
          <p:cNvSpPr>
            <a:spLocks noGrp="1" noRot="1" noChangeAspect="1" noChangeArrowheads="1" noTextEdit="1"/>
          </p:cNvSpPr>
          <p:nvPr>
            <p:ph type="sldImg"/>
          </p:nvPr>
        </p:nvSpPr>
        <p:spPr>
          <a:ln/>
        </p:spPr>
      </p:sp>
      <p:sp>
        <p:nvSpPr>
          <p:cNvPr id="81923" name="Rectangle 3">
            <a:extLst>
              <a:ext uri="{FF2B5EF4-FFF2-40B4-BE49-F238E27FC236}">
                <a16:creationId xmlns:a16="http://schemas.microsoft.com/office/drawing/2014/main" id="{41885898-CD69-42FE-8FEA-3C71C1653A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200" dirty="0">
                <a:latin typeface="Tahoma" panose="020B0604030504040204" pitchFamily="34" charset="0"/>
              </a:rPr>
              <a:t>(cs)’(</a:t>
            </a:r>
            <a:r>
              <a:rPr lang="en-US" altLang="en-US" sz="1200" dirty="0" err="1">
                <a:latin typeface="Tahoma" panose="020B0604030504040204" pitchFamily="34" charset="0"/>
              </a:rPr>
              <a:t>c+s</a:t>
            </a:r>
            <a:r>
              <a:rPr lang="en-US" altLang="en-US" sz="1200" dirty="0">
                <a:latin typeface="Tahoma" panose="020B0604030504040204" pitchFamily="34" charset="0"/>
              </a:rPr>
              <a:t>) -&gt; apply </a:t>
            </a:r>
            <a:r>
              <a:rPr lang="en-US" altLang="en-US" sz="1200" dirty="0" err="1">
                <a:latin typeface="Tahoma" panose="020B0604030504040204" pitchFamily="34" charset="0"/>
              </a:rPr>
              <a:t>DeMorgan’s</a:t>
            </a:r>
            <a:r>
              <a:rPr lang="en-US" altLang="en-US" sz="1200" dirty="0">
                <a:latin typeface="Tahoma" panose="020B0604030504040204" pitchFamily="34" charset="0"/>
              </a:rPr>
              <a:t> Law</a:t>
            </a:r>
          </a:p>
          <a:p>
            <a:pPr eaLnBrk="1" hangingPunct="1"/>
            <a:r>
              <a:rPr lang="en-US" altLang="en-US" sz="1200" dirty="0">
                <a:latin typeface="Tahoma" panose="020B0604030504040204" pitchFamily="34" charset="0"/>
              </a:rPr>
              <a:t>(</a:t>
            </a:r>
            <a:r>
              <a:rPr lang="en-US" altLang="en-US" sz="1200" dirty="0" err="1">
                <a:latin typeface="Tahoma" panose="020B0604030504040204" pitchFamily="34" charset="0"/>
              </a:rPr>
              <a:t>c’+s</a:t>
            </a:r>
            <a:r>
              <a:rPr lang="en-US" altLang="en-US" sz="1200" dirty="0">
                <a:latin typeface="Tahoma" panose="020B0604030504040204" pitchFamily="34" charset="0"/>
              </a:rPr>
              <a:t>’)(</a:t>
            </a:r>
            <a:r>
              <a:rPr lang="en-US" altLang="en-US" sz="1200" dirty="0" err="1">
                <a:latin typeface="Tahoma" panose="020B0604030504040204" pitchFamily="34" charset="0"/>
              </a:rPr>
              <a:t>c+s</a:t>
            </a:r>
            <a:r>
              <a:rPr lang="en-US" altLang="en-US" sz="1200" dirty="0">
                <a:latin typeface="Tahoma" panose="020B0604030504040204" pitchFamily="34" charset="0"/>
              </a:rPr>
              <a:t>)-&gt; Distribute</a:t>
            </a:r>
          </a:p>
          <a:p>
            <a:pPr eaLnBrk="1" hangingPunct="1"/>
            <a:r>
              <a:rPr lang="en-US" altLang="en-US" sz="1200" dirty="0">
                <a:latin typeface="Tahoma" panose="020B0604030504040204" pitchFamily="34" charset="0"/>
              </a:rPr>
              <a:t>(</a:t>
            </a:r>
            <a:r>
              <a:rPr lang="en-US" altLang="en-US" sz="1200" dirty="0" err="1">
                <a:latin typeface="Tahoma" panose="020B0604030504040204" pitchFamily="34" charset="0"/>
              </a:rPr>
              <a:t>c’+s</a:t>
            </a:r>
            <a:r>
              <a:rPr lang="en-US" altLang="en-US" sz="1200" dirty="0">
                <a:latin typeface="Tahoma" panose="020B0604030504040204" pitchFamily="34" charset="0"/>
              </a:rPr>
              <a:t>’)(c) + (</a:t>
            </a:r>
            <a:r>
              <a:rPr lang="en-US" altLang="en-US" sz="1200" dirty="0" err="1">
                <a:latin typeface="Tahoma" panose="020B0604030504040204" pitchFamily="34" charset="0"/>
              </a:rPr>
              <a:t>c’+s</a:t>
            </a:r>
            <a:r>
              <a:rPr lang="en-US" altLang="en-US" sz="1200" dirty="0">
                <a:latin typeface="Tahoma" panose="020B0604030504040204" pitchFamily="34" charset="0"/>
              </a:rPr>
              <a:t>’)(s)-&gt; Distribute again</a:t>
            </a:r>
          </a:p>
          <a:p>
            <a:pPr eaLnBrk="1" hangingPunct="1"/>
            <a:r>
              <a:rPr lang="en-US" altLang="en-US" sz="1200" dirty="0" err="1">
                <a:latin typeface="Tahoma" panose="020B0604030504040204" pitchFamily="34" charset="0"/>
              </a:rPr>
              <a:t>c’c</a:t>
            </a:r>
            <a:r>
              <a:rPr lang="en-US" altLang="en-US" sz="1200" dirty="0">
                <a:latin typeface="Tahoma" panose="020B0604030504040204" pitchFamily="34" charset="0"/>
              </a:rPr>
              <a:t> + </a:t>
            </a:r>
            <a:r>
              <a:rPr lang="en-US" altLang="en-US" sz="1200" dirty="0" err="1">
                <a:latin typeface="Tahoma" panose="020B0604030504040204" pitchFamily="34" charset="0"/>
              </a:rPr>
              <a:t>s’c</a:t>
            </a:r>
            <a:r>
              <a:rPr lang="en-US" altLang="en-US" sz="1200" dirty="0">
                <a:latin typeface="Tahoma" panose="020B0604030504040204" pitchFamily="34" charset="0"/>
              </a:rPr>
              <a:t>  + c’s + s’s  -&gt; simplify(</a:t>
            </a:r>
            <a:r>
              <a:rPr lang="en-US" altLang="en-US" sz="1200" dirty="0" err="1">
                <a:latin typeface="Tahoma" panose="020B0604030504040204" pitchFamily="34" charset="0"/>
              </a:rPr>
              <a:t>c’c</a:t>
            </a:r>
            <a:r>
              <a:rPr lang="en-US" altLang="en-US" sz="1200" dirty="0">
                <a:latin typeface="Tahoma" panose="020B0604030504040204" pitchFamily="34" charset="0"/>
              </a:rPr>
              <a:t> is always false)</a:t>
            </a:r>
          </a:p>
          <a:p>
            <a:pPr eaLnBrk="1" hangingPunct="1"/>
            <a:r>
              <a:rPr lang="en-US" altLang="en-US" sz="1200" dirty="0" err="1">
                <a:latin typeface="Tahoma" panose="020B0604030504040204" pitchFamily="34" charset="0"/>
              </a:rPr>
              <a:t>s’c</a:t>
            </a:r>
            <a:r>
              <a:rPr lang="en-US" altLang="en-US" sz="1200" dirty="0">
                <a:latin typeface="Tahoma" panose="020B0604030504040204" pitchFamily="34" charset="0"/>
              </a:rPr>
              <a:t> + c’s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A429E75-74BD-47FA-B970-F2A9EB609CE6}"/>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611261DB-F387-441D-82B5-90C70DA62B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01891036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2A429E75-74BD-47FA-B970-F2A9EB609CE6}"/>
              </a:ext>
            </a:extLst>
          </p:cNvPr>
          <p:cNvSpPr>
            <a:spLocks noGrp="1" noRot="1" noChangeAspect="1" noChangeArrowheads="1" noTextEdit="1"/>
          </p:cNvSpPr>
          <p:nvPr>
            <p:ph type="sldImg"/>
          </p:nvPr>
        </p:nvSpPr>
        <p:spPr>
          <a:ln/>
        </p:spPr>
      </p:sp>
      <p:sp>
        <p:nvSpPr>
          <p:cNvPr id="34819" name="Rectangle 3">
            <a:extLst>
              <a:ext uri="{FF2B5EF4-FFF2-40B4-BE49-F238E27FC236}">
                <a16:creationId xmlns:a16="http://schemas.microsoft.com/office/drawing/2014/main" id="{611261DB-F387-441D-82B5-90C70DA62B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57111512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67F0576-AF0A-4EBD-A688-02FE22F9F8BA}"/>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D6B3EE29-B683-4834-98B3-43B2108A48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21728961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67F0576-AF0A-4EBD-A688-02FE22F9F8BA}"/>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D6B3EE29-B683-4834-98B3-43B2108A48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11057305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73E177FA-2AF5-4EC2-A8AC-9B1B945653A2}"/>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B5E2558C-555E-404A-ACFB-BE16D9BA41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54678760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73E177FA-2AF5-4EC2-A8AC-9B1B945653A2}"/>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B5E2558C-555E-404A-ACFB-BE16D9BA41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extLst>
      <p:ext uri="{BB962C8B-B14F-4D97-AF65-F5344CB8AC3E}">
        <p14:creationId xmlns:p14="http://schemas.microsoft.com/office/powerpoint/2010/main" val="3897240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6841356-432F-43AB-8BCA-EB58B38526F7}"/>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D3E95BE3-0D08-4DC7-9BE0-51FE96B3F78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B6F2C0A5-2945-4CF3-9246-CBB837CA948D}"/>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3942CD5A-0B78-49D2-A36F-66E21AF6E40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FB723C90-C214-4B83-A1D6-20F962E62CB2}"/>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B684D69F-821B-482A-AD0B-24F88A1071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3D401810-722F-426D-AF3E-4CC5CAD40C26}"/>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F3A23E46-12AB-4DFD-9BD9-AF061E696ED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If flipper is true, total&gt;4 is never evaluated.</a:t>
            </a:r>
          </a:p>
          <a:p>
            <a:pPr eaLnBrk="1" hangingPunct="1"/>
            <a:r>
              <a:rPr lang="en-US" altLang="en-US" sz="1600"/>
              <a:t>If flipper is false, total&gt;4 is evaluated.</a:t>
            </a:r>
          </a:p>
          <a:p>
            <a:pPr eaLnBrk="1" hangingPunct="1"/>
            <a:endParaRPr lang="en-US" altLang="en-US" sz="1600"/>
          </a:p>
          <a:p>
            <a:pPr eaLnBrk="1" hangingPunct="1"/>
            <a:r>
              <a:rPr lang="en-US" altLang="en-US" sz="1600"/>
              <a:t>flipper is false, but total&gt;4 so the condition is true.  short is printed.</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BF640C3F-1C44-4E3A-9CE3-CD8163980EEE}"/>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44D1E57C-A215-4401-85E9-841F01C6176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If flipper is true, total&gt;4 is never evaluated.</a:t>
            </a:r>
          </a:p>
          <a:p>
            <a:pPr eaLnBrk="1" hangingPunct="1"/>
            <a:r>
              <a:rPr lang="en-US" altLang="en-US" sz="1600"/>
              <a:t>If flipper is false, total&gt;4 is evaluated.</a:t>
            </a:r>
          </a:p>
          <a:p>
            <a:pPr eaLnBrk="1" hangingPunct="1"/>
            <a:endParaRPr lang="en-US" altLang="en-US" sz="1600"/>
          </a:p>
          <a:p>
            <a:pPr eaLnBrk="1" hangingPunct="1"/>
            <a:r>
              <a:rPr lang="en-US" altLang="en-US" sz="1600"/>
              <a:t>flipper is true so the condition is true.  short is printed.</a:t>
            </a:r>
          </a:p>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3F3D47B4-24C0-434D-BBA3-D7548D3F879B}"/>
              </a:ext>
            </a:extLst>
          </p:cNvPr>
          <p:cNvSpPr>
            <a:spLocks noGrp="1" noRot="1" noChangeAspect="1" noChangeArrowheads="1" noTextEdit="1"/>
          </p:cNvSpPr>
          <p:nvPr>
            <p:ph type="sldImg"/>
          </p:nvPr>
        </p:nvSpPr>
        <p:spPr>
          <a:ln/>
        </p:spPr>
      </p:sp>
      <p:sp>
        <p:nvSpPr>
          <p:cNvPr id="92163" name="Rectangle 3">
            <a:extLst>
              <a:ext uri="{FF2B5EF4-FFF2-40B4-BE49-F238E27FC236}">
                <a16:creationId xmlns:a16="http://schemas.microsoft.com/office/drawing/2014/main" id="{38A39926-7562-4331-8E8B-C80CD157B7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If flipper is true, total&gt;4 is never evaluated.</a:t>
            </a:r>
          </a:p>
          <a:p>
            <a:pPr eaLnBrk="1" hangingPunct="1"/>
            <a:r>
              <a:rPr lang="en-US" altLang="en-US" sz="1600"/>
              <a:t>If flipper is false, total&gt;4 is evaluated.</a:t>
            </a:r>
          </a:p>
          <a:p>
            <a:pPr eaLnBrk="1" hangingPunct="1"/>
            <a:endParaRPr lang="en-US" altLang="en-US" sz="1600"/>
          </a:p>
          <a:p>
            <a:pPr eaLnBrk="1" hangingPunct="1"/>
            <a:r>
              <a:rPr lang="en-US" altLang="en-US" sz="1600"/>
              <a:t>flipper is false and total&gt;4 is false so the condition is false.  short is not printed.</a:t>
            </a:r>
          </a:p>
          <a:p>
            <a:pPr eaLnBrk="1" hangingPunct="1"/>
            <a:endParaRPr lang="en-US" altLang="en-US"/>
          </a:p>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F84538BF-AC93-4028-9979-191618DC4361}"/>
              </a:ext>
            </a:extLst>
          </p:cNvPr>
          <p:cNvSpPr>
            <a:spLocks noGrp="1" noRot="1" noChangeAspect="1" noChangeArrowheads="1" noTextEdit="1"/>
          </p:cNvSpPr>
          <p:nvPr>
            <p:ph type="sldImg"/>
          </p:nvPr>
        </p:nvSpPr>
        <p:spPr>
          <a:ln/>
        </p:spPr>
      </p:sp>
      <p:sp>
        <p:nvSpPr>
          <p:cNvPr id="94211" name="Rectangle 3">
            <a:extLst>
              <a:ext uri="{FF2B5EF4-FFF2-40B4-BE49-F238E27FC236}">
                <a16:creationId xmlns:a16="http://schemas.microsoft.com/office/drawing/2014/main" id="{D14DDA98-7EE0-4F69-8CB6-3F5C7BE1B3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If total&lt;4 is true, ++num&lt;15 is never evaluated.</a:t>
            </a:r>
          </a:p>
          <a:p>
            <a:pPr eaLnBrk="1" hangingPunct="1"/>
            <a:r>
              <a:rPr lang="en-US" altLang="en-US" sz="1600"/>
              <a:t>If total&lt;4 is false, ++num&lt;15 is evaluated.</a:t>
            </a:r>
          </a:p>
          <a:p>
            <a:pPr eaLnBrk="1" hangingPunct="1"/>
            <a:endParaRPr lang="en-US" altLang="en-US" sz="1600"/>
          </a:p>
          <a:p>
            <a:pPr eaLnBrk="1" hangingPunct="1"/>
            <a:r>
              <a:rPr lang="en-US" altLang="en-US" sz="1600"/>
              <a:t>total&lt;4 is false so ++num&lt;15 is evaluated.  14 is less than 15 so short is printed.</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EE9DC8F4-C2EB-4284-AB29-53FDC3B5EDE5}"/>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CC00ECEE-338E-4B8F-BF63-FFD9FB49375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If total&gt;4 is false, ++num&lt;15 is never evaluated.</a:t>
            </a:r>
          </a:p>
          <a:p>
            <a:pPr eaLnBrk="1" hangingPunct="1"/>
            <a:r>
              <a:rPr lang="en-US" altLang="en-US" sz="1600"/>
              <a:t>If total&gt;4 is true, ++num&lt;15 is evaluated.</a:t>
            </a:r>
          </a:p>
          <a:p>
            <a:pPr eaLnBrk="1" hangingPunct="1"/>
            <a:endParaRPr lang="en-US" altLang="en-US" sz="1600"/>
          </a:p>
          <a:p>
            <a:pPr eaLnBrk="1" hangingPunct="1"/>
            <a:r>
              <a:rPr lang="en-US" altLang="en-US" sz="1600"/>
              <a:t>total&gt;4 is true so ++num&lt;15 is evaluated.  14 is less than 15 so short is not printed.</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73E177FA-2AF5-4EC2-A8AC-9B1B945653A2}"/>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B5E2558C-555E-404A-ACFB-BE16D9BA41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9CC6D0CE-C50D-4A32-B79C-5A463C7CB155}"/>
              </a:ext>
            </a:extLst>
          </p:cNvPr>
          <p:cNvSpPr>
            <a:spLocks noGrp="1" noRot="1" noChangeAspect="1" noChangeArrowheads="1" noTextEdit="1"/>
          </p:cNvSpPr>
          <p:nvPr>
            <p:ph type="sldImg"/>
          </p:nvPr>
        </p:nvSpPr>
        <p:spPr>
          <a:ln/>
        </p:spPr>
      </p:sp>
      <p:sp>
        <p:nvSpPr>
          <p:cNvPr id="102403" name="Rectangle 3">
            <a:extLst>
              <a:ext uri="{FF2B5EF4-FFF2-40B4-BE49-F238E27FC236}">
                <a16:creationId xmlns:a16="http://schemas.microsoft.com/office/drawing/2014/main" id="{E188249C-31AE-4AB0-9249-C93691A652F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522CD6C6-A454-487C-98AC-5879C38DFA9A}"/>
              </a:ext>
            </a:extLst>
          </p:cNvPr>
          <p:cNvSpPr>
            <a:spLocks noGrp="1" noRot="1" noChangeAspect="1" noChangeArrowheads="1" noTextEdit="1"/>
          </p:cNvSpPr>
          <p:nvPr>
            <p:ph type="sldImg"/>
          </p:nvPr>
        </p:nvSpPr>
        <p:spPr>
          <a:ln/>
        </p:spPr>
      </p:sp>
      <p:sp>
        <p:nvSpPr>
          <p:cNvPr id="104451" name="Rectangle 3">
            <a:extLst>
              <a:ext uri="{FF2B5EF4-FFF2-40B4-BE49-F238E27FC236}">
                <a16:creationId xmlns:a16="http://schemas.microsoft.com/office/drawing/2014/main" id="{C31A6571-9C2C-4C09-91B8-E2496048577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Math.random() returns a number between 0.0 and 1.0, not including 1.0.  </a:t>
            </a:r>
          </a:p>
          <a:p>
            <a:pPr eaLnBrk="1" hangingPunct="1"/>
            <a:endParaRPr lang="en-US" altLang="en-US" sz="16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727F45FF-04D9-4411-ACC7-AE48D68F5744}"/>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B2DF7374-54E0-4F96-9CB5-2197B811D8D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FA207CD7-DCB6-4234-9807-8B21E877349C}"/>
              </a:ext>
            </a:extLst>
          </p:cNvPr>
          <p:cNvSpPr>
            <a:spLocks noGrp="1" noRot="1" noChangeAspect="1" noChangeArrowheads="1" noTextEdit="1"/>
          </p:cNvSpPr>
          <p:nvPr>
            <p:ph type="sldImg"/>
          </p:nvPr>
        </p:nvSpPr>
        <p:spPr>
          <a:ln/>
        </p:spPr>
      </p:sp>
      <p:sp>
        <p:nvSpPr>
          <p:cNvPr id="106499" name="Rectangle 3">
            <a:extLst>
              <a:ext uri="{FF2B5EF4-FFF2-40B4-BE49-F238E27FC236}">
                <a16:creationId xmlns:a16="http://schemas.microsoft.com/office/drawing/2014/main" id="{40D5C267-151B-4FFA-AAD5-6C2382496B4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Class Random contains many useful random methods.  Math.random() can be used to generate the same results as the Random class methods.</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F5A51763-817A-440F-BC3C-B9D23AB7740A}"/>
              </a:ext>
            </a:extLst>
          </p:cNvPr>
          <p:cNvSpPr>
            <a:spLocks noGrp="1" noRot="1" noChangeAspect="1" noChangeArrowheads="1" noTextEdit="1"/>
          </p:cNvSpPr>
          <p:nvPr>
            <p:ph type="sldImg"/>
          </p:nvPr>
        </p:nvSpPr>
        <p:spPr>
          <a:ln/>
        </p:spPr>
      </p:sp>
      <p:sp>
        <p:nvSpPr>
          <p:cNvPr id="108547" name="Rectangle 3">
            <a:extLst>
              <a:ext uri="{FF2B5EF4-FFF2-40B4-BE49-F238E27FC236}">
                <a16:creationId xmlns:a16="http://schemas.microsoft.com/office/drawing/2014/main" id="{CD7C087E-506C-4BB7-9B1A-E765958335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C7C9A502-708A-4F45-AF8B-C847B1DEFB0B}"/>
              </a:ext>
            </a:extLst>
          </p:cNvPr>
          <p:cNvSpPr>
            <a:spLocks noGrp="1" noRot="1" noChangeAspect="1" noChangeArrowheads="1" noTextEdit="1"/>
          </p:cNvSpPr>
          <p:nvPr>
            <p:ph type="sldImg"/>
          </p:nvPr>
        </p:nvSpPr>
        <p:spPr>
          <a:ln/>
        </p:spPr>
      </p:sp>
      <p:sp>
        <p:nvSpPr>
          <p:cNvPr id="110595" name="Rectangle 3">
            <a:extLst>
              <a:ext uri="{FF2B5EF4-FFF2-40B4-BE49-F238E27FC236}">
                <a16:creationId xmlns:a16="http://schemas.microsoft.com/office/drawing/2014/main" id="{8715A1C9-A2D5-4C14-8D2E-6B765C332E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31FAD88C-D4B5-47FE-8DE7-111C56987F4C}"/>
              </a:ext>
            </a:extLst>
          </p:cNvPr>
          <p:cNvSpPr>
            <a:spLocks noGrp="1" noRot="1" noChangeAspect="1" noChangeArrowheads="1" noTextEdit="1"/>
          </p:cNvSpPr>
          <p:nvPr>
            <p:ph type="sldImg"/>
          </p:nvPr>
        </p:nvSpPr>
        <p:spPr>
          <a:xfrm>
            <a:off x="1260475" y="722313"/>
            <a:ext cx="4794250" cy="3595687"/>
          </a:xfrm>
          <a:ln/>
        </p:spPr>
      </p:sp>
      <p:sp>
        <p:nvSpPr>
          <p:cNvPr id="112643" name="Rectangle 3">
            <a:extLst>
              <a:ext uri="{FF2B5EF4-FFF2-40B4-BE49-F238E27FC236}">
                <a16:creationId xmlns:a16="http://schemas.microsoft.com/office/drawing/2014/main" id="{33E38B98-D0DB-4953-A766-2576979A273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600">
                <a:latin typeface="Courier New" panose="02070309020205020404" pitchFamily="49" charset="0"/>
                <a:cs typeface="Courier New" panose="02070309020205020404" pitchFamily="49" charset="0"/>
              </a:rPr>
              <a:t>random()</a:t>
            </a:r>
            <a:r>
              <a:rPr lang="en-US" altLang="en-US" sz="1600"/>
              <a:t> returns a random number between 0.0 and 1.0 not including 1.0 and therefore casting will always result in zero.</a:t>
            </a:r>
          </a:p>
          <a:p>
            <a:r>
              <a:rPr lang="en-US" altLang="en-US" sz="1600"/>
              <a:t>Always enclose (Math.random()*5) in parentheses. </a:t>
            </a:r>
          </a:p>
          <a:p>
            <a:endParaRPr lang="en-US" altLang="en-US" sz="160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E0504206-B4AD-430D-8B2C-4C4C4D1A0F46}"/>
              </a:ext>
            </a:extLst>
          </p:cNvPr>
          <p:cNvSpPr>
            <a:spLocks noGrp="1" noRot="1" noChangeAspect="1" noChangeArrowheads="1" noTextEdit="1"/>
          </p:cNvSpPr>
          <p:nvPr>
            <p:ph type="sldImg"/>
          </p:nvPr>
        </p:nvSpPr>
        <p:spPr>
          <a:ln/>
        </p:spPr>
      </p:sp>
      <p:sp>
        <p:nvSpPr>
          <p:cNvPr id="116739" name="Rectangle 3">
            <a:extLst>
              <a:ext uri="{FF2B5EF4-FFF2-40B4-BE49-F238E27FC236}">
                <a16:creationId xmlns:a16="http://schemas.microsoft.com/office/drawing/2014/main" id="{59B470D9-DE5A-4E3C-9760-4A53FF493A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B9BF2736-69AC-41C9-91B8-984513D4AA6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E07899E8-B9A9-4A68-B689-64DA89AB09C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dirty="0"/>
              <a:t>And is used to see if all parts are true.  In some languages, and is actually written as a word.   In other languages, and is written as a symbol, like </a:t>
            </a:r>
            <a:r>
              <a:rPr lang="en-US" altLang="en-US" sz="1600" dirty="0">
                <a:latin typeface="Courier New" panose="02070309020205020404" pitchFamily="49" charset="0"/>
                <a:cs typeface="Courier New" panose="02070309020205020404" pitchFamily="49" charset="0"/>
              </a:rPr>
              <a:t>&amp;&amp;</a:t>
            </a:r>
            <a:r>
              <a:rPr lang="en-US" altLang="en-US" sz="1600" dirty="0"/>
              <a:t> or </a:t>
            </a:r>
            <a:r>
              <a:rPr lang="en-US" altLang="en-US" sz="1600" dirty="0">
                <a:latin typeface="Courier New" panose="02070309020205020404" pitchFamily="49" charset="0"/>
                <a:cs typeface="Courier New" panose="02070309020205020404" pitchFamily="49" charset="0"/>
              </a:rPr>
              <a:t>&amp;</a:t>
            </a:r>
            <a:r>
              <a:rPr lang="en-US" altLang="en-US" sz="1600" dirty="0"/>
              <a:t>.</a:t>
            </a:r>
          </a:p>
          <a:p>
            <a:pPr eaLnBrk="1" hangingPunct="1"/>
            <a:r>
              <a:rPr lang="en-US" altLang="en-US" sz="1600" dirty="0">
                <a:latin typeface="Courier New" panose="02070309020205020404" pitchFamily="49" charset="0"/>
                <a:cs typeface="Courier New" panose="02070309020205020404" pitchFamily="49" charset="0"/>
              </a:rPr>
              <a:t>&amp;&amp;</a:t>
            </a:r>
            <a:r>
              <a:rPr lang="en-US" altLang="en-US" sz="1600" dirty="0"/>
              <a:t> evaluates as true if all parts connected by </a:t>
            </a:r>
            <a:r>
              <a:rPr lang="en-US" altLang="en-US" sz="1600" dirty="0">
                <a:latin typeface="Courier New" panose="02070309020205020404" pitchFamily="49" charset="0"/>
                <a:cs typeface="Courier New" panose="02070309020205020404" pitchFamily="49" charset="0"/>
              </a:rPr>
              <a:t>&amp;&amp;</a:t>
            </a:r>
            <a:r>
              <a:rPr lang="en-US" altLang="en-US" sz="1600" dirty="0"/>
              <a:t>s are true.</a:t>
            </a:r>
          </a:p>
          <a:p>
            <a:pPr eaLnBrk="1" hangingPunct="1"/>
            <a:endParaRPr lang="en-US" altLang="en-US" sz="1600" dirty="0"/>
          </a:p>
          <a:p>
            <a:pPr eaLnBrk="1" hangingPunct="1"/>
            <a:r>
              <a:rPr lang="en-US" altLang="en-US" sz="1600" dirty="0">
                <a:latin typeface="Courier New" panose="02070309020205020404" pitchFamily="49" charset="0"/>
                <a:cs typeface="Courier New" panose="02070309020205020404" pitchFamily="49" charset="0"/>
              </a:rPr>
              <a:t>if(A and B)</a:t>
            </a:r>
          </a:p>
          <a:p>
            <a:pPr eaLnBrk="1" hangingPunct="1"/>
            <a:r>
              <a:rPr lang="en-US" altLang="en-US" sz="1600" dirty="0"/>
              <a:t>This condition is true if A and B are both true.  If either A or B is false, the condition is false as both parts must be true in order for the condition to be true.</a:t>
            </a:r>
          </a:p>
          <a:p>
            <a:pPr eaLnBrk="1" hangingPunct="1"/>
            <a:endParaRPr lang="en-US" altLang="en-US" sz="16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D28B482-0732-49E1-AA10-AF09847AAB6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id="{924FEBF6-91EF-4F33-8F1C-EA6360762F5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2F0E70A2-B8E7-4419-8054-A6CBB10EE17A}"/>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id="{63EB152A-7CB9-4BF6-AAEC-FCA44743F1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Or is used to see if any part is true.  In some languages, or is actually written as a word.  In other languages, or is written as a symbol, like </a:t>
            </a:r>
            <a:r>
              <a:rPr lang="en-US" altLang="en-US" sz="1600">
                <a:latin typeface="Courier New" panose="02070309020205020404" pitchFamily="49" charset="0"/>
                <a:cs typeface="Courier New" panose="02070309020205020404" pitchFamily="49" charset="0"/>
              </a:rPr>
              <a:t>||</a:t>
            </a:r>
            <a:r>
              <a:rPr lang="en-US" altLang="en-US" sz="1600"/>
              <a:t> or</a:t>
            </a:r>
            <a:r>
              <a:rPr lang="en-US" altLang="en-US" sz="1600">
                <a:latin typeface="Courier New" panose="02070309020205020404" pitchFamily="49" charset="0"/>
                <a:cs typeface="Courier New" panose="02070309020205020404" pitchFamily="49" charset="0"/>
              </a:rPr>
              <a:t> |</a:t>
            </a:r>
            <a:r>
              <a:rPr lang="en-US" altLang="en-US" sz="1600"/>
              <a:t>.</a:t>
            </a:r>
          </a:p>
          <a:p>
            <a:pPr eaLnBrk="1" hangingPunct="1"/>
            <a:r>
              <a:rPr lang="en-US" altLang="en-US" sz="1600">
                <a:latin typeface="Courier New" panose="02070309020205020404" pitchFamily="49" charset="0"/>
                <a:cs typeface="Courier New" panose="02070309020205020404" pitchFamily="49" charset="0"/>
              </a:rPr>
              <a:t>||</a:t>
            </a:r>
            <a:r>
              <a:rPr lang="en-US" altLang="en-US" sz="1600"/>
              <a:t> evaluates as true if any part connected by </a:t>
            </a:r>
            <a:r>
              <a:rPr lang="en-US" altLang="en-US" sz="1600">
                <a:latin typeface="Courier New" panose="02070309020205020404" pitchFamily="49" charset="0"/>
                <a:cs typeface="Courier New" panose="02070309020205020404" pitchFamily="49" charset="0"/>
              </a:rPr>
              <a:t>||</a:t>
            </a:r>
            <a:r>
              <a:rPr lang="en-US" altLang="en-US" sz="1600"/>
              <a:t>s is true.</a:t>
            </a:r>
          </a:p>
          <a:p>
            <a:pPr eaLnBrk="1" hangingPunct="1"/>
            <a:endParaRPr lang="en-US" altLang="en-US"/>
          </a:p>
          <a:p>
            <a:pPr eaLnBrk="1" hangingPunct="1"/>
            <a:r>
              <a:rPr lang="en-US" altLang="en-US" sz="1600">
                <a:latin typeface="Courier New" panose="02070309020205020404" pitchFamily="49" charset="0"/>
                <a:cs typeface="Courier New" panose="02070309020205020404" pitchFamily="49" charset="0"/>
              </a:rPr>
              <a:t>if(A or B)</a:t>
            </a:r>
          </a:p>
          <a:p>
            <a:pPr eaLnBrk="1" hangingPunct="1"/>
            <a:r>
              <a:rPr lang="en-US" altLang="en-US" sz="1600"/>
              <a:t>This condition is true if A or B is true.  If A and B are both true, the condition is still true.</a:t>
            </a:r>
          </a:p>
          <a:p>
            <a:pPr eaLnBrk="1" hangingPunct="1"/>
            <a:endParaRPr lang="en-US" altLang="en-US"/>
          </a:p>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167F0576-AF0A-4EBD-A688-02FE22F9F8BA}"/>
              </a:ext>
            </a:extLst>
          </p:cNvPr>
          <p:cNvSpPr>
            <a:spLocks noGrp="1" noRot="1" noChangeAspect="1" noChangeArrowheads="1" noTextEdit="1"/>
          </p:cNvSpPr>
          <p:nvPr>
            <p:ph type="sldImg"/>
          </p:nvPr>
        </p:nvSpPr>
        <p:spPr>
          <a:ln/>
        </p:spPr>
      </p:sp>
      <p:sp>
        <p:nvSpPr>
          <p:cNvPr id="32771" name="Rectangle 3">
            <a:extLst>
              <a:ext uri="{FF2B5EF4-FFF2-40B4-BE49-F238E27FC236}">
                <a16:creationId xmlns:a16="http://schemas.microsoft.com/office/drawing/2014/main" id="{D6B3EE29-B683-4834-98B3-43B2108A48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a:extLst>
              <a:ext uri="{FF2B5EF4-FFF2-40B4-BE49-F238E27FC236}">
                <a16:creationId xmlns:a16="http://schemas.microsoft.com/office/drawing/2014/main" id="{860BC3F5-C88D-484B-B68C-576E090B1EAA}"/>
              </a:ext>
            </a:extLst>
          </p:cNvPr>
          <p:cNvSpPr>
            <a:spLocks noGrp="1"/>
          </p:cNvSpPr>
          <p:nvPr>
            <p:ph type="dt" sz="half" idx="1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F3D37565-210F-4CE8-8447-1179AE7BE67D}"/>
              </a:ext>
            </a:extLst>
          </p:cNvPr>
          <p:cNvSpPr>
            <a:spLocks noGrp="1"/>
          </p:cNvSpPr>
          <p:nvPr>
            <p:ph type="sldNum" sz="quarter" idx="11"/>
          </p:nvPr>
        </p:nvSpPr>
        <p:spPr/>
        <p:txBody>
          <a:bodyPr/>
          <a:lstStyle>
            <a:lvl1pPr>
              <a:defRPr/>
            </a:lvl1pPr>
          </a:lstStyle>
          <a:p>
            <a:pPr>
              <a:defRPr/>
            </a:pPr>
            <a:fld id="{728EA2A8-110D-498C-8385-371FAE1AFDCF}" type="slidenum">
              <a:rPr lang="en-US" altLang="en-US"/>
              <a:pPr>
                <a:defRPr/>
              </a:pPr>
              <a:t>‹#›</a:t>
            </a:fld>
            <a:endParaRPr lang="en-US" altLang="en-US"/>
          </a:p>
        </p:txBody>
      </p:sp>
      <p:sp>
        <p:nvSpPr>
          <p:cNvPr id="6" name="Footer Placeholder 5">
            <a:extLst>
              <a:ext uri="{FF2B5EF4-FFF2-40B4-BE49-F238E27FC236}">
                <a16:creationId xmlns:a16="http://schemas.microsoft.com/office/drawing/2014/main" id="{ECE3F9C0-A325-49C9-80D6-E30EC219D205}"/>
              </a:ext>
            </a:extLst>
          </p:cNvPr>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extLst>
      <p:ext uri="{BB962C8B-B14F-4D97-AF65-F5344CB8AC3E}">
        <p14:creationId xmlns:p14="http://schemas.microsoft.com/office/powerpoint/2010/main" val="26504260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F7AF42-46F6-4B2F-AE5C-CDC8EE6D4461}"/>
              </a:ext>
            </a:extLst>
          </p:cNvPr>
          <p:cNvSpPr>
            <a:spLocks noGrp="1"/>
          </p:cNvSpPr>
          <p:nvPr>
            <p:ph type="dt" sz="half" idx="1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D787AD5A-0154-42F7-9B2C-A9E9481BE460}"/>
              </a:ext>
            </a:extLst>
          </p:cNvPr>
          <p:cNvSpPr>
            <a:spLocks noGrp="1"/>
          </p:cNvSpPr>
          <p:nvPr>
            <p:ph type="sldNum" sz="quarter" idx="11"/>
          </p:nvPr>
        </p:nvSpPr>
        <p:spPr/>
        <p:txBody>
          <a:bodyPr/>
          <a:lstStyle>
            <a:lvl1pPr>
              <a:defRPr/>
            </a:lvl1pPr>
          </a:lstStyle>
          <a:p>
            <a:pPr>
              <a:defRPr/>
            </a:pPr>
            <a:fld id="{F9ED507D-0550-40FB-AF31-F9E418B781B7}" type="slidenum">
              <a:rPr lang="en-US" altLang="en-US"/>
              <a:pPr>
                <a:defRPr/>
              </a:pPr>
              <a:t>‹#›</a:t>
            </a:fld>
            <a:endParaRPr lang="en-US" altLang="en-US"/>
          </a:p>
        </p:txBody>
      </p:sp>
      <p:sp>
        <p:nvSpPr>
          <p:cNvPr id="6" name="Footer Placeholder 5">
            <a:extLst>
              <a:ext uri="{FF2B5EF4-FFF2-40B4-BE49-F238E27FC236}">
                <a16:creationId xmlns:a16="http://schemas.microsoft.com/office/drawing/2014/main" id="{10C65AC6-572A-4E47-8F1B-60E3270DE53A}"/>
              </a:ext>
            </a:extLst>
          </p:cNvPr>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extLst>
      <p:ext uri="{BB962C8B-B14F-4D97-AF65-F5344CB8AC3E}">
        <p14:creationId xmlns:p14="http://schemas.microsoft.com/office/powerpoint/2010/main" val="2276138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8F8E27-7664-4EC8-8B0B-C70E9BBE2EA9}"/>
              </a:ext>
            </a:extLst>
          </p:cNvPr>
          <p:cNvSpPr>
            <a:spLocks noGrp="1"/>
          </p:cNvSpPr>
          <p:nvPr>
            <p:ph type="dt" sz="half" idx="1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10A41075-21A0-4FB2-AC58-1254DC348683}"/>
              </a:ext>
            </a:extLst>
          </p:cNvPr>
          <p:cNvSpPr>
            <a:spLocks noGrp="1"/>
          </p:cNvSpPr>
          <p:nvPr>
            <p:ph type="sldNum" sz="quarter" idx="11"/>
          </p:nvPr>
        </p:nvSpPr>
        <p:spPr/>
        <p:txBody>
          <a:bodyPr/>
          <a:lstStyle>
            <a:lvl1pPr>
              <a:defRPr/>
            </a:lvl1pPr>
          </a:lstStyle>
          <a:p>
            <a:pPr>
              <a:defRPr/>
            </a:pPr>
            <a:fld id="{FC1BD6E1-BEA6-4656-B6B1-3B0013CFB38C}" type="slidenum">
              <a:rPr lang="en-US" altLang="en-US"/>
              <a:pPr>
                <a:defRPr/>
              </a:pPr>
              <a:t>‹#›</a:t>
            </a:fld>
            <a:endParaRPr lang="en-US" altLang="en-US"/>
          </a:p>
        </p:txBody>
      </p:sp>
      <p:sp>
        <p:nvSpPr>
          <p:cNvPr id="6" name="Footer Placeholder 5">
            <a:extLst>
              <a:ext uri="{FF2B5EF4-FFF2-40B4-BE49-F238E27FC236}">
                <a16:creationId xmlns:a16="http://schemas.microsoft.com/office/drawing/2014/main" id="{9059CEC4-5DB0-45CD-9878-EA948CDFA8E8}"/>
              </a:ext>
            </a:extLst>
          </p:cNvPr>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extLst>
      <p:ext uri="{BB962C8B-B14F-4D97-AF65-F5344CB8AC3E}">
        <p14:creationId xmlns:p14="http://schemas.microsoft.com/office/powerpoint/2010/main" val="2587160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E871C-8C41-4804-8FFC-58170D659AF8}"/>
              </a:ext>
            </a:extLst>
          </p:cNvPr>
          <p:cNvSpPr>
            <a:spLocks noGrp="1"/>
          </p:cNvSpPr>
          <p:nvPr>
            <p:ph type="dt" sz="half" idx="1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7A57866A-1330-4084-8591-5B35644D2D80}"/>
              </a:ext>
            </a:extLst>
          </p:cNvPr>
          <p:cNvSpPr>
            <a:spLocks noGrp="1"/>
          </p:cNvSpPr>
          <p:nvPr>
            <p:ph type="sldNum" sz="quarter" idx="11"/>
          </p:nvPr>
        </p:nvSpPr>
        <p:spPr/>
        <p:txBody>
          <a:bodyPr/>
          <a:lstStyle>
            <a:lvl1pPr>
              <a:defRPr/>
            </a:lvl1pPr>
          </a:lstStyle>
          <a:p>
            <a:pPr>
              <a:defRPr/>
            </a:pPr>
            <a:fld id="{61EB53E9-DD1C-474A-97E9-AB26B5D9CEE5}" type="slidenum">
              <a:rPr lang="en-US" altLang="en-US"/>
              <a:pPr>
                <a:defRPr/>
              </a:pPr>
              <a:t>‹#›</a:t>
            </a:fld>
            <a:endParaRPr lang="en-US" altLang="en-US"/>
          </a:p>
        </p:txBody>
      </p:sp>
      <p:sp>
        <p:nvSpPr>
          <p:cNvPr id="6" name="Footer Placeholder 5">
            <a:extLst>
              <a:ext uri="{FF2B5EF4-FFF2-40B4-BE49-F238E27FC236}">
                <a16:creationId xmlns:a16="http://schemas.microsoft.com/office/drawing/2014/main" id="{1DF6AFA9-8C8B-479E-8CC5-2BFE8BE542B6}"/>
              </a:ext>
            </a:extLst>
          </p:cNvPr>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extLst>
      <p:ext uri="{BB962C8B-B14F-4D97-AF65-F5344CB8AC3E}">
        <p14:creationId xmlns:p14="http://schemas.microsoft.com/office/powerpoint/2010/main" val="669192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a:extLst>
              <a:ext uri="{FF2B5EF4-FFF2-40B4-BE49-F238E27FC236}">
                <a16:creationId xmlns:a16="http://schemas.microsoft.com/office/drawing/2014/main" id="{DE75D252-5857-4D21-AFFB-BB67B8BD05D6}"/>
              </a:ext>
            </a:extLst>
          </p:cNvPr>
          <p:cNvSpPr>
            <a:spLocks noGrp="1"/>
          </p:cNvSpPr>
          <p:nvPr>
            <p:ph type="dt" sz="half" idx="10"/>
          </p:nvPr>
        </p:nvSpPr>
        <p:spPr/>
        <p:txBody>
          <a:bodyPr/>
          <a:lstStyle>
            <a:lvl1pPr>
              <a:defRPr/>
            </a:lvl1pPr>
          </a:lstStyle>
          <a:p>
            <a:pPr>
              <a:defRPr/>
            </a:pPr>
            <a:endParaRPr lang="en-US"/>
          </a:p>
        </p:txBody>
      </p:sp>
      <p:sp>
        <p:nvSpPr>
          <p:cNvPr id="5" name="Slide Number Placeholder 4">
            <a:extLst>
              <a:ext uri="{FF2B5EF4-FFF2-40B4-BE49-F238E27FC236}">
                <a16:creationId xmlns:a16="http://schemas.microsoft.com/office/drawing/2014/main" id="{CA893E17-3F5C-4EF2-A6EB-E3800F542465}"/>
              </a:ext>
            </a:extLst>
          </p:cNvPr>
          <p:cNvSpPr>
            <a:spLocks noGrp="1"/>
          </p:cNvSpPr>
          <p:nvPr>
            <p:ph type="sldNum" sz="quarter" idx="11"/>
          </p:nvPr>
        </p:nvSpPr>
        <p:spPr/>
        <p:txBody>
          <a:bodyPr/>
          <a:lstStyle>
            <a:lvl1pPr>
              <a:defRPr/>
            </a:lvl1pPr>
          </a:lstStyle>
          <a:p>
            <a:pPr>
              <a:defRPr/>
            </a:pPr>
            <a:fld id="{1D10C83A-8DDD-474D-BCC7-E4E28FFCD3DB}" type="slidenum">
              <a:rPr lang="en-US" altLang="en-US"/>
              <a:pPr>
                <a:defRPr/>
              </a:pPr>
              <a:t>‹#›</a:t>
            </a:fld>
            <a:endParaRPr lang="en-US" altLang="en-US"/>
          </a:p>
        </p:txBody>
      </p:sp>
      <p:sp>
        <p:nvSpPr>
          <p:cNvPr id="6" name="Footer Placeholder 5">
            <a:extLst>
              <a:ext uri="{FF2B5EF4-FFF2-40B4-BE49-F238E27FC236}">
                <a16:creationId xmlns:a16="http://schemas.microsoft.com/office/drawing/2014/main" id="{9B75758C-3D48-472D-9F85-6E1695136557}"/>
              </a:ext>
            </a:extLst>
          </p:cNvPr>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extLst>
      <p:ext uri="{BB962C8B-B14F-4D97-AF65-F5344CB8AC3E}">
        <p14:creationId xmlns:p14="http://schemas.microsoft.com/office/powerpoint/2010/main" val="23129675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E415DB-4DD5-4876-8FDF-DF9A7188B254}"/>
              </a:ext>
            </a:extLst>
          </p:cNvPr>
          <p:cNvSpPr>
            <a:spLocks noGrp="1"/>
          </p:cNvSpPr>
          <p:nvPr>
            <p:ph type="dt" sz="half" idx="10"/>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90C9A10-50FE-4B7E-B779-6521915922ED}"/>
              </a:ext>
            </a:extLst>
          </p:cNvPr>
          <p:cNvSpPr>
            <a:spLocks noGrp="1"/>
          </p:cNvSpPr>
          <p:nvPr>
            <p:ph type="sldNum" sz="quarter" idx="11"/>
          </p:nvPr>
        </p:nvSpPr>
        <p:spPr/>
        <p:txBody>
          <a:bodyPr/>
          <a:lstStyle>
            <a:lvl1pPr>
              <a:defRPr/>
            </a:lvl1pPr>
          </a:lstStyle>
          <a:p>
            <a:pPr>
              <a:defRPr/>
            </a:pPr>
            <a:fld id="{4448CD8D-2AA1-4470-96F7-934DA88E94CB}" type="slidenum">
              <a:rPr lang="en-US" altLang="en-US"/>
              <a:pPr>
                <a:defRPr/>
              </a:pPr>
              <a:t>‹#›</a:t>
            </a:fld>
            <a:endParaRPr lang="en-US" altLang="en-US"/>
          </a:p>
        </p:txBody>
      </p:sp>
      <p:sp>
        <p:nvSpPr>
          <p:cNvPr id="7" name="Footer Placeholder 6">
            <a:extLst>
              <a:ext uri="{FF2B5EF4-FFF2-40B4-BE49-F238E27FC236}">
                <a16:creationId xmlns:a16="http://schemas.microsoft.com/office/drawing/2014/main" id="{E0415E4E-AFA4-4BF5-A96C-CA98CE607B6A}"/>
              </a:ext>
            </a:extLst>
          </p:cNvPr>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extLst>
      <p:ext uri="{BB962C8B-B14F-4D97-AF65-F5344CB8AC3E}">
        <p14:creationId xmlns:p14="http://schemas.microsoft.com/office/powerpoint/2010/main" val="3984323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7251D6-B849-41F4-ABCF-C56E31497758}"/>
              </a:ext>
            </a:extLst>
          </p:cNvPr>
          <p:cNvSpPr>
            <a:spLocks noGrp="1"/>
          </p:cNvSpPr>
          <p:nvPr>
            <p:ph type="dt" sz="half" idx="10"/>
          </p:nvPr>
        </p:nvSpPr>
        <p:spPr/>
        <p:txBody>
          <a:bodyPr/>
          <a:lstStyle>
            <a:lvl1pPr>
              <a:defRPr/>
            </a:lvl1pPr>
          </a:lstStyle>
          <a:p>
            <a:pPr>
              <a:defRPr/>
            </a:pPr>
            <a:endParaRPr lang="en-US"/>
          </a:p>
        </p:txBody>
      </p:sp>
      <p:sp>
        <p:nvSpPr>
          <p:cNvPr id="8" name="Slide Number Placeholder 7">
            <a:extLst>
              <a:ext uri="{FF2B5EF4-FFF2-40B4-BE49-F238E27FC236}">
                <a16:creationId xmlns:a16="http://schemas.microsoft.com/office/drawing/2014/main" id="{52144409-B9E5-4E4E-BF98-3EFFC99D1D6D}"/>
              </a:ext>
            </a:extLst>
          </p:cNvPr>
          <p:cNvSpPr>
            <a:spLocks noGrp="1"/>
          </p:cNvSpPr>
          <p:nvPr>
            <p:ph type="sldNum" sz="quarter" idx="11"/>
          </p:nvPr>
        </p:nvSpPr>
        <p:spPr/>
        <p:txBody>
          <a:bodyPr/>
          <a:lstStyle>
            <a:lvl1pPr>
              <a:defRPr/>
            </a:lvl1pPr>
          </a:lstStyle>
          <a:p>
            <a:pPr>
              <a:defRPr/>
            </a:pPr>
            <a:fld id="{5F1710B0-111A-4632-831C-E9C38A5A1020}" type="slidenum">
              <a:rPr lang="en-US" altLang="en-US"/>
              <a:pPr>
                <a:defRPr/>
              </a:pPr>
              <a:t>‹#›</a:t>
            </a:fld>
            <a:endParaRPr lang="en-US" altLang="en-US"/>
          </a:p>
        </p:txBody>
      </p:sp>
      <p:sp>
        <p:nvSpPr>
          <p:cNvPr id="9" name="Footer Placeholder 8">
            <a:extLst>
              <a:ext uri="{FF2B5EF4-FFF2-40B4-BE49-F238E27FC236}">
                <a16:creationId xmlns:a16="http://schemas.microsoft.com/office/drawing/2014/main" id="{643C8D17-5EAE-46BA-A35A-194A0D8AB17B}"/>
              </a:ext>
            </a:extLst>
          </p:cNvPr>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extLst>
      <p:ext uri="{BB962C8B-B14F-4D97-AF65-F5344CB8AC3E}">
        <p14:creationId xmlns:p14="http://schemas.microsoft.com/office/powerpoint/2010/main" val="1544601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3E4991-F932-4E40-B128-8650679B4C30}"/>
              </a:ext>
            </a:extLst>
          </p:cNvPr>
          <p:cNvSpPr>
            <a:spLocks noGrp="1"/>
          </p:cNvSpPr>
          <p:nvPr>
            <p:ph type="dt" sz="half" idx="10"/>
          </p:nvPr>
        </p:nvSpPr>
        <p:spPr/>
        <p:txBody>
          <a:bodyPr/>
          <a:lstStyle>
            <a:lvl1pPr>
              <a:defRPr/>
            </a:lvl1pPr>
          </a:lstStyle>
          <a:p>
            <a:pPr>
              <a:defRPr/>
            </a:pPr>
            <a:endParaRPr lang="en-US"/>
          </a:p>
        </p:txBody>
      </p:sp>
      <p:sp>
        <p:nvSpPr>
          <p:cNvPr id="4" name="Slide Number Placeholder 3">
            <a:extLst>
              <a:ext uri="{FF2B5EF4-FFF2-40B4-BE49-F238E27FC236}">
                <a16:creationId xmlns:a16="http://schemas.microsoft.com/office/drawing/2014/main" id="{5315D639-DC9F-4F7C-8EDD-A1CB7407749D}"/>
              </a:ext>
            </a:extLst>
          </p:cNvPr>
          <p:cNvSpPr>
            <a:spLocks noGrp="1"/>
          </p:cNvSpPr>
          <p:nvPr>
            <p:ph type="sldNum" sz="quarter" idx="11"/>
          </p:nvPr>
        </p:nvSpPr>
        <p:spPr/>
        <p:txBody>
          <a:bodyPr/>
          <a:lstStyle>
            <a:lvl1pPr>
              <a:defRPr/>
            </a:lvl1pPr>
          </a:lstStyle>
          <a:p>
            <a:pPr>
              <a:defRPr/>
            </a:pPr>
            <a:fld id="{C31AD05F-28A0-4649-A56C-B7F857932349}" type="slidenum">
              <a:rPr lang="en-US" altLang="en-US"/>
              <a:pPr>
                <a:defRPr/>
              </a:pPr>
              <a:t>‹#›</a:t>
            </a:fld>
            <a:endParaRPr lang="en-US" altLang="en-US"/>
          </a:p>
        </p:txBody>
      </p:sp>
      <p:sp>
        <p:nvSpPr>
          <p:cNvPr id="5" name="Footer Placeholder 4">
            <a:extLst>
              <a:ext uri="{FF2B5EF4-FFF2-40B4-BE49-F238E27FC236}">
                <a16:creationId xmlns:a16="http://schemas.microsoft.com/office/drawing/2014/main" id="{F60762CB-38A4-4BDD-9B4F-770086CA1856}"/>
              </a:ext>
            </a:extLst>
          </p:cNvPr>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extLst>
      <p:ext uri="{BB962C8B-B14F-4D97-AF65-F5344CB8AC3E}">
        <p14:creationId xmlns:p14="http://schemas.microsoft.com/office/powerpoint/2010/main" val="19561971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DEFB35-B90C-437E-B119-F4C73FE1ADE6}"/>
              </a:ext>
            </a:extLst>
          </p:cNvPr>
          <p:cNvSpPr>
            <a:spLocks noGrp="1"/>
          </p:cNvSpPr>
          <p:nvPr>
            <p:ph type="dt" sz="half" idx="10"/>
          </p:nvPr>
        </p:nvSpPr>
        <p:spPr/>
        <p:txBody>
          <a:bodyPr/>
          <a:lstStyle>
            <a:lvl1pPr>
              <a:defRPr/>
            </a:lvl1pPr>
          </a:lstStyle>
          <a:p>
            <a:pPr>
              <a:defRPr/>
            </a:pPr>
            <a:endParaRPr lang="en-US"/>
          </a:p>
        </p:txBody>
      </p:sp>
      <p:sp>
        <p:nvSpPr>
          <p:cNvPr id="3" name="Slide Number Placeholder 2">
            <a:extLst>
              <a:ext uri="{FF2B5EF4-FFF2-40B4-BE49-F238E27FC236}">
                <a16:creationId xmlns:a16="http://schemas.microsoft.com/office/drawing/2014/main" id="{7822E1EA-2CC7-4FC1-92D0-7E80E3CBE82F}"/>
              </a:ext>
            </a:extLst>
          </p:cNvPr>
          <p:cNvSpPr>
            <a:spLocks noGrp="1"/>
          </p:cNvSpPr>
          <p:nvPr>
            <p:ph type="sldNum" sz="quarter" idx="11"/>
          </p:nvPr>
        </p:nvSpPr>
        <p:spPr/>
        <p:txBody>
          <a:bodyPr/>
          <a:lstStyle>
            <a:lvl1pPr>
              <a:defRPr/>
            </a:lvl1pPr>
          </a:lstStyle>
          <a:p>
            <a:pPr>
              <a:defRPr/>
            </a:pPr>
            <a:fld id="{2248CB44-665D-4237-9A16-722755E6C940}" type="slidenum">
              <a:rPr lang="en-US" altLang="en-US"/>
              <a:pPr>
                <a:defRPr/>
              </a:pPr>
              <a:t>‹#›</a:t>
            </a:fld>
            <a:endParaRPr lang="en-US" altLang="en-US"/>
          </a:p>
        </p:txBody>
      </p:sp>
      <p:sp>
        <p:nvSpPr>
          <p:cNvPr id="4" name="Footer Placeholder 3">
            <a:extLst>
              <a:ext uri="{FF2B5EF4-FFF2-40B4-BE49-F238E27FC236}">
                <a16:creationId xmlns:a16="http://schemas.microsoft.com/office/drawing/2014/main" id="{320C7549-39B0-4C80-A3A3-FC19D7480617}"/>
              </a:ext>
            </a:extLst>
          </p:cNvPr>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extLst>
      <p:ext uri="{BB962C8B-B14F-4D97-AF65-F5344CB8AC3E}">
        <p14:creationId xmlns:p14="http://schemas.microsoft.com/office/powerpoint/2010/main" val="18189566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766A63FE-AD76-400C-BC9F-599811512326}"/>
              </a:ext>
            </a:extLst>
          </p:cNvPr>
          <p:cNvSpPr>
            <a:spLocks noGrp="1"/>
          </p:cNvSpPr>
          <p:nvPr>
            <p:ph type="dt" sz="half" idx="10"/>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6ECF982-62D5-4820-BD84-CFD70BF4D57D}"/>
              </a:ext>
            </a:extLst>
          </p:cNvPr>
          <p:cNvSpPr>
            <a:spLocks noGrp="1"/>
          </p:cNvSpPr>
          <p:nvPr>
            <p:ph type="sldNum" sz="quarter" idx="11"/>
          </p:nvPr>
        </p:nvSpPr>
        <p:spPr/>
        <p:txBody>
          <a:bodyPr/>
          <a:lstStyle>
            <a:lvl1pPr>
              <a:defRPr/>
            </a:lvl1pPr>
          </a:lstStyle>
          <a:p>
            <a:pPr>
              <a:defRPr/>
            </a:pPr>
            <a:fld id="{D05F081A-99A6-48F3-862C-8D0FEA8E89AA}" type="slidenum">
              <a:rPr lang="en-US" altLang="en-US"/>
              <a:pPr>
                <a:defRPr/>
              </a:pPr>
              <a:t>‹#›</a:t>
            </a:fld>
            <a:endParaRPr lang="en-US" altLang="en-US"/>
          </a:p>
        </p:txBody>
      </p:sp>
      <p:sp>
        <p:nvSpPr>
          <p:cNvPr id="7" name="Footer Placeholder 6">
            <a:extLst>
              <a:ext uri="{FF2B5EF4-FFF2-40B4-BE49-F238E27FC236}">
                <a16:creationId xmlns:a16="http://schemas.microsoft.com/office/drawing/2014/main" id="{61A20813-6B82-4192-9A69-DD8736DB0872}"/>
              </a:ext>
            </a:extLst>
          </p:cNvPr>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extLst>
      <p:ext uri="{BB962C8B-B14F-4D97-AF65-F5344CB8AC3E}">
        <p14:creationId xmlns:p14="http://schemas.microsoft.com/office/powerpoint/2010/main" val="1813445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E1E8BD7E-0266-43E4-AD15-26089D9C3110}"/>
              </a:ext>
            </a:extLst>
          </p:cNvPr>
          <p:cNvSpPr>
            <a:spLocks noGrp="1"/>
          </p:cNvSpPr>
          <p:nvPr>
            <p:ph type="dt" sz="half" idx="10"/>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E25E3E4-4652-48C8-ABBE-BA46767BFE93}"/>
              </a:ext>
            </a:extLst>
          </p:cNvPr>
          <p:cNvSpPr>
            <a:spLocks noGrp="1"/>
          </p:cNvSpPr>
          <p:nvPr>
            <p:ph type="sldNum" sz="quarter" idx="11"/>
          </p:nvPr>
        </p:nvSpPr>
        <p:spPr/>
        <p:txBody>
          <a:bodyPr/>
          <a:lstStyle>
            <a:lvl1pPr>
              <a:defRPr/>
            </a:lvl1pPr>
          </a:lstStyle>
          <a:p>
            <a:pPr>
              <a:defRPr/>
            </a:pPr>
            <a:fld id="{4ACDD014-AA82-4116-8C6B-AA1728682230}" type="slidenum">
              <a:rPr lang="en-US" altLang="en-US"/>
              <a:pPr>
                <a:defRPr/>
              </a:pPr>
              <a:t>‹#›</a:t>
            </a:fld>
            <a:endParaRPr lang="en-US" altLang="en-US"/>
          </a:p>
        </p:txBody>
      </p:sp>
      <p:sp>
        <p:nvSpPr>
          <p:cNvPr id="7" name="Footer Placeholder 6">
            <a:extLst>
              <a:ext uri="{FF2B5EF4-FFF2-40B4-BE49-F238E27FC236}">
                <a16:creationId xmlns:a16="http://schemas.microsoft.com/office/drawing/2014/main" id="{4CD006B9-A6B6-4F11-9A62-70584D2982FE}"/>
              </a:ext>
            </a:extLst>
          </p:cNvPr>
          <p:cNvSpPr>
            <a:spLocks noGrp="1"/>
          </p:cNvSpPr>
          <p:nvPr>
            <p:ph type="ftr" sz="quarter" idx="12"/>
          </p:nvPr>
        </p:nvSpPr>
        <p:spPr/>
        <p:txBody>
          <a:bodyPr/>
          <a:lstStyle>
            <a:lvl1pPr>
              <a:defRPr b="1">
                <a:latin typeface="Tahoma" pitchFamily="34" charset="0"/>
              </a:defRPr>
            </a:lvl1pPr>
          </a:lstStyle>
          <a:p>
            <a:pPr>
              <a:defRPr/>
            </a:pPr>
            <a:endParaRPr lang="en-US"/>
          </a:p>
          <a:p>
            <a:pPr>
              <a:defRPr/>
            </a:pPr>
            <a:endParaRPr lang="en-US"/>
          </a:p>
          <a:p>
            <a:pPr>
              <a:defRPr/>
            </a:pPr>
            <a:endParaRPr lang="en-US"/>
          </a:p>
          <a:p>
            <a:pPr>
              <a:defRPr/>
            </a:pPr>
            <a:r>
              <a:rPr lang="en-US"/>
              <a:t>© A+ Computer Science  -  www.apluscompsci.com</a:t>
            </a:r>
          </a:p>
        </p:txBody>
      </p:sp>
    </p:spTree>
    <p:extLst>
      <p:ext uri="{BB962C8B-B14F-4D97-AF65-F5344CB8AC3E}">
        <p14:creationId xmlns:p14="http://schemas.microsoft.com/office/powerpoint/2010/main" val="3314469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32BF245-AB91-41D2-B231-DBF752161ED9}"/>
              </a:ext>
            </a:extLst>
          </p:cNvPr>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A140DF1-5052-4366-8A73-F123BF47F3B7}"/>
              </a:ext>
            </a:extLst>
          </p:cNvPr>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74155C27-4DEE-44D7-A550-1A122813BA6E}"/>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l" eaLnBrk="0" hangingPunct="0">
              <a:defRPr sz="1400" b="0">
                <a:latin typeface="+mn-lt"/>
              </a:defRPr>
            </a:lvl1pPr>
          </a:lstStyle>
          <a:p>
            <a:pPr>
              <a:defRPr/>
            </a:pPr>
            <a:endParaRPr lang="en-US"/>
          </a:p>
        </p:txBody>
      </p:sp>
      <p:sp>
        <p:nvSpPr>
          <p:cNvPr id="1030" name="Rectangle 6">
            <a:extLst>
              <a:ext uri="{FF2B5EF4-FFF2-40B4-BE49-F238E27FC236}">
                <a16:creationId xmlns:a16="http://schemas.microsoft.com/office/drawing/2014/main" id="{04244885-F0D2-469F-A4B8-CE69ACA1D930}"/>
              </a:ext>
            </a:extLst>
          </p:cNvPr>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2075" tIns="46038" rIns="92075" bIns="46038" numCol="1" anchor="t" anchorCtr="0" compatLnSpc="1">
            <a:prstTxWarp prst="textNoShape">
              <a:avLst/>
            </a:prstTxWarp>
          </a:bodyPr>
          <a:lstStyle>
            <a:lvl1pPr algn="r" eaLnBrk="0" hangingPunct="0">
              <a:defRPr sz="1400" b="0">
                <a:latin typeface="Times New Roman" panose="02020603050405020304" pitchFamily="18" charset="0"/>
              </a:defRPr>
            </a:lvl1pPr>
          </a:lstStyle>
          <a:p>
            <a:pPr>
              <a:defRPr/>
            </a:pPr>
            <a:fld id="{BB96CB86-3135-468B-B456-7E16BCC3FAAD}" type="slidenum">
              <a:rPr lang="en-US" altLang="en-US"/>
              <a:pPr>
                <a:defRPr/>
              </a:pPr>
              <a:t>‹#›</a:t>
            </a:fld>
            <a:endParaRPr lang="en-US" altLang="en-US"/>
          </a:p>
        </p:txBody>
      </p:sp>
      <p:sp>
        <p:nvSpPr>
          <p:cNvPr id="1031" name="Rectangle 7">
            <a:extLst>
              <a:ext uri="{FF2B5EF4-FFF2-40B4-BE49-F238E27FC236}">
                <a16:creationId xmlns:a16="http://schemas.microsoft.com/office/drawing/2014/main" id="{C570DAC9-322C-46D0-966F-916496014592}"/>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eaLnBrk="1" hangingPunct="1">
              <a:defRPr sz="800" b="0">
                <a:latin typeface="+mn-lt"/>
              </a:defRPr>
            </a:lvl1pPr>
          </a:lstStyle>
          <a:p>
            <a:pPr>
              <a:defRPr/>
            </a:pPr>
            <a:endParaRPr lang="en-US"/>
          </a:p>
          <a:p>
            <a:pPr>
              <a:defRPr/>
            </a:pPr>
            <a:endParaRPr lang="en-US"/>
          </a:p>
          <a:p>
            <a:pPr>
              <a:defRPr/>
            </a:pPr>
            <a:endParaRPr lang="en-US"/>
          </a:p>
          <a:p>
            <a:pPr>
              <a:defRPr/>
            </a:pPr>
            <a:r>
              <a:rPr lang="en-US"/>
              <a:t>© A+ Computer Science  -  www.apluscompsci.com</a:t>
            </a:r>
          </a:p>
        </p:txBody>
      </p:sp>
    </p:spTree>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Lst>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notesSlide" Target="../notesSlides/notesSlide36.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slideLayout" Target="../slideLayouts/slideLayout7.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37.xml.rels><?xml version="1.0" encoding="UTF-8" standalone="yes"?>
<Relationships xmlns="http://schemas.openxmlformats.org/package/2006/relationships"><Relationship Id="rId8" Type="http://schemas.openxmlformats.org/officeDocument/2006/relationships/tags" Target="../tags/tag30.xml"/><Relationship Id="rId13" Type="http://schemas.openxmlformats.org/officeDocument/2006/relationships/tags" Target="../tags/tag35.xml"/><Relationship Id="rId18" Type="http://schemas.openxmlformats.org/officeDocument/2006/relationships/tags" Target="../tags/tag40.xml"/><Relationship Id="rId3" Type="http://schemas.openxmlformats.org/officeDocument/2006/relationships/tags" Target="../tags/tag25.xml"/><Relationship Id="rId21" Type="http://schemas.openxmlformats.org/officeDocument/2006/relationships/notesSlide" Target="../notesSlides/notesSlide37.xml"/><Relationship Id="rId7" Type="http://schemas.openxmlformats.org/officeDocument/2006/relationships/tags" Target="../tags/tag29.xml"/><Relationship Id="rId12" Type="http://schemas.openxmlformats.org/officeDocument/2006/relationships/tags" Target="../tags/tag34.xml"/><Relationship Id="rId17" Type="http://schemas.openxmlformats.org/officeDocument/2006/relationships/tags" Target="../tags/tag39.xml"/><Relationship Id="rId2" Type="http://schemas.openxmlformats.org/officeDocument/2006/relationships/tags" Target="../tags/tag24.xml"/><Relationship Id="rId16" Type="http://schemas.openxmlformats.org/officeDocument/2006/relationships/tags" Target="../tags/tag38.xml"/><Relationship Id="rId20" Type="http://schemas.openxmlformats.org/officeDocument/2006/relationships/slideLayout" Target="../slideLayouts/slideLayout7.xml"/><Relationship Id="rId1" Type="http://schemas.openxmlformats.org/officeDocument/2006/relationships/tags" Target="../tags/tag23.xml"/><Relationship Id="rId6" Type="http://schemas.openxmlformats.org/officeDocument/2006/relationships/tags" Target="../tags/tag28.xml"/><Relationship Id="rId11" Type="http://schemas.openxmlformats.org/officeDocument/2006/relationships/tags" Target="../tags/tag33.xml"/><Relationship Id="rId5" Type="http://schemas.openxmlformats.org/officeDocument/2006/relationships/tags" Target="../tags/tag27.xml"/><Relationship Id="rId15" Type="http://schemas.openxmlformats.org/officeDocument/2006/relationships/tags" Target="../tags/tag37.xml"/><Relationship Id="rId10" Type="http://schemas.openxmlformats.org/officeDocument/2006/relationships/tags" Target="../tags/tag32.xml"/><Relationship Id="rId19" Type="http://schemas.openxmlformats.org/officeDocument/2006/relationships/tags" Target="../tags/tag41.xml"/><Relationship Id="rId4" Type="http://schemas.openxmlformats.org/officeDocument/2006/relationships/tags" Target="../tags/tag26.xml"/><Relationship Id="rId9" Type="http://schemas.openxmlformats.org/officeDocument/2006/relationships/tags" Target="../tags/tag31.xml"/><Relationship Id="rId14" Type="http://schemas.openxmlformats.org/officeDocument/2006/relationships/tags" Target="../tags/tag3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Footer Placeholder 3">
            <a:extLst>
              <a:ext uri="{FF2B5EF4-FFF2-40B4-BE49-F238E27FC236}">
                <a16:creationId xmlns:a16="http://schemas.microsoft.com/office/drawing/2014/main" id="{6B4A3EF0-8AD2-4F19-929C-9230EA347033}"/>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5363" name="WordArt 6">
            <a:extLst>
              <a:ext uri="{FF2B5EF4-FFF2-40B4-BE49-F238E27FC236}">
                <a16:creationId xmlns:a16="http://schemas.microsoft.com/office/drawing/2014/main" id="{13FA776C-9DD5-4CDF-8934-0152A2246ED4}"/>
              </a:ext>
            </a:extLst>
          </p:cNvPr>
          <p:cNvSpPr>
            <a:spLocks noChangeArrowheads="1" noChangeShapeType="1" noTextEdit="1"/>
          </p:cNvSpPr>
          <p:nvPr/>
        </p:nvSpPr>
        <p:spPr bwMode="auto">
          <a:xfrm>
            <a:off x="838200" y="1447800"/>
            <a:ext cx="7467600" cy="3657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Boolean</a:t>
            </a:r>
          </a:p>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Algebra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a:extLst>
              <a:ext uri="{FF2B5EF4-FFF2-40B4-BE49-F238E27FC236}">
                <a16:creationId xmlns:a16="http://schemas.microsoft.com/office/drawing/2014/main" id="{709AF36E-2AB7-46C3-B056-13393623017F}"/>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5843" name="Rectangle 2">
            <a:extLst>
              <a:ext uri="{FF2B5EF4-FFF2-40B4-BE49-F238E27FC236}">
                <a16:creationId xmlns:a16="http://schemas.microsoft.com/office/drawing/2014/main" id="{D2BA5283-E3D4-4314-8EE0-EFB4387C7EFF}"/>
              </a:ext>
            </a:extLst>
          </p:cNvPr>
          <p:cNvSpPr>
            <a:spLocks noChangeArrowheads="1"/>
          </p:cNvSpPr>
          <p:nvPr/>
        </p:nvSpPr>
        <p:spPr bwMode="auto">
          <a:xfrm>
            <a:off x="1371600" y="1981200"/>
            <a:ext cx="6194425"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a:latin typeface="Tahoma" panose="020B0604030504040204" pitchFamily="34" charset="0"/>
              </a:rPr>
              <a:t>! 	</a:t>
            </a:r>
          </a:p>
          <a:p>
            <a:pPr>
              <a:spcBef>
                <a:spcPct val="0"/>
              </a:spcBef>
              <a:buFontTx/>
              <a:buNone/>
            </a:pPr>
            <a:r>
              <a:rPr lang="en-US" altLang="en-US">
                <a:latin typeface="Tahoma" panose="020B0604030504040204" pitchFamily="34" charset="0"/>
              </a:rPr>
              <a:t>   true  ( if condition is false  )</a:t>
            </a:r>
          </a:p>
          <a:p>
            <a:pPr>
              <a:spcBef>
                <a:spcPct val="0"/>
              </a:spcBef>
              <a:buFontTx/>
              <a:buNone/>
            </a:pPr>
            <a:endParaRPr lang="en-US" altLang="en-US">
              <a:latin typeface="Tahoma" panose="020B0604030504040204" pitchFamily="34" charset="0"/>
            </a:endParaRPr>
          </a:p>
          <a:p>
            <a:pPr>
              <a:spcBef>
                <a:spcPct val="0"/>
              </a:spcBef>
              <a:buFontTx/>
              <a:buNone/>
            </a:pPr>
            <a:r>
              <a:rPr lang="en-US" altLang="en-US" sz="2800">
                <a:solidFill>
                  <a:srgbClr val="336600"/>
                </a:solidFill>
                <a:latin typeface="Tahoma" panose="020B0604030504040204" pitchFamily="34" charset="0"/>
              </a:rPr>
              <a:t>if (! pass.equals("pass"))</a:t>
            </a:r>
          </a:p>
          <a:p>
            <a:pPr>
              <a:spcBef>
                <a:spcPct val="0"/>
              </a:spcBef>
              <a:buFontTx/>
              <a:buNone/>
            </a:pPr>
            <a:r>
              <a:rPr lang="en-US" altLang="en-US" sz="2800">
                <a:solidFill>
                  <a:srgbClr val="336600"/>
                </a:solidFill>
                <a:latin typeface="Tahoma" panose="020B0604030504040204" pitchFamily="34" charset="0"/>
              </a:rPr>
              <a:t>{</a:t>
            </a:r>
          </a:p>
          <a:p>
            <a:pPr eaLnBrk="1" hangingPunct="1">
              <a:spcBef>
                <a:spcPct val="0"/>
              </a:spcBef>
              <a:buFontTx/>
              <a:buNone/>
            </a:pPr>
            <a:r>
              <a:rPr lang="en-US" altLang="en-US" sz="2800">
                <a:latin typeface="Tahoma" panose="020B0604030504040204" pitchFamily="34" charset="0"/>
              </a:rPr>
              <a:t>    </a:t>
            </a:r>
            <a:r>
              <a:rPr lang="en-US" altLang="en-US" sz="2800">
                <a:solidFill>
                  <a:srgbClr val="6600CC"/>
                </a:solidFill>
                <a:latin typeface="Tahoma" panose="020B0604030504040204" pitchFamily="34" charset="0"/>
              </a:rPr>
              <a:t>do something 1;</a:t>
            </a:r>
          </a:p>
          <a:p>
            <a:pPr eaLnBrk="1" hangingPunct="1">
              <a:spcBef>
                <a:spcPct val="0"/>
              </a:spcBef>
              <a:buFontTx/>
              <a:buNone/>
            </a:pPr>
            <a:r>
              <a:rPr lang="en-US" altLang="en-US" sz="2800">
                <a:solidFill>
                  <a:srgbClr val="6600CC"/>
                </a:solidFill>
                <a:latin typeface="Tahoma" panose="020B0604030504040204" pitchFamily="34" charset="0"/>
              </a:rPr>
              <a:t>    do something 2;</a:t>
            </a:r>
          </a:p>
          <a:p>
            <a:pPr>
              <a:spcBef>
                <a:spcPct val="0"/>
              </a:spcBef>
              <a:buFontTx/>
              <a:buNone/>
            </a:pPr>
            <a:r>
              <a:rPr lang="en-US" altLang="en-US" sz="2800">
                <a:solidFill>
                  <a:srgbClr val="336600"/>
                </a:solidFill>
                <a:latin typeface="Tahoma" panose="020B0604030504040204" pitchFamily="34" charset="0"/>
              </a:rPr>
              <a:t>}</a:t>
            </a:r>
          </a:p>
        </p:txBody>
      </p:sp>
      <p:sp>
        <p:nvSpPr>
          <p:cNvPr id="35844" name="WordArt 3">
            <a:extLst>
              <a:ext uri="{FF2B5EF4-FFF2-40B4-BE49-F238E27FC236}">
                <a16:creationId xmlns:a16="http://schemas.microsoft.com/office/drawing/2014/main" id="{A45A6B5F-C0EF-4DE0-A235-BAA600FE50D4}"/>
              </a:ext>
            </a:extLst>
          </p:cNvPr>
          <p:cNvSpPr>
            <a:spLocks noChangeArrowheads="1" noChangeShapeType="1" noTextEdit="1"/>
          </p:cNvSpPr>
          <p:nvPr/>
        </p:nvSpPr>
        <p:spPr bwMode="auto">
          <a:xfrm>
            <a:off x="1752600" y="381000"/>
            <a:ext cx="48768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NOT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a:extLst>
              <a:ext uri="{FF2B5EF4-FFF2-40B4-BE49-F238E27FC236}">
                <a16:creationId xmlns:a16="http://schemas.microsoft.com/office/drawing/2014/main" id="{E565CDF5-DEFA-4621-A252-E4B508502826}"/>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7891" name="WordArt 2">
            <a:extLst>
              <a:ext uri="{FF2B5EF4-FFF2-40B4-BE49-F238E27FC236}">
                <a16:creationId xmlns:a16="http://schemas.microsoft.com/office/drawing/2014/main" id="{E5CEA84A-16DF-4044-82B2-89F4C0D95812}"/>
              </a:ext>
            </a:extLst>
          </p:cNvPr>
          <p:cNvSpPr>
            <a:spLocks noChangeArrowheads="1" noChangeShapeType="1" noTextEdit="1"/>
          </p:cNvSpPr>
          <p:nvPr/>
        </p:nvSpPr>
        <p:spPr bwMode="auto">
          <a:xfrm>
            <a:off x="1752600" y="381000"/>
            <a:ext cx="48768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NOT</a:t>
            </a:r>
          </a:p>
        </p:txBody>
      </p:sp>
      <p:sp>
        <p:nvSpPr>
          <p:cNvPr id="37892" name="Rectangle 3">
            <a:extLst>
              <a:ext uri="{FF2B5EF4-FFF2-40B4-BE49-F238E27FC236}">
                <a16:creationId xmlns:a16="http://schemas.microsoft.com/office/drawing/2014/main" id="{3C0D74DF-14D1-49E9-AB18-98F9F22F8E55}"/>
              </a:ext>
            </a:extLst>
          </p:cNvPr>
          <p:cNvSpPr>
            <a:spLocks noChangeArrowheads="1"/>
          </p:cNvSpPr>
          <p:nvPr/>
        </p:nvSpPr>
        <p:spPr bwMode="auto">
          <a:xfrm>
            <a:off x="838200" y="2743200"/>
            <a:ext cx="4953000" cy="2590800"/>
          </a:xfrm>
          <a:prstGeom prst="rect">
            <a:avLst/>
          </a:prstGeom>
          <a:solidFill>
            <a:srgbClr val="FFFFCC"/>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
        <p:nvSpPr>
          <p:cNvPr id="37893" name="Line 4">
            <a:extLst>
              <a:ext uri="{FF2B5EF4-FFF2-40B4-BE49-F238E27FC236}">
                <a16:creationId xmlns:a16="http://schemas.microsoft.com/office/drawing/2014/main" id="{32A39333-86F5-4732-8E07-74216F121191}"/>
              </a:ext>
            </a:extLst>
          </p:cNvPr>
          <p:cNvSpPr>
            <a:spLocks noChangeShapeType="1"/>
          </p:cNvSpPr>
          <p:nvPr/>
        </p:nvSpPr>
        <p:spPr bwMode="auto">
          <a:xfrm>
            <a:off x="4191000" y="3810000"/>
            <a:ext cx="68580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894" name="Text Box 5">
            <a:extLst>
              <a:ext uri="{FF2B5EF4-FFF2-40B4-BE49-F238E27FC236}">
                <a16:creationId xmlns:a16="http://schemas.microsoft.com/office/drawing/2014/main" id="{5C344EE6-9663-4B11-8E21-2D4D2B7ACA44}"/>
              </a:ext>
            </a:extLst>
          </p:cNvPr>
          <p:cNvSpPr txBox="1">
            <a:spLocks noChangeArrowheads="1"/>
          </p:cNvSpPr>
          <p:nvPr/>
        </p:nvSpPr>
        <p:spPr bwMode="auto">
          <a:xfrm>
            <a:off x="4876800" y="3505200"/>
            <a:ext cx="35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I</a:t>
            </a:r>
          </a:p>
        </p:txBody>
      </p:sp>
      <p:sp>
        <p:nvSpPr>
          <p:cNvPr id="37895" name="Text Box 6">
            <a:extLst>
              <a:ext uri="{FF2B5EF4-FFF2-40B4-BE49-F238E27FC236}">
                <a16:creationId xmlns:a16="http://schemas.microsoft.com/office/drawing/2014/main" id="{89556451-B925-4915-AB6D-D8BA8E4172F4}"/>
              </a:ext>
            </a:extLst>
          </p:cNvPr>
          <p:cNvSpPr txBox="1">
            <a:spLocks noChangeArrowheads="1"/>
          </p:cNvSpPr>
          <p:nvPr/>
        </p:nvSpPr>
        <p:spPr bwMode="auto">
          <a:xfrm>
            <a:off x="2057400" y="4648200"/>
            <a:ext cx="15938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latin typeface="Tahoma" panose="020B0604030504040204" pitchFamily="34" charset="0"/>
              </a:rPr>
              <a:t>I = ¬ C </a:t>
            </a:r>
          </a:p>
        </p:txBody>
      </p:sp>
      <p:graphicFrame>
        <p:nvGraphicFramePr>
          <p:cNvPr id="78893" name="Group 45">
            <a:extLst>
              <a:ext uri="{FF2B5EF4-FFF2-40B4-BE49-F238E27FC236}">
                <a16:creationId xmlns:a16="http://schemas.microsoft.com/office/drawing/2014/main" id="{B5F135F7-02E2-4FE4-8C8B-0AD420D02B1D}"/>
              </a:ext>
            </a:extLst>
          </p:cNvPr>
          <p:cNvGraphicFramePr>
            <a:graphicFrameLocks noGrp="1"/>
          </p:cNvGraphicFramePr>
          <p:nvPr/>
        </p:nvGraphicFramePr>
        <p:xfrm>
          <a:off x="6781800" y="2819400"/>
          <a:ext cx="1676400" cy="1554264"/>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5180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C</a:t>
                      </a:r>
                    </a:p>
                  </a:txBody>
                  <a:tcPr marT="45684" marB="4568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I</a:t>
                      </a:r>
                    </a:p>
                  </a:txBody>
                  <a:tcPr marT="45684" marB="4568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extLst>
                  <a:ext uri="{0D108BD9-81ED-4DB2-BD59-A6C34878D82A}">
                    <a16:rowId xmlns:a16="http://schemas.microsoft.com/office/drawing/2014/main" val="10000"/>
                  </a:ext>
                </a:extLst>
              </a:tr>
              <a:tr h="5180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marT="45684" marB="4568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marT="45684" marB="4568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1"/>
                  </a:ext>
                </a:extLst>
              </a:tr>
              <a:tr h="51805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marT="45684" marB="4568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marT="45684" marB="45684"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2"/>
                  </a:ext>
                </a:extLst>
              </a:tr>
            </a:tbl>
          </a:graphicData>
        </a:graphic>
      </p:graphicFrame>
      <p:sp>
        <p:nvSpPr>
          <p:cNvPr id="37910" name="Text Box 24">
            <a:extLst>
              <a:ext uri="{FF2B5EF4-FFF2-40B4-BE49-F238E27FC236}">
                <a16:creationId xmlns:a16="http://schemas.microsoft.com/office/drawing/2014/main" id="{46F96F88-623B-4856-AF97-324F06BD0E82}"/>
              </a:ext>
            </a:extLst>
          </p:cNvPr>
          <p:cNvSpPr txBox="1">
            <a:spLocks noChangeArrowheads="1"/>
          </p:cNvSpPr>
          <p:nvPr/>
        </p:nvSpPr>
        <p:spPr bwMode="auto">
          <a:xfrm>
            <a:off x="1371600" y="1981200"/>
            <a:ext cx="3751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Engineering Symbol</a:t>
            </a:r>
          </a:p>
        </p:txBody>
      </p:sp>
      <p:sp>
        <p:nvSpPr>
          <p:cNvPr id="37911" name="AutoShape 25">
            <a:extLst>
              <a:ext uri="{FF2B5EF4-FFF2-40B4-BE49-F238E27FC236}">
                <a16:creationId xmlns:a16="http://schemas.microsoft.com/office/drawing/2014/main" id="{F96033AA-2ACE-4806-B3C5-D5ABD5712C13}"/>
              </a:ext>
            </a:extLst>
          </p:cNvPr>
          <p:cNvSpPr>
            <a:spLocks noChangeArrowheads="1"/>
          </p:cNvSpPr>
          <p:nvPr/>
        </p:nvSpPr>
        <p:spPr bwMode="auto">
          <a:xfrm>
            <a:off x="1828800" y="3048000"/>
            <a:ext cx="2438400" cy="1524000"/>
          </a:xfrm>
          <a:prstGeom prst="diamond">
            <a:avLst/>
          </a:prstGeom>
          <a:solidFill>
            <a:schemeClr val="accent1"/>
          </a:solidFill>
          <a:ln w="12700">
            <a:solidFill>
              <a:schemeClr val="accent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
        <p:nvSpPr>
          <p:cNvPr id="37912" name="Rectangle 26">
            <a:extLst>
              <a:ext uri="{FF2B5EF4-FFF2-40B4-BE49-F238E27FC236}">
                <a16:creationId xmlns:a16="http://schemas.microsoft.com/office/drawing/2014/main" id="{C96B8FDE-071B-49F2-9066-24E9E47676B3}"/>
              </a:ext>
            </a:extLst>
          </p:cNvPr>
          <p:cNvSpPr>
            <a:spLocks noChangeArrowheads="1"/>
          </p:cNvSpPr>
          <p:nvPr/>
        </p:nvSpPr>
        <p:spPr bwMode="auto">
          <a:xfrm>
            <a:off x="1828800" y="3048000"/>
            <a:ext cx="1219200" cy="1524000"/>
          </a:xfrm>
          <a:prstGeom prst="rect">
            <a:avLst/>
          </a:prstGeom>
          <a:solidFill>
            <a:srgbClr val="FFFFCC"/>
          </a:solidFill>
          <a:ln w="12700">
            <a:solidFill>
              <a:srgbClr val="FFFFCC"/>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
        <p:nvSpPr>
          <p:cNvPr id="37913" name="Rectangle 27">
            <a:extLst>
              <a:ext uri="{FF2B5EF4-FFF2-40B4-BE49-F238E27FC236}">
                <a16:creationId xmlns:a16="http://schemas.microsoft.com/office/drawing/2014/main" id="{589D0DD7-80A0-49EA-A154-89B272ADF869}"/>
              </a:ext>
            </a:extLst>
          </p:cNvPr>
          <p:cNvSpPr>
            <a:spLocks noChangeArrowheads="1"/>
          </p:cNvSpPr>
          <p:nvPr/>
        </p:nvSpPr>
        <p:spPr bwMode="auto">
          <a:xfrm>
            <a:off x="1371600" y="3124200"/>
            <a:ext cx="1524000" cy="1371600"/>
          </a:xfrm>
          <a:prstGeom prst="rect">
            <a:avLst/>
          </a:prstGeom>
          <a:solidFill>
            <a:srgbClr val="FFFFCC"/>
          </a:solidFill>
          <a:ln w="12700">
            <a:solidFill>
              <a:srgbClr val="FFFFCC"/>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
        <p:nvSpPr>
          <p:cNvPr id="37914" name="Line 28">
            <a:extLst>
              <a:ext uri="{FF2B5EF4-FFF2-40B4-BE49-F238E27FC236}">
                <a16:creationId xmlns:a16="http://schemas.microsoft.com/office/drawing/2014/main" id="{BE84298E-5BE5-4778-9566-E6113CBE4EA1}"/>
              </a:ext>
            </a:extLst>
          </p:cNvPr>
          <p:cNvSpPr>
            <a:spLocks noChangeShapeType="1"/>
          </p:cNvSpPr>
          <p:nvPr/>
        </p:nvSpPr>
        <p:spPr bwMode="auto">
          <a:xfrm flipH="1">
            <a:off x="2286000" y="3810000"/>
            <a:ext cx="76200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7915" name="Text Box 29">
            <a:extLst>
              <a:ext uri="{FF2B5EF4-FFF2-40B4-BE49-F238E27FC236}">
                <a16:creationId xmlns:a16="http://schemas.microsoft.com/office/drawing/2014/main" id="{23FFF330-1D66-4924-BE82-772E8686575D}"/>
              </a:ext>
            </a:extLst>
          </p:cNvPr>
          <p:cNvSpPr txBox="1">
            <a:spLocks noChangeArrowheads="1"/>
          </p:cNvSpPr>
          <p:nvPr/>
        </p:nvSpPr>
        <p:spPr bwMode="auto">
          <a:xfrm>
            <a:off x="1828800" y="3581400"/>
            <a:ext cx="422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C</a:t>
            </a:r>
          </a:p>
        </p:txBody>
      </p:sp>
      <p:sp>
        <p:nvSpPr>
          <p:cNvPr id="37916" name="Oval 30">
            <a:extLst>
              <a:ext uri="{FF2B5EF4-FFF2-40B4-BE49-F238E27FC236}">
                <a16:creationId xmlns:a16="http://schemas.microsoft.com/office/drawing/2014/main" id="{CE98A270-EFA0-416E-B1BB-C1735D2D9115}"/>
              </a:ext>
            </a:extLst>
          </p:cNvPr>
          <p:cNvSpPr>
            <a:spLocks noChangeArrowheads="1"/>
          </p:cNvSpPr>
          <p:nvPr/>
        </p:nvSpPr>
        <p:spPr bwMode="auto">
          <a:xfrm>
            <a:off x="4114800" y="3581400"/>
            <a:ext cx="457200" cy="457200"/>
          </a:xfrm>
          <a:prstGeom prst="ellipse">
            <a:avLst/>
          </a:prstGeom>
          <a:solidFill>
            <a:schemeClr val="accent1"/>
          </a:solidFill>
          <a:ln w="12700">
            <a:solidFill>
              <a:schemeClr val="accent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a:extLst>
              <a:ext uri="{FF2B5EF4-FFF2-40B4-BE49-F238E27FC236}">
                <a16:creationId xmlns:a16="http://schemas.microsoft.com/office/drawing/2014/main" id="{C9357393-FFB3-4ACC-8AA7-25734EB353B7}"/>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9939" name="Rectangle 2">
            <a:extLst>
              <a:ext uri="{FF2B5EF4-FFF2-40B4-BE49-F238E27FC236}">
                <a16:creationId xmlns:a16="http://schemas.microsoft.com/office/drawing/2014/main" id="{5D86E751-AA87-473A-B910-8F5FA59C3126}"/>
              </a:ext>
            </a:extLst>
          </p:cNvPr>
          <p:cNvSpPr>
            <a:spLocks noChangeArrowheads="1"/>
          </p:cNvSpPr>
          <p:nvPr/>
        </p:nvSpPr>
        <p:spPr bwMode="auto">
          <a:xfrm>
            <a:off x="762000" y="2057400"/>
            <a:ext cx="7271221" cy="3909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dirty="0" err="1">
                <a:latin typeface="Tahoma" panose="020B0604030504040204" pitchFamily="34" charset="0"/>
              </a:rPr>
              <a:t>x</a:t>
            </a:r>
            <a:r>
              <a:rPr lang="en-US" altLang="en-US" b="0" dirty="0" err="1">
                <a:sym typeface="Symbol" panose="05050102010706020507" pitchFamily="18" charset="2"/>
              </a:rPr>
              <a:t></a:t>
            </a:r>
            <a:r>
              <a:rPr lang="en-US" altLang="en-US" dirty="0" err="1">
                <a:latin typeface="Tahoma" panose="020B0604030504040204" pitchFamily="34" charset="0"/>
              </a:rPr>
              <a:t>y</a:t>
            </a:r>
            <a:r>
              <a:rPr lang="en-US" altLang="en-US" dirty="0">
                <a:latin typeface="Tahoma" panose="020B0604030504040204" pitchFamily="34" charset="0"/>
              </a:rPr>
              <a:t> = </a:t>
            </a:r>
            <a:r>
              <a:rPr lang="en-US" altLang="en-US" dirty="0" err="1">
                <a:latin typeface="Tahoma" panose="020B0604030504040204" pitchFamily="34" charset="0"/>
              </a:rPr>
              <a:t>x’y</a:t>
            </a:r>
            <a:r>
              <a:rPr lang="en-US" altLang="en-US" dirty="0">
                <a:latin typeface="Tahoma" panose="020B0604030504040204" pitchFamily="34" charset="0"/>
              </a:rPr>
              <a:t> + </a:t>
            </a:r>
            <a:r>
              <a:rPr lang="en-US" altLang="en-US" dirty="0" err="1">
                <a:latin typeface="Tahoma" panose="020B0604030504040204" pitchFamily="34" charset="0"/>
              </a:rPr>
              <a:t>xy</a:t>
            </a:r>
            <a:r>
              <a:rPr lang="en-US" altLang="en-US" dirty="0">
                <a:latin typeface="Tahoma" panose="020B0604030504040204" pitchFamily="34" charset="0"/>
              </a:rPr>
              <a:t>’</a:t>
            </a:r>
          </a:p>
          <a:p>
            <a:pPr>
              <a:spcBef>
                <a:spcPct val="0"/>
              </a:spcBef>
              <a:buFontTx/>
              <a:buNone/>
            </a:pPr>
            <a:r>
              <a:rPr lang="en-US" altLang="en-US" dirty="0">
                <a:latin typeface="Tahoma" panose="020B0604030504040204" pitchFamily="34" charset="0"/>
              </a:rPr>
              <a:t>    true if only one condition is true</a:t>
            </a:r>
          </a:p>
          <a:p>
            <a:pPr>
              <a:spcBef>
                <a:spcPct val="0"/>
              </a:spcBef>
              <a:buFontTx/>
              <a:buNone/>
            </a:pPr>
            <a:r>
              <a:rPr lang="en-US" altLang="en-US" dirty="0">
                <a:latin typeface="Tahoma" panose="020B0604030504040204" pitchFamily="34" charset="0"/>
              </a:rPr>
              <a:t>	</a:t>
            </a:r>
          </a:p>
          <a:p>
            <a:pPr>
              <a:spcBef>
                <a:spcPct val="0"/>
              </a:spcBef>
              <a:buFontTx/>
              <a:buNone/>
            </a:pPr>
            <a:r>
              <a:rPr lang="en-US" altLang="en-US" dirty="0">
                <a:solidFill>
                  <a:srgbClr val="336600"/>
                </a:solidFill>
                <a:latin typeface="Tahoma" panose="020B0604030504040204" pitchFamily="34" charset="0"/>
              </a:rPr>
              <a:t>if (total==34 </a:t>
            </a:r>
            <a:r>
              <a:rPr lang="en-US" altLang="en-US" sz="2000" dirty="0">
                <a:solidFill>
                  <a:srgbClr val="336600"/>
                </a:solidFill>
                <a:latin typeface="Tahoma" panose="020B0604030504040204" pitchFamily="34" charset="0"/>
              </a:rPr>
              <a:t>^ </a:t>
            </a:r>
            <a:r>
              <a:rPr lang="en-US" altLang="en-US" dirty="0">
                <a:solidFill>
                  <a:srgbClr val="336600"/>
                </a:solidFill>
                <a:latin typeface="Tahoma" panose="020B0604030504040204" pitchFamily="34" charset="0"/>
              </a:rPr>
              <a:t>num==23)</a:t>
            </a:r>
          </a:p>
          <a:p>
            <a:pPr>
              <a:spcBef>
                <a:spcPct val="0"/>
              </a:spcBef>
              <a:buFontTx/>
              <a:buNone/>
            </a:pPr>
            <a:r>
              <a:rPr lang="en-US" altLang="en-US" dirty="0">
                <a:solidFill>
                  <a:srgbClr val="336600"/>
                </a:solidFill>
                <a:latin typeface="Tahoma" panose="020B0604030504040204" pitchFamily="34" charset="0"/>
              </a:rPr>
              <a:t>{</a:t>
            </a:r>
          </a:p>
          <a:p>
            <a:pPr eaLnBrk="1" hangingPunct="1">
              <a:spcBef>
                <a:spcPct val="0"/>
              </a:spcBef>
              <a:buFontTx/>
              <a:buNone/>
            </a:pPr>
            <a:r>
              <a:rPr lang="en-US" altLang="en-US" sz="2800" dirty="0">
                <a:latin typeface="Tahoma" panose="020B0604030504040204" pitchFamily="34" charset="0"/>
              </a:rPr>
              <a:t>    </a:t>
            </a:r>
            <a:r>
              <a:rPr lang="en-US" altLang="en-US" sz="2800" dirty="0">
                <a:solidFill>
                  <a:srgbClr val="6600CC"/>
                </a:solidFill>
                <a:latin typeface="Tahoma" panose="020B0604030504040204" pitchFamily="34" charset="0"/>
              </a:rPr>
              <a:t>do something 1;</a:t>
            </a:r>
          </a:p>
          <a:p>
            <a:pPr eaLnBrk="1" hangingPunct="1">
              <a:spcBef>
                <a:spcPct val="0"/>
              </a:spcBef>
              <a:buFontTx/>
              <a:buNone/>
            </a:pPr>
            <a:r>
              <a:rPr lang="en-US" altLang="en-US" sz="2800" dirty="0">
                <a:solidFill>
                  <a:srgbClr val="6600CC"/>
                </a:solidFill>
                <a:latin typeface="Tahoma" panose="020B0604030504040204" pitchFamily="34" charset="0"/>
              </a:rPr>
              <a:t>    do something 2;</a:t>
            </a:r>
          </a:p>
          <a:p>
            <a:pPr>
              <a:spcBef>
                <a:spcPct val="0"/>
              </a:spcBef>
              <a:buFontTx/>
              <a:buNone/>
            </a:pPr>
            <a:r>
              <a:rPr lang="en-US" altLang="en-US" dirty="0">
                <a:solidFill>
                  <a:srgbClr val="336600"/>
                </a:solidFill>
                <a:latin typeface="Tahoma" panose="020B0604030504040204" pitchFamily="34" charset="0"/>
              </a:rPr>
              <a:t>}</a:t>
            </a:r>
          </a:p>
        </p:txBody>
      </p:sp>
      <p:sp>
        <p:nvSpPr>
          <p:cNvPr id="39940" name="WordArt 3">
            <a:extLst>
              <a:ext uri="{FF2B5EF4-FFF2-40B4-BE49-F238E27FC236}">
                <a16:creationId xmlns:a16="http://schemas.microsoft.com/office/drawing/2014/main" id="{52F2AC5E-B347-4E63-8E00-2501AA938F2A}"/>
              </a:ext>
            </a:extLst>
          </p:cNvPr>
          <p:cNvSpPr>
            <a:spLocks noChangeArrowheads="1" noChangeShapeType="1" noTextEdit="1"/>
          </p:cNvSpPr>
          <p:nvPr/>
        </p:nvSpPr>
        <p:spPr bwMode="auto">
          <a:xfrm>
            <a:off x="1752600" y="381000"/>
            <a:ext cx="4876800" cy="10668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XOR - </a:t>
            </a:r>
            <a:r>
              <a:rPr lang="en-US" altLang="en-US" sz="3600" dirty="0">
                <a:solidFill>
                  <a:schemeClr val="accent2"/>
                </a:solidFill>
                <a:sym typeface="Symbol" panose="05050102010706020507" pitchFamily="18" charset="2"/>
              </a:rPr>
              <a:t></a:t>
            </a:r>
            <a:endParaRPr lang="en-US" sz="3600" kern="10" dirty="0">
              <a:ln w="9525">
                <a:solidFill>
                  <a:srgbClr val="FFFF00"/>
                </a:solidFill>
                <a:round/>
                <a:headEnd type="none" w="sm" len="sm"/>
                <a:tailEnd type="none" w="sm" len="sm"/>
              </a:ln>
              <a:solidFill>
                <a:schemeClr val="accent2"/>
              </a:solidFill>
              <a:effectLst>
                <a:outerShdw dist="35921" dir="2700000" algn="ctr" rotWithShape="0">
                  <a:srgbClr val="C0C0C0"/>
                </a:outerShdw>
              </a:effectLst>
              <a:latin typeface="Impact" panose="020B080603090205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3">
            <a:extLst>
              <a:ext uri="{FF2B5EF4-FFF2-40B4-BE49-F238E27FC236}">
                <a16:creationId xmlns:a16="http://schemas.microsoft.com/office/drawing/2014/main" id="{E3297A60-8A9D-488C-A02A-AD4195663166}"/>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1987" name="WordArt 2">
            <a:extLst>
              <a:ext uri="{FF2B5EF4-FFF2-40B4-BE49-F238E27FC236}">
                <a16:creationId xmlns:a16="http://schemas.microsoft.com/office/drawing/2014/main" id="{D1DE7B71-88D6-4068-BF52-86BDC79A61E6}"/>
              </a:ext>
            </a:extLst>
          </p:cNvPr>
          <p:cNvSpPr>
            <a:spLocks noChangeArrowheads="1" noChangeShapeType="1" noTextEdit="1"/>
          </p:cNvSpPr>
          <p:nvPr/>
        </p:nvSpPr>
        <p:spPr bwMode="auto">
          <a:xfrm>
            <a:off x="1752600" y="381000"/>
            <a:ext cx="48768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XOR</a:t>
            </a:r>
          </a:p>
        </p:txBody>
      </p:sp>
      <p:graphicFrame>
        <p:nvGraphicFramePr>
          <p:cNvPr id="80985" name="Group 89">
            <a:extLst>
              <a:ext uri="{FF2B5EF4-FFF2-40B4-BE49-F238E27FC236}">
                <a16:creationId xmlns:a16="http://schemas.microsoft.com/office/drawing/2014/main" id="{7B1B053F-A7D1-4249-BA7A-DE57A35B04AA}"/>
              </a:ext>
            </a:extLst>
          </p:cNvPr>
          <p:cNvGraphicFramePr>
            <a:graphicFrameLocks noGrp="1"/>
          </p:cNvGraphicFramePr>
          <p:nvPr/>
        </p:nvGraphicFramePr>
        <p:xfrm>
          <a:off x="6019800" y="2743200"/>
          <a:ext cx="2514600" cy="259080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1"/>
                  </a:ext>
                </a:extLst>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4"/>
                  </a:ext>
                </a:extLst>
              </a:tr>
            </a:tbl>
          </a:graphicData>
        </a:graphic>
      </p:graphicFrame>
      <p:sp>
        <p:nvSpPr>
          <p:cNvPr id="42014" name="Rectangle 33">
            <a:extLst>
              <a:ext uri="{FF2B5EF4-FFF2-40B4-BE49-F238E27FC236}">
                <a16:creationId xmlns:a16="http://schemas.microsoft.com/office/drawing/2014/main" id="{6F01364D-D9C6-4531-BAB6-E0D21BB7D7C8}"/>
              </a:ext>
            </a:extLst>
          </p:cNvPr>
          <p:cNvSpPr>
            <a:spLocks noChangeArrowheads="1"/>
          </p:cNvSpPr>
          <p:nvPr/>
        </p:nvSpPr>
        <p:spPr bwMode="auto">
          <a:xfrm>
            <a:off x="609600" y="2819400"/>
            <a:ext cx="4953000" cy="2590800"/>
          </a:xfrm>
          <a:prstGeom prst="rect">
            <a:avLst/>
          </a:prstGeom>
          <a:solidFill>
            <a:srgbClr val="FFFFCC"/>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
        <p:nvSpPr>
          <p:cNvPr id="42015" name="Rectangle 34">
            <a:extLst>
              <a:ext uri="{FF2B5EF4-FFF2-40B4-BE49-F238E27FC236}">
                <a16:creationId xmlns:a16="http://schemas.microsoft.com/office/drawing/2014/main" id="{86116E91-2072-4D59-831E-B6296E1E72B8}"/>
              </a:ext>
            </a:extLst>
          </p:cNvPr>
          <p:cNvSpPr>
            <a:spLocks noChangeArrowheads="1"/>
          </p:cNvSpPr>
          <p:nvPr/>
        </p:nvSpPr>
        <p:spPr bwMode="auto">
          <a:xfrm>
            <a:off x="1143000" y="3200400"/>
            <a:ext cx="1676400" cy="1371600"/>
          </a:xfrm>
          <a:prstGeom prst="rect">
            <a:avLst/>
          </a:prstGeom>
          <a:solidFill>
            <a:srgbClr val="FFFFCC"/>
          </a:solidFill>
          <a:ln w="12700">
            <a:solidFill>
              <a:srgbClr val="FFFFCC"/>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
        <p:nvSpPr>
          <p:cNvPr id="42016" name="Line 35">
            <a:extLst>
              <a:ext uri="{FF2B5EF4-FFF2-40B4-BE49-F238E27FC236}">
                <a16:creationId xmlns:a16="http://schemas.microsoft.com/office/drawing/2014/main" id="{7B436A14-4F9E-48A2-B581-EF624C055DDA}"/>
              </a:ext>
            </a:extLst>
          </p:cNvPr>
          <p:cNvSpPr>
            <a:spLocks noChangeShapeType="1"/>
          </p:cNvSpPr>
          <p:nvPr/>
        </p:nvSpPr>
        <p:spPr bwMode="auto">
          <a:xfrm flipH="1">
            <a:off x="1905000" y="3733800"/>
            <a:ext cx="76200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2017" name="Line 36">
            <a:extLst>
              <a:ext uri="{FF2B5EF4-FFF2-40B4-BE49-F238E27FC236}">
                <a16:creationId xmlns:a16="http://schemas.microsoft.com/office/drawing/2014/main" id="{5127892B-0849-4AB8-9247-2E777D7CD6A6}"/>
              </a:ext>
            </a:extLst>
          </p:cNvPr>
          <p:cNvSpPr>
            <a:spLocks noChangeShapeType="1"/>
          </p:cNvSpPr>
          <p:nvPr/>
        </p:nvSpPr>
        <p:spPr bwMode="auto">
          <a:xfrm flipH="1">
            <a:off x="1905000" y="4114800"/>
            <a:ext cx="76200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2018" name="Line 37">
            <a:extLst>
              <a:ext uri="{FF2B5EF4-FFF2-40B4-BE49-F238E27FC236}">
                <a16:creationId xmlns:a16="http://schemas.microsoft.com/office/drawing/2014/main" id="{EB6AAF51-331E-41A5-A63A-C8CD7CDA820F}"/>
              </a:ext>
            </a:extLst>
          </p:cNvPr>
          <p:cNvSpPr>
            <a:spLocks noChangeShapeType="1"/>
          </p:cNvSpPr>
          <p:nvPr/>
        </p:nvSpPr>
        <p:spPr bwMode="auto">
          <a:xfrm>
            <a:off x="3962400" y="3886200"/>
            <a:ext cx="68580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42019" name="Text Box 38">
            <a:extLst>
              <a:ext uri="{FF2B5EF4-FFF2-40B4-BE49-F238E27FC236}">
                <a16:creationId xmlns:a16="http://schemas.microsoft.com/office/drawing/2014/main" id="{112E3EFE-DA23-4401-87C6-6E54492ACC50}"/>
              </a:ext>
            </a:extLst>
          </p:cNvPr>
          <p:cNvSpPr txBox="1">
            <a:spLocks noChangeArrowheads="1"/>
          </p:cNvSpPr>
          <p:nvPr/>
        </p:nvSpPr>
        <p:spPr bwMode="auto">
          <a:xfrm>
            <a:off x="1371600" y="3429000"/>
            <a:ext cx="422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C</a:t>
            </a:r>
          </a:p>
        </p:txBody>
      </p:sp>
      <p:sp>
        <p:nvSpPr>
          <p:cNvPr id="42020" name="Text Box 39">
            <a:extLst>
              <a:ext uri="{FF2B5EF4-FFF2-40B4-BE49-F238E27FC236}">
                <a16:creationId xmlns:a16="http://schemas.microsoft.com/office/drawing/2014/main" id="{BC810DD7-8F68-400F-8FFB-F9B9EC2A929A}"/>
              </a:ext>
            </a:extLst>
          </p:cNvPr>
          <p:cNvSpPr txBox="1">
            <a:spLocks noChangeArrowheads="1"/>
          </p:cNvSpPr>
          <p:nvPr/>
        </p:nvSpPr>
        <p:spPr bwMode="auto">
          <a:xfrm>
            <a:off x="1371600" y="3810000"/>
            <a:ext cx="409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S</a:t>
            </a:r>
          </a:p>
        </p:txBody>
      </p:sp>
      <p:sp>
        <p:nvSpPr>
          <p:cNvPr id="42021" name="Text Box 40">
            <a:extLst>
              <a:ext uri="{FF2B5EF4-FFF2-40B4-BE49-F238E27FC236}">
                <a16:creationId xmlns:a16="http://schemas.microsoft.com/office/drawing/2014/main" id="{3B8E946D-8FA9-4826-AA9C-8C598DDDF0C8}"/>
              </a:ext>
            </a:extLst>
          </p:cNvPr>
          <p:cNvSpPr txBox="1">
            <a:spLocks noChangeArrowheads="1"/>
          </p:cNvSpPr>
          <p:nvPr/>
        </p:nvSpPr>
        <p:spPr bwMode="auto">
          <a:xfrm>
            <a:off x="4648200" y="3581400"/>
            <a:ext cx="35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I</a:t>
            </a:r>
          </a:p>
        </p:txBody>
      </p:sp>
      <p:sp>
        <p:nvSpPr>
          <p:cNvPr id="42022" name="Text Box 41">
            <a:extLst>
              <a:ext uri="{FF2B5EF4-FFF2-40B4-BE49-F238E27FC236}">
                <a16:creationId xmlns:a16="http://schemas.microsoft.com/office/drawing/2014/main" id="{43DA8820-8AEC-4DFE-A002-A0F59D52F0BE}"/>
              </a:ext>
            </a:extLst>
          </p:cNvPr>
          <p:cNvSpPr txBox="1">
            <a:spLocks noChangeArrowheads="1"/>
          </p:cNvSpPr>
          <p:nvPr/>
        </p:nvSpPr>
        <p:spPr bwMode="auto">
          <a:xfrm>
            <a:off x="1143000" y="2057400"/>
            <a:ext cx="3751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Engineering Symbol</a:t>
            </a:r>
          </a:p>
        </p:txBody>
      </p:sp>
      <p:sp>
        <p:nvSpPr>
          <p:cNvPr id="42023" name="AutoShape 42">
            <a:extLst>
              <a:ext uri="{FF2B5EF4-FFF2-40B4-BE49-F238E27FC236}">
                <a16:creationId xmlns:a16="http://schemas.microsoft.com/office/drawing/2014/main" id="{270C1EF7-AE36-4EBB-9886-A76E0E5E6200}"/>
              </a:ext>
            </a:extLst>
          </p:cNvPr>
          <p:cNvSpPr>
            <a:spLocks noChangeArrowheads="1"/>
          </p:cNvSpPr>
          <p:nvPr/>
        </p:nvSpPr>
        <p:spPr bwMode="auto">
          <a:xfrm flipH="1">
            <a:off x="2514600" y="3429000"/>
            <a:ext cx="1295400" cy="914400"/>
          </a:xfrm>
          <a:prstGeom prst="flowChartOnlineStorage">
            <a:avLst/>
          </a:prstGeom>
          <a:solidFill>
            <a:schemeClr val="accent1"/>
          </a:solidFill>
          <a:ln w="12700">
            <a:solidFill>
              <a:schemeClr val="accent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
        <p:nvSpPr>
          <p:cNvPr id="42024" name="Oval 43">
            <a:extLst>
              <a:ext uri="{FF2B5EF4-FFF2-40B4-BE49-F238E27FC236}">
                <a16:creationId xmlns:a16="http://schemas.microsoft.com/office/drawing/2014/main" id="{66E682C9-4FC4-454C-8945-358C16882D23}"/>
              </a:ext>
            </a:extLst>
          </p:cNvPr>
          <p:cNvSpPr>
            <a:spLocks noChangeArrowheads="1"/>
          </p:cNvSpPr>
          <p:nvPr/>
        </p:nvSpPr>
        <p:spPr bwMode="auto">
          <a:xfrm>
            <a:off x="2819400" y="3429000"/>
            <a:ext cx="1371600" cy="914400"/>
          </a:xfrm>
          <a:prstGeom prst="ellipse">
            <a:avLst/>
          </a:prstGeom>
          <a:solidFill>
            <a:schemeClr val="accent1"/>
          </a:solidFill>
          <a:ln w="12700">
            <a:solidFill>
              <a:schemeClr val="accent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
        <p:nvSpPr>
          <p:cNvPr id="42025" name="AutoShape 44">
            <a:extLst>
              <a:ext uri="{FF2B5EF4-FFF2-40B4-BE49-F238E27FC236}">
                <a16:creationId xmlns:a16="http://schemas.microsoft.com/office/drawing/2014/main" id="{18395117-E310-4A7C-9E56-D194F7FB74D9}"/>
              </a:ext>
            </a:extLst>
          </p:cNvPr>
          <p:cNvSpPr>
            <a:spLocks/>
          </p:cNvSpPr>
          <p:nvPr/>
        </p:nvSpPr>
        <p:spPr bwMode="auto">
          <a:xfrm>
            <a:off x="2209800" y="3429000"/>
            <a:ext cx="152400" cy="914400"/>
          </a:xfrm>
          <a:prstGeom prst="rightBracket">
            <a:avLst>
              <a:gd name="adj" fmla="val 50000"/>
            </a:avLst>
          </a:prstGeom>
          <a:noFill/>
          <a:ln w="50800">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
        <p:nvSpPr>
          <p:cNvPr id="2" name="Rectangle 1">
            <a:extLst>
              <a:ext uri="{FF2B5EF4-FFF2-40B4-BE49-F238E27FC236}">
                <a16:creationId xmlns:a16="http://schemas.microsoft.com/office/drawing/2014/main" id="{370FF894-2A75-407E-B265-5F3547C8BE87}"/>
              </a:ext>
            </a:extLst>
          </p:cNvPr>
          <p:cNvSpPr/>
          <p:nvPr/>
        </p:nvSpPr>
        <p:spPr>
          <a:xfrm>
            <a:off x="1802619" y="4620739"/>
            <a:ext cx="1818126" cy="523220"/>
          </a:xfrm>
          <a:prstGeom prst="rect">
            <a:avLst/>
          </a:prstGeom>
        </p:spPr>
        <p:txBody>
          <a:bodyPr wrap="none">
            <a:spAutoFit/>
          </a:bodyPr>
          <a:lstStyle/>
          <a:p>
            <a:pPr eaLnBrk="1" hangingPunct="1"/>
            <a:r>
              <a:rPr lang="en-US" altLang="en-US" dirty="0"/>
              <a:t>I = C </a:t>
            </a:r>
            <a:r>
              <a:rPr lang="en-US" altLang="en-US" b="0" dirty="0">
                <a:sym typeface="Symbol" panose="05050102010706020507" pitchFamily="18" charset="2"/>
              </a:rPr>
              <a:t></a:t>
            </a:r>
            <a:r>
              <a:rPr lang="en-US" altLang="en-US" dirty="0"/>
              <a:t> 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a:extLst>
              <a:ext uri="{FF2B5EF4-FFF2-40B4-BE49-F238E27FC236}">
                <a16:creationId xmlns:a16="http://schemas.microsoft.com/office/drawing/2014/main" id="{87FD24CB-C056-426A-9A2C-65CA9F9D53D1}"/>
              </a:ext>
            </a:extLst>
          </p:cNvPr>
          <p:cNvSpPr>
            <a:spLocks noGrp="1"/>
          </p:cNvSpPr>
          <p:nvPr>
            <p:ph type="ftr" sz="quarter" idx="12"/>
          </p:nvPr>
        </p:nvSpPr>
        <p:spPr>
          <a:xfrm>
            <a:off x="3124200" y="6325518"/>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7651" name="WordArt 2">
            <a:extLst>
              <a:ext uri="{FF2B5EF4-FFF2-40B4-BE49-F238E27FC236}">
                <a16:creationId xmlns:a16="http://schemas.microsoft.com/office/drawing/2014/main" id="{9ECD3438-0D71-44CF-BFC0-2226ADB1E5EC}"/>
              </a:ext>
            </a:extLst>
          </p:cNvPr>
          <p:cNvSpPr>
            <a:spLocks noChangeArrowheads="1" noChangeShapeType="1" noTextEdit="1"/>
          </p:cNvSpPr>
          <p:nvPr/>
        </p:nvSpPr>
        <p:spPr bwMode="auto">
          <a:xfrm>
            <a:off x="1752600" y="381000"/>
            <a:ext cx="4876800" cy="10668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NAND</a:t>
            </a:r>
          </a:p>
        </p:txBody>
      </p:sp>
      <p:sp>
        <p:nvSpPr>
          <p:cNvPr id="27652" name="Rectangle 3">
            <a:extLst>
              <a:ext uri="{FF2B5EF4-FFF2-40B4-BE49-F238E27FC236}">
                <a16:creationId xmlns:a16="http://schemas.microsoft.com/office/drawing/2014/main" id="{9E99DD78-7E4A-4FF3-9EEA-C7EFEA8815CE}"/>
              </a:ext>
            </a:extLst>
          </p:cNvPr>
          <p:cNvSpPr>
            <a:spLocks noChangeArrowheads="1"/>
          </p:cNvSpPr>
          <p:nvPr/>
        </p:nvSpPr>
        <p:spPr bwMode="auto">
          <a:xfrm>
            <a:off x="609600" y="2667000"/>
            <a:ext cx="4953000" cy="2590800"/>
          </a:xfrm>
          <a:prstGeom prst="rect">
            <a:avLst/>
          </a:prstGeom>
          <a:solidFill>
            <a:srgbClr val="FFFFCC"/>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
        <p:nvSpPr>
          <p:cNvPr id="27653" name="Rectangle 4">
            <a:extLst>
              <a:ext uri="{FF2B5EF4-FFF2-40B4-BE49-F238E27FC236}">
                <a16:creationId xmlns:a16="http://schemas.microsoft.com/office/drawing/2014/main" id="{7EA533E4-C31E-4080-B328-DA04D57456EB}"/>
              </a:ext>
            </a:extLst>
          </p:cNvPr>
          <p:cNvSpPr>
            <a:spLocks noChangeArrowheads="1"/>
          </p:cNvSpPr>
          <p:nvPr/>
        </p:nvSpPr>
        <p:spPr bwMode="auto">
          <a:xfrm>
            <a:off x="1143000" y="3124200"/>
            <a:ext cx="1676400" cy="1371600"/>
          </a:xfrm>
          <a:prstGeom prst="rect">
            <a:avLst/>
          </a:prstGeom>
          <a:solidFill>
            <a:srgbClr val="FFFFCC"/>
          </a:solidFill>
          <a:ln w="12700">
            <a:solidFill>
              <a:srgbClr val="FFFFCC"/>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
        <p:nvSpPr>
          <p:cNvPr id="27654" name="Line 5">
            <a:extLst>
              <a:ext uri="{FF2B5EF4-FFF2-40B4-BE49-F238E27FC236}">
                <a16:creationId xmlns:a16="http://schemas.microsoft.com/office/drawing/2014/main" id="{DCB6724A-B16E-480B-81A9-A3FA711CA3F0}"/>
              </a:ext>
            </a:extLst>
          </p:cNvPr>
          <p:cNvSpPr>
            <a:spLocks noChangeShapeType="1"/>
          </p:cNvSpPr>
          <p:nvPr/>
        </p:nvSpPr>
        <p:spPr bwMode="auto">
          <a:xfrm flipH="1">
            <a:off x="2057400" y="3733800"/>
            <a:ext cx="76200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55" name="Line 6">
            <a:extLst>
              <a:ext uri="{FF2B5EF4-FFF2-40B4-BE49-F238E27FC236}">
                <a16:creationId xmlns:a16="http://schemas.microsoft.com/office/drawing/2014/main" id="{ADC8D245-769C-4CC0-B085-487AAC4F8820}"/>
              </a:ext>
            </a:extLst>
          </p:cNvPr>
          <p:cNvSpPr>
            <a:spLocks noChangeShapeType="1"/>
          </p:cNvSpPr>
          <p:nvPr/>
        </p:nvSpPr>
        <p:spPr bwMode="auto">
          <a:xfrm flipH="1">
            <a:off x="2057400" y="4038600"/>
            <a:ext cx="76200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56" name="Line 7">
            <a:extLst>
              <a:ext uri="{FF2B5EF4-FFF2-40B4-BE49-F238E27FC236}">
                <a16:creationId xmlns:a16="http://schemas.microsoft.com/office/drawing/2014/main" id="{21E570EC-8002-47BF-B4AB-5E4A3882E2E0}"/>
              </a:ext>
            </a:extLst>
          </p:cNvPr>
          <p:cNvSpPr>
            <a:spLocks noChangeShapeType="1"/>
          </p:cNvSpPr>
          <p:nvPr/>
        </p:nvSpPr>
        <p:spPr bwMode="auto">
          <a:xfrm>
            <a:off x="4114800" y="3886200"/>
            <a:ext cx="68580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57" name="Text Box 8">
            <a:extLst>
              <a:ext uri="{FF2B5EF4-FFF2-40B4-BE49-F238E27FC236}">
                <a16:creationId xmlns:a16="http://schemas.microsoft.com/office/drawing/2014/main" id="{79ED1D47-A0C1-4F94-856B-2FB878227761}"/>
              </a:ext>
            </a:extLst>
          </p:cNvPr>
          <p:cNvSpPr txBox="1">
            <a:spLocks noChangeArrowheads="1"/>
          </p:cNvSpPr>
          <p:nvPr/>
        </p:nvSpPr>
        <p:spPr bwMode="auto">
          <a:xfrm>
            <a:off x="1600200" y="3352800"/>
            <a:ext cx="422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C</a:t>
            </a:r>
          </a:p>
        </p:txBody>
      </p:sp>
      <p:sp>
        <p:nvSpPr>
          <p:cNvPr id="27658" name="Text Box 9">
            <a:extLst>
              <a:ext uri="{FF2B5EF4-FFF2-40B4-BE49-F238E27FC236}">
                <a16:creationId xmlns:a16="http://schemas.microsoft.com/office/drawing/2014/main" id="{EC8FAC10-E0D0-4383-A747-FC1A19514002}"/>
              </a:ext>
            </a:extLst>
          </p:cNvPr>
          <p:cNvSpPr txBox="1">
            <a:spLocks noChangeArrowheads="1"/>
          </p:cNvSpPr>
          <p:nvPr/>
        </p:nvSpPr>
        <p:spPr bwMode="auto">
          <a:xfrm>
            <a:off x="1600200" y="3810000"/>
            <a:ext cx="409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S</a:t>
            </a:r>
          </a:p>
        </p:txBody>
      </p:sp>
      <p:sp>
        <p:nvSpPr>
          <p:cNvPr id="27659" name="Text Box 10">
            <a:extLst>
              <a:ext uri="{FF2B5EF4-FFF2-40B4-BE49-F238E27FC236}">
                <a16:creationId xmlns:a16="http://schemas.microsoft.com/office/drawing/2014/main" id="{ACA99037-6271-439A-9A15-FB4DD002DAF2}"/>
              </a:ext>
            </a:extLst>
          </p:cNvPr>
          <p:cNvSpPr txBox="1">
            <a:spLocks noChangeArrowheads="1"/>
          </p:cNvSpPr>
          <p:nvPr/>
        </p:nvSpPr>
        <p:spPr bwMode="auto">
          <a:xfrm>
            <a:off x="4800600" y="3657600"/>
            <a:ext cx="35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I</a:t>
            </a:r>
          </a:p>
        </p:txBody>
      </p:sp>
      <p:sp>
        <p:nvSpPr>
          <p:cNvPr id="27660" name="Text Box 11">
            <a:extLst>
              <a:ext uri="{FF2B5EF4-FFF2-40B4-BE49-F238E27FC236}">
                <a16:creationId xmlns:a16="http://schemas.microsoft.com/office/drawing/2014/main" id="{3A7CA5BD-2B17-427B-A394-21153767B9E8}"/>
              </a:ext>
            </a:extLst>
          </p:cNvPr>
          <p:cNvSpPr txBox="1">
            <a:spLocks noChangeArrowheads="1"/>
          </p:cNvSpPr>
          <p:nvPr/>
        </p:nvSpPr>
        <p:spPr bwMode="auto">
          <a:xfrm>
            <a:off x="1828800" y="4648200"/>
            <a:ext cx="2470548"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latin typeface="Tahoma" panose="020B0604030504040204" pitchFamily="34" charset="0"/>
              </a:rPr>
              <a:t>I = ¬ (C </a:t>
            </a:r>
            <a:r>
              <a:rPr lang="ar-SA" altLang="en-US" sz="2800" dirty="0">
                <a:latin typeface="Tahoma" panose="020B0604030504040204" pitchFamily="34" charset="0"/>
              </a:rPr>
              <a:t>۸</a:t>
            </a:r>
            <a:r>
              <a:rPr lang="en-US" altLang="en-US" sz="2800" dirty="0">
                <a:latin typeface="Tahoma" panose="020B0604030504040204" pitchFamily="34" charset="0"/>
              </a:rPr>
              <a:t> S)</a:t>
            </a:r>
          </a:p>
        </p:txBody>
      </p:sp>
      <p:graphicFrame>
        <p:nvGraphicFramePr>
          <p:cNvPr id="74844" name="Group 92">
            <a:extLst>
              <a:ext uri="{FF2B5EF4-FFF2-40B4-BE49-F238E27FC236}">
                <a16:creationId xmlns:a16="http://schemas.microsoft.com/office/drawing/2014/main" id="{C84BEB07-4A44-46EB-BE45-E8218AABCDB6}"/>
              </a:ext>
            </a:extLst>
          </p:cNvPr>
          <p:cNvGraphicFramePr>
            <a:graphicFrameLocks noGrp="1"/>
          </p:cNvGraphicFramePr>
          <p:nvPr>
            <p:extLst>
              <p:ext uri="{D42A27DB-BD31-4B8C-83A1-F6EECF244321}">
                <p14:modId xmlns:p14="http://schemas.microsoft.com/office/powerpoint/2010/main" val="4251313238"/>
              </p:ext>
            </p:extLst>
          </p:nvPr>
        </p:nvGraphicFramePr>
        <p:xfrm>
          <a:off x="6172200" y="2667000"/>
          <a:ext cx="2514600" cy="259080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1"/>
                  </a:ext>
                </a:extLst>
              </a:tr>
              <a:tr h="488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4"/>
                  </a:ext>
                </a:extLst>
              </a:tr>
            </a:tbl>
          </a:graphicData>
        </a:graphic>
      </p:graphicFrame>
      <p:sp>
        <p:nvSpPr>
          <p:cNvPr id="27687" name="Text Box 42">
            <a:extLst>
              <a:ext uri="{FF2B5EF4-FFF2-40B4-BE49-F238E27FC236}">
                <a16:creationId xmlns:a16="http://schemas.microsoft.com/office/drawing/2014/main" id="{206F7146-623F-437A-83A0-342383E53E23}"/>
              </a:ext>
            </a:extLst>
          </p:cNvPr>
          <p:cNvSpPr txBox="1">
            <a:spLocks noChangeArrowheads="1"/>
          </p:cNvSpPr>
          <p:nvPr/>
        </p:nvSpPr>
        <p:spPr bwMode="auto">
          <a:xfrm>
            <a:off x="1143000" y="1981200"/>
            <a:ext cx="3751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Engineering Symbol</a:t>
            </a:r>
          </a:p>
        </p:txBody>
      </p:sp>
      <p:sp>
        <p:nvSpPr>
          <p:cNvPr id="27688" name="Oval 43">
            <a:extLst>
              <a:ext uri="{FF2B5EF4-FFF2-40B4-BE49-F238E27FC236}">
                <a16:creationId xmlns:a16="http://schemas.microsoft.com/office/drawing/2014/main" id="{8507A266-44F6-45DA-B47F-D9934ED093A9}"/>
              </a:ext>
            </a:extLst>
          </p:cNvPr>
          <p:cNvSpPr>
            <a:spLocks noChangeArrowheads="1"/>
          </p:cNvSpPr>
          <p:nvPr/>
        </p:nvSpPr>
        <p:spPr bwMode="auto">
          <a:xfrm>
            <a:off x="3276600" y="3429000"/>
            <a:ext cx="914400" cy="838200"/>
          </a:xfrm>
          <a:prstGeom prst="ellipse">
            <a:avLst/>
          </a:prstGeom>
          <a:solidFill>
            <a:schemeClr val="accent1"/>
          </a:solidFill>
          <a:ln w="12700">
            <a:solidFill>
              <a:schemeClr val="accent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
        <p:nvSpPr>
          <p:cNvPr id="27689" name="Rectangle 44">
            <a:extLst>
              <a:ext uri="{FF2B5EF4-FFF2-40B4-BE49-F238E27FC236}">
                <a16:creationId xmlns:a16="http://schemas.microsoft.com/office/drawing/2014/main" id="{EE31D84E-265A-445A-B8A3-76918369EE46}"/>
              </a:ext>
            </a:extLst>
          </p:cNvPr>
          <p:cNvSpPr>
            <a:spLocks noChangeArrowheads="1"/>
          </p:cNvSpPr>
          <p:nvPr/>
        </p:nvSpPr>
        <p:spPr bwMode="auto">
          <a:xfrm>
            <a:off x="2819400" y="3429000"/>
            <a:ext cx="990600" cy="838200"/>
          </a:xfrm>
          <a:prstGeom prst="rect">
            <a:avLst/>
          </a:prstGeom>
          <a:solidFill>
            <a:schemeClr val="accent1"/>
          </a:solidFill>
          <a:ln w="12700">
            <a:solidFill>
              <a:schemeClr val="accent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
        <p:nvSpPr>
          <p:cNvPr id="17" name="Oval 30">
            <a:extLst>
              <a:ext uri="{FF2B5EF4-FFF2-40B4-BE49-F238E27FC236}">
                <a16:creationId xmlns:a16="http://schemas.microsoft.com/office/drawing/2014/main" id="{D9836065-48A9-4006-90B8-8FA1D541408D}"/>
              </a:ext>
            </a:extLst>
          </p:cNvPr>
          <p:cNvSpPr>
            <a:spLocks noChangeArrowheads="1"/>
          </p:cNvSpPr>
          <p:nvPr/>
        </p:nvSpPr>
        <p:spPr bwMode="auto">
          <a:xfrm>
            <a:off x="4165600" y="3689733"/>
            <a:ext cx="330200" cy="348868"/>
          </a:xfrm>
          <a:prstGeom prst="ellipse">
            <a:avLst/>
          </a:prstGeom>
          <a:solidFill>
            <a:schemeClr val="accent1"/>
          </a:solidFill>
          <a:ln w="12700">
            <a:solidFill>
              <a:schemeClr val="accent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Tree>
    <p:extLst>
      <p:ext uri="{BB962C8B-B14F-4D97-AF65-F5344CB8AC3E}">
        <p14:creationId xmlns:p14="http://schemas.microsoft.com/office/powerpoint/2010/main" val="1247314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a:extLst>
              <a:ext uri="{FF2B5EF4-FFF2-40B4-BE49-F238E27FC236}">
                <a16:creationId xmlns:a16="http://schemas.microsoft.com/office/drawing/2014/main" id="{71A8BED1-62C7-402C-8A80-C0F15865ABF8}"/>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1747" name="WordArt 2">
            <a:extLst>
              <a:ext uri="{FF2B5EF4-FFF2-40B4-BE49-F238E27FC236}">
                <a16:creationId xmlns:a16="http://schemas.microsoft.com/office/drawing/2014/main" id="{6949BFE0-D3F2-411A-96EE-F12F247B4AF6}"/>
              </a:ext>
            </a:extLst>
          </p:cNvPr>
          <p:cNvSpPr>
            <a:spLocks noChangeArrowheads="1" noChangeShapeType="1" noTextEdit="1"/>
          </p:cNvSpPr>
          <p:nvPr/>
        </p:nvSpPr>
        <p:spPr bwMode="auto">
          <a:xfrm>
            <a:off x="1752600" y="381000"/>
            <a:ext cx="4876800" cy="10668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NOR</a:t>
            </a:r>
          </a:p>
        </p:txBody>
      </p:sp>
      <p:sp>
        <p:nvSpPr>
          <p:cNvPr id="31748" name="Rectangle 3">
            <a:extLst>
              <a:ext uri="{FF2B5EF4-FFF2-40B4-BE49-F238E27FC236}">
                <a16:creationId xmlns:a16="http://schemas.microsoft.com/office/drawing/2014/main" id="{23C4A0D6-5E23-41FE-B9C4-4441820F054E}"/>
              </a:ext>
            </a:extLst>
          </p:cNvPr>
          <p:cNvSpPr>
            <a:spLocks noChangeArrowheads="1"/>
          </p:cNvSpPr>
          <p:nvPr/>
        </p:nvSpPr>
        <p:spPr bwMode="auto">
          <a:xfrm>
            <a:off x="609600" y="2743200"/>
            <a:ext cx="4953000" cy="2590800"/>
          </a:xfrm>
          <a:prstGeom prst="rect">
            <a:avLst/>
          </a:prstGeom>
          <a:solidFill>
            <a:srgbClr val="FFFFCC"/>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
        <p:nvSpPr>
          <p:cNvPr id="31749" name="Rectangle 4">
            <a:extLst>
              <a:ext uri="{FF2B5EF4-FFF2-40B4-BE49-F238E27FC236}">
                <a16:creationId xmlns:a16="http://schemas.microsoft.com/office/drawing/2014/main" id="{4484F821-CA68-4296-A862-3ADC6195C16A}"/>
              </a:ext>
            </a:extLst>
          </p:cNvPr>
          <p:cNvSpPr>
            <a:spLocks noChangeArrowheads="1"/>
          </p:cNvSpPr>
          <p:nvPr/>
        </p:nvSpPr>
        <p:spPr bwMode="auto">
          <a:xfrm>
            <a:off x="1143000" y="3124200"/>
            <a:ext cx="1676400" cy="1371600"/>
          </a:xfrm>
          <a:prstGeom prst="rect">
            <a:avLst/>
          </a:prstGeom>
          <a:solidFill>
            <a:srgbClr val="FFFFCC"/>
          </a:solidFill>
          <a:ln w="12700">
            <a:solidFill>
              <a:srgbClr val="FFFFCC"/>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
        <p:nvSpPr>
          <p:cNvPr id="31750" name="Line 5">
            <a:extLst>
              <a:ext uri="{FF2B5EF4-FFF2-40B4-BE49-F238E27FC236}">
                <a16:creationId xmlns:a16="http://schemas.microsoft.com/office/drawing/2014/main" id="{2DC51409-311A-487B-BD28-B4409F21F1BD}"/>
              </a:ext>
            </a:extLst>
          </p:cNvPr>
          <p:cNvSpPr>
            <a:spLocks noChangeShapeType="1"/>
          </p:cNvSpPr>
          <p:nvPr/>
        </p:nvSpPr>
        <p:spPr bwMode="auto">
          <a:xfrm flipH="1">
            <a:off x="1905000" y="3657600"/>
            <a:ext cx="76200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51" name="Line 6">
            <a:extLst>
              <a:ext uri="{FF2B5EF4-FFF2-40B4-BE49-F238E27FC236}">
                <a16:creationId xmlns:a16="http://schemas.microsoft.com/office/drawing/2014/main" id="{3231E6F2-6E8C-4300-A7B9-03EFCCC6B6E0}"/>
              </a:ext>
            </a:extLst>
          </p:cNvPr>
          <p:cNvSpPr>
            <a:spLocks noChangeShapeType="1"/>
          </p:cNvSpPr>
          <p:nvPr/>
        </p:nvSpPr>
        <p:spPr bwMode="auto">
          <a:xfrm flipH="1">
            <a:off x="1905000" y="4038600"/>
            <a:ext cx="76200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52" name="Line 7">
            <a:extLst>
              <a:ext uri="{FF2B5EF4-FFF2-40B4-BE49-F238E27FC236}">
                <a16:creationId xmlns:a16="http://schemas.microsoft.com/office/drawing/2014/main" id="{BA1ABC89-2202-4D97-B546-4C753B16AF0D}"/>
              </a:ext>
            </a:extLst>
          </p:cNvPr>
          <p:cNvSpPr>
            <a:spLocks noChangeShapeType="1"/>
          </p:cNvSpPr>
          <p:nvPr/>
        </p:nvSpPr>
        <p:spPr bwMode="auto">
          <a:xfrm>
            <a:off x="3962400" y="3810000"/>
            <a:ext cx="68580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53" name="Text Box 8">
            <a:extLst>
              <a:ext uri="{FF2B5EF4-FFF2-40B4-BE49-F238E27FC236}">
                <a16:creationId xmlns:a16="http://schemas.microsoft.com/office/drawing/2014/main" id="{5D5D2A45-458D-4D17-A7B7-1FEB7DFBEC67}"/>
              </a:ext>
            </a:extLst>
          </p:cNvPr>
          <p:cNvSpPr txBox="1">
            <a:spLocks noChangeArrowheads="1"/>
          </p:cNvSpPr>
          <p:nvPr/>
        </p:nvSpPr>
        <p:spPr bwMode="auto">
          <a:xfrm>
            <a:off x="1371600" y="3352800"/>
            <a:ext cx="422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C</a:t>
            </a:r>
          </a:p>
        </p:txBody>
      </p:sp>
      <p:sp>
        <p:nvSpPr>
          <p:cNvPr id="31754" name="Text Box 9">
            <a:extLst>
              <a:ext uri="{FF2B5EF4-FFF2-40B4-BE49-F238E27FC236}">
                <a16:creationId xmlns:a16="http://schemas.microsoft.com/office/drawing/2014/main" id="{A03C034C-29D8-48E8-9641-653152A1CEDD}"/>
              </a:ext>
            </a:extLst>
          </p:cNvPr>
          <p:cNvSpPr txBox="1">
            <a:spLocks noChangeArrowheads="1"/>
          </p:cNvSpPr>
          <p:nvPr/>
        </p:nvSpPr>
        <p:spPr bwMode="auto">
          <a:xfrm>
            <a:off x="1371600" y="3733800"/>
            <a:ext cx="409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S</a:t>
            </a:r>
          </a:p>
        </p:txBody>
      </p:sp>
      <p:sp>
        <p:nvSpPr>
          <p:cNvPr id="31755" name="Text Box 10">
            <a:extLst>
              <a:ext uri="{FF2B5EF4-FFF2-40B4-BE49-F238E27FC236}">
                <a16:creationId xmlns:a16="http://schemas.microsoft.com/office/drawing/2014/main" id="{71F6010F-4AAE-4A5F-A5D7-7D388B120DE0}"/>
              </a:ext>
            </a:extLst>
          </p:cNvPr>
          <p:cNvSpPr txBox="1">
            <a:spLocks noChangeArrowheads="1"/>
          </p:cNvSpPr>
          <p:nvPr/>
        </p:nvSpPr>
        <p:spPr bwMode="auto">
          <a:xfrm>
            <a:off x="4648200" y="3505200"/>
            <a:ext cx="35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I</a:t>
            </a:r>
          </a:p>
        </p:txBody>
      </p:sp>
      <p:sp>
        <p:nvSpPr>
          <p:cNvPr id="31756" name="Text Box 11">
            <a:extLst>
              <a:ext uri="{FF2B5EF4-FFF2-40B4-BE49-F238E27FC236}">
                <a16:creationId xmlns:a16="http://schemas.microsoft.com/office/drawing/2014/main" id="{08EBB5B3-E972-4A17-98E7-BD35EB797421}"/>
              </a:ext>
            </a:extLst>
          </p:cNvPr>
          <p:cNvSpPr txBox="1">
            <a:spLocks noChangeArrowheads="1"/>
          </p:cNvSpPr>
          <p:nvPr/>
        </p:nvSpPr>
        <p:spPr bwMode="auto">
          <a:xfrm>
            <a:off x="1828800" y="4648200"/>
            <a:ext cx="257634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latin typeface="Tahoma" panose="020B0604030504040204" pitchFamily="34" charset="0"/>
              </a:rPr>
              <a:t>I = ¬ ( C </a:t>
            </a:r>
            <a:r>
              <a:rPr lang="ar-SA" altLang="en-US" sz="2800" dirty="0">
                <a:latin typeface="Tahoma" panose="020B0604030504040204" pitchFamily="34" charset="0"/>
              </a:rPr>
              <a:t>۷</a:t>
            </a:r>
            <a:r>
              <a:rPr lang="en-US" altLang="en-US" sz="2800" dirty="0">
                <a:latin typeface="Tahoma" panose="020B0604030504040204" pitchFamily="34" charset="0"/>
              </a:rPr>
              <a:t> S)</a:t>
            </a:r>
          </a:p>
        </p:txBody>
      </p:sp>
      <p:graphicFrame>
        <p:nvGraphicFramePr>
          <p:cNvPr id="76888" name="Group 88">
            <a:extLst>
              <a:ext uri="{FF2B5EF4-FFF2-40B4-BE49-F238E27FC236}">
                <a16:creationId xmlns:a16="http://schemas.microsoft.com/office/drawing/2014/main" id="{6163834A-988A-495A-97B2-9064BA5F6A8B}"/>
              </a:ext>
            </a:extLst>
          </p:cNvPr>
          <p:cNvGraphicFramePr>
            <a:graphicFrameLocks noGrp="1"/>
          </p:cNvGraphicFramePr>
          <p:nvPr>
            <p:extLst>
              <p:ext uri="{D42A27DB-BD31-4B8C-83A1-F6EECF244321}">
                <p14:modId xmlns:p14="http://schemas.microsoft.com/office/powerpoint/2010/main" val="797842001"/>
              </p:ext>
            </p:extLst>
          </p:nvPr>
        </p:nvGraphicFramePr>
        <p:xfrm>
          <a:off x="6019800" y="2667000"/>
          <a:ext cx="2514600" cy="259080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1"/>
                  </a:ext>
                </a:extLst>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4"/>
                  </a:ext>
                </a:extLst>
              </a:tr>
            </a:tbl>
          </a:graphicData>
        </a:graphic>
      </p:graphicFrame>
      <p:sp>
        <p:nvSpPr>
          <p:cNvPr id="31783" name="Text Box 42">
            <a:extLst>
              <a:ext uri="{FF2B5EF4-FFF2-40B4-BE49-F238E27FC236}">
                <a16:creationId xmlns:a16="http://schemas.microsoft.com/office/drawing/2014/main" id="{F9E27F66-AFC4-4F73-B384-49F0B0583F1E}"/>
              </a:ext>
            </a:extLst>
          </p:cNvPr>
          <p:cNvSpPr txBox="1">
            <a:spLocks noChangeArrowheads="1"/>
          </p:cNvSpPr>
          <p:nvPr/>
        </p:nvSpPr>
        <p:spPr bwMode="auto">
          <a:xfrm>
            <a:off x="1143000" y="1981200"/>
            <a:ext cx="3751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Engineering Symbol</a:t>
            </a:r>
          </a:p>
        </p:txBody>
      </p:sp>
      <p:sp>
        <p:nvSpPr>
          <p:cNvPr id="31784" name="AutoShape 43">
            <a:extLst>
              <a:ext uri="{FF2B5EF4-FFF2-40B4-BE49-F238E27FC236}">
                <a16:creationId xmlns:a16="http://schemas.microsoft.com/office/drawing/2014/main" id="{68D7DE97-F92E-4163-9A01-CCB272E538D1}"/>
              </a:ext>
            </a:extLst>
          </p:cNvPr>
          <p:cNvSpPr>
            <a:spLocks noChangeArrowheads="1"/>
          </p:cNvSpPr>
          <p:nvPr/>
        </p:nvSpPr>
        <p:spPr bwMode="auto">
          <a:xfrm flipH="1">
            <a:off x="2514600" y="3352800"/>
            <a:ext cx="1295400" cy="914400"/>
          </a:xfrm>
          <a:prstGeom prst="flowChartOnlineStorage">
            <a:avLst/>
          </a:prstGeom>
          <a:solidFill>
            <a:schemeClr val="accent1"/>
          </a:solidFill>
          <a:ln w="12700">
            <a:solidFill>
              <a:schemeClr val="accent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
        <p:nvSpPr>
          <p:cNvPr id="31785" name="Oval 44">
            <a:extLst>
              <a:ext uri="{FF2B5EF4-FFF2-40B4-BE49-F238E27FC236}">
                <a16:creationId xmlns:a16="http://schemas.microsoft.com/office/drawing/2014/main" id="{D79126F5-FA2B-4407-A9BC-078584054198}"/>
              </a:ext>
            </a:extLst>
          </p:cNvPr>
          <p:cNvSpPr>
            <a:spLocks noChangeArrowheads="1"/>
          </p:cNvSpPr>
          <p:nvPr/>
        </p:nvSpPr>
        <p:spPr bwMode="auto">
          <a:xfrm>
            <a:off x="2819400" y="3352800"/>
            <a:ext cx="1371600" cy="914400"/>
          </a:xfrm>
          <a:prstGeom prst="ellipse">
            <a:avLst/>
          </a:prstGeom>
          <a:solidFill>
            <a:schemeClr val="accent1"/>
          </a:solidFill>
          <a:ln w="12700">
            <a:solidFill>
              <a:schemeClr val="accent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
        <p:nvSpPr>
          <p:cNvPr id="17" name="Oval 30">
            <a:extLst>
              <a:ext uri="{FF2B5EF4-FFF2-40B4-BE49-F238E27FC236}">
                <a16:creationId xmlns:a16="http://schemas.microsoft.com/office/drawing/2014/main" id="{DD36EFAC-E01B-42A5-9156-1079FE402B95}"/>
              </a:ext>
            </a:extLst>
          </p:cNvPr>
          <p:cNvSpPr>
            <a:spLocks noChangeArrowheads="1"/>
          </p:cNvSpPr>
          <p:nvPr/>
        </p:nvSpPr>
        <p:spPr bwMode="auto">
          <a:xfrm>
            <a:off x="4154889" y="3685833"/>
            <a:ext cx="279400" cy="248334"/>
          </a:xfrm>
          <a:prstGeom prst="ellipse">
            <a:avLst/>
          </a:prstGeom>
          <a:solidFill>
            <a:schemeClr val="accent1"/>
          </a:solidFill>
          <a:ln w="12700">
            <a:solidFill>
              <a:schemeClr val="accent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Tree>
    <p:extLst>
      <p:ext uri="{BB962C8B-B14F-4D97-AF65-F5344CB8AC3E}">
        <p14:creationId xmlns:p14="http://schemas.microsoft.com/office/powerpoint/2010/main" val="2430514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WordArt 2">
            <a:extLst>
              <a:ext uri="{FF2B5EF4-FFF2-40B4-BE49-F238E27FC236}">
                <a16:creationId xmlns:a16="http://schemas.microsoft.com/office/drawing/2014/main" id="{6949BFE0-D3F2-411A-96EE-F12F247B4AF6}"/>
              </a:ext>
            </a:extLst>
          </p:cNvPr>
          <p:cNvSpPr>
            <a:spLocks noChangeArrowheads="1" noChangeShapeType="1" noTextEdit="1"/>
          </p:cNvSpPr>
          <p:nvPr/>
        </p:nvSpPr>
        <p:spPr bwMode="auto">
          <a:xfrm>
            <a:off x="1752600" y="380999"/>
            <a:ext cx="6248400" cy="1433513"/>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majority/odd-parity functions</a:t>
            </a:r>
          </a:p>
        </p:txBody>
      </p:sp>
      <p:sp>
        <p:nvSpPr>
          <p:cNvPr id="18" name="Rectangle 2">
            <a:extLst>
              <a:ext uri="{FF2B5EF4-FFF2-40B4-BE49-F238E27FC236}">
                <a16:creationId xmlns:a16="http://schemas.microsoft.com/office/drawing/2014/main" id="{CB20D052-5F37-4D4E-9B7A-2B2DB12CECBF}"/>
              </a:ext>
            </a:extLst>
          </p:cNvPr>
          <p:cNvSpPr>
            <a:spLocks noChangeArrowheads="1"/>
          </p:cNvSpPr>
          <p:nvPr/>
        </p:nvSpPr>
        <p:spPr bwMode="auto">
          <a:xfrm>
            <a:off x="238922" y="2057400"/>
            <a:ext cx="8666155" cy="3663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			    </a:t>
            </a:r>
            <a:r>
              <a:rPr lang="en-US" altLang="en-US" sz="2800" b="0" dirty="0">
                <a:latin typeface="Tahoma" panose="020B0604030504040204" pitchFamily="34" charset="0"/>
              </a:rPr>
              <a:t>1 if more arguments are 1 than 0</a:t>
            </a:r>
          </a:p>
          <a:p>
            <a:pPr>
              <a:spcBef>
                <a:spcPct val="0"/>
              </a:spcBef>
              <a:buFontTx/>
              <a:buNone/>
            </a:pPr>
            <a:r>
              <a:rPr lang="en-US" altLang="en-US" sz="2800" dirty="0">
                <a:latin typeface="Tahoma" panose="020B0604030504040204" pitchFamily="34" charset="0"/>
              </a:rPr>
              <a:t> </a:t>
            </a:r>
            <a:r>
              <a:rPr lang="en-US" altLang="en-US" dirty="0">
                <a:latin typeface="Tahoma" panose="020B0604030504040204" pitchFamily="34" charset="0"/>
              </a:rPr>
              <a:t>MAJ(x</a:t>
            </a:r>
            <a:r>
              <a:rPr lang="en-US" altLang="en-US" baseline="-25000" dirty="0">
                <a:latin typeface="Tahoma" panose="020B0604030504040204" pitchFamily="34" charset="0"/>
              </a:rPr>
              <a:t>1</a:t>
            </a:r>
            <a:r>
              <a:rPr lang="en-US" altLang="en-US" dirty="0">
                <a:latin typeface="Tahoma" panose="020B0604030504040204" pitchFamily="34" charset="0"/>
              </a:rPr>
              <a:t>…</a:t>
            </a:r>
            <a:r>
              <a:rPr lang="en-US" altLang="en-US" dirty="0" err="1">
                <a:latin typeface="Tahoma" panose="020B0604030504040204" pitchFamily="34" charset="0"/>
              </a:rPr>
              <a:t>x</a:t>
            </a:r>
            <a:r>
              <a:rPr lang="en-US" altLang="en-US" baseline="-25000" dirty="0" err="1">
                <a:latin typeface="Tahoma" panose="020B0604030504040204" pitchFamily="34" charset="0"/>
              </a:rPr>
              <a:t>n</a:t>
            </a:r>
            <a:r>
              <a:rPr lang="en-US" altLang="en-US" dirty="0">
                <a:latin typeface="Tahoma" panose="020B0604030504040204" pitchFamily="34" charset="0"/>
              </a:rPr>
              <a:t>) = </a:t>
            </a:r>
          </a:p>
          <a:p>
            <a:pPr>
              <a:spcBef>
                <a:spcPct val="0"/>
              </a:spcBef>
              <a:buFontTx/>
              <a:buNone/>
            </a:pPr>
            <a:r>
              <a:rPr lang="en-US" altLang="en-US" sz="2800" baseline="-25000" dirty="0">
                <a:latin typeface="Tahoma" panose="020B0604030504040204" pitchFamily="34" charset="0"/>
              </a:rPr>
              <a:t>			 </a:t>
            </a:r>
            <a:r>
              <a:rPr lang="en-US" altLang="en-US" sz="2800" b="0" dirty="0">
                <a:latin typeface="Tahoma" panose="020B0604030504040204" pitchFamily="34" charset="0"/>
              </a:rPr>
              <a:t>    0 otherwise</a:t>
            </a:r>
          </a:p>
          <a:p>
            <a:pPr>
              <a:spcBef>
                <a:spcPct val="0"/>
              </a:spcBef>
              <a:buFontTx/>
              <a:buNone/>
            </a:pPr>
            <a:r>
              <a:rPr lang="en-US" altLang="en-US" sz="2800" dirty="0">
                <a:latin typeface="Tahoma" panose="020B0604030504040204" pitchFamily="34" charset="0"/>
              </a:rPr>
              <a:t>			    </a:t>
            </a:r>
          </a:p>
          <a:p>
            <a:pPr>
              <a:spcBef>
                <a:spcPct val="0"/>
              </a:spcBef>
              <a:buFontTx/>
              <a:buNone/>
            </a:pPr>
            <a:endParaRPr lang="en-US" altLang="en-US" sz="2800" b="0" dirty="0">
              <a:latin typeface="Tahoma" panose="020B0604030504040204" pitchFamily="34" charset="0"/>
            </a:endParaRPr>
          </a:p>
          <a:p>
            <a:pPr>
              <a:spcBef>
                <a:spcPct val="0"/>
              </a:spcBef>
              <a:buFontTx/>
              <a:buNone/>
            </a:pPr>
            <a:r>
              <a:rPr lang="en-US" altLang="en-US" sz="2800" b="0" dirty="0">
                <a:latin typeface="Tahoma" panose="020B0604030504040204" pitchFamily="34" charset="0"/>
              </a:rPr>
              <a:t>			    1 if an odd # of arguments is 1</a:t>
            </a:r>
          </a:p>
          <a:p>
            <a:pPr>
              <a:spcBef>
                <a:spcPct val="0"/>
              </a:spcBef>
              <a:buFontTx/>
              <a:buNone/>
            </a:pPr>
            <a:r>
              <a:rPr lang="en-US" altLang="en-US" sz="2800" dirty="0">
                <a:latin typeface="Tahoma" panose="020B0604030504040204" pitchFamily="34" charset="0"/>
              </a:rPr>
              <a:t> </a:t>
            </a:r>
            <a:r>
              <a:rPr lang="en-US" altLang="en-US" dirty="0">
                <a:latin typeface="Tahoma" panose="020B0604030504040204" pitchFamily="34" charset="0"/>
              </a:rPr>
              <a:t>ODD(x</a:t>
            </a:r>
            <a:r>
              <a:rPr lang="en-US" altLang="en-US" baseline="-25000" dirty="0">
                <a:latin typeface="Tahoma" panose="020B0604030504040204" pitchFamily="34" charset="0"/>
              </a:rPr>
              <a:t>1</a:t>
            </a:r>
            <a:r>
              <a:rPr lang="en-US" altLang="en-US" dirty="0">
                <a:latin typeface="Tahoma" panose="020B0604030504040204" pitchFamily="34" charset="0"/>
              </a:rPr>
              <a:t>…</a:t>
            </a:r>
            <a:r>
              <a:rPr lang="en-US" altLang="en-US" dirty="0" err="1">
                <a:latin typeface="Tahoma" panose="020B0604030504040204" pitchFamily="34" charset="0"/>
              </a:rPr>
              <a:t>x</a:t>
            </a:r>
            <a:r>
              <a:rPr lang="en-US" altLang="en-US" baseline="-25000" dirty="0" err="1">
                <a:latin typeface="Tahoma" panose="020B0604030504040204" pitchFamily="34" charset="0"/>
              </a:rPr>
              <a:t>n</a:t>
            </a:r>
            <a:r>
              <a:rPr lang="en-US" altLang="en-US" dirty="0">
                <a:latin typeface="Tahoma" panose="020B0604030504040204" pitchFamily="34" charset="0"/>
              </a:rPr>
              <a:t>) = </a:t>
            </a:r>
          </a:p>
          <a:p>
            <a:pPr>
              <a:spcBef>
                <a:spcPct val="0"/>
              </a:spcBef>
              <a:buFontTx/>
              <a:buNone/>
            </a:pPr>
            <a:r>
              <a:rPr lang="en-US" altLang="en-US" sz="2800" baseline="-25000" dirty="0">
                <a:latin typeface="Tahoma" panose="020B0604030504040204" pitchFamily="34" charset="0"/>
              </a:rPr>
              <a:t>			 </a:t>
            </a:r>
            <a:r>
              <a:rPr lang="en-US" altLang="en-US" sz="2800" b="0" dirty="0">
                <a:latin typeface="Tahoma" panose="020B0604030504040204" pitchFamily="34" charset="0"/>
              </a:rPr>
              <a:t>    false otherwise</a:t>
            </a:r>
          </a:p>
        </p:txBody>
      </p:sp>
    </p:spTree>
    <p:extLst>
      <p:ext uri="{BB962C8B-B14F-4D97-AF65-F5344CB8AC3E}">
        <p14:creationId xmlns:p14="http://schemas.microsoft.com/office/powerpoint/2010/main" val="9599085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WordArt 2">
            <a:extLst>
              <a:ext uri="{FF2B5EF4-FFF2-40B4-BE49-F238E27FC236}">
                <a16:creationId xmlns:a16="http://schemas.microsoft.com/office/drawing/2014/main" id="{6949BFE0-D3F2-411A-96EE-F12F247B4AF6}"/>
              </a:ext>
            </a:extLst>
          </p:cNvPr>
          <p:cNvSpPr>
            <a:spLocks noChangeArrowheads="1" noChangeShapeType="1" noTextEdit="1"/>
          </p:cNvSpPr>
          <p:nvPr/>
        </p:nvSpPr>
        <p:spPr bwMode="auto">
          <a:xfrm>
            <a:off x="1752600" y="380999"/>
            <a:ext cx="6248400" cy="1433513"/>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majority/odd-parity functions</a:t>
            </a:r>
          </a:p>
        </p:txBody>
      </p:sp>
      <p:graphicFrame>
        <p:nvGraphicFramePr>
          <p:cNvPr id="4" name="Group 89">
            <a:extLst>
              <a:ext uri="{FF2B5EF4-FFF2-40B4-BE49-F238E27FC236}">
                <a16:creationId xmlns:a16="http://schemas.microsoft.com/office/drawing/2014/main" id="{A5DFA411-ACC7-475A-B3BD-FDD6683793F1}"/>
              </a:ext>
            </a:extLst>
          </p:cNvPr>
          <p:cNvGraphicFramePr>
            <a:graphicFrameLocks noGrp="1"/>
          </p:cNvGraphicFramePr>
          <p:nvPr>
            <p:extLst>
              <p:ext uri="{D42A27DB-BD31-4B8C-83A1-F6EECF244321}">
                <p14:modId xmlns:p14="http://schemas.microsoft.com/office/powerpoint/2010/main" val="606272570"/>
              </p:ext>
            </p:extLst>
          </p:nvPr>
        </p:nvGraphicFramePr>
        <p:xfrm>
          <a:off x="2209800" y="2590800"/>
          <a:ext cx="4724400" cy="2590800"/>
        </p:xfrm>
        <a:graphic>
          <a:graphicData uri="http://schemas.openxmlformats.org/drawingml/2006/table">
            <a:tbl>
              <a:tblPr/>
              <a:tblGrid>
                <a:gridCol w="990600">
                  <a:extLst>
                    <a:ext uri="{9D8B030D-6E8A-4147-A177-3AD203B41FA5}">
                      <a16:colId xmlns:a16="http://schemas.microsoft.com/office/drawing/2014/main" val="20000"/>
                    </a:ext>
                  </a:extLst>
                </a:gridCol>
                <a:gridCol w="9906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295400">
                  <a:extLst>
                    <a:ext uri="{9D8B030D-6E8A-4147-A177-3AD203B41FA5}">
                      <a16:colId xmlns:a16="http://schemas.microsoft.com/office/drawing/2014/main" val="2950919407"/>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x</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MAJ</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ODD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1"/>
                  </a:ext>
                </a:extLst>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658214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WordArt 2">
            <a:extLst>
              <a:ext uri="{FF2B5EF4-FFF2-40B4-BE49-F238E27FC236}">
                <a16:creationId xmlns:a16="http://schemas.microsoft.com/office/drawing/2014/main" id="{6949BFE0-D3F2-411A-96EE-F12F247B4AF6}"/>
              </a:ext>
            </a:extLst>
          </p:cNvPr>
          <p:cNvSpPr>
            <a:spLocks noChangeArrowheads="1" noChangeShapeType="1" noTextEdit="1"/>
          </p:cNvSpPr>
          <p:nvPr/>
        </p:nvSpPr>
        <p:spPr bwMode="auto">
          <a:xfrm>
            <a:off x="1752600" y="380999"/>
            <a:ext cx="6248400" cy="1433513"/>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majority/odd-parity functions</a:t>
            </a:r>
          </a:p>
        </p:txBody>
      </p:sp>
      <p:graphicFrame>
        <p:nvGraphicFramePr>
          <p:cNvPr id="4" name="Group 89">
            <a:extLst>
              <a:ext uri="{FF2B5EF4-FFF2-40B4-BE49-F238E27FC236}">
                <a16:creationId xmlns:a16="http://schemas.microsoft.com/office/drawing/2014/main" id="{A5DFA411-ACC7-475A-B3BD-FDD6683793F1}"/>
              </a:ext>
            </a:extLst>
          </p:cNvPr>
          <p:cNvGraphicFramePr>
            <a:graphicFrameLocks noGrp="1"/>
          </p:cNvGraphicFramePr>
          <p:nvPr>
            <p:extLst>
              <p:ext uri="{D42A27DB-BD31-4B8C-83A1-F6EECF244321}">
                <p14:modId xmlns:p14="http://schemas.microsoft.com/office/powerpoint/2010/main" val="1449643335"/>
              </p:ext>
            </p:extLst>
          </p:nvPr>
        </p:nvGraphicFramePr>
        <p:xfrm>
          <a:off x="2209800" y="1981200"/>
          <a:ext cx="4724400" cy="4663440"/>
        </p:xfrm>
        <a:graphic>
          <a:graphicData uri="http://schemas.openxmlformats.org/drawingml/2006/table">
            <a:tbl>
              <a:tblPr/>
              <a:tblGrid>
                <a:gridCol w="818896">
                  <a:extLst>
                    <a:ext uri="{9D8B030D-6E8A-4147-A177-3AD203B41FA5}">
                      <a16:colId xmlns:a16="http://schemas.microsoft.com/office/drawing/2014/main" val="20000"/>
                    </a:ext>
                  </a:extLst>
                </a:gridCol>
                <a:gridCol w="818896">
                  <a:extLst>
                    <a:ext uri="{9D8B030D-6E8A-4147-A177-3AD203B41FA5}">
                      <a16:colId xmlns:a16="http://schemas.microsoft.com/office/drawing/2014/main" val="20001"/>
                    </a:ext>
                  </a:extLst>
                </a:gridCol>
                <a:gridCol w="818896">
                  <a:extLst>
                    <a:ext uri="{9D8B030D-6E8A-4147-A177-3AD203B41FA5}">
                      <a16:colId xmlns:a16="http://schemas.microsoft.com/office/drawing/2014/main" val="695398118"/>
                    </a:ext>
                  </a:extLst>
                </a:gridCol>
                <a:gridCol w="1196848">
                  <a:extLst>
                    <a:ext uri="{9D8B030D-6E8A-4147-A177-3AD203B41FA5}">
                      <a16:colId xmlns:a16="http://schemas.microsoft.com/office/drawing/2014/main" val="20002"/>
                    </a:ext>
                  </a:extLst>
                </a:gridCol>
                <a:gridCol w="1070864">
                  <a:extLst>
                    <a:ext uri="{9D8B030D-6E8A-4147-A177-3AD203B41FA5}">
                      <a16:colId xmlns:a16="http://schemas.microsoft.com/office/drawing/2014/main" val="2950919407"/>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x</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z</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MAJ</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ODD</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1"/>
                  </a:ext>
                </a:extLst>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4"/>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812529563"/>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2295487059"/>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2081112890"/>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831295873"/>
                  </a:ext>
                </a:extLst>
              </a:tr>
            </a:tbl>
          </a:graphicData>
        </a:graphic>
      </p:graphicFrame>
    </p:spTree>
    <p:extLst>
      <p:ext uri="{BB962C8B-B14F-4D97-AF65-F5344CB8AC3E}">
        <p14:creationId xmlns:p14="http://schemas.microsoft.com/office/powerpoint/2010/main" val="2683691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WordArt 2">
            <a:extLst>
              <a:ext uri="{FF2B5EF4-FFF2-40B4-BE49-F238E27FC236}">
                <a16:creationId xmlns:a16="http://schemas.microsoft.com/office/drawing/2014/main" id="{6949BFE0-D3F2-411A-96EE-F12F247B4AF6}"/>
              </a:ext>
            </a:extLst>
          </p:cNvPr>
          <p:cNvSpPr>
            <a:spLocks noChangeArrowheads="1" noChangeShapeType="1" noTextEdit="1"/>
          </p:cNvSpPr>
          <p:nvPr/>
        </p:nvSpPr>
        <p:spPr bwMode="auto">
          <a:xfrm>
            <a:off x="1752600" y="380999"/>
            <a:ext cx="6248400" cy="1433513"/>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majority</a:t>
            </a:r>
          </a:p>
        </p:txBody>
      </p:sp>
      <p:graphicFrame>
        <p:nvGraphicFramePr>
          <p:cNvPr id="4" name="Group 89">
            <a:extLst>
              <a:ext uri="{FF2B5EF4-FFF2-40B4-BE49-F238E27FC236}">
                <a16:creationId xmlns:a16="http://schemas.microsoft.com/office/drawing/2014/main" id="{A5DFA411-ACC7-475A-B3BD-FDD6683793F1}"/>
              </a:ext>
            </a:extLst>
          </p:cNvPr>
          <p:cNvGraphicFramePr>
            <a:graphicFrameLocks noGrp="1"/>
          </p:cNvGraphicFramePr>
          <p:nvPr>
            <p:extLst>
              <p:ext uri="{D42A27DB-BD31-4B8C-83A1-F6EECF244321}">
                <p14:modId xmlns:p14="http://schemas.microsoft.com/office/powerpoint/2010/main" val="1414783286"/>
              </p:ext>
            </p:extLst>
          </p:nvPr>
        </p:nvGraphicFramePr>
        <p:xfrm>
          <a:off x="495300" y="1981200"/>
          <a:ext cx="8153400" cy="4663440"/>
        </p:xfrm>
        <a:graphic>
          <a:graphicData uri="http://schemas.openxmlformats.org/drawingml/2006/table">
            <a:tbl>
              <a:tblPr/>
              <a:tblGrid>
                <a:gridCol w="6858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533400">
                  <a:extLst>
                    <a:ext uri="{9D8B030D-6E8A-4147-A177-3AD203B41FA5}">
                      <a16:colId xmlns:a16="http://schemas.microsoft.com/office/drawing/2014/main" val="695398118"/>
                    </a:ext>
                  </a:extLst>
                </a:gridCol>
                <a:gridCol w="1524000">
                  <a:extLst>
                    <a:ext uri="{9D8B030D-6E8A-4147-A177-3AD203B41FA5}">
                      <a16:colId xmlns:a16="http://schemas.microsoft.com/office/drawing/2014/main" val="20002"/>
                    </a:ext>
                  </a:extLst>
                </a:gridCol>
                <a:gridCol w="4876800">
                  <a:extLst>
                    <a:ext uri="{9D8B030D-6E8A-4147-A177-3AD203B41FA5}">
                      <a16:colId xmlns:a16="http://schemas.microsoft.com/office/drawing/2014/main" val="2950919407"/>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x</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z</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MAJ</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err="1">
                          <a:ln>
                            <a:noFill/>
                          </a:ln>
                          <a:solidFill>
                            <a:schemeClr val="tx1"/>
                          </a:solidFill>
                          <a:effectLst/>
                          <a:latin typeface="Tahoma" pitchFamily="34" charset="0"/>
                        </a:rPr>
                        <a:t>x’yz</a:t>
                      </a:r>
                      <a:r>
                        <a:rPr kumimoji="0" lang="en-US" sz="2800" b="1" i="0" u="none" strike="noStrike" cap="none" normalizeH="0" baseline="0" dirty="0">
                          <a:ln>
                            <a:noFill/>
                          </a:ln>
                          <a:solidFill>
                            <a:schemeClr val="tx1"/>
                          </a:solidFill>
                          <a:effectLst/>
                          <a:latin typeface="Tahoma" pitchFamily="34" charset="0"/>
                        </a:rPr>
                        <a:t> + </a:t>
                      </a:r>
                      <a:r>
                        <a:rPr kumimoji="0" lang="en-US" sz="2800" b="1" i="0" u="none" strike="noStrike" cap="none" normalizeH="0" baseline="0" dirty="0" err="1">
                          <a:ln>
                            <a:noFill/>
                          </a:ln>
                          <a:solidFill>
                            <a:schemeClr val="tx1"/>
                          </a:solidFill>
                          <a:effectLst/>
                          <a:latin typeface="Tahoma" pitchFamily="34" charset="0"/>
                        </a:rPr>
                        <a:t>xy’z</a:t>
                      </a:r>
                      <a:r>
                        <a:rPr kumimoji="0" lang="en-US" sz="2800" b="1" i="0" u="none" strike="noStrike" cap="none" normalizeH="0" baseline="0" dirty="0">
                          <a:ln>
                            <a:noFill/>
                          </a:ln>
                          <a:solidFill>
                            <a:schemeClr val="tx1"/>
                          </a:solidFill>
                          <a:effectLst/>
                          <a:latin typeface="Tahoma" pitchFamily="34" charset="0"/>
                        </a:rPr>
                        <a:t> + </a:t>
                      </a:r>
                      <a:r>
                        <a:rPr kumimoji="0" lang="en-US" sz="2800" b="1" i="0" u="none" strike="noStrike" cap="none" normalizeH="0" baseline="0" dirty="0" err="1">
                          <a:ln>
                            <a:noFill/>
                          </a:ln>
                          <a:solidFill>
                            <a:schemeClr val="tx1"/>
                          </a:solidFill>
                          <a:effectLst/>
                          <a:latin typeface="Tahoma" pitchFamily="34" charset="0"/>
                        </a:rPr>
                        <a:t>xyz</a:t>
                      </a:r>
                      <a:r>
                        <a:rPr kumimoji="0" lang="en-US" sz="2800" b="1" i="0" u="none" strike="noStrike" cap="none" normalizeH="0" baseline="0" dirty="0">
                          <a:ln>
                            <a:noFill/>
                          </a:ln>
                          <a:solidFill>
                            <a:schemeClr val="tx1"/>
                          </a:solidFill>
                          <a:effectLst/>
                          <a:latin typeface="Tahoma" pitchFamily="34" charset="0"/>
                        </a:rPr>
                        <a:t>’ + </a:t>
                      </a:r>
                      <a:r>
                        <a:rPr kumimoji="0" lang="en-US" sz="2800" b="1" i="0" u="none" strike="noStrike" cap="none" normalizeH="0" baseline="0" dirty="0" err="1">
                          <a:ln>
                            <a:noFill/>
                          </a:ln>
                          <a:solidFill>
                            <a:schemeClr val="tx1"/>
                          </a:solidFill>
                          <a:effectLst/>
                          <a:latin typeface="Tahoma" pitchFamily="34" charset="0"/>
                        </a:rPr>
                        <a:t>xyz</a:t>
                      </a:r>
                      <a:endParaRPr kumimoji="0" lang="en-US" sz="2800" b="1"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1"/>
                  </a:ext>
                </a:extLst>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4"/>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812529563"/>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2295487059"/>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2081112890"/>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831295873"/>
                  </a:ext>
                </a:extLst>
              </a:tr>
            </a:tbl>
          </a:graphicData>
        </a:graphic>
      </p:graphicFrame>
    </p:spTree>
    <p:extLst>
      <p:ext uri="{BB962C8B-B14F-4D97-AF65-F5344CB8AC3E}">
        <p14:creationId xmlns:p14="http://schemas.microsoft.com/office/powerpoint/2010/main" val="2860719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a:extLst>
              <a:ext uri="{FF2B5EF4-FFF2-40B4-BE49-F238E27FC236}">
                <a16:creationId xmlns:a16="http://schemas.microsoft.com/office/drawing/2014/main" id="{68E8FB10-1395-4F5A-9138-0235A47CF746}"/>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7411" name="WordArt 2">
            <a:extLst>
              <a:ext uri="{FF2B5EF4-FFF2-40B4-BE49-F238E27FC236}">
                <a16:creationId xmlns:a16="http://schemas.microsoft.com/office/drawing/2014/main" id="{9B305DF0-B31B-4E49-AA70-756820B4E8EC}"/>
              </a:ext>
            </a:extLst>
          </p:cNvPr>
          <p:cNvSpPr>
            <a:spLocks noChangeArrowheads="1" noChangeShapeType="1" noTextEdit="1"/>
          </p:cNvSpPr>
          <p:nvPr/>
        </p:nvSpPr>
        <p:spPr bwMode="auto">
          <a:xfrm>
            <a:off x="1524000" y="533400"/>
            <a:ext cx="5943600" cy="1219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George Boole</a:t>
            </a:r>
          </a:p>
        </p:txBody>
      </p:sp>
      <p:sp>
        <p:nvSpPr>
          <p:cNvPr id="17412" name="Text Box 3">
            <a:extLst>
              <a:ext uri="{FF2B5EF4-FFF2-40B4-BE49-F238E27FC236}">
                <a16:creationId xmlns:a16="http://schemas.microsoft.com/office/drawing/2014/main" id="{57206870-482C-4C80-975E-B86F8F6DAC2C}"/>
              </a:ext>
            </a:extLst>
          </p:cNvPr>
          <p:cNvSpPr txBox="1">
            <a:spLocks noChangeArrowheads="1"/>
          </p:cNvSpPr>
          <p:nvPr/>
        </p:nvSpPr>
        <p:spPr bwMode="auto">
          <a:xfrm>
            <a:off x="685800" y="1981200"/>
            <a:ext cx="7797800" cy="204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a:latin typeface="Tahoma" panose="020B0604030504040204" pitchFamily="34" charset="0"/>
              </a:rPr>
              <a:t>George Boole’s work is considered by</a:t>
            </a:r>
          </a:p>
          <a:p>
            <a:pPr eaLnBrk="1" hangingPunct="1">
              <a:spcBef>
                <a:spcPct val="0"/>
              </a:spcBef>
              <a:buFontTx/>
              <a:buNone/>
            </a:pPr>
            <a:r>
              <a:rPr lang="en-US" altLang="en-US">
                <a:latin typeface="Tahoma" panose="020B0604030504040204" pitchFamily="34" charset="0"/>
              </a:rPr>
              <a:t>many the starting point of Boolean</a:t>
            </a:r>
          </a:p>
          <a:p>
            <a:pPr eaLnBrk="1" hangingPunct="1">
              <a:spcBef>
                <a:spcPct val="0"/>
              </a:spcBef>
              <a:buFontTx/>
              <a:buNone/>
            </a:pPr>
            <a:r>
              <a:rPr lang="en-US" altLang="en-US">
                <a:latin typeface="Tahoma" panose="020B0604030504040204" pitchFamily="34" charset="0"/>
              </a:rPr>
              <a:t>Algebra.  His work is also considered</a:t>
            </a:r>
          </a:p>
          <a:p>
            <a:pPr eaLnBrk="1" hangingPunct="1">
              <a:spcBef>
                <a:spcPct val="0"/>
              </a:spcBef>
              <a:buFontTx/>
              <a:buNone/>
            </a:pPr>
            <a:r>
              <a:rPr lang="en-US" altLang="en-US">
                <a:latin typeface="Tahoma" panose="020B0604030504040204" pitchFamily="34" charset="0"/>
              </a:rPr>
              <a:t>as a beginning of sorts for Comp Sci.</a:t>
            </a:r>
            <a:endParaRPr lang="en-US" altLang="en-US" sz="2800">
              <a:latin typeface="Tahoma" panose="020B060403050404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Footer Placeholder 3">
            <a:extLst>
              <a:ext uri="{FF2B5EF4-FFF2-40B4-BE49-F238E27FC236}">
                <a16:creationId xmlns:a16="http://schemas.microsoft.com/office/drawing/2014/main" id="{5AA00578-E76D-4D64-BA8C-C8DA1C7B0060}"/>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48131" name="WordArt 3">
            <a:extLst>
              <a:ext uri="{FF2B5EF4-FFF2-40B4-BE49-F238E27FC236}">
                <a16:creationId xmlns:a16="http://schemas.microsoft.com/office/drawing/2014/main" id="{32C63C08-225C-4DCE-8681-186327594C55}"/>
              </a:ext>
            </a:extLst>
          </p:cNvPr>
          <p:cNvSpPr>
            <a:spLocks noChangeArrowheads="1" noChangeShapeType="1" noTextEdit="1"/>
          </p:cNvSpPr>
          <p:nvPr/>
        </p:nvSpPr>
        <p:spPr bwMode="auto">
          <a:xfrm>
            <a:off x="838200" y="685800"/>
            <a:ext cx="6934200" cy="487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Common</a:t>
            </a:r>
          </a:p>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Boolean</a:t>
            </a:r>
          </a:p>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Laws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3">
            <a:extLst>
              <a:ext uri="{FF2B5EF4-FFF2-40B4-BE49-F238E27FC236}">
                <a16:creationId xmlns:a16="http://schemas.microsoft.com/office/drawing/2014/main" id="{F831F62D-3AC4-4950-8961-BAACECEA639A}"/>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0179" name="Rectangle 2">
            <a:extLst>
              <a:ext uri="{FF2B5EF4-FFF2-40B4-BE49-F238E27FC236}">
                <a16:creationId xmlns:a16="http://schemas.microsoft.com/office/drawing/2014/main" id="{8C53A01A-95FE-467A-A5F4-D98FAF91FD53}"/>
              </a:ext>
            </a:extLst>
          </p:cNvPr>
          <p:cNvSpPr>
            <a:spLocks noChangeArrowheads="1"/>
          </p:cNvSpPr>
          <p:nvPr/>
        </p:nvSpPr>
        <p:spPr bwMode="auto">
          <a:xfrm>
            <a:off x="974725" y="7191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b="0"/>
          </a:p>
        </p:txBody>
      </p:sp>
      <p:sp>
        <p:nvSpPr>
          <p:cNvPr id="50180" name="Rectangle 3">
            <a:extLst>
              <a:ext uri="{FF2B5EF4-FFF2-40B4-BE49-F238E27FC236}">
                <a16:creationId xmlns:a16="http://schemas.microsoft.com/office/drawing/2014/main" id="{810BAAFE-95CB-48B7-B106-11D75AF5E19E}"/>
              </a:ext>
            </a:extLst>
          </p:cNvPr>
          <p:cNvSpPr>
            <a:spLocks noChangeArrowheads="1"/>
          </p:cNvSpPr>
          <p:nvPr/>
        </p:nvSpPr>
        <p:spPr bwMode="auto">
          <a:xfrm>
            <a:off x="914400" y="1905000"/>
            <a:ext cx="70881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C </a:t>
            </a:r>
            <a:r>
              <a:rPr lang="ar-SA" altLang="en-US" sz="2800">
                <a:latin typeface="Tahoma" panose="020B0604030504040204" pitchFamily="34" charset="0"/>
              </a:rPr>
              <a:t>۸</a:t>
            </a:r>
            <a:r>
              <a:rPr lang="en-US" altLang="en-US" sz="2800">
                <a:latin typeface="Tahoma" panose="020B0604030504040204" pitchFamily="34" charset="0"/>
              </a:rPr>
              <a:t> (C </a:t>
            </a:r>
            <a:r>
              <a:rPr lang="ar-SA" altLang="en-US" sz="2800">
                <a:latin typeface="Tahoma" panose="020B0604030504040204" pitchFamily="34" charset="0"/>
              </a:rPr>
              <a:t>۷</a:t>
            </a:r>
            <a:r>
              <a:rPr lang="en-US" altLang="en-US" sz="2800">
                <a:latin typeface="Tahoma" panose="020B0604030504040204" pitchFamily="34" charset="0"/>
              </a:rPr>
              <a:t> S) = C		Law of Absorption</a:t>
            </a:r>
          </a:p>
          <a:p>
            <a:pPr>
              <a:spcBef>
                <a:spcPct val="0"/>
              </a:spcBef>
              <a:buFontTx/>
              <a:buNone/>
            </a:pPr>
            <a:r>
              <a:rPr lang="en-US" altLang="en-US" sz="2800">
                <a:latin typeface="Tahoma" panose="020B0604030504040204" pitchFamily="34" charset="0"/>
              </a:rPr>
              <a:t>C </a:t>
            </a:r>
            <a:r>
              <a:rPr lang="ar-SA" altLang="en-US" sz="2800">
                <a:latin typeface="Tahoma" panose="020B0604030504040204" pitchFamily="34" charset="0"/>
              </a:rPr>
              <a:t>۷</a:t>
            </a:r>
            <a:r>
              <a:rPr lang="en-US" altLang="en-US" sz="2800">
                <a:latin typeface="Tahoma" panose="020B0604030504040204" pitchFamily="34" charset="0"/>
              </a:rPr>
              <a:t> (C </a:t>
            </a:r>
            <a:r>
              <a:rPr lang="ar-SA" altLang="en-US" sz="2800">
                <a:latin typeface="Tahoma" panose="020B0604030504040204" pitchFamily="34" charset="0"/>
              </a:rPr>
              <a:t>۸</a:t>
            </a:r>
            <a:r>
              <a:rPr lang="en-US" altLang="en-US" sz="2800">
                <a:latin typeface="Tahoma" panose="020B0604030504040204" pitchFamily="34" charset="0"/>
              </a:rPr>
              <a:t> S) = C		Law of Absorption</a:t>
            </a:r>
          </a:p>
        </p:txBody>
      </p:sp>
      <p:sp>
        <p:nvSpPr>
          <p:cNvPr id="50181" name="WordArt 16">
            <a:extLst>
              <a:ext uri="{FF2B5EF4-FFF2-40B4-BE49-F238E27FC236}">
                <a16:creationId xmlns:a16="http://schemas.microsoft.com/office/drawing/2014/main" id="{22C7ECD8-4FC8-4CFC-9441-F45144222B59}"/>
              </a:ext>
            </a:extLst>
          </p:cNvPr>
          <p:cNvSpPr>
            <a:spLocks noChangeArrowheads="1" noChangeShapeType="1" noTextEdit="1"/>
          </p:cNvSpPr>
          <p:nvPr/>
        </p:nvSpPr>
        <p:spPr bwMode="auto">
          <a:xfrm>
            <a:off x="1066800" y="457200"/>
            <a:ext cx="69342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Absorption Law</a:t>
            </a:r>
          </a:p>
        </p:txBody>
      </p:sp>
      <p:sp>
        <p:nvSpPr>
          <p:cNvPr id="50182" name="Rectangle 19">
            <a:extLst>
              <a:ext uri="{FF2B5EF4-FFF2-40B4-BE49-F238E27FC236}">
                <a16:creationId xmlns:a16="http://schemas.microsoft.com/office/drawing/2014/main" id="{9CDDC21E-2A4A-46A4-8CB1-58EE6ADCDF73}"/>
              </a:ext>
            </a:extLst>
          </p:cNvPr>
          <p:cNvSpPr>
            <a:spLocks noChangeArrowheads="1"/>
          </p:cNvSpPr>
          <p:nvPr/>
        </p:nvSpPr>
        <p:spPr bwMode="auto">
          <a:xfrm>
            <a:off x="685800" y="4800600"/>
            <a:ext cx="7748588" cy="531813"/>
          </a:xfrm>
          <a:prstGeom prst="rect">
            <a:avLst/>
          </a:prstGeom>
          <a:noFill/>
          <a:ln w="127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solidFill>
                  <a:schemeClr val="accent2"/>
                </a:solidFill>
                <a:latin typeface="Tahoma" panose="020B0604030504040204" pitchFamily="34" charset="0"/>
              </a:rPr>
              <a:t>This is used now and again by AP and UIL!</a:t>
            </a:r>
          </a:p>
        </p:txBody>
      </p:sp>
      <p:sp>
        <p:nvSpPr>
          <p:cNvPr id="50183" name="Text Box 20">
            <a:extLst>
              <a:ext uri="{FF2B5EF4-FFF2-40B4-BE49-F238E27FC236}">
                <a16:creationId xmlns:a16="http://schemas.microsoft.com/office/drawing/2014/main" id="{1DD6471D-6E80-4384-B95F-B05C59E91352}"/>
              </a:ext>
            </a:extLst>
          </p:cNvPr>
          <p:cNvSpPr txBox="1">
            <a:spLocks noChangeArrowheads="1"/>
          </p:cNvSpPr>
          <p:nvPr/>
        </p:nvSpPr>
        <p:spPr bwMode="auto">
          <a:xfrm>
            <a:off x="1447800" y="3276600"/>
            <a:ext cx="5661025" cy="958850"/>
          </a:xfrm>
          <a:prstGeom prst="rect">
            <a:avLst/>
          </a:prstGeom>
          <a:noFill/>
          <a:ln w="12700">
            <a:solidFill>
              <a:srgbClr val="FF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solidFill>
                  <a:srgbClr val="FF6600"/>
                </a:solidFill>
                <a:latin typeface="Tahoma" panose="020B0604030504040204" pitchFamily="34" charset="0"/>
              </a:rPr>
              <a:t>c&amp;&amp;(c||s) 		Java Code</a:t>
            </a:r>
          </a:p>
          <a:p>
            <a:pPr>
              <a:spcBef>
                <a:spcPct val="0"/>
              </a:spcBef>
              <a:buFontTx/>
              <a:buNone/>
            </a:pPr>
            <a:r>
              <a:rPr lang="en-US" altLang="en-US" sz="2800">
                <a:solidFill>
                  <a:srgbClr val="FF6600"/>
                </a:solidFill>
                <a:latin typeface="Tahoma" panose="020B0604030504040204" pitchFamily="34" charset="0"/>
              </a:rPr>
              <a:t>c||(c&amp;&amp;s) 		Java Code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Footer Placeholder 3">
            <a:extLst>
              <a:ext uri="{FF2B5EF4-FFF2-40B4-BE49-F238E27FC236}">
                <a16:creationId xmlns:a16="http://schemas.microsoft.com/office/drawing/2014/main" id="{082B53D5-8BF2-439F-B347-04E485E720E5}"/>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2227" name="WordArt 4" descr="Narrow vertical">
            <a:extLst>
              <a:ext uri="{FF2B5EF4-FFF2-40B4-BE49-F238E27FC236}">
                <a16:creationId xmlns:a16="http://schemas.microsoft.com/office/drawing/2014/main" id="{AD847D89-DF56-4E29-8B42-5DBC3F3B3B55}"/>
              </a:ext>
            </a:extLst>
          </p:cNvPr>
          <p:cNvSpPr>
            <a:spLocks noChangeArrowheads="1" noChangeShapeType="1" noTextEdit="1"/>
          </p:cNvSpPr>
          <p:nvPr/>
        </p:nvSpPr>
        <p:spPr bwMode="auto">
          <a:xfrm>
            <a:off x="914400" y="381000"/>
            <a:ext cx="6858000" cy="990600"/>
          </a:xfrm>
          <a:prstGeom prst="rect">
            <a:avLst/>
          </a:prstGeom>
        </p:spPr>
        <p:txBody>
          <a:bodyPr wrap="none" fromWordArt="1">
            <a:prstTxWarp prst="textCurveUp">
              <a:avLst>
                <a:gd name="adj" fmla="val 40356"/>
              </a:avLst>
            </a:prstTxWarp>
          </a:bodyPr>
          <a:lstStyle/>
          <a:p>
            <a:pPr algn="ctr"/>
            <a:r>
              <a:rPr lang="en-US" sz="3600" kern="10">
                <a:ln w="12700">
                  <a:solidFill>
                    <a:srgbClr val="000000"/>
                  </a:solidFill>
                  <a:round/>
                  <a:headEnd type="none" w="sm" len="sm"/>
                  <a:tailEnd type="none" w="sm" len="sm"/>
                </a:ln>
                <a:blipFill dpi="0" rotWithShape="0">
                  <a:blip r:embed="rId3"/>
                  <a:srcRect/>
                  <a:tile tx="0" ty="0" sx="100000" sy="100000" flip="none" algn="tl"/>
                </a:blipFill>
                <a:effectLst>
                  <a:outerShdw dist="45791" dir="2021404" algn="ctr" rotWithShape="0">
                    <a:srgbClr val="808080"/>
                  </a:outerShdw>
                </a:effectLst>
                <a:latin typeface="Arial Black" panose="020B0A04020102020204" pitchFamily="34" charset="0"/>
              </a:rPr>
              <a:t>Boolean Example 1</a:t>
            </a:r>
          </a:p>
        </p:txBody>
      </p:sp>
      <p:sp>
        <p:nvSpPr>
          <p:cNvPr id="52228" name="Text Box 34">
            <a:extLst>
              <a:ext uri="{FF2B5EF4-FFF2-40B4-BE49-F238E27FC236}">
                <a16:creationId xmlns:a16="http://schemas.microsoft.com/office/drawing/2014/main" id="{47CEF800-C244-4710-BAEE-5787EDD3E894}"/>
              </a:ext>
            </a:extLst>
          </p:cNvPr>
          <p:cNvSpPr txBox="1">
            <a:spLocks noChangeArrowheads="1"/>
          </p:cNvSpPr>
          <p:nvPr/>
        </p:nvSpPr>
        <p:spPr bwMode="auto">
          <a:xfrm>
            <a:off x="685800" y="1905000"/>
            <a:ext cx="76962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boolean c = true;</a:t>
            </a:r>
          </a:p>
          <a:p>
            <a:pPr eaLnBrk="1" hangingPunct="1">
              <a:spcBef>
                <a:spcPct val="0"/>
              </a:spcBef>
              <a:buFontTx/>
              <a:buNone/>
            </a:pPr>
            <a:r>
              <a:rPr lang="en-US" altLang="en-US" sz="2800">
                <a:latin typeface="Tahoma" panose="020B0604030504040204" pitchFamily="34" charset="0"/>
              </a:rPr>
              <a:t>boolean s = false;</a:t>
            </a:r>
          </a:p>
          <a:p>
            <a:pPr eaLnBrk="1" hangingPunct="1">
              <a:spcBef>
                <a:spcPct val="0"/>
              </a:spcBef>
              <a:buFontTx/>
              <a:buNone/>
            </a:pPr>
            <a:r>
              <a:rPr lang="en-US" altLang="en-US" sz="2800">
                <a:latin typeface="Tahoma" panose="020B0604030504040204" pitchFamily="34" charset="0"/>
              </a:rPr>
              <a:t>boolean i = c || (c&amp;&amp;s);</a:t>
            </a:r>
          </a:p>
          <a:p>
            <a:pPr eaLnBrk="1" hangingPunct="1">
              <a:spcBef>
                <a:spcPct val="0"/>
              </a:spcBef>
              <a:buFontTx/>
              <a:buNone/>
            </a:pPr>
            <a:r>
              <a:rPr lang="en-US" altLang="en-US" sz="2800">
                <a:latin typeface="Tahoma" panose="020B0604030504040204" pitchFamily="34" charset="0"/>
              </a:rPr>
              <a:t>System.out.println(i);</a:t>
            </a:r>
          </a:p>
          <a:p>
            <a:pPr eaLnBrk="1" hangingPunct="1">
              <a:spcBef>
                <a:spcPct val="0"/>
              </a:spcBef>
              <a:buFontTx/>
              <a:buNone/>
            </a:pPr>
            <a:endParaRPr lang="en-US" altLang="en-US" sz="2800">
              <a:latin typeface="Tahoma" panose="020B0604030504040204" pitchFamily="34" charset="0"/>
            </a:endParaRPr>
          </a:p>
        </p:txBody>
      </p:sp>
      <p:sp>
        <p:nvSpPr>
          <p:cNvPr id="52229" name="Text Box 35">
            <a:extLst>
              <a:ext uri="{FF2B5EF4-FFF2-40B4-BE49-F238E27FC236}">
                <a16:creationId xmlns:a16="http://schemas.microsoft.com/office/drawing/2014/main" id="{C8B3E56A-7AFB-4132-AF39-6DFF1B27EEF2}"/>
              </a:ext>
            </a:extLst>
          </p:cNvPr>
          <p:cNvSpPr txBox="1">
            <a:spLocks noChangeArrowheads="1"/>
          </p:cNvSpPr>
          <p:nvPr/>
        </p:nvSpPr>
        <p:spPr bwMode="auto">
          <a:xfrm>
            <a:off x="762000" y="4343400"/>
            <a:ext cx="1905000" cy="1323975"/>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true</a:t>
            </a:r>
          </a:p>
        </p:txBody>
      </p:sp>
      <p:graphicFrame>
        <p:nvGraphicFramePr>
          <p:cNvPr id="88171" name="Group 107">
            <a:extLst>
              <a:ext uri="{FF2B5EF4-FFF2-40B4-BE49-F238E27FC236}">
                <a16:creationId xmlns:a16="http://schemas.microsoft.com/office/drawing/2014/main" id="{403E6ACC-CC7D-4E02-86D0-88A73A7CE81C}"/>
              </a:ext>
            </a:extLst>
          </p:cNvPr>
          <p:cNvGraphicFramePr>
            <a:graphicFrameLocks noGrp="1"/>
          </p:cNvGraphicFramePr>
          <p:nvPr/>
        </p:nvGraphicFramePr>
        <p:xfrm>
          <a:off x="5867400" y="2057400"/>
          <a:ext cx="2514600" cy="259080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176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1"/>
                  </a:ext>
                </a:extLst>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Footer Placeholder 3">
            <a:extLst>
              <a:ext uri="{FF2B5EF4-FFF2-40B4-BE49-F238E27FC236}">
                <a16:creationId xmlns:a16="http://schemas.microsoft.com/office/drawing/2014/main" id="{43FC26DB-38F4-4027-9547-95C7AEC7D2DF}"/>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4275" name="WordArt 2" descr="Narrow vertical">
            <a:extLst>
              <a:ext uri="{FF2B5EF4-FFF2-40B4-BE49-F238E27FC236}">
                <a16:creationId xmlns:a16="http://schemas.microsoft.com/office/drawing/2014/main" id="{0C3A8980-8E8D-456C-9E53-73A50133CF4B}"/>
              </a:ext>
            </a:extLst>
          </p:cNvPr>
          <p:cNvSpPr>
            <a:spLocks noChangeArrowheads="1" noChangeShapeType="1" noTextEdit="1"/>
          </p:cNvSpPr>
          <p:nvPr/>
        </p:nvSpPr>
        <p:spPr bwMode="auto">
          <a:xfrm>
            <a:off x="990600" y="381000"/>
            <a:ext cx="6858000" cy="990600"/>
          </a:xfrm>
          <a:prstGeom prst="rect">
            <a:avLst/>
          </a:prstGeom>
        </p:spPr>
        <p:txBody>
          <a:bodyPr wrap="none" fromWordArt="1">
            <a:prstTxWarp prst="textCurveUp">
              <a:avLst>
                <a:gd name="adj" fmla="val 40356"/>
              </a:avLst>
            </a:prstTxWarp>
          </a:bodyPr>
          <a:lstStyle/>
          <a:p>
            <a:pPr algn="ctr"/>
            <a:r>
              <a:rPr lang="en-US" sz="3600" kern="10">
                <a:ln w="12700">
                  <a:solidFill>
                    <a:srgbClr val="000000"/>
                  </a:solidFill>
                  <a:round/>
                  <a:headEnd type="none" w="sm" len="sm"/>
                  <a:tailEnd type="none" w="sm" len="sm"/>
                </a:ln>
                <a:blipFill dpi="0" rotWithShape="0">
                  <a:blip r:embed="rId3"/>
                  <a:srcRect/>
                  <a:tile tx="0" ty="0" sx="100000" sy="100000" flip="none" algn="tl"/>
                </a:blipFill>
                <a:effectLst>
                  <a:outerShdw dist="45791" dir="2021404" algn="ctr" rotWithShape="0">
                    <a:srgbClr val="808080"/>
                  </a:outerShdw>
                </a:effectLst>
                <a:latin typeface="Arial Black" panose="020B0A04020102020204" pitchFamily="34" charset="0"/>
              </a:rPr>
              <a:t>Boolean Example 2</a:t>
            </a:r>
          </a:p>
        </p:txBody>
      </p:sp>
      <p:sp>
        <p:nvSpPr>
          <p:cNvPr id="54276" name="Text Box 3">
            <a:extLst>
              <a:ext uri="{FF2B5EF4-FFF2-40B4-BE49-F238E27FC236}">
                <a16:creationId xmlns:a16="http://schemas.microsoft.com/office/drawing/2014/main" id="{288F43F3-FE51-4928-BCC6-68CBF962E10B}"/>
              </a:ext>
            </a:extLst>
          </p:cNvPr>
          <p:cNvSpPr txBox="1">
            <a:spLocks noChangeArrowheads="1"/>
          </p:cNvSpPr>
          <p:nvPr/>
        </p:nvSpPr>
        <p:spPr bwMode="auto">
          <a:xfrm>
            <a:off x="685800" y="1905000"/>
            <a:ext cx="76962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boolean c = false;</a:t>
            </a:r>
          </a:p>
          <a:p>
            <a:pPr eaLnBrk="1" hangingPunct="1">
              <a:spcBef>
                <a:spcPct val="0"/>
              </a:spcBef>
              <a:buFontTx/>
              <a:buNone/>
            </a:pPr>
            <a:r>
              <a:rPr lang="en-US" altLang="en-US" sz="2800">
                <a:latin typeface="Tahoma" panose="020B0604030504040204" pitchFamily="34" charset="0"/>
              </a:rPr>
              <a:t>boolean s = true;</a:t>
            </a:r>
          </a:p>
          <a:p>
            <a:pPr eaLnBrk="1" hangingPunct="1">
              <a:spcBef>
                <a:spcPct val="0"/>
              </a:spcBef>
              <a:buFontTx/>
              <a:buNone/>
            </a:pPr>
            <a:r>
              <a:rPr lang="en-US" altLang="en-US" sz="2800">
                <a:latin typeface="Tahoma" panose="020B0604030504040204" pitchFamily="34" charset="0"/>
              </a:rPr>
              <a:t>boolean i = c &amp;&amp; (c||s);</a:t>
            </a:r>
          </a:p>
          <a:p>
            <a:pPr eaLnBrk="1" hangingPunct="1">
              <a:spcBef>
                <a:spcPct val="0"/>
              </a:spcBef>
              <a:buFontTx/>
              <a:buNone/>
            </a:pPr>
            <a:r>
              <a:rPr lang="en-US" altLang="en-US" sz="2800">
                <a:latin typeface="Tahoma" panose="020B0604030504040204" pitchFamily="34" charset="0"/>
              </a:rPr>
              <a:t>System.out.println(i);</a:t>
            </a:r>
          </a:p>
          <a:p>
            <a:pPr eaLnBrk="1" hangingPunct="1">
              <a:spcBef>
                <a:spcPct val="0"/>
              </a:spcBef>
              <a:buFontTx/>
              <a:buNone/>
            </a:pPr>
            <a:endParaRPr lang="en-US" altLang="en-US" sz="2800">
              <a:latin typeface="Tahoma" panose="020B0604030504040204" pitchFamily="34" charset="0"/>
            </a:endParaRPr>
          </a:p>
        </p:txBody>
      </p:sp>
      <p:sp>
        <p:nvSpPr>
          <p:cNvPr id="54277" name="Text Box 4">
            <a:extLst>
              <a:ext uri="{FF2B5EF4-FFF2-40B4-BE49-F238E27FC236}">
                <a16:creationId xmlns:a16="http://schemas.microsoft.com/office/drawing/2014/main" id="{B9473766-5DBE-48BB-B745-F4129E010347}"/>
              </a:ext>
            </a:extLst>
          </p:cNvPr>
          <p:cNvSpPr txBox="1">
            <a:spLocks noChangeArrowheads="1"/>
          </p:cNvSpPr>
          <p:nvPr/>
        </p:nvSpPr>
        <p:spPr bwMode="auto">
          <a:xfrm>
            <a:off x="838200" y="4191000"/>
            <a:ext cx="1905000" cy="1323975"/>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false</a:t>
            </a:r>
          </a:p>
        </p:txBody>
      </p:sp>
      <p:graphicFrame>
        <p:nvGraphicFramePr>
          <p:cNvPr id="94284" name="Group 76">
            <a:extLst>
              <a:ext uri="{FF2B5EF4-FFF2-40B4-BE49-F238E27FC236}">
                <a16:creationId xmlns:a16="http://schemas.microsoft.com/office/drawing/2014/main" id="{53944627-606B-4006-909C-12922087A01D}"/>
              </a:ext>
            </a:extLst>
          </p:cNvPr>
          <p:cNvGraphicFramePr>
            <a:graphicFrameLocks noGrp="1"/>
          </p:cNvGraphicFramePr>
          <p:nvPr/>
        </p:nvGraphicFramePr>
        <p:xfrm>
          <a:off x="5867400" y="2057400"/>
          <a:ext cx="2514600" cy="259080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1"/>
                  </a:ext>
                </a:extLst>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a:extLst>
              <a:ext uri="{FF2B5EF4-FFF2-40B4-BE49-F238E27FC236}">
                <a16:creationId xmlns:a16="http://schemas.microsoft.com/office/drawing/2014/main" id="{C6AE9B31-C790-4BE2-A3F4-92C66D930847}"/>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58371" name="Rectangle 2">
            <a:extLst>
              <a:ext uri="{FF2B5EF4-FFF2-40B4-BE49-F238E27FC236}">
                <a16:creationId xmlns:a16="http://schemas.microsoft.com/office/drawing/2014/main" id="{3E3BB99A-95D7-4614-AD77-782CC3093272}"/>
              </a:ext>
            </a:extLst>
          </p:cNvPr>
          <p:cNvSpPr>
            <a:spLocks noChangeArrowheads="1"/>
          </p:cNvSpPr>
          <p:nvPr/>
        </p:nvSpPr>
        <p:spPr bwMode="auto">
          <a:xfrm>
            <a:off x="974725" y="7191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b="0"/>
          </a:p>
        </p:txBody>
      </p:sp>
      <p:sp>
        <p:nvSpPr>
          <p:cNvPr id="58372" name="Rectangle 3">
            <a:extLst>
              <a:ext uri="{FF2B5EF4-FFF2-40B4-BE49-F238E27FC236}">
                <a16:creationId xmlns:a16="http://schemas.microsoft.com/office/drawing/2014/main" id="{3FFBF45F-D92D-4449-8A78-40368BC48F95}"/>
              </a:ext>
            </a:extLst>
          </p:cNvPr>
          <p:cNvSpPr>
            <a:spLocks noChangeArrowheads="1"/>
          </p:cNvSpPr>
          <p:nvPr/>
        </p:nvSpPr>
        <p:spPr bwMode="auto">
          <a:xfrm>
            <a:off x="457200" y="1981200"/>
            <a:ext cx="8280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C </a:t>
            </a:r>
            <a:r>
              <a:rPr lang="ar-SA" altLang="en-US" sz="2800">
                <a:latin typeface="Tahoma" panose="020B0604030504040204" pitchFamily="34" charset="0"/>
              </a:rPr>
              <a:t>۸</a:t>
            </a:r>
            <a:r>
              <a:rPr lang="en-US" altLang="en-US" sz="2800">
                <a:latin typeface="Tahoma" panose="020B0604030504040204" pitchFamily="34" charset="0"/>
              </a:rPr>
              <a:t> (S </a:t>
            </a:r>
            <a:r>
              <a:rPr lang="ar-SA" altLang="en-US" sz="2800">
                <a:latin typeface="Tahoma" panose="020B0604030504040204" pitchFamily="34" charset="0"/>
              </a:rPr>
              <a:t>۷</a:t>
            </a:r>
            <a:r>
              <a:rPr lang="en-US" altLang="en-US" sz="2800">
                <a:latin typeface="Tahoma" panose="020B0604030504040204" pitchFamily="34" charset="0"/>
              </a:rPr>
              <a:t> I) = ( C </a:t>
            </a:r>
            <a:r>
              <a:rPr lang="ar-SA" altLang="en-US" sz="2800">
                <a:latin typeface="Tahoma" panose="020B0604030504040204" pitchFamily="34" charset="0"/>
              </a:rPr>
              <a:t>۸</a:t>
            </a:r>
            <a:r>
              <a:rPr lang="en-US" altLang="en-US" sz="2800">
                <a:latin typeface="Tahoma" panose="020B0604030504040204" pitchFamily="34" charset="0"/>
              </a:rPr>
              <a:t> S ) </a:t>
            </a:r>
            <a:r>
              <a:rPr lang="ar-SA" altLang="en-US" sz="2800">
                <a:latin typeface="Tahoma" panose="020B0604030504040204" pitchFamily="34" charset="0"/>
              </a:rPr>
              <a:t>۷</a:t>
            </a:r>
            <a:r>
              <a:rPr lang="en-US" altLang="en-US" sz="2800">
                <a:latin typeface="Tahoma" panose="020B0604030504040204" pitchFamily="34" charset="0"/>
              </a:rPr>
              <a:t> ( C </a:t>
            </a:r>
            <a:r>
              <a:rPr lang="ar-SA" altLang="en-US" sz="2800">
                <a:latin typeface="Tahoma" panose="020B0604030504040204" pitchFamily="34" charset="0"/>
              </a:rPr>
              <a:t>۸</a:t>
            </a:r>
            <a:r>
              <a:rPr lang="en-US" altLang="en-US" sz="2800">
                <a:latin typeface="Tahoma" panose="020B0604030504040204" pitchFamily="34" charset="0"/>
              </a:rPr>
              <a:t> I )    Distributive</a:t>
            </a:r>
          </a:p>
          <a:p>
            <a:pPr>
              <a:spcBef>
                <a:spcPct val="0"/>
              </a:spcBef>
              <a:buFontTx/>
              <a:buNone/>
            </a:pPr>
            <a:r>
              <a:rPr lang="en-US" altLang="en-US" sz="2800">
                <a:latin typeface="Tahoma" panose="020B0604030504040204" pitchFamily="34" charset="0"/>
              </a:rPr>
              <a:t>C </a:t>
            </a:r>
            <a:r>
              <a:rPr lang="ar-SA" altLang="en-US" sz="2800">
                <a:latin typeface="Tahoma" panose="020B0604030504040204" pitchFamily="34" charset="0"/>
              </a:rPr>
              <a:t>۷</a:t>
            </a:r>
            <a:r>
              <a:rPr lang="en-US" altLang="en-US" sz="2800">
                <a:latin typeface="Tahoma" panose="020B0604030504040204" pitchFamily="34" charset="0"/>
              </a:rPr>
              <a:t> (S </a:t>
            </a:r>
            <a:r>
              <a:rPr lang="ar-SA" altLang="en-US" sz="2800">
                <a:latin typeface="Tahoma" panose="020B0604030504040204" pitchFamily="34" charset="0"/>
              </a:rPr>
              <a:t>۸</a:t>
            </a:r>
            <a:r>
              <a:rPr lang="en-US" altLang="en-US" sz="2800">
                <a:latin typeface="Tahoma" panose="020B0604030504040204" pitchFamily="34" charset="0"/>
              </a:rPr>
              <a:t> I) = ( C </a:t>
            </a:r>
            <a:r>
              <a:rPr lang="ar-SA" altLang="en-US" sz="2800">
                <a:latin typeface="Tahoma" panose="020B0604030504040204" pitchFamily="34" charset="0"/>
              </a:rPr>
              <a:t>۷</a:t>
            </a:r>
            <a:r>
              <a:rPr lang="en-US" altLang="en-US" sz="2800">
                <a:latin typeface="Tahoma" panose="020B0604030504040204" pitchFamily="34" charset="0"/>
              </a:rPr>
              <a:t> S ) </a:t>
            </a:r>
            <a:r>
              <a:rPr lang="ar-SA" altLang="en-US" sz="2800">
                <a:latin typeface="Tahoma" panose="020B0604030504040204" pitchFamily="34" charset="0"/>
              </a:rPr>
              <a:t>۸</a:t>
            </a:r>
            <a:r>
              <a:rPr lang="en-US" altLang="en-US" sz="2800">
                <a:latin typeface="Tahoma" panose="020B0604030504040204" pitchFamily="34" charset="0"/>
              </a:rPr>
              <a:t> ( C </a:t>
            </a:r>
            <a:r>
              <a:rPr lang="ar-SA" altLang="en-US" sz="2800">
                <a:latin typeface="Tahoma" panose="020B0604030504040204" pitchFamily="34" charset="0"/>
              </a:rPr>
              <a:t>۷</a:t>
            </a:r>
            <a:r>
              <a:rPr lang="en-US" altLang="en-US" sz="2800">
                <a:latin typeface="Tahoma" panose="020B0604030504040204" pitchFamily="34" charset="0"/>
              </a:rPr>
              <a:t> I )    Distributive</a:t>
            </a:r>
          </a:p>
        </p:txBody>
      </p:sp>
      <p:sp>
        <p:nvSpPr>
          <p:cNvPr id="58373" name="WordArt 4">
            <a:extLst>
              <a:ext uri="{FF2B5EF4-FFF2-40B4-BE49-F238E27FC236}">
                <a16:creationId xmlns:a16="http://schemas.microsoft.com/office/drawing/2014/main" id="{EE11606B-2EED-4C63-B00C-C36DFBE9E10E}"/>
              </a:ext>
            </a:extLst>
          </p:cNvPr>
          <p:cNvSpPr>
            <a:spLocks noChangeArrowheads="1" noChangeShapeType="1" noTextEdit="1"/>
          </p:cNvSpPr>
          <p:nvPr/>
        </p:nvSpPr>
        <p:spPr bwMode="auto">
          <a:xfrm>
            <a:off x="1066800" y="457200"/>
            <a:ext cx="69342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Distributive Law</a:t>
            </a:r>
          </a:p>
        </p:txBody>
      </p:sp>
      <p:sp>
        <p:nvSpPr>
          <p:cNvPr id="58374" name="Rectangle 5">
            <a:extLst>
              <a:ext uri="{FF2B5EF4-FFF2-40B4-BE49-F238E27FC236}">
                <a16:creationId xmlns:a16="http://schemas.microsoft.com/office/drawing/2014/main" id="{D2EDD4A3-172F-41F0-9F13-EFDD700E5B4D}"/>
              </a:ext>
            </a:extLst>
          </p:cNvPr>
          <p:cNvSpPr>
            <a:spLocks noChangeArrowheads="1"/>
          </p:cNvSpPr>
          <p:nvPr/>
        </p:nvSpPr>
        <p:spPr bwMode="auto">
          <a:xfrm>
            <a:off x="685800" y="4800600"/>
            <a:ext cx="7748588" cy="531813"/>
          </a:xfrm>
          <a:prstGeom prst="rect">
            <a:avLst/>
          </a:prstGeom>
          <a:noFill/>
          <a:ln w="127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solidFill>
                  <a:schemeClr val="accent2"/>
                </a:solidFill>
                <a:latin typeface="Tahoma" panose="020B0604030504040204" pitchFamily="34" charset="0"/>
              </a:rPr>
              <a:t>This is used now and again by AP and UIL!</a:t>
            </a:r>
          </a:p>
        </p:txBody>
      </p:sp>
      <p:sp>
        <p:nvSpPr>
          <p:cNvPr id="58375" name="Text Box 7">
            <a:extLst>
              <a:ext uri="{FF2B5EF4-FFF2-40B4-BE49-F238E27FC236}">
                <a16:creationId xmlns:a16="http://schemas.microsoft.com/office/drawing/2014/main" id="{9C87E048-B892-4ED2-B95D-202FF691FE27}"/>
              </a:ext>
            </a:extLst>
          </p:cNvPr>
          <p:cNvSpPr txBox="1">
            <a:spLocks noChangeArrowheads="1"/>
          </p:cNvSpPr>
          <p:nvPr/>
        </p:nvSpPr>
        <p:spPr bwMode="auto">
          <a:xfrm>
            <a:off x="2514600" y="3124200"/>
            <a:ext cx="3200400" cy="1385888"/>
          </a:xfrm>
          <a:prstGeom prst="rect">
            <a:avLst/>
          </a:prstGeom>
          <a:noFill/>
          <a:ln w="12700">
            <a:solidFill>
              <a:srgbClr val="FF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solidFill>
                  <a:srgbClr val="FF6600"/>
                </a:solidFill>
                <a:latin typeface="Tahoma" panose="020B0604030504040204" pitchFamily="34" charset="0"/>
              </a:rPr>
              <a:t>c&amp;&amp;(s||i) </a:t>
            </a:r>
          </a:p>
          <a:p>
            <a:pPr>
              <a:spcBef>
                <a:spcPct val="0"/>
              </a:spcBef>
              <a:buFontTx/>
              <a:buNone/>
            </a:pPr>
            <a:r>
              <a:rPr lang="en-US" altLang="en-US" sz="2800">
                <a:solidFill>
                  <a:srgbClr val="FF6600"/>
                </a:solidFill>
                <a:latin typeface="Tahoma" panose="020B0604030504040204" pitchFamily="34" charset="0"/>
              </a:rPr>
              <a:t>is the same as</a:t>
            </a:r>
          </a:p>
          <a:p>
            <a:pPr>
              <a:spcBef>
                <a:spcPct val="0"/>
              </a:spcBef>
              <a:buFontTx/>
              <a:buNone/>
            </a:pPr>
            <a:r>
              <a:rPr lang="en-US" altLang="en-US" sz="2800">
                <a:solidFill>
                  <a:srgbClr val="FF6600"/>
                </a:solidFill>
                <a:latin typeface="Tahoma" panose="020B0604030504040204" pitchFamily="34" charset="0"/>
              </a:rPr>
              <a:t>(c&amp;&amp;s)||(c&amp;&amp;i)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3">
            <a:extLst>
              <a:ext uri="{FF2B5EF4-FFF2-40B4-BE49-F238E27FC236}">
                <a16:creationId xmlns:a16="http://schemas.microsoft.com/office/drawing/2014/main" id="{44CC1310-816D-47DA-946A-7A11E275299D}"/>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0419" name="WordArt 2" descr="Narrow vertical">
            <a:extLst>
              <a:ext uri="{FF2B5EF4-FFF2-40B4-BE49-F238E27FC236}">
                <a16:creationId xmlns:a16="http://schemas.microsoft.com/office/drawing/2014/main" id="{5C98004B-5D8B-410B-828C-81E679363B4D}"/>
              </a:ext>
            </a:extLst>
          </p:cNvPr>
          <p:cNvSpPr>
            <a:spLocks noChangeArrowheads="1" noChangeShapeType="1" noTextEdit="1"/>
          </p:cNvSpPr>
          <p:nvPr/>
        </p:nvSpPr>
        <p:spPr bwMode="auto">
          <a:xfrm>
            <a:off x="1066800" y="152400"/>
            <a:ext cx="6858000" cy="990600"/>
          </a:xfrm>
          <a:prstGeom prst="rect">
            <a:avLst/>
          </a:prstGeom>
        </p:spPr>
        <p:txBody>
          <a:bodyPr wrap="none" fromWordArt="1">
            <a:prstTxWarp prst="textCurveUp">
              <a:avLst>
                <a:gd name="adj" fmla="val 40356"/>
              </a:avLst>
            </a:prstTxWarp>
          </a:bodyPr>
          <a:lstStyle/>
          <a:p>
            <a:pPr algn="ctr"/>
            <a:r>
              <a:rPr lang="en-US" sz="3600" kern="10">
                <a:ln w="12700">
                  <a:solidFill>
                    <a:srgbClr val="000000"/>
                  </a:solidFill>
                  <a:round/>
                  <a:headEnd type="none" w="sm" len="sm"/>
                  <a:tailEnd type="none" w="sm" len="sm"/>
                </a:ln>
                <a:blipFill dpi="0" rotWithShape="0">
                  <a:blip r:embed="rId3"/>
                  <a:srcRect/>
                  <a:tile tx="0" ty="0" sx="100000" sy="100000" flip="none" algn="tl"/>
                </a:blipFill>
                <a:effectLst>
                  <a:outerShdw dist="45791" dir="2021404" algn="ctr" rotWithShape="0">
                    <a:srgbClr val="808080"/>
                  </a:outerShdw>
                </a:effectLst>
                <a:latin typeface="Arial Black" panose="020B0A04020102020204" pitchFamily="34" charset="0"/>
              </a:rPr>
              <a:t>Boolean Example 3</a:t>
            </a:r>
          </a:p>
        </p:txBody>
      </p:sp>
      <p:sp>
        <p:nvSpPr>
          <p:cNvPr id="60420" name="Text Box 3">
            <a:extLst>
              <a:ext uri="{FF2B5EF4-FFF2-40B4-BE49-F238E27FC236}">
                <a16:creationId xmlns:a16="http://schemas.microsoft.com/office/drawing/2014/main" id="{E4B27549-5379-41D8-BE04-3102D40585DC}"/>
              </a:ext>
            </a:extLst>
          </p:cNvPr>
          <p:cNvSpPr txBox="1">
            <a:spLocks noChangeArrowheads="1"/>
          </p:cNvSpPr>
          <p:nvPr/>
        </p:nvSpPr>
        <p:spPr bwMode="auto">
          <a:xfrm>
            <a:off x="647700" y="1570255"/>
            <a:ext cx="80391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latin typeface="Tahoma" panose="020B0604030504040204" pitchFamily="34" charset="0"/>
              </a:rPr>
              <a:t>Random r = new Random();</a:t>
            </a:r>
          </a:p>
          <a:p>
            <a:pPr eaLnBrk="1" hangingPunct="1">
              <a:spcBef>
                <a:spcPct val="0"/>
              </a:spcBef>
              <a:buFontTx/>
              <a:buNone/>
            </a:pPr>
            <a:r>
              <a:rPr lang="en-US" altLang="en-US" sz="2800" dirty="0" err="1">
                <a:latin typeface="Tahoma" panose="020B0604030504040204" pitchFamily="34" charset="0"/>
              </a:rPr>
              <a:t>boolean</a:t>
            </a:r>
            <a:r>
              <a:rPr lang="en-US" altLang="en-US" sz="2800" dirty="0">
                <a:latin typeface="Tahoma" panose="020B0604030504040204" pitchFamily="34" charset="0"/>
              </a:rPr>
              <a:t> c=</a:t>
            </a:r>
            <a:r>
              <a:rPr lang="en-US" altLang="en-US" sz="2800" dirty="0" err="1">
                <a:latin typeface="Tahoma" panose="020B0604030504040204" pitchFamily="34" charset="0"/>
              </a:rPr>
              <a:t>r.nextBoolean</a:t>
            </a:r>
            <a:r>
              <a:rPr lang="en-US" altLang="en-US" sz="2800" dirty="0">
                <a:latin typeface="Tahoma" panose="020B0604030504040204" pitchFamily="34" charset="0"/>
              </a:rPr>
              <a:t>(), </a:t>
            </a:r>
          </a:p>
          <a:p>
            <a:pPr eaLnBrk="1" hangingPunct="1">
              <a:spcBef>
                <a:spcPct val="0"/>
              </a:spcBef>
              <a:buFontTx/>
              <a:buNone/>
            </a:pPr>
            <a:r>
              <a:rPr lang="en-US" altLang="en-US" sz="2800" dirty="0">
                <a:latin typeface="Tahoma" panose="020B0604030504040204" pitchFamily="34" charset="0"/>
              </a:rPr>
              <a:t>s= </a:t>
            </a:r>
            <a:r>
              <a:rPr lang="en-US" altLang="en-US" sz="2800" dirty="0" err="1">
                <a:latin typeface="Tahoma" panose="020B0604030504040204" pitchFamily="34" charset="0"/>
              </a:rPr>
              <a:t>r.nextBoolean</a:t>
            </a:r>
            <a:r>
              <a:rPr lang="en-US" altLang="en-US" sz="2800" dirty="0">
                <a:latin typeface="Tahoma" panose="020B0604030504040204" pitchFamily="34" charset="0"/>
              </a:rPr>
              <a:t>(),</a:t>
            </a:r>
          </a:p>
          <a:p>
            <a:pPr eaLnBrk="1" hangingPunct="1">
              <a:spcBef>
                <a:spcPct val="0"/>
              </a:spcBef>
              <a:buFontTx/>
              <a:buNone/>
            </a:pPr>
            <a:r>
              <a:rPr lang="en-US" altLang="en-US" sz="2800" dirty="0" err="1">
                <a:latin typeface="Tahoma" panose="020B0604030504040204" pitchFamily="34" charset="0"/>
              </a:rPr>
              <a:t>i</a:t>
            </a:r>
            <a:r>
              <a:rPr lang="en-US" altLang="en-US" sz="2800" dirty="0">
                <a:latin typeface="Tahoma" panose="020B0604030504040204" pitchFamily="34" charset="0"/>
              </a:rPr>
              <a:t>=</a:t>
            </a:r>
            <a:r>
              <a:rPr lang="en-US" altLang="en-US" sz="2800" dirty="0" err="1">
                <a:latin typeface="Tahoma" panose="020B0604030504040204" pitchFamily="34" charset="0"/>
              </a:rPr>
              <a:t>r.nextBoolean</a:t>
            </a:r>
            <a:r>
              <a:rPr lang="en-US" altLang="en-US" sz="2800" dirty="0">
                <a:latin typeface="Tahoma" panose="020B0604030504040204" pitchFamily="34" charset="0"/>
              </a:rPr>
              <a:t>(), </a:t>
            </a:r>
            <a:r>
              <a:rPr lang="en-US" altLang="en-US" sz="2800" dirty="0" err="1">
                <a:latin typeface="Tahoma" panose="020B0604030504040204" pitchFamily="34" charset="0"/>
              </a:rPr>
              <a:t>ans</a:t>
            </a:r>
            <a:r>
              <a:rPr lang="en-US" altLang="en-US" sz="2800" dirty="0">
                <a:latin typeface="Tahoma" panose="020B0604030504040204" pitchFamily="34" charset="0"/>
              </a:rPr>
              <a:t>;</a:t>
            </a:r>
          </a:p>
          <a:p>
            <a:pPr eaLnBrk="1" hangingPunct="1">
              <a:spcBef>
                <a:spcPct val="0"/>
              </a:spcBef>
              <a:buFontTx/>
              <a:buNone/>
            </a:pPr>
            <a:r>
              <a:rPr lang="en-US" altLang="en-US" sz="2800" dirty="0" err="1">
                <a:latin typeface="Tahoma" panose="020B0604030504040204" pitchFamily="34" charset="0"/>
              </a:rPr>
              <a:t>ans</a:t>
            </a:r>
            <a:r>
              <a:rPr lang="en-US" altLang="en-US" sz="2800" dirty="0">
                <a:latin typeface="Tahoma" panose="020B0604030504040204" pitchFamily="34" charset="0"/>
              </a:rPr>
              <a:t>=((c||(s&amp;&amp;</a:t>
            </a:r>
            <a:r>
              <a:rPr lang="en-US" altLang="en-US" sz="2800" dirty="0" err="1">
                <a:latin typeface="Tahoma" panose="020B0604030504040204" pitchFamily="34" charset="0"/>
              </a:rPr>
              <a:t>i</a:t>
            </a:r>
            <a:r>
              <a:rPr lang="en-US" altLang="en-US" sz="2800" dirty="0">
                <a:latin typeface="Tahoma" panose="020B0604030504040204" pitchFamily="34" charset="0"/>
              </a:rPr>
              <a:t>))==((c||s)&amp;&amp;(c||</a:t>
            </a:r>
            <a:r>
              <a:rPr lang="en-US" altLang="en-US" sz="2800" dirty="0" err="1">
                <a:latin typeface="Tahoma" panose="020B0604030504040204" pitchFamily="34" charset="0"/>
              </a:rPr>
              <a:t>i</a:t>
            </a:r>
            <a:r>
              <a:rPr lang="en-US" altLang="en-US" sz="2800" dirty="0">
                <a:latin typeface="Tahoma" panose="020B0604030504040204" pitchFamily="34" charset="0"/>
              </a:rPr>
              <a:t>)));</a:t>
            </a:r>
          </a:p>
          <a:p>
            <a:pPr eaLnBrk="1" hangingPunct="1">
              <a:spcBef>
                <a:spcPct val="0"/>
              </a:spcBef>
              <a:buFontTx/>
              <a:buNone/>
            </a:pPr>
            <a:r>
              <a:rPr lang="en-US" altLang="en-US" sz="2800" dirty="0" err="1">
                <a:latin typeface="Tahoma" panose="020B0604030504040204" pitchFamily="34" charset="0"/>
              </a:rPr>
              <a:t>System.out.println</a:t>
            </a:r>
            <a:r>
              <a:rPr lang="en-US" altLang="en-US" sz="2800" dirty="0">
                <a:latin typeface="Tahoma" panose="020B0604030504040204" pitchFamily="34" charset="0"/>
              </a:rPr>
              <a:t>(</a:t>
            </a:r>
            <a:r>
              <a:rPr lang="en-US" altLang="en-US" sz="2800" dirty="0" err="1">
                <a:latin typeface="Tahoma" panose="020B0604030504040204" pitchFamily="34" charset="0"/>
              </a:rPr>
              <a:t>ans</a:t>
            </a:r>
            <a:r>
              <a:rPr lang="en-US" altLang="en-US" sz="2800" dirty="0">
                <a:latin typeface="Tahoma" panose="020B0604030504040204" pitchFamily="34" charset="0"/>
              </a:rPr>
              <a:t>);</a:t>
            </a:r>
          </a:p>
        </p:txBody>
      </p:sp>
      <p:sp>
        <p:nvSpPr>
          <p:cNvPr id="60421" name="Text Box 4">
            <a:extLst>
              <a:ext uri="{FF2B5EF4-FFF2-40B4-BE49-F238E27FC236}">
                <a16:creationId xmlns:a16="http://schemas.microsoft.com/office/drawing/2014/main" id="{1C42D116-4E23-49D9-A555-4084CE489DBD}"/>
              </a:ext>
            </a:extLst>
          </p:cNvPr>
          <p:cNvSpPr txBox="1">
            <a:spLocks noChangeArrowheads="1"/>
          </p:cNvSpPr>
          <p:nvPr/>
        </p:nvSpPr>
        <p:spPr bwMode="auto">
          <a:xfrm>
            <a:off x="657225" y="4495800"/>
            <a:ext cx="1905000" cy="1323975"/>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true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3">
            <a:extLst>
              <a:ext uri="{FF2B5EF4-FFF2-40B4-BE49-F238E27FC236}">
                <a16:creationId xmlns:a16="http://schemas.microsoft.com/office/drawing/2014/main" id="{F0BD7E10-F029-4257-9CF9-889021AC6225}"/>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4515" name="WordArt 2">
            <a:extLst>
              <a:ext uri="{FF2B5EF4-FFF2-40B4-BE49-F238E27FC236}">
                <a16:creationId xmlns:a16="http://schemas.microsoft.com/office/drawing/2014/main" id="{1C944C9E-D3FA-4F1F-AFF3-EE288E4B6C3E}"/>
              </a:ext>
            </a:extLst>
          </p:cNvPr>
          <p:cNvSpPr>
            <a:spLocks noChangeArrowheads="1" noChangeShapeType="1" noTextEdit="1"/>
          </p:cNvSpPr>
          <p:nvPr/>
        </p:nvSpPr>
        <p:spPr bwMode="auto">
          <a:xfrm>
            <a:off x="838200" y="685800"/>
            <a:ext cx="6934200" cy="487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More</a:t>
            </a:r>
          </a:p>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Boolean</a:t>
            </a:r>
          </a:p>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Laws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3">
            <a:extLst>
              <a:ext uri="{FF2B5EF4-FFF2-40B4-BE49-F238E27FC236}">
                <a16:creationId xmlns:a16="http://schemas.microsoft.com/office/drawing/2014/main" id="{A191E0E3-096C-4B80-8B66-81AC7B727E1E}"/>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66563" name="Rectangle 2">
            <a:extLst>
              <a:ext uri="{FF2B5EF4-FFF2-40B4-BE49-F238E27FC236}">
                <a16:creationId xmlns:a16="http://schemas.microsoft.com/office/drawing/2014/main" id="{92E38A90-7260-4B92-A6CB-6ACA84810D0D}"/>
              </a:ext>
            </a:extLst>
          </p:cNvPr>
          <p:cNvSpPr>
            <a:spLocks noChangeArrowheads="1"/>
          </p:cNvSpPr>
          <p:nvPr/>
        </p:nvSpPr>
        <p:spPr bwMode="auto">
          <a:xfrm>
            <a:off x="685800" y="1905000"/>
            <a:ext cx="77089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¬(C </a:t>
            </a:r>
            <a:r>
              <a:rPr lang="ar-SA" altLang="en-US" sz="2800">
                <a:latin typeface="Tahoma" panose="020B0604030504040204" pitchFamily="34" charset="0"/>
              </a:rPr>
              <a:t>۷</a:t>
            </a:r>
            <a:r>
              <a:rPr lang="en-US" altLang="en-US" sz="2800">
                <a:latin typeface="Tahoma" panose="020B0604030504040204" pitchFamily="34" charset="0"/>
              </a:rPr>
              <a:t> S) = ¬C </a:t>
            </a:r>
            <a:r>
              <a:rPr lang="ar-SA" altLang="en-US" sz="2800">
                <a:latin typeface="Tahoma" panose="020B0604030504040204" pitchFamily="34" charset="0"/>
              </a:rPr>
              <a:t>۸</a:t>
            </a:r>
            <a:r>
              <a:rPr lang="en-US" altLang="en-US" sz="2800">
                <a:latin typeface="Tahoma" panose="020B0604030504040204" pitchFamily="34" charset="0"/>
              </a:rPr>
              <a:t> ¬S    	DeMorgan’s Law</a:t>
            </a:r>
          </a:p>
          <a:p>
            <a:pPr>
              <a:spcBef>
                <a:spcPct val="0"/>
              </a:spcBef>
              <a:buFontTx/>
              <a:buNone/>
            </a:pPr>
            <a:r>
              <a:rPr lang="en-US" altLang="en-US" sz="2800">
                <a:latin typeface="Tahoma" panose="020B0604030504040204" pitchFamily="34" charset="0"/>
              </a:rPr>
              <a:t>¬(C </a:t>
            </a:r>
            <a:r>
              <a:rPr lang="ar-SA" altLang="en-US" sz="2800">
                <a:latin typeface="Tahoma" panose="020B0604030504040204" pitchFamily="34" charset="0"/>
              </a:rPr>
              <a:t>۸</a:t>
            </a:r>
            <a:r>
              <a:rPr lang="en-US" altLang="en-US" sz="2800">
                <a:latin typeface="Tahoma" panose="020B0604030504040204" pitchFamily="34" charset="0"/>
              </a:rPr>
              <a:t> S) = ¬C </a:t>
            </a:r>
            <a:r>
              <a:rPr lang="ar-SA" altLang="en-US" sz="2800">
                <a:latin typeface="Tahoma" panose="020B0604030504040204" pitchFamily="34" charset="0"/>
              </a:rPr>
              <a:t>۷</a:t>
            </a:r>
            <a:r>
              <a:rPr lang="en-US" altLang="en-US" sz="2800">
                <a:latin typeface="Tahoma" panose="020B0604030504040204" pitchFamily="34" charset="0"/>
              </a:rPr>
              <a:t> ¬S		DeMorgan’s Law</a:t>
            </a:r>
          </a:p>
        </p:txBody>
      </p:sp>
      <p:sp>
        <p:nvSpPr>
          <p:cNvPr id="66564" name="WordArt 3">
            <a:extLst>
              <a:ext uri="{FF2B5EF4-FFF2-40B4-BE49-F238E27FC236}">
                <a16:creationId xmlns:a16="http://schemas.microsoft.com/office/drawing/2014/main" id="{3DD1EB30-04FA-4AD3-BB24-7F26FDBD4710}"/>
              </a:ext>
            </a:extLst>
          </p:cNvPr>
          <p:cNvSpPr>
            <a:spLocks noChangeArrowheads="1" noChangeShapeType="1" noTextEdit="1"/>
          </p:cNvSpPr>
          <p:nvPr/>
        </p:nvSpPr>
        <p:spPr bwMode="auto">
          <a:xfrm>
            <a:off x="1066800" y="457200"/>
            <a:ext cx="6934200" cy="1066800"/>
          </a:xfrm>
          <a:prstGeom prst="rect">
            <a:avLst/>
          </a:prstGeom>
        </p:spPr>
        <p:txBody>
          <a:bodyPr wrap="none" fromWordArt="1">
            <a:prstTxWarp prst="textPlain">
              <a:avLst>
                <a:gd name="adj" fmla="val 50000"/>
              </a:avLst>
            </a:prstTxWarp>
          </a:bodyPr>
          <a:lstStyle/>
          <a:p>
            <a:pPr algn="ctr"/>
            <a:r>
              <a:rPr lang="en-US" sz="3600" kern="10" dirty="0" err="1">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DeMorgan's</a:t>
            </a: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 Law</a:t>
            </a:r>
          </a:p>
        </p:txBody>
      </p:sp>
      <p:sp>
        <p:nvSpPr>
          <p:cNvPr id="66565" name="Rectangle 10">
            <a:extLst>
              <a:ext uri="{FF2B5EF4-FFF2-40B4-BE49-F238E27FC236}">
                <a16:creationId xmlns:a16="http://schemas.microsoft.com/office/drawing/2014/main" id="{2A0C3291-8CAA-4C8E-AFC5-26542F3E5F25}"/>
              </a:ext>
            </a:extLst>
          </p:cNvPr>
          <p:cNvSpPr>
            <a:spLocks noChangeArrowheads="1"/>
          </p:cNvSpPr>
          <p:nvPr/>
        </p:nvSpPr>
        <p:spPr bwMode="auto">
          <a:xfrm>
            <a:off x="1219200" y="5105400"/>
            <a:ext cx="6365875" cy="531813"/>
          </a:xfrm>
          <a:prstGeom prst="rect">
            <a:avLst/>
          </a:prstGeom>
          <a:noFill/>
          <a:ln w="127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solidFill>
                  <a:schemeClr val="accent2"/>
                </a:solidFill>
                <a:latin typeface="Tahoma" panose="020B0604030504040204" pitchFamily="34" charset="0"/>
              </a:rPr>
              <a:t>This is always used by AP and UIL!</a:t>
            </a:r>
          </a:p>
        </p:txBody>
      </p:sp>
      <p:sp>
        <p:nvSpPr>
          <p:cNvPr id="66566" name="Text Box 11">
            <a:extLst>
              <a:ext uri="{FF2B5EF4-FFF2-40B4-BE49-F238E27FC236}">
                <a16:creationId xmlns:a16="http://schemas.microsoft.com/office/drawing/2014/main" id="{C29F0685-10A4-4C47-9ACD-EA9D5A255DA6}"/>
              </a:ext>
            </a:extLst>
          </p:cNvPr>
          <p:cNvSpPr txBox="1">
            <a:spLocks noChangeArrowheads="1"/>
          </p:cNvSpPr>
          <p:nvPr/>
        </p:nvSpPr>
        <p:spPr bwMode="auto">
          <a:xfrm>
            <a:off x="1066800" y="3276600"/>
            <a:ext cx="6575425" cy="958850"/>
          </a:xfrm>
          <a:prstGeom prst="rect">
            <a:avLst/>
          </a:prstGeom>
          <a:noFill/>
          <a:ln w="12700">
            <a:solidFill>
              <a:srgbClr val="FF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solidFill>
                  <a:srgbClr val="FF6600"/>
                </a:solidFill>
                <a:latin typeface="Tahoma" panose="020B0604030504040204" pitchFamily="34" charset="0"/>
              </a:rPr>
              <a:t>!(c||s) == !c&amp;&amp;!s 		Java Code</a:t>
            </a:r>
          </a:p>
          <a:p>
            <a:pPr>
              <a:spcBef>
                <a:spcPct val="0"/>
              </a:spcBef>
              <a:buFontTx/>
              <a:buNone/>
            </a:pPr>
            <a:r>
              <a:rPr lang="en-US" altLang="en-US" sz="2800">
                <a:solidFill>
                  <a:srgbClr val="FF6600"/>
                </a:solidFill>
                <a:latin typeface="Tahoma" panose="020B0604030504040204" pitchFamily="34" charset="0"/>
              </a:rPr>
              <a:t>!(c&amp;&amp;s) == !c||!s 		Java Code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a:extLst>
              <a:ext uri="{FF2B5EF4-FFF2-40B4-BE49-F238E27FC236}">
                <a16:creationId xmlns:a16="http://schemas.microsoft.com/office/drawing/2014/main" id="{D0636D9C-FECD-42B4-9D53-0C192EA3BB76}"/>
              </a:ext>
            </a:extLst>
          </p:cNvPr>
          <p:cNvSpPr>
            <a:spLocks noGrp="1" noChangeArrowheads="1"/>
          </p:cNvSpPr>
          <p:nvPr>
            <p:ph type="body" idx="1"/>
          </p:nvPr>
        </p:nvSpPr>
        <p:spPr>
          <a:xfrm>
            <a:off x="381000" y="2276819"/>
            <a:ext cx="8382000" cy="4114800"/>
          </a:xfrm>
        </p:spPr>
        <p:txBody>
          <a:bodyPr/>
          <a:lstStyle/>
          <a:p>
            <a:pPr eaLnBrk="1" hangingPunct="1">
              <a:defRPr/>
            </a:pPr>
            <a:r>
              <a:rPr lang="en-US" altLang="en-US" sz="4000" dirty="0"/>
              <a:t>The negation of the conjunction </a:t>
            </a:r>
            <a:r>
              <a:rPr lang="en-US" altLang="en-US" sz="4000" i="1" dirty="0"/>
              <a:t>p ^ q</a:t>
            </a:r>
            <a:r>
              <a:rPr lang="en-US" altLang="en-US" sz="4000" dirty="0"/>
              <a:t> is given by </a:t>
            </a:r>
            <a:r>
              <a:rPr lang="en-US" altLang="en-US" sz="4000" i="1" dirty="0"/>
              <a:t>~(p ^ q) </a:t>
            </a:r>
            <a:r>
              <a:rPr lang="en-US" altLang="en-US" sz="4000" i="1" dirty="0">
                <a:cs typeface="Arial" panose="020B0604020202020204" pitchFamily="34" charset="0"/>
              </a:rPr>
              <a:t>≡ ~p v ~q.</a:t>
            </a:r>
          </a:p>
          <a:p>
            <a:pPr eaLnBrk="1" hangingPunct="1">
              <a:defRPr/>
            </a:pPr>
            <a:r>
              <a:rPr lang="en-US" altLang="en-US" sz="4000" dirty="0">
                <a:cs typeface="Arial" panose="020B0604020202020204" pitchFamily="34" charset="0"/>
              </a:rPr>
              <a:t>The negation of the disjunction </a:t>
            </a:r>
            <a:r>
              <a:rPr lang="en-US" altLang="en-US" sz="4000" i="1" dirty="0">
                <a:cs typeface="Arial" panose="020B0604020202020204" pitchFamily="34" charset="0"/>
              </a:rPr>
              <a:t>p v q</a:t>
            </a:r>
            <a:r>
              <a:rPr lang="en-US" altLang="en-US" sz="4000" dirty="0">
                <a:cs typeface="Arial" panose="020B0604020202020204" pitchFamily="34" charset="0"/>
              </a:rPr>
              <a:t> is given by </a:t>
            </a:r>
            <a:r>
              <a:rPr lang="en-US" altLang="en-US" sz="4000" i="1" dirty="0">
                <a:cs typeface="Arial" panose="020B0604020202020204" pitchFamily="34" charset="0"/>
              </a:rPr>
              <a:t>~(p v q</a:t>
            </a:r>
            <a:r>
              <a:rPr lang="en-US" altLang="en-US" sz="4000" dirty="0">
                <a:cs typeface="Arial" panose="020B0604020202020204" pitchFamily="34" charset="0"/>
              </a:rPr>
              <a:t>) </a:t>
            </a:r>
            <a:r>
              <a:rPr lang="en-US" altLang="en-US" sz="4000" i="1" dirty="0">
                <a:cs typeface="Arial" panose="020B0604020202020204" pitchFamily="34" charset="0"/>
              </a:rPr>
              <a:t>≡ ~p ^ ~q.</a:t>
            </a:r>
          </a:p>
        </p:txBody>
      </p:sp>
      <p:sp>
        <p:nvSpPr>
          <p:cNvPr id="3" name="WordArt 3">
            <a:extLst>
              <a:ext uri="{FF2B5EF4-FFF2-40B4-BE49-F238E27FC236}">
                <a16:creationId xmlns:a16="http://schemas.microsoft.com/office/drawing/2014/main" id="{08FD4B9C-F799-44AC-AB32-CA76063F6D06}"/>
              </a:ext>
            </a:extLst>
          </p:cNvPr>
          <p:cNvSpPr>
            <a:spLocks noChangeArrowheads="1" noChangeShapeType="1" noTextEdit="1"/>
          </p:cNvSpPr>
          <p:nvPr/>
        </p:nvSpPr>
        <p:spPr bwMode="auto">
          <a:xfrm>
            <a:off x="1066800" y="457200"/>
            <a:ext cx="6934200" cy="1066800"/>
          </a:xfrm>
          <a:prstGeom prst="rect">
            <a:avLst/>
          </a:prstGeom>
        </p:spPr>
        <p:txBody>
          <a:bodyPr wrap="none" fromWordArt="1">
            <a:prstTxWarp prst="textPlain">
              <a:avLst>
                <a:gd name="adj" fmla="val 50000"/>
              </a:avLst>
            </a:prstTxWarp>
          </a:bodyPr>
          <a:lstStyle/>
          <a:p>
            <a:pPr algn="ctr"/>
            <a:r>
              <a:rPr lang="en-US" sz="3600" kern="10" dirty="0" err="1">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DeMorgan's</a:t>
            </a: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 Law</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Group 37">
            <a:extLst>
              <a:ext uri="{FF2B5EF4-FFF2-40B4-BE49-F238E27FC236}">
                <a16:creationId xmlns:a16="http://schemas.microsoft.com/office/drawing/2014/main" id="{F1744D58-19FC-4C28-954B-EDB4D0F5C540}"/>
              </a:ext>
            </a:extLst>
          </p:cNvPr>
          <p:cNvGraphicFramePr>
            <a:graphicFrameLocks/>
          </p:cNvGraphicFramePr>
          <p:nvPr/>
        </p:nvGraphicFramePr>
        <p:xfrm>
          <a:off x="76200" y="1905000"/>
          <a:ext cx="8991598" cy="3763964"/>
        </p:xfrm>
        <a:graphic>
          <a:graphicData uri="http://schemas.openxmlformats.org/drawingml/2006/table">
            <a:tbl>
              <a:tblPr/>
              <a:tblGrid>
                <a:gridCol w="1284514">
                  <a:extLst>
                    <a:ext uri="{9D8B030D-6E8A-4147-A177-3AD203B41FA5}">
                      <a16:colId xmlns:a16="http://schemas.microsoft.com/office/drawing/2014/main" val="20000"/>
                    </a:ext>
                  </a:extLst>
                </a:gridCol>
                <a:gridCol w="1284514">
                  <a:extLst>
                    <a:ext uri="{9D8B030D-6E8A-4147-A177-3AD203B41FA5}">
                      <a16:colId xmlns:a16="http://schemas.microsoft.com/office/drawing/2014/main" val="20001"/>
                    </a:ext>
                  </a:extLst>
                </a:gridCol>
                <a:gridCol w="1284514">
                  <a:extLst>
                    <a:ext uri="{9D8B030D-6E8A-4147-A177-3AD203B41FA5}">
                      <a16:colId xmlns:a16="http://schemas.microsoft.com/office/drawing/2014/main" val="20002"/>
                    </a:ext>
                  </a:extLst>
                </a:gridCol>
                <a:gridCol w="1284514">
                  <a:extLst>
                    <a:ext uri="{9D8B030D-6E8A-4147-A177-3AD203B41FA5}">
                      <a16:colId xmlns:a16="http://schemas.microsoft.com/office/drawing/2014/main" val="20003"/>
                    </a:ext>
                  </a:extLst>
                </a:gridCol>
                <a:gridCol w="1284514">
                  <a:extLst>
                    <a:ext uri="{9D8B030D-6E8A-4147-A177-3AD203B41FA5}">
                      <a16:colId xmlns:a16="http://schemas.microsoft.com/office/drawing/2014/main" val="20004"/>
                    </a:ext>
                  </a:extLst>
                </a:gridCol>
                <a:gridCol w="1284514">
                  <a:extLst>
                    <a:ext uri="{9D8B030D-6E8A-4147-A177-3AD203B41FA5}">
                      <a16:colId xmlns:a16="http://schemas.microsoft.com/office/drawing/2014/main" val="20005"/>
                    </a:ext>
                  </a:extLst>
                </a:gridCol>
                <a:gridCol w="1284514">
                  <a:extLst>
                    <a:ext uri="{9D8B030D-6E8A-4147-A177-3AD203B41FA5}">
                      <a16:colId xmlns:a16="http://schemas.microsoft.com/office/drawing/2014/main" val="20006"/>
                    </a:ext>
                  </a:extLst>
                </a:gridCol>
              </a:tblGrid>
              <a:tr h="103019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accent2"/>
                          </a:solidFill>
                          <a:effectLst>
                            <a:outerShdw blurRad="38100" dist="38100" dir="2700000" algn="tl">
                              <a:srgbClr val="C0C0C0"/>
                            </a:outerShdw>
                          </a:effectLst>
                          <a:latin typeface="Arial" charset="0"/>
                        </a:rPr>
                        <a:t>p</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accent2"/>
                          </a:solidFill>
                          <a:effectLst>
                            <a:outerShdw blurRad="38100" dist="38100" dir="2700000" algn="tl">
                              <a:srgbClr val="C0C0C0"/>
                            </a:outerShdw>
                          </a:effectLst>
                          <a:latin typeface="Arial" charset="0"/>
                        </a:rPr>
                        <a:t>q</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1" u="none" strike="noStrike" cap="none" normalizeH="0" baseline="0" dirty="0">
                          <a:ln>
                            <a:noFill/>
                          </a:ln>
                          <a:solidFill>
                            <a:schemeClr val="accent2"/>
                          </a:solidFill>
                          <a:effectLst>
                            <a:outerShdw blurRad="38100" dist="38100" dir="2700000" algn="tl">
                              <a:srgbClr val="C0C0C0"/>
                            </a:outerShdw>
                          </a:effectLst>
                          <a:latin typeface="Arial" charset="0"/>
                        </a:rPr>
                        <a:t>p ^ q</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400" b="0" i="1" u="none" strike="noStrike" cap="none" normalizeH="0" baseline="0" dirty="0">
                          <a:ln>
                            <a:noFill/>
                          </a:ln>
                          <a:solidFill>
                            <a:schemeClr val="accent2"/>
                          </a:solidFill>
                          <a:effectLst>
                            <a:outerShdw blurRad="38100" dist="38100" dir="2700000" algn="tl">
                              <a:srgbClr val="C0C0C0"/>
                            </a:outerShdw>
                          </a:effectLst>
                          <a:latin typeface="Arial" charset="0"/>
                        </a:rPr>
                        <a:t>~(p ^ q)</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1" u="none" strike="noStrike" cap="none" normalizeH="0" baseline="0" dirty="0">
                        <a:ln>
                          <a:noFill/>
                        </a:ln>
                        <a:solidFill>
                          <a:schemeClr val="accent2"/>
                        </a:solidFill>
                        <a:effectLst>
                          <a:outerShdw blurRad="38100" dist="38100" dir="2700000" algn="tl">
                            <a:srgbClr val="C0C0C0"/>
                          </a:outerShdw>
                        </a:effectLst>
                        <a:latin typeface="Arial" charset="0"/>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800" b="0" i="1" u="none" strike="noStrike" cap="none" normalizeH="0" baseline="0" dirty="0">
                          <a:ln>
                            <a:noFill/>
                          </a:ln>
                          <a:solidFill>
                            <a:schemeClr val="accent2"/>
                          </a:solidFill>
                          <a:effectLst>
                            <a:outerShdw blurRad="38100" dist="38100" dir="2700000" algn="tl">
                              <a:srgbClr val="C0C0C0"/>
                            </a:outerShdw>
                          </a:effectLst>
                          <a:latin typeface="Arial" charset="0"/>
                        </a:rPr>
                        <a:t>~p</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1" u="none" strike="noStrike" cap="none" normalizeH="0" baseline="0" dirty="0">
                        <a:ln>
                          <a:noFill/>
                        </a:ln>
                        <a:solidFill>
                          <a:schemeClr val="accent2"/>
                        </a:solidFill>
                        <a:effectLst>
                          <a:outerShdw blurRad="38100" dist="38100" dir="2700000" algn="tl">
                            <a:srgbClr val="C0C0C0"/>
                          </a:outerShdw>
                        </a:effectLst>
                        <a:latin typeface="Arial" charset="0"/>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800" b="0" i="1" u="none" strike="noStrike" cap="none" normalizeH="0" baseline="0" dirty="0">
                          <a:ln>
                            <a:noFill/>
                          </a:ln>
                          <a:solidFill>
                            <a:schemeClr val="accent2"/>
                          </a:solidFill>
                          <a:effectLst>
                            <a:outerShdw blurRad="38100" dist="38100" dir="2700000" algn="tl">
                              <a:srgbClr val="C0C0C0"/>
                            </a:outerShdw>
                          </a:effectLst>
                          <a:latin typeface="Arial" charset="0"/>
                        </a:rPr>
                        <a:t>~q</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1" u="none" strike="noStrike" cap="none" normalizeH="0" baseline="0" dirty="0">
                        <a:ln>
                          <a:noFill/>
                        </a:ln>
                        <a:solidFill>
                          <a:schemeClr val="accent2"/>
                        </a:solidFill>
                        <a:effectLst>
                          <a:outerShdw blurRad="38100" dist="38100" dir="2700000" algn="tl">
                            <a:srgbClr val="C0C0C0"/>
                          </a:outerShdw>
                        </a:effectLst>
                        <a:latin typeface="Arial" charset="0"/>
                      </a:endParaRP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400" b="0" i="1" u="none" strike="noStrike" cap="none" normalizeH="0" baseline="0" dirty="0">
                          <a:ln>
                            <a:noFill/>
                          </a:ln>
                          <a:solidFill>
                            <a:schemeClr val="accent2"/>
                          </a:solidFill>
                          <a:effectLst>
                            <a:outerShdw blurRad="38100" dist="38100" dir="2700000" algn="tl">
                              <a:srgbClr val="C0C0C0"/>
                            </a:outerShdw>
                          </a:effectLst>
                          <a:latin typeface="Arial" charset="0"/>
                        </a:rPr>
                        <a:t>~p v ~q</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1" u="none" strike="noStrike" cap="none" normalizeH="0" baseline="0" dirty="0">
                        <a:ln>
                          <a:noFill/>
                        </a:ln>
                        <a:solidFill>
                          <a:schemeClr val="accent2"/>
                        </a:solidFill>
                        <a:effectLst>
                          <a:outerShdw blurRad="38100" dist="38100" dir="2700000" algn="tl">
                            <a:srgbClr val="C0C0C0"/>
                          </a:outerShdw>
                        </a:effectLst>
                        <a:latin typeface="Arial" charset="0"/>
                      </a:endParaRP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34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T</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T</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F</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F</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F</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F</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1"/>
                  </a:ext>
                </a:extLst>
              </a:tr>
              <a:tr h="6834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T</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F</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F</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T</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F</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T</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T</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r h="6834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F</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T</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F</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T</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T</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F</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T</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6834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F</a:t>
                      </a:r>
                    </a:p>
                  </a:txBody>
                  <a:tcPr marT="45704" marB="4570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charset="0"/>
                        </a:rPr>
                        <a:t>F</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F</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T</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T</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T</a:t>
                      </a:r>
                    </a:p>
                  </a:txBody>
                  <a:tcPr marT="45704" marB="45704"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charset="0"/>
                        </a:rPr>
                        <a:t>T</a:t>
                      </a:r>
                    </a:p>
                  </a:txBody>
                  <a:tcPr marT="45704" marB="4570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4"/>
                  </a:ext>
                </a:extLst>
              </a:tr>
            </a:tbl>
          </a:graphicData>
        </a:graphic>
      </p:graphicFrame>
      <p:sp>
        <p:nvSpPr>
          <p:cNvPr id="3" name="WordArt 3">
            <a:extLst>
              <a:ext uri="{FF2B5EF4-FFF2-40B4-BE49-F238E27FC236}">
                <a16:creationId xmlns:a16="http://schemas.microsoft.com/office/drawing/2014/main" id="{2F7F9261-3275-48EB-9CDA-523F58861498}"/>
              </a:ext>
            </a:extLst>
          </p:cNvPr>
          <p:cNvSpPr>
            <a:spLocks noChangeArrowheads="1" noChangeShapeType="1" noTextEdit="1"/>
          </p:cNvSpPr>
          <p:nvPr/>
        </p:nvSpPr>
        <p:spPr bwMode="auto">
          <a:xfrm>
            <a:off x="1066800" y="457200"/>
            <a:ext cx="6934200" cy="1066800"/>
          </a:xfrm>
          <a:prstGeom prst="rect">
            <a:avLst/>
          </a:prstGeom>
        </p:spPr>
        <p:txBody>
          <a:bodyPr wrap="none" fromWordArt="1">
            <a:prstTxWarp prst="textPlain">
              <a:avLst>
                <a:gd name="adj" fmla="val 50000"/>
              </a:avLst>
            </a:prstTxWarp>
          </a:bodyPr>
          <a:lstStyle/>
          <a:p>
            <a:pPr algn="ctr"/>
            <a:r>
              <a:rPr lang="en-US" sz="3600" kern="10" dirty="0" err="1">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DeMorgan's</a:t>
            </a: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 Law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Footer Placeholder 3">
            <a:extLst>
              <a:ext uri="{FF2B5EF4-FFF2-40B4-BE49-F238E27FC236}">
                <a16:creationId xmlns:a16="http://schemas.microsoft.com/office/drawing/2014/main" id="{0F4C1CDC-1832-4ADD-95D6-3DD497090A80}"/>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3795" name="Rectangle 3">
            <a:extLst>
              <a:ext uri="{FF2B5EF4-FFF2-40B4-BE49-F238E27FC236}">
                <a16:creationId xmlns:a16="http://schemas.microsoft.com/office/drawing/2014/main" id="{88BE467D-B1B7-4F93-B5CB-A75D01496140}"/>
              </a:ext>
            </a:extLst>
          </p:cNvPr>
          <p:cNvSpPr>
            <a:spLocks noChangeArrowheads="1"/>
          </p:cNvSpPr>
          <p:nvPr/>
        </p:nvSpPr>
        <p:spPr bwMode="auto">
          <a:xfrm>
            <a:off x="1371600" y="1905000"/>
            <a:ext cx="6153150" cy="437197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solidFill>
                  <a:srgbClr val="000099"/>
                </a:solidFill>
                <a:latin typeface="Tahoma" panose="020B0604030504040204" pitchFamily="34" charset="0"/>
              </a:rPr>
              <a:t>A boolean is any condition or</a:t>
            </a:r>
          </a:p>
          <a:p>
            <a:pPr eaLnBrk="1" hangingPunct="1">
              <a:spcBef>
                <a:spcPct val="0"/>
              </a:spcBef>
              <a:buFontTx/>
              <a:buNone/>
            </a:pPr>
            <a:r>
              <a:rPr lang="en-US" altLang="en-US" sz="2800">
                <a:solidFill>
                  <a:srgbClr val="000099"/>
                </a:solidFill>
                <a:latin typeface="Tahoma" panose="020B0604030504040204" pitchFamily="34" charset="0"/>
              </a:rPr>
              <a:t>variable that can be evaluated</a:t>
            </a:r>
          </a:p>
          <a:p>
            <a:pPr eaLnBrk="1" hangingPunct="1">
              <a:spcBef>
                <a:spcPct val="0"/>
              </a:spcBef>
              <a:buFontTx/>
              <a:buNone/>
            </a:pPr>
            <a:r>
              <a:rPr lang="en-US" altLang="en-US" sz="2800">
                <a:solidFill>
                  <a:srgbClr val="000099"/>
                </a:solidFill>
                <a:latin typeface="Tahoma" panose="020B0604030504040204" pitchFamily="34" charset="0"/>
              </a:rPr>
              <a:t>to true or false.</a:t>
            </a:r>
          </a:p>
          <a:p>
            <a:pPr>
              <a:spcBef>
                <a:spcPct val="0"/>
              </a:spcBef>
              <a:buFontTx/>
              <a:buNone/>
            </a:pPr>
            <a:endParaRPr lang="en-US" altLang="en-US" sz="2800">
              <a:solidFill>
                <a:srgbClr val="000099"/>
              </a:solidFill>
              <a:latin typeface="Tahoma" panose="020B0604030504040204" pitchFamily="34" charset="0"/>
            </a:endParaRPr>
          </a:p>
          <a:p>
            <a:pPr>
              <a:spcBef>
                <a:spcPct val="0"/>
              </a:spcBef>
              <a:buFontTx/>
              <a:buNone/>
            </a:pPr>
            <a:r>
              <a:rPr lang="en-US" altLang="en-US" sz="2800">
                <a:solidFill>
                  <a:srgbClr val="000099"/>
                </a:solidFill>
                <a:latin typeface="Tahoma" panose="020B0604030504040204" pitchFamily="34" charset="0"/>
              </a:rPr>
              <a:t>boolean stop = false;</a:t>
            </a:r>
          </a:p>
          <a:p>
            <a:pPr>
              <a:spcBef>
                <a:spcPct val="0"/>
              </a:spcBef>
              <a:buFontTx/>
              <a:buNone/>
            </a:pPr>
            <a:r>
              <a:rPr lang="en-US" altLang="en-US" sz="2800">
                <a:solidFill>
                  <a:srgbClr val="000099"/>
                </a:solidFill>
                <a:latin typeface="Tahoma" panose="020B0604030504040204" pitchFamily="34" charset="0"/>
              </a:rPr>
              <a:t>boolean go = true;</a:t>
            </a:r>
          </a:p>
          <a:p>
            <a:pPr>
              <a:spcBef>
                <a:spcPct val="0"/>
              </a:spcBef>
              <a:buFontTx/>
              <a:buNone/>
            </a:pPr>
            <a:endParaRPr lang="en-US" altLang="en-US" sz="2800">
              <a:solidFill>
                <a:srgbClr val="000099"/>
              </a:solidFill>
              <a:latin typeface="Tahoma" panose="020B0604030504040204" pitchFamily="34" charset="0"/>
            </a:endParaRPr>
          </a:p>
          <a:p>
            <a:pPr>
              <a:spcBef>
                <a:spcPct val="0"/>
              </a:spcBef>
              <a:buFontTx/>
              <a:buNone/>
            </a:pPr>
            <a:r>
              <a:rPr lang="en-US" altLang="en-US" sz="2800">
                <a:solidFill>
                  <a:srgbClr val="000099"/>
                </a:solidFill>
                <a:latin typeface="Tahoma" panose="020B0604030504040204" pitchFamily="34" charset="0"/>
              </a:rPr>
              <a:t>if(x&gt;10) {  }</a:t>
            </a:r>
          </a:p>
          <a:p>
            <a:pPr>
              <a:spcBef>
                <a:spcPct val="0"/>
              </a:spcBef>
              <a:buFontTx/>
              <a:buNone/>
            </a:pPr>
            <a:endParaRPr lang="en-US" altLang="en-US" sz="2800">
              <a:solidFill>
                <a:srgbClr val="000099"/>
              </a:solidFill>
              <a:latin typeface="Tahoma" panose="020B0604030504040204" pitchFamily="34" charset="0"/>
            </a:endParaRPr>
          </a:p>
          <a:p>
            <a:pPr>
              <a:spcBef>
                <a:spcPct val="0"/>
              </a:spcBef>
              <a:buFontTx/>
              <a:buNone/>
            </a:pPr>
            <a:r>
              <a:rPr lang="en-US" altLang="en-US" sz="2800">
                <a:solidFill>
                  <a:srgbClr val="000099"/>
                </a:solidFill>
                <a:latin typeface="Tahoma" panose="020B0604030504040204" pitchFamily="34" charset="0"/>
              </a:rPr>
              <a:t>while(z&lt;20) { }</a:t>
            </a:r>
          </a:p>
        </p:txBody>
      </p:sp>
      <p:sp>
        <p:nvSpPr>
          <p:cNvPr id="19460" name="WordArt 4">
            <a:extLst>
              <a:ext uri="{FF2B5EF4-FFF2-40B4-BE49-F238E27FC236}">
                <a16:creationId xmlns:a16="http://schemas.microsoft.com/office/drawing/2014/main" id="{C5119AB6-F433-48A0-A988-184E2E3C9AFF}"/>
              </a:ext>
            </a:extLst>
          </p:cNvPr>
          <p:cNvSpPr>
            <a:spLocks noChangeArrowheads="1" noChangeShapeType="1" noTextEdit="1"/>
          </p:cNvSpPr>
          <p:nvPr/>
        </p:nvSpPr>
        <p:spPr bwMode="auto">
          <a:xfrm>
            <a:off x="1066800" y="533400"/>
            <a:ext cx="6781800" cy="9906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What is a boolean?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anim calcmode="lin" valueType="num">
                                      <p:cBhvr additive="base">
                                        <p:cTn id="7" dur="500" fill="hold"/>
                                        <p:tgtEl>
                                          <p:spTgt spid="33795"/>
                                        </p:tgtEl>
                                        <p:attrNameLst>
                                          <p:attrName>ppt_x</p:attrName>
                                        </p:attrNameLst>
                                      </p:cBhvr>
                                      <p:tavLst>
                                        <p:tav tm="0">
                                          <p:val>
                                            <p:strVal val="0-#ppt_w/2"/>
                                          </p:val>
                                        </p:tav>
                                        <p:tav tm="100000">
                                          <p:val>
                                            <p:strVal val="#ppt_x"/>
                                          </p:val>
                                        </p:tav>
                                      </p:tavLst>
                                    </p:anim>
                                    <p:anim calcmode="lin" valueType="num">
                                      <p:cBhvr additive="base">
                                        <p:cTn id="8" dur="500" fill="hold"/>
                                        <p:tgtEl>
                                          <p:spTgt spid="33795"/>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animBg="1"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Footer Placeholder 3">
            <a:extLst>
              <a:ext uri="{FF2B5EF4-FFF2-40B4-BE49-F238E27FC236}">
                <a16:creationId xmlns:a16="http://schemas.microsoft.com/office/drawing/2014/main" id="{144E100E-A605-4279-962B-3C5AE62DE2E1}"/>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2707" name="WordArt 2" descr="Narrow vertical">
            <a:extLst>
              <a:ext uri="{FF2B5EF4-FFF2-40B4-BE49-F238E27FC236}">
                <a16:creationId xmlns:a16="http://schemas.microsoft.com/office/drawing/2014/main" id="{BB8AFD55-C470-4AAC-A6F6-59E4933B6B53}"/>
              </a:ext>
            </a:extLst>
          </p:cNvPr>
          <p:cNvSpPr>
            <a:spLocks noChangeArrowheads="1" noChangeShapeType="1" noTextEdit="1"/>
          </p:cNvSpPr>
          <p:nvPr/>
        </p:nvSpPr>
        <p:spPr bwMode="auto">
          <a:xfrm>
            <a:off x="914400" y="381000"/>
            <a:ext cx="6858000" cy="990600"/>
          </a:xfrm>
          <a:prstGeom prst="rect">
            <a:avLst/>
          </a:prstGeom>
        </p:spPr>
        <p:txBody>
          <a:bodyPr wrap="none" fromWordArt="1">
            <a:prstTxWarp prst="textCurveUp">
              <a:avLst>
                <a:gd name="adj" fmla="val 40356"/>
              </a:avLst>
            </a:prstTxWarp>
          </a:bodyPr>
          <a:lstStyle/>
          <a:p>
            <a:pPr algn="ctr"/>
            <a:r>
              <a:rPr lang="en-US" sz="3600" kern="10">
                <a:ln w="12700">
                  <a:solidFill>
                    <a:srgbClr val="000000"/>
                  </a:solidFill>
                  <a:round/>
                  <a:headEnd type="none" w="sm" len="sm"/>
                  <a:tailEnd type="none" w="sm" len="sm"/>
                </a:ln>
                <a:blipFill dpi="0" rotWithShape="0">
                  <a:blip r:embed="rId3"/>
                  <a:srcRect/>
                  <a:tile tx="0" ty="0" sx="100000" sy="100000" flip="none" algn="tl"/>
                </a:blipFill>
                <a:effectLst>
                  <a:outerShdw dist="45791" dir="2021404" algn="ctr" rotWithShape="0">
                    <a:srgbClr val="808080"/>
                  </a:outerShdw>
                </a:effectLst>
                <a:latin typeface="Arial Black" panose="020B0A04020102020204" pitchFamily="34" charset="0"/>
              </a:rPr>
              <a:t>Boolean Example 4</a:t>
            </a:r>
          </a:p>
        </p:txBody>
      </p:sp>
      <p:sp>
        <p:nvSpPr>
          <p:cNvPr id="72708" name="Text Box 3">
            <a:extLst>
              <a:ext uri="{FF2B5EF4-FFF2-40B4-BE49-F238E27FC236}">
                <a16:creationId xmlns:a16="http://schemas.microsoft.com/office/drawing/2014/main" id="{DEE1FC99-C417-4484-B77A-5127FE32BF31}"/>
              </a:ext>
            </a:extLst>
          </p:cNvPr>
          <p:cNvSpPr txBox="1">
            <a:spLocks noChangeArrowheads="1"/>
          </p:cNvSpPr>
          <p:nvPr/>
        </p:nvSpPr>
        <p:spPr bwMode="auto">
          <a:xfrm>
            <a:off x="685800" y="1905000"/>
            <a:ext cx="76962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boolean c = true;</a:t>
            </a:r>
          </a:p>
          <a:p>
            <a:pPr eaLnBrk="1" hangingPunct="1">
              <a:spcBef>
                <a:spcPct val="0"/>
              </a:spcBef>
              <a:buFontTx/>
              <a:buNone/>
            </a:pPr>
            <a:r>
              <a:rPr lang="en-US" altLang="en-US" sz="2800">
                <a:latin typeface="Tahoma" panose="020B0604030504040204" pitchFamily="34" charset="0"/>
              </a:rPr>
              <a:t>boolean s = true;</a:t>
            </a:r>
          </a:p>
          <a:p>
            <a:pPr eaLnBrk="1" hangingPunct="1">
              <a:spcBef>
                <a:spcPct val="0"/>
              </a:spcBef>
              <a:buFontTx/>
              <a:buNone/>
            </a:pPr>
            <a:r>
              <a:rPr lang="en-US" altLang="en-US" sz="2800">
                <a:latin typeface="Tahoma" panose="020B0604030504040204" pitchFamily="34" charset="0"/>
              </a:rPr>
              <a:t>boolean i = !(c&amp;&amp;s);</a:t>
            </a:r>
          </a:p>
          <a:p>
            <a:pPr eaLnBrk="1" hangingPunct="1">
              <a:spcBef>
                <a:spcPct val="0"/>
              </a:spcBef>
              <a:buFontTx/>
              <a:buNone/>
            </a:pPr>
            <a:r>
              <a:rPr lang="en-US" altLang="en-US" sz="2800">
                <a:latin typeface="Tahoma" panose="020B0604030504040204" pitchFamily="34" charset="0"/>
              </a:rPr>
              <a:t>System.out.println(i);</a:t>
            </a:r>
          </a:p>
          <a:p>
            <a:pPr eaLnBrk="1" hangingPunct="1">
              <a:spcBef>
                <a:spcPct val="0"/>
              </a:spcBef>
              <a:buFontTx/>
              <a:buNone/>
            </a:pPr>
            <a:endParaRPr lang="en-US" altLang="en-US" sz="2800">
              <a:latin typeface="Tahoma" panose="020B0604030504040204" pitchFamily="34" charset="0"/>
            </a:endParaRPr>
          </a:p>
        </p:txBody>
      </p:sp>
      <p:sp>
        <p:nvSpPr>
          <p:cNvPr id="72709" name="Text Box 4">
            <a:extLst>
              <a:ext uri="{FF2B5EF4-FFF2-40B4-BE49-F238E27FC236}">
                <a16:creationId xmlns:a16="http://schemas.microsoft.com/office/drawing/2014/main" id="{C5BFCD99-A443-4851-BBA8-B11FCEFA0F78}"/>
              </a:ext>
            </a:extLst>
          </p:cNvPr>
          <p:cNvSpPr txBox="1">
            <a:spLocks noChangeArrowheads="1"/>
          </p:cNvSpPr>
          <p:nvPr/>
        </p:nvSpPr>
        <p:spPr bwMode="auto">
          <a:xfrm>
            <a:off x="762000" y="4343400"/>
            <a:ext cx="1905000" cy="1323975"/>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false</a:t>
            </a:r>
          </a:p>
        </p:txBody>
      </p:sp>
      <p:graphicFrame>
        <p:nvGraphicFramePr>
          <p:cNvPr id="109643" name="Group 75">
            <a:extLst>
              <a:ext uri="{FF2B5EF4-FFF2-40B4-BE49-F238E27FC236}">
                <a16:creationId xmlns:a16="http://schemas.microsoft.com/office/drawing/2014/main" id="{3B27181C-AF44-4A26-8268-95BC811440B4}"/>
              </a:ext>
            </a:extLst>
          </p:cNvPr>
          <p:cNvGraphicFramePr>
            <a:graphicFrameLocks noGrp="1"/>
          </p:cNvGraphicFramePr>
          <p:nvPr/>
        </p:nvGraphicFramePr>
        <p:xfrm>
          <a:off x="5638800" y="1981200"/>
          <a:ext cx="2514600" cy="259080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176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1"/>
                  </a:ext>
                </a:extLst>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Footer Placeholder 3">
            <a:extLst>
              <a:ext uri="{FF2B5EF4-FFF2-40B4-BE49-F238E27FC236}">
                <a16:creationId xmlns:a16="http://schemas.microsoft.com/office/drawing/2014/main" id="{D30F2CB9-6EF0-4F42-A62F-6381E22F140E}"/>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4755" name="WordArt 2" descr="Narrow vertical">
            <a:extLst>
              <a:ext uri="{FF2B5EF4-FFF2-40B4-BE49-F238E27FC236}">
                <a16:creationId xmlns:a16="http://schemas.microsoft.com/office/drawing/2014/main" id="{905F35C8-E8E5-4236-B82A-D4AAD56D64B2}"/>
              </a:ext>
            </a:extLst>
          </p:cNvPr>
          <p:cNvSpPr>
            <a:spLocks noChangeArrowheads="1" noChangeShapeType="1" noTextEdit="1"/>
          </p:cNvSpPr>
          <p:nvPr/>
        </p:nvSpPr>
        <p:spPr bwMode="auto">
          <a:xfrm>
            <a:off x="914400" y="381000"/>
            <a:ext cx="6858000" cy="990600"/>
          </a:xfrm>
          <a:prstGeom prst="rect">
            <a:avLst/>
          </a:prstGeom>
        </p:spPr>
        <p:txBody>
          <a:bodyPr wrap="none" fromWordArt="1">
            <a:prstTxWarp prst="textCurveUp">
              <a:avLst>
                <a:gd name="adj" fmla="val 40356"/>
              </a:avLst>
            </a:prstTxWarp>
          </a:bodyPr>
          <a:lstStyle/>
          <a:p>
            <a:pPr algn="ctr"/>
            <a:r>
              <a:rPr lang="en-US" sz="3600" kern="10">
                <a:ln w="12700">
                  <a:solidFill>
                    <a:srgbClr val="000000"/>
                  </a:solidFill>
                  <a:round/>
                  <a:headEnd type="none" w="sm" len="sm"/>
                  <a:tailEnd type="none" w="sm" len="sm"/>
                </a:ln>
                <a:blipFill dpi="0" rotWithShape="0">
                  <a:blip r:embed="rId3"/>
                  <a:srcRect/>
                  <a:tile tx="0" ty="0" sx="100000" sy="100000" flip="none" algn="tl"/>
                </a:blipFill>
                <a:effectLst>
                  <a:outerShdw dist="45791" dir="2021404" algn="ctr" rotWithShape="0">
                    <a:srgbClr val="808080"/>
                  </a:outerShdw>
                </a:effectLst>
                <a:latin typeface="Arial Black" panose="020B0A04020102020204" pitchFamily="34" charset="0"/>
              </a:rPr>
              <a:t>Boolean Example 5</a:t>
            </a:r>
          </a:p>
        </p:txBody>
      </p:sp>
      <p:sp>
        <p:nvSpPr>
          <p:cNvPr id="74756" name="Text Box 3">
            <a:extLst>
              <a:ext uri="{FF2B5EF4-FFF2-40B4-BE49-F238E27FC236}">
                <a16:creationId xmlns:a16="http://schemas.microsoft.com/office/drawing/2014/main" id="{CD423B06-7F53-48C4-A41D-957F5303713B}"/>
              </a:ext>
            </a:extLst>
          </p:cNvPr>
          <p:cNvSpPr txBox="1">
            <a:spLocks noChangeArrowheads="1"/>
          </p:cNvSpPr>
          <p:nvPr/>
        </p:nvSpPr>
        <p:spPr bwMode="auto">
          <a:xfrm>
            <a:off x="685800" y="1905000"/>
            <a:ext cx="76962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boolean c = false;</a:t>
            </a:r>
          </a:p>
          <a:p>
            <a:pPr eaLnBrk="1" hangingPunct="1">
              <a:spcBef>
                <a:spcPct val="0"/>
              </a:spcBef>
              <a:buFontTx/>
              <a:buNone/>
            </a:pPr>
            <a:r>
              <a:rPr lang="en-US" altLang="en-US" sz="2800">
                <a:latin typeface="Tahoma" panose="020B0604030504040204" pitchFamily="34" charset="0"/>
              </a:rPr>
              <a:t>boolean s = true;</a:t>
            </a:r>
          </a:p>
          <a:p>
            <a:pPr eaLnBrk="1" hangingPunct="1">
              <a:spcBef>
                <a:spcPct val="0"/>
              </a:spcBef>
              <a:buFontTx/>
              <a:buNone/>
            </a:pPr>
            <a:r>
              <a:rPr lang="en-US" altLang="en-US" sz="2800">
                <a:latin typeface="Tahoma" panose="020B0604030504040204" pitchFamily="34" charset="0"/>
              </a:rPr>
              <a:t>boolean i = !(c||s);</a:t>
            </a:r>
          </a:p>
          <a:p>
            <a:pPr eaLnBrk="1" hangingPunct="1">
              <a:spcBef>
                <a:spcPct val="0"/>
              </a:spcBef>
              <a:buFontTx/>
              <a:buNone/>
            </a:pPr>
            <a:r>
              <a:rPr lang="en-US" altLang="en-US" sz="2800">
                <a:latin typeface="Tahoma" panose="020B0604030504040204" pitchFamily="34" charset="0"/>
              </a:rPr>
              <a:t>System.out.println(i);</a:t>
            </a:r>
          </a:p>
          <a:p>
            <a:pPr eaLnBrk="1" hangingPunct="1">
              <a:spcBef>
                <a:spcPct val="0"/>
              </a:spcBef>
              <a:buFontTx/>
              <a:buNone/>
            </a:pPr>
            <a:endParaRPr lang="en-US" altLang="en-US" sz="2800">
              <a:latin typeface="Tahoma" panose="020B0604030504040204" pitchFamily="34" charset="0"/>
            </a:endParaRPr>
          </a:p>
        </p:txBody>
      </p:sp>
      <p:sp>
        <p:nvSpPr>
          <p:cNvPr id="74757" name="Text Box 4">
            <a:extLst>
              <a:ext uri="{FF2B5EF4-FFF2-40B4-BE49-F238E27FC236}">
                <a16:creationId xmlns:a16="http://schemas.microsoft.com/office/drawing/2014/main" id="{7C947BD4-0ED8-414D-A68E-7EF825B27521}"/>
              </a:ext>
            </a:extLst>
          </p:cNvPr>
          <p:cNvSpPr txBox="1">
            <a:spLocks noChangeArrowheads="1"/>
          </p:cNvSpPr>
          <p:nvPr/>
        </p:nvSpPr>
        <p:spPr bwMode="auto">
          <a:xfrm>
            <a:off x="762000" y="4343400"/>
            <a:ext cx="1905000" cy="1323975"/>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false</a:t>
            </a:r>
          </a:p>
        </p:txBody>
      </p:sp>
      <p:graphicFrame>
        <p:nvGraphicFramePr>
          <p:cNvPr id="110667" name="Group 75">
            <a:extLst>
              <a:ext uri="{FF2B5EF4-FFF2-40B4-BE49-F238E27FC236}">
                <a16:creationId xmlns:a16="http://schemas.microsoft.com/office/drawing/2014/main" id="{8EB0EF1A-08D1-47D0-BD57-71B0C0773E7D}"/>
              </a:ext>
            </a:extLst>
          </p:cNvPr>
          <p:cNvGraphicFramePr>
            <a:graphicFrameLocks noGrp="1"/>
          </p:cNvGraphicFramePr>
          <p:nvPr/>
        </p:nvGraphicFramePr>
        <p:xfrm>
          <a:off x="5638800" y="1905000"/>
          <a:ext cx="2514600" cy="259080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1762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1"/>
                  </a:ext>
                </a:extLst>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 </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3">
            <a:extLst>
              <a:ext uri="{FF2B5EF4-FFF2-40B4-BE49-F238E27FC236}">
                <a16:creationId xmlns:a16="http://schemas.microsoft.com/office/drawing/2014/main" id="{C858C28A-ED09-4D4D-A80D-E591AD10E19E}"/>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78851" name="WordArt 1114" descr="Narrow vertical">
            <a:extLst>
              <a:ext uri="{FF2B5EF4-FFF2-40B4-BE49-F238E27FC236}">
                <a16:creationId xmlns:a16="http://schemas.microsoft.com/office/drawing/2014/main" id="{5FDC2824-FF3D-44E8-A0E1-4D84EEB67B6E}"/>
              </a:ext>
            </a:extLst>
          </p:cNvPr>
          <p:cNvSpPr>
            <a:spLocks noChangeArrowheads="1" noChangeShapeType="1" noTextEdit="1"/>
          </p:cNvSpPr>
          <p:nvPr/>
        </p:nvSpPr>
        <p:spPr bwMode="auto">
          <a:xfrm>
            <a:off x="990600" y="228600"/>
            <a:ext cx="6858000" cy="762000"/>
          </a:xfrm>
          <a:prstGeom prst="rect">
            <a:avLst/>
          </a:prstGeom>
        </p:spPr>
        <p:txBody>
          <a:bodyPr wrap="none" fromWordArt="1">
            <a:prstTxWarp prst="textCurveUp">
              <a:avLst>
                <a:gd name="adj" fmla="val 40356"/>
              </a:avLst>
            </a:prstTxWarp>
          </a:bodyPr>
          <a:lstStyle/>
          <a:p>
            <a:pPr algn="ctr"/>
            <a:r>
              <a:rPr lang="en-US" sz="3600" kern="10">
                <a:ln w="12700">
                  <a:solidFill>
                    <a:srgbClr val="000000"/>
                  </a:solidFill>
                  <a:round/>
                  <a:headEnd type="none" w="sm" len="sm"/>
                  <a:tailEnd type="none" w="sm" len="sm"/>
                </a:ln>
                <a:blipFill dpi="0" rotWithShape="0">
                  <a:blip r:embed="rId3"/>
                  <a:srcRect/>
                  <a:tile tx="0" ty="0" sx="100000" sy="100000" flip="none" algn="tl"/>
                </a:blipFill>
                <a:effectLst>
                  <a:outerShdw dist="45791" dir="2021404" algn="ctr" rotWithShape="0">
                    <a:srgbClr val="808080"/>
                  </a:outerShdw>
                </a:effectLst>
                <a:latin typeface="Arial Black" panose="020B0A04020102020204" pitchFamily="34" charset="0"/>
              </a:rPr>
              <a:t>Boolean Example 6</a:t>
            </a:r>
          </a:p>
        </p:txBody>
      </p:sp>
      <p:sp>
        <p:nvSpPr>
          <p:cNvPr id="78852" name="Text Box 1115">
            <a:extLst>
              <a:ext uri="{FF2B5EF4-FFF2-40B4-BE49-F238E27FC236}">
                <a16:creationId xmlns:a16="http://schemas.microsoft.com/office/drawing/2014/main" id="{8C683ABD-5F03-4DDF-9BC2-C75B94823716}"/>
              </a:ext>
            </a:extLst>
          </p:cNvPr>
          <p:cNvSpPr txBox="1">
            <a:spLocks noChangeArrowheads="1"/>
          </p:cNvSpPr>
          <p:nvPr/>
        </p:nvSpPr>
        <p:spPr bwMode="auto">
          <a:xfrm>
            <a:off x="838200" y="1143000"/>
            <a:ext cx="7113588"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Which statement is represented by the</a:t>
            </a:r>
          </a:p>
          <a:p>
            <a:pPr eaLnBrk="1" hangingPunct="1">
              <a:spcBef>
                <a:spcPct val="0"/>
              </a:spcBef>
              <a:buFontTx/>
              <a:buNone/>
            </a:pPr>
            <a:r>
              <a:rPr lang="en-US" altLang="en-US" sz="2800">
                <a:latin typeface="Tahoma" panose="020B0604030504040204" pitchFamily="34" charset="0"/>
              </a:rPr>
              <a:t>truth table at right?</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A.	i  = !(c&amp;&amp;s)&amp;&amp;(c||s);</a:t>
            </a:r>
          </a:p>
          <a:p>
            <a:pPr eaLnBrk="1" hangingPunct="1">
              <a:spcBef>
                <a:spcPct val="0"/>
              </a:spcBef>
              <a:buFontTx/>
              <a:buNone/>
            </a:pPr>
            <a:r>
              <a:rPr lang="en-US" altLang="en-US" sz="2800">
                <a:latin typeface="Tahoma" panose="020B0604030504040204" pitchFamily="34" charset="0"/>
              </a:rPr>
              <a:t>B.	i  = c||s&amp;&amp;s;</a:t>
            </a:r>
          </a:p>
          <a:p>
            <a:pPr eaLnBrk="1" hangingPunct="1">
              <a:spcBef>
                <a:spcPct val="0"/>
              </a:spcBef>
              <a:buFontTx/>
              <a:buNone/>
            </a:pPr>
            <a:r>
              <a:rPr lang="en-US" altLang="en-US" sz="2800">
                <a:latin typeface="Tahoma" panose="020B0604030504040204" pitchFamily="34" charset="0"/>
              </a:rPr>
              <a:t>C.	i  = c&amp;&amp;s;</a:t>
            </a:r>
          </a:p>
          <a:p>
            <a:pPr eaLnBrk="1" hangingPunct="1">
              <a:spcBef>
                <a:spcPct val="0"/>
              </a:spcBef>
              <a:buFontTx/>
              <a:buNone/>
            </a:pPr>
            <a:r>
              <a:rPr lang="en-US" altLang="en-US" sz="2800">
                <a:latin typeface="Tahoma" panose="020B0604030504040204" pitchFamily="34" charset="0"/>
              </a:rPr>
              <a:t>D. 	i  = !c&amp;&amp;s;</a:t>
            </a:r>
          </a:p>
          <a:p>
            <a:pPr eaLnBrk="1" hangingPunct="1">
              <a:spcBef>
                <a:spcPct val="0"/>
              </a:spcBef>
              <a:buFontTx/>
              <a:buNone/>
            </a:pPr>
            <a:endParaRPr lang="en-US" altLang="en-US" sz="2800">
              <a:latin typeface="Tahoma" panose="020B0604030504040204" pitchFamily="34" charset="0"/>
            </a:endParaRPr>
          </a:p>
        </p:txBody>
      </p:sp>
      <p:sp>
        <p:nvSpPr>
          <p:cNvPr id="43100" name="WordArt 1116">
            <a:extLst>
              <a:ext uri="{FF2B5EF4-FFF2-40B4-BE49-F238E27FC236}">
                <a16:creationId xmlns:a16="http://schemas.microsoft.com/office/drawing/2014/main" id="{DA943AE5-C315-4CDE-9522-E4422B4CC294}"/>
              </a:ext>
            </a:extLst>
          </p:cNvPr>
          <p:cNvSpPr>
            <a:spLocks noChangeArrowheads="1" noChangeShapeType="1" noTextEdit="1"/>
          </p:cNvSpPr>
          <p:nvPr/>
        </p:nvSpPr>
        <p:spPr bwMode="auto">
          <a:xfrm>
            <a:off x="4114800" y="4724400"/>
            <a:ext cx="1676400" cy="1295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a:t>
            </a:r>
          </a:p>
        </p:txBody>
      </p:sp>
      <p:graphicFrame>
        <p:nvGraphicFramePr>
          <p:cNvPr id="43171" name="Group 1187">
            <a:extLst>
              <a:ext uri="{FF2B5EF4-FFF2-40B4-BE49-F238E27FC236}">
                <a16:creationId xmlns:a16="http://schemas.microsoft.com/office/drawing/2014/main" id="{1FCEEE17-EFDA-4536-BCF8-9FBF71D911B6}"/>
              </a:ext>
            </a:extLst>
          </p:cNvPr>
          <p:cNvGraphicFramePr>
            <a:graphicFrameLocks noGrp="1"/>
          </p:cNvGraphicFramePr>
          <p:nvPr/>
        </p:nvGraphicFramePr>
        <p:xfrm>
          <a:off x="6324600" y="2209800"/>
          <a:ext cx="2514600" cy="259080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err="1">
                          <a:ln>
                            <a:noFill/>
                          </a:ln>
                          <a:solidFill>
                            <a:schemeClr val="tx1"/>
                          </a:solidFill>
                          <a:effectLst/>
                          <a:latin typeface="Tahoma" pitchFamily="34" charset="0"/>
                        </a:rPr>
                        <a:t>i</a:t>
                      </a:r>
                      <a:endParaRPr kumimoji="0" lang="en-US" sz="2800" b="1"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1"/>
                  </a:ext>
                </a:extLst>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3100"/>
                                        </p:tgtEl>
                                        <p:attrNameLst>
                                          <p:attrName>style.visibility</p:attrName>
                                        </p:attrNameLst>
                                      </p:cBhvr>
                                      <p:to>
                                        <p:strVal val="visible"/>
                                      </p:to>
                                    </p:set>
                                    <p:anim calcmode="lin" valueType="num">
                                      <p:cBhvr additive="base">
                                        <p:cTn id="7" dur="500" fill="hold"/>
                                        <p:tgtEl>
                                          <p:spTgt spid="43100"/>
                                        </p:tgtEl>
                                        <p:attrNameLst>
                                          <p:attrName>ppt_x</p:attrName>
                                        </p:attrNameLst>
                                      </p:cBhvr>
                                      <p:tavLst>
                                        <p:tav tm="0">
                                          <p:val>
                                            <p:strVal val="0-#ppt_w/2"/>
                                          </p:val>
                                        </p:tav>
                                        <p:tav tm="100000">
                                          <p:val>
                                            <p:strVal val="#ppt_x"/>
                                          </p:val>
                                        </p:tav>
                                      </p:tavLst>
                                    </p:anim>
                                    <p:anim calcmode="lin" valueType="num">
                                      <p:cBhvr additive="base">
                                        <p:cTn id="8" dur="500" fill="hold"/>
                                        <p:tgtEl>
                                          <p:spTgt spid="4310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3">
            <a:extLst>
              <a:ext uri="{FF2B5EF4-FFF2-40B4-BE49-F238E27FC236}">
                <a16:creationId xmlns:a16="http://schemas.microsoft.com/office/drawing/2014/main" id="{8067D1EB-3551-4820-9892-908E82158860}"/>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0899" name="Text Box 2051">
            <a:extLst>
              <a:ext uri="{FF2B5EF4-FFF2-40B4-BE49-F238E27FC236}">
                <a16:creationId xmlns:a16="http://schemas.microsoft.com/office/drawing/2014/main" id="{06F22471-71BF-41CC-BC43-A1B17C97FA34}"/>
              </a:ext>
            </a:extLst>
          </p:cNvPr>
          <p:cNvSpPr txBox="1">
            <a:spLocks noChangeArrowheads="1"/>
          </p:cNvSpPr>
          <p:nvPr/>
        </p:nvSpPr>
        <p:spPr bwMode="auto">
          <a:xfrm>
            <a:off x="838200" y="1143000"/>
            <a:ext cx="7113588"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latin typeface="Tahoma" panose="020B0604030504040204" pitchFamily="34" charset="0"/>
              </a:rPr>
              <a:t>Which statement is represented by the</a:t>
            </a:r>
          </a:p>
          <a:p>
            <a:pPr eaLnBrk="1" hangingPunct="1">
              <a:spcBef>
                <a:spcPct val="0"/>
              </a:spcBef>
              <a:buFontTx/>
              <a:buNone/>
            </a:pPr>
            <a:r>
              <a:rPr lang="en-US" altLang="en-US" sz="2800" dirty="0">
                <a:latin typeface="Tahoma" panose="020B0604030504040204" pitchFamily="34" charset="0"/>
              </a:rPr>
              <a:t>truth table at right?</a:t>
            </a:r>
          </a:p>
          <a:p>
            <a:pPr eaLnBrk="1" hangingPunct="1">
              <a:spcBef>
                <a:spcPct val="0"/>
              </a:spcBef>
              <a:buFontTx/>
              <a:buNone/>
            </a:pPr>
            <a:endParaRPr lang="en-US" altLang="en-US" sz="2800" dirty="0">
              <a:latin typeface="Tahoma" panose="020B0604030504040204" pitchFamily="34" charset="0"/>
            </a:endParaRPr>
          </a:p>
          <a:p>
            <a:pPr eaLnBrk="1" hangingPunct="1">
              <a:spcBef>
                <a:spcPct val="0"/>
              </a:spcBef>
              <a:buFontTx/>
              <a:buNone/>
            </a:pPr>
            <a:r>
              <a:rPr lang="en-US" altLang="en-US" sz="2800" dirty="0">
                <a:latin typeface="Tahoma" panose="020B0604030504040204" pitchFamily="34" charset="0"/>
              </a:rPr>
              <a:t>A.	</a:t>
            </a:r>
            <a:r>
              <a:rPr lang="en-US" altLang="en-US" sz="2800" dirty="0" err="1">
                <a:latin typeface="Tahoma" panose="020B0604030504040204" pitchFamily="34" charset="0"/>
              </a:rPr>
              <a:t>i</a:t>
            </a:r>
            <a:r>
              <a:rPr lang="en-US" altLang="en-US" sz="2800" dirty="0">
                <a:latin typeface="Tahoma" panose="020B0604030504040204" pitchFamily="34" charset="0"/>
              </a:rPr>
              <a:t>  = !(c&amp;&amp;s) &amp;&amp; c||s;</a:t>
            </a:r>
          </a:p>
          <a:p>
            <a:pPr eaLnBrk="1" hangingPunct="1">
              <a:spcBef>
                <a:spcPct val="0"/>
              </a:spcBef>
              <a:buFontTx/>
              <a:buNone/>
            </a:pPr>
            <a:r>
              <a:rPr lang="en-US" altLang="en-US" sz="2800" dirty="0">
                <a:latin typeface="Tahoma" panose="020B0604030504040204" pitchFamily="34" charset="0"/>
              </a:rPr>
              <a:t>B.	</a:t>
            </a:r>
            <a:r>
              <a:rPr lang="en-US" altLang="en-US" sz="2800" dirty="0" err="1">
                <a:latin typeface="Tahoma" panose="020B0604030504040204" pitchFamily="34" charset="0"/>
              </a:rPr>
              <a:t>i</a:t>
            </a:r>
            <a:r>
              <a:rPr lang="en-US" altLang="en-US" sz="2800" dirty="0">
                <a:latin typeface="Tahoma" panose="020B0604030504040204" pitchFamily="34" charset="0"/>
              </a:rPr>
              <a:t>  = c||s&amp;&amp;s;</a:t>
            </a:r>
          </a:p>
          <a:p>
            <a:pPr eaLnBrk="1" hangingPunct="1">
              <a:spcBef>
                <a:spcPct val="0"/>
              </a:spcBef>
              <a:buFontTx/>
              <a:buNone/>
            </a:pPr>
            <a:r>
              <a:rPr lang="en-US" altLang="en-US" sz="2800" dirty="0">
                <a:latin typeface="Tahoma" panose="020B0604030504040204" pitchFamily="34" charset="0"/>
              </a:rPr>
              <a:t>C.	</a:t>
            </a:r>
            <a:r>
              <a:rPr lang="en-US" altLang="en-US" sz="2800" dirty="0" err="1">
                <a:latin typeface="Tahoma" panose="020B0604030504040204" pitchFamily="34" charset="0"/>
              </a:rPr>
              <a:t>i</a:t>
            </a:r>
            <a:r>
              <a:rPr lang="en-US" altLang="en-US" sz="2800" dirty="0">
                <a:latin typeface="Tahoma" panose="020B0604030504040204" pitchFamily="34" charset="0"/>
              </a:rPr>
              <a:t>  = c&amp;&amp;s;</a:t>
            </a:r>
          </a:p>
          <a:p>
            <a:pPr eaLnBrk="1" hangingPunct="1">
              <a:spcBef>
                <a:spcPct val="0"/>
              </a:spcBef>
              <a:buFontTx/>
              <a:buNone/>
            </a:pPr>
            <a:r>
              <a:rPr lang="en-US" altLang="en-US" sz="2800" dirty="0">
                <a:latin typeface="Tahoma" panose="020B0604030504040204" pitchFamily="34" charset="0"/>
              </a:rPr>
              <a:t>D. 	</a:t>
            </a:r>
            <a:r>
              <a:rPr lang="en-US" altLang="en-US" sz="2800" dirty="0" err="1">
                <a:latin typeface="Tahoma" panose="020B0604030504040204" pitchFamily="34" charset="0"/>
              </a:rPr>
              <a:t>i</a:t>
            </a:r>
            <a:r>
              <a:rPr lang="en-US" altLang="en-US" sz="2800" dirty="0">
                <a:latin typeface="Tahoma" panose="020B0604030504040204" pitchFamily="34" charset="0"/>
              </a:rPr>
              <a:t>  =  !(c&amp;&amp;s) &amp;&amp;(c||s);</a:t>
            </a:r>
          </a:p>
          <a:p>
            <a:pPr eaLnBrk="1" hangingPunct="1">
              <a:spcBef>
                <a:spcPct val="0"/>
              </a:spcBef>
              <a:buFontTx/>
              <a:buNone/>
            </a:pPr>
            <a:endParaRPr lang="en-US" altLang="en-US" sz="2800" dirty="0">
              <a:latin typeface="Tahoma" panose="020B0604030504040204" pitchFamily="34" charset="0"/>
            </a:endParaRPr>
          </a:p>
        </p:txBody>
      </p:sp>
      <p:sp>
        <p:nvSpPr>
          <p:cNvPr id="46085" name="WordArt 2053">
            <a:extLst>
              <a:ext uri="{FF2B5EF4-FFF2-40B4-BE49-F238E27FC236}">
                <a16:creationId xmlns:a16="http://schemas.microsoft.com/office/drawing/2014/main" id="{123319FA-3FBC-46FD-A679-0553D25A840E}"/>
              </a:ext>
            </a:extLst>
          </p:cNvPr>
          <p:cNvSpPr>
            <a:spLocks noChangeArrowheads="1" noChangeShapeType="1" noTextEdit="1"/>
          </p:cNvSpPr>
          <p:nvPr/>
        </p:nvSpPr>
        <p:spPr bwMode="auto">
          <a:xfrm>
            <a:off x="4495800" y="4800600"/>
            <a:ext cx="1524000" cy="1295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d</a:t>
            </a:r>
          </a:p>
        </p:txBody>
      </p:sp>
      <p:sp>
        <p:nvSpPr>
          <p:cNvPr id="80901" name="WordArt 2054" descr="Narrow vertical">
            <a:extLst>
              <a:ext uri="{FF2B5EF4-FFF2-40B4-BE49-F238E27FC236}">
                <a16:creationId xmlns:a16="http://schemas.microsoft.com/office/drawing/2014/main" id="{5186E40D-C5E6-4EED-B22F-22CF89DDF7B5}"/>
              </a:ext>
            </a:extLst>
          </p:cNvPr>
          <p:cNvSpPr>
            <a:spLocks noChangeArrowheads="1" noChangeShapeType="1" noTextEdit="1"/>
          </p:cNvSpPr>
          <p:nvPr/>
        </p:nvSpPr>
        <p:spPr bwMode="auto">
          <a:xfrm>
            <a:off x="1066800" y="152400"/>
            <a:ext cx="6858000" cy="762000"/>
          </a:xfrm>
          <a:prstGeom prst="rect">
            <a:avLst/>
          </a:prstGeom>
        </p:spPr>
        <p:txBody>
          <a:bodyPr wrap="none" fromWordArt="1">
            <a:prstTxWarp prst="textCurveUp">
              <a:avLst>
                <a:gd name="adj" fmla="val 40356"/>
              </a:avLst>
            </a:prstTxWarp>
          </a:bodyPr>
          <a:lstStyle/>
          <a:p>
            <a:pPr algn="ctr"/>
            <a:r>
              <a:rPr lang="en-US" sz="3600" kern="10">
                <a:ln w="12700">
                  <a:solidFill>
                    <a:srgbClr val="000000"/>
                  </a:solidFill>
                  <a:round/>
                  <a:headEnd type="none" w="sm" len="sm"/>
                  <a:tailEnd type="none" w="sm" len="sm"/>
                </a:ln>
                <a:blipFill dpi="0" rotWithShape="0">
                  <a:blip r:embed="rId3"/>
                  <a:srcRect/>
                  <a:tile tx="0" ty="0" sx="100000" sy="100000" flip="none" algn="tl"/>
                </a:blipFill>
                <a:effectLst>
                  <a:outerShdw dist="45791" dir="2021404" algn="ctr" rotWithShape="0">
                    <a:srgbClr val="808080"/>
                  </a:outerShdw>
                </a:effectLst>
                <a:latin typeface="Arial Black" panose="020B0A04020102020204" pitchFamily="34" charset="0"/>
              </a:rPr>
              <a:t>Boolean Example 7</a:t>
            </a:r>
          </a:p>
        </p:txBody>
      </p:sp>
      <p:graphicFrame>
        <p:nvGraphicFramePr>
          <p:cNvPr id="46158" name="Group 2126">
            <a:extLst>
              <a:ext uri="{FF2B5EF4-FFF2-40B4-BE49-F238E27FC236}">
                <a16:creationId xmlns:a16="http://schemas.microsoft.com/office/drawing/2014/main" id="{B30422A2-0A42-4C7D-87CB-8D20BD6BAB1B}"/>
              </a:ext>
            </a:extLst>
          </p:cNvPr>
          <p:cNvGraphicFramePr>
            <a:graphicFrameLocks noGrp="1"/>
          </p:cNvGraphicFramePr>
          <p:nvPr/>
        </p:nvGraphicFramePr>
        <p:xfrm>
          <a:off x="6324600" y="2209800"/>
          <a:ext cx="2514600" cy="259080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1"/>
                  </a:ext>
                </a:extLst>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46085"/>
                                        </p:tgtEl>
                                        <p:attrNameLst>
                                          <p:attrName>style.visibility</p:attrName>
                                        </p:attrNameLst>
                                      </p:cBhvr>
                                      <p:to>
                                        <p:strVal val="visible"/>
                                      </p:to>
                                    </p:set>
                                    <p:anim calcmode="lin" valueType="num">
                                      <p:cBhvr additive="base">
                                        <p:cTn id="7" dur="500" fill="hold"/>
                                        <p:tgtEl>
                                          <p:spTgt spid="46085"/>
                                        </p:tgtEl>
                                        <p:attrNameLst>
                                          <p:attrName>ppt_x</p:attrName>
                                        </p:attrNameLst>
                                      </p:cBhvr>
                                      <p:tavLst>
                                        <p:tav tm="0">
                                          <p:val>
                                            <p:strVal val="0-#ppt_w/2"/>
                                          </p:val>
                                        </p:tav>
                                        <p:tav tm="100000">
                                          <p:val>
                                            <p:strVal val="#ppt_x"/>
                                          </p:val>
                                        </p:tav>
                                      </p:tavLst>
                                    </p:anim>
                                    <p:anim calcmode="lin" valueType="num">
                                      <p:cBhvr additive="base">
                                        <p:cTn id="8" dur="500" fill="hold"/>
                                        <p:tgtEl>
                                          <p:spTgt spid="460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WordArt 3">
            <a:extLst>
              <a:ext uri="{FF2B5EF4-FFF2-40B4-BE49-F238E27FC236}">
                <a16:creationId xmlns:a16="http://schemas.microsoft.com/office/drawing/2014/main" id="{CDD5B936-D7C1-45A2-9D81-E00551E2BC83}"/>
              </a:ext>
            </a:extLst>
          </p:cNvPr>
          <p:cNvSpPr>
            <a:spLocks noChangeArrowheads="1" noChangeShapeType="1" noTextEdit="1"/>
          </p:cNvSpPr>
          <p:nvPr/>
        </p:nvSpPr>
        <p:spPr bwMode="auto">
          <a:xfrm>
            <a:off x="1066800" y="457200"/>
            <a:ext cx="69342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Fundamental Boolean Logic</a:t>
            </a:r>
          </a:p>
        </p:txBody>
      </p:sp>
      <p:graphicFrame>
        <p:nvGraphicFramePr>
          <p:cNvPr id="2" name="Table 1">
            <a:extLst>
              <a:ext uri="{FF2B5EF4-FFF2-40B4-BE49-F238E27FC236}">
                <a16:creationId xmlns:a16="http://schemas.microsoft.com/office/drawing/2014/main" id="{CAAAB443-4A62-45FB-A5C0-1D37C49A48E2}"/>
              </a:ext>
            </a:extLst>
          </p:cNvPr>
          <p:cNvGraphicFramePr>
            <a:graphicFrameLocks noGrp="1"/>
          </p:cNvGraphicFramePr>
          <p:nvPr/>
        </p:nvGraphicFramePr>
        <p:xfrm>
          <a:off x="1104900" y="1866441"/>
          <a:ext cx="6934200" cy="4572000"/>
        </p:xfrm>
        <a:graphic>
          <a:graphicData uri="http://schemas.openxmlformats.org/drawingml/2006/table">
            <a:tbl>
              <a:tblPr firstRow="1" bandRow="1">
                <a:tableStyleId>{5C22544A-7EE6-4342-B048-85BDC9FD1C3A}</a:tableStyleId>
              </a:tblPr>
              <a:tblGrid>
                <a:gridCol w="3467100">
                  <a:extLst>
                    <a:ext uri="{9D8B030D-6E8A-4147-A177-3AD203B41FA5}">
                      <a16:colId xmlns:a16="http://schemas.microsoft.com/office/drawing/2014/main" val="700624999"/>
                    </a:ext>
                  </a:extLst>
                </a:gridCol>
                <a:gridCol w="3467100">
                  <a:extLst>
                    <a:ext uri="{9D8B030D-6E8A-4147-A177-3AD203B41FA5}">
                      <a16:colId xmlns:a16="http://schemas.microsoft.com/office/drawing/2014/main" val="2093708222"/>
                    </a:ext>
                  </a:extLst>
                </a:gridCol>
              </a:tblGrid>
              <a:tr h="370840">
                <a:tc>
                  <a:txBody>
                    <a:bodyPr/>
                    <a:lstStyle/>
                    <a:p>
                      <a:pPr algn="ctr"/>
                      <a:r>
                        <a:rPr lang="en-US" sz="2400" dirty="0"/>
                        <a:t>axioms</a:t>
                      </a:r>
                    </a:p>
                  </a:txBody>
                  <a:tcPr/>
                </a:tc>
                <a:tc>
                  <a:txBody>
                    <a:bodyPr/>
                    <a:lstStyle/>
                    <a:p>
                      <a:endParaRPr lang="en-US" sz="2400"/>
                    </a:p>
                  </a:txBody>
                  <a:tcPr/>
                </a:tc>
                <a:extLst>
                  <a:ext uri="{0D108BD9-81ED-4DB2-BD59-A6C34878D82A}">
                    <a16:rowId xmlns:a16="http://schemas.microsoft.com/office/drawing/2014/main" val="1878604251"/>
                  </a:ext>
                </a:extLst>
              </a:tr>
              <a:tr h="370840">
                <a:tc>
                  <a:txBody>
                    <a:bodyPr/>
                    <a:lstStyle/>
                    <a:p>
                      <a:pPr algn="ctr"/>
                      <a:r>
                        <a:rPr lang="en-US" sz="2400" dirty="0"/>
                        <a:t>identity</a:t>
                      </a:r>
                    </a:p>
                  </a:txBody>
                  <a:tcPr/>
                </a:tc>
                <a:tc>
                  <a:txBody>
                    <a:bodyPr/>
                    <a:lstStyle/>
                    <a:p>
                      <a:pPr algn="ctr"/>
                      <a:r>
                        <a:rPr lang="en-US" sz="2400" dirty="0"/>
                        <a:t>1x = x</a:t>
                      </a:r>
                    </a:p>
                    <a:p>
                      <a:pPr algn="ctr"/>
                      <a:r>
                        <a:rPr lang="en-US" sz="2400" dirty="0"/>
                        <a:t>x + 0 = x</a:t>
                      </a:r>
                    </a:p>
                  </a:txBody>
                  <a:tcPr/>
                </a:tc>
                <a:extLst>
                  <a:ext uri="{0D108BD9-81ED-4DB2-BD59-A6C34878D82A}">
                    <a16:rowId xmlns:a16="http://schemas.microsoft.com/office/drawing/2014/main" val="2852236408"/>
                  </a:ext>
                </a:extLst>
              </a:tr>
              <a:tr h="370840">
                <a:tc>
                  <a:txBody>
                    <a:bodyPr/>
                    <a:lstStyle/>
                    <a:p>
                      <a:pPr algn="ctr"/>
                      <a:r>
                        <a:rPr lang="en-US" sz="2400" dirty="0"/>
                        <a:t>complementary</a:t>
                      </a:r>
                    </a:p>
                  </a:txBody>
                  <a:tcPr/>
                </a:tc>
                <a:tc>
                  <a:txBody>
                    <a:bodyPr/>
                    <a:lstStyle/>
                    <a:p>
                      <a:pPr algn="ctr"/>
                      <a:r>
                        <a:rPr lang="en-US" sz="2400" dirty="0"/>
                        <a:t>xx’ = 0</a:t>
                      </a:r>
                    </a:p>
                    <a:p>
                      <a:pPr algn="ctr"/>
                      <a:r>
                        <a:rPr lang="en-US" sz="2400" dirty="0"/>
                        <a:t>x + x’ = 1</a:t>
                      </a:r>
                    </a:p>
                  </a:txBody>
                  <a:tcPr/>
                </a:tc>
                <a:extLst>
                  <a:ext uri="{0D108BD9-81ED-4DB2-BD59-A6C34878D82A}">
                    <a16:rowId xmlns:a16="http://schemas.microsoft.com/office/drawing/2014/main" val="329058866"/>
                  </a:ext>
                </a:extLst>
              </a:tr>
              <a:tr h="370840">
                <a:tc>
                  <a:txBody>
                    <a:bodyPr/>
                    <a:lstStyle/>
                    <a:p>
                      <a:pPr algn="ctr"/>
                      <a:r>
                        <a:rPr lang="en-US" sz="2400" dirty="0"/>
                        <a:t>commutative</a:t>
                      </a:r>
                    </a:p>
                  </a:txBody>
                  <a:tcPr/>
                </a:tc>
                <a:tc>
                  <a:txBody>
                    <a:bodyPr/>
                    <a:lstStyle/>
                    <a:p>
                      <a:pPr algn="ctr"/>
                      <a:r>
                        <a:rPr lang="en-US" sz="2400" dirty="0" err="1"/>
                        <a:t>xy</a:t>
                      </a:r>
                      <a:r>
                        <a:rPr lang="en-US" sz="2400" dirty="0"/>
                        <a:t> = </a:t>
                      </a:r>
                      <a:r>
                        <a:rPr lang="en-US" sz="2400" dirty="0" err="1"/>
                        <a:t>yx</a:t>
                      </a:r>
                      <a:endParaRPr lang="en-US" sz="2400" dirty="0"/>
                    </a:p>
                    <a:p>
                      <a:pPr algn="ctr"/>
                      <a:r>
                        <a:rPr lang="en-US" sz="2400" dirty="0"/>
                        <a:t>x + y = y + x</a:t>
                      </a:r>
                    </a:p>
                  </a:txBody>
                  <a:tcPr/>
                </a:tc>
                <a:extLst>
                  <a:ext uri="{0D108BD9-81ED-4DB2-BD59-A6C34878D82A}">
                    <a16:rowId xmlns:a16="http://schemas.microsoft.com/office/drawing/2014/main" val="2932700234"/>
                  </a:ext>
                </a:extLst>
              </a:tr>
              <a:tr h="370840">
                <a:tc>
                  <a:txBody>
                    <a:bodyPr/>
                    <a:lstStyle/>
                    <a:p>
                      <a:pPr algn="ctr"/>
                      <a:r>
                        <a:rPr lang="en-US" sz="2400" dirty="0"/>
                        <a:t>distributive</a:t>
                      </a:r>
                    </a:p>
                  </a:txBody>
                  <a:tcPr/>
                </a:tc>
                <a:tc>
                  <a:txBody>
                    <a:bodyPr/>
                    <a:lstStyle/>
                    <a:p>
                      <a:pPr algn="ctr"/>
                      <a:r>
                        <a:rPr lang="en-US" sz="2400" dirty="0"/>
                        <a:t>x(y + z) = </a:t>
                      </a:r>
                      <a:r>
                        <a:rPr lang="en-US" sz="2400" dirty="0" err="1"/>
                        <a:t>xy</a:t>
                      </a:r>
                      <a:r>
                        <a:rPr lang="en-US" sz="2400" dirty="0"/>
                        <a:t> + </a:t>
                      </a:r>
                      <a:r>
                        <a:rPr lang="en-US" sz="2400" dirty="0" err="1"/>
                        <a:t>xz</a:t>
                      </a:r>
                      <a:endParaRPr lang="en-US" sz="2400" dirty="0"/>
                    </a:p>
                    <a:p>
                      <a:pPr algn="ctr"/>
                      <a:r>
                        <a:rPr lang="en-US" sz="2400" dirty="0"/>
                        <a:t>x + </a:t>
                      </a:r>
                      <a:r>
                        <a:rPr lang="en-US" sz="2400" dirty="0" err="1"/>
                        <a:t>yz</a:t>
                      </a:r>
                      <a:r>
                        <a:rPr lang="en-US" sz="2400" dirty="0"/>
                        <a:t> = (x + y)(x + z)</a:t>
                      </a:r>
                    </a:p>
                  </a:txBody>
                  <a:tcPr/>
                </a:tc>
                <a:extLst>
                  <a:ext uri="{0D108BD9-81ED-4DB2-BD59-A6C34878D82A}">
                    <a16:rowId xmlns:a16="http://schemas.microsoft.com/office/drawing/2014/main" val="2592398570"/>
                  </a:ext>
                </a:extLst>
              </a:tr>
              <a:tr h="370840">
                <a:tc>
                  <a:txBody>
                    <a:bodyPr/>
                    <a:lstStyle/>
                    <a:p>
                      <a:pPr algn="ctr"/>
                      <a:r>
                        <a:rPr lang="en-US" sz="2400" dirty="0"/>
                        <a:t>associative</a:t>
                      </a:r>
                    </a:p>
                  </a:txBody>
                  <a:tcPr/>
                </a:tc>
                <a:tc>
                  <a:txBody>
                    <a:bodyPr/>
                    <a:lstStyle/>
                    <a:p>
                      <a:pPr algn="ctr"/>
                      <a:r>
                        <a:rPr lang="en-US" sz="2400" dirty="0"/>
                        <a:t>(</a:t>
                      </a:r>
                      <a:r>
                        <a:rPr lang="en-US" sz="2400" dirty="0" err="1"/>
                        <a:t>xy</a:t>
                      </a:r>
                      <a:r>
                        <a:rPr lang="en-US" sz="2400" dirty="0"/>
                        <a:t>)z = x(</a:t>
                      </a:r>
                      <a:r>
                        <a:rPr lang="en-US" sz="2400" dirty="0" err="1"/>
                        <a:t>yz</a:t>
                      </a:r>
                      <a:r>
                        <a:rPr lang="en-US" sz="2400" dirty="0"/>
                        <a:t>)</a:t>
                      </a:r>
                    </a:p>
                    <a:p>
                      <a:pPr algn="ctr"/>
                      <a:r>
                        <a:rPr lang="en-US" sz="2400" dirty="0"/>
                        <a:t>(x + y) + z = x + (y + z)</a:t>
                      </a:r>
                    </a:p>
                  </a:txBody>
                  <a:tcPr/>
                </a:tc>
                <a:extLst>
                  <a:ext uri="{0D108BD9-81ED-4DB2-BD59-A6C34878D82A}">
                    <a16:rowId xmlns:a16="http://schemas.microsoft.com/office/drawing/2014/main" val="2180589976"/>
                  </a:ext>
                </a:extLst>
              </a:tr>
            </a:tbl>
          </a:graphicData>
        </a:graphic>
      </p:graphicFrame>
    </p:spTree>
    <p:extLst>
      <p:ext uri="{BB962C8B-B14F-4D97-AF65-F5344CB8AC3E}">
        <p14:creationId xmlns:p14="http://schemas.microsoft.com/office/powerpoint/2010/main" val="18183825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WordArt 3">
            <a:extLst>
              <a:ext uri="{FF2B5EF4-FFF2-40B4-BE49-F238E27FC236}">
                <a16:creationId xmlns:a16="http://schemas.microsoft.com/office/drawing/2014/main" id="{CDD5B936-D7C1-45A2-9D81-E00551E2BC83}"/>
              </a:ext>
            </a:extLst>
          </p:cNvPr>
          <p:cNvSpPr>
            <a:spLocks noChangeArrowheads="1" noChangeShapeType="1" noTextEdit="1"/>
          </p:cNvSpPr>
          <p:nvPr/>
        </p:nvSpPr>
        <p:spPr bwMode="auto">
          <a:xfrm>
            <a:off x="1066800" y="457200"/>
            <a:ext cx="69342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Fundamental Boolean Logic</a:t>
            </a:r>
          </a:p>
        </p:txBody>
      </p:sp>
      <p:graphicFrame>
        <p:nvGraphicFramePr>
          <p:cNvPr id="2" name="Table 1">
            <a:extLst>
              <a:ext uri="{FF2B5EF4-FFF2-40B4-BE49-F238E27FC236}">
                <a16:creationId xmlns:a16="http://schemas.microsoft.com/office/drawing/2014/main" id="{CAAAB443-4A62-45FB-A5C0-1D37C49A48E2}"/>
              </a:ext>
            </a:extLst>
          </p:cNvPr>
          <p:cNvGraphicFramePr>
            <a:graphicFrameLocks noGrp="1"/>
          </p:cNvGraphicFramePr>
          <p:nvPr>
            <p:extLst>
              <p:ext uri="{D42A27DB-BD31-4B8C-83A1-F6EECF244321}">
                <p14:modId xmlns:p14="http://schemas.microsoft.com/office/powerpoint/2010/main" val="306449341"/>
              </p:ext>
            </p:extLst>
          </p:nvPr>
        </p:nvGraphicFramePr>
        <p:xfrm>
          <a:off x="1104900" y="1737360"/>
          <a:ext cx="6934200" cy="4663440"/>
        </p:xfrm>
        <a:graphic>
          <a:graphicData uri="http://schemas.openxmlformats.org/drawingml/2006/table">
            <a:tbl>
              <a:tblPr firstRow="1" bandRow="1">
                <a:tableStyleId>{5C22544A-7EE6-4342-B048-85BDC9FD1C3A}</a:tableStyleId>
              </a:tblPr>
              <a:tblGrid>
                <a:gridCol w="3467100">
                  <a:extLst>
                    <a:ext uri="{9D8B030D-6E8A-4147-A177-3AD203B41FA5}">
                      <a16:colId xmlns:a16="http://schemas.microsoft.com/office/drawing/2014/main" val="700624999"/>
                    </a:ext>
                  </a:extLst>
                </a:gridCol>
                <a:gridCol w="3467100">
                  <a:extLst>
                    <a:ext uri="{9D8B030D-6E8A-4147-A177-3AD203B41FA5}">
                      <a16:colId xmlns:a16="http://schemas.microsoft.com/office/drawing/2014/main" val="2093708222"/>
                    </a:ext>
                  </a:extLst>
                </a:gridCol>
              </a:tblGrid>
              <a:tr h="370840">
                <a:tc>
                  <a:txBody>
                    <a:bodyPr/>
                    <a:lstStyle/>
                    <a:p>
                      <a:pPr algn="ctr"/>
                      <a:r>
                        <a:rPr lang="en-US" sz="2400" dirty="0"/>
                        <a:t>identities/theorems</a:t>
                      </a:r>
                    </a:p>
                  </a:txBody>
                  <a:tcPr/>
                </a:tc>
                <a:tc>
                  <a:txBody>
                    <a:bodyPr/>
                    <a:lstStyle/>
                    <a:p>
                      <a:endParaRPr lang="en-US" sz="2400"/>
                    </a:p>
                  </a:txBody>
                  <a:tcPr/>
                </a:tc>
                <a:extLst>
                  <a:ext uri="{0D108BD9-81ED-4DB2-BD59-A6C34878D82A}">
                    <a16:rowId xmlns:a16="http://schemas.microsoft.com/office/drawing/2014/main" val="1878604251"/>
                  </a:ext>
                </a:extLst>
              </a:tr>
              <a:tr h="370840">
                <a:tc>
                  <a:txBody>
                    <a:bodyPr/>
                    <a:lstStyle/>
                    <a:p>
                      <a:pPr algn="ctr"/>
                      <a:r>
                        <a:rPr lang="en-US" sz="2400" dirty="0"/>
                        <a:t>negation</a:t>
                      </a:r>
                    </a:p>
                  </a:txBody>
                  <a:tcPr/>
                </a:tc>
                <a:tc>
                  <a:txBody>
                    <a:bodyPr/>
                    <a:lstStyle/>
                    <a:p>
                      <a:pPr algn="ctr"/>
                      <a:r>
                        <a:rPr lang="en-US" sz="2400" dirty="0"/>
                        <a:t>0’ = 1</a:t>
                      </a:r>
                    </a:p>
                    <a:p>
                      <a:pPr algn="ctr"/>
                      <a:r>
                        <a:rPr lang="en-US" sz="2400" dirty="0"/>
                        <a:t>1’ = 0</a:t>
                      </a:r>
                    </a:p>
                  </a:txBody>
                  <a:tcPr/>
                </a:tc>
                <a:extLst>
                  <a:ext uri="{0D108BD9-81ED-4DB2-BD59-A6C34878D82A}">
                    <a16:rowId xmlns:a16="http://schemas.microsoft.com/office/drawing/2014/main" val="2852236408"/>
                  </a:ext>
                </a:extLst>
              </a:tr>
              <a:tr h="370840">
                <a:tc>
                  <a:txBody>
                    <a:bodyPr/>
                    <a:lstStyle/>
                    <a:p>
                      <a:pPr algn="ctr"/>
                      <a:r>
                        <a:rPr lang="en-US" sz="2400" dirty="0"/>
                        <a:t>double negation</a:t>
                      </a:r>
                    </a:p>
                  </a:txBody>
                  <a:tcPr/>
                </a:tc>
                <a:tc>
                  <a:txBody>
                    <a:bodyPr/>
                    <a:lstStyle/>
                    <a:p>
                      <a:pPr algn="ctr"/>
                      <a:r>
                        <a:rPr lang="en-US" sz="2400" dirty="0"/>
                        <a:t>(x’)’ </a:t>
                      </a:r>
                      <a:r>
                        <a:rPr lang="en-US" sz="2400"/>
                        <a:t>= x</a:t>
                      </a:r>
                      <a:endParaRPr lang="en-US" sz="2400" dirty="0"/>
                    </a:p>
                  </a:txBody>
                  <a:tcPr/>
                </a:tc>
                <a:extLst>
                  <a:ext uri="{0D108BD9-81ED-4DB2-BD59-A6C34878D82A}">
                    <a16:rowId xmlns:a16="http://schemas.microsoft.com/office/drawing/2014/main" val="329058866"/>
                  </a:ext>
                </a:extLst>
              </a:tr>
              <a:tr h="370840">
                <a:tc>
                  <a:txBody>
                    <a:bodyPr/>
                    <a:lstStyle/>
                    <a:p>
                      <a:pPr algn="ctr"/>
                      <a:r>
                        <a:rPr lang="en-US" sz="2400" dirty="0"/>
                        <a:t>annihilation</a:t>
                      </a:r>
                    </a:p>
                  </a:txBody>
                  <a:tcPr/>
                </a:tc>
                <a:tc>
                  <a:txBody>
                    <a:bodyPr/>
                    <a:lstStyle/>
                    <a:p>
                      <a:pPr algn="ctr"/>
                      <a:r>
                        <a:rPr lang="en-US" sz="2400" dirty="0"/>
                        <a:t>0x = 0</a:t>
                      </a:r>
                    </a:p>
                    <a:p>
                      <a:pPr algn="ctr"/>
                      <a:r>
                        <a:rPr lang="en-US" sz="2400" dirty="0"/>
                        <a:t>1 + x = 1</a:t>
                      </a:r>
                    </a:p>
                  </a:txBody>
                  <a:tcPr/>
                </a:tc>
                <a:extLst>
                  <a:ext uri="{0D108BD9-81ED-4DB2-BD59-A6C34878D82A}">
                    <a16:rowId xmlns:a16="http://schemas.microsoft.com/office/drawing/2014/main" val="2932700234"/>
                  </a:ext>
                </a:extLst>
              </a:tr>
              <a:tr h="370840">
                <a:tc>
                  <a:txBody>
                    <a:bodyPr/>
                    <a:lstStyle/>
                    <a:p>
                      <a:pPr algn="ctr"/>
                      <a:r>
                        <a:rPr lang="en-US" sz="2400" dirty="0"/>
                        <a:t>absorption</a:t>
                      </a:r>
                    </a:p>
                  </a:txBody>
                  <a:tcPr/>
                </a:tc>
                <a:tc>
                  <a:txBody>
                    <a:bodyPr/>
                    <a:lstStyle/>
                    <a:p>
                      <a:pPr algn="ctr"/>
                      <a:r>
                        <a:rPr lang="en-US" sz="2400" dirty="0"/>
                        <a:t>x(x + y) = x</a:t>
                      </a:r>
                    </a:p>
                    <a:p>
                      <a:pPr algn="ctr"/>
                      <a:r>
                        <a:rPr lang="en-US" sz="2400" dirty="0"/>
                        <a:t>x + </a:t>
                      </a:r>
                      <a:r>
                        <a:rPr lang="en-US" sz="2400" dirty="0" err="1"/>
                        <a:t>xy</a:t>
                      </a:r>
                      <a:r>
                        <a:rPr lang="en-US" sz="2400" dirty="0"/>
                        <a:t> = x</a:t>
                      </a:r>
                    </a:p>
                  </a:txBody>
                  <a:tcPr/>
                </a:tc>
                <a:extLst>
                  <a:ext uri="{0D108BD9-81ED-4DB2-BD59-A6C34878D82A}">
                    <a16:rowId xmlns:a16="http://schemas.microsoft.com/office/drawing/2014/main" val="2592398570"/>
                  </a:ext>
                </a:extLst>
              </a:tr>
              <a:tr h="370840">
                <a:tc>
                  <a:txBody>
                    <a:bodyPr/>
                    <a:lstStyle/>
                    <a:p>
                      <a:pPr algn="ctr"/>
                      <a:r>
                        <a:rPr lang="en-US" sz="2400" dirty="0" err="1"/>
                        <a:t>DeMorgan’s</a:t>
                      </a:r>
                      <a:r>
                        <a:rPr lang="en-US" sz="2400" dirty="0"/>
                        <a:t> laws</a:t>
                      </a:r>
                    </a:p>
                  </a:txBody>
                  <a:tcPr/>
                </a:tc>
                <a:tc>
                  <a:txBody>
                    <a:bodyPr/>
                    <a:lstStyle/>
                    <a:p>
                      <a:pPr algn="ctr"/>
                      <a:r>
                        <a:rPr lang="en-US" sz="2400" dirty="0"/>
                        <a:t>(</a:t>
                      </a:r>
                      <a:r>
                        <a:rPr lang="en-US" sz="2400" dirty="0" err="1"/>
                        <a:t>xy</a:t>
                      </a:r>
                      <a:r>
                        <a:rPr lang="en-US" sz="2400" dirty="0"/>
                        <a:t>)’ = x’+  y’</a:t>
                      </a:r>
                    </a:p>
                    <a:p>
                      <a:pPr algn="ctr"/>
                      <a:r>
                        <a:rPr lang="en-US" sz="2400" dirty="0"/>
                        <a:t>(x + y)’ = </a:t>
                      </a:r>
                      <a:r>
                        <a:rPr lang="en-US" sz="2400" dirty="0" err="1"/>
                        <a:t>x’y</a:t>
                      </a:r>
                      <a:r>
                        <a:rPr lang="en-US" sz="2400" dirty="0"/>
                        <a:t>’</a:t>
                      </a:r>
                    </a:p>
                  </a:txBody>
                  <a:tcPr/>
                </a:tc>
                <a:extLst>
                  <a:ext uri="{0D108BD9-81ED-4DB2-BD59-A6C34878D82A}">
                    <a16:rowId xmlns:a16="http://schemas.microsoft.com/office/drawing/2014/main" val="2180589976"/>
                  </a:ext>
                </a:extLst>
              </a:tr>
              <a:tr h="370840">
                <a:tc>
                  <a:txBody>
                    <a:bodyPr/>
                    <a:lstStyle/>
                    <a:p>
                      <a:pPr algn="ctr"/>
                      <a:r>
                        <a:rPr lang="en-US" sz="2400" dirty="0"/>
                        <a:t>subtle theorem</a:t>
                      </a:r>
                    </a:p>
                  </a:txBody>
                  <a:tcPr/>
                </a:tc>
                <a:tc>
                  <a:txBody>
                    <a:bodyPr/>
                    <a:lstStyle/>
                    <a:p>
                      <a:pPr algn="ctr"/>
                      <a:r>
                        <a:rPr lang="en-US" sz="2400" dirty="0"/>
                        <a:t>x + </a:t>
                      </a:r>
                      <a:r>
                        <a:rPr lang="en-US" sz="2400" dirty="0" err="1"/>
                        <a:t>x’y</a:t>
                      </a:r>
                      <a:r>
                        <a:rPr lang="en-US" sz="2400" dirty="0"/>
                        <a:t> = x + y</a:t>
                      </a:r>
                    </a:p>
                  </a:txBody>
                  <a:tcPr/>
                </a:tc>
                <a:extLst>
                  <a:ext uri="{0D108BD9-81ED-4DB2-BD59-A6C34878D82A}">
                    <a16:rowId xmlns:a16="http://schemas.microsoft.com/office/drawing/2014/main" val="236770627"/>
                  </a:ext>
                </a:extLst>
              </a:tr>
            </a:tbl>
          </a:graphicData>
        </a:graphic>
      </p:graphicFrame>
    </p:spTree>
    <p:extLst>
      <p:ext uri="{BB962C8B-B14F-4D97-AF65-F5344CB8AC3E}">
        <p14:creationId xmlns:p14="http://schemas.microsoft.com/office/powerpoint/2010/main" val="3858426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WordArt 2">
            <a:extLst>
              <a:ext uri="{FF2B5EF4-FFF2-40B4-BE49-F238E27FC236}">
                <a16:creationId xmlns:a16="http://schemas.microsoft.com/office/drawing/2014/main" id="{6949BFE0-D3F2-411A-96EE-F12F247B4AF6}"/>
              </a:ext>
            </a:extLst>
          </p:cNvPr>
          <p:cNvSpPr>
            <a:spLocks noChangeArrowheads="1" noChangeShapeType="1" noTextEdit="1"/>
          </p:cNvSpPr>
          <p:nvPr/>
        </p:nvSpPr>
        <p:spPr bwMode="auto">
          <a:xfrm>
            <a:off x="1752600" y="381000"/>
            <a:ext cx="4876800" cy="10668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Logic</a:t>
            </a:r>
          </a:p>
        </p:txBody>
      </p:sp>
      <p:sp>
        <p:nvSpPr>
          <p:cNvPr id="18" name="Content Placeholder 2">
            <a:extLst>
              <a:ext uri="{FF2B5EF4-FFF2-40B4-BE49-F238E27FC236}">
                <a16:creationId xmlns:a16="http://schemas.microsoft.com/office/drawing/2014/main" id="{033BC43F-1842-4337-87CA-86D5413161C4}"/>
              </a:ext>
            </a:extLst>
          </p:cNvPr>
          <p:cNvSpPr txBox="1">
            <a:spLocks/>
          </p:cNvSpPr>
          <p:nvPr/>
        </p:nvSpPr>
        <p:spPr>
          <a:xfrm>
            <a:off x="114300" y="1524000"/>
            <a:ext cx="8915400" cy="5638800"/>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b="0" kern="0" dirty="0"/>
              <a:t>Fill in the truth table, given the following Logic Circuit made from Logic AND, OR, and NOT gates.</a:t>
            </a:r>
          </a:p>
        </p:txBody>
      </p:sp>
      <p:sp>
        <p:nvSpPr>
          <p:cNvPr id="19" name="AutoShape 4">
            <a:extLst>
              <a:ext uri="{FF2B5EF4-FFF2-40B4-BE49-F238E27FC236}">
                <a16:creationId xmlns:a16="http://schemas.microsoft.com/office/drawing/2014/main" id="{5BC63217-CFFB-4D3D-B00E-A76248A372B0}"/>
              </a:ext>
            </a:extLst>
          </p:cNvPr>
          <p:cNvSpPr>
            <a:spLocks noChangeArrowheads="1"/>
          </p:cNvSpPr>
          <p:nvPr>
            <p:custDataLst>
              <p:tags r:id="rId1"/>
            </p:custDataLst>
          </p:nvPr>
        </p:nvSpPr>
        <p:spPr bwMode="auto">
          <a:xfrm>
            <a:off x="2551471" y="3538709"/>
            <a:ext cx="838200" cy="685801"/>
          </a:xfrm>
          <a:prstGeom prst="flowChartDelay">
            <a:avLst/>
          </a:prstGeom>
          <a:solidFill>
            <a:schemeClr val="tx1"/>
          </a:solidFill>
          <a:ln w="25560">
            <a:solidFill>
              <a:schemeClr val="tx1"/>
            </a:solidFill>
            <a:miter lim="800000"/>
            <a:headEnd/>
            <a:tailEnd/>
          </a:ln>
          <a:effectLst/>
        </p:spPr>
        <p:txBody>
          <a:bodyPr wrap="none" anchor="ctr"/>
          <a:lstStyle/>
          <a:p>
            <a:endParaRPr lang="en-US" dirty="0">
              <a:latin typeface="Calibri" pitchFamily="34" charset="0"/>
            </a:endParaRPr>
          </a:p>
        </p:txBody>
      </p:sp>
      <p:sp>
        <p:nvSpPr>
          <p:cNvPr id="20" name="Line 5">
            <a:extLst>
              <a:ext uri="{FF2B5EF4-FFF2-40B4-BE49-F238E27FC236}">
                <a16:creationId xmlns:a16="http://schemas.microsoft.com/office/drawing/2014/main" id="{62C7164B-26CE-40EE-98EC-44FA77A8F65E}"/>
              </a:ext>
            </a:extLst>
          </p:cNvPr>
          <p:cNvSpPr>
            <a:spLocks noChangeShapeType="1"/>
          </p:cNvSpPr>
          <p:nvPr>
            <p:custDataLst>
              <p:tags r:id="rId2"/>
            </p:custDataLst>
          </p:nvPr>
        </p:nvSpPr>
        <p:spPr bwMode="auto">
          <a:xfrm flipH="1">
            <a:off x="2285999" y="3691109"/>
            <a:ext cx="267059" cy="0"/>
          </a:xfrm>
          <a:prstGeom prst="line">
            <a:avLst/>
          </a:prstGeom>
          <a:noFill/>
          <a:ln w="28440">
            <a:solidFill>
              <a:schemeClr val="tx1"/>
            </a:solidFill>
            <a:miter lim="800000"/>
            <a:headEnd/>
            <a:tailEnd/>
          </a:ln>
          <a:effectLst/>
        </p:spPr>
        <p:txBody>
          <a:bodyPr/>
          <a:lstStyle/>
          <a:p>
            <a:endParaRPr lang="en-US" dirty="0">
              <a:latin typeface="Calibri" pitchFamily="34" charset="0"/>
            </a:endParaRPr>
          </a:p>
        </p:txBody>
      </p:sp>
      <p:sp>
        <p:nvSpPr>
          <p:cNvPr id="21" name="Line 6">
            <a:extLst>
              <a:ext uri="{FF2B5EF4-FFF2-40B4-BE49-F238E27FC236}">
                <a16:creationId xmlns:a16="http://schemas.microsoft.com/office/drawing/2014/main" id="{362C2105-6D38-4C43-A5FB-9BDC2B38F564}"/>
              </a:ext>
            </a:extLst>
          </p:cNvPr>
          <p:cNvSpPr>
            <a:spLocks noChangeShapeType="1"/>
          </p:cNvSpPr>
          <p:nvPr>
            <p:custDataLst>
              <p:tags r:id="rId3"/>
            </p:custDataLst>
          </p:nvPr>
        </p:nvSpPr>
        <p:spPr bwMode="auto">
          <a:xfrm flipH="1" flipV="1">
            <a:off x="431899" y="4072106"/>
            <a:ext cx="2121159" cy="1"/>
          </a:xfrm>
          <a:prstGeom prst="line">
            <a:avLst/>
          </a:prstGeom>
          <a:noFill/>
          <a:ln w="28440">
            <a:solidFill>
              <a:schemeClr val="tx1"/>
            </a:solidFill>
            <a:miter lim="800000"/>
            <a:headEnd/>
            <a:tailEnd/>
          </a:ln>
          <a:effectLst/>
        </p:spPr>
        <p:txBody>
          <a:bodyPr/>
          <a:lstStyle/>
          <a:p>
            <a:endParaRPr lang="en-US" dirty="0">
              <a:latin typeface="Calibri" pitchFamily="34" charset="0"/>
            </a:endParaRPr>
          </a:p>
        </p:txBody>
      </p:sp>
      <p:sp>
        <p:nvSpPr>
          <p:cNvPr id="22" name="Line 7">
            <a:extLst>
              <a:ext uri="{FF2B5EF4-FFF2-40B4-BE49-F238E27FC236}">
                <a16:creationId xmlns:a16="http://schemas.microsoft.com/office/drawing/2014/main" id="{ECC406D9-6700-4524-BA10-061FCD7BC4EA}"/>
              </a:ext>
            </a:extLst>
          </p:cNvPr>
          <p:cNvSpPr>
            <a:spLocks noChangeShapeType="1"/>
          </p:cNvSpPr>
          <p:nvPr>
            <p:custDataLst>
              <p:tags r:id="rId4"/>
            </p:custDataLst>
          </p:nvPr>
        </p:nvSpPr>
        <p:spPr bwMode="auto">
          <a:xfrm flipH="1">
            <a:off x="3386495" y="3875257"/>
            <a:ext cx="328530" cy="1590"/>
          </a:xfrm>
          <a:prstGeom prst="line">
            <a:avLst/>
          </a:prstGeom>
          <a:noFill/>
          <a:ln w="28440">
            <a:solidFill>
              <a:schemeClr val="tx1"/>
            </a:solidFill>
            <a:miter lim="800000"/>
            <a:headEnd/>
            <a:tailEnd/>
          </a:ln>
          <a:effectLst/>
        </p:spPr>
        <p:txBody>
          <a:bodyPr/>
          <a:lstStyle/>
          <a:p>
            <a:endParaRPr lang="en-US" dirty="0">
              <a:latin typeface="Calibri" pitchFamily="34" charset="0"/>
            </a:endParaRPr>
          </a:p>
        </p:txBody>
      </p:sp>
      <p:sp>
        <p:nvSpPr>
          <p:cNvPr id="23" name="AutoShape 4">
            <a:extLst>
              <a:ext uri="{FF2B5EF4-FFF2-40B4-BE49-F238E27FC236}">
                <a16:creationId xmlns:a16="http://schemas.microsoft.com/office/drawing/2014/main" id="{28D70C4D-815E-4B47-A0D7-AE80475FDD0E}"/>
              </a:ext>
            </a:extLst>
          </p:cNvPr>
          <p:cNvSpPr>
            <a:spLocks noChangeArrowheads="1"/>
          </p:cNvSpPr>
          <p:nvPr>
            <p:custDataLst>
              <p:tags r:id="rId5"/>
            </p:custDataLst>
          </p:nvPr>
        </p:nvSpPr>
        <p:spPr bwMode="auto">
          <a:xfrm>
            <a:off x="2553059" y="4690247"/>
            <a:ext cx="838200" cy="685801"/>
          </a:xfrm>
          <a:prstGeom prst="flowChartDelay">
            <a:avLst/>
          </a:prstGeom>
          <a:solidFill>
            <a:schemeClr val="tx1"/>
          </a:solidFill>
          <a:ln w="25560">
            <a:solidFill>
              <a:schemeClr val="tx1"/>
            </a:solidFill>
            <a:miter lim="800000"/>
            <a:headEnd/>
            <a:tailEnd/>
          </a:ln>
          <a:effectLst/>
        </p:spPr>
        <p:txBody>
          <a:bodyPr wrap="none" anchor="ctr"/>
          <a:lstStyle/>
          <a:p>
            <a:endParaRPr lang="en-US" dirty="0">
              <a:latin typeface="Calibri" pitchFamily="34" charset="0"/>
            </a:endParaRPr>
          </a:p>
        </p:txBody>
      </p:sp>
      <p:sp>
        <p:nvSpPr>
          <p:cNvPr id="24" name="Line 6">
            <a:extLst>
              <a:ext uri="{FF2B5EF4-FFF2-40B4-BE49-F238E27FC236}">
                <a16:creationId xmlns:a16="http://schemas.microsoft.com/office/drawing/2014/main" id="{B13C3539-739A-44C4-8333-BDC9595F8A18}"/>
              </a:ext>
            </a:extLst>
          </p:cNvPr>
          <p:cNvSpPr>
            <a:spLocks noChangeShapeType="1"/>
          </p:cNvSpPr>
          <p:nvPr>
            <p:custDataLst>
              <p:tags r:id="rId6"/>
            </p:custDataLst>
          </p:nvPr>
        </p:nvSpPr>
        <p:spPr bwMode="auto">
          <a:xfrm flipH="1" flipV="1">
            <a:off x="1217710" y="4782925"/>
            <a:ext cx="1343637" cy="0"/>
          </a:xfrm>
          <a:prstGeom prst="line">
            <a:avLst/>
          </a:prstGeom>
          <a:noFill/>
          <a:ln w="28440">
            <a:solidFill>
              <a:schemeClr val="tx1"/>
            </a:solidFill>
            <a:miter lim="800000"/>
            <a:headEnd/>
            <a:tailEnd/>
          </a:ln>
          <a:effectLst/>
        </p:spPr>
        <p:txBody>
          <a:bodyPr/>
          <a:lstStyle/>
          <a:p>
            <a:endParaRPr lang="en-US" dirty="0">
              <a:latin typeface="Calibri" pitchFamily="34" charset="0"/>
            </a:endParaRPr>
          </a:p>
        </p:txBody>
      </p:sp>
      <p:sp>
        <p:nvSpPr>
          <p:cNvPr id="25" name="Line 7">
            <a:extLst>
              <a:ext uri="{FF2B5EF4-FFF2-40B4-BE49-F238E27FC236}">
                <a16:creationId xmlns:a16="http://schemas.microsoft.com/office/drawing/2014/main" id="{E85B2D94-99EC-4A20-A4BE-C42982167EF4}"/>
              </a:ext>
            </a:extLst>
          </p:cNvPr>
          <p:cNvSpPr>
            <a:spLocks noChangeShapeType="1"/>
          </p:cNvSpPr>
          <p:nvPr>
            <p:custDataLst>
              <p:tags r:id="rId7"/>
            </p:custDataLst>
          </p:nvPr>
        </p:nvSpPr>
        <p:spPr bwMode="auto">
          <a:xfrm flipH="1" flipV="1">
            <a:off x="3389670" y="5033147"/>
            <a:ext cx="304798" cy="0"/>
          </a:xfrm>
          <a:prstGeom prst="line">
            <a:avLst/>
          </a:prstGeom>
          <a:noFill/>
          <a:ln w="28440">
            <a:solidFill>
              <a:schemeClr val="tx1"/>
            </a:solidFill>
            <a:miter lim="800000"/>
            <a:headEnd/>
            <a:tailEnd/>
          </a:ln>
          <a:effectLst/>
        </p:spPr>
        <p:txBody>
          <a:bodyPr/>
          <a:lstStyle/>
          <a:p>
            <a:endParaRPr lang="en-US" dirty="0">
              <a:latin typeface="Calibri" pitchFamily="34" charset="0"/>
            </a:endParaRPr>
          </a:p>
        </p:txBody>
      </p:sp>
      <p:sp>
        <p:nvSpPr>
          <p:cNvPr id="26" name="AutoShape 14">
            <a:extLst>
              <a:ext uri="{FF2B5EF4-FFF2-40B4-BE49-F238E27FC236}">
                <a16:creationId xmlns:a16="http://schemas.microsoft.com/office/drawing/2014/main" id="{2EFDF713-2AE1-4162-B70D-55B68EE55C35}"/>
              </a:ext>
            </a:extLst>
          </p:cNvPr>
          <p:cNvSpPr>
            <a:spLocks noChangeArrowheads="1"/>
          </p:cNvSpPr>
          <p:nvPr>
            <p:custDataLst>
              <p:tags r:id="rId8"/>
            </p:custDataLst>
          </p:nvPr>
        </p:nvSpPr>
        <p:spPr bwMode="auto">
          <a:xfrm flipH="1">
            <a:off x="4284378" y="4089205"/>
            <a:ext cx="933449" cy="812799"/>
          </a:xfrm>
          <a:prstGeom prst="moon">
            <a:avLst>
              <a:gd name="adj" fmla="val 87500"/>
            </a:avLst>
          </a:prstGeom>
          <a:solidFill>
            <a:schemeClr val="tx1"/>
          </a:solidFill>
          <a:ln w="25560">
            <a:solidFill>
              <a:schemeClr val="tx1"/>
            </a:solidFill>
            <a:miter lim="800000"/>
            <a:headEnd/>
            <a:tailEnd/>
          </a:ln>
          <a:effectLst/>
        </p:spPr>
        <p:txBody>
          <a:bodyPr wrap="none" anchor="ctr"/>
          <a:lstStyle/>
          <a:p>
            <a:endParaRPr lang="en-US" dirty="0">
              <a:latin typeface="Calibri" pitchFamily="34" charset="0"/>
            </a:endParaRPr>
          </a:p>
        </p:txBody>
      </p:sp>
      <p:sp>
        <p:nvSpPr>
          <p:cNvPr id="27" name="Line 15">
            <a:extLst>
              <a:ext uri="{FF2B5EF4-FFF2-40B4-BE49-F238E27FC236}">
                <a16:creationId xmlns:a16="http://schemas.microsoft.com/office/drawing/2014/main" id="{18B86D3B-7E5C-4EF3-8E83-1C17218E7575}"/>
              </a:ext>
            </a:extLst>
          </p:cNvPr>
          <p:cNvSpPr>
            <a:spLocks noChangeShapeType="1"/>
          </p:cNvSpPr>
          <p:nvPr>
            <p:custDataLst>
              <p:tags r:id="rId9"/>
            </p:custDataLst>
          </p:nvPr>
        </p:nvSpPr>
        <p:spPr bwMode="auto">
          <a:xfrm flipH="1" flipV="1">
            <a:off x="3694470" y="4319729"/>
            <a:ext cx="666107" cy="18714"/>
          </a:xfrm>
          <a:prstGeom prst="line">
            <a:avLst/>
          </a:prstGeom>
          <a:noFill/>
          <a:ln w="28440">
            <a:solidFill>
              <a:schemeClr val="tx1"/>
            </a:solidFill>
            <a:miter lim="800000"/>
            <a:headEnd/>
            <a:tailEnd/>
          </a:ln>
          <a:effectLst/>
        </p:spPr>
        <p:txBody>
          <a:bodyPr/>
          <a:lstStyle/>
          <a:p>
            <a:endParaRPr lang="en-US" dirty="0">
              <a:latin typeface="Calibri" pitchFamily="34" charset="0"/>
            </a:endParaRPr>
          </a:p>
        </p:txBody>
      </p:sp>
      <p:sp>
        <p:nvSpPr>
          <p:cNvPr id="28" name="Line 16">
            <a:extLst>
              <a:ext uri="{FF2B5EF4-FFF2-40B4-BE49-F238E27FC236}">
                <a16:creationId xmlns:a16="http://schemas.microsoft.com/office/drawing/2014/main" id="{20D157F5-8969-44EF-A7C8-7B1408A36916}"/>
              </a:ext>
            </a:extLst>
          </p:cNvPr>
          <p:cNvSpPr>
            <a:spLocks noChangeShapeType="1"/>
          </p:cNvSpPr>
          <p:nvPr>
            <p:custDataLst>
              <p:tags r:id="rId10"/>
            </p:custDataLst>
          </p:nvPr>
        </p:nvSpPr>
        <p:spPr bwMode="auto">
          <a:xfrm flipH="1">
            <a:off x="3694470" y="4684518"/>
            <a:ext cx="666108" cy="0"/>
          </a:xfrm>
          <a:prstGeom prst="line">
            <a:avLst/>
          </a:prstGeom>
          <a:noFill/>
          <a:ln w="28440">
            <a:solidFill>
              <a:schemeClr val="tx1"/>
            </a:solidFill>
            <a:miter lim="800000"/>
            <a:headEnd/>
            <a:tailEnd/>
          </a:ln>
          <a:effectLst/>
        </p:spPr>
        <p:txBody>
          <a:bodyPr/>
          <a:lstStyle/>
          <a:p>
            <a:endParaRPr lang="en-US" dirty="0">
              <a:latin typeface="Calibri" pitchFamily="34" charset="0"/>
            </a:endParaRPr>
          </a:p>
        </p:txBody>
      </p:sp>
      <p:sp>
        <p:nvSpPr>
          <p:cNvPr id="29" name="Line 17">
            <a:extLst>
              <a:ext uri="{FF2B5EF4-FFF2-40B4-BE49-F238E27FC236}">
                <a16:creationId xmlns:a16="http://schemas.microsoft.com/office/drawing/2014/main" id="{A7B4200B-FA63-4226-AAE7-3843FCC12AA4}"/>
              </a:ext>
            </a:extLst>
          </p:cNvPr>
          <p:cNvSpPr>
            <a:spLocks noChangeShapeType="1"/>
          </p:cNvSpPr>
          <p:nvPr>
            <p:custDataLst>
              <p:tags r:id="rId11"/>
            </p:custDataLst>
          </p:nvPr>
        </p:nvSpPr>
        <p:spPr bwMode="auto">
          <a:xfrm flipH="1">
            <a:off x="5227351" y="4495604"/>
            <a:ext cx="603251" cy="7937"/>
          </a:xfrm>
          <a:prstGeom prst="line">
            <a:avLst/>
          </a:prstGeom>
          <a:noFill/>
          <a:ln w="28440">
            <a:solidFill>
              <a:schemeClr val="tx1"/>
            </a:solidFill>
            <a:miter lim="800000"/>
            <a:headEnd/>
            <a:tailEnd/>
          </a:ln>
          <a:effectLst/>
        </p:spPr>
        <p:txBody>
          <a:bodyPr/>
          <a:lstStyle/>
          <a:p>
            <a:endParaRPr lang="en-US" dirty="0">
              <a:latin typeface="Calibri" pitchFamily="34" charset="0"/>
            </a:endParaRPr>
          </a:p>
        </p:txBody>
      </p:sp>
      <p:sp>
        <p:nvSpPr>
          <p:cNvPr id="30" name="AutoShape 9">
            <a:extLst>
              <a:ext uri="{FF2B5EF4-FFF2-40B4-BE49-F238E27FC236}">
                <a16:creationId xmlns:a16="http://schemas.microsoft.com/office/drawing/2014/main" id="{C9A8BF6E-5D73-45D1-B137-3BB98FEDCC54}"/>
              </a:ext>
            </a:extLst>
          </p:cNvPr>
          <p:cNvSpPr>
            <a:spLocks noChangeArrowheads="1"/>
          </p:cNvSpPr>
          <p:nvPr>
            <p:custDataLst>
              <p:tags r:id="rId12"/>
            </p:custDataLst>
          </p:nvPr>
        </p:nvSpPr>
        <p:spPr bwMode="auto">
          <a:xfrm rot="5400000">
            <a:off x="1552224" y="3386309"/>
            <a:ext cx="533399" cy="609600"/>
          </a:xfrm>
          <a:prstGeom prst="triangle">
            <a:avLst>
              <a:gd name="adj" fmla="val 50000"/>
            </a:avLst>
          </a:prstGeom>
          <a:solidFill>
            <a:schemeClr val="tx1"/>
          </a:solidFill>
          <a:ln w="25560">
            <a:solidFill>
              <a:schemeClr val="tx1"/>
            </a:solidFill>
            <a:miter lim="800000"/>
            <a:headEnd/>
            <a:tailEnd/>
          </a:ln>
          <a:effectLst/>
        </p:spPr>
        <p:txBody>
          <a:bodyPr wrap="none" anchor="ctr"/>
          <a:lstStyle/>
          <a:p>
            <a:endParaRPr lang="en-US" dirty="0">
              <a:latin typeface="Calibri" pitchFamily="34" charset="0"/>
            </a:endParaRPr>
          </a:p>
        </p:txBody>
      </p:sp>
      <p:sp>
        <p:nvSpPr>
          <p:cNvPr id="31" name="Oval 10">
            <a:extLst>
              <a:ext uri="{FF2B5EF4-FFF2-40B4-BE49-F238E27FC236}">
                <a16:creationId xmlns:a16="http://schemas.microsoft.com/office/drawing/2014/main" id="{743C2574-B288-48C9-B309-7125D1262E1D}"/>
              </a:ext>
            </a:extLst>
          </p:cNvPr>
          <p:cNvSpPr>
            <a:spLocks noChangeArrowheads="1"/>
          </p:cNvSpPr>
          <p:nvPr>
            <p:custDataLst>
              <p:tags r:id="rId13"/>
            </p:custDataLst>
          </p:nvPr>
        </p:nvSpPr>
        <p:spPr bwMode="auto">
          <a:xfrm>
            <a:off x="2133600" y="3614909"/>
            <a:ext cx="152400" cy="152400"/>
          </a:xfrm>
          <a:prstGeom prst="ellipse">
            <a:avLst/>
          </a:prstGeom>
          <a:solidFill>
            <a:schemeClr val="tx1"/>
          </a:solidFill>
          <a:ln w="25560">
            <a:solidFill>
              <a:schemeClr val="tx1"/>
            </a:solidFill>
            <a:miter lim="800000"/>
            <a:headEnd/>
            <a:tailEnd/>
          </a:ln>
          <a:effectLst/>
        </p:spPr>
        <p:txBody>
          <a:bodyPr wrap="none" anchor="ctr"/>
          <a:lstStyle/>
          <a:p>
            <a:endParaRPr lang="en-US" dirty="0">
              <a:latin typeface="Calibri" pitchFamily="34" charset="0"/>
            </a:endParaRPr>
          </a:p>
        </p:txBody>
      </p:sp>
      <p:sp>
        <p:nvSpPr>
          <p:cNvPr id="32" name="Line 11">
            <a:extLst>
              <a:ext uri="{FF2B5EF4-FFF2-40B4-BE49-F238E27FC236}">
                <a16:creationId xmlns:a16="http://schemas.microsoft.com/office/drawing/2014/main" id="{2219882D-DF8A-46CB-88E7-10E29B416019}"/>
              </a:ext>
            </a:extLst>
          </p:cNvPr>
          <p:cNvSpPr>
            <a:spLocks noChangeShapeType="1"/>
          </p:cNvSpPr>
          <p:nvPr>
            <p:custDataLst>
              <p:tags r:id="rId14"/>
            </p:custDataLst>
          </p:nvPr>
        </p:nvSpPr>
        <p:spPr bwMode="auto">
          <a:xfrm flipH="1" flipV="1">
            <a:off x="431899" y="3691108"/>
            <a:ext cx="1082221" cy="6886"/>
          </a:xfrm>
          <a:prstGeom prst="line">
            <a:avLst/>
          </a:prstGeom>
          <a:noFill/>
          <a:ln w="25560">
            <a:solidFill>
              <a:schemeClr val="tx1"/>
            </a:solidFill>
            <a:miter lim="800000"/>
            <a:headEnd/>
            <a:tailEnd/>
          </a:ln>
          <a:effectLst/>
        </p:spPr>
        <p:txBody>
          <a:bodyPr/>
          <a:lstStyle/>
          <a:p>
            <a:endParaRPr lang="en-US" dirty="0">
              <a:latin typeface="Calibri" pitchFamily="34" charset="0"/>
            </a:endParaRPr>
          </a:p>
        </p:txBody>
      </p:sp>
      <p:sp>
        <p:nvSpPr>
          <p:cNvPr id="33" name="Line 16">
            <a:extLst>
              <a:ext uri="{FF2B5EF4-FFF2-40B4-BE49-F238E27FC236}">
                <a16:creationId xmlns:a16="http://schemas.microsoft.com/office/drawing/2014/main" id="{373E5886-A88C-4FE0-B3B7-9020080569F2}"/>
              </a:ext>
            </a:extLst>
          </p:cNvPr>
          <p:cNvSpPr>
            <a:spLocks noChangeShapeType="1"/>
          </p:cNvSpPr>
          <p:nvPr>
            <p:custDataLst>
              <p:tags r:id="rId15"/>
            </p:custDataLst>
          </p:nvPr>
        </p:nvSpPr>
        <p:spPr bwMode="auto">
          <a:xfrm rot="5400000" flipH="1" flipV="1">
            <a:off x="3520154" y="4858831"/>
            <a:ext cx="348629" cy="2"/>
          </a:xfrm>
          <a:prstGeom prst="line">
            <a:avLst/>
          </a:prstGeom>
          <a:noFill/>
          <a:ln w="28440">
            <a:solidFill>
              <a:schemeClr val="tx1"/>
            </a:solidFill>
            <a:miter lim="800000"/>
            <a:headEnd/>
            <a:tailEnd/>
          </a:ln>
          <a:effectLst/>
        </p:spPr>
        <p:txBody>
          <a:bodyPr/>
          <a:lstStyle/>
          <a:p>
            <a:endParaRPr lang="en-US" dirty="0">
              <a:latin typeface="Calibri" pitchFamily="34" charset="0"/>
            </a:endParaRPr>
          </a:p>
        </p:txBody>
      </p:sp>
      <p:sp>
        <p:nvSpPr>
          <p:cNvPr id="34" name="Line 16">
            <a:extLst>
              <a:ext uri="{FF2B5EF4-FFF2-40B4-BE49-F238E27FC236}">
                <a16:creationId xmlns:a16="http://schemas.microsoft.com/office/drawing/2014/main" id="{63991B62-DB01-4A54-9E61-7C33437C134A}"/>
              </a:ext>
            </a:extLst>
          </p:cNvPr>
          <p:cNvSpPr>
            <a:spLocks noChangeShapeType="1"/>
          </p:cNvSpPr>
          <p:nvPr>
            <p:custDataLst>
              <p:tags r:id="rId16"/>
            </p:custDataLst>
          </p:nvPr>
        </p:nvSpPr>
        <p:spPr bwMode="auto">
          <a:xfrm rot="5400000" flipH="1">
            <a:off x="309548" y="4647877"/>
            <a:ext cx="1151539" cy="0"/>
          </a:xfrm>
          <a:prstGeom prst="line">
            <a:avLst/>
          </a:prstGeom>
          <a:noFill/>
          <a:ln w="28440">
            <a:solidFill>
              <a:schemeClr val="tx1"/>
            </a:solidFill>
            <a:miter lim="800000"/>
            <a:headEnd/>
            <a:tailEnd/>
          </a:ln>
          <a:effectLst/>
        </p:spPr>
        <p:txBody>
          <a:bodyPr/>
          <a:lstStyle/>
          <a:p>
            <a:endParaRPr lang="en-US" dirty="0">
              <a:latin typeface="Calibri" pitchFamily="34" charset="0"/>
            </a:endParaRPr>
          </a:p>
        </p:txBody>
      </p:sp>
      <p:sp>
        <p:nvSpPr>
          <p:cNvPr id="35" name="Line 16">
            <a:extLst>
              <a:ext uri="{FF2B5EF4-FFF2-40B4-BE49-F238E27FC236}">
                <a16:creationId xmlns:a16="http://schemas.microsoft.com/office/drawing/2014/main" id="{713FDFA7-03B8-44AD-8194-7A89C4F15654}"/>
              </a:ext>
            </a:extLst>
          </p:cNvPr>
          <p:cNvSpPr>
            <a:spLocks noChangeShapeType="1"/>
          </p:cNvSpPr>
          <p:nvPr>
            <p:custDataLst>
              <p:tags r:id="rId17"/>
            </p:custDataLst>
          </p:nvPr>
        </p:nvSpPr>
        <p:spPr bwMode="auto">
          <a:xfrm flipH="1">
            <a:off x="885318" y="5217401"/>
            <a:ext cx="664784" cy="0"/>
          </a:xfrm>
          <a:prstGeom prst="line">
            <a:avLst/>
          </a:prstGeom>
          <a:noFill/>
          <a:ln w="28440">
            <a:solidFill>
              <a:schemeClr val="tx1"/>
            </a:solidFill>
            <a:miter lim="800000"/>
            <a:headEnd/>
            <a:tailEnd/>
          </a:ln>
          <a:effectLst/>
        </p:spPr>
        <p:txBody>
          <a:bodyPr/>
          <a:lstStyle/>
          <a:p>
            <a:endParaRPr lang="en-US" dirty="0">
              <a:latin typeface="Calibri" pitchFamily="34" charset="0"/>
            </a:endParaRPr>
          </a:p>
        </p:txBody>
      </p:sp>
      <p:sp>
        <p:nvSpPr>
          <p:cNvPr id="36" name="Line 16">
            <a:extLst>
              <a:ext uri="{FF2B5EF4-FFF2-40B4-BE49-F238E27FC236}">
                <a16:creationId xmlns:a16="http://schemas.microsoft.com/office/drawing/2014/main" id="{84752CF7-1B0A-4A13-84C4-8DC77CE2CDC0}"/>
              </a:ext>
            </a:extLst>
          </p:cNvPr>
          <p:cNvSpPr>
            <a:spLocks noChangeShapeType="1"/>
          </p:cNvSpPr>
          <p:nvPr>
            <p:custDataLst>
              <p:tags r:id="rId18"/>
            </p:custDataLst>
          </p:nvPr>
        </p:nvSpPr>
        <p:spPr bwMode="auto">
          <a:xfrm rot="5400000" flipH="1" flipV="1">
            <a:off x="3492789" y="4097491"/>
            <a:ext cx="444469" cy="2"/>
          </a:xfrm>
          <a:prstGeom prst="line">
            <a:avLst/>
          </a:prstGeom>
          <a:noFill/>
          <a:ln w="28440">
            <a:solidFill>
              <a:schemeClr val="tx1"/>
            </a:solidFill>
            <a:miter lim="800000"/>
            <a:headEnd/>
            <a:tailEnd/>
          </a:ln>
          <a:effectLst/>
        </p:spPr>
        <p:txBody>
          <a:bodyPr/>
          <a:lstStyle/>
          <a:p>
            <a:endParaRPr lang="en-US" dirty="0">
              <a:latin typeface="Calibri" pitchFamily="34" charset="0"/>
            </a:endParaRPr>
          </a:p>
        </p:txBody>
      </p:sp>
      <p:sp>
        <p:nvSpPr>
          <p:cNvPr id="40" name="AutoShape 9">
            <a:extLst>
              <a:ext uri="{FF2B5EF4-FFF2-40B4-BE49-F238E27FC236}">
                <a16:creationId xmlns:a16="http://schemas.microsoft.com/office/drawing/2014/main" id="{1C63AABC-82DF-4B39-892E-E2D0B74AA27A}"/>
              </a:ext>
            </a:extLst>
          </p:cNvPr>
          <p:cNvSpPr>
            <a:spLocks noChangeArrowheads="1"/>
          </p:cNvSpPr>
          <p:nvPr>
            <p:custDataLst>
              <p:tags r:id="rId19"/>
            </p:custDataLst>
          </p:nvPr>
        </p:nvSpPr>
        <p:spPr bwMode="auto">
          <a:xfrm rot="5400000">
            <a:off x="1574138" y="4918847"/>
            <a:ext cx="533399" cy="609600"/>
          </a:xfrm>
          <a:prstGeom prst="triangle">
            <a:avLst>
              <a:gd name="adj" fmla="val 50000"/>
            </a:avLst>
          </a:prstGeom>
          <a:solidFill>
            <a:schemeClr val="tx1"/>
          </a:solidFill>
          <a:ln w="25560">
            <a:solidFill>
              <a:schemeClr val="tx1"/>
            </a:solidFill>
            <a:miter lim="800000"/>
            <a:headEnd/>
            <a:tailEnd/>
          </a:ln>
          <a:effectLst/>
        </p:spPr>
        <p:txBody>
          <a:bodyPr wrap="none" anchor="ctr"/>
          <a:lstStyle/>
          <a:p>
            <a:endParaRPr lang="en-US" dirty="0">
              <a:latin typeface="Calibri" pitchFamily="34" charset="0"/>
            </a:endParaRPr>
          </a:p>
        </p:txBody>
      </p:sp>
      <p:sp>
        <p:nvSpPr>
          <p:cNvPr id="41" name="Oval 10">
            <a:extLst>
              <a:ext uri="{FF2B5EF4-FFF2-40B4-BE49-F238E27FC236}">
                <a16:creationId xmlns:a16="http://schemas.microsoft.com/office/drawing/2014/main" id="{959BF7FA-EF70-41BA-91ED-E66FEA666904}"/>
              </a:ext>
            </a:extLst>
          </p:cNvPr>
          <p:cNvSpPr>
            <a:spLocks noChangeArrowheads="1"/>
          </p:cNvSpPr>
          <p:nvPr>
            <p:custDataLst>
              <p:tags r:id="rId20"/>
            </p:custDataLst>
          </p:nvPr>
        </p:nvSpPr>
        <p:spPr bwMode="auto">
          <a:xfrm>
            <a:off x="2155514" y="5147447"/>
            <a:ext cx="152400" cy="152400"/>
          </a:xfrm>
          <a:prstGeom prst="ellipse">
            <a:avLst/>
          </a:prstGeom>
          <a:solidFill>
            <a:schemeClr val="tx1"/>
          </a:solidFill>
          <a:ln w="25560">
            <a:solidFill>
              <a:schemeClr val="tx1"/>
            </a:solidFill>
            <a:miter lim="800000"/>
            <a:headEnd/>
            <a:tailEnd/>
          </a:ln>
          <a:effectLst/>
        </p:spPr>
        <p:txBody>
          <a:bodyPr wrap="none" anchor="ctr"/>
          <a:lstStyle/>
          <a:p>
            <a:endParaRPr lang="en-US" dirty="0">
              <a:latin typeface="Calibri" pitchFamily="34" charset="0"/>
            </a:endParaRPr>
          </a:p>
        </p:txBody>
      </p:sp>
      <p:sp>
        <p:nvSpPr>
          <p:cNvPr id="42" name="Line 5">
            <a:extLst>
              <a:ext uri="{FF2B5EF4-FFF2-40B4-BE49-F238E27FC236}">
                <a16:creationId xmlns:a16="http://schemas.microsoft.com/office/drawing/2014/main" id="{A47CFAB2-B36E-4964-9501-95167F054B67}"/>
              </a:ext>
            </a:extLst>
          </p:cNvPr>
          <p:cNvSpPr>
            <a:spLocks noChangeShapeType="1"/>
          </p:cNvSpPr>
          <p:nvPr>
            <p:custDataLst>
              <p:tags r:id="rId21"/>
            </p:custDataLst>
          </p:nvPr>
        </p:nvSpPr>
        <p:spPr bwMode="auto">
          <a:xfrm flipH="1">
            <a:off x="2294288" y="5217401"/>
            <a:ext cx="267059" cy="0"/>
          </a:xfrm>
          <a:prstGeom prst="line">
            <a:avLst/>
          </a:prstGeom>
          <a:noFill/>
          <a:ln w="28440">
            <a:solidFill>
              <a:schemeClr val="tx1"/>
            </a:solidFill>
            <a:miter lim="800000"/>
            <a:headEnd/>
            <a:tailEnd/>
          </a:ln>
          <a:effectLst/>
        </p:spPr>
        <p:txBody>
          <a:bodyPr/>
          <a:lstStyle/>
          <a:p>
            <a:endParaRPr lang="en-US" dirty="0">
              <a:latin typeface="Calibri" pitchFamily="34" charset="0"/>
            </a:endParaRPr>
          </a:p>
        </p:txBody>
      </p:sp>
      <p:sp>
        <p:nvSpPr>
          <p:cNvPr id="43" name="Line 16">
            <a:extLst>
              <a:ext uri="{FF2B5EF4-FFF2-40B4-BE49-F238E27FC236}">
                <a16:creationId xmlns:a16="http://schemas.microsoft.com/office/drawing/2014/main" id="{3CA1ACCD-0523-4964-9346-A4B63921B253}"/>
              </a:ext>
            </a:extLst>
          </p:cNvPr>
          <p:cNvSpPr>
            <a:spLocks noChangeShapeType="1"/>
          </p:cNvSpPr>
          <p:nvPr>
            <p:custDataLst>
              <p:tags r:id="rId22"/>
            </p:custDataLst>
          </p:nvPr>
        </p:nvSpPr>
        <p:spPr bwMode="auto">
          <a:xfrm rot="5400000" flipH="1">
            <a:off x="689088" y="4240459"/>
            <a:ext cx="1084931" cy="0"/>
          </a:xfrm>
          <a:prstGeom prst="line">
            <a:avLst/>
          </a:prstGeom>
          <a:noFill/>
          <a:ln w="28440">
            <a:solidFill>
              <a:schemeClr val="tx1"/>
            </a:solidFill>
            <a:miter lim="800000"/>
            <a:headEnd/>
            <a:tailEnd/>
          </a:ln>
          <a:effectLst/>
        </p:spPr>
        <p:txBody>
          <a:bodyPr/>
          <a:lstStyle/>
          <a:p>
            <a:endParaRPr lang="en-US" dirty="0">
              <a:latin typeface="Calibri" pitchFamily="34" charset="0"/>
            </a:endParaRPr>
          </a:p>
        </p:txBody>
      </p:sp>
      <p:graphicFrame>
        <p:nvGraphicFramePr>
          <p:cNvPr id="44" name="Group 88">
            <a:extLst>
              <a:ext uri="{FF2B5EF4-FFF2-40B4-BE49-F238E27FC236}">
                <a16:creationId xmlns:a16="http://schemas.microsoft.com/office/drawing/2014/main" id="{4071F069-3B6D-4663-BD3E-600FEAEEEBA6}"/>
              </a:ext>
            </a:extLst>
          </p:cNvPr>
          <p:cNvGraphicFramePr>
            <a:graphicFrameLocks noGrp="1"/>
          </p:cNvGraphicFramePr>
          <p:nvPr/>
        </p:nvGraphicFramePr>
        <p:xfrm>
          <a:off x="6197501" y="3043043"/>
          <a:ext cx="2514600" cy="259080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x</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out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1"/>
                  </a:ext>
                </a:extLst>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4"/>
                  </a:ext>
                </a:extLst>
              </a:tr>
            </a:tbl>
          </a:graphicData>
        </a:graphic>
      </p:graphicFrame>
      <p:sp>
        <p:nvSpPr>
          <p:cNvPr id="45" name="Text Box 11">
            <a:extLst>
              <a:ext uri="{FF2B5EF4-FFF2-40B4-BE49-F238E27FC236}">
                <a16:creationId xmlns:a16="http://schemas.microsoft.com/office/drawing/2014/main" id="{3C80FFA9-EE28-4EE2-8DDA-8F893A54F272}"/>
              </a:ext>
            </a:extLst>
          </p:cNvPr>
          <p:cNvSpPr txBox="1">
            <a:spLocks noChangeArrowheads="1"/>
          </p:cNvSpPr>
          <p:nvPr/>
        </p:nvSpPr>
        <p:spPr bwMode="auto">
          <a:xfrm>
            <a:off x="47373" y="3418164"/>
            <a:ext cx="4010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latin typeface="Tahoma" panose="020B0604030504040204" pitchFamily="34" charset="0"/>
              </a:rPr>
              <a:t>x</a:t>
            </a:r>
          </a:p>
        </p:txBody>
      </p:sp>
      <p:sp>
        <p:nvSpPr>
          <p:cNvPr id="46" name="Text Box 11">
            <a:extLst>
              <a:ext uri="{FF2B5EF4-FFF2-40B4-BE49-F238E27FC236}">
                <a16:creationId xmlns:a16="http://schemas.microsoft.com/office/drawing/2014/main" id="{3CEA7091-3C56-46A4-A63E-6A233388278E}"/>
              </a:ext>
            </a:extLst>
          </p:cNvPr>
          <p:cNvSpPr txBox="1">
            <a:spLocks noChangeArrowheads="1"/>
          </p:cNvSpPr>
          <p:nvPr/>
        </p:nvSpPr>
        <p:spPr bwMode="auto">
          <a:xfrm>
            <a:off x="56498" y="3796507"/>
            <a:ext cx="3914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latin typeface="Tahoma" panose="020B0604030504040204" pitchFamily="34" charset="0"/>
              </a:rPr>
              <a:t>y</a:t>
            </a:r>
          </a:p>
        </p:txBody>
      </p:sp>
      <p:sp>
        <p:nvSpPr>
          <p:cNvPr id="47" name="Text Box 11">
            <a:extLst>
              <a:ext uri="{FF2B5EF4-FFF2-40B4-BE49-F238E27FC236}">
                <a16:creationId xmlns:a16="http://schemas.microsoft.com/office/drawing/2014/main" id="{66669D5D-0BE5-4AD3-98E9-2877BE228DDD}"/>
              </a:ext>
            </a:extLst>
          </p:cNvPr>
          <p:cNvSpPr txBox="1">
            <a:spLocks noChangeArrowheads="1"/>
          </p:cNvSpPr>
          <p:nvPr/>
        </p:nvSpPr>
        <p:spPr bwMode="auto">
          <a:xfrm>
            <a:off x="5307569" y="3910628"/>
            <a:ext cx="7841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latin typeface="Tahoma" panose="020B0604030504040204" pitchFamily="34" charset="0"/>
              </a:rPr>
              <a:t>out</a:t>
            </a:r>
          </a:p>
        </p:txBody>
      </p:sp>
      <p:graphicFrame>
        <p:nvGraphicFramePr>
          <p:cNvPr id="2" name="Table 1">
            <a:extLst>
              <a:ext uri="{FF2B5EF4-FFF2-40B4-BE49-F238E27FC236}">
                <a16:creationId xmlns:a16="http://schemas.microsoft.com/office/drawing/2014/main" id="{B7FBEC16-9FAF-45A9-88EC-FA6962370792}"/>
              </a:ext>
            </a:extLst>
          </p:cNvPr>
          <p:cNvGraphicFramePr>
            <a:graphicFrameLocks noGrp="1"/>
          </p:cNvGraphicFramePr>
          <p:nvPr/>
        </p:nvGraphicFramePr>
        <p:xfrm>
          <a:off x="7872780" y="3561203"/>
          <a:ext cx="838200" cy="2072640"/>
        </p:xfrm>
        <a:graphic>
          <a:graphicData uri="http://schemas.openxmlformats.org/drawingml/2006/table">
            <a:tbl>
              <a:tblPr/>
              <a:tblGrid>
                <a:gridCol w="838200">
                  <a:extLst>
                    <a:ext uri="{9D8B030D-6E8A-4147-A177-3AD203B41FA5}">
                      <a16:colId xmlns:a16="http://schemas.microsoft.com/office/drawing/2014/main" val="3880465857"/>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208740865"/>
                  </a:ext>
                </a:extLst>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756762646"/>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901485798"/>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746562969"/>
                  </a:ext>
                </a:extLst>
              </a:tr>
            </a:tbl>
          </a:graphicData>
        </a:graphic>
      </p:graphicFrame>
    </p:spTree>
    <p:extLst>
      <p:ext uri="{BB962C8B-B14F-4D97-AF65-F5344CB8AC3E}">
        <p14:creationId xmlns:p14="http://schemas.microsoft.com/office/powerpoint/2010/main" val="4243661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WordArt 2">
            <a:extLst>
              <a:ext uri="{FF2B5EF4-FFF2-40B4-BE49-F238E27FC236}">
                <a16:creationId xmlns:a16="http://schemas.microsoft.com/office/drawing/2014/main" id="{6949BFE0-D3F2-411A-96EE-F12F247B4AF6}"/>
              </a:ext>
            </a:extLst>
          </p:cNvPr>
          <p:cNvSpPr>
            <a:spLocks noChangeArrowheads="1" noChangeShapeType="1" noTextEdit="1"/>
          </p:cNvSpPr>
          <p:nvPr/>
        </p:nvSpPr>
        <p:spPr bwMode="auto">
          <a:xfrm>
            <a:off x="1752600" y="381000"/>
            <a:ext cx="4876800" cy="10668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Logic</a:t>
            </a:r>
          </a:p>
        </p:txBody>
      </p:sp>
      <p:sp>
        <p:nvSpPr>
          <p:cNvPr id="18" name="Content Placeholder 2">
            <a:extLst>
              <a:ext uri="{FF2B5EF4-FFF2-40B4-BE49-F238E27FC236}">
                <a16:creationId xmlns:a16="http://schemas.microsoft.com/office/drawing/2014/main" id="{033BC43F-1842-4337-87CA-86D5413161C4}"/>
              </a:ext>
            </a:extLst>
          </p:cNvPr>
          <p:cNvSpPr txBox="1">
            <a:spLocks/>
          </p:cNvSpPr>
          <p:nvPr/>
        </p:nvSpPr>
        <p:spPr>
          <a:xfrm>
            <a:off x="652266" y="1522855"/>
            <a:ext cx="4051577" cy="852984"/>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b="0" kern="0" dirty="0"/>
              <a:t>Fill in the truth table.</a:t>
            </a:r>
          </a:p>
        </p:txBody>
      </p:sp>
      <p:sp>
        <p:nvSpPr>
          <p:cNvPr id="45" name="Text Box 11">
            <a:extLst>
              <a:ext uri="{FF2B5EF4-FFF2-40B4-BE49-F238E27FC236}">
                <a16:creationId xmlns:a16="http://schemas.microsoft.com/office/drawing/2014/main" id="{3C80FFA9-EE28-4EE2-8DDA-8F893A54F272}"/>
              </a:ext>
            </a:extLst>
          </p:cNvPr>
          <p:cNvSpPr txBox="1">
            <a:spLocks noChangeArrowheads="1"/>
          </p:cNvSpPr>
          <p:nvPr/>
        </p:nvSpPr>
        <p:spPr bwMode="auto">
          <a:xfrm>
            <a:off x="251194" y="2667000"/>
            <a:ext cx="401072"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latin typeface="Tahoma" panose="020B0604030504040204" pitchFamily="34" charset="0"/>
              </a:rPr>
              <a:t>x</a:t>
            </a:r>
          </a:p>
        </p:txBody>
      </p:sp>
      <p:sp>
        <p:nvSpPr>
          <p:cNvPr id="46" name="Text Box 11">
            <a:extLst>
              <a:ext uri="{FF2B5EF4-FFF2-40B4-BE49-F238E27FC236}">
                <a16:creationId xmlns:a16="http://schemas.microsoft.com/office/drawing/2014/main" id="{3CEA7091-3C56-46A4-A63E-6A233388278E}"/>
              </a:ext>
            </a:extLst>
          </p:cNvPr>
          <p:cNvSpPr txBox="1">
            <a:spLocks noChangeArrowheads="1"/>
          </p:cNvSpPr>
          <p:nvPr/>
        </p:nvSpPr>
        <p:spPr bwMode="auto">
          <a:xfrm>
            <a:off x="241979" y="3422217"/>
            <a:ext cx="39145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latin typeface="Tahoma" panose="020B0604030504040204" pitchFamily="34" charset="0"/>
              </a:rPr>
              <a:t>y</a:t>
            </a:r>
          </a:p>
        </p:txBody>
      </p:sp>
      <p:sp>
        <p:nvSpPr>
          <p:cNvPr id="47" name="Text Box 11">
            <a:extLst>
              <a:ext uri="{FF2B5EF4-FFF2-40B4-BE49-F238E27FC236}">
                <a16:creationId xmlns:a16="http://schemas.microsoft.com/office/drawing/2014/main" id="{66669D5D-0BE5-4AD3-98E9-2877BE228DDD}"/>
              </a:ext>
            </a:extLst>
          </p:cNvPr>
          <p:cNvSpPr txBox="1">
            <a:spLocks noChangeArrowheads="1"/>
          </p:cNvSpPr>
          <p:nvPr/>
        </p:nvSpPr>
        <p:spPr bwMode="auto">
          <a:xfrm>
            <a:off x="5511390" y="3159464"/>
            <a:ext cx="784189"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latin typeface="Tahoma" panose="020B0604030504040204" pitchFamily="34" charset="0"/>
              </a:rPr>
              <a:t>out</a:t>
            </a:r>
          </a:p>
        </p:txBody>
      </p:sp>
      <p:grpSp>
        <p:nvGrpSpPr>
          <p:cNvPr id="37" name="Group 36">
            <a:extLst>
              <a:ext uri="{FF2B5EF4-FFF2-40B4-BE49-F238E27FC236}">
                <a16:creationId xmlns:a16="http://schemas.microsoft.com/office/drawing/2014/main" id="{1135E5BE-F84A-4F99-B14E-C3217F80A110}"/>
              </a:ext>
            </a:extLst>
          </p:cNvPr>
          <p:cNvGrpSpPr/>
          <p:nvPr/>
        </p:nvGrpSpPr>
        <p:grpSpPr>
          <a:xfrm>
            <a:off x="318121" y="3078235"/>
            <a:ext cx="5638799" cy="1837339"/>
            <a:chOff x="3380165" y="3640168"/>
            <a:chExt cx="5638799" cy="1837339"/>
          </a:xfrm>
          <a:solidFill>
            <a:schemeClr val="tx1"/>
          </a:solidFill>
        </p:grpSpPr>
        <p:sp>
          <p:nvSpPr>
            <p:cNvPr id="38" name="AutoShape 4">
              <a:extLst>
                <a:ext uri="{FF2B5EF4-FFF2-40B4-BE49-F238E27FC236}">
                  <a16:creationId xmlns:a16="http://schemas.microsoft.com/office/drawing/2014/main" id="{0CDE1BCB-93DB-4A3A-AEE6-1D78543D8A21}"/>
                </a:ext>
              </a:extLst>
            </p:cNvPr>
            <p:cNvSpPr>
              <a:spLocks noChangeArrowheads="1"/>
            </p:cNvSpPr>
            <p:nvPr>
              <p:custDataLst>
                <p:tags r:id="rId1"/>
              </p:custDataLst>
            </p:nvPr>
          </p:nvSpPr>
          <p:spPr bwMode="auto">
            <a:xfrm>
              <a:off x="5739833" y="3640168"/>
              <a:ext cx="838200" cy="685801"/>
            </a:xfrm>
            <a:prstGeom prst="flowChartDelay">
              <a:avLst/>
            </a:prstGeom>
            <a:grpFill/>
            <a:ln w="25560">
              <a:solidFill>
                <a:schemeClr val="tx1"/>
              </a:solidFill>
              <a:miter lim="800000"/>
              <a:headEnd/>
              <a:tailEnd/>
            </a:ln>
            <a:effectLst/>
          </p:spPr>
          <p:txBody>
            <a:bodyPr wrap="none" anchor="ctr"/>
            <a:lstStyle/>
            <a:p>
              <a:endParaRPr lang="en-US" dirty="0">
                <a:latin typeface="Calibri" pitchFamily="34" charset="0"/>
              </a:endParaRPr>
            </a:p>
          </p:txBody>
        </p:sp>
        <p:sp>
          <p:nvSpPr>
            <p:cNvPr id="39" name="Line 5">
              <a:extLst>
                <a:ext uri="{FF2B5EF4-FFF2-40B4-BE49-F238E27FC236}">
                  <a16:creationId xmlns:a16="http://schemas.microsoft.com/office/drawing/2014/main" id="{FE3DDC6F-6972-4197-B1CC-7B557481BDDD}"/>
                </a:ext>
              </a:extLst>
            </p:cNvPr>
            <p:cNvSpPr>
              <a:spLocks noChangeShapeType="1"/>
            </p:cNvSpPr>
            <p:nvPr>
              <p:custDataLst>
                <p:tags r:id="rId2"/>
              </p:custDataLst>
            </p:nvPr>
          </p:nvSpPr>
          <p:spPr bwMode="auto">
            <a:xfrm flipH="1">
              <a:off x="3380165" y="3792568"/>
              <a:ext cx="2361256" cy="0"/>
            </a:xfrm>
            <a:prstGeom prst="line">
              <a:avLst/>
            </a:prstGeom>
            <a:grpFill/>
            <a:ln w="28440">
              <a:solidFill>
                <a:schemeClr val="tx1"/>
              </a:solidFill>
              <a:miter lim="800000"/>
              <a:headEnd/>
              <a:tailEnd/>
            </a:ln>
            <a:effectLst/>
          </p:spPr>
          <p:txBody>
            <a:bodyPr/>
            <a:lstStyle/>
            <a:p>
              <a:endParaRPr lang="en-US" dirty="0">
                <a:latin typeface="Calibri" pitchFamily="34" charset="0"/>
              </a:endParaRPr>
            </a:p>
          </p:txBody>
        </p:sp>
        <p:sp>
          <p:nvSpPr>
            <p:cNvPr id="48" name="Line 6">
              <a:extLst>
                <a:ext uri="{FF2B5EF4-FFF2-40B4-BE49-F238E27FC236}">
                  <a16:creationId xmlns:a16="http://schemas.microsoft.com/office/drawing/2014/main" id="{F3ADF1A9-8FF6-4F94-A64E-BD6210347BDE}"/>
                </a:ext>
              </a:extLst>
            </p:cNvPr>
            <p:cNvSpPr>
              <a:spLocks noChangeShapeType="1"/>
            </p:cNvSpPr>
            <p:nvPr>
              <p:custDataLst>
                <p:tags r:id="rId3"/>
              </p:custDataLst>
            </p:nvPr>
          </p:nvSpPr>
          <p:spPr bwMode="auto">
            <a:xfrm flipH="1">
              <a:off x="5433446" y="4173568"/>
              <a:ext cx="307975" cy="1588"/>
            </a:xfrm>
            <a:prstGeom prst="line">
              <a:avLst/>
            </a:prstGeom>
            <a:grpFill/>
            <a:ln w="28440">
              <a:solidFill>
                <a:schemeClr val="tx1"/>
              </a:solidFill>
              <a:miter lim="800000"/>
              <a:headEnd/>
              <a:tailEnd/>
            </a:ln>
            <a:effectLst/>
          </p:spPr>
          <p:txBody>
            <a:bodyPr/>
            <a:lstStyle/>
            <a:p>
              <a:endParaRPr lang="en-US" dirty="0">
                <a:latin typeface="Calibri" pitchFamily="34" charset="0"/>
              </a:endParaRPr>
            </a:p>
          </p:txBody>
        </p:sp>
        <p:sp>
          <p:nvSpPr>
            <p:cNvPr id="49" name="Line 7">
              <a:extLst>
                <a:ext uri="{FF2B5EF4-FFF2-40B4-BE49-F238E27FC236}">
                  <a16:creationId xmlns:a16="http://schemas.microsoft.com/office/drawing/2014/main" id="{26B0F6EF-CF42-4EF6-B058-270EF5B57E85}"/>
                </a:ext>
              </a:extLst>
            </p:cNvPr>
            <p:cNvSpPr>
              <a:spLocks noChangeShapeType="1"/>
            </p:cNvSpPr>
            <p:nvPr>
              <p:custDataLst>
                <p:tags r:id="rId4"/>
              </p:custDataLst>
            </p:nvPr>
          </p:nvSpPr>
          <p:spPr bwMode="auto">
            <a:xfrm flipH="1">
              <a:off x="6574858" y="3976718"/>
              <a:ext cx="307975" cy="1588"/>
            </a:xfrm>
            <a:prstGeom prst="line">
              <a:avLst/>
            </a:prstGeom>
            <a:grpFill/>
            <a:ln w="28440">
              <a:solidFill>
                <a:schemeClr val="tx1"/>
              </a:solidFill>
              <a:miter lim="800000"/>
              <a:headEnd/>
              <a:tailEnd/>
            </a:ln>
            <a:effectLst/>
          </p:spPr>
          <p:txBody>
            <a:bodyPr/>
            <a:lstStyle/>
            <a:p>
              <a:endParaRPr lang="en-US" dirty="0">
                <a:latin typeface="Calibri" pitchFamily="34" charset="0"/>
              </a:endParaRPr>
            </a:p>
          </p:txBody>
        </p:sp>
        <p:sp>
          <p:nvSpPr>
            <p:cNvPr id="50" name="AutoShape 4">
              <a:extLst>
                <a:ext uri="{FF2B5EF4-FFF2-40B4-BE49-F238E27FC236}">
                  <a16:creationId xmlns:a16="http://schemas.microsoft.com/office/drawing/2014/main" id="{C0272646-9555-41AA-9FFC-C19D45B500D8}"/>
                </a:ext>
              </a:extLst>
            </p:cNvPr>
            <p:cNvSpPr>
              <a:spLocks noChangeArrowheads="1"/>
            </p:cNvSpPr>
            <p:nvPr>
              <p:custDataLst>
                <p:tags r:id="rId5"/>
              </p:custDataLst>
            </p:nvPr>
          </p:nvSpPr>
          <p:spPr bwMode="auto">
            <a:xfrm>
              <a:off x="4351336" y="4791706"/>
              <a:ext cx="838200" cy="685801"/>
            </a:xfrm>
            <a:prstGeom prst="flowChartDelay">
              <a:avLst/>
            </a:prstGeom>
            <a:grpFill/>
            <a:ln w="25560">
              <a:solidFill>
                <a:schemeClr val="tx1"/>
              </a:solidFill>
              <a:miter lim="800000"/>
              <a:headEnd/>
              <a:tailEnd/>
            </a:ln>
            <a:effectLst/>
          </p:spPr>
          <p:txBody>
            <a:bodyPr wrap="none" anchor="ctr"/>
            <a:lstStyle/>
            <a:p>
              <a:endParaRPr lang="en-US" dirty="0">
                <a:latin typeface="Calibri" pitchFamily="34" charset="0"/>
              </a:endParaRPr>
            </a:p>
          </p:txBody>
        </p:sp>
        <p:sp>
          <p:nvSpPr>
            <p:cNvPr id="51" name="Line 5">
              <a:extLst>
                <a:ext uri="{FF2B5EF4-FFF2-40B4-BE49-F238E27FC236}">
                  <a16:creationId xmlns:a16="http://schemas.microsoft.com/office/drawing/2014/main" id="{53E61691-B6B8-49FE-80C1-1FF9117BDB3F}"/>
                </a:ext>
              </a:extLst>
            </p:cNvPr>
            <p:cNvSpPr>
              <a:spLocks noChangeShapeType="1"/>
            </p:cNvSpPr>
            <p:nvPr>
              <p:custDataLst>
                <p:tags r:id="rId6"/>
              </p:custDataLst>
            </p:nvPr>
          </p:nvSpPr>
          <p:spPr bwMode="auto">
            <a:xfrm flipH="1">
              <a:off x="4044949" y="4944106"/>
              <a:ext cx="307975" cy="1588"/>
            </a:xfrm>
            <a:prstGeom prst="line">
              <a:avLst/>
            </a:prstGeom>
            <a:grpFill/>
            <a:ln w="28440">
              <a:solidFill>
                <a:schemeClr val="tx1"/>
              </a:solidFill>
              <a:miter lim="800000"/>
              <a:headEnd/>
              <a:tailEnd/>
            </a:ln>
            <a:effectLst/>
          </p:spPr>
          <p:txBody>
            <a:bodyPr/>
            <a:lstStyle/>
            <a:p>
              <a:endParaRPr lang="en-US" dirty="0">
                <a:latin typeface="Calibri" pitchFamily="34" charset="0"/>
              </a:endParaRPr>
            </a:p>
          </p:txBody>
        </p:sp>
        <p:sp>
          <p:nvSpPr>
            <p:cNvPr id="52" name="Line 6">
              <a:extLst>
                <a:ext uri="{FF2B5EF4-FFF2-40B4-BE49-F238E27FC236}">
                  <a16:creationId xmlns:a16="http://schemas.microsoft.com/office/drawing/2014/main" id="{4CF3D3AB-0526-41B3-B722-CB07BB07034C}"/>
                </a:ext>
              </a:extLst>
            </p:cNvPr>
            <p:cNvSpPr>
              <a:spLocks noChangeShapeType="1"/>
            </p:cNvSpPr>
            <p:nvPr>
              <p:custDataLst>
                <p:tags r:id="rId7"/>
              </p:custDataLst>
            </p:nvPr>
          </p:nvSpPr>
          <p:spPr bwMode="auto">
            <a:xfrm flipH="1">
              <a:off x="3380165" y="5325106"/>
              <a:ext cx="972758" cy="1588"/>
            </a:xfrm>
            <a:prstGeom prst="line">
              <a:avLst/>
            </a:prstGeom>
            <a:grpFill/>
            <a:ln w="28440">
              <a:solidFill>
                <a:schemeClr val="tx1"/>
              </a:solidFill>
              <a:miter lim="800000"/>
              <a:headEnd/>
              <a:tailEnd/>
            </a:ln>
            <a:effectLst/>
          </p:spPr>
          <p:txBody>
            <a:bodyPr/>
            <a:lstStyle/>
            <a:p>
              <a:endParaRPr lang="en-US" dirty="0">
                <a:latin typeface="Calibri" pitchFamily="34" charset="0"/>
              </a:endParaRPr>
            </a:p>
          </p:txBody>
        </p:sp>
        <p:sp>
          <p:nvSpPr>
            <p:cNvPr id="53" name="Line 7">
              <a:extLst>
                <a:ext uri="{FF2B5EF4-FFF2-40B4-BE49-F238E27FC236}">
                  <a16:creationId xmlns:a16="http://schemas.microsoft.com/office/drawing/2014/main" id="{C840BE1C-2048-4FCA-80AD-735530009D3D}"/>
                </a:ext>
              </a:extLst>
            </p:cNvPr>
            <p:cNvSpPr>
              <a:spLocks noChangeShapeType="1"/>
            </p:cNvSpPr>
            <p:nvPr>
              <p:custDataLst>
                <p:tags r:id="rId8"/>
              </p:custDataLst>
            </p:nvPr>
          </p:nvSpPr>
          <p:spPr bwMode="auto">
            <a:xfrm flipH="1" flipV="1">
              <a:off x="5186360" y="5129844"/>
              <a:ext cx="1696472" cy="4762"/>
            </a:xfrm>
            <a:prstGeom prst="line">
              <a:avLst/>
            </a:prstGeom>
            <a:grpFill/>
            <a:ln w="28440">
              <a:solidFill>
                <a:schemeClr val="tx1"/>
              </a:solidFill>
              <a:miter lim="800000"/>
              <a:headEnd/>
              <a:tailEnd/>
            </a:ln>
            <a:effectLst/>
          </p:spPr>
          <p:txBody>
            <a:bodyPr/>
            <a:lstStyle/>
            <a:p>
              <a:endParaRPr lang="en-US" dirty="0">
                <a:latin typeface="Calibri" pitchFamily="34" charset="0"/>
              </a:endParaRPr>
            </a:p>
          </p:txBody>
        </p:sp>
        <p:sp>
          <p:nvSpPr>
            <p:cNvPr id="54" name="AutoShape 14">
              <a:extLst>
                <a:ext uri="{FF2B5EF4-FFF2-40B4-BE49-F238E27FC236}">
                  <a16:creationId xmlns:a16="http://schemas.microsoft.com/office/drawing/2014/main" id="{0C89835C-3158-45AE-B94F-60730EB8898E}"/>
                </a:ext>
              </a:extLst>
            </p:cNvPr>
            <p:cNvSpPr>
              <a:spLocks noChangeArrowheads="1"/>
            </p:cNvSpPr>
            <p:nvPr>
              <p:custDataLst>
                <p:tags r:id="rId9"/>
              </p:custDataLst>
            </p:nvPr>
          </p:nvSpPr>
          <p:spPr bwMode="auto">
            <a:xfrm flipH="1">
              <a:off x="7472740" y="4190664"/>
              <a:ext cx="933449" cy="812799"/>
            </a:xfrm>
            <a:prstGeom prst="moon">
              <a:avLst>
                <a:gd name="adj" fmla="val 87500"/>
              </a:avLst>
            </a:prstGeom>
            <a:grpFill/>
            <a:ln w="25560">
              <a:solidFill>
                <a:schemeClr val="tx1"/>
              </a:solidFill>
              <a:miter lim="800000"/>
              <a:headEnd/>
              <a:tailEnd/>
            </a:ln>
            <a:effectLst/>
          </p:spPr>
          <p:txBody>
            <a:bodyPr wrap="none" anchor="ctr"/>
            <a:lstStyle/>
            <a:p>
              <a:endParaRPr lang="en-US" dirty="0">
                <a:latin typeface="Calibri" pitchFamily="34" charset="0"/>
              </a:endParaRPr>
            </a:p>
          </p:txBody>
        </p:sp>
        <p:sp>
          <p:nvSpPr>
            <p:cNvPr id="55" name="Line 15">
              <a:extLst>
                <a:ext uri="{FF2B5EF4-FFF2-40B4-BE49-F238E27FC236}">
                  <a16:creationId xmlns:a16="http://schemas.microsoft.com/office/drawing/2014/main" id="{CB0E2AE1-B301-47CA-A3AF-DF1F321A82EF}"/>
                </a:ext>
              </a:extLst>
            </p:cNvPr>
            <p:cNvSpPr>
              <a:spLocks noChangeShapeType="1"/>
            </p:cNvSpPr>
            <p:nvPr>
              <p:custDataLst>
                <p:tags r:id="rId10"/>
              </p:custDataLst>
            </p:nvPr>
          </p:nvSpPr>
          <p:spPr bwMode="auto">
            <a:xfrm flipH="1" flipV="1">
              <a:off x="6882832" y="4421188"/>
              <a:ext cx="666107" cy="18714"/>
            </a:xfrm>
            <a:prstGeom prst="line">
              <a:avLst/>
            </a:prstGeom>
            <a:grpFill/>
            <a:ln w="28440">
              <a:solidFill>
                <a:schemeClr val="tx1"/>
              </a:solidFill>
              <a:miter lim="800000"/>
              <a:headEnd/>
              <a:tailEnd/>
            </a:ln>
            <a:effectLst/>
          </p:spPr>
          <p:txBody>
            <a:bodyPr/>
            <a:lstStyle/>
            <a:p>
              <a:endParaRPr lang="en-US" dirty="0">
                <a:latin typeface="Calibri" pitchFamily="34" charset="0"/>
              </a:endParaRPr>
            </a:p>
          </p:txBody>
        </p:sp>
        <p:sp>
          <p:nvSpPr>
            <p:cNvPr id="56" name="Line 16">
              <a:extLst>
                <a:ext uri="{FF2B5EF4-FFF2-40B4-BE49-F238E27FC236}">
                  <a16:creationId xmlns:a16="http://schemas.microsoft.com/office/drawing/2014/main" id="{C88A673B-E6C2-4817-A6F9-532D0CCFAF64}"/>
                </a:ext>
              </a:extLst>
            </p:cNvPr>
            <p:cNvSpPr>
              <a:spLocks noChangeShapeType="1"/>
            </p:cNvSpPr>
            <p:nvPr>
              <p:custDataLst>
                <p:tags r:id="rId11"/>
              </p:custDataLst>
            </p:nvPr>
          </p:nvSpPr>
          <p:spPr bwMode="auto">
            <a:xfrm flipH="1">
              <a:off x="6882832" y="4785977"/>
              <a:ext cx="666108" cy="0"/>
            </a:xfrm>
            <a:prstGeom prst="line">
              <a:avLst/>
            </a:prstGeom>
            <a:grpFill/>
            <a:ln w="28440">
              <a:solidFill>
                <a:schemeClr val="tx1"/>
              </a:solidFill>
              <a:miter lim="800000"/>
              <a:headEnd/>
              <a:tailEnd/>
            </a:ln>
            <a:effectLst/>
          </p:spPr>
          <p:txBody>
            <a:bodyPr/>
            <a:lstStyle/>
            <a:p>
              <a:endParaRPr lang="en-US" dirty="0">
                <a:latin typeface="Calibri" pitchFamily="34" charset="0"/>
              </a:endParaRPr>
            </a:p>
          </p:txBody>
        </p:sp>
        <p:sp>
          <p:nvSpPr>
            <p:cNvPr id="57" name="Line 17">
              <a:extLst>
                <a:ext uri="{FF2B5EF4-FFF2-40B4-BE49-F238E27FC236}">
                  <a16:creationId xmlns:a16="http://schemas.microsoft.com/office/drawing/2014/main" id="{636C26BD-C20C-4217-881E-399C88E13A42}"/>
                </a:ext>
              </a:extLst>
            </p:cNvPr>
            <p:cNvSpPr>
              <a:spLocks noChangeShapeType="1"/>
            </p:cNvSpPr>
            <p:nvPr>
              <p:custDataLst>
                <p:tags r:id="rId12"/>
              </p:custDataLst>
            </p:nvPr>
          </p:nvSpPr>
          <p:spPr bwMode="auto">
            <a:xfrm flipH="1">
              <a:off x="8415713" y="4597063"/>
              <a:ext cx="603251" cy="7937"/>
            </a:xfrm>
            <a:prstGeom prst="line">
              <a:avLst/>
            </a:prstGeom>
            <a:grpFill/>
            <a:ln w="28440">
              <a:solidFill>
                <a:schemeClr val="tx1"/>
              </a:solidFill>
              <a:miter lim="800000"/>
              <a:headEnd/>
              <a:tailEnd/>
            </a:ln>
            <a:effectLst/>
          </p:spPr>
          <p:txBody>
            <a:bodyPr/>
            <a:lstStyle/>
            <a:p>
              <a:endParaRPr lang="en-US" dirty="0">
                <a:latin typeface="Calibri" pitchFamily="34" charset="0"/>
              </a:endParaRPr>
            </a:p>
          </p:txBody>
        </p:sp>
        <p:sp>
          <p:nvSpPr>
            <p:cNvPr id="58" name="AutoShape 9">
              <a:extLst>
                <a:ext uri="{FF2B5EF4-FFF2-40B4-BE49-F238E27FC236}">
                  <a16:creationId xmlns:a16="http://schemas.microsoft.com/office/drawing/2014/main" id="{165FE6A1-61C8-4819-BD21-C6347C340FF7}"/>
                </a:ext>
              </a:extLst>
            </p:cNvPr>
            <p:cNvSpPr>
              <a:spLocks noChangeArrowheads="1"/>
            </p:cNvSpPr>
            <p:nvPr>
              <p:custDataLst>
                <p:tags r:id="rId13"/>
              </p:custDataLst>
            </p:nvPr>
          </p:nvSpPr>
          <p:spPr bwMode="auto">
            <a:xfrm rot="5400000">
              <a:off x="4705727" y="3849687"/>
              <a:ext cx="533399" cy="609600"/>
            </a:xfrm>
            <a:prstGeom prst="triangle">
              <a:avLst>
                <a:gd name="adj" fmla="val 50000"/>
              </a:avLst>
            </a:prstGeom>
            <a:grpFill/>
            <a:ln w="25560">
              <a:solidFill>
                <a:schemeClr val="tx1"/>
              </a:solidFill>
              <a:miter lim="800000"/>
              <a:headEnd/>
              <a:tailEnd/>
            </a:ln>
            <a:effectLst/>
          </p:spPr>
          <p:txBody>
            <a:bodyPr wrap="none" anchor="ctr"/>
            <a:lstStyle/>
            <a:p>
              <a:endParaRPr lang="en-US" dirty="0">
                <a:latin typeface="Calibri" pitchFamily="34" charset="0"/>
              </a:endParaRPr>
            </a:p>
          </p:txBody>
        </p:sp>
        <p:sp>
          <p:nvSpPr>
            <p:cNvPr id="59" name="Oval 10">
              <a:extLst>
                <a:ext uri="{FF2B5EF4-FFF2-40B4-BE49-F238E27FC236}">
                  <a16:creationId xmlns:a16="http://schemas.microsoft.com/office/drawing/2014/main" id="{60C7893F-0A76-47BA-A8E1-63720533D64A}"/>
                </a:ext>
              </a:extLst>
            </p:cNvPr>
            <p:cNvSpPr>
              <a:spLocks noChangeArrowheads="1"/>
            </p:cNvSpPr>
            <p:nvPr>
              <p:custDataLst>
                <p:tags r:id="rId14"/>
              </p:custDataLst>
            </p:nvPr>
          </p:nvSpPr>
          <p:spPr bwMode="auto">
            <a:xfrm>
              <a:off x="5285165" y="4075112"/>
              <a:ext cx="152400" cy="152400"/>
            </a:xfrm>
            <a:prstGeom prst="ellipse">
              <a:avLst/>
            </a:prstGeom>
            <a:grpFill/>
            <a:ln w="25560">
              <a:solidFill>
                <a:schemeClr val="tx1"/>
              </a:solidFill>
              <a:miter lim="800000"/>
              <a:headEnd/>
              <a:tailEnd/>
            </a:ln>
            <a:effectLst/>
          </p:spPr>
          <p:txBody>
            <a:bodyPr wrap="none" anchor="ctr"/>
            <a:lstStyle/>
            <a:p>
              <a:endParaRPr lang="en-US" dirty="0">
                <a:latin typeface="Calibri" pitchFamily="34" charset="0"/>
              </a:endParaRPr>
            </a:p>
          </p:txBody>
        </p:sp>
        <p:sp>
          <p:nvSpPr>
            <p:cNvPr id="60" name="Line 11">
              <a:extLst>
                <a:ext uri="{FF2B5EF4-FFF2-40B4-BE49-F238E27FC236}">
                  <a16:creationId xmlns:a16="http://schemas.microsoft.com/office/drawing/2014/main" id="{CD2B5086-FE2F-43C1-9A88-5208B2C0E03D}"/>
                </a:ext>
              </a:extLst>
            </p:cNvPr>
            <p:cNvSpPr>
              <a:spLocks noChangeShapeType="1"/>
            </p:cNvSpPr>
            <p:nvPr>
              <p:custDataLst>
                <p:tags r:id="rId15"/>
              </p:custDataLst>
            </p:nvPr>
          </p:nvSpPr>
          <p:spPr bwMode="auto">
            <a:xfrm flipH="1">
              <a:off x="4044949" y="4151313"/>
              <a:ext cx="632204" cy="0"/>
            </a:xfrm>
            <a:prstGeom prst="line">
              <a:avLst/>
            </a:prstGeom>
            <a:grpFill/>
            <a:ln w="25560">
              <a:solidFill>
                <a:schemeClr val="tx1"/>
              </a:solidFill>
              <a:miter lim="800000"/>
              <a:headEnd/>
              <a:tailEnd/>
            </a:ln>
            <a:effectLst/>
          </p:spPr>
          <p:txBody>
            <a:bodyPr/>
            <a:lstStyle/>
            <a:p>
              <a:endParaRPr lang="en-US" dirty="0">
                <a:latin typeface="Calibri" pitchFamily="34" charset="0"/>
              </a:endParaRPr>
            </a:p>
          </p:txBody>
        </p:sp>
        <p:sp>
          <p:nvSpPr>
            <p:cNvPr id="61" name="Line 16">
              <a:extLst>
                <a:ext uri="{FF2B5EF4-FFF2-40B4-BE49-F238E27FC236}">
                  <a16:creationId xmlns:a16="http://schemas.microsoft.com/office/drawing/2014/main" id="{205601F9-E774-4811-B7E9-E3CB13E858A2}"/>
                </a:ext>
              </a:extLst>
            </p:cNvPr>
            <p:cNvSpPr>
              <a:spLocks noChangeShapeType="1"/>
            </p:cNvSpPr>
            <p:nvPr>
              <p:custDataLst>
                <p:tags r:id="rId16"/>
              </p:custDataLst>
            </p:nvPr>
          </p:nvSpPr>
          <p:spPr bwMode="auto">
            <a:xfrm rot="5400000" flipH="1">
              <a:off x="6718795" y="4950013"/>
              <a:ext cx="348629" cy="20556"/>
            </a:xfrm>
            <a:prstGeom prst="line">
              <a:avLst/>
            </a:prstGeom>
            <a:grpFill/>
            <a:ln w="28440">
              <a:solidFill>
                <a:schemeClr val="tx1"/>
              </a:solidFill>
              <a:miter lim="800000"/>
              <a:headEnd/>
              <a:tailEnd/>
            </a:ln>
            <a:effectLst/>
          </p:spPr>
          <p:txBody>
            <a:bodyPr/>
            <a:lstStyle/>
            <a:p>
              <a:endParaRPr lang="en-US" dirty="0">
                <a:latin typeface="Calibri" pitchFamily="34" charset="0"/>
              </a:endParaRPr>
            </a:p>
          </p:txBody>
        </p:sp>
        <p:sp>
          <p:nvSpPr>
            <p:cNvPr id="62" name="Line 16">
              <a:extLst>
                <a:ext uri="{FF2B5EF4-FFF2-40B4-BE49-F238E27FC236}">
                  <a16:creationId xmlns:a16="http://schemas.microsoft.com/office/drawing/2014/main" id="{80EF56EB-A50C-4A03-B5B5-86E097AD92F4}"/>
                </a:ext>
              </a:extLst>
            </p:cNvPr>
            <p:cNvSpPr>
              <a:spLocks noChangeShapeType="1"/>
            </p:cNvSpPr>
            <p:nvPr>
              <p:custDataLst>
                <p:tags r:id="rId17"/>
              </p:custDataLst>
            </p:nvPr>
          </p:nvSpPr>
          <p:spPr bwMode="auto">
            <a:xfrm rot="5400000" flipH="1">
              <a:off x="3657134" y="4542302"/>
              <a:ext cx="775630" cy="0"/>
            </a:xfrm>
            <a:prstGeom prst="line">
              <a:avLst/>
            </a:prstGeom>
            <a:grpFill/>
            <a:ln w="28440">
              <a:solidFill>
                <a:schemeClr val="tx1"/>
              </a:solidFill>
              <a:miter lim="800000"/>
              <a:headEnd/>
              <a:tailEnd/>
            </a:ln>
            <a:effectLst/>
          </p:spPr>
          <p:txBody>
            <a:bodyPr/>
            <a:lstStyle/>
            <a:p>
              <a:endParaRPr lang="en-US" dirty="0">
                <a:latin typeface="Calibri" pitchFamily="34" charset="0"/>
              </a:endParaRPr>
            </a:p>
          </p:txBody>
        </p:sp>
        <p:sp>
          <p:nvSpPr>
            <p:cNvPr id="63" name="Line 16">
              <a:extLst>
                <a:ext uri="{FF2B5EF4-FFF2-40B4-BE49-F238E27FC236}">
                  <a16:creationId xmlns:a16="http://schemas.microsoft.com/office/drawing/2014/main" id="{547F46B9-C7AB-4990-837A-8043E1F51086}"/>
                </a:ext>
              </a:extLst>
            </p:cNvPr>
            <p:cNvSpPr>
              <a:spLocks noChangeShapeType="1"/>
            </p:cNvSpPr>
            <p:nvPr>
              <p:custDataLst>
                <p:tags r:id="rId18"/>
              </p:custDataLst>
            </p:nvPr>
          </p:nvSpPr>
          <p:spPr bwMode="auto">
            <a:xfrm flipH="1">
              <a:off x="3380165" y="4530262"/>
              <a:ext cx="664784" cy="0"/>
            </a:xfrm>
            <a:prstGeom prst="line">
              <a:avLst/>
            </a:prstGeom>
            <a:grpFill/>
            <a:ln w="28440">
              <a:solidFill>
                <a:schemeClr val="tx1"/>
              </a:solidFill>
              <a:miter lim="800000"/>
              <a:headEnd/>
              <a:tailEnd/>
            </a:ln>
            <a:effectLst/>
          </p:spPr>
          <p:txBody>
            <a:bodyPr/>
            <a:lstStyle/>
            <a:p>
              <a:endParaRPr lang="en-US" dirty="0">
                <a:latin typeface="Calibri" pitchFamily="34" charset="0"/>
              </a:endParaRPr>
            </a:p>
          </p:txBody>
        </p:sp>
        <p:sp>
          <p:nvSpPr>
            <p:cNvPr id="64" name="Line 16">
              <a:extLst>
                <a:ext uri="{FF2B5EF4-FFF2-40B4-BE49-F238E27FC236}">
                  <a16:creationId xmlns:a16="http://schemas.microsoft.com/office/drawing/2014/main" id="{3865E7FD-42FC-4EA7-9503-6BACA19C63BD}"/>
                </a:ext>
              </a:extLst>
            </p:cNvPr>
            <p:cNvSpPr>
              <a:spLocks noChangeShapeType="1"/>
            </p:cNvSpPr>
            <p:nvPr>
              <p:custDataLst>
                <p:tags r:id="rId19"/>
              </p:custDataLst>
            </p:nvPr>
          </p:nvSpPr>
          <p:spPr bwMode="auto">
            <a:xfrm rot="5400000" flipH="1">
              <a:off x="6670873" y="4188673"/>
              <a:ext cx="444469" cy="20557"/>
            </a:xfrm>
            <a:prstGeom prst="line">
              <a:avLst/>
            </a:prstGeom>
            <a:grpFill/>
            <a:ln w="28440">
              <a:solidFill>
                <a:schemeClr val="tx1"/>
              </a:solidFill>
              <a:miter lim="800000"/>
              <a:headEnd/>
              <a:tailEnd/>
            </a:ln>
            <a:effectLst/>
          </p:spPr>
          <p:txBody>
            <a:bodyPr/>
            <a:lstStyle/>
            <a:p>
              <a:endParaRPr lang="en-US" dirty="0">
                <a:latin typeface="Calibri" pitchFamily="34" charset="0"/>
              </a:endParaRPr>
            </a:p>
          </p:txBody>
        </p:sp>
      </p:grpSp>
      <p:sp>
        <p:nvSpPr>
          <p:cNvPr id="69" name="Text Box 11">
            <a:extLst>
              <a:ext uri="{FF2B5EF4-FFF2-40B4-BE49-F238E27FC236}">
                <a16:creationId xmlns:a16="http://schemas.microsoft.com/office/drawing/2014/main" id="{0A9DCC46-8435-4AD8-804D-10E3F332C529}"/>
              </a:ext>
            </a:extLst>
          </p:cNvPr>
          <p:cNvSpPr txBox="1">
            <a:spLocks noChangeArrowheads="1"/>
          </p:cNvSpPr>
          <p:nvPr/>
        </p:nvSpPr>
        <p:spPr bwMode="auto">
          <a:xfrm>
            <a:off x="251194" y="4217060"/>
            <a:ext cx="31519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latin typeface="Tahoma" panose="020B0604030504040204" pitchFamily="34" charset="0"/>
              </a:rPr>
              <a:t>z</a:t>
            </a:r>
          </a:p>
        </p:txBody>
      </p:sp>
      <p:graphicFrame>
        <p:nvGraphicFramePr>
          <p:cNvPr id="70" name="Group 89">
            <a:extLst>
              <a:ext uri="{FF2B5EF4-FFF2-40B4-BE49-F238E27FC236}">
                <a16:creationId xmlns:a16="http://schemas.microsoft.com/office/drawing/2014/main" id="{1D241715-0ABC-4DF9-A9F3-86606489A0BA}"/>
              </a:ext>
            </a:extLst>
          </p:cNvPr>
          <p:cNvGraphicFramePr>
            <a:graphicFrameLocks noGrp="1"/>
          </p:cNvGraphicFramePr>
          <p:nvPr>
            <p:extLst>
              <p:ext uri="{D42A27DB-BD31-4B8C-83A1-F6EECF244321}">
                <p14:modId xmlns:p14="http://schemas.microsoft.com/office/powerpoint/2010/main" val="1117060594"/>
              </p:ext>
            </p:extLst>
          </p:nvPr>
        </p:nvGraphicFramePr>
        <p:xfrm>
          <a:off x="6475402" y="1650079"/>
          <a:ext cx="2357771" cy="4663440"/>
        </p:xfrm>
        <a:graphic>
          <a:graphicData uri="http://schemas.openxmlformats.org/drawingml/2006/table">
            <a:tbl>
              <a:tblPr/>
              <a:tblGrid>
                <a:gridCol w="428104">
                  <a:extLst>
                    <a:ext uri="{9D8B030D-6E8A-4147-A177-3AD203B41FA5}">
                      <a16:colId xmlns:a16="http://schemas.microsoft.com/office/drawing/2014/main" val="20000"/>
                    </a:ext>
                  </a:extLst>
                </a:gridCol>
                <a:gridCol w="497715">
                  <a:extLst>
                    <a:ext uri="{9D8B030D-6E8A-4147-A177-3AD203B41FA5}">
                      <a16:colId xmlns:a16="http://schemas.microsoft.com/office/drawing/2014/main" val="20001"/>
                    </a:ext>
                  </a:extLst>
                </a:gridCol>
                <a:gridCol w="497715">
                  <a:extLst>
                    <a:ext uri="{9D8B030D-6E8A-4147-A177-3AD203B41FA5}">
                      <a16:colId xmlns:a16="http://schemas.microsoft.com/office/drawing/2014/main" val="695398118"/>
                    </a:ext>
                  </a:extLst>
                </a:gridCol>
                <a:gridCol w="934237">
                  <a:extLst>
                    <a:ext uri="{9D8B030D-6E8A-4147-A177-3AD203B41FA5}">
                      <a16:colId xmlns:a16="http://schemas.microsoft.com/office/drawing/2014/main" val="20002"/>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x</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y</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z</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out</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1"/>
                  </a:ext>
                </a:extLst>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4"/>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812529563"/>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2295487059"/>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2081112890"/>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1"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831295873"/>
                  </a:ext>
                </a:extLst>
              </a:tr>
            </a:tbl>
          </a:graphicData>
        </a:graphic>
      </p:graphicFrame>
    </p:spTree>
    <p:extLst>
      <p:ext uri="{BB962C8B-B14F-4D97-AF65-F5344CB8AC3E}">
        <p14:creationId xmlns:p14="http://schemas.microsoft.com/office/powerpoint/2010/main" val="23981074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WordArt 2">
            <a:extLst>
              <a:ext uri="{FF2B5EF4-FFF2-40B4-BE49-F238E27FC236}">
                <a16:creationId xmlns:a16="http://schemas.microsoft.com/office/drawing/2014/main" id="{F56A2DEC-9ABA-4972-9658-08EA4B0D6156}"/>
              </a:ext>
            </a:extLst>
          </p:cNvPr>
          <p:cNvSpPr>
            <a:spLocks noChangeArrowheads="1" noChangeShapeType="1" noTextEdit="1"/>
          </p:cNvSpPr>
          <p:nvPr/>
        </p:nvSpPr>
        <p:spPr bwMode="auto">
          <a:xfrm>
            <a:off x="914400" y="381000"/>
            <a:ext cx="7086600" cy="6858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Cryptography</a:t>
            </a:r>
          </a:p>
        </p:txBody>
      </p:sp>
      <p:graphicFrame>
        <p:nvGraphicFramePr>
          <p:cNvPr id="2" name="Table 1">
            <a:extLst>
              <a:ext uri="{FF2B5EF4-FFF2-40B4-BE49-F238E27FC236}">
                <a16:creationId xmlns:a16="http://schemas.microsoft.com/office/drawing/2014/main" id="{7476DD39-D61A-40B9-AB15-5E508849EE3C}"/>
              </a:ext>
            </a:extLst>
          </p:cNvPr>
          <p:cNvGraphicFramePr>
            <a:graphicFrameLocks noGrp="1"/>
          </p:cNvGraphicFramePr>
          <p:nvPr>
            <p:extLst>
              <p:ext uri="{D42A27DB-BD31-4B8C-83A1-F6EECF244321}">
                <p14:modId xmlns:p14="http://schemas.microsoft.com/office/powerpoint/2010/main" val="2161937960"/>
              </p:ext>
            </p:extLst>
          </p:nvPr>
        </p:nvGraphicFramePr>
        <p:xfrm>
          <a:off x="533400" y="1600200"/>
          <a:ext cx="8077200" cy="1828800"/>
        </p:xfrm>
        <a:graphic>
          <a:graphicData uri="http://schemas.openxmlformats.org/drawingml/2006/table">
            <a:tbl>
              <a:tblPr firstRow="1" bandRow="1">
                <a:tableStyleId>{5C22544A-7EE6-4342-B048-85BDC9FD1C3A}</a:tableStyleId>
              </a:tblPr>
              <a:tblGrid>
                <a:gridCol w="1632626">
                  <a:extLst>
                    <a:ext uri="{9D8B030D-6E8A-4147-A177-3AD203B41FA5}">
                      <a16:colId xmlns:a16="http://schemas.microsoft.com/office/drawing/2014/main" val="3930519625"/>
                    </a:ext>
                  </a:extLst>
                </a:gridCol>
                <a:gridCol w="1288915">
                  <a:extLst>
                    <a:ext uri="{9D8B030D-6E8A-4147-A177-3AD203B41FA5}">
                      <a16:colId xmlns:a16="http://schemas.microsoft.com/office/drawing/2014/main" val="3727503574"/>
                    </a:ext>
                  </a:extLst>
                </a:gridCol>
                <a:gridCol w="5155659">
                  <a:extLst>
                    <a:ext uri="{9D8B030D-6E8A-4147-A177-3AD203B41FA5}">
                      <a16:colId xmlns:a16="http://schemas.microsoft.com/office/drawing/2014/main" val="2614412163"/>
                    </a:ext>
                  </a:extLst>
                </a:gridCol>
              </a:tblGrid>
              <a:tr h="370840">
                <a:tc>
                  <a:txBody>
                    <a:bodyPr/>
                    <a:lstStyle/>
                    <a:p>
                      <a:r>
                        <a:rPr lang="en-US" sz="2400" dirty="0"/>
                        <a:t>message</a:t>
                      </a:r>
                    </a:p>
                  </a:txBody>
                  <a:tcPr/>
                </a:tc>
                <a:tc>
                  <a:txBody>
                    <a:bodyPr/>
                    <a:lstStyle/>
                    <a:p>
                      <a:endParaRPr lang="en-US" sz="2400"/>
                    </a:p>
                  </a:txBody>
                  <a:tcPr/>
                </a:tc>
                <a:tc>
                  <a:txBody>
                    <a:bodyPr/>
                    <a:lstStyle/>
                    <a:p>
                      <a:r>
                        <a:rPr lang="en-US" sz="2400" dirty="0"/>
                        <a:t>j               a             v               a</a:t>
                      </a:r>
                    </a:p>
                  </a:txBody>
                  <a:tcPr/>
                </a:tc>
                <a:extLst>
                  <a:ext uri="{0D108BD9-81ED-4DB2-BD59-A6C34878D82A}">
                    <a16:rowId xmlns:a16="http://schemas.microsoft.com/office/drawing/2014/main" val="1073637884"/>
                  </a:ext>
                </a:extLst>
              </a:tr>
              <a:tr h="370840">
                <a:tc>
                  <a:txBody>
                    <a:bodyPr/>
                    <a:lstStyle/>
                    <a:p>
                      <a:r>
                        <a:rPr lang="en-US" sz="2400" dirty="0"/>
                        <a:t>binary</a:t>
                      </a:r>
                    </a:p>
                  </a:txBody>
                  <a:tcPr/>
                </a:tc>
                <a:tc>
                  <a:txBody>
                    <a:bodyPr/>
                    <a:lstStyle/>
                    <a:p>
                      <a:r>
                        <a:rPr lang="en-US" sz="2400" dirty="0"/>
                        <a:t>m</a:t>
                      </a:r>
                    </a:p>
                  </a:txBody>
                  <a:tcPr/>
                </a:tc>
                <a:tc>
                  <a:txBody>
                    <a:bodyPr/>
                    <a:lstStyle/>
                    <a:p>
                      <a:r>
                        <a:rPr lang="en-US" sz="2400" dirty="0"/>
                        <a:t>01101010011000010111011001100001</a:t>
                      </a:r>
                    </a:p>
                  </a:txBody>
                  <a:tcPr/>
                </a:tc>
                <a:extLst>
                  <a:ext uri="{0D108BD9-81ED-4DB2-BD59-A6C34878D82A}">
                    <a16:rowId xmlns:a16="http://schemas.microsoft.com/office/drawing/2014/main" val="2431479201"/>
                  </a:ext>
                </a:extLst>
              </a:tr>
              <a:tr h="370840">
                <a:tc>
                  <a:txBody>
                    <a:bodyPr/>
                    <a:lstStyle/>
                    <a:p>
                      <a:r>
                        <a:rPr lang="en-US" sz="2400" dirty="0"/>
                        <a:t>key</a:t>
                      </a:r>
                    </a:p>
                  </a:txBody>
                  <a:tcPr/>
                </a:tc>
                <a:tc>
                  <a:txBody>
                    <a:bodyPr/>
                    <a:lstStyle/>
                    <a:p>
                      <a:r>
                        <a:rPr lang="en-US" sz="2400" dirty="0"/>
                        <a:t>k</a:t>
                      </a:r>
                    </a:p>
                  </a:txBody>
                  <a:tcPr/>
                </a:tc>
                <a:tc>
                  <a:txBody>
                    <a:bodyPr/>
                    <a:lstStyle/>
                    <a:p>
                      <a:r>
                        <a:rPr lang="en-US" sz="2400" dirty="0"/>
                        <a:t>10101011010001010100101011110001</a:t>
                      </a:r>
                    </a:p>
                  </a:txBody>
                  <a:tcPr/>
                </a:tc>
                <a:extLst>
                  <a:ext uri="{0D108BD9-81ED-4DB2-BD59-A6C34878D82A}">
                    <a16:rowId xmlns:a16="http://schemas.microsoft.com/office/drawing/2014/main" val="2785657221"/>
                  </a:ext>
                </a:extLst>
              </a:tr>
              <a:tr h="370840">
                <a:tc>
                  <a:txBody>
                    <a:bodyPr/>
                    <a:lstStyle/>
                    <a:p>
                      <a:r>
                        <a:rPr lang="en-US" sz="2400" dirty="0"/>
                        <a:t>ciphertext</a:t>
                      </a:r>
                    </a:p>
                  </a:txBody>
                  <a:tcPr/>
                </a:tc>
                <a:tc>
                  <a:txBody>
                    <a:bodyPr/>
                    <a:lstStyle/>
                    <a:p>
                      <a:r>
                        <a:rPr lang="en-US" sz="2400" dirty="0"/>
                        <a:t>m </a:t>
                      </a:r>
                      <a:r>
                        <a:rPr lang="en-US" altLang="en-US" sz="2400" b="0" dirty="0">
                          <a:sym typeface="Symbol" panose="05050102010706020507" pitchFamily="18" charset="2"/>
                        </a:rPr>
                        <a:t></a:t>
                      </a:r>
                      <a:r>
                        <a:rPr lang="en-US" sz="2400" dirty="0"/>
                        <a:t> k</a:t>
                      </a:r>
                    </a:p>
                  </a:txBody>
                  <a:tcPr/>
                </a:tc>
                <a:tc>
                  <a:txBody>
                    <a:bodyPr/>
                    <a:lstStyle/>
                    <a:p>
                      <a:r>
                        <a:rPr lang="en-US" sz="2400" dirty="0"/>
                        <a:t>11000001001001000011110010010000</a:t>
                      </a:r>
                    </a:p>
                  </a:txBody>
                  <a:tcPr/>
                </a:tc>
                <a:extLst>
                  <a:ext uri="{0D108BD9-81ED-4DB2-BD59-A6C34878D82A}">
                    <a16:rowId xmlns:a16="http://schemas.microsoft.com/office/drawing/2014/main" val="2063388576"/>
                  </a:ext>
                </a:extLst>
              </a:tr>
            </a:tbl>
          </a:graphicData>
        </a:graphic>
      </p:graphicFrame>
      <p:graphicFrame>
        <p:nvGraphicFramePr>
          <p:cNvPr id="8" name="Table 7">
            <a:extLst>
              <a:ext uri="{FF2B5EF4-FFF2-40B4-BE49-F238E27FC236}">
                <a16:creationId xmlns:a16="http://schemas.microsoft.com/office/drawing/2014/main" id="{8C9B9D1A-1F5D-4AD0-AB32-1FBD75F54F93}"/>
              </a:ext>
            </a:extLst>
          </p:cNvPr>
          <p:cNvGraphicFramePr>
            <a:graphicFrameLocks noGrp="1"/>
          </p:cNvGraphicFramePr>
          <p:nvPr>
            <p:extLst>
              <p:ext uri="{D42A27DB-BD31-4B8C-83A1-F6EECF244321}">
                <p14:modId xmlns:p14="http://schemas.microsoft.com/office/powerpoint/2010/main" val="2310184861"/>
              </p:ext>
            </p:extLst>
          </p:nvPr>
        </p:nvGraphicFramePr>
        <p:xfrm>
          <a:off x="533400" y="4191000"/>
          <a:ext cx="8077200" cy="1828800"/>
        </p:xfrm>
        <a:graphic>
          <a:graphicData uri="http://schemas.openxmlformats.org/drawingml/2006/table">
            <a:tbl>
              <a:tblPr firstRow="1" bandRow="1">
                <a:tableStyleId>{5C22544A-7EE6-4342-B048-85BDC9FD1C3A}</a:tableStyleId>
              </a:tblPr>
              <a:tblGrid>
                <a:gridCol w="1632626">
                  <a:extLst>
                    <a:ext uri="{9D8B030D-6E8A-4147-A177-3AD203B41FA5}">
                      <a16:colId xmlns:a16="http://schemas.microsoft.com/office/drawing/2014/main" val="3930519625"/>
                    </a:ext>
                  </a:extLst>
                </a:gridCol>
                <a:gridCol w="1288915">
                  <a:extLst>
                    <a:ext uri="{9D8B030D-6E8A-4147-A177-3AD203B41FA5}">
                      <a16:colId xmlns:a16="http://schemas.microsoft.com/office/drawing/2014/main" val="3727503574"/>
                    </a:ext>
                  </a:extLst>
                </a:gridCol>
                <a:gridCol w="5155659">
                  <a:extLst>
                    <a:ext uri="{9D8B030D-6E8A-4147-A177-3AD203B41FA5}">
                      <a16:colId xmlns:a16="http://schemas.microsoft.com/office/drawing/2014/main" val="2614412163"/>
                    </a:ext>
                  </a:extLst>
                </a:gridCol>
              </a:tblGrid>
              <a:tr h="370840">
                <a:tc>
                  <a:txBody>
                    <a:bodyPr/>
                    <a:lstStyle/>
                    <a:p>
                      <a:r>
                        <a:rPr lang="en-US" sz="2400" dirty="0"/>
                        <a:t>ciphertext</a:t>
                      </a:r>
                    </a:p>
                  </a:txBody>
                  <a:tcPr/>
                </a:tc>
                <a:tc>
                  <a:txBody>
                    <a:bodyPr/>
                    <a:lstStyle/>
                    <a:p>
                      <a:r>
                        <a:rPr lang="en-US" sz="2400" dirty="0"/>
                        <a:t>c</a:t>
                      </a:r>
                    </a:p>
                  </a:txBody>
                  <a:tcPr/>
                </a:tc>
                <a:tc>
                  <a:txBody>
                    <a:bodyPr/>
                    <a:lstStyle/>
                    <a:p>
                      <a:r>
                        <a:rPr lang="en-US" sz="2400" dirty="0"/>
                        <a:t>11000001001001000011110010010000</a:t>
                      </a:r>
                    </a:p>
                  </a:txBody>
                  <a:tcPr/>
                </a:tc>
                <a:extLst>
                  <a:ext uri="{0D108BD9-81ED-4DB2-BD59-A6C34878D82A}">
                    <a16:rowId xmlns:a16="http://schemas.microsoft.com/office/drawing/2014/main" val="1073637884"/>
                  </a:ext>
                </a:extLst>
              </a:tr>
              <a:tr h="370840">
                <a:tc>
                  <a:txBody>
                    <a:bodyPr/>
                    <a:lstStyle/>
                    <a:p>
                      <a:r>
                        <a:rPr lang="en-US" sz="2400" dirty="0"/>
                        <a:t>key</a:t>
                      </a:r>
                    </a:p>
                  </a:txBody>
                  <a:tcPr/>
                </a:tc>
                <a:tc>
                  <a:txBody>
                    <a:bodyPr/>
                    <a:lstStyle/>
                    <a:p>
                      <a:r>
                        <a:rPr lang="en-US" sz="2400" dirty="0"/>
                        <a:t>k</a:t>
                      </a:r>
                    </a:p>
                  </a:txBody>
                  <a:tcPr/>
                </a:tc>
                <a:tc>
                  <a:txBody>
                    <a:bodyPr/>
                    <a:lstStyle/>
                    <a:p>
                      <a:r>
                        <a:rPr lang="en-US" sz="2400" dirty="0"/>
                        <a:t>10101011010001010100101011110001</a:t>
                      </a:r>
                    </a:p>
                  </a:txBody>
                  <a:tcPr/>
                </a:tc>
                <a:extLst>
                  <a:ext uri="{0D108BD9-81ED-4DB2-BD59-A6C34878D82A}">
                    <a16:rowId xmlns:a16="http://schemas.microsoft.com/office/drawing/2014/main" val="2431479201"/>
                  </a:ext>
                </a:extLst>
              </a:tr>
              <a:tr h="370840">
                <a:tc>
                  <a:txBody>
                    <a:bodyPr/>
                    <a:lstStyle/>
                    <a:p>
                      <a:r>
                        <a:rPr lang="en-US" sz="2400" dirty="0"/>
                        <a:t>binary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c </a:t>
                      </a:r>
                      <a:r>
                        <a:rPr lang="en-US" altLang="en-US" sz="2400" b="0" dirty="0">
                          <a:sym typeface="Symbol" panose="05050102010706020507" pitchFamily="18" charset="2"/>
                        </a:rPr>
                        <a:t></a:t>
                      </a:r>
                      <a:r>
                        <a:rPr lang="en-US" sz="2400" dirty="0"/>
                        <a:t> k</a:t>
                      </a:r>
                    </a:p>
                  </a:txBody>
                  <a:tcPr/>
                </a:tc>
                <a:tc>
                  <a:txBody>
                    <a:bodyPr/>
                    <a:lstStyle/>
                    <a:p>
                      <a:r>
                        <a:rPr lang="en-US" sz="2400" dirty="0"/>
                        <a:t>01101010011000010111011001100001</a:t>
                      </a:r>
                    </a:p>
                  </a:txBody>
                  <a:tcPr/>
                </a:tc>
                <a:extLst>
                  <a:ext uri="{0D108BD9-81ED-4DB2-BD59-A6C34878D82A}">
                    <a16:rowId xmlns:a16="http://schemas.microsoft.com/office/drawing/2014/main" val="2785657221"/>
                  </a:ext>
                </a:extLst>
              </a:tr>
              <a:tr h="370840">
                <a:tc>
                  <a:txBody>
                    <a:bodyPr/>
                    <a:lstStyle/>
                    <a:p>
                      <a:r>
                        <a:rPr lang="en-US" sz="2400" dirty="0"/>
                        <a:t>message</a:t>
                      </a:r>
                    </a:p>
                  </a:txBody>
                  <a:tcPr/>
                </a:tc>
                <a:tc>
                  <a:txBody>
                    <a:bodyPr/>
                    <a:lstStyle/>
                    <a:p>
                      <a:endParaRPr lang="en-US" sz="2400"/>
                    </a:p>
                  </a:txBody>
                  <a:tcPr/>
                </a:tc>
                <a:tc>
                  <a:txBody>
                    <a:bodyPr/>
                    <a:lstStyle/>
                    <a:p>
                      <a:r>
                        <a:rPr lang="en-US" sz="2400" dirty="0"/>
                        <a:t>j              a             v                a</a:t>
                      </a:r>
                    </a:p>
                  </a:txBody>
                  <a:tcPr/>
                </a:tc>
                <a:extLst>
                  <a:ext uri="{0D108BD9-81ED-4DB2-BD59-A6C34878D82A}">
                    <a16:rowId xmlns:a16="http://schemas.microsoft.com/office/drawing/2014/main" val="2063388576"/>
                  </a:ext>
                </a:extLst>
              </a:tr>
            </a:tbl>
          </a:graphicData>
        </a:graphic>
      </p:graphicFrame>
    </p:spTree>
    <p:extLst>
      <p:ext uri="{BB962C8B-B14F-4D97-AF65-F5344CB8AC3E}">
        <p14:creationId xmlns:p14="http://schemas.microsoft.com/office/powerpoint/2010/main" val="4257090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WordArt 2">
            <a:extLst>
              <a:ext uri="{FF2B5EF4-FFF2-40B4-BE49-F238E27FC236}">
                <a16:creationId xmlns:a16="http://schemas.microsoft.com/office/drawing/2014/main" id="{F56A2DEC-9ABA-4972-9658-08EA4B0D6156}"/>
              </a:ext>
            </a:extLst>
          </p:cNvPr>
          <p:cNvSpPr>
            <a:spLocks noChangeArrowheads="1" noChangeShapeType="1" noTextEdit="1"/>
          </p:cNvSpPr>
          <p:nvPr/>
        </p:nvSpPr>
        <p:spPr bwMode="auto">
          <a:xfrm>
            <a:off x="914400" y="381000"/>
            <a:ext cx="7086600" cy="6858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Proof</a:t>
            </a:r>
          </a:p>
        </p:txBody>
      </p:sp>
      <p:sp>
        <p:nvSpPr>
          <p:cNvPr id="6" name="Text Box 3">
            <a:extLst>
              <a:ext uri="{FF2B5EF4-FFF2-40B4-BE49-F238E27FC236}">
                <a16:creationId xmlns:a16="http://schemas.microsoft.com/office/drawing/2014/main" id="{C715125F-00C5-49B1-960E-DB6F81CDDFC9}"/>
              </a:ext>
            </a:extLst>
          </p:cNvPr>
          <p:cNvSpPr txBox="1">
            <a:spLocks noChangeArrowheads="1"/>
          </p:cNvSpPr>
          <p:nvPr/>
        </p:nvSpPr>
        <p:spPr bwMode="auto">
          <a:xfrm>
            <a:off x="381000" y="2044005"/>
            <a:ext cx="31242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b="0" dirty="0">
                <a:latin typeface="+mj-lt"/>
              </a:rPr>
              <a:t>(m </a:t>
            </a:r>
            <a:r>
              <a:rPr lang="en-US" altLang="en-US" sz="3600" b="0" dirty="0">
                <a:latin typeface="+mj-lt"/>
                <a:sym typeface="Symbol" panose="05050102010706020507" pitchFamily="18" charset="2"/>
              </a:rPr>
              <a:t> k)  k =</a:t>
            </a:r>
          </a:p>
          <a:p>
            <a:pPr eaLnBrk="1" hangingPunct="1">
              <a:spcBef>
                <a:spcPct val="0"/>
              </a:spcBef>
              <a:buFontTx/>
              <a:buNone/>
            </a:pPr>
            <a:r>
              <a:rPr lang="en-US" altLang="en-US" sz="3600" b="0" dirty="0">
                <a:latin typeface="+mj-lt"/>
                <a:sym typeface="Symbol" panose="05050102010706020507" pitchFamily="18" charset="2"/>
              </a:rPr>
              <a:t>		     =</a:t>
            </a:r>
          </a:p>
          <a:p>
            <a:pPr eaLnBrk="1" hangingPunct="1">
              <a:spcBef>
                <a:spcPct val="0"/>
              </a:spcBef>
              <a:buFontTx/>
              <a:buNone/>
            </a:pPr>
            <a:r>
              <a:rPr lang="en-US" altLang="en-US" sz="3600" b="0" dirty="0">
                <a:latin typeface="+mj-lt"/>
                <a:sym typeface="Symbol" panose="05050102010706020507" pitchFamily="18" charset="2"/>
              </a:rPr>
              <a:t>		     =</a:t>
            </a:r>
            <a:endParaRPr lang="en-US" altLang="en-US" sz="3600" b="0" dirty="0">
              <a:latin typeface="+mj-lt"/>
            </a:endParaRPr>
          </a:p>
        </p:txBody>
      </p:sp>
      <p:sp>
        <p:nvSpPr>
          <p:cNvPr id="7" name="Text Box 3">
            <a:extLst>
              <a:ext uri="{FF2B5EF4-FFF2-40B4-BE49-F238E27FC236}">
                <a16:creationId xmlns:a16="http://schemas.microsoft.com/office/drawing/2014/main" id="{1984431B-7F41-4E00-A9EB-ED954B831AF0}"/>
              </a:ext>
            </a:extLst>
          </p:cNvPr>
          <p:cNvSpPr txBox="1">
            <a:spLocks noChangeArrowheads="1"/>
          </p:cNvSpPr>
          <p:nvPr/>
        </p:nvSpPr>
        <p:spPr bwMode="auto">
          <a:xfrm>
            <a:off x="3255790" y="2044005"/>
            <a:ext cx="565961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3600" b="0" dirty="0">
                <a:latin typeface="+mj-lt"/>
              </a:rPr>
              <a:t>m </a:t>
            </a:r>
            <a:r>
              <a:rPr lang="en-US" altLang="en-US" sz="3600" b="0" dirty="0">
                <a:latin typeface="+mj-lt"/>
                <a:sym typeface="Symbol" panose="05050102010706020507" pitchFamily="18" charset="2"/>
              </a:rPr>
              <a:t> (k  k)	associativity</a:t>
            </a:r>
          </a:p>
          <a:p>
            <a:pPr eaLnBrk="1" hangingPunct="1">
              <a:spcBef>
                <a:spcPct val="0"/>
              </a:spcBef>
              <a:buFontTx/>
              <a:buNone/>
            </a:pPr>
            <a:r>
              <a:rPr lang="en-US" altLang="en-US" sz="3600" b="0" dirty="0">
                <a:latin typeface="+mj-lt"/>
                <a:sym typeface="Symbol" panose="05050102010706020507" pitchFamily="18" charset="2"/>
              </a:rPr>
              <a:t>m  0		annihilation</a:t>
            </a:r>
          </a:p>
          <a:p>
            <a:pPr eaLnBrk="1" hangingPunct="1">
              <a:spcBef>
                <a:spcPct val="0"/>
              </a:spcBef>
              <a:buFontTx/>
              <a:buNone/>
            </a:pPr>
            <a:r>
              <a:rPr lang="en-US" altLang="en-US" sz="3600" b="0" dirty="0">
                <a:latin typeface="+mj-lt"/>
                <a:sym typeface="Symbol" panose="05050102010706020507" pitchFamily="18" charset="2"/>
              </a:rPr>
              <a:t>m			identity</a:t>
            </a:r>
            <a:endParaRPr lang="en-US" altLang="en-US" sz="3600" b="0" dirty="0">
              <a:latin typeface="+mj-lt"/>
            </a:endParaRPr>
          </a:p>
        </p:txBody>
      </p:sp>
    </p:spTree>
    <p:extLst>
      <p:ext uri="{BB962C8B-B14F-4D97-AF65-F5344CB8AC3E}">
        <p14:creationId xmlns:p14="http://schemas.microsoft.com/office/powerpoint/2010/main" val="446766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Footer Placeholder 3">
            <a:extLst>
              <a:ext uri="{FF2B5EF4-FFF2-40B4-BE49-F238E27FC236}">
                <a16:creationId xmlns:a16="http://schemas.microsoft.com/office/drawing/2014/main" id="{8B30F3B2-BF33-4DB8-A229-81DC0C46152D}"/>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1507" name="WordArt 1030">
            <a:extLst>
              <a:ext uri="{FF2B5EF4-FFF2-40B4-BE49-F238E27FC236}">
                <a16:creationId xmlns:a16="http://schemas.microsoft.com/office/drawing/2014/main" id="{A3E4C1AB-E4D6-499E-93A1-3AF0D350B691}"/>
              </a:ext>
            </a:extLst>
          </p:cNvPr>
          <p:cNvSpPr>
            <a:spLocks noChangeArrowheads="1" noChangeShapeType="1" noTextEdit="1"/>
          </p:cNvSpPr>
          <p:nvPr/>
        </p:nvSpPr>
        <p:spPr bwMode="auto">
          <a:xfrm>
            <a:off x="762000" y="228600"/>
            <a:ext cx="7467600" cy="838200"/>
          </a:xfrm>
          <a:prstGeom prst="rect">
            <a:avLst/>
          </a:prstGeom>
        </p:spPr>
        <p:txBody>
          <a:bodyPr wrap="none" fromWordArt="1">
            <a:prstTxWarp prst="textPlain">
              <a:avLst>
                <a:gd name="adj" fmla="val 50000"/>
              </a:avLst>
            </a:prstTxWarp>
          </a:bodyPr>
          <a:lstStyle/>
          <a:p>
            <a:pPr algn="ctr"/>
            <a:r>
              <a:rPr lang="en-US" sz="3600" kern="10">
                <a:ln w="12700">
                  <a:solidFill>
                    <a:srgbClr val="EAEAEA"/>
                  </a:solidFill>
                  <a:round/>
                  <a:headEnd type="none" w="sm" len="sm"/>
                  <a:tailEnd type="none" w="sm" len="sm"/>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outerShdw>
                </a:effectLst>
                <a:latin typeface="Arial Black" panose="020B0A04020102020204" pitchFamily="34" charset="0"/>
              </a:rPr>
              <a:t>Operator Precedence</a:t>
            </a:r>
          </a:p>
        </p:txBody>
      </p:sp>
      <p:graphicFrame>
        <p:nvGraphicFramePr>
          <p:cNvPr id="42109" name="Group 1149">
            <a:extLst>
              <a:ext uri="{FF2B5EF4-FFF2-40B4-BE49-F238E27FC236}">
                <a16:creationId xmlns:a16="http://schemas.microsoft.com/office/drawing/2014/main" id="{62B01E7C-B8AB-4591-BA08-C5F51129DCD5}"/>
              </a:ext>
            </a:extLst>
          </p:cNvPr>
          <p:cNvGraphicFramePr>
            <a:graphicFrameLocks noGrp="1"/>
          </p:cNvGraphicFramePr>
          <p:nvPr/>
        </p:nvGraphicFramePr>
        <p:xfrm>
          <a:off x="1828800" y="1219200"/>
          <a:ext cx="4876800" cy="4694242"/>
        </p:xfrm>
        <a:graphic>
          <a:graphicData uri="http://schemas.openxmlformats.org/drawingml/2006/table">
            <a:tbl>
              <a:tblPr/>
              <a:tblGrid>
                <a:gridCol w="3805238">
                  <a:extLst>
                    <a:ext uri="{9D8B030D-6E8A-4147-A177-3AD203B41FA5}">
                      <a16:colId xmlns:a16="http://schemas.microsoft.com/office/drawing/2014/main" val="20000"/>
                    </a:ext>
                  </a:extLst>
                </a:gridCol>
                <a:gridCol w="1071562">
                  <a:extLst>
                    <a:ext uri="{9D8B030D-6E8A-4147-A177-3AD203B41FA5}">
                      <a16:colId xmlns:a16="http://schemas.microsoft.com/office/drawing/2014/main" val="20001"/>
                    </a:ext>
                  </a:extLst>
                </a:gridCol>
              </a:tblGrid>
              <a:tr h="335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Tahoma" pitchFamily="34" charset="0"/>
                        </a:rPr>
                        <a:t>()</a:t>
                      </a: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Tahoma" pitchFamily="34" charset="0"/>
                        </a:rPr>
                        <a:t>HIGH</a:t>
                      </a: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extLst>
                  <a:ext uri="{0D108BD9-81ED-4DB2-BD59-A6C34878D82A}">
                    <a16:rowId xmlns:a16="http://schemas.microsoft.com/office/drawing/2014/main" val="10000"/>
                  </a:ext>
                </a:extLst>
              </a:tr>
              <a:tr h="335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Tahoma" pitchFamily="34" charset="0"/>
                        </a:rPr>
                        <a:t>!   ++   --</a:t>
                      </a: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accent2"/>
                        </a:solidFill>
                        <a:effectLst/>
                        <a:latin typeface="Tahoma" pitchFamily="34" charset="0"/>
                      </a:endParaRP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extLst>
                  <a:ext uri="{0D108BD9-81ED-4DB2-BD59-A6C34878D82A}">
                    <a16:rowId xmlns:a16="http://schemas.microsoft.com/office/drawing/2014/main" val="10001"/>
                  </a:ext>
                </a:extLst>
              </a:tr>
              <a:tr h="335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Tahoma" pitchFamily="34" charset="0"/>
                        </a:rPr>
                        <a:t>*   /   %</a:t>
                      </a: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accent2"/>
                        </a:solidFill>
                        <a:effectLst/>
                        <a:latin typeface="Tahoma" pitchFamily="34" charset="0"/>
                      </a:endParaRP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extLst>
                  <a:ext uri="{0D108BD9-81ED-4DB2-BD59-A6C34878D82A}">
                    <a16:rowId xmlns:a16="http://schemas.microsoft.com/office/drawing/2014/main" val="10002"/>
                  </a:ext>
                </a:extLst>
              </a:tr>
              <a:tr h="335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Tahoma" pitchFamily="34" charset="0"/>
                        </a:rPr>
                        <a:t>+   -</a:t>
                      </a: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accent2"/>
                        </a:solidFill>
                        <a:effectLst/>
                        <a:latin typeface="Tahoma" pitchFamily="34" charset="0"/>
                      </a:endParaRP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extLst>
                  <a:ext uri="{0D108BD9-81ED-4DB2-BD59-A6C34878D82A}">
                    <a16:rowId xmlns:a16="http://schemas.microsoft.com/office/drawing/2014/main" val="10003"/>
                  </a:ext>
                </a:extLst>
              </a:tr>
              <a:tr h="335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Tahoma" pitchFamily="34" charset="0"/>
                        </a:rPr>
                        <a:t>&lt;&lt;   &gt;&gt;  (bitwise shifts)</a:t>
                      </a: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accent2"/>
                        </a:solidFill>
                        <a:effectLst/>
                        <a:latin typeface="Tahoma" pitchFamily="34" charset="0"/>
                      </a:endParaRP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extLst>
                  <a:ext uri="{0D108BD9-81ED-4DB2-BD59-A6C34878D82A}">
                    <a16:rowId xmlns:a16="http://schemas.microsoft.com/office/drawing/2014/main" val="10004"/>
                  </a:ext>
                </a:extLst>
              </a:tr>
              <a:tr h="335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Tahoma" pitchFamily="34" charset="0"/>
                        </a:rPr>
                        <a:t>&lt;   &lt;=   &gt;   &gt;=</a:t>
                      </a: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accent2"/>
                        </a:solidFill>
                        <a:effectLst/>
                        <a:latin typeface="Tahoma" pitchFamily="34" charset="0"/>
                      </a:endParaRP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extLst>
                  <a:ext uri="{0D108BD9-81ED-4DB2-BD59-A6C34878D82A}">
                    <a16:rowId xmlns:a16="http://schemas.microsoft.com/office/drawing/2014/main" val="10005"/>
                  </a:ext>
                </a:extLst>
              </a:tr>
              <a:tr h="335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Tahoma" pitchFamily="34" charset="0"/>
                        </a:rPr>
                        <a:t>==   !=</a:t>
                      </a: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accent2"/>
                        </a:solidFill>
                        <a:effectLst/>
                        <a:latin typeface="Tahoma" pitchFamily="34" charset="0"/>
                      </a:endParaRP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extLst>
                  <a:ext uri="{0D108BD9-81ED-4DB2-BD59-A6C34878D82A}">
                    <a16:rowId xmlns:a16="http://schemas.microsoft.com/office/drawing/2014/main" val="10006"/>
                  </a:ext>
                </a:extLst>
              </a:tr>
              <a:tr h="335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Tahoma" pitchFamily="34" charset="0"/>
                        </a:rPr>
                        <a:t>&amp; (bitwise and )</a:t>
                      </a: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accent2"/>
                        </a:solidFill>
                        <a:effectLst/>
                        <a:latin typeface="Tahoma" pitchFamily="34" charset="0"/>
                      </a:endParaRP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extLst>
                  <a:ext uri="{0D108BD9-81ED-4DB2-BD59-A6C34878D82A}">
                    <a16:rowId xmlns:a16="http://schemas.microsoft.com/office/drawing/2014/main" val="10007"/>
                  </a:ext>
                </a:extLst>
              </a:tr>
              <a:tr h="335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Tahoma" pitchFamily="34" charset="0"/>
                        </a:rPr>
                        <a:t>^ (bitwise xor )</a:t>
                      </a: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accent2"/>
                        </a:solidFill>
                        <a:effectLst/>
                        <a:latin typeface="Tahoma" pitchFamily="34" charset="0"/>
                      </a:endParaRP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extLst>
                  <a:ext uri="{0D108BD9-81ED-4DB2-BD59-A6C34878D82A}">
                    <a16:rowId xmlns:a16="http://schemas.microsoft.com/office/drawing/2014/main" val="10008"/>
                  </a:ext>
                </a:extLst>
              </a:tr>
              <a:tr h="335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Tahoma" pitchFamily="34" charset="0"/>
                        </a:rPr>
                        <a:t>|  (bitwise or )</a:t>
                      </a: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accent2"/>
                        </a:solidFill>
                        <a:effectLst/>
                        <a:latin typeface="Tahoma" pitchFamily="34" charset="0"/>
                      </a:endParaRP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extLst>
                  <a:ext uri="{0D108BD9-81ED-4DB2-BD59-A6C34878D82A}">
                    <a16:rowId xmlns:a16="http://schemas.microsoft.com/office/drawing/2014/main" val="10009"/>
                  </a:ext>
                </a:extLst>
              </a:tr>
              <a:tr h="335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Tahoma" pitchFamily="34" charset="0"/>
                        </a:rPr>
                        <a:t>&amp;&amp;  (logical and )</a:t>
                      </a: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accent2"/>
                        </a:solidFill>
                        <a:effectLst/>
                        <a:latin typeface="Tahoma" pitchFamily="34" charset="0"/>
                      </a:endParaRP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extLst>
                  <a:ext uri="{0D108BD9-81ED-4DB2-BD59-A6C34878D82A}">
                    <a16:rowId xmlns:a16="http://schemas.microsoft.com/office/drawing/2014/main" val="10010"/>
                  </a:ext>
                </a:extLst>
              </a:tr>
              <a:tr h="335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Tahoma" pitchFamily="34" charset="0"/>
                        </a:rPr>
                        <a:t>||  (logical or )</a:t>
                      </a: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accent2"/>
                        </a:solidFill>
                        <a:effectLst/>
                        <a:latin typeface="Tahoma" pitchFamily="34" charset="0"/>
                      </a:endParaRP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extLst>
                  <a:ext uri="{0D108BD9-81ED-4DB2-BD59-A6C34878D82A}">
                    <a16:rowId xmlns:a16="http://schemas.microsoft.com/office/drawing/2014/main" val="10011"/>
                  </a:ext>
                </a:extLst>
              </a:tr>
              <a:tr h="335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Tahoma" pitchFamily="34" charset="0"/>
                        </a:rPr>
                        <a:t>=   +=   -=   *=   /=   %=</a:t>
                      </a: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accent2"/>
                        </a:solidFill>
                        <a:effectLst/>
                        <a:latin typeface="Tahoma" pitchFamily="34" charset="0"/>
                      </a:endParaRP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extLst>
                  <a:ext uri="{0D108BD9-81ED-4DB2-BD59-A6C34878D82A}">
                    <a16:rowId xmlns:a16="http://schemas.microsoft.com/office/drawing/2014/main" val="10012"/>
                  </a:ext>
                </a:extLst>
              </a:tr>
              <a:tr h="33530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Tahoma" pitchFamily="34" charset="0"/>
                        </a:rPr>
                        <a:t>,</a:t>
                      </a: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1" i="0" u="none" strike="noStrike" cap="none" normalizeH="0" baseline="0">
                          <a:ln>
                            <a:noFill/>
                          </a:ln>
                          <a:solidFill>
                            <a:schemeClr val="accent2"/>
                          </a:solidFill>
                          <a:effectLst/>
                          <a:latin typeface="Tahoma" pitchFamily="34" charset="0"/>
                        </a:rPr>
                        <a:t>LOW</a:t>
                      </a:r>
                    </a:p>
                  </a:txBody>
                  <a:tcPr marT="45723" marB="45723"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rgbClr val="CCECFF">
                        <a:alpha val="50000"/>
                      </a:srgbClr>
                    </a:solidFill>
                  </a:tcPr>
                </a:tc>
                <a:extLst>
                  <a:ext uri="{0D108BD9-81ED-4DB2-BD59-A6C34878D82A}">
                    <a16:rowId xmlns:a16="http://schemas.microsoft.com/office/drawing/2014/main" val="10013"/>
                  </a:ext>
                </a:extLst>
              </a:tr>
            </a:tbl>
          </a:graphicData>
        </a:graphic>
      </p:graphicFrame>
      <p:sp>
        <p:nvSpPr>
          <p:cNvPr id="21555" name="Line 1112">
            <a:extLst>
              <a:ext uri="{FF2B5EF4-FFF2-40B4-BE49-F238E27FC236}">
                <a16:creationId xmlns:a16="http://schemas.microsoft.com/office/drawing/2014/main" id="{615FAEDC-87CD-4BD9-9761-B6815B231B57}"/>
              </a:ext>
            </a:extLst>
          </p:cNvPr>
          <p:cNvSpPr>
            <a:spLocks noChangeShapeType="1"/>
          </p:cNvSpPr>
          <p:nvPr/>
        </p:nvSpPr>
        <p:spPr bwMode="auto">
          <a:xfrm>
            <a:off x="6096000" y="1676400"/>
            <a:ext cx="0" cy="3657600"/>
          </a:xfrm>
          <a:prstGeom prst="line">
            <a:avLst/>
          </a:prstGeom>
          <a:noFill/>
          <a:ln w="50800">
            <a:solidFill>
              <a:srgbClr val="FF0000"/>
            </a:solidFill>
            <a:round/>
            <a:headEnd type="none" w="sm" len="sm"/>
            <a:tailEnd type="triangle" w="lg" len="lg"/>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86AF2BD-3768-451E-98CC-BCD44AA184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498439"/>
            <a:ext cx="9144000" cy="3861121"/>
          </a:xfrm>
          <a:prstGeom prst="rect">
            <a:avLst/>
          </a:prstGeom>
        </p:spPr>
      </p:pic>
      <p:sp>
        <p:nvSpPr>
          <p:cNvPr id="7" name="WordArt 2">
            <a:extLst>
              <a:ext uri="{FF2B5EF4-FFF2-40B4-BE49-F238E27FC236}">
                <a16:creationId xmlns:a16="http://schemas.microsoft.com/office/drawing/2014/main" id="{E141286C-7E6D-486D-AF10-2C31AD6A007C}"/>
              </a:ext>
            </a:extLst>
          </p:cNvPr>
          <p:cNvSpPr>
            <a:spLocks noChangeArrowheads="1" noChangeShapeType="1" noTextEdit="1"/>
          </p:cNvSpPr>
          <p:nvPr/>
        </p:nvSpPr>
        <p:spPr bwMode="auto">
          <a:xfrm>
            <a:off x="914400" y="381000"/>
            <a:ext cx="7086600" cy="6858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Cryptography</a:t>
            </a:r>
          </a:p>
        </p:txBody>
      </p:sp>
    </p:spTree>
    <p:extLst>
      <p:ext uri="{BB962C8B-B14F-4D97-AF65-F5344CB8AC3E}">
        <p14:creationId xmlns:p14="http://schemas.microsoft.com/office/powerpoint/2010/main" val="36304126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3">
            <a:extLst>
              <a:ext uri="{FF2B5EF4-FFF2-40B4-BE49-F238E27FC236}">
                <a16:creationId xmlns:a16="http://schemas.microsoft.com/office/drawing/2014/main" id="{BD896523-8FF4-4A57-8B88-3694E1557BBF}"/>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2947" name="WordArt 2">
            <a:extLst>
              <a:ext uri="{FF2B5EF4-FFF2-40B4-BE49-F238E27FC236}">
                <a16:creationId xmlns:a16="http://schemas.microsoft.com/office/drawing/2014/main" id="{66E9C270-58E1-48B6-A93C-5CE30EB86A86}"/>
              </a:ext>
            </a:extLst>
          </p:cNvPr>
          <p:cNvSpPr>
            <a:spLocks noChangeArrowheads="1" noChangeShapeType="1" noTextEdit="1"/>
          </p:cNvSpPr>
          <p:nvPr/>
        </p:nvSpPr>
        <p:spPr bwMode="auto">
          <a:xfrm>
            <a:off x="838200" y="685800"/>
            <a:ext cx="6934200" cy="487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Short</a:t>
            </a:r>
          </a:p>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Circuit</a:t>
            </a:r>
          </a:p>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Evaluation</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3">
            <a:extLst>
              <a:ext uri="{FF2B5EF4-FFF2-40B4-BE49-F238E27FC236}">
                <a16:creationId xmlns:a16="http://schemas.microsoft.com/office/drawing/2014/main" id="{F517E758-9130-4DCD-BE39-B961D0AB9C5B}"/>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4995" name="WordArt 2">
            <a:extLst>
              <a:ext uri="{FF2B5EF4-FFF2-40B4-BE49-F238E27FC236}">
                <a16:creationId xmlns:a16="http://schemas.microsoft.com/office/drawing/2014/main" id="{A233CFBF-1F7F-40ED-A46A-AD7EADAC4714}"/>
              </a:ext>
            </a:extLst>
          </p:cNvPr>
          <p:cNvSpPr>
            <a:spLocks noChangeArrowheads="1" noChangeShapeType="1" noTextEdit="1"/>
          </p:cNvSpPr>
          <p:nvPr/>
        </p:nvSpPr>
        <p:spPr bwMode="auto">
          <a:xfrm>
            <a:off x="762000" y="457200"/>
            <a:ext cx="7315200" cy="8382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Short Circuit Evaluation</a:t>
            </a:r>
          </a:p>
        </p:txBody>
      </p:sp>
      <p:sp>
        <p:nvSpPr>
          <p:cNvPr id="84996" name="Text Box 3">
            <a:extLst>
              <a:ext uri="{FF2B5EF4-FFF2-40B4-BE49-F238E27FC236}">
                <a16:creationId xmlns:a16="http://schemas.microsoft.com/office/drawing/2014/main" id="{1C85B492-3206-4085-A83F-95C6110D38D3}"/>
              </a:ext>
            </a:extLst>
          </p:cNvPr>
          <p:cNvSpPr txBox="1">
            <a:spLocks noChangeArrowheads="1"/>
          </p:cNvSpPr>
          <p:nvPr/>
        </p:nvSpPr>
        <p:spPr bwMode="auto">
          <a:xfrm>
            <a:off x="990600" y="1752600"/>
            <a:ext cx="6997700" cy="436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Java evaluates boolean expressions</a:t>
            </a:r>
          </a:p>
          <a:p>
            <a:pPr eaLnBrk="1" hangingPunct="1">
              <a:spcBef>
                <a:spcPct val="0"/>
              </a:spcBef>
              <a:buFontTx/>
              <a:buNone/>
            </a:pPr>
            <a:r>
              <a:rPr lang="en-US" altLang="en-US" sz="2800">
                <a:latin typeface="Tahoma" panose="020B0604030504040204" pitchFamily="34" charset="0"/>
              </a:rPr>
              <a:t>from left to right in most situations </a:t>
            </a:r>
          </a:p>
          <a:p>
            <a:pPr eaLnBrk="1" hangingPunct="1">
              <a:spcBef>
                <a:spcPct val="0"/>
              </a:spcBef>
              <a:buFontTx/>
              <a:buNone/>
            </a:pPr>
            <a:r>
              <a:rPr lang="en-US" altLang="en-US" sz="2800">
                <a:latin typeface="Tahoma" panose="020B0604030504040204" pitchFamily="34" charset="0"/>
              </a:rPr>
              <a:t>and stops the evaluation process once</a:t>
            </a:r>
          </a:p>
          <a:p>
            <a:pPr eaLnBrk="1" hangingPunct="1">
              <a:spcBef>
                <a:spcPct val="0"/>
              </a:spcBef>
              <a:buFontTx/>
              <a:buNone/>
            </a:pPr>
            <a:r>
              <a:rPr lang="en-US" altLang="en-US" sz="2800">
                <a:latin typeface="Tahoma" panose="020B0604030504040204" pitchFamily="34" charset="0"/>
              </a:rPr>
              <a:t>a condition is found that can </a:t>
            </a:r>
          </a:p>
          <a:p>
            <a:pPr eaLnBrk="1" hangingPunct="1">
              <a:spcBef>
                <a:spcPct val="0"/>
              </a:spcBef>
              <a:buFontTx/>
              <a:buNone/>
            </a:pPr>
            <a:r>
              <a:rPr lang="en-US" altLang="en-US" sz="2800">
                <a:latin typeface="Tahoma" panose="020B0604030504040204" pitchFamily="34" charset="0"/>
              </a:rPr>
              <a:t>complete the expression.</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&amp;&amp;   -  and </a:t>
            </a:r>
          </a:p>
          <a:p>
            <a:pPr eaLnBrk="1" hangingPunct="1">
              <a:spcBef>
                <a:spcPct val="0"/>
              </a:spcBef>
              <a:buFontTx/>
              <a:buNone/>
            </a:pPr>
            <a:r>
              <a:rPr lang="en-US" altLang="en-US" sz="2800">
                <a:latin typeface="Tahoma" panose="020B0604030504040204" pitchFamily="34" charset="0"/>
              </a:rPr>
              <a:t>||    -  or</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endParaRPr lang="en-US" altLang="en-US" sz="2800">
              <a:solidFill>
                <a:srgbClr val="003300"/>
              </a:solidFill>
              <a:latin typeface="Tahoma" panose="020B060403050404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Footer Placeholder 3">
            <a:extLst>
              <a:ext uri="{FF2B5EF4-FFF2-40B4-BE49-F238E27FC236}">
                <a16:creationId xmlns:a16="http://schemas.microsoft.com/office/drawing/2014/main" id="{261E3FFA-D304-471C-901D-A1BEA6C17017}"/>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7043" name="WordArt 3074">
            <a:extLst>
              <a:ext uri="{FF2B5EF4-FFF2-40B4-BE49-F238E27FC236}">
                <a16:creationId xmlns:a16="http://schemas.microsoft.com/office/drawing/2014/main" id="{43C16668-76A5-42CD-80AB-B923CE36EC42}"/>
              </a:ext>
            </a:extLst>
          </p:cNvPr>
          <p:cNvSpPr>
            <a:spLocks noChangeArrowheads="1" noChangeShapeType="1" noTextEdit="1"/>
          </p:cNvSpPr>
          <p:nvPr/>
        </p:nvSpPr>
        <p:spPr bwMode="auto">
          <a:xfrm>
            <a:off x="914400" y="381000"/>
            <a:ext cx="7086600" cy="685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Short Circuit Evaluation   ||   or</a:t>
            </a:r>
          </a:p>
        </p:txBody>
      </p:sp>
      <p:sp>
        <p:nvSpPr>
          <p:cNvPr id="87044" name="Text Box 3075">
            <a:extLst>
              <a:ext uri="{FF2B5EF4-FFF2-40B4-BE49-F238E27FC236}">
                <a16:creationId xmlns:a16="http://schemas.microsoft.com/office/drawing/2014/main" id="{EC7D02E2-DDE7-45F4-A7F6-4A951BCDA32F}"/>
              </a:ext>
            </a:extLst>
          </p:cNvPr>
          <p:cNvSpPr txBox="1">
            <a:spLocks noChangeArrowheads="1"/>
          </p:cNvSpPr>
          <p:nvPr/>
        </p:nvSpPr>
        <p:spPr bwMode="auto">
          <a:xfrm>
            <a:off x="838200" y="1447800"/>
            <a:ext cx="43561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int total=9;</a:t>
            </a:r>
          </a:p>
          <a:p>
            <a:pPr eaLnBrk="1" hangingPunct="1">
              <a:spcBef>
                <a:spcPct val="0"/>
              </a:spcBef>
              <a:buFontTx/>
              <a:buNone/>
            </a:pPr>
            <a:r>
              <a:rPr lang="en-US" altLang="en-US" sz="2800">
                <a:latin typeface="Tahoma" panose="020B0604030504040204" pitchFamily="34" charset="0"/>
              </a:rPr>
              <a:t>boolean flipper = false;</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if(flipper || total&gt;4)</a:t>
            </a:r>
          </a:p>
          <a:p>
            <a:pPr eaLnBrk="1" hangingPunct="1">
              <a:spcBef>
                <a:spcPct val="0"/>
              </a:spcBef>
              <a:buFontTx/>
              <a:buNone/>
            </a:pPr>
            <a:r>
              <a:rPr lang="en-US" altLang="en-US" sz="2800">
                <a:latin typeface="Tahoma" panose="020B0604030504040204" pitchFamily="34" charset="0"/>
              </a:rPr>
              <a:t>{</a:t>
            </a:r>
          </a:p>
          <a:p>
            <a:pPr eaLnBrk="1" hangingPunct="1">
              <a:spcBef>
                <a:spcPct val="0"/>
              </a:spcBef>
              <a:buFontTx/>
              <a:buNone/>
            </a:pPr>
            <a:r>
              <a:rPr lang="en-US" altLang="en-US" sz="2800">
                <a:latin typeface="Tahoma" panose="020B0604030504040204" pitchFamily="34" charset="0"/>
              </a:rPr>
              <a:t>   out.println("short");</a:t>
            </a:r>
          </a:p>
          <a:p>
            <a:pPr eaLnBrk="1" hangingPunct="1">
              <a:spcBef>
                <a:spcPct val="0"/>
              </a:spcBef>
              <a:buFontTx/>
              <a:buNone/>
            </a:pPr>
            <a:r>
              <a:rPr lang="en-US" altLang="en-US" sz="2800">
                <a:latin typeface="Tahoma" panose="020B0604030504040204" pitchFamily="34" charset="0"/>
              </a:rPr>
              <a:t>}</a:t>
            </a:r>
          </a:p>
          <a:p>
            <a:pPr eaLnBrk="1" hangingPunct="1">
              <a:spcBef>
                <a:spcPct val="0"/>
              </a:spcBef>
              <a:buFontTx/>
              <a:buNone/>
            </a:pPr>
            <a:r>
              <a:rPr lang="en-US" altLang="en-US" sz="2800">
                <a:latin typeface="Tahoma" panose="020B0604030504040204" pitchFamily="34" charset="0"/>
              </a:rPr>
              <a:t>out.println("check");</a:t>
            </a:r>
          </a:p>
        </p:txBody>
      </p:sp>
      <p:sp>
        <p:nvSpPr>
          <p:cNvPr id="54276" name="Text Box 3076">
            <a:extLst>
              <a:ext uri="{FF2B5EF4-FFF2-40B4-BE49-F238E27FC236}">
                <a16:creationId xmlns:a16="http://schemas.microsoft.com/office/drawing/2014/main" id="{906D6468-5D18-4CCD-A8FE-0F6DB33D27FF}"/>
              </a:ext>
            </a:extLst>
          </p:cNvPr>
          <p:cNvSpPr txBox="1">
            <a:spLocks noChangeArrowheads="1"/>
          </p:cNvSpPr>
          <p:nvPr/>
        </p:nvSpPr>
        <p:spPr bwMode="auto">
          <a:xfrm>
            <a:off x="1066800" y="480060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54278" name="Text Box 3078">
            <a:extLst>
              <a:ext uri="{FF2B5EF4-FFF2-40B4-BE49-F238E27FC236}">
                <a16:creationId xmlns:a16="http://schemas.microsoft.com/office/drawing/2014/main" id="{893334EC-86F8-48A7-B453-CE7B6C567D3B}"/>
              </a:ext>
            </a:extLst>
          </p:cNvPr>
          <p:cNvSpPr txBox="1">
            <a:spLocks noChangeArrowheads="1"/>
          </p:cNvSpPr>
          <p:nvPr/>
        </p:nvSpPr>
        <p:spPr bwMode="auto">
          <a:xfrm>
            <a:off x="6629400" y="1981200"/>
            <a:ext cx="1905000" cy="1811338"/>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short</a:t>
            </a:r>
            <a:br>
              <a:rPr lang="en-US" altLang="en-US">
                <a:latin typeface="Tahoma" panose="020B0604030504040204" pitchFamily="34" charset="0"/>
              </a:rPr>
            </a:br>
            <a:r>
              <a:rPr lang="en-US" altLang="en-US">
                <a:latin typeface="Tahoma" panose="020B0604030504040204" pitchFamily="34" charset="0"/>
              </a:rPr>
              <a:t>check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nodePh="1">
                                  <p:stCondLst>
                                    <p:cond delay="0"/>
                                  </p:stCondLst>
                                  <p:endCondLst>
                                    <p:cond evt="begin" delay="0">
                                      <p:tn val="5"/>
                                    </p:cond>
                                  </p:endCondLst>
                                  <p:childTnLst>
                                    <p:set>
                                      <p:cBhvr>
                                        <p:cTn id="6" dur="1" fill="hold">
                                          <p:stCondLst>
                                            <p:cond delay="0"/>
                                          </p:stCondLst>
                                        </p:cTn>
                                        <p:tgtEl>
                                          <p:spTgt spid="54276"/>
                                        </p:tgtEl>
                                        <p:attrNameLst>
                                          <p:attrName>style.visibility</p:attrName>
                                        </p:attrNameLst>
                                      </p:cBhvr>
                                      <p:to>
                                        <p:strVal val="visible"/>
                                      </p:to>
                                    </p:set>
                                    <p:anim calcmode="lin" valueType="num">
                                      <p:cBhvr additive="base">
                                        <p:cTn id="7" dur="500" fill="hold"/>
                                        <p:tgtEl>
                                          <p:spTgt spid="54276"/>
                                        </p:tgtEl>
                                        <p:attrNameLst>
                                          <p:attrName>ppt_x</p:attrName>
                                        </p:attrNameLst>
                                      </p:cBhvr>
                                      <p:tavLst>
                                        <p:tav tm="0">
                                          <p:val>
                                            <p:strVal val="1+#ppt_w/2"/>
                                          </p:val>
                                        </p:tav>
                                        <p:tav tm="100000">
                                          <p:val>
                                            <p:strVal val="#ppt_x"/>
                                          </p:val>
                                        </p:tav>
                                      </p:tavLst>
                                    </p:anim>
                                    <p:anim calcmode="lin" valueType="num">
                                      <p:cBhvr additive="base">
                                        <p:cTn id="8" dur="500" fill="hold"/>
                                        <p:tgtEl>
                                          <p:spTgt spid="5427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54278"/>
                                        </p:tgtEl>
                                        <p:attrNameLst>
                                          <p:attrName>style.visibility</p:attrName>
                                        </p:attrNameLst>
                                      </p:cBhvr>
                                      <p:to>
                                        <p:strVal val="visible"/>
                                      </p:to>
                                    </p:set>
                                    <p:animEffect transition="in" filter="box(in)">
                                      <p:cBhvr>
                                        <p:cTn id="13" dur="500"/>
                                        <p:tgtEl>
                                          <p:spTgt spid="542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autoUpdateAnimBg="0"/>
      <p:bldP spid="5427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Footer Placeholder 3">
            <a:extLst>
              <a:ext uri="{FF2B5EF4-FFF2-40B4-BE49-F238E27FC236}">
                <a16:creationId xmlns:a16="http://schemas.microsoft.com/office/drawing/2014/main" id="{B1DEF93E-BB9C-4392-97A3-10ECBF32B241}"/>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89091" name="WordArt 2">
            <a:extLst>
              <a:ext uri="{FF2B5EF4-FFF2-40B4-BE49-F238E27FC236}">
                <a16:creationId xmlns:a16="http://schemas.microsoft.com/office/drawing/2014/main" id="{DCC6D965-CCAB-488E-A4EB-9194711FEE5A}"/>
              </a:ext>
            </a:extLst>
          </p:cNvPr>
          <p:cNvSpPr>
            <a:spLocks noChangeArrowheads="1" noChangeShapeType="1" noTextEdit="1"/>
          </p:cNvSpPr>
          <p:nvPr/>
        </p:nvSpPr>
        <p:spPr bwMode="auto">
          <a:xfrm>
            <a:off x="914400" y="381000"/>
            <a:ext cx="7086600" cy="685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Short Circuit Evaluation   ||   or</a:t>
            </a:r>
          </a:p>
        </p:txBody>
      </p:sp>
      <p:sp>
        <p:nvSpPr>
          <p:cNvPr id="89092" name="Text Box 3">
            <a:extLst>
              <a:ext uri="{FF2B5EF4-FFF2-40B4-BE49-F238E27FC236}">
                <a16:creationId xmlns:a16="http://schemas.microsoft.com/office/drawing/2014/main" id="{A1E1C4FE-B118-4FA9-A1D4-BDAEAD4FFD25}"/>
              </a:ext>
            </a:extLst>
          </p:cNvPr>
          <p:cNvSpPr txBox="1">
            <a:spLocks noChangeArrowheads="1"/>
          </p:cNvSpPr>
          <p:nvPr/>
        </p:nvSpPr>
        <p:spPr bwMode="auto">
          <a:xfrm>
            <a:off x="838200" y="1447800"/>
            <a:ext cx="4244975"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int total=2;</a:t>
            </a:r>
          </a:p>
          <a:p>
            <a:pPr eaLnBrk="1" hangingPunct="1">
              <a:spcBef>
                <a:spcPct val="0"/>
              </a:spcBef>
              <a:buFontTx/>
              <a:buNone/>
            </a:pPr>
            <a:r>
              <a:rPr lang="en-US" altLang="en-US" sz="2800">
                <a:latin typeface="Tahoma" panose="020B0604030504040204" pitchFamily="34" charset="0"/>
              </a:rPr>
              <a:t>boolean flipper = true;</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if(flipper || total&gt;4)</a:t>
            </a:r>
          </a:p>
          <a:p>
            <a:pPr eaLnBrk="1" hangingPunct="1">
              <a:spcBef>
                <a:spcPct val="0"/>
              </a:spcBef>
              <a:buFontTx/>
              <a:buNone/>
            </a:pPr>
            <a:r>
              <a:rPr lang="en-US" altLang="en-US" sz="2800">
                <a:latin typeface="Tahoma" panose="020B0604030504040204" pitchFamily="34" charset="0"/>
              </a:rPr>
              <a:t>{</a:t>
            </a:r>
          </a:p>
          <a:p>
            <a:pPr eaLnBrk="1" hangingPunct="1">
              <a:spcBef>
                <a:spcPct val="0"/>
              </a:spcBef>
              <a:buFontTx/>
              <a:buNone/>
            </a:pPr>
            <a:r>
              <a:rPr lang="en-US" altLang="en-US" sz="2800">
                <a:latin typeface="Tahoma" panose="020B0604030504040204" pitchFamily="34" charset="0"/>
              </a:rPr>
              <a:t>   out.println("short");</a:t>
            </a:r>
          </a:p>
          <a:p>
            <a:pPr eaLnBrk="1" hangingPunct="1">
              <a:spcBef>
                <a:spcPct val="0"/>
              </a:spcBef>
              <a:buFontTx/>
              <a:buNone/>
            </a:pPr>
            <a:r>
              <a:rPr lang="en-US" altLang="en-US" sz="2800">
                <a:latin typeface="Tahoma" panose="020B0604030504040204" pitchFamily="34" charset="0"/>
              </a:rPr>
              <a:t>}</a:t>
            </a:r>
          </a:p>
          <a:p>
            <a:pPr eaLnBrk="1" hangingPunct="1">
              <a:spcBef>
                <a:spcPct val="0"/>
              </a:spcBef>
              <a:buFontTx/>
              <a:buNone/>
            </a:pPr>
            <a:r>
              <a:rPr lang="en-US" altLang="en-US" sz="2800">
                <a:latin typeface="Tahoma" panose="020B0604030504040204" pitchFamily="34" charset="0"/>
              </a:rPr>
              <a:t>out.println("check");</a:t>
            </a:r>
          </a:p>
        </p:txBody>
      </p:sp>
      <p:sp>
        <p:nvSpPr>
          <p:cNvPr id="121860" name="Text Box 4">
            <a:extLst>
              <a:ext uri="{FF2B5EF4-FFF2-40B4-BE49-F238E27FC236}">
                <a16:creationId xmlns:a16="http://schemas.microsoft.com/office/drawing/2014/main" id="{1A3EF089-21E2-4B01-8D6C-B726E552E1BC}"/>
              </a:ext>
            </a:extLst>
          </p:cNvPr>
          <p:cNvSpPr txBox="1">
            <a:spLocks noChangeArrowheads="1"/>
          </p:cNvSpPr>
          <p:nvPr/>
        </p:nvSpPr>
        <p:spPr bwMode="auto">
          <a:xfrm>
            <a:off x="1066800" y="480060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121861" name="Text Box 5">
            <a:extLst>
              <a:ext uri="{FF2B5EF4-FFF2-40B4-BE49-F238E27FC236}">
                <a16:creationId xmlns:a16="http://schemas.microsoft.com/office/drawing/2014/main" id="{2EA4241A-41D9-42DB-BB7D-02A140741CF8}"/>
              </a:ext>
            </a:extLst>
          </p:cNvPr>
          <p:cNvSpPr txBox="1">
            <a:spLocks noChangeArrowheads="1"/>
          </p:cNvSpPr>
          <p:nvPr/>
        </p:nvSpPr>
        <p:spPr bwMode="auto">
          <a:xfrm>
            <a:off x="6629400" y="1981200"/>
            <a:ext cx="1905000" cy="1811338"/>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short</a:t>
            </a:r>
            <a:br>
              <a:rPr lang="en-US" altLang="en-US">
                <a:latin typeface="Tahoma" panose="020B0604030504040204" pitchFamily="34" charset="0"/>
              </a:rPr>
            </a:br>
            <a:r>
              <a:rPr lang="en-US" altLang="en-US">
                <a:latin typeface="Tahoma" panose="020B0604030504040204" pitchFamily="34" charset="0"/>
              </a:rPr>
              <a:t>check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nodePh="1">
                                  <p:stCondLst>
                                    <p:cond delay="0"/>
                                  </p:stCondLst>
                                  <p:endCondLst>
                                    <p:cond evt="begin" delay="0">
                                      <p:tn val="5"/>
                                    </p:cond>
                                  </p:endCondLst>
                                  <p:childTnLst>
                                    <p:set>
                                      <p:cBhvr>
                                        <p:cTn id="6" dur="1" fill="hold">
                                          <p:stCondLst>
                                            <p:cond delay="0"/>
                                          </p:stCondLst>
                                        </p:cTn>
                                        <p:tgtEl>
                                          <p:spTgt spid="121860"/>
                                        </p:tgtEl>
                                        <p:attrNameLst>
                                          <p:attrName>style.visibility</p:attrName>
                                        </p:attrNameLst>
                                      </p:cBhvr>
                                      <p:to>
                                        <p:strVal val="visible"/>
                                      </p:to>
                                    </p:set>
                                    <p:anim calcmode="lin" valueType="num">
                                      <p:cBhvr additive="base">
                                        <p:cTn id="7" dur="500" fill="hold"/>
                                        <p:tgtEl>
                                          <p:spTgt spid="121860"/>
                                        </p:tgtEl>
                                        <p:attrNameLst>
                                          <p:attrName>ppt_x</p:attrName>
                                        </p:attrNameLst>
                                      </p:cBhvr>
                                      <p:tavLst>
                                        <p:tav tm="0">
                                          <p:val>
                                            <p:strVal val="1+#ppt_w/2"/>
                                          </p:val>
                                        </p:tav>
                                        <p:tav tm="100000">
                                          <p:val>
                                            <p:strVal val="#ppt_x"/>
                                          </p:val>
                                        </p:tav>
                                      </p:tavLst>
                                    </p:anim>
                                    <p:anim calcmode="lin" valueType="num">
                                      <p:cBhvr additive="base">
                                        <p:cTn id="8" dur="500" fill="hold"/>
                                        <p:tgtEl>
                                          <p:spTgt spid="12186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21861"/>
                                        </p:tgtEl>
                                        <p:attrNameLst>
                                          <p:attrName>style.visibility</p:attrName>
                                        </p:attrNameLst>
                                      </p:cBhvr>
                                      <p:to>
                                        <p:strVal val="visible"/>
                                      </p:to>
                                    </p:set>
                                    <p:animEffect transition="in" filter="box(in)">
                                      <p:cBhvr>
                                        <p:cTn id="13" dur="500"/>
                                        <p:tgtEl>
                                          <p:spTgt spid="1218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60" grpId="0" autoUpdateAnimBg="0"/>
      <p:bldP spid="12186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Footer Placeholder 3">
            <a:extLst>
              <a:ext uri="{FF2B5EF4-FFF2-40B4-BE49-F238E27FC236}">
                <a16:creationId xmlns:a16="http://schemas.microsoft.com/office/drawing/2014/main" id="{13A7709C-9591-4D13-8C46-ABE9521F5D38}"/>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1139" name="WordArt 2">
            <a:extLst>
              <a:ext uri="{FF2B5EF4-FFF2-40B4-BE49-F238E27FC236}">
                <a16:creationId xmlns:a16="http://schemas.microsoft.com/office/drawing/2014/main" id="{74132643-5974-45B7-AF67-6469EE1F4AF0}"/>
              </a:ext>
            </a:extLst>
          </p:cNvPr>
          <p:cNvSpPr>
            <a:spLocks noChangeArrowheads="1" noChangeShapeType="1" noTextEdit="1"/>
          </p:cNvSpPr>
          <p:nvPr/>
        </p:nvSpPr>
        <p:spPr bwMode="auto">
          <a:xfrm>
            <a:off x="914400" y="381000"/>
            <a:ext cx="7086600" cy="685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Short Circuit Evaluation   ||   or</a:t>
            </a:r>
          </a:p>
        </p:txBody>
      </p:sp>
      <p:sp>
        <p:nvSpPr>
          <p:cNvPr id="91140" name="Text Box 3">
            <a:extLst>
              <a:ext uri="{FF2B5EF4-FFF2-40B4-BE49-F238E27FC236}">
                <a16:creationId xmlns:a16="http://schemas.microsoft.com/office/drawing/2014/main" id="{DB1C6064-99B5-40FD-B350-252489CD7C6C}"/>
              </a:ext>
            </a:extLst>
          </p:cNvPr>
          <p:cNvSpPr txBox="1">
            <a:spLocks noChangeArrowheads="1"/>
          </p:cNvSpPr>
          <p:nvPr/>
        </p:nvSpPr>
        <p:spPr bwMode="auto">
          <a:xfrm>
            <a:off x="838200" y="1447800"/>
            <a:ext cx="435610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int total=2;</a:t>
            </a:r>
          </a:p>
          <a:p>
            <a:pPr eaLnBrk="1" hangingPunct="1">
              <a:spcBef>
                <a:spcPct val="0"/>
              </a:spcBef>
              <a:buFontTx/>
              <a:buNone/>
            </a:pPr>
            <a:r>
              <a:rPr lang="en-US" altLang="en-US" sz="2800">
                <a:latin typeface="Tahoma" panose="020B0604030504040204" pitchFamily="34" charset="0"/>
              </a:rPr>
              <a:t>boolean flipper = false;</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if(flipper || total&gt;4)</a:t>
            </a:r>
          </a:p>
          <a:p>
            <a:pPr eaLnBrk="1" hangingPunct="1">
              <a:spcBef>
                <a:spcPct val="0"/>
              </a:spcBef>
              <a:buFontTx/>
              <a:buNone/>
            </a:pPr>
            <a:r>
              <a:rPr lang="en-US" altLang="en-US" sz="2800">
                <a:latin typeface="Tahoma" panose="020B0604030504040204" pitchFamily="34" charset="0"/>
              </a:rPr>
              <a:t>{</a:t>
            </a:r>
          </a:p>
          <a:p>
            <a:pPr eaLnBrk="1" hangingPunct="1">
              <a:spcBef>
                <a:spcPct val="0"/>
              </a:spcBef>
              <a:buFontTx/>
              <a:buNone/>
            </a:pPr>
            <a:r>
              <a:rPr lang="en-US" altLang="en-US" sz="2800">
                <a:latin typeface="Tahoma" panose="020B0604030504040204" pitchFamily="34" charset="0"/>
              </a:rPr>
              <a:t>   out.println("short");</a:t>
            </a:r>
          </a:p>
          <a:p>
            <a:pPr eaLnBrk="1" hangingPunct="1">
              <a:spcBef>
                <a:spcPct val="0"/>
              </a:spcBef>
              <a:buFontTx/>
              <a:buNone/>
            </a:pPr>
            <a:r>
              <a:rPr lang="en-US" altLang="en-US" sz="2800">
                <a:latin typeface="Tahoma" panose="020B0604030504040204" pitchFamily="34" charset="0"/>
              </a:rPr>
              <a:t>}</a:t>
            </a:r>
          </a:p>
          <a:p>
            <a:pPr eaLnBrk="1" hangingPunct="1">
              <a:spcBef>
                <a:spcPct val="0"/>
              </a:spcBef>
              <a:buFontTx/>
              <a:buNone/>
            </a:pPr>
            <a:r>
              <a:rPr lang="en-US" altLang="en-US" sz="2800">
                <a:latin typeface="Tahoma" panose="020B0604030504040204" pitchFamily="34" charset="0"/>
              </a:rPr>
              <a:t>out.println("check");</a:t>
            </a:r>
          </a:p>
        </p:txBody>
      </p:sp>
      <p:sp>
        <p:nvSpPr>
          <p:cNvPr id="164868" name="Text Box 4">
            <a:extLst>
              <a:ext uri="{FF2B5EF4-FFF2-40B4-BE49-F238E27FC236}">
                <a16:creationId xmlns:a16="http://schemas.microsoft.com/office/drawing/2014/main" id="{73380615-C5B1-418D-B11C-BA49DE36E88B}"/>
              </a:ext>
            </a:extLst>
          </p:cNvPr>
          <p:cNvSpPr txBox="1">
            <a:spLocks noChangeArrowheads="1"/>
          </p:cNvSpPr>
          <p:nvPr/>
        </p:nvSpPr>
        <p:spPr bwMode="auto">
          <a:xfrm>
            <a:off x="1066800" y="480060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164869" name="Text Box 5">
            <a:extLst>
              <a:ext uri="{FF2B5EF4-FFF2-40B4-BE49-F238E27FC236}">
                <a16:creationId xmlns:a16="http://schemas.microsoft.com/office/drawing/2014/main" id="{C594A606-43ED-4A46-AFE1-EE70F2EF8086}"/>
              </a:ext>
            </a:extLst>
          </p:cNvPr>
          <p:cNvSpPr txBox="1">
            <a:spLocks noChangeArrowheads="1"/>
          </p:cNvSpPr>
          <p:nvPr/>
        </p:nvSpPr>
        <p:spPr bwMode="auto">
          <a:xfrm>
            <a:off x="6629400" y="1981200"/>
            <a:ext cx="1905000" cy="1323975"/>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check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nodePh="1">
                                  <p:stCondLst>
                                    <p:cond delay="0"/>
                                  </p:stCondLst>
                                  <p:endCondLst>
                                    <p:cond evt="begin" delay="0">
                                      <p:tn val="5"/>
                                    </p:cond>
                                  </p:endCondLst>
                                  <p:childTnLst>
                                    <p:set>
                                      <p:cBhvr>
                                        <p:cTn id="6" dur="1" fill="hold">
                                          <p:stCondLst>
                                            <p:cond delay="0"/>
                                          </p:stCondLst>
                                        </p:cTn>
                                        <p:tgtEl>
                                          <p:spTgt spid="164868"/>
                                        </p:tgtEl>
                                        <p:attrNameLst>
                                          <p:attrName>style.visibility</p:attrName>
                                        </p:attrNameLst>
                                      </p:cBhvr>
                                      <p:to>
                                        <p:strVal val="visible"/>
                                      </p:to>
                                    </p:set>
                                    <p:anim calcmode="lin" valueType="num">
                                      <p:cBhvr additive="base">
                                        <p:cTn id="7" dur="500" fill="hold"/>
                                        <p:tgtEl>
                                          <p:spTgt spid="164868"/>
                                        </p:tgtEl>
                                        <p:attrNameLst>
                                          <p:attrName>ppt_x</p:attrName>
                                        </p:attrNameLst>
                                      </p:cBhvr>
                                      <p:tavLst>
                                        <p:tav tm="0">
                                          <p:val>
                                            <p:strVal val="1+#ppt_w/2"/>
                                          </p:val>
                                        </p:tav>
                                        <p:tav tm="100000">
                                          <p:val>
                                            <p:strVal val="#ppt_x"/>
                                          </p:val>
                                        </p:tav>
                                      </p:tavLst>
                                    </p:anim>
                                    <p:anim calcmode="lin" valueType="num">
                                      <p:cBhvr additive="base">
                                        <p:cTn id="8" dur="500" fill="hold"/>
                                        <p:tgtEl>
                                          <p:spTgt spid="16486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64869"/>
                                        </p:tgtEl>
                                        <p:attrNameLst>
                                          <p:attrName>style.visibility</p:attrName>
                                        </p:attrNameLst>
                                      </p:cBhvr>
                                      <p:to>
                                        <p:strVal val="visible"/>
                                      </p:to>
                                    </p:set>
                                    <p:animEffect transition="in" filter="box(in)">
                                      <p:cBhvr>
                                        <p:cTn id="13" dur="500"/>
                                        <p:tgtEl>
                                          <p:spTgt spid="164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autoUpdateAnimBg="0"/>
      <p:bldP spid="16486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Footer Placeholder 3">
            <a:extLst>
              <a:ext uri="{FF2B5EF4-FFF2-40B4-BE49-F238E27FC236}">
                <a16:creationId xmlns:a16="http://schemas.microsoft.com/office/drawing/2014/main" id="{25FC7B56-64B1-48F6-848A-C35B13933113}"/>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3187" name="WordArt 2">
            <a:extLst>
              <a:ext uri="{FF2B5EF4-FFF2-40B4-BE49-F238E27FC236}">
                <a16:creationId xmlns:a16="http://schemas.microsoft.com/office/drawing/2014/main" id="{F6371752-D16A-4990-90AF-E46A18B691FB}"/>
              </a:ext>
            </a:extLst>
          </p:cNvPr>
          <p:cNvSpPr>
            <a:spLocks noChangeArrowheads="1" noChangeShapeType="1" noTextEdit="1"/>
          </p:cNvSpPr>
          <p:nvPr/>
        </p:nvSpPr>
        <p:spPr bwMode="auto">
          <a:xfrm>
            <a:off x="914400" y="381000"/>
            <a:ext cx="7086600" cy="685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Short Circuit Evaluation   || or</a:t>
            </a:r>
          </a:p>
        </p:txBody>
      </p:sp>
      <p:sp>
        <p:nvSpPr>
          <p:cNvPr id="93188" name="Text Box 3">
            <a:extLst>
              <a:ext uri="{FF2B5EF4-FFF2-40B4-BE49-F238E27FC236}">
                <a16:creationId xmlns:a16="http://schemas.microsoft.com/office/drawing/2014/main" id="{2EA7177D-B4D0-4741-9985-01222B35F7FF}"/>
              </a:ext>
            </a:extLst>
          </p:cNvPr>
          <p:cNvSpPr txBox="1">
            <a:spLocks noChangeArrowheads="1"/>
          </p:cNvSpPr>
          <p:nvPr/>
        </p:nvSpPr>
        <p:spPr bwMode="auto">
          <a:xfrm>
            <a:off x="762000" y="1676400"/>
            <a:ext cx="6043613"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int total=9, num=13;</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if (total&lt;4 || ++num&lt;15)   </a:t>
            </a:r>
          </a:p>
          <a:p>
            <a:pPr eaLnBrk="1" hangingPunct="1">
              <a:spcBef>
                <a:spcPct val="0"/>
              </a:spcBef>
              <a:buFontTx/>
              <a:buNone/>
            </a:pPr>
            <a:r>
              <a:rPr lang="en-US" altLang="en-US" sz="2800">
                <a:latin typeface="Tahoma" panose="020B0604030504040204" pitchFamily="34" charset="0"/>
              </a:rPr>
              <a:t>{</a:t>
            </a:r>
          </a:p>
          <a:p>
            <a:pPr eaLnBrk="1" hangingPunct="1">
              <a:spcBef>
                <a:spcPct val="0"/>
              </a:spcBef>
              <a:buFontTx/>
              <a:buNone/>
            </a:pPr>
            <a:r>
              <a:rPr lang="en-US" altLang="en-US" sz="2800">
                <a:latin typeface="Tahoma" panose="020B0604030504040204" pitchFamily="34" charset="0"/>
              </a:rPr>
              <a:t>     out.println("short");</a:t>
            </a:r>
          </a:p>
          <a:p>
            <a:pPr eaLnBrk="1" hangingPunct="1">
              <a:spcBef>
                <a:spcPct val="0"/>
              </a:spcBef>
              <a:buFontTx/>
              <a:buNone/>
            </a:pPr>
            <a:r>
              <a:rPr lang="en-US" altLang="en-US" sz="2800">
                <a:latin typeface="Tahoma" panose="020B0604030504040204" pitchFamily="34" charset="0"/>
              </a:rPr>
              <a:t>}</a:t>
            </a:r>
          </a:p>
          <a:p>
            <a:pPr eaLnBrk="1" hangingPunct="1">
              <a:spcBef>
                <a:spcPct val="0"/>
              </a:spcBef>
              <a:buFontTx/>
              <a:buNone/>
            </a:pPr>
            <a:r>
              <a:rPr lang="en-US" altLang="en-US" sz="2800">
                <a:latin typeface="Tahoma" panose="020B0604030504040204" pitchFamily="34" charset="0"/>
              </a:rPr>
              <a:t>out.println(num);</a:t>
            </a:r>
          </a:p>
        </p:txBody>
      </p:sp>
      <p:sp>
        <p:nvSpPr>
          <p:cNvPr id="55302" name="Text Box 6">
            <a:extLst>
              <a:ext uri="{FF2B5EF4-FFF2-40B4-BE49-F238E27FC236}">
                <a16:creationId xmlns:a16="http://schemas.microsoft.com/office/drawing/2014/main" id="{37E7BFE3-B7A4-4608-953A-80CD8C086E29}"/>
              </a:ext>
            </a:extLst>
          </p:cNvPr>
          <p:cNvSpPr txBox="1">
            <a:spLocks noChangeArrowheads="1"/>
          </p:cNvSpPr>
          <p:nvPr/>
        </p:nvSpPr>
        <p:spPr bwMode="auto">
          <a:xfrm>
            <a:off x="6629400" y="1981200"/>
            <a:ext cx="1905000" cy="1811338"/>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short</a:t>
            </a:r>
            <a:br>
              <a:rPr lang="en-US" altLang="en-US">
                <a:latin typeface="Tahoma" panose="020B0604030504040204" pitchFamily="34" charset="0"/>
              </a:rPr>
            </a:br>
            <a:r>
              <a:rPr lang="en-US" altLang="en-US">
                <a:latin typeface="Tahoma" panose="020B0604030504040204" pitchFamily="34" charset="0"/>
              </a:rPr>
              <a:t>14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5302"/>
                                        </p:tgtEl>
                                        <p:attrNameLst>
                                          <p:attrName>style.visibility</p:attrName>
                                        </p:attrNameLst>
                                      </p:cBhvr>
                                      <p:to>
                                        <p:strVal val="visible"/>
                                      </p:to>
                                    </p:set>
                                    <p:animEffect transition="in" filter="box(in)">
                                      <p:cBhvr>
                                        <p:cTn id="7" dur="500"/>
                                        <p:tgtEl>
                                          <p:spTgt spid="553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2"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Footer Placeholder 3">
            <a:extLst>
              <a:ext uri="{FF2B5EF4-FFF2-40B4-BE49-F238E27FC236}">
                <a16:creationId xmlns:a16="http://schemas.microsoft.com/office/drawing/2014/main" id="{3797479B-4E59-48DA-B915-B5EEE048F65E}"/>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5235" name="WordArt 2">
            <a:extLst>
              <a:ext uri="{FF2B5EF4-FFF2-40B4-BE49-F238E27FC236}">
                <a16:creationId xmlns:a16="http://schemas.microsoft.com/office/drawing/2014/main" id="{753F5EFC-F59F-442F-ACB5-86A420D11E5E}"/>
              </a:ext>
            </a:extLst>
          </p:cNvPr>
          <p:cNvSpPr>
            <a:spLocks noChangeArrowheads="1" noChangeShapeType="1" noTextEdit="1"/>
          </p:cNvSpPr>
          <p:nvPr/>
        </p:nvSpPr>
        <p:spPr bwMode="auto">
          <a:xfrm>
            <a:off x="914400" y="381000"/>
            <a:ext cx="7086600" cy="685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Short Circuit Evaluation   &amp;&amp; and</a:t>
            </a:r>
          </a:p>
        </p:txBody>
      </p:sp>
      <p:sp>
        <p:nvSpPr>
          <p:cNvPr id="95236" name="Text Box 3">
            <a:extLst>
              <a:ext uri="{FF2B5EF4-FFF2-40B4-BE49-F238E27FC236}">
                <a16:creationId xmlns:a16="http://schemas.microsoft.com/office/drawing/2014/main" id="{F69CFCC9-7A5C-4A59-8F1F-CAE19A6C9684}"/>
              </a:ext>
            </a:extLst>
          </p:cNvPr>
          <p:cNvSpPr txBox="1">
            <a:spLocks noChangeArrowheads="1"/>
          </p:cNvSpPr>
          <p:nvPr/>
        </p:nvSpPr>
        <p:spPr bwMode="auto">
          <a:xfrm>
            <a:off x="838200" y="1676400"/>
            <a:ext cx="5408613"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latin typeface="Tahoma" panose="020B0604030504040204" pitchFamily="34" charset="0"/>
              </a:rPr>
              <a:t>int total=9, num=13;</a:t>
            </a:r>
            <a:br>
              <a:rPr lang="en-US" altLang="en-US" sz="2800" dirty="0">
                <a:latin typeface="Tahoma" panose="020B0604030504040204" pitchFamily="34" charset="0"/>
              </a:rPr>
            </a:br>
            <a:endParaRPr lang="en-US" altLang="en-US" sz="2800" dirty="0">
              <a:latin typeface="Tahoma" panose="020B0604030504040204" pitchFamily="34" charset="0"/>
            </a:endParaRPr>
          </a:p>
          <a:p>
            <a:pPr eaLnBrk="1" hangingPunct="1">
              <a:spcBef>
                <a:spcPct val="0"/>
              </a:spcBef>
              <a:buFontTx/>
              <a:buNone/>
            </a:pPr>
            <a:r>
              <a:rPr lang="en-US" altLang="en-US" sz="2800" dirty="0">
                <a:latin typeface="Tahoma" panose="020B0604030504040204" pitchFamily="34" charset="0"/>
              </a:rPr>
              <a:t>if (total&gt;4 &amp;&amp; ++num&gt;15)   </a:t>
            </a:r>
          </a:p>
          <a:p>
            <a:pPr eaLnBrk="1" hangingPunct="1">
              <a:spcBef>
                <a:spcPct val="0"/>
              </a:spcBef>
              <a:buFontTx/>
              <a:buNone/>
            </a:pPr>
            <a:r>
              <a:rPr lang="en-US" altLang="en-US" sz="2800" dirty="0">
                <a:latin typeface="Tahoma" panose="020B0604030504040204" pitchFamily="34" charset="0"/>
              </a:rPr>
              <a:t>{</a:t>
            </a:r>
          </a:p>
          <a:p>
            <a:pPr eaLnBrk="1" hangingPunct="1">
              <a:spcBef>
                <a:spcPct val="0"/>
              </a:spcBef>
              <a:buFontTx/>
              <a:buNone/>
            </a:pPr>
            <a:r>
              <a:rPr lang="en-US" altLang="en-US" sz="2800" dirty="0">
                <a:latin typeface="Tahoma" panose="020B0604030504040204" pitchFamily="34" charset="0"/>
              </a:rPr>
              <a:t>     </a:t>
            </a:r>
            <a:r>
              <a:rPr lang="en-US" altLang="en-US" sz="2800" dirty="0" err="1">
                <a:latin typeface="Tahoma" panose="020B0604030504040204" pitchFamily="34" charset="0"/>
              </a:rPr>
              <a:t>out.println</a:t>
            </a:r>
            <a:r>
              <a:rPr lang="en-US" altLang="en-US" sz="2800" dirty="0">
                <a:latin typeface="Tahoma" panose="020B0604030504040204" pitchFamily="34" charset="0"/>
              </a:rPr>
              <a:t>("short");</a:t>
            </a:r>
          </a:p>
          <a:p>
            <a:pPr eaLnBrk="1" hangingPunct="1">
              <a:spcBef>
                <a:spcPct val="0"/>
              </a:spcBef>
              <a:buFontTx/>
              <a:buNone/>
            </a:pPr>
            <a:r>
              <a:rPr lang="en-US" altLang="en-US" sz="2800" dirty="0">
                <a:latin typeface="Tahoma" panose="020B0604030504040204" pitchFamily="34" charset="0"/>
              </a:rPr>
              <a:t>}</a:t>
            </a:r>
          </a:p>
          <a:p>
            <a:pPr eaLnBrk="1" hangingPunct="1">
              <a:spcBef>
                <a:spcPct val="0"/>
              </a:spcBef>
              <a:buFontTx/>
              <a:buNone/>
            </a:pPr>
            <a:r>
              <a:rPr lang="en-US" altLang="en-US" sz="2800" dirty="0" err="1">
                <a:latin typeface="Tahoma" panose="020B0604030504040204" pitchFamily="34" charset="0"/>
              </a:rPr>
              <a:t>out.println</a:t>
            </a:r>
            <a:r>
              <a:rPr lang="en-US" altLang="en-US" sz="2800" dirty="0">
                <a:latin typeface="Tahoma" panose="020B0604030504040204" pitchFamily="34" charset="0"/>
              </a:rPr>
              <a:t>(num);</a:t>
            </a:r>
          </a:p>
        </p:txBody>
      </p:sp>
      <p:sp>
        <p:nvSpPr>
          <p:cNvPr id="63494" name="Text Box 6">
            <a:extLst>
              <a:ext uri="{FF2B5EF4-FFF2-40B4-BE49-F238E27FC236}">
                <a16:creationId xmlns:a16="http://schemas.microsoft.com/office/drawing/2014/main" id="{717AF1AC-E2C6-4AAD-84B4-3D4D3DAC6B93}"/>
              </a:ext>
            </a:extLst>
          </p:cNvPr>
          <p:cNvSpPr txBox="1">
            <a:spLocks noChangeArrowheads="1"/>
          </p:cNvSpPr>
          <p:nvPr/>
        </p:nvSpPr>
        <p:spPr bwMode="auto">
          <a:xfrm>
            <a:off x="6629400" y="1981200"/>
            <a:ext cx="1905000" cy="1323975"/>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14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3494"/>
                                        </p:tgtEl>
                                        <p:attrNameLst>
                                          <p:attrName>style.visibility</p:attrName>
                                        </p:attrNameLst>
                                      </p:cBhvr>
                                      <p:to>
                                        <p:strVal val="visible"/>
                                      </p:to>
                                    </p:set>
                                    <p:animEffect transition="in" filter="box(in)">
                                      <p:cBhvr>
                                        <p:cTn id="7" dur="500"/>
                                        <p:tgtEl>
                                          <p:spTgt spid="63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Footer Placeholder 3">
            <a:extLst>
              <a:ext uri="{FF2B5EF4-FFF2-40B4-BE49-F238E27FC236}">
                <a16:creationId xmlns:a16="http://schemas.microsoft.com/office/drawing/2014/main" id="{18FF01C3-7BB3-4825-96FE-C0E28C2B7145}"/>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97283" name="WordArt 2">
            <a:extLst>
              <a:ext uri="{FF2B5EF4-FFF2-40B4-BE49-F238E27FC236}">
                <a16:creationId xmlns:a16="http://schemas.microsoft.com/office/drawing/2014/main" id="{F56A2DEC-9ABA-4972-9658-08EA4B0D6156}"/>
              </a:ext>
            </a:extLst>
          </p:cNvPr>
          <p:cNvSpPr>
            <a:spLocks noChangeArrowheads="1" noChangeShapeType="1" noTextEdit="1"/>
          </p:cNvSpPr>
          <p:nvPr/>
        </p:nvSpPr>
        <p:spPr bwMode="auto">
          <a:xfrm>
            <a:off x="914400" y="381000"/>
            <a:ext cx="7086600" cy="685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Short Circuit Evaluation   &amp;&amp; and || or</a:t>
            </a:r>
          </a:p>
        </p:txBody>
      </p:sp>
      <p:sp>
        <p:nvSpPr>
          <p:cNvPr id="97284" name="Text Box 3">
            <a:extLst>
              <a:ext uri="{FF2B5EF4-FFF2-40B4-BE49-F238E27FC236}">
                <a16:creationId xmlns:a16="http://schemas.microsoft.com/office/drawing/2014/main" id="{B9E50053-86E1-4998-925C-2E686004363B}"/>
              </a:ext>
            </a:extLst>
          </p:cNvPr>
          <p:cNvSpPr txBox="1">
            <a:spLocks noChangeArrowheads="1"/>
          </p:cNvSpPr>
          <p:nvPr/>
        </p:nvSpPr>
        <p:spPr bwMode="auto">
          <a:xfrm>
            <a:off x="838200" y="1676400"/>
            <a:ext cx="7319963"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int total=9, num=13;</a:t>
            </a:r>
            <a:br>
              <a:rPr lang="en-US" altLang="en-US" sz="2800">
                <a:latin typeface="Tahoma" panose="020B0604030504040204" pitchFamily="34" charset="0"/>
              </a:rPr>
            </a:b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if (total&gt;4 ||++num&gt;15 &amp;&amp; total&gt;0)   </a:t>
            </a:r>
          </a:p>
          <a:p>
            <a:pPr eaLnBrk="1" hangingPunct="1">
              <a:spcBef>
                <a:spcPct val="0"/>
              </a:spcBef>
              <a:buFontTx/>
              <a:buNone/>
            </a:pPr>
            <a:r>
              <a:rPr lang="en-US" altLang="en-US" sz="2800">
                <a:latin typeface="Tahoma" panose="020B0604030504040204" pitchFamily="34" charset="0"/>
              </a:rPr>
              <a:t>{</a:t>
            </a:r>
          </a:p>
          <a:p>
            <a:pPr eaLnBrk="1" hangingPunct="1">
              <a:spcBef>
                <a:spcPct val="0"/>
              </a:spcBef>
              <a:buFontTx/>
              <a:buNone/>
            </a:pPr>
            <a:r>
              <a:rPr lang="en-US" altLang="en-US" sz="2800">
                <a:latin typeface="Tahoma" panose="020B0604030504040204" pitchFamily="34" charset="0"/>
              </a:rPr>
              <a:t>     out.println("short");</a:t>
            </a:r>
          </a:p>
          <a:p>
            <a:pPr eaLnBrk="1" hangingPunct="1">
              <a:spcBef>
                <a:spcPct val="0"/>
              </a:spcBef>
              <a:buFontTx/>
              <a:buNone/>
            </a:pPr>
            <a:r>
              <a:rPr lang="en-US" altLang="en-US" sz="2800">
                <a:latin typeface="Tahoma" panose="020B0604030504040204" pitchFamily="34" charset="0"/>
              </a:rPr>
              <a:t>}</a:t>
            </a:r>
          </a:p>
          <a:p>
            <a:pPr eaLnBrk="1" hangingPunct="1">
              <a:spcBef>
                <a:spcPct val="0"/>
              </a:spcBef>
              <a:buFontTx/>
              <a:buNone/>
            </a:pPr>
            <a:r>
              <a:rPr lang="en-US" altLang="en-US" sz="2800">
                <a:latin typeface="Tahoma" panose="020B0604030504040204" pitchFamily="34" charset="0"/>
              </a:rPr>
              <a:t>out.println(num);</a:t>
            </a:r>
          </a:p>
        </p:txBody>
      </p:sp>
      <p:sp>
        <p:nvSpPr>
          <p:cNvPr id="95236" name="Text Box 4">
            <a:extLst>
              <a:ext uri="{FF2B5EF4-FFF2-40B4-BE49-F238E27FC236}">
                <a16:creationId xmlns:a16="http://schemas.microsoft.com/office/drawing/2014/main" id="{08033C34-713E-40E7-92E0-056F9AC911A5}"/>
              </a:ext>
            </a:extLst>
          </p:cNvPr>
          <p:cNvSpPr txBox="1">
            <a:spLocks noChangeArrowheads="1"/>
          </p:cNvSpPr>
          <p:nvPr/>
        </p:nvSpPr>
        <p:spPr bwMode="auto">
          <a:xfrm>
            <a:off x="6477000" y="3352800"/>
            <a:ext cx="1905000" cy="1811338"/>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a:spcBef>
                <a:spcPct val="50000"/>
              </a:spcBef>
              <a:buFontTx/>
              <a:buNone/>
            </a:pPr>
            <a:r>
              <a:rPr lang="en-US" altLang="en-US">
                <a:latin typeface="Tahoma" panose="020B0604030504040204" pitchFamily="34" charset="0"/>
              </a:rPr>
              <a:t>short</a:t>
            </a:r>
            <a:br>
              <a:rPr lang="en-US" altLang="en-US">
                <a:latin typeface="Tahoma" panose="020B0604030504040204" pitchFamily="34" charset="0"/>
              </a:rPr>
            </a:br>
            <a:r>
              <a:rPr lang="en-US" altLang="en-US">
                <a:latin typeface="Tahoma" panose="020B0604030504040204" pitchFamily="34" charset="0"/>
              </a:rPr>
              <a:t>13</a:t>
            </a:r>
          </a:p>
        </p:txBody>
      </p:sp>
      <p:sp>
        <p:nvSpPr>
          <p:cNvPr id="97286" name="Rectangle 5">
            <a:extLst>
              <a:ext uri="{FF2B5EF4-FFF2-40B4-BE49-F238E27FC236}">
                <a16:creationId xmlns:a16="http://schemas.microsoft.com/office/drawing/2014/main" id="{305F530F-FDDE-4135-B83F-6FB2E40CCF52}"/>
              </a:ext>
            </a:extLst>
          </p:cNvPr>
          <p:cNvSpPr>
            <a:spLocks noChangeArrowheads="1"/>
          </p:cNvSpPr>
          <p:nvPr/>
        </p:nvSpPr>
        <p:spPr bwMode="auto">
          <a:xfrm>
            <a:off x="990600" y="5257800"/>
            <a:ext cx="4362450" cy="531813"/>
          </a:xfrm>
          <a:prstGeom prst="rect">
            <a:avLst/>
          </a:prstGeom>
          <a:noFill/>
          <a:ln w="127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solidFill>
                  <a:schemeClr val="accent2"/>
                </a:solidFill>
                <a:latin typeface="Tahoma" panose="020B0604030504040204" pitchFamily="34" charset="0"/>
              </a:rPr>
              <a:t>The &amp;&amp; never happens!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5236"/>
                                        </p:tgtEl>
                                        <p:attrNameLst>
                                          <p:attrName>style.visibility</p:attrName>
                                        </p:attrNameLst>
                                      </p:cBhvr>
                                      <p:to>
                                        <p:strVal val="visible"/>
                                      </p:to>
                                    </p:set>
                                    <p:animEffect transition="in" filter="box(in)">
                                      <p:cBhvr>
                                        <p:cTn id="7" dur="500"/>
                                        <p:tgtEl>
                                          <p:spTgt spid="95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Footer Placeholder 3">
            <a:extLst>
              <a:ext uri="{FF2B5EF4-FFF2-40B4-BE49-F238E27FC236}">
                <a16:creationId xmlns:a16="http://schemas.microsoft.com/office/drawing/2014/main" id="{74026434-A30E-4D98-964E-D9CD31566B48}"/>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01379" name="WordArt 2">
            <a:extLst>
              <a:ext uri="{FF2B5EF4-FFF2-40B4-BE49-F238E27FC236}">
                <a16:creationId xmlns:a16="http://schemas.microsoft.com/office/drawing/2014/main" id="{6DA9E0AD-8720-497D-A4D5-5B1DFC1EA98A}"/>
              </a:ext>
            </a:extLst>
          </p:cNvPr>
          <p:cNvSpPr>
            <a:spLocks noChangeArrowheads="1" noChangeShapeType="1" noTextEdit="1"/>
          </p:cNvSpPr>
          <p:nvPr/>
        </p:nvSpPr>
        <p:spPr bwMode="auto">
          <a:xfrm>
            <a:off x="838200" y="685800"/>
            <a:ext cx="6934200" cy="487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Random</a:t>
            </a:r>
          </a:p>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Numbers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WordArt 3">
            <a:extLst>
              <a:ext uri="{FF2B5EF4-FFF2-40B4-BE49-F238E27FC236}">
                <a16:creationId xmlns:a16="http://schemas.microsoft.com/office/drawing/2014/main" id="{9727D375-AC3E-48E7-929D-D4C435EC0769}"/>
              </a:ext>
            </a:extLst>
          </p:cNvPr>
          <p:cNvSpPr>
            <a:spLocks noChangeArrowheads="1" noChangeShapeType="1" noTextEdit="1"/>
          </p:cNvSpPr>
          <p:nvPr/>
        </p:nvSpPr>
        <p:spPr bwMode="auto">
          <a:xfrm>
            <a:off x="838200" y="762000"/>
            <a:ext cx="70866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Common Boolean Symbols</a:t>
            </a:r>
          </a:p>
        </p:txBody>
      </p:sp>
      <p:graphicFrame>
        <p:nvGraphicFramePr>
          <p:cNvPr id="3" name="Table 2">
            <a:extLst>
              <a:ext uri="{FF2B5EF4-FFF2-40B4-BE49-F238E27FC236}">
                <a16:creationId xmlns:a16="http://schemas.microsoft.com/office/drawing/2014/main" id="{F16BA5D7-9F21-4847-B839-5625E35D860A}"/>
              </a:ext>
            </a:extLst>
          </p:cNvPr>
          <p:cNvGraphicFramePr>
            <a:graphicFrameLocks noGrp="1"/>
          </p:cNvGraphicFramePr>
          <p:nvPr>
            <p:extLst>
              <p:ext uri="{D42A27DB-BD31-4B8C-83A1-F6EECF244321}">
                <p14:modId xmlns:p14="http://schemas.microsoft.com/office/powerpoint/2010/main" val="2397490825"/>
              </p:ext>
            </p:extLst>
          </p:nvPr>
        </p:nvGraphicFramePr>
        <p:xfrm>
          <a:off x="657225" y="2133600"/>
          <a:ext cx="7448550" cy="3144719"/>
        </p:xfrm>
        <a:graphic>
          <a:graphicData uri="http://schemas.openxmlformats.org/drawingml/2006/table">
            <a:tbl>
              <a:tblPr firstRow="1" bandRow="1">
                <a:tableStyleId>{5C22544A-7EE6-4342-B048-85BDC9FD1C3A}</a:tableStyleId>
              </a:tblPr>
              <a:tblGrid>
                <a:gridCol w="1449595">
                  <a:extLst>
                    <a:ext uri="{9D8B030D-6E8A-4147-A177-3AD203B41FA5}">
                      <a16:colId xmlns:a16="http://schemas.microsoft.com/office/drawing/2014/main" val="2939492040"/>
                    </a:ext>
                  </a:extLst>
                </a:gridCol>
                <a:gridCol w="1761533">
                  <a:extLst>
                    <a:ext uri="{9D8B030D-6E8A-4147-A177-3AD203B41FA5}">
                      <a16:colId xmlns:a16="http://schemas.microsoft.com/office/drawing/2014/main" val="1539485487"/>
                    </a:ext>
                  </a:extLst>
                </a:gridCol>
                <a:gridCol w="2055122">
                  <a:extLst>
                    <a:ext uri="{9D8B030D-6E8A-4147-A177-3AD203B41FA5}">
                      <a16:colId xmlns:a16="http://schemas.microsoft.com/office/drawing/2014/main" val="2220752500"/>
                    </a:ext>
                  </a:extLst>
                </a:gridCol>
                <a:gridCol w="2182300">
                  <a:extLst>
                    <a:ext uri="{9D8B030D-6E8A-4147-A177-3AD203B41FA5}">
                      <a16:colId xmlns:a16="http://schemas.microsoft.com/office/drawing/2014/main" val="2035250241"/>
                    </a:ext>
                  </a:extLst>
                </a:gridCol>
              </a:tblGrid>
              <a:tr h="769507">
                <a:tc>
                  <a:txBody>
                    <a:bodyPr/>
                    <a:lstStyle/>
                    <a:p>
                      <a:pPr algn="ctr"/>
                      <a:r>
                        <a:rPr lang="en-US" sz="2400" b="0" dirty="0">
                          <a:solidFill>
                            <a:schemeClr val="tx1"/>
                          </a:solidFill>
                          <a:latin typeface="+mj-lt"/>
                        </a:rPr>
                        <a:t> </a:t>
                      </a:r>
                    </a:p>
                  </a:txBody>
                  <a:tcPr/>
                </a:tc>
                <a:tc>
                  <a:txBody>
                    <a:bodyPr/>
                    <a:lstStyle/>
                    <a:p>
                      <a:pPr algn="ctr"/>
                      <a:r>
                        <a:rPr lang="en-US" sz="2800" b="0" dirty="0">
                          <a:solidFill>
                            <a:schemeClr val="tx1"/>
                          </a:solidFill>
                          <a:latin typeface="+mj-lt"/>
                        </a:rPr>
                        <a:t>logic</a:t>
                      </a:r>
                    </a:p>
                  </a:txBody>
                  <a:tcPr/>
                </a:tc>
                <a:tc>
                  <a:txBody>
                    <a:bodyPr/>
                    <a:lstStyle/>
                    <a:p>
                      <a:pPr algn="ctr"/>
                      <a:r>
                        <a:rPr lang="en-US" sz="2800" b="0" dirty="0">
                          <a:solidFill>
                            <a:schemeClr val="tx1"/>
                          </a:solidFill>
                          <a:latin typeface="+mj-lt"/>
                        </a:rPr>
                        <a:t>java</a:t>
                      </a:r>
                    </a:p>
                  </a:txBody>
                  <a:tcPr/>
                </a:tc>
                <a:tc>
                  <a:txBody>
                    <a:bodyPr/>
                    <a:lstStyle/>
                    <a:p>
                      <a:pPr algn="ctr"/>
                      <a:r>
                        <a:rPr lang="en-US" sz="2800" b="0" dirty="0">
                          <a:solidFill>
                            <a:schemeClr val="tx1"/>
                          </a:solidFill>
                          <a:latin typeface="+mj-lt"/>
                        </a:rPr>
                        <a:t>c</a:t>
                      </a:r>
                      <a:r>
                        <a:rPr lang="en-US" sz="2800" b="0">
                          <a:solidFill>
                            <a:schemeClr val="tx1"/>
                          </a:solidFill>
                          <a:latin typeface="+mj-lt"/>
                        </a:rPr>
                        <a:t>ircuit </a:t>
                      </a:r>
                      <a:r>
                        <a:rPr lang="en-US" sz="2800" b="0" dirty="0">
                          <a:solidFill>
                            <a:schemeClr val="tx1"/>
                          </a:solidFill>
                          <a:latin typeface="+mj-lt"/>
                        </a:rPr>
                        <a:t>design</a:t>
                      </a:r>
                    </a:p>
                  </a:txBody>
                  <a:tcPr/>
                </a:tc>
                <a:extLst>
                  <a:ext uri="{0D108BD9-81ED-4DB2-BD59-A6C34878D82A}">
                    <a16:rowId xmlns:a16="http://schemas.microsoft.com/office/drawing/2014/main" val="3393577016"/>
                  </a:ext>
                </a:extLst>
              </a:tr>
              <a:tr h="593803">
                <a:tc>
                  <a:txBody>
                    <a:bodyPr/>
                    <a:lstStyle/>
                    <a:p>
                      <a:pPr algn="ctr"/>
                      <a:r>
                        <a:rPr lang="en-US" sz="2400" b="0" dirty="0">
                          <a:solidFill>
                            <a:schemeClr val="tx1"/>
                          </a:solidFill>
                          <a:latin typeface="+mj-lt"/>
                        </a:rPr>
                        <a:t>AND</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cap="none" normalizeH="0" baseline="0" dirty="0">
                          <a:ln>
                            <a:noFill/>
                          </a:ln>
                          <a:solidFill>
                            <a:schemeClr val="tx1"/>
                          </a:solidFill>
                          <a:effectLst/>
                          <a:latin typeface="+mj-lt"/>
                        </a:rPr>
                        <a:t>x ۸ y</a:t>
                      </a:r>
                    </a:p>
                  </a:txBody>
                  <a:tcPr/>
                </a:tc>
                <a:tc>
                  <a:txBody>
                    <a:bodyPr/>
                    <a:lstStyle/>
                    <a:p>
                      <a:pPr algn="ctr"/>
                      <a:r>
                        <a:rPr lang="en-US" sz="2400" b="0" dirty="0">
                          <a:solidFill>
                            <a:schemeClr val="tx1"/>
                          </a:solidFill>
                          <a:latin typeface="+mj-lt"/>
                        </a:rPr>
                        <a:t>x &amp;&amp; y</a:t>
                      </a:r>
                    </a:p>
                  </a:txBody>
                  <a:tcPr/>
                </a:tc>
                <a:tc>
                  <a:txBody>
                    <a:bodyPr/>
                    <a:lstStyle/>
                    <a:p>
                      <a:pPr algn="ctr"/>
                      <a:r>
                        <a:rPr lang="en-US" sz="2400" b="0" dirty="0" err="1">
                          <a:solidFill>
                            <a:schemeClr val="tx1"/>
                          </a:solidFill>
                          <a:latin typeface="+mj-lt"/>
                        </a:rPr>
                        <a:t>xy</a:t>
                      </a:r>
                      <a:endParaRPr lang="en-US" sz="2400" b="0" dirty="0">
                        <a:solidFill>
                          <a:schemeClr val="tx1"/>
                        </a:solidFill>
                        <a:latin typeface="+mj-lt"/>
                      </a:endParaRPr>
                    </a:p>
                  </a:txBody>
                  <a:tcPr/>
                </a:tc>
                <a:extLst>
                  <a:ext uri="{0D108BD9-81ED-4DB2-BD59-A6C34878D82A}">
                    <a16:rowId xmlns:a16="http://schemas.microsoft.com/office/drawing/2014/main" val="3140478607"/>
                  </a:ext>
                </a:extLst>
              </a:tr>
              <a:tr h="593803">
                <a:tc>
                  <a:txBody>
                    <a:bodyPr/>
                    <a:lstStyle/>
                    <a:p>
                      <a:pPr algn="ctr"/>
                      <a:r>
                        <a:rPr lang="en-US" sz="2400" b="0" dirty="0">
                          <a:solidFill>
                            <a:schemeClr val="tx1"/>
                          </a:solidFill>
                          <a:latin typeface="+mj-lt"/>
                        </a:rPr>
                        <a:t>OR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cap="none" normalizeH="0" baseline="0" dirty="0">
                          <a:ln>
                            <a:noFill/>
                          </a:ln>
                          <a:solidFill>
                            <a:schemeClr val="tx1"/>
                          </a:solidFill>
                          <a:effectLst/>
                          <a:latin typeface="+mj-lt"/>
                        </a:rPr>
                        <a:t> x ۷ y</a:t>
                      </a:r>
                    </a:p>
                  </a:txBody>
                  <a:tcPr/>
                </a:tc>
                <a:tc>
                  <a:txBody>
                    <a:bodyPr/>
                    <a:lstStyle/>
                    <a:p>
                      <a:pPr algn="ctr"/>
                      <a:r>
                        <a:rPr lang="en-US" sz="2400" b="0">
                          <a:solidFill>
                            <a:schemeClr val="tx1"/>
                          </a:solidFill>
                          <a:latin typeface="+mj-lt"/>
                        </a:rPr>
                        <a:t>x || y</a:t>
                      </a:r>
                    </a:p>
                  </a:txBody>
                  <a:tcPr/>
                </a:tc>
                <a:tc>
                  <a:txBody>
                    <a:bodyPr/>
                    <a:lstStyle/>
                    <a:p>
                      <a:pPr algn="ctr"/>
                      <a:r>
                        <a:rPr lang="en-US" sz="2400" b="0" dirty="0">
                          <a:solidFill>
                            <a:schemeClr val="tx1"/>
                          </a:solidFill>
                          <a:latin typeface="+mj-lt"/>
                        </a:rPr>
                        <a:t>x + y</a:t>
                      </a:r>
                    </a:p>
                  </a:txBody>
                  <a:tcPr/>
                </a:tc>
                <a:extLst>
                  <a:ext uri="{0D108BD9-81ED-4DB2-BD59-A6C34878D82A}">
                    <a16:rowId xmlns:a16="http://schemas.microsoft.com/office/drawing/2014/main" val="1507712246"/>
                  </a:ext>
                </a:extLst>
              </a:tr>
              <a:tr h="593803">
                <a:tc>
                  <a:txBody>
                    <a:bodyPr/>
                    <a:lstStyle/>
                    <a:p>
                      <a:pPr algn="ctr"/>
                      <a:r>
                        <a:rPr lang="en-US" sz="2400" b="0" dirty="0">
                          <a:solidFill>
                            <a:schemeClr val="tx1"/>
                          </a:solidFill>
                          <a:latin typeface="+mj-lt"/>
                        </a:rPr>
                        <a:t>NOT</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cap="none" normalizeH="0" baseline="0" dirty="0">
                          <a:ln>
                            <a:noFill/>
                          </a:ln>
                          <a:solidFill>
                            <a:schemeClr val="tx1"/>
                          </a:solidFill>
                          <a:effectLst/>
                          <a:latin typeface="+mj-lt"/>
                        </a:rPr>
                        <a:t>¬ x</a:t>
                      </a:r>
                    </a:p>
                  </a:txBody>
                  <a:tcPr/>
                </a:tc>
                <a:tc>
                  <a:txBody>
                    <a:bodyPr/>
                    <a:lstStyle/>
                    <a:p>
                      <a:pPr algn="ctr"/>
                      <a:r>
                        <a:rPr lang="en-US" sz="2400" b="0" dirty="0">
                          <a:solidFill>
                            <a:schemeClr val="tx1"/>
                          </a:solidFill>
                          <a:latin typeface="+mj-lt"/>
                        </a:rPr>
                        <a:t>!x</a:t>
                      </a:r>
                    </a:p>
                  </a:txBody>
                  <a:tcPr/>
                </a:tc>
                <a:tc>
                  <a:txBody>
                    <a:bodyPr/>
                    <a:lstStyle/>
                    <a:p>
                      <a:pPr algn="ctr"/>
                      <a:r>
                        <a:rPr lang="en-US" sz="2400" b="0" dirty="0">
                          <a:solidFill>
                            <a:schemeClr val="tx1"/>
                          </a:solidFill>
                          <a:latin typeface="+mj-lt"/>
                        </a:rPr>
                        <a:t>x</a:t>
                      </a:r>
                      <a:r>
                        <a:rPr lang="en-US" sz="2400" b="0" dirty="0">
                          <a:solidFill>
                            <a:schemeClr val="tx1"/>
                          </a:solidFill>
                          <a:latin typeface="Roboto" pitchFamily="2" charset="0"/>
                          <a:ea typeface="Roboto" pitchFamily="2" charset="0"/>
                          <a:cs typeface="Arial" panose="020B0604020202020204" pitchFamily="34" charset="0"/>
                        </a:rPr>
                        <a:t>’</a:t>
                      </a:r>
                    </a:p>
                  </a:txBody>
                  <a:tcPr/>
                </a:tc>
                <a:extLst>
                  <a:ext uri="{0D108BD9-81ED-4DB2-BD59-A6C34878D82A}">
                    <a16:rowId xmlns:a16="http://schemas.microsoft.com/office/drawing/2014/main" val="176904803"/>
                  </a:ext>
                </a:extLst>
              </a:tr>
              <a:tr h="593803">
                <a:tc>
                  <a:txBody>
                    <a:bodyPr/>
                    <a:lstStyle/>
                    <a:p>
                      <a:pPr algn="ctr"/>
                      <a:r>
                        <a:rPr lang="en-US" sz="2400" b="0" dirty="0">
                          <a:solidFill>
                            <a:schemeClr val="tx1"/>
                          </a:solidFill>
                          <a:latin typeface="+mj-lt"/>
                        </a:rPr>
                        <a:t>XOR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400" b="0" dirty="0">
                          <a:solidFill>
                            <a:schemeClr val="tx1"/>
                          </a:solidFill>
                          <a:latin typeface="+mj-lt"/>
                          <a:sym typeface="Symbol" panose="05050102010706020507" pitchFamily="18" charset="2"/>
                        </a:rPr>
                        <a:t>x  y</a:t>
                      </a:r>
                      <a:endParaRPr kumimoji="0" lang="en-US" sz="2400" b="0" i="0" u="none" strike="noStrike" cap="none" normalizeH="0" baseline="0" dirty="0">
                        <a:ln>
                          <a:noFill/>
                        </a:ln>
                        <a:solidFill>
                          <a:schemeClr val="tx1"/>
                        </a:solidFill>
                        <a:effectLst/>
                        <a:latin typeface="+mj-lt"/>
                      </a:endParaRPr>
                    </a:p>
                  </a:txBody>
                  <a:tcPr/>
                </a:tc>
                <a:tc>
                  <a:txBody>
                    <a:bodyPr/>
                    <a:lstStyle/>
                    <a:p>
                      <a:pPr algn="ctr"/>
                      <a:r>
                        <a:rPr lang="en-US" sz="2400" b="0" dirty="0">
                          <a:solidFill>
                            <a:schemeClr val="tx1"/>
                          </a:solidFill>
                          <a:latin typeface="+mj-lt"/>
                        </a:rPr>
                        <a:t>x ^ 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en-US" sz="2400" b="0" dirty="0">
                          <a:solidFill>
                            <a:schemeClr val="tx1"/>
                          </a:solidFill>
                          <a:latin typeface="+mj-lt"/>
                          <a:sym typeface="Symbol" panose="05050102010706020507" pitchFamily="18" charset="2"/>
                        </a:rPr>
                        <a:t>x  y</a:t>
                      </a:r>
                      <a:endParaRPr kumimoji="0" lang="en-US" sz="2400" b="0" i="0" u="none" strike="noStrike" cap="none" normalizeH="0" baseline="0" dirty="0">
                        <a:ln>
                          <a:noFill/>
                        </a:ln>
                        <a:solidFill>
                          <a:schemeClr val="tx1"/>
                        </a:solidFill>
                        <a:effectLst/>
                        <a:latin typeface="+mj-lt"/>
                      </a:endParaRPr>
                    </a:p>
                  </a:txBody>
                  <a:tcPr/>
                </a:tc>
                <a:extLst>
                  <a:ext uri="{0D108BD9-81ED-4DB2-BD59-A6C34878D82A}">
                    <a16:rowId xmlns:a16="http://schemas.microsoft.com/office/drawing/2014/main" val="855883944"/>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Footer Placeholder 3">
            <a:extLst>
              <a:ext uri="{FF2B5EF4-FFF2-40B4-BE49-F238E27FC236}">
                <a16:creationId xmlns:a16="http://schemas.microsoft.com/office/drawing/2014/main" id="{E33A14FF-1106-4FE2-B157-07A75B66FE90}"/>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03427" name="WordArt 2">
            <a:extLst>
              <a:ext uri="{FF2B5EF4-FFF2-40B4-BE49-F238E27FC236}">
                <a16:creationId xmlns:a16="http://schemas.microsoft.com/office/drawing/2014/main" id="{6473C06C-0A6F-4F71-9B75-9DF504BB948F}"/>
              </a:ext>
            </a:extLst>
          </p:cNvPr>
          <p:cNvSpPr>
            <a:spLocks noChangeArrowheads="1" noChangeShapeType="1" noTextEdit="1"/>
          </p:cNvSpPr>
          <p:nvPr/>
        </p:nvSpPr>
        <p:spPr bwMode="auto">
          <a:xfrm>
            <a:off x="914400" y="381000"/>
            <a:ext cx="7086600" cy="685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Math.random()</a:t>
            </a:r>
          </a:p>
        </p:txBody>
      </p:sp>
      <p:sp>
        <p:nvSpPr>
          <p:cNvPr id="103428" name="Text Box 3">
            <a:extLst>
              <a:ext uri="{FF2B5EF4-FFF2-40B4-BE49-F238E27FC236}">
                <a16:creationId xmlns:a16="http://schemas.microsoft.com/office/drawing/2014/main" id="{EA2CAAFA-4E0B-4FDC-97C6-241E7B926E82}"/>
              </a:ext>
            </a:extLst>
          </p:cNvPr>
          <p:cNvSpPr txBox="1">
            <a:spLocks noChangeArrowheads="1"/>
          </p:cNvSpPr>
          <p:nvPr/>
        </p:nvSpPr>
        <p:spPr bwMode="auto">
          <a:xfrm>
            <a:off x="533400" y="1447800"/>
            <a:ext cx="723900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double decOne;</a:t>
            </a:r>
          </a:p>
          <a:p>
            <a:pPr eaLnBrk="1" hangingPunct="1">
              <a:spcBef>
                <a:spcPct val="0"/>
              </a:spcBef>
              <a:buFontTx/>
              <a:buNone/>
            </a:pPr>
            <a:r>
              <a:rPr lang="en-US" altLang="en-US" sz="2800">
                <a:latin typeface="Tahoma" panose="020B0604030504040204" pitchFamily="34" charset="0"/>
              </a:rPr>
              <a:t>decOne = Math.random() * 10;</a:t>
            </a:r>
          </a:p>
          <a:p>
            <a:pPr eaLnBrk="1" hangingPunct="1">
              <a:spcBef>
                <a:spcPct val="0"/>
              </a:spcBef>
              <a:buFontTx/>
              <a:buNone/>
            </a:pPr>
            <a:r>
              <a:rPr lang="en-US" altLang="en-US" sz="2800">
                <a:latin typeface="Tahoma" panose="020B0604030504040204" pitchFamily="34" charset="0"/>
              </a:rPr>
              <a:t>int intOne;</a:t>
            </a:r>
          </a:p>
          <a:p>
            <a:pPr eaLnBrk="1" hangingPunct="1">
              <a:spcBef>
                <a:spcPct val="0"/>
              </a:spcBef>
              <a:buFontTx/>
              <a:buNone/>
            </a:pPr>
            <a:r>
              <a:rPr lang="en-US" altLang="en-US" sz="2800">
                <a:latin typeface="Tahoma" panose="020B0604030504040204" pitchFamily="34" charset="0"/>
              </a:rPr>
              <a:t>intOne = (int)(Math.random() * 10);</a:t>
            </a:r>
          </a:p>
          <a:p>
            <a:pPr eaLnBrk="1" hangingPunct="1">
              <a:spcBef>
                <a:spcPct val="0"/>
              </a:spcBef>
              <a:buFontTx/>
              <a:buNone/>
            </a:pPr>
            <a:endParaRPr lang="en-US" altLang="en-US" sz="2800">
              <a:latin typeface="Tahoma" panose="020B0604030504040204" pitchFamily="34" charset="0"/>
            </a:endParaRPr>
          </a:p>
          <a:p>
            <a:pPr eaLnBrk="1" hangingPunct="1">
              <a:spcBef>
                <a:spcPct val="0"/>
              </a:spcBef>
              <a:buFontTx/>
              <a:buNone/>
            </a:pPr>
            <a:r>
              <a:rPr lang="en-US" altLang="en-US" sz="2800">
                <a:latin typeface="Tahoma" panose="020B0604030504040204" pitchFamily="34" charset="0"/>
              </a:rPr>
              <a:t>System.out.println(decOne);</a:t>
            </a:r>
          </a:p>
          <a:p>
            <a:pPr eaLnBrk="1" hangingPunct="1">
              <a:spcBef>
                <a:spcPct val="0"/>
              </a:spcBef>
              <a:buFontTx/>
              <a:buNone/>
            </a:pPr>
            <a:r>
              <a:rPr lang="en-US" altLang="en-US" sz="2800">
                <a:latin typeface="Tahoma" panose="020B0604030504040204" pitchFamily="34" charset="0"/>
              </a:rPr>
              <a:t>System.out.println(intOne);   	</a:t>
            </a:r>
          </a:p>
        </p:txBody>
      </p:sp>
      <p:sp>
        <p:nvSpPr>
          <p:cNvPr id="103429" name="Text Box 4">
            <a:extLst>
              <a:ext uri="{FF2B5EF4-FFF2-40B4-BE49-F238E27FC236}">
                <a16:creationId xmlns:a16="http://schemas.microsoft.com/office/drawing/2014/main" id="{02855F97-04FA-44C1-B8E7-6BFA82BD7A83}"/>
              </a:ext>
            </a:extLst>
          </p:cNvPr>
          <p:cNvSpPr txBox="1">
            <a:spLocks noChangeArrowheads="1"/>
          </p:cNvSpPr>
          <p:nvPr/>
        </p:nvSpPr>
        <p:spPr bwMode="auto">
          <a:xfrm>
            <a:off x="4953000" y="4724400"/>
            <a:ext cx="3810000" cy="1446213"/>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p>
          <a:p>
            <a:pPr eaLnBrk="1" hangingPunct="1">
              <a:spcBef>
                <a:spcPct val="0"/>
              </a:spcBef>
              <a:buFontTx/>
              <a:buNone/>
            </a:pPr>
            <a:r>
              <a:rPr lang="en-US" altLang="en-US" sz="2800">
                <a:latin typeface="Tahoma" panose="020B0604030504040204" pitchFamily="34" charset="0"/>
              </a:rPr>
              <a:t>8.44193167660682</a:t>
            </a:r>
          </a:p>
          <a:p>
            <a:pPr eaLnBrk="1" hangingPunct="1">
              <a:spcBef>
                <a:spcPct val="0"/>
              </a:spcBef>
              <a:buFontTx/>
              <a:buNone/>
            </a:pPr>
            <a:r>
              <a:rPr lang="en-US" altLang="en-US" sz="2800">
                <a:latin typeface="Tahoma" panose="020B0604030504040204" pitchFamily="34" charset="0"/>
              </a:rPr>
              <a:t>6</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Footer Placeholder 3">
            <a:extLst>
              <a:ext uri="{FF2B5EF4-FFF2-40B4-BE49-F238E27FC236}">
                <a16:creationId xmlns:a16="http://schemas.microsoft.com/office/drawing/2014/main" id="{B25A985F-812D-4939-9FEC-FDDD0F6568BB}"/>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05475" name="Rectangle 2">
            <a:extLst>
              <a:ext uri="{FF2B5EF4-FFF2-40B4-BE49-F238E27FC236}">
                <a16:creationId xmlns:a16="http://schemas.microsoft.com/office/drawing/2014/main" id="{C9663909-B760-4578-83A4-41C5F3C2742D}"/>
              </a:ext>
            </a:extLst>
          </p:cNvPr>
          <p:cNvSpPr>
            <a:spLocks noChangeArrowheads="1"/>
          </p:cNvSpPr>
          <p:nvPr/>
        </p:nvSpPr>
        <p:spPr bwMode="auto">
          <a:xfrm>
            <a:off x="854075" y="2963863"/>
            <a:ext cx="6765925" cy="579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a:latin typeface="Tahoma" panose="020B0604030504040204" pitchFamily="34" charset="0"/>
              </a:rPr>
              <a:t>Random </a:t>
            </a:r>
            <a:r>
              <a:rPr lang="en-US" altLang="en-US">
                <a:solidFill>
                  <a:srgbClr val="FF3300"/>
                </a:solidFill>
                <a:latin typeface="Tahoma" panose="020B0604030504040204" pitchFamily="34" charset="0"/>
              </a:rPr>
              <a:t>rand</a:t>
            </a:r>
            <a:r>
              <a:rPr lang="en-US" altLang="en-US">
                <a:latin typeface="Tahoma" panose="020B0604030504040204" pitchFamily="34" charset="0"/>
              </a:rPr>
              <a:t> = </a:t>
            </a:r>
            <a:r>
              <a:rPr lang="en-US" altLang="en-US">
                <a:solidFill>
                  <a:srgbClr val="0000FF"/>
                </a:solidFill>
                <a:latin typeface="Tahoma" panose="020B0604030504040204" pitchFamily="34" charset="0"/>
              </a:rPr>
              <a:t>new Random()</a:t>
            </a:r>
            <a:r>
              <a:rPr lang="en-US" altLang="en-US">
                <a:latin typeface="Tahoma" panose="020B0604030504040204" pitchFamily="34" charset="0"/>
              </a:rPr>
              <a:t>; </a:t>
            </a:r>
          </a:p>
        </p:txBody>
      </p:sp>
      <p:sp>
        <p:nvSpPr>
          <p:cNvPr id="105476" name="Text Box 3">
            <a:extLst>
              <a:ext uri="{FF2B5EF4-FFF2-40B4-BE49-F238E27FC236}">
                <a16:creationId xmlns:a16="http://schemas.microsoft.com/office/drawing/2014/main" id="{9E9F8D48-A43D-4B24-ADB1-0A422D45AB82}"/>
              </a:ext>
            </a:extLst>
          </p:cNvPr>
          <p:cNvSpPr txBox="1">
            <a:spLocks noChangeArrowheads="1"/>
          </p:cNvSpPr>
          <p:nvPr/>
        </p:nvSpPr>
        <p:spPr bwMode="auto">
          <a:xfrm>
            <a:off x="5622925" y="2095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105477" name="WordArt 4">
            <a:extLst>
              <a:ext uri="{FF2B5EF4-FFF2-40B4-BE49-F238E27FC236}">
                <a16:creationId xmlns:a16="http://schemas.microsoft.com/office/drawing/2014/main" id="{D5059981-35CD-4C6D-8395-4AE393BDDA32}"/>
              </a:ext>
            </a:extLst>
          </p:cNvPr>
          <p:cNvSpPr>
            <a:spLocks noChangeArrowheads="1" noChangeShapeType="1" noTextEdit="1"/>
          </p:cNvSpPr>
          <p:nvPr/>
        </p:nvSpPr>
        <p:spPr bwMode="auto">
          <a:xfrm>
            <a:off x="685800" y="533400"/>
            <a:ext cx="7543800" cy="7620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Random Instantiation</a:t>
            </a:r>
          </a:p>
        </p:txBody>
      </p:sp>
      <p:sp>
        <p:nvSpPr>
          <p:cNvPr id="105478" name="Line 5">
            <a:extLst>
              <a:ext uri="{FF2B5EF4-FFF2-40B4-BE49-F238E27FC236}">
                <a16:creationId xmlns:a16="http://schemas.microsoft.com/office/drawing/2014/main" id="{A31893CF-B76E-45A4-85BF-1A339FC3A484}"/>
              </a:ext>
            </a:extLst>
          </p:cNvPr>
          <p:cNvSpPr>
            <a:spLocks noChangeShapeType="1"/>
          </p:cNvSpPr>
          <p:nvPr/>
        </p:nvSpPr>
        <p:spPr bwMode="auto">
          <a:xfrm>
            <a:off x="1920875" y="2354263"/>
            <a:ext cx="1295400" cy="685800"/>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479" name="Text Box 6">
            <a:extLst>
              <a:ext uri="{FF2B5EF4-FFF2-40B4-BE49-F238E27FC236}">
                <a16:creationId xmlns:a16="http://schemas.microsoft.com/office/drawing/2014/main" id="{B709402A-5230-4099-B81E-367EE1C3C7AF}"/>
              </a:ext>
            </a:extLst>
          </p:cNvPr>
          <p:cNvSpPr txBox="1">
            <a:spLocks noChangeArrowheads="1"/>
          </p:cNvSpPr>
          <p:nvPr/>
        </p:nvSpPr>
        <p:spPr bwMode="auto">
          <a:xfrm>
            <a:off x="1371600" y="1828800"/>
            <a:ext cx="389096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a:solidFill>
                  <a:srgbClr val="FF3300"/>
                </a:solidFill>
                <a:latin typeface="Tahoma" panose="020B0604030504040204" pitchFamily="34" charset="0"/>
              </a:rPr>
              <a:t>reference variable</a:t>
            </a:r>
          </a:p>
        </p:txBody>
      </p:sp>
      <p:sp>
        <p:nvSpPr>
          <p:cNvPr id="105480" name="Line 7">
            <a:extLst>
              <a:ext uri="{FF2B5EF4-FFF2-40B4-BE49-F238E27FC236}">
                <a16:creationId xmlns:a16="http://schemas.microsoft.com/office/drawing/2014/main" id="{4A589489-A19E-4F93-8EC0-13C8555F978A}"/>
              </a:ext>
            </a:extLst>
          </p:cNvPr>
          <p:cNvSpPr>
            <a:spLocks noChangeShapeType="1"/>
          </p:cNvSpPr>
          <p:nvPr/>
        </p:nvSpPr>
        <p:spPr bwMode="auto">
          <a:xfrm flipV="1">
            <a:off x="4648200" y="3505200"/>
            <a:ext cx="533400" cy="838200"/>
          </a:xfrm>
          <a:prstGeom prst="line">
            <a:avLst/>
          </a:prstGeom>
          <a:noFill/>
          <a:ln w="508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05481" name="Text Box 8">
            <a:extLst>
              <a:ext uri="{FF2B5EF4-FFF2-40B4-BE49-F238E27FC236}">
                <a16:creationId xmlns:a16="http://schemas.microsoft.com/office/drawing/2014/main" id="{8EA0F89E-2A62-40B0-A6C8-A0DBB7E14957}"/>
              </a:ext>
            </a:extLst>
          </p:cNvPr>
          <p:cNvSpPr txBox="1">
            <a:spLocks noChangeArrowheads="1"/>
          </p:cNvSpPr>
          <p:nvPr/>
        </p:nvSpPr>
        <p:spPr bwMode="auto">
          <a:xfrm>
            <a:off x="2743200" y="4343400"/>
            <a:ext cx="41814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a:solidFill>
                  <a:srgbClr val="0000FF"/>
                </a:solidFill>
                <a:latin typeface="Tahoma" panose="020B0604030504040204" pitchFamily="34" charset="0"/>
              </a:rPr>
              <a:t>object instantiation</a:t>
            </a:r>
          </a:p>
        </p:txBody>
      </p:sp>
      <p:sp>
        <p:nvSpPr>
          <p:cNvPr id="105482" name="Rectangle 9">
            <a:extLst>
              <a:ext uri="{FF2B5EF4-FFF2-40B4-BE49-F238E27FC236}">
                <a16:creationId xmlns:a16="http://schemas.microsoft.com/office/drawing/2014/main" id="{8BFADEC7-F857-4F15-A5E5-0CD9CA826D97}"/>
              </a:ext>
            </a:extLst>
          </p:cNvPr>
          <p:cNvSpPr>
            <a:spLocks noChangeArrowheads="1"/>
          </p:cNvSpPr>
          <p:nvPr/>
        </p:nvSpPr>
        <p:spPr bwMode="auto">
          <a:xfrm>
            <a:off x="762000" y="5410200"/>
            <a:ext cx="7583488" cy="531813"/>
          </a:xfrm>
          <a:prstGeom prst="rect">
            <a:avLst/>
          </a:prstGeom>
          <a:noFill/>
          <a:ln w="12700">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solidFill>
                  <a:srgbClr val="009900"/>
                </a:solidFill>
                <a:latin typeface="Tahoma" panose="020B0604030504040204" pitchFamily="34" charset="0"/>
              </a:rPr>
              <a:t>Always make Random vars instance vars!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ooter Placeholder 3">
            <a:extLst>
              <a:ext uri="{FF2B5EF4-FFF2-40B4-BE49-F238E27FC236}">
                <a16:creationId xmlns:a16="http://schemas.microsoft.com/office/drawing/2014/main" id="{82B42D78-6C6E-4CB9-8428-F3B4F8D6FCBB}"/>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graphicFrame>
        <p:nvGraphicFramePr>
          <p:cNvPr id="120875" name="Group 43">
            <a:extLst>
              <a:ext uri="{FF2B5EF4-FFF2-40B4-BE49-F238E27FC236}">
                <a16:creationId xmlns:a16="http://schemas.microsoft.com/office/drawing/2014/main" id="{0DD582D0-427B-4B57-9051-329DFE5FD8A4}"/>
              </a:ext>
            </a:extLst>
          </p:cNvPr>
          <p:cNvGraphicFramePr>
            <a:graphicFrameLocks noGrp="1"/>
          </p:cNvGraphicFramePr>
          <p:nvPr/>
        </p:nvGraphicFramePr>
        <p:xfrm>
          <a:off x="609600" y="914400"/>
          <a:ext cx="8077200" cy="3379789"/>
        </p:xfrm>
        <a:graphic>
          <a:graphicData uri="http://schemas.openxmlformats.org/drawingml/2006/table">
            <a:tbl>
              <a:tblPr/>
              <a:tblGrid>
                <a:gridCol w="2133600">
                  <a:extLst>
                    <a:ext uri="{9D8B030D-6E8A-4147-A177-3AD203B41FA5}">
                      <a16:colId xmlns:a16="http://schemas.microsoft.com/office/drawing/2014/main" val="20000"/>
                    </a:ext>
                  </a:extLst>
                </a:gridCol>
                <a:gridCol w="5943600">
                  <a:extLst>
                    <a:ext uri="{9D8B030D-6E8A-4147-A177-3AD203B41FA5}">
                      <a16:colId xmlns:a16="http://schemas.microsoft.com/office/drawing/2014/main" val="20001"/>
                    </a:ext>
                  </a:extLst>
                </a:gridCol>
              </a:tblGrid>
              <a:tr h="141287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3600" b="1" i="0" u="none" strike="noStrike" cap="none" normalizeH="0" baseline="0">
                          <a:ln>
                            <a:noFill/>
                          </a:ln>
                          <a:solidFill>
                            <a:srgbClr val="FF3300"/>
                          </a:solidFill>
                          <a:effectLst/>
                          <a:latin typeface="Tahoma" pitchFamily="34" charset="0"/>
                        </a:rPr>
                        <a:t>Random</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rgbClr val="006600"/>
                          </a:solidFill>
                          <a:effectLst/>
                          <a:latin typeface="Tahoma" pitchFamily="34" charset="0"/>
                        </a:rPr>
                        <a:t>frequently used methods</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solidFill>
                  </a:tcPr>
                </a:tc>
                <a:tc hMerge="1">
                  <a:txBody>
                    <a:bodyPr/>
                    <a:lstStyle/>
                    <a:p>
                      <a:endParaRPr lang="en-US"/>
                    </a:p>
                  </a:txBody>
                  <a:tcPr/>
                </a:tc>
                <a:extLst>
                  <a:ext uri="{0D108BD9-81ED-4DB2-BD59-A6C34878D82A}">
                    <a16:rowId xmlns:a16="http://schemas.microsoft.com/office/drawing/2014/main" val="10000"/>
                  </a:ext>
                </a:extLst>
              </a:tr>
              <a:tr h="6556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Name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330099"/>
                          </a:solidFill>
                          <a:effectLst/>
                          <a:latin typeface="Tahoma" pitchFamily="34" charset="0"/>
                        </a:rPr>
                        <a:t>Use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E1F4FF">
                        <a:alpha val="50000"/>
                      </a:srgbClr>
                    </a:solidFill>
                  </a:tcPr>
                </a:tc>
                <a:extLst>
                  <a:ext uri="{0D108BD9-81ED-4DB2-BD59-A6C34878D82A}">
                    <a16:rowId xmlns:a16="http://schemas.microsoft.com/office/drawing/2014/main" val="10001"/>
                  </a:ext>
                </a:extLst>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nextInt(x)</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returns a random int 0 to x(exclusive)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30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nextInt()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returns a random int MIN to MAX(exclusive)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nextDouble()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accent2"/>
                          </a:solidFill>
                          <a:effectLst/>
                          <a:latin typeface="Tahoma" pitchFamily="34" charset="0"/>
                        </a:rPr>
                        <a:t>returns a random int 0.0 to 1.0(exclusive)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7542" name="Text Box 36">
            <a:extLst>
              <a:ext uri="{FF2B5EF4-FFF2-40B4-BE49-F238E27FC236}">
                <a16:creationId xmlns:a16="http://schemas.microsoft.com/office/drawing/2014/main" id="{C591AF23-7967-4CFB-A900-2CEA9F797636}"/>
              </a:ext>
            </a:extLst>
          </p:cNvPr>
          <p:cNvSpPr txBox="1">
            <a:spLocks noChangeArrowheads="1"/>
          </p:cNvSpPr>
          <p:nvPr/>
        </p:nvSpPr>
        <p:spPr bwMode="auto">
          <a:xfrm>
            <a:off x="1828800" y="5029200"/>
            <a:ext cx="5105400" cy="531813"/>
          </a:xfrm>
          <a:prstGeom prst="rect">
            <a:avLst/>
          </a:prstGeom>
          <a:noFill/>
          <a:ln w="12700">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solidFill>
                  <a:schemeClr val="accent2"/>
                </a:solidFill>
                <a:latin typeface="Tahoma" panose="020B0604030504040204" pitchFamily="34" charset="0"/>
              </a:rPr>
              <a:t>import  java.util.Random;</a:t>
            </a:r>
            <a:endParaRPr lang="en-US" altLang="en-US">
              <a:latin typeface="Tahoma" panose="020B060403050404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3">
            <a:extLst>
              <a:ext uri="{FF2B5EF4-FFF2-40B4-BE49-F238E27FC236}">
                <a16:creationId xmlns:a16="http://schemas.microsoft.com/office/drawing/2014/main" id="{F5C32A18-7AD6-48B1-BE23-578F0A3DE4FF}"/>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09571" name="WordArt 2">
            <a:extLst>
              <a:ext uri="{FF2B5EF4-FFF2-40B4-BE49-F238E27FC236}">
                <a16:creationId xmlns:a16="http://schemas.microsoft.com/office/drawing/2014/main" id="{ABF87182-A2DE-4BDE-8853-2721A5FC0B7B}"/>
              </a:ext>
            </a:extLst>
          </p:cNvPr>
          <p:cNvSpPr>
            <a:spLocks noChangeArrowheads="1" noChangeShapeType="1" noTextEdit="1"/>
          </p:cNvSpPr>
          <p:nvPr/>
        </p:nvSpPr>
        <p:spPr bwMode="auto">
          <a:xfrm>
            <a:off x="914400" y="381000"/>
            <a:ext cx="7086600" cy="685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Random</a:t>
            </a:r>
          </a:p>
        </p:txBody>
      </p:sp>
      <p:sp>
        <p:nvSpPr>
          <p:cNvPr id="109572" name="Text Box 3">
            <a:extLst>
              <a:ext uri="{FF2B5EF4-FFF2-40B4-BE49-F238E27FC236}">
                <a16:creationId xmlns:a16="http://schemas.microsoft.com/office/drawing/2014/main" id="{47178739-63A6-4B47-A87C-DA8DE40765E5}"/>
              </a:ext>
            </a:extLst>
          </p:cNvPr>
          <p:cNvSpPr txBox="1">
            <a:spLocks noChangeArrowheads="1"/>
          </p:cNvSpPr>
          <p:nvPr/>
        </p:nvSpPr>
        <p:spPr bwMode="auto">
          <a:xfrm>
            <a:off x="457200" y="1371600"/>
            <a:ext cx="845820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Random rand = new Random();</a:t>
            </a:r>
          </a:p>
          <a:p>
            <a:pPr eaLnBrk="1" hangingPunct="1">
              <a:spcBef>
                <a:spcPct val="0"/>
              </a:spcBef>
              <a:buFontTx/>
              <a:buNone/>
            </a:pPr>
            <a:r>
              <a:rPr lang="en-US" altLang="en-US" sz="2800">
                <a:latin typeface="Tahoma" panose="020B0604030504040204" pitchFamily="34" charset="0"/>
              </a:rPr>
              <a:t>int intOne = rand.nextInt(10);		</a:t>
            </a:r>
            <a:r>
              <a:rPr lang="en-US" altLang="en-US" sz="2800">
                <a:solidFill>
                  <a:srgbClr val="009900"/>
                </a:solidFill>
                <a:latin typeface="Tahoma" panose="020B0604030504040204" pitchFamily="34" charset="0"/>
              </a:rPr>
              <a:t>//0-9</a:t>
            </a:r>
          </a:p>
          <a:p>
            <a:pPr eaLnBrk="1" hangingPunct="1">
              <a:spcBef>
                <a:spcPct val="0"/>
              </a:spcBef>
              <a:buFontTx/>
              <a:buNone/>
            </a:pPr>
            <a:r>
              <a:rPr lang="en-US" altLang="en-US" sz="2800">
                <a:latin typeface="Tahoma" panose="020B0604030504040204" pitchFamily="34" charset="0"/>
              </a:rPr>
              <a:t>System.out.println(intOne);</a:t>
            </a:r>
          </a:p>
          <a:p>
            <a:pPr eaLnBrk="1" hangingPunct="1">
              <a:spcBef>
                <a:spcPct val="0"/>
              </a:spcBef>
              <a:buFontTx/>
              <a:buNone/>
            </a:pPr>
            <a:r>
              <a:rPr lang="en-US" altLang="en-US" sz="2800">
                <a:latin typeface="Tahoma" panose="020B0604030504040204" pitchFamily="34" charset="0"/>
              </a:rPr>
              <a:t>intOne = rand.nextInt(50)+1;		</a:t>
            </a:r>
            <a:r>
              <a:rPr lang="en-US" altLang="en-US" sz="2800">
                <a:solidFill>
                  <a:srgbClr val="009900"/>
                </a:solidFill>
                <a:latin typeface="Tahoma" panose="020B0604030504040204" pitchFamily="34" charset="0"/>
              </a:rPr>
              <a:t>//1-50</a:t>
            </a:r>
          </a:p>
          <a:p>
            <a:pPr eaLnBrk="1" hangingPunct="1">
              <a:spcBef>
                <a:spcPct val="0"/>
              </a:spcBef>
              <a:buFontTx/>
              <a:buNone/>
            </a:pPr>
            <a:r>
              <a:rPr lang="en-US" altLang="en-US" sz="2800">
                <a:latin typeface="Tahoma" panose="020B0604030504040204" pitchFamily="34" charset="0"/>
              </a:rPr>
              <a:t>System.out.println(intOne);</a:t>
            </a:r>
          </a:p>
          <a:p>
            <a:pPr eaLnBrk="1" hangingPunct="1">
              <a:spcBef>
                <a:spcPct val="0"/>
              </a:spcBef>
              <a:buFontTx/>
              <a:buNone/>
            </a:pPr>
            <a:r>
              <a:rPr lang="en-US" altLang="en-US" sz="2800">
                <a:latin typeface="Tahoma" panose="020B0604030504040204" pitchFamily="34" charset="0"/>
              </a:rPr>
              <a:t>intOne = rand.nextInt(20)+20;	</a:t>
            </a:r>
            <a:r>
              <a:rPr lang="en-US" altLang="en-US" sz="2800">
                <a:solidFill>
                  <a:srgbClr val="009900"/>
                </a:solidFill>
                <a:latin typeface="Tahoma" panose="020B0604030504040204" pitchFamily="34" charset="0"/>
              </a:rPr>
              <a:t>//20-39</a:t>
            </a:r>
          </a:p>
          <a:p>
            <a:pPr eaLnBrk="1" hangingPunct="1">
              <a:spcBef>
                <a:spcPct val="0"/>
              </a:spcBef>
              <a:buFontTx/>
              <a:buNone/>
            </a:pPr>
            <a:r>
              <a:rPr lang="en-US" altLang="en-US" sz="2800">
                <a:latin typeface="Tahoma" panose="020B0604030504040204" pitchFamily="34" charset="0"/>
              </a:rPr>
              <a:t>System.out.println(intOne);	</a:t>
            </a:r>
          </a:p>
        </p:txBody>
      </p:sp>
      <p:sp>
        <p:nvSpPr>
          <p:cNvPr id="109573" name="Text Box 4">
            <a:extLst>
              <a:ext uri="{FF2B5EF4-FFF2-40B4-BE49-F238E27FC236}">
                <a16:creationId xmlns:a16="http://schemas.microsoft.com/office/drawing/2014/main" id="{C67971CF-E345-478C-9921-183BB230E83F}"/>
              </a:ext>
            </a:extLst>
          </p:cNvPr>
          <p:cNvSpPr txBox="1">
            <a:spLocks noChangeArrowheads="1"/>
          </p:cNvSpPr>
          <p:nvPr/>
        </p:nvSpPr>
        <p:spPr bwMode="auto">
          <a:xfrm>
            <a:off x="6705600" y="4343400"/>
            <a:ext cx="1905000" cy="2054225"/>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r>
              <a:rPr lang="en-US" altLang="en-US">
                <a:latin typeface="Tahoma" panose="020B0604030504040204" pitchFamily="34" charset="0"/>
              </a:rPr>
              <a:t>7</a:t>
            </a:r>
            <a:br>
              <a:rPr lang="en-US" altLang="en-US">
                <a:latin typeface="Tahoma" panose="020B0604030504040204" pitchFamily="34" charset="0"/>
              </a:rPr>
            </a:br>
            <a:r>
              <a:rPr lang="en-US" altLang="en-US">
                <a:latin typeface="Tahoma" panose="020B0604030504040204" pitchFamily="34" charset="0"/>
              </a:rPr>
              <a:t>29</a:t>
            </a:r>
            <a:br>
              <a:rPr lang="en-US" altLang="en-US">
                <a:latin typeface="Tahoma" panose="020B0604030504040204" pitchFamily="34" charset="0"/>
              </a:rPr>
            </a:br>
            <a:r>
              <a:rPr lang="en-US" altLang="en-US">
                <a:latin typeface="Tahoma" panose="020B0604030504040204" pitchFamily="34" charset="0"/>
              </a:rPr>
              <a:t>37</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3">
            <a:extLst>
              <a:ext uri="{FF2B5EF4-FFF2-40B4-BE49-F238E27FC236}">
                <a16:creationId xmlns:a16="http://schemas.microsoft.com/office/drawing/2014/main" id="{2881A817-A79E-4809-B072-E53FC6CB078C}"/>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11619" name="Text Box 2">
            <a:extLst>
              <a:ext uri="{FF2B5EF4-FFF2-40B4-BE49-F238E27FC236}">
                <a16:creationId xmlns:a16="http://schemas.microsoft.com/office/drawing/2014/main" id="{673ED87C-7CA6-42EE-8057-5E7D0EFB7C15}"/>
              </a:ext>
            </a:extLst>
          </p:cNvPr>
          <p:cNvSpPr txBox="1">
            <a:spLocks noChangeArrowheads="1"/>
          </p:cNvSpPr>
          <p:nvPr/>
        </p:nvSpPr>
        <p:spPr bwMode="auto">
          <a:xfrm>
            <a:off x="5622925" y="4381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111620" name="Text Box 3">
            <a:extLst>
              <a:ext uri="{FF2B5EF4-FFF2-40B4-BE49-F238E27FC236}">
                <a16:creationId xmlns:a16="http://schemas.microsoft.com/office/drawing/2014/main" id="{DB381CB0-B9EA-4A5D-A5F8-F033F125789D}"/>
              </a:ext>
            </a:extLst>
          </p:cNvPr>
          <p:cNvSpPr txBox="1">
            <a:spLocks noChangeArrowheads="1"/>
          </p:cNvSpPr>
          <p:nvPr/>
        </p:nvSpPr>
        <p:spPr bwMode="auto">
          <a:xfrm>
            <a:off x="5622925" y="4381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latin typeface="Tahoma" panose="020B0604030504040204" pitchFamily="34" charset="0"/>
            </a:endParaRPr>
          </a:p>
        </p:txBody>
      </p:sp>
      <p:sp>
        <p:nvSpPr>
          <p:cNvPr id="111621" name="WordArt 4">
            <a:extLst>
              <a:ext uri="{FF2B5EF4-FFF2-40B4-BE49-F238E27FC236}">
                <a16:creationId xmlns:a16="http://schemas.microsoft.com/office/drawing/2014/main" id="{6542B8BD-7AA8-401C-99F8-6851DA850B69}"/>
              </a:ext>
            </a:extLst>
          </p:cNvPr>
          <p:cNvSpPr>
            <a:spLocks noChangeArrowheads="1" noChangeShapeType="1" noTextEdit="1"/>
          </p:cNvSpPr>
          <p:nvPr/>
        </p:nvSpPr>
        <p:spPr bwMode="auto">
          <a:xfrm>
            <a:off x="1143000" y="457200"/>
            <a:ext cx="6781800" cy="7620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a:tailEnd/>
                </a:ln>
                <a:solidFill>
                  <a:srgbClr val="0000FF"/>
                </a:solidFill>
                <a:effectLst>
                  <a:outerShdw dist="35921" dir="2700000" algn="ctr" rotWithShape="0">
                    <a:srgbClr val="C0C0C0">
                      <a:alpha val="79999"/>
                    </a:srgbClr>
                  </a:outerShdw>
                </a:effectLst>
                <a:latin typeface="Impact" panose="020B0806030902050204" pitchFamily="34" charset="0"/>
              </a:rPr>
              <a:t>Math Methods</a:t>
            </a:r>
          </a:p>
        </p:txBody>
      </p:sp>
      <p:sp>
        <p:nvSpPr>
          <p:cNvPr id="111622" name="Rectangle 5">
            <a:extLst>
              <a:ext uri="{FF2B5EF4-FFF2-40B4-BE49-F238E27FC236}">
                <a16:creationId xmlns:a16="http://schemas.microsoft.com/office/drawing/2014/main" id="{C168E0A6-756A-415B-9F19-394818927C51}"/>
              </a:ext>
            </a:extLst>
          </p:cNvPr>
          <p:cNvSpPr>
            <a:spLocks noChangeArrowheads="1"/>
          </p:cNvSpPr>
          <p:nvPr/>
        </p:nvSpPr>
        <p:spPr bwMode="auto">
          <a:xfrm>
            <a:off x="609600" y="1981200"/>
            <a:ext cx="6096000" cy="120173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latin typeface="Tahoma" panose="020B0604030504040204" pitchFamily="34" charset="0"/>
            </a:endParaRPr>
          </a:p>
          <a:p>
            <a:pPr eaLnBrk="1" hangingPunct="1">
              <a:spcBef>
                <a:spcPct val="0"/>
              </a:spcBef>
              <a:buFontTx/>
              <a:buNone/>
            </a:pPr>
            <a:r>
              <a:rPr lang="en-US" altLang="en-US" sz="2400">
                <a:latin typeface="Tahoma" panose="020B0604030504040204" pitchFamily="34" charset="0"/>
              </a:rPr>
              <a:t>out.println((int)Math.</a:t>
            </a:r>
            <a:r>
              <a:rPr lang="en-US" altLang="en-US" sz="2400">
                <a:solidFill>
                  <a:srgbClr val="FF0000"/>
                </a:solidFill>
                <a:latin typeface="Tahoma" panose="020B0604030504040204" pitchFamily="34" charset="0"/>
              </a:rPr>
              <a:t>random()</a:t>
            </a:r>
            <a:r>
              <a:rPr lang="en-US" altLang="en-US" sz="2400">
                <a:latin typeface="Tahoma" panose="020B0604030504040204" pitchFamily="34" charset="0"/>
              </a:rPr>
              <a:t>*8);</a:t>
            </a:r>
            <a:endParaRPr lang="en-US" altLang="en-US" sz="2400">
              <a:solidFill>
                <a:srgbClr val="0000FF"/>
              </a:solidFill>
              <a:latin typeface="Tahoma" panose="020B0604030504040204" pitchFamily="34" charset="0"/>
            </a:endParaRPr>
          </a:p>
          <a:p>
            <a:pPr eaLnBrk="1" hangingPunct="1">
              <a:spcBef>
                <a:spcPct val="0"/>
              </a:spcBef>
              <a:buFontTx/>
              <a:buNone/>
            </a:pPr>
            <a:endParaRPr lang="en-US" altLang="en-US" sz="2400">
              <a:solidFill>
                <a:srgbClr val="0000FF"/>
              </a:solidFill>
              <a:latin typeface="Tahoma" panose="020B0604030504040204" pitchFamily="34" charset="0"/>
            </a:endParaRPr>
          </a:p>
        </p:txBody>
      </p:sp>
      <p:sp>
        <p:nvSpPr>
          <p:cNvPr id="74759" name="Text Box 6">
            <a:extLst>
              <a:ext uri="{FF2B5EF4-FFF2-40B4-BE49-F238E27FC236}">
                <a16:creationId xmlns:a16="http://schemas.microsoft.com/office/drawing/2014/main" id="{6678ED7E-85BB-43DA-9757-35A900754A14}"/>
              </a:ext>
            </a:extLst>
          </p:cNvPr>
          <p:cNvSpPr txBox="1">
            <a:spLocks noChangeArrowheads="1"/>
          </p:cNvSpPr>
          <p:nvPr/>
        </p:nvSpPr>
        <p:spPr bwMode="auto">
          <a:xfrm>
            <a:off x="6705600" y="2003425"/>
            <a:ext cx="1981200" cy="1323975"/>
          </a:xfrm>
          <a:prstGeom prst="rect">
            <a:avLst/>
          </a:prstGeom>
          <a:noFill/>
          <a:ln w="12700">
            <a:solidFill>
              <a:srgbClr val="99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u="sng">
                <a:solidFill>
                  <a:srgbClr val="FF0000"/>
                </a:solidFill>
                <a:latin typeface="Tahoma" panose="020B0604030504040204" pitchFamily="34" charset="0"/>
              </a:rPr>
              <a:t>OUTPUT</a:t>
            </a:r>
            <a:endParaRPr lang="en-US" altLang="en-US">
              <a:latin typeface="Tahoma" panose="020B0604030504040204" pitchFamily="34" charset="0"/>
            </a:endParaRPr>
          </a:p>
          <a:p>
            <a:pPr>
              <a:spcBef>
                <a:spcPct val="50000"/>
              </a:spcBef>
              <a:buFontTx/>
              <a:buNone/>
            </a:pPr>
            <a:r>
              <a:rPr lang="en-US" altLang="en-US">
                <a:latin typeface="Tahoma" panose="020B0604030504040204" pitchFamily="34" charset="0"/>
              </a:rPr>
              <a:t>0</a:t>
            </a:r>
          </a:p>
        </p:txBody>
      </p:sp>
      <p:sp>
        <p:nvSpPr>
          <p:cNvPr id="74760" name="Text Box 12">
            <a:extLst>
              <a:ext uri="{FF2B5EF4-FFF2-40B4-BE49-F238E27FC236}">
                <a16:creationId xmlns:a16="http://schemas.microsoft.com/office/drawing/2014/main" id="{78146553-B7B4-46D8-87E7-5351C558E5B9}"/>
              </a:ext>
            </a:extLst>
          </p:cNvPr>
          <p:cNvSpPr txBox="1">
            <a:spLocks noChangeArrowheads="1"/>
          </p:cNvSpPr>
          <p:nvPr/>
        </p:nvSpPr>
        <p:spPr bwMode="auto">
          <a:xfrm>
            <a:off x="647700" y="3716338"/>
            <a:ext cx="7848600" cy="212407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FontTx/>
              <a:buNone/>
            </a:pPr>
            <a:r>
              <a:rPr lang="en-US" altLang="en-US" sz="6600">
                <a:solidFill>
                  <a:srgbClr val="C00000"/>
                </a:solidFill>
                <a:latin typeface="Tahoma" panose="020B0604030504040204" pitchFamily="34" charset="0"/>
              </a:rPr>
              <a:t>DON’T MAKE THIS MISTAKE!!!!!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75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4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9" grpId="0" animBg="1"/>
      <p:bldP spid="7476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Footer Placeholder 3">
            <a:extLst>
              <a:ext uri="{FF2B5EF4-FFF2-40B4-BE49-F238E27FC236}">
                <a16:creationId xmlns:a16="http://schemas.microsoft.com/office/drawing/2014/main" id="{43106ABF-83FB-42D6-8F80-91F1F5125B08}"/>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115715" name="WordArt 2">
            <a:extLst>
              <a:ext uri="{FF2B5EF4-FFF2-40B4-BE49-F238E27FC236}">
                <a16:creationId xmlns:a16="http://schemas.microsoft.com/office/drawing/2014/main" id="{E2BF2071-D7BF-411F-8F4B-9C8DC011EA3A}"/>
              </a:ext>
            </a:extLst>
          </p:cNvPr>
          <p:cNvSpPr>
            <a:spLocks noChangeArrowheads="1" noChangeShapeType="1" noTextEdit="1"/>
          </p:cNvSpPr>
          <p:nvPr/>
        </p:nvSpPr>
        <p:spPr bwMode="auto">
          <a:xfrm>
            <a:off x="1143000" y="1295400"/>
            <a:ext cx="6934200" cy="3657600"/>
          </a:xfrm>
          <a:prstGeom prst="rect">
            <a:avLst/>
          </a:prstGeom>
        </p:spPr>
        <p:txBody>
          <a:bodyPr wrap="none" fromWordArt="1">
            <a:prstTxWarp prst="textPlain">
              <a:avLst>
                <a:gd name="adj" fmla="val 50000"/>
              </a:avLst>
            </a:prstTxWarp>
          </a:bodyPr>
          <a:lstStyle/>
          <a:p>
            <a:pPr algn="ctr"/>
            <a:r>
              <a:rPr lang="en-US" sz="3600" kern="10">
                <a:ln w="9525">
                  <a:solidFill>
                    <a:srgbClr val="333399"/>
                  </a:solidFill>
                  <a:round/>
                  <a:headEnd type="none" w="sm" len="sm"/>
                  <a:tailEnd type="none" w="sm" len="sm"/>
                </a:ln>
                <a:solidFill>
                  <a:srgbClr val="00FF00"/>
                </a:solidFill>
                <a:effectLst>
                  <a:outerShdw dist="35921" dir="2700000" algn="ctr" rotWithShape="0">
                    <a:srgbClr val="C0C0C0"/>
                  </a:outerShdw>
                </a:effectLst>
                <a:latin typeface="Impact" panose="020B0806030902050204" pitchFamily="34" charset="0"/>
              </a:rPr>
              <a:t>Continue work</a:t>
            </a:r>
          </a:p>
          <a:p>
            <a:pPr algn="ctr"/>
            <a:r>
              <a:rPr lang="en-US" sz="3600" kern="10">
                <a:ln w="9525">
                  <a:solidFill>
                    <a:srgbClr val="333399"/>
                  </a:solidFill>
                  <a:round/>
                  <a:headEnd type="none" w="sm" len="sm"/>
                  <a:tailEnd type="none" w="sm" len="sm"/>
                </a:ln>
                <a:solidFill>
                  <a:srgbClr val="00FF00"/>
                </a:solidFill>
                <a:effectLst>
                  <a:outerShdw dist="35921" dir="2700000" algn="ctr" rotWithShape="0">
                    <a:srgbClr val="C0C0C0"/>
                  </a:outerShdw>
                </a:effectLst>
                <a:latin typeface="Impact" panose="020B0806030902050204" pitchFamily="34" charset="0"/>
              </a:rPr>
              <a:t>on the labs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a:extLst>
              <a:ext uri="{FF2B5EF4-FFF2-40B4-BE49-F238E27FC236}">
                <a16:creationId xmlns:a16="http://schemas.microsoft.com/office/drawing/2014/main" id="{F04CD4F6-83DA-4796-B963-3CCC14F6444D}"/>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5603" name="Rectangle 2">
            <a:extLst>
              <a:ext uri="{FF2B5EF4-FFF2-40B4-BE49-F238E27FC236}">
                <a16:creationId xmlns:a16="http://schemas.microsoft.com/office/drawing/2014/main" id="{969D795F-D90A-4BE4-AE01-E5C600E965F7}"/>
              </a:ext>
            </a:extLst>
          </p:cNvPr>
          <p:cNvSpPr>
            <a:spLocks noChangeArrowheads="1"/>
          </p:cNvSpPr>
          <p:nvPr/>
        </p:nvSpPr>
        <p:spPr bwMode="auto">
          <a:xfrm>
            <a:off x="288925" y="1674122"/>
            <a:ext cx="8788944" cy="452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3600" dirty="0">
                <a:latin typeface="Tahoma" panose="020B0604030504040204" pitchFamily="34" charset="0"/>
              </a:rPr>
              <a:t>			    </a:t>
            </a:r>
            <a:r>
              <a:rPr lang="en-US" altLang="en-US" b="0" dirty="0">
                <a:latin typeface="Tahoma" panose="020B0604030504040204" pitchFamily="34" charset="0"/>
              </a:rPr>
              <a:t>false if any argument is false</a:t>
            </a:r>
          </a:p>
          <a:p>
            <a:pPr>
              <a:spcBef>
                <a:spcPct val="0"/>
              </a:spcBef>
              <a:buFontTx/>
              <a:buNone/>
            </a:pPr>
            <a:r>
              <a:rPr lang="en-US" altLang="en-US" sz="3600" dirty="0">
                <a:latin typeface="Tahoma" panose="020B0604030504040204" pitchFamily="34" charset="0"/>
              </a:rPr>
              <a:t> </a:t>
            </a:r>
            <a:r>
              <a:rPr lang="en-US" altLang="en-US" dirty="0">
                <a:latin typeface="Tahoma" panose="020B0604030504040204" pitchFamily="34" charset="0"/>
              </a:rPr>
              <a:t>AND(x</a:t>
            </a:r>
            <a:r>
              <a:rPr lang="en-US" altLang="en-US" baseline="-25000" dirty="0">
                <a:latin typeface="Tahoma" panose="020B0604030504040204" pitchFamily="34" charset="0"/>
              </a:rPr>
              <a:t>1</a:t>
            </a:r>
            <a:r>
              <a:rPr lang="en-US" altLang="en-US" dirty="0">
                <a:latin typeface="Tahoma" panose="020B0604030504040204" pitchFamily="34" charset="0"/>
              </a:rPr>
              <a:t>…</a:t>
            </a:r>
            <a:r>
              <a:rPr lang="en-US" altLang="en-US" dirty="0" err="1">
                <a:latin typeface="Tahoma" panose="020B0604030504040204" pitchFamily="34" charset="0"/>
              </a:rPr>
              <a:t>x</a:t>
            </a:r>
            <a:r>
              <a:rPr lang="en-US" altLang="en-US" baseline="-25000" dirty="0" err="1">
                <a:latin typeface="Tahoma" panose="020B0604030504040204" pitchFamily="34" charset="0"/>
              </a:rPr>
              <a:t>n</a:t>
            </a:r>
            <a:r>
              <a:rPr lang="en-US" altLang="en-US" dirty="0">
                <a:latin typeface="Tahoma" panose="020B0604030504040204" pitchFamily="34" charset="0"/>
              </a:rPr>
              <a:t>) = </a:t>
            </a:r>
          </a:p>
          <a:p>
            <a:pPr>
              <a:spcBef>
                <a:spcPct val="0"/>
              </a:spcBef>
              <a:buFontTx/>
              <a:buNone/>
            </a:pPr>
            <a:r>
              <a:rPr lang="en-US" altLang="en-US" baseline="-25000" dirty="0">
                <a:latin typeface="Tahoma" panose="020B0604030504040204" pitchFamily="34" charset="0"/>
              </a:rPr>
              <a:t>			 </a:t>
            </a:r>
            <a:r>
              <a:rPr lang="en-US" altLang="en-US" b="0" dirty="0">
                <a:latin typeface="Tahoma" panose="020B0604030504040204" pitchFamily="34" charset="0"/>
              </a:rPr>
              <a:t>    true if all arguments are true</a:t>
            </a:r>
            <a:endParaRPr lang="en-US" altLang="en-US" dirty="0">
              <a:latin typeface="Tahoma" panose="020B0604030504040204" pitchFamily="34" charset="0"/>
            </a:endParaRPr>
          </a:p>
          <a:p>
            <a:pPr>
              <a:spcBef>
                <a:spcPct val="0"/>
              </a:spcBef>
              <a:buFontTx/>
              <a:buNone/>
            </a:pPr>
            <a:r>
              <a:rPr lang="en-US" altLang="en-US" dirty="0">
                <a:latin typeface="Tahoma" panose="020B0604030504040204" pitchFamily="34" charset="0"/>
              </a:rPr>
              <a:t>  </a:t>
            </a:r>
          </a:p>
          <a:p>
            <a:pPr>
              <a:spcBef>
                <a:spcPct val="0"/>
              </a:spcBef>
              <a:buFontTx/>
              <a:buNone/>
            </a:pPr>
            <a:r>
              <a:rPr lang="en-US" altLang="en-US" dirty="0">
                <a:solidFill>
                  <a:srgbClr val="660066"/>
                </a:solidFill>
                <a:latin typeface="Tahoma" panose="020B0604030504040204" pitchFamily="34" charset="0"/>
              </a:rPr>
              <a:t>if (total==17 &amp;&amp; 92==num)</a:t>
            </a:r>
          </a:p>
          <a:p>
            <a:pPr>
              <a:spcBef>
                <a:spcPct val="0"/>
              </a:spcBef>
              <a:buFontTx/>
              <a:buNone/>
            </a:pPr>
            <a:r>
              <a:rPr lang="en-US" altLang="en-US" dirty="0">
                <a:solidFill>
                  <a:srgbClr val="660066"/>
                </a:solidFill>
                <a:latin typeface="Tahoma" panose="020B0604030504040204" pitchFamily="34" charset="0"/>
              </a:rPr>
              <a:t> { </a:t>
            </a:r>
          </a:p>
          <a:p>
            <a:pPr eaLnBrk="1" hangingPunct="1">
              <a:spcBef>
                <a:spcPct val="0"/>
              </a:spcBef>
              <a:buFontTx/>
              <a:buNone/>
            </a:pPr>
            <a:r>
              <a:rPr lang="en-US" altLang="en-US" sz="2800" dirty="0">
                <a:solidFill>
                  <a:srgbClr val="6600CC"/>
                </a:solidFill>
                <a:latin typeface="Tahoma" panose="020B0604030504040204" pitchFamily="34" charset="0"/>
              </a:rPr>
              <a:t>    do something 1;</a:t>
            </a:r>
          </a:p>
          <a:p>
            <a:pPr eaLnBrk="1" hangingPunct="1">
              <a:spcBef>
                <a:spcPct val="0"/>
              </a:spcBef>
              <a:buFontTx/>
              <a:buNone/>
            </a:pPr>
            <a:r>
              <a:rPr lang="en-US" altLang="en-US" sz="2800" dirty="0">
                <a:solidFill>
                  <a:srgbClr val="6600CC"/>
                </a:solidFill>
                <a:latin typeface="Tahoma" panose="020B0604030504040204" pitchFamily="34" charset="0"/>
              </a:rPr>
              <a:t>    do something 2;</a:t>
            </a:r>
          </a:p>
          <a:p>
            <a:pPr>
              <a:spcBef>
                <a:spcPct val="0"/>
              </a:spcBef>
              <a:buFontTx/>
              <a:buNone/>
            </a:pPr>
            <a:r>
              <a:rPr lang="en-US" altLang="en-US" dirty="0">
                <a:solidFill>
                  <a:srgbClr val="660066"/>
                </a:solidFill>
                <a:latin typeface="Tahoma" panose="020B0604030504040204" pitchFamily="34" charset="0"/>
              </a:rPr>
              <a:t> }</a:t>
            </a:r>
          </a:p>
        </p:txBody>
      </p:sp>
      <p:sp>
        <p:nvSpPr>
          <p:cNvPr id="25604" name="Rectangle 3">
            <a:extLst>
              <a:ext uri="{FF2B5EF4-FFF2-40B4-BE49-F238E27FC236}">
                <a16:creationId xmlns:a16="http://schemas.microsoft.com/office/drawing/2014/main" id="{C415FE4B-66C5-4D7D-A286-6D94529101F9}"/>
              </a:ext>
            </a:extLst>
          </p:cNvPr>
          <p:cNvSpPr>
            <a:spLocks noChangeArrowheads="1"/>
          </p:cNvSpPr>
          <p:nvPr/>
        </p:nvSpPr>
        <p:spPr bwMode="auto">
          <a:xfrm>
            <a:off x="457200" y="3073400"/>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b="0"/>
          </a:p>
        </p:txBody>
      </p:sp>
      <p:sp>
        <p:nvSpPr>
          <p:cNvPr id="25605" name="Rectangle 4">
            <a:extLst>
              <a:ext uri="{FF2B5EF4-FFF2-40B4-BE49-F238E27FC236}">
                <a16:creationId xmlns:a16="http://schemas.microsoft.com/office/drawing/2014/main" id="{8C47C5C2-4923-4B06-A587-7BDD2E487778}"/>
              </a:ext>
            </a:extLst>
          </p:cNvPr>
          <p:cNvSpPr>
            <a:spLocks noChangeArrowheads="1"/>
          </p:cNvSpPr>
          <p:nvPr/>
        </p:nvSpPr>
        <p:spPr bwMode="auto">
          <a:xfrm>
            <a:off x="288925" y="45291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b="0"/>
          </a:p>
        </p:txBody>
      </p:sp>
      <p:sp>
        <p:nvSpPr>
          <p:cNvPr id="25606" name="WordArt 5">
            <a:extLst>
              <a:ext uri="{FF2B5EF4-FFF2-40B4-BE49-F238E27FC236}">
                <a16:creationId xmlns:a16="http://schemas.microsoft.com/office/drawing/2014/main" id="{424992AC-908D-43A8-A4A1-4D439DDE8B18}"/>
              </a:ext>
            </a:extLst>
          </p:cNvPr>
          <p:cNvSpPr>
            <a:spLocks noChangeArrowheads="1" noChangeShapeType="1" noTextEdit="1"/>
          </p:cNvSpPr>
          <p:nvPr/>
        </p:nvSpPr>
        <p:spPr bwMode="auto">
          <a:xfrm>
            <a:off x="1752600" y="381000"/>
            <a:ext cx="48768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a:extLst>
              <a:ext uri="{FF2B5EF4-FFF2-40B4-BE49-F238E27FC236}">
                <a16:creationId xmlns:a16="http://schemas.microsoft.com/office/drawing/2014/main" id="{87FD24CB-C056-426A-9A2C-65CA9F9D53D1}"/>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7651" name="WordArt 2">
            <a:extLst>
              <a:ext uri="{FF2B5EF4-FFF2-40B4-BE49-F238E27FC236}">
                <a16:creationId xmlns:a16="http://schemas.microsoft.com/office/drawing/2014/main" id="{9ECD3438-0D71-44CF-BFC0-2226ADB1E5EC}"/>
              </a:ext>
            </a:extLst>
          </p:cNvPr>
          <p:cNvSpPr>
            <a:spLocks noChangeArrowheads="1" noChangeShapeType="1" noTextEdit="1"/>
          </p:cNvSpPr>
          <p:nvPr/>
        </p:nvSpPr>
        <p:spPr bwMode="auto">
          <a:xfrm>
            <a:off x="1752600" y="381000"/>
            <a:ext cx="48768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AND</a:t>
            </a:r>
          </a:p>
        </p:txBody>
      </p:sp>
      <p:sp>
        <p:nvSpPr>
          <p:cNvPr id="27652" name="Rectangle 3">
            <a:extLst>
              <a:ext uri="{FF2B5EF4-FFF2-40B4-BE49-F238E27FC236}">
                <a16:creationId xmlns:a16="http://schemas.microsoft.com/office/drawing/2014/main" id="{9E99DD78-7E4A-4FF3-9EEA-C7EFEA8815CE}"/>
              </a:ext>
            </a:extLst>
          </p:cNvPr>
          <p:cNvSpPr>
            <a:spLocks noChangeArrowheads="1"/>
          </p:cNvSpPr>
          <p:nvPr/>
        </p:nvSpPr>
        <p:spPr bwMode="auto">
          <a:xfrm>
            <a:off x="609600" y="2667000"/>
            <a:ext cx="4953000" cy="2590800"/>
          </a:xfrm>
          <a:prstGeom prst="rect">
            <a:avLst/>
          </a:prstGeom>
          <a:solidFill>
            <a:srgbClr val="FFFFCC"/>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
        <p:nvSpPr>
          <p:cNvPr id="27653" name="Rectangle 4">
            <a:extLst>
              <a:ext uri="{FF2B5EF4-FFF2-40B4-BE49-F238E27FC236}">
                <a16:creationId xmlns:a16="http://schemas.microsoft.com/office/drawing/2014/main" id="{7EA533E4-C31E-4080-B328-DA04D57456EB}"/>
              </a:ext>
            </a:extLst>
          </p:cNvPr>
          <p:cNvSpPr>
            <a:spLocks noChangeArrowheads="1"/>
          </p:cNvSpPr>
          <p:nvPr/>
        </p:nvSpPr>
        <p:spPr bwMode="auto">
          <a:xfrm>
            <a:off x="1143000" y="3124200"/>
            <a:ext cx="1676400" cy="1371600"/>
          </a:xfrm>
          <a:prstGeom prst="rect">
            <a:avLst/>
          </a:prstGeom>
          <a:solidFill>
            <a:srgbClr val="FFFFCC"/>
          </a:solidFill>
          <a:ln w="12700">
            <a:solidFill>
              <a:srgbClr val="FFFFCC"/>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
        <p:nvSpPr>
          <p:cNvPr id="27654" name="Line 5">
            <a:extLst>
              <a:ext uri="{FF2B5EF4-FFF2-40B4-BE49-F238E27FC236}">
                <a16:creationId xmlns:a16="http://schemas.microsoft.com/office/drawing/2014/main" id="{DCB6724A-B16E-480B-81A9-A3FA711CA3F0}"/>
              </a:ext>
            </a:extLst>
          </p:cNvPr>
          <p:cNvSpPr>
            <a:spLocks noChangeShapeType="1"/>
          </p:cNvSpPr>
          <p:nvPr/>
        </p:nvSpPr>
        <p:spPr bwMode="auto">
          <a:xfrm flipH="1">
            <a:off x="2057400" y="3733800"/>
            <a:ext cx="76200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55" name="Line 6">
            <a:extLst>
              <a:ext uri="{FF2B5EF4-FFF2-40B4-BE49-F238E27FC236}">
                <a16:creationId xmlns:a16="http://schemas.microsoft.com/office/drawing/2014/main" id="{ADC8D245-769C-4CC0-B085-487AAC4F8820}"/>
              </a:ext>
            </a:extLst>
          </p:cNvPr>
          <p:cNvSpPr>
            <a:spLocks noChangeShapeType="1"/>
          </p:cNvSpPr>
          <p:nvPr/>
        </p:nvSpPr>
        <p:spPr bwMode="auto">
          <a:xfrm flipH="1">
            <a:off x="2057400" y="4038600"/>
            <a:ext cx="76200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56" name="Line 7">
            <a:extLst>
              <a:ext uri="{FF2B5EF4-FFF2-40B4-BE49-F238E27FC236}">
                <a16:creationId xmlns:a16="http://schemas.microsoft.com/office/drawing/2014/main" id="{21E570EC-8002-47BF-B4AB-5E4A3882E2E0}"/>
              </a:ext>
            </a:extLst>
          </p:cNvPr>
          <p:cNvSpPr>
            <a:spLocks noChangeShapeType="1"/>
          </p:cNvSpPr>
          <p:nvPr/>
        </p:nvSpPr>
        <p:spPr bwMode="auto">
          <a:xfrm>
            <a:off x="4114800" y="3886200"/>
            <a:ext cx="68580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7657" name="Text Box 8">
            <a:extLst>
              <a:ext uri="{FF2B5EF4-FFF2-40B4-BE49-F238E27FC236}">
                <a16:creationId xmlns:a16="http://schemas.microsoft.com/office/drawing/2014/main" id="{79ED1D47-A0C1-4F94-856B-2FB878227761}"/>
              </a:ext>
            </a:extLst>
          </p:cNvPr>
          <p:cNvSpPr txBox="1">
            <a:spLocks noChangeArrowheads="1"/>
          </p:cNvSpPr>
          <p:nvPr/>
        </p:nvSpPr>
        <p:spPr bwMode="auto">
          <a:xfrm>
            <a:off x="1600200" y="3352800"/>
            <a:ext cx="422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C</a:t>
            </a:r>
          </a:p>
        </p:txBody>
      </p:sp>
      <p:sp>
        <p:nvSpPr>
          <p:cNvPr id="27658" name="Text Box 9">
            <a:extLst>
              <a:ext uri="{FF2B5EF4-FFF2-40B4-BE49-F238E27FC236}">
                <a16:creationId xmlns:a16="http://schemas.microsoft.com/office/drawing/2014/main" id="{EC8FAC10-E0D0-4383-A747-FC1A19514002}"/>
              </a:ext>
            </a:extLst>
          </p:cNvPr>
          <p:cNvSpPr txBox="1">
            <a:spLocks noChangeArrowheads="1"/>
          </p:cNvSpPr>
          <p:nvPr/>
        </p:nvSpPr>
        <p:spPr bwMode="auto">
          <a:xfrm>
            <a:off x="1600200" y="3810000"/>
            <a:ext cx="409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S</a:t>
            </a:r>
          </a:p>
        </p:txBody>
      </p:sp>
      <p:sp>
        <p:nvSpPr>
          <p:cNvPr id="27659" name="Text Box 10">
            <a:extLst>
              <a:ext uri="{FF2B5EF4-FFF2-40B4-BE49-F238E27FC236}">
                <a16:creationId xmlns:a16="http://schemas.microsoft.com/office/drawing/2014/main" id="{ACA99037-6271-439A-9A15-FB4DD002DAF2}"/>
              </a:ext>
            </a:extLst>
          </p:cNvPr>
          <p:cNvSpPr txBox="1">
            <a:spLocks noChangeArrowheads="1"/>
          </p:cNvSpPr>
          <p:nvPr/>
        </p:nvSpPr>
        <p:spPr bwMode="auto">
          <a:xfrm>
            <a:off x="4800600" y="3657600"/>
            <a:ext cx="35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I</a:t>
            </a:r>
          </a:p>
        </p:txBody>
      </p:sp>
      <p:sp>
        <p:nvSpPr>
          <p:cNvPr id="27660" name="Text Box 11">
            <a:extLst>
              <a:ext uri="{FF2B5EF4-FFF2-40B4-BE49-F238E27FC236}">
                <a16:creationId xmlns:a16="http://schemas.microsoft.com/office/drawing/2014/main" id="{3A7CA5BD-2B17-427B-A394-21153767B9E8}"/>
              </a:ext>
            </a:extLst>
          </p:cNvPr>
          <p:cNvSpPr txBox="1">
            <a:spLocks noChangeArrowheads="1"/>
          </p:cNvSpPr>
          <p:nvPr/>
        </p:nvSpPr>
        <p:spPr bwMode="auto">
          <a:xfrm>
            <a:off x="1828800" y="4648200"/>
            <a:ext cx="1755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I = C </a:t>
            </a:r>
            <a:r>
              <a:rPr lang="ar-SA" altLang="en-US" sz="2800">
                <a:latin typeface="Tahoma" panose="020B0604030504040204" pitchFamily="34" charset="0"/>
              </a:rPr>
              <a:t>۸</a:t>
            </a:r>
            <a:r>
              <a:rPr lang="en-US" altLang="en-US" sz="2800">
                <a:latin typeface="Tahoma" panose="020B0604030504040204" pitchFamily="34" charset="0"/>
              </a:rPr>
              <a:t> S</a:t>
            </a:r>
          </a:p>
        </p:txBody>
      </p:sp>
      <p:graphicFrame>
        <p:nvGraphicFramePr>
          <p:cNvPr id="74844" name="Group 92">
            <a:extLst>
              <a:ext uri="{FF2B5EF4-FFF2-40B4-BE49-F238E27FC236}">
                <a16:creationId xmlns:a16="http://schemas.microsoft.com/office/drawing/2014/main" id="{C84BEB07-4A44-46EB-BE45-E8218AABCDB6}"/>
              </a:ext>
            </a:extLst>
          </p:cNvPr>
          <p:cNvGraphicFramePr>
            <a:graphicFrameLocks noGrp="1"/>
          </p:cNvGraphicFramePr>
          <p:nvPr/>
        </p:nvGraphicFramePr>
        <p:xfrm>
          <a:off x="6172200" y="2667000"/>
          <a:ext cx="2514600" cy="259080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1"/>
                  </a:ext>
                </a:extLst>
              </a:tr>
              <a:tr h="4889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4"/>
                  </a:ext>
                </a:extLst>
              </a:tr>
            </a:tbl>
          </a:graphicData>
        </a:graphic>
      </p:graphicFrame>
      <p:sp>
        <p:nvSpPr>
          <p:cNvPr id="27687" name="Text Box 42">
            <a:extLst>
              <a:ext uri="{FF2B5EF4-FFF2-40B4-BE49-F238E27FC236}">
                <a16:creationId xmlns:a16="http://schemas.microsoft.com/office/drawing/2014/main" id="{206F7146-623F-437A-83A0-342383E53E23}"/>
              </a:ext>
            </a:extLst>
          </p:cNvPr>
          <p:cNvSpPr txBox="1">
            <a:spLocks noChangeArrowheads="1"/>
          </p:cNvSpPr>
          <p:nvPr/>
        </p:nvSpPr>
        <p:spPr bwMode="auto">
          <a:xfrm>
            <a:off x="1143000" y="1981200"/>
            <a:ext cx="3751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Engineering Symbol</a:t>
            </a:r>
          </a:p>
        </p:txBody>
      </p:sp>
      <p:sp>
        <p:nvSpPr>
          <p:cNvPr id="27688" name="Oval 43">
            <a:extLst>
              <a:ext uri="{FF2B5EF4-FFF2-40B4-BE49-F238E27FC236}">
                <a16:creationId xmlns:a16="http://schemas.microsoft.com/office/drawing/2014/main" id="{8507A266-44F6-45DA-B47F-D9934ED093A9}"/>
              </a:ext>
            </a:extLst>
          </p:cNvPr>
          <p:cNvSpPr>
            <a:spLocks noChangeArrowheads="1"/>
          </p:cNvSpPr>
          <p:nvPr/>
        </p:nvSpPr>
        <p:spPr bwMode="auto">
          <a:xfrm>
            <a:off x="3276600" y="3429000"/>
            <a:ext cx="914400" cy="838200"/>
          </a:xfrm>
          <a:prstGeom prst="ellipse">
            <a:avLst/>
          </a:prstGeom>
          <a:solidFill>
            <a:schemeClr val="accent1"/>
          </a:solidFill>
          <a:ln w="12700">
            <a:solidFill>
              <a:schemeClr val="accent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
        <p:nvSpPr>
          <p:cNvPr id="27689" name="Rectangle 44">
            <a:extLst>
              <a:ext uri="{FF2B5EF4-FFF2-40B4-BE49-F238E27FC236}">
                <a16:creationId xmlns:a16="http://schemas.microsoft.com/office/drawing/2014/main" id="{EE31D84E-265A-445A-B8A3-76918369EE46}"/>
              </a:ext>
            </a:extLst>
          </p:cNvPr>
          <p:cNvSpPr>
            <a:spLocks noChangeArrowheads="1"/>
          </p:cNvSpPr>
          <p:nvPr/>
        </p:nvSpPr>
        <p:spPr bwMode="auto">
          <a:xfrm>
            <a:off x="2819400" y="3429000"/>
            <a:ext cx="990600" cy="838200"/>
          </a:xfrm>
          <a:prstGeom prst="rect">
            <a:avLst/>
          </a:prstGeom>
          <a:solidFill>
            <a:schemeClr val="accent1"/>
          </a:solidFill>
          <a:ln w="12700">
            <a:solidFill>
              <a:schemeClr val="accent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a:extLst>
              <a:ext uri="{FF2B5EF4-FFF2-40B4-BE49-F238E27FC236}">
                <a16:creationId xmlns:a16="http://schemas.microsoft.com/office/drawing/2014/main" id="{C419F616-B24B-42AB-9593-A874D9B952F2}"/>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29699" name="Rectangle 2">
            <a:extLst>
              <a:ext uri="{FF2B5EF4-FFF2-40B4-BE49-F238E27FC236}">
                <a16:creationId xmlns:a16="http://schemas.microsoft.com/office/drawing/2014/main" id="{14F02AEC-029A-434B-A4CA-8BF2C629E892}"/>
              </a:ext>
            </a:extLst>
          </p:cNvPr>
          <p:cNvSpPr>
            <a:spLocks noChangeArrowheads="1"/>
          </p:cNvSpPr>
          <p:nvPr/>
        </p:nvSpPr>
        <p:spPr bwMode="auto">
          <a:xfrm>
            <a:off x="76200" y="1828800"/>
            <a:ext cx="9067800" cy="452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b="0" dirty="0">
                <a:latin typeface="Tahoma" panose="020B0604030504040204" pitchFamily="34" charset="0"/>
              </a:rPr>
              <a:t>			   false if all arguments are false</a:t>
            </a:r>
          </a:p>
          <a:p>
            <a:pPr>
              <a:spcBef>
                <a:spcPct val="0"/>
              </a:spcBef>
              <a:buFontTx/>
              <a:buNone/>
            </a:pPr>
            <a:r>
              <a:rPr lang="en-US" altLang="en-US" sz="4000" dirty="0">
                <a:latin typeface="Tahoma" panose="020B0604030504040204" pitchFamily="34" charset="0"/>
              </a:rPr>
              <a:t> OR</a:t>
            </a:r>
            <a:r>
              <a:rPr lang="en-US" altLang="en-US" dirty="0">
                <a:latin typeface="Tahoma" panose="020B0604030504040204" pitchFamily="34" charset="0"/>
              </a:rPr>
              <a:t>(x</a:t>
            </a:r>
            <a:r>
              <a:rPr lang="en-US" altLang="en-US" baseline="-25000" dirty="0">
                <a:latin typeface="Tahoma" panose="020B0604030504040204" pitchFamily="34" charset="0"/>
              </a:rPr>
              <a:t>1</a:t>
            </a:r>
            <a:r>
              <a:rPr lang="en-US" altLang="en-US" dirty="0">
                <a:latin typeface="Tahoma" panose="020B0604030504040204" pitchFamily="34" charset="0"/>
              </a:rPr>
              <a:t>…</a:t>
            </a:r>
            <a:r>
              <a:rPr lang="en-US" altLang="en-US" dirty="0" err="1">
                <a:latin typeface="Tahoma" panose="020B0604030504040204" pitchFamily="34" charset="0"/>
              </a:rPr>
              <a:t>x</a:t>
            </a:r>
            <a:r>
              <a:rPr lang="en-US" altLang="en-US" baseline="-25000" dirty="0" err="1">
                <a:latin typeface="Tahoma" panose="020B0604030504040204" pitchFamily="34" charset="0"/>
              </a:rPr>
              <a:t>n</a:t>
            </a:r>
            <a:r>
              <a:rPr lang="en-US" altLang="en-US" dirty="0">
                <a:latin typeface="Tahoma" panose="020B0604030504040204" pitchFamily="34" charset="0"/>
              </a:rPr>
              <a:t>) = </a:t>
            </a:r>
          </a:p>
          <a:p>
            <a:pPr>
              <a:spcBef>
                <a:spcPct val="0"/>
              </a:spcBef>
              <a:buFontTx/>
              <a:buNone/>
            </a:pPr>
            <a:r>
              <a:rPr lang="en-US" altLang="en-US" baseline="-25000" dirty="0">
                <a:latin typeface="Tahoma" panose="020B0604030504040204" pitchFamily="34" charset="0"/>
              </a:rPr>
              <a:t>			 </a:t>
            </a:r>
            <a:r>
              <a:rPr lang="en-US" altLang="en-US" b="0" dirty="0">
                <a:latin typeface="Tahoma" panose="020B0604030504040204" pitchFamily="34" charset="0"/>
              </a:rPr>
              <a:t>  true if any argument is true</a:t>
            </a:r>
            <a:endParaRPr lang="en-US" altLang="en-US" dirty="0">
              <a:latin typeface="Tahoma" panose="020B0604030504040204" pitchFamily="34" charset="0"/>
            </a:endParaRPr>
          </a:p>
          <a:p>
            <a:pPr>
              <a:spcBef>
                <a:spcPct val="0"/>
              </a:spcBef>
              <a:buFontTx/>
              <a:buNone/>
            </a:pPr>
            <a:endParaRPr lang="en-US" altLang="en-US" dirty="0">
              <a:latin typeface="Tahoma" panose="020B0604030504040204" pitchFamily="34" charset="0"/>
            </a:endParaRPr>
          </a:p>
          <a:p>
            <a:pPr>
              <a:spcBef>
                <a:spcPct val="0"/>
              </a:spcBef>
              <a:buFontTx/>
              <a:buNone/>
            </a:pPr>
            <a:r>
              <a:rPr lang="en-US" altLang="en-US" dirty="0">
                <a:solidFill>
                  <a:srgbClr val="336600"/>
                </a:solidFill>
                <a:latin typeface="Tahoma" panose="020B0604030504040204" pitchFamily="34" charset="0"/>
              </a:rPr>
              <a:t>if (total==9 || num==31)</a:t>
            </a:r>
          </a:p>
          <a:p>
            <a:pPr>
              <a:spcBef>
                <a:spcPct val="0"/>
              </a:spcBef>
              <a:buFontTx/>
              <a:buNone/>
            </a:pPr>
            <a:r>
              <a:rPr lang="en-US" altLang="en-US" dirty="0">
                <a:solidFill>
                  <a:srgbClr val="336600"/>
                </a:solidFill>
                <a:latin typeface="Tahoma" panose="020B0604030504040204" pitchFamily="34" charset="0"/>
              </a:rPr>
              <a:t>{</a:t>
            </a:r>
          </a:p>
          <a:p>
            <a:pPr eaLnBrk="1" hangingPunct="1">
              <a:spcBef>
                <a:spcPct val="0"/>
              </a:spcBef>
              <a:buFontTx/>
              <a:buNone/>
            </a:pPr>
            <a:r>
              <a:rPr lang="en-US" altLang="en-US" sz="2800" dirty="0">
                <a:latin typeface="Tahoma" panose="020B0604030504040204" pitchFamily="34" charset="0"/>
              </a:rPr>
              <a:t>    </a:t>
            </a:r>
            <a:r>
              <a:rPr lang="en-US" altLang="en-US" sz="2800" dirty="0">
                <a:solidFill>
                  <a:srgbClr val="6600CC"/>
                </a:solidFill>
                <a:latin typeface="Tahoma" panose="020B0604030504040204" pitchFamily="34" charset="0"/>
              </a:rPr>
              <a:t>do something 1;</a:t>
            </a:r>
          </a:p>
          <a:p>
            <a:pPr eaLnBrk="1" hangingPunct="1">
              <a:spcBef>
                <a:spcPct val="0"/>
              </a:spcBef>
              <a:buFontTx/>
              <a:buNone/>
            </a:pPr>
            <a:r>
              <a:rPr lang="en-US" altLang="en-US" sz="2800" dirty="0">
                <a:solidFill>
                  <a:srgbClr val="6600CC"/>
                </a:solidFill>
                <a:latin typeface="Tahoma" panose="020B0604030504040204" pitchFamily="34" charset="0"/>
              </a:rPr>
              <a:t>    do something 2;</a:t>
            </a:r>
          </a:p>
          <a:p>
            <a:pPr>
              <a:spcBef>
                <a:spcPct val="0"/>
              </a:spcBef>
              <a:buFontTx/>
              <a:buNone/>
            </a:pPr>
            <a:r>
              <a:rPr lang="en-US" altLang="en-US" dirty="0">
                <a:solidFill>
                  <a:srgbClr val="336600"/>
                </a:solidFill>
                <a:latin typeface="Tahoma" panose="020B0604030504040204" pitchFamily="34" charset="0"/>
              </a:rPr>
              <a:t>}</a:t>
            </a:r>
          </a:p>
        </p:txBody>
      </p:sp>
      <p:sp>
        <p:nvSpPr>
          <p:cNvPr id="29700" name="WordArt 3">
            <a:extLst>
              <a:ext uri="{FF2B5EF4-FFF2-40B4-BE49-F238E27FC236}">
                <a16:creationId xmlns:a16="http://schemas.microsoft.com/office/drawing/2014/main" id="{818470A6-DC76-4944-A4DE-41009E0D623A}"/>
              </a:ext>
            </a:extLst>
          </p:cNvPr>
          <p:cNvSpPr>
            <a:spLocks noChangeArrowheads="1" noChangeShapeType="1" noTextEdit="1"/>
          </p:cNvSpPr>
          <p:nvPr/>
        </p:nvSpPr>
        <p:spPr bwMode="auto">
          <a:xfrm>
            <a:off x="1752600" y="381000"/>
            <a:ext cx="48768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OR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3">
            <a:extLst>
              <a:ext uri="{FF2B5EF4-FFF2-40B4-BE49-F238E27FC236}">
                <a16:creationId xmlns:a16="http://schemas.microsoft.com/office/drawing/2014/main" id="{71A8BED1-62C7-402C-8A80-C0F15865ABF8}"/>
              </a:ext>
            </a:extLst>
          </p:cNvPr>
          <p:cNvSpPr>
            <a:spLocks noGrp="1"/>
          </p:cNvSpPr>
          <p:nvPr>
            <p:ph type="ftr"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800"/>
          </a:p>
          <a:p>
            <a:pPr>
              <a:spcBef>
                <a:spcPct val="0"/>
              </a:spcBef>
              <a:buFontTx/>
              <a:buNone/>
            </a:pPr>
            <a:endParaRPr lang="en-US" altLang="en-US" sz="800" b="0">
              <a:latin typeface="Tahoma" panose="020B0604030504040204" pitchFamily="34" charset="0"/>
            </a:endParaRPr>
          </a:p>
          <a:p>
            <a:pPr>
              <a:spcBef>
                <a:spcPct val="0"/>
              </a:spcBef>
              <a:buFontTx/>
              <a:buNone/>
            </a:pPr>
            <a:endParaRPr lang="en-US" altLang="en-US" sz="800">
              <a:latin typeface="Tahoma" panose="020B0604030504040204" pitchFamily="34" charset="0"/>
            </a:endParaRPr>
          </a:p>
          <a:p>
            <a:pPr>
              <a:spcBef>
                <a:spcPct val="0"/>
              </a:spcBef>
              <a:buFontTx/>
              <a:buNone/>
            </a:pPr>
            <a:r>
              <a:rPr lang="en-US" altLang="en-US" sz="800">
                <a:latin typeface="Tahoma" panose="020B0604030504040204" pitchFamily="34" charset="0"/>
              </a:rPr>
              <a:t>© A+ Computer Science  -  www.apluscompsci.com</a:t>
            </a:r>
          </a:p>
        </p:txBody>
      </p:sp>
      <p:sp>
        <p:nvSpPr>
          <p:cNvPr id="31747" name="WordArt 2">
            <a:extLst>
              <a:ext uri="{FF2B5EF4-FFF2-40B4-BE49-F238E27FC236}">
                <a16:creationId xmlns:a16="http://schemas.microsoft.com/office/drawing/2014/main" id="{6949BFE0-D3F2-411A-96EE-F12F247B4AF6}"/>
              </a:ext>
            </a:extLst>
          </p:cNvPr>
          <p:cNvSpPr>
            <a:spLocks noChangeArrowheads="1" noChangeShapeType="1" noTextEdit="1"/>
          </p:cNvSpPr>
          <p:nvPr/>
        </p:nvSpPr>
        <p:spPr bwMode="auto">
          <a:xfrm>
            <a:off x="1752600" y="381000"/>
            <a:ext cx="4876800" cy="10668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OR</a:t>
            </a:r>
          </a:p>
        </p:txBody>
      </p:sp>
      <p:sp>
        <p:nvSpPr>
          <p:cNvPr id="31748" name="Rectangle 3">
            <a:extLst>
              <a:ext uri="{FF2B5EF4-FFF2-40B4-BE49-F238E27FC236}">
                <a16:creationId xmlns:a16="http://schemas.microsoft.com/office/drawing/2014/main" id="{23C4A0D6-5E23-41FE-B9C4-4441820F054E}"/>
              </a:ext>
            </a:extLst>
          </p:cNvPr>
          <p:cNvSpPr>
            <a:spLocks noChangeArrowheads="1"/>
          </p:cNvSpPr>
          <p:nvPr/>
        </p:nvSpPr>
        <p:spPr bwMode="auto">
          <a:xfrm>
            <a:off x="609600" y="2743200"/>
            <a:ext cx="4953000" cy="2590800"/>
          </a:xfrm>
          <a:prstGeom prst="rect">
            <a:avLst/>
          </a:prstGeom>
          <a:solidFill>
            <a:srgbClr val="FFFFCC"/>
          </a:solidFill>
          <a:ln w="12700">
            <a:solidFill>
              <a:schemeClr val="tx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
        <p:nvSpPr>
          <p:cNvPr id="31749" name="Rectangle 4">
            <a:extLst>
              <a:ext uri="{FF2B5EF4-FFF2-40B4-BE49-F238E27FC236}">
                <a16:creationId xmlns:a16="http://schemas.microsoft.com/office/drawing/2014/main" id="{4484F821-CA68-4296-A862-3ADC6195C16A}"/>
              </a:ext>
            </a:extLst>
          </p:cNvPr>
          <p:cNvSpPr>
            <a:spLocks noChangeArrowheads="1"/>
          </p:cNvSpPr>
          <p:nvPr/>
        </p:nvSpPr>
        <p:spPr bwMode="auto">
          <a:xfrm>
            <a:off x="1143000" y="3124200"/>
            <a:ext cx="1676400" cy="1371600"/>
          </a:xfrm>
          <a:prstGeom prst="rect">
            <a:avLst/>
          </a:prstGeom>
          <a:solidFill>
            <a:srgbClr val="FFFFCC"/>
          </a:solidFill>
          <a:ln w="12700">
            <a:solidFill>
              <a:srgbClr val="FFFFCC"/>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
        <p:nvSpPr>
          <p:cNvPr id="31750" name="Line 5">
            <a:extLst>
              <a:ext uri="{FF2B5EF4-FFF2-40B4-BE49-F238E27FC236}">
                <a16:creationId xmlns:a16="http://schemas.microsoft.com/office/drawing/2014/main" id="{2DC51409-311A-487B-BD28-B4409F21F1BD}"/>
              </a:ext>
            </a:extLst>
          </p:cNvPr>
          <p:cNvSpPr>
            <a:spLocks noChangeShapeType="1"/>
          </p:cNvSpPr>
          <p:nvPr/>
        </p:nvSpPr>
        <p:spPr bwMode="auto">
          <a:xfrm flipH="1">
            <a:off x="1905000" y="3657600"/>
            <a:ext cx="76200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51" name="Line 6">
            <a:extLst>
              <a:ext uri="{FF2B5EF4-FFF2-40B4-BE49-F238E27FC236}">
                <a16:creationId xmlns:a16="http://schemas.microsoft.com/office/drawing/2014/main" id="{3231E6F2-6E8C-4300-A7B9-03EFCCC6B6E0}"/>
              </a:ext>
            </a:extLst>
          </p:cNvPr>
          <p:cNvSpPr>
            <a:spLocks noChangeShapeType="1"/>
          </p:cNvSpPr>
          <p:nvPr/>
        </p:nvSpPr>
        <p:spPr bwMode="auto">
          <a:xfrm flipH="1">
            <a:off x="1905000" y="4038600"/>
            <a:ext cx="76200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52" name="Line 7">
            <a:extLst>
              <a:ext uri="{FF2B5EF4-FFF2-40B4-BE49-F238E27FC236}">
                <a16:creationId xmlns:a16="http://schemas.microsoft.com/office/drawing/2014/main" id="{BA1ABC89-2202-4D97-B546-4C753B16AF0D}"/>
              </a:ext>
            </a:extLst>
          </p:cNvPr>
          <p:cNvSpPr>
            <a:spLocks noChangeShapeType="1"/>
          </p:cNvSpPr>
          <p:nvPr/>
        </p:nvSpPr>
        <p:spPr bwMode="auto">
          <a:xfrm>
            <a:off x="3962400" y="3810000"/>
            <a:ext cx="685800" cy="0"/>
          </a:xfrm>
          <a:prstGeom prst="line">
            <a:avLst/>
          </a:prstGeom>
          <a:noFill/>
          <a:ln w="50800">
            <a:solidFill>
              <a:srgbClr val="FF0000"/>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1753" name="Text Box 8">
            <a:extLst>
              <a:ext uri="{FF2B5EF4-FFF2-40B4-BE49-F238E27FC236}">
                <a16:creationId xmlns:a16="http://schemas.microsoft.com/office/drawing/2014/main" id="{5D5D2A45-458D-4D17-A7B7-1FEB7DFBEC67}"/>
              </a:ext>
            </a:extLst>
          </p:cNvPr>
          <p:cNvSpPr txBox="1">
            <a:spLocks noChangeArrowheads="1"/>
          </p:cNvSpPr>
          <p:nvPr/>
        </p:nvSpPr>
        <p:spPr bwMode="auto">
          <a:xfrm>
            <a:off x="1371600" y="3352800"/>
            <a:ext cx="422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C</a:t>
            </a:r>
          </a:p>
        </p:txBody>
      </p:sp>
      <p:sp>
        <p:nvSpPr>
          <p:cNvPr id="31754" name="Text Box 9">
            <a:extLst>
              <a:ext uri="{FF2B5EF4-FFF2-40B4-BE49-F238E27FC236}">
                <a16:creationId xmlns:a16="http://schemas.microsoft.com/office/drawing/2014/main" id="{A03C034C-29D8-48E8-9641-653152A1CEDD}"/>
              </a:ext>
            </a:extLst>
          </p:cNvPr>
          <p:cNvSpPr txBox="1">
            <a:spLocks noChangeArrowheads="1"/>
          </p:cNvSpPr>
          <p:nvPr/>
        </p:nvSpPr>
        <p:spPr bwMode="auto">
          <a:xfrm>
            <a:off x="1371600" y="3733800"/>
            <a:ext cx="409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S</a:t>
            </a:r>
          </a:p>
        </p:txBody>
      </p:sp>
      <p:sp>
        <p:nvSpPr>
          <p:cNvPr id="31755" name="Text Box 10">
            <a:extLst>
              <a:ext uri="{FF2B5EF4-FFF2-40B4-BE49-F238E27FC236}">
                <a16:creationId xmlns:a16="http://schemas.microsoft.com/office/drawing/2014/main" id="{71F6010F-4AAE-4A5F-A5D7-7D388B120DE0}"/>
              </a:ext>
            </a:extLst>
          </p:cNvPr>
          <p:cNvSpPr txBox="1">
            <a:spLocks noChangeArrowheads="1"/>
          </p:cNvSpPr>
          <p:nvPr/>
        </p:nvSpPr>
        <p:spPr bwMode="auto">
          <a:xfrm>
            <a:off x="4648200" y="3505200"/>
            <a:ext cx="355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I</a:t>
            </a:r>
          </a:p>
        </p:txBody>
      </p:sp>
      <p:sp>
        <p:nvSpPr>
          <p:cNvPr id="31756" name="Text Box 11">
            <a:extLst>
              <a:ext uri="{FF2B5EF4-FFF2-40B4-BE49-F238E27FC236}">
                <a16:creationId xmlns:a16="http://schemas.microsoft.com/office/drawing/2014/main" id="{08EBB5B3-E972-4A17-98E7-BD35EB797421}"/>
              </a:ext>
            </a:extLst>
          </p:cNvPr>
          <p:cNvSpPr txBox="1">
            <a:spLocks noChangeArrowheads="1"/>
          </p:cNvSpPr>
          <p:nvPr/>
        </p:nvSpPr>
        <p:spPr bwMode="auto">
          <a:xfrm>
            <a:off x="1828800" y="4648200"/>
            <a:ext cx="1755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I = C </a:t>
            </a:r>
            <a:r>
              <a:rPr lang="ar-SA" altLang="en-US" sz="2800">
                <a:latin typeface="Tahoma" panose="020B0604030504040204" pitchFamily="34" charset="0"/>
              </a:rPr>
              <a:t>۷</a:t>
            </a:r>
            <a:r>
              <a:rPr lang="en-US" altLang="en-US" sz="2800">
                <a:latin typeface="Tahoma" panose="020B0604030504040204" pitchFamily="34" charset="0"/>
              </a:rPr>
              <a:t> S</a:t>
            </a:r>
          </a:p>
        </p:txBody>
      </p:sp>
      <p:graphicFrame>
        <p:nvGraphicFramePr>
          <p:cNvPr id="76888" name="Group 88">
            <a:extLst>
              <a:ext uri="{FF2B5EF4-FFF2-40B4-BE49-F238E27FC236}">
                <a16:creationId xmlns:a16="http://schemas.microsoft.com/office/drawing/2014/main" id="{6163834A-988A-495A-97B2-9064BA5F6A8B}"/>
              </a:ext>
            </a:extLst>
          </p:cNvPr>
          <p:cNvGraphicFramePr>
            <a:graphicFrameLocks noGrp="1"/>
          </p:cNvGraphicFramePr>
          <p:nvPr/>
        </p:nvGraphicFramePr>
        <p:xfrm>
          <a:off x="6019800" y="2667000"/>
          <a:ext cx="2514600" cy="259080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C</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Tahoma" pitchFamily="34" charset="0"/>
                        </a:rPr>
                        <a:t>I</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00FF00">
                        <a:alpha val="50000"/>
                      </a:srgbClr>
                    </a:solid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1"/>
                  </a:ext>
                </a:extLst>
              </a:tr>
              <a:tr h="514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1</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3"/>
                  </a:ext>
                </a:extLst>
              </a:tr>
              <a:tr h="512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0</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rgbClr val="FFFFCC">
                        <a:alpha val="50000"/>
                      </a:srgbClr>
                    </a:solidFill>
                  </a:tcPr>
                </a:tc>
                <a:extLst>
                  <a:ext uri="{0D108BD9-81ED-4DB2-BD59-A6C34878D82A}">
                    <a16:rowId xmlns:a16="http://schemas.microsoft.com/office/drawing/2014/main" val="10004"/>
                  </a:ext>
                </a:extLst>
              </a:tr>
            </a:tbl>
          </a:graphicData>
        </a:graphic>
      </p:graphicFrame>
      <p:sp>
        <p:nvSpPr>
          <p:cNvPr id="31783" name="Text Box 42">
            <a:extLst>
              <a:ext uri="{FF2B5EF4-FFF2-40B4-BE49-F238E27FC236}">
                <a16:creationId xmlns:a16="http://schemas.microsoft.com/office/drawing/2014/main" id="{F9E27F66-AFC4-4F73-B384-49F0B0583F1E}"/>
              </a:ext>
            </a:extLst>
          </p:cNvPr>
          <p:cNvSpPr txBox="1">
            <a:spLocks noChangeArrowheads="1"/>
          </p:cNvSpPr>
          <p:nvPr/>
        </p:nvSpPr>
        <p:spPr bwMode="auto">
          <a:xfrm>
            <a:off x="1143000" y="1981200"/>
            <a:ext cx="3751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a:latin typeface="Tahoma" panose="020B0604030504040204" pitchFamily="34" charset="0"/>
              </a:rPr>
              <a:t>Engineering Symbol</a:t>
            </a:r>
          </a:p>
        </p:txBody>
      </p:sp>
      <p:sp>
        <p:nvSpPr>
          <p:cNvPr id="31784" name="AutoShape 43">
            <a:extLst>
              <a:ext uri="{FF2B5EF4-FFF2-40B4-BE49-F238E27FC236}">
                <a16:creationId xmlns:a16="http://schemas.microsoft.com/office/drawing/2014/main" id="{68D7DE97-F92E-4163-9A01-CCB272E538D1}"/>
              </a:ext>
            </a:extLst>
          </p:cNvPr>
          <p:cNvSpPr>
            <a:spLocks noChangeArrowheads="1"/>
          </p:cNvSpPr>
          <p:nvPr/>
        </p:nvSpPr>
        <p:spPr bwMode="auto">
          <a:xfrm flipH="1">
            <a:off x="2514600" y="3352800"/>
            <a:ext cx="1295400" cy="914400"/>
          </a:xfrm>
          <a:prstGeom prst="flowChartOnlineStorage">
            <a:avLst/>
          </a:prstGeom>
          <a:solidFill>
            <a:schemeClr val="accent1"/>
          </a:solidFill>
          <a:ln w="12700">
            <a:solidFill>
              <a:schemeClr val="accent1"/>
            </a:solidFill>
            <a:miter lim="800000"/>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
        <p:nvSpPr>
          <p:cNvPr id="31785" name="Oval 44">
            <a:extLst>
              <a:ext uri="{FF2B5EF4-FFF2-40B4-BE49-F238E27FC236}">
                <a16:creationId xmlns:a16="http://schemas.microsoft.com/office/drawing/2014/main" id="{D79126F5-FA2B-4407-A9BC-078584054198}"/>
              </a:ext>
            </a:extLst>
          </p:cNvPr>
          <p:cNvSpPr>
            <a:spLocks noChangeArrowheads="1"/>
          </p:cNvSpPr>
          <p:nvPr/>
        </p:nvSpPr>
        <p:spPr bwMode="auto">
          <a:xfrm>
            <a:off x="2819400" y="3352800"/>
            <a:ext cx="1371600" cy="914400"/>
          </a:xfrm>
          <a:prstGeom prst="ellipse">
            <a:avLst/>
          </a:prstGeom>
          <a:solidFill>
            <a:schemeClr val="accent1"/>
          </a:solidFill>
          <a:ln w="12700">
            <a:solidFill>
              <a:schemeClr val="accent1"/>
            </a:solidFill>
            <a:round/>
            <a:headEnd type="none" w="sm" len="sm"/>
            <a:tailEnd type="none" w="sm" len="sm"/>
          </a:ln>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endParaRPr lang="en-US" altLang="en-US" sz="2800">
              <a:latin typeface="Tahoma" panose="020B0604030504040204" pitchFamily="34"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1" i="0" u="none" strike="noStrike" cap="none" normalizeH="0" baseline="0" smtClean="0">
            <a:ln>
              <a:noFill/>
            </a:ln>
            <a:solidFill>
              <a:schemeClr val="tx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2483</TotalTime>
  <Words>4049</Words>
  <Application>Microsoft Office PowerPoint</Application>
  <PresentationFormat>On-screen Show (4:3)</PresentationFormat>
  <Paragraphs>1038</Paragraphs>
  <Slides>55</Slides>
  <Notes>54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55</vt:i4>
      </vt:variant>
    </vt:vector>
  </HeadingPairs>
  <TitlesOfParts>
    <vt:vector size="65" baseType="lpstr">
      <vt:lpstr>Arial</vt:lpstr>
      <vt:lpstr>Arial Black</vt:lpstr>
      <vt:lpstr>Calibri</vt:lpstr>
      <vt:lpstr>Courier New</vt:lpstr>
      <vt:lpstr>Impact</vt:lpstr>
      <vt:lpstr>Roboto</vt:lpstr>
      <vt:lpstr>Symbol</vt:lpstr>
      <vt:lpstr>Tahoma</vt:lpstr>
      <vt:lpstr>Times New Roman</vt:lpstr>
      <vt:lpstr>Blank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www.apluscompsci.com</Manager>
  <Company>A+ Computer Science</Company>
  <LinksUpToDate>false</LinksUpToDate>
  <SharedDoc>false</SharedDoc>
  <HyperlinkBase>www.apluscompsci.com</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booleans</dc:title>
  <dc:subject>Booleans</dc:subject>
  <dc:creator>A+ Computer Science</dc:creator>
  <cp:keywords>www.apluscompsci.com</cp:keywords>
  <dc:description>Booleans_x000d_
©A+ Computer Science_x000d_
www.apluscompsci.com</dc:description>
  <cp:lastModifiedBy>Bryce Hulett</cp:lastModifiedBy>
  <cp:revision>376</cp:revision>
  <cp:lastPrinted>1999-11-08T17:20:25Z</cp:lastPrinted>
  <dcterms:created xsi:type="dcterms:W3CDTF">1997-11-03T14:43:20Z</dcterms:created>
  <dcterms:modified xsi:type="dcterms:W3CDTF">2023-09-08T11:15:27Z</dcterms:modified>
  <cp:category>www.apluscompsci.com</cp:category>
</cp:coreProperties>
</file>