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9602" autoAdjust="0"/>
  </p:normalViewPr>
  <p:slideViewPr>
    <p:cSldViewPr>
      <p:cViewPr varScale="1">
        <p:scale>
          <a:sx n="79" d="100"/>
          <a:sy n="79" d="100"/>
        </p:scale>
        <p:origin x="2544" y="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013292-BE35-4E84-9316-FEE9BC2A7DC0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54133E-DE4E-44D6-B2B2-9A7D8F4D7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1213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73530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600" dirty="0"/>
              <a:t>The</a:t>
            </a:r>
            <a:r>
              <a:rPr lang="en-US" altLang="en-US" sz="1600" baseline="0" dirty="0"/>
              <a:t> sort method is overloaded and can accept a reference to a list and a reference to a comparator. This adds much more flexibility and allows you to sort by any criteria of your choosing outside of the class.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454053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600" dirty="0"/>
              <a:t>Comparator allows</a:t>
            </a:r>
            <a:r>
              <a:rPr lang="en-US" altLang="en-US" sz="1600" baseline="0" dirty="0"/>
              <a:t> you to sort by a different means than the </a:t>
            </a:r>
            <a:r>
              <a:rPr lang="en-US" altLang="en-US" sz="1600" baseline="0" dirty="0" err="1"/>
              <a:t>compareTo</a:t>
            </a:r>
            <a:r>
              <a:rPr lang="en-US" altLang="en-US" sz="1600" baseline="0" dirty="0"/>
              <a:t> method without changing the underlying class! 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2563706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600" dirty="0"/>
              <a:t>Comparator allows</a:t>
            </a:r>
            <a:r>
              <a:rPr lang="en-US" altLang="en-US" sz="1600" baseline="0" dirty="0"/>
              <a:t> you to sort by a different means than the </a:t>
            </a:r>
            <a:r>
              <a:rPr lang="en-US" altLang="en-US" sz="1600" baseline="0" dirty="0" err="1"/>
              <a:t>compareTo</a:t>
            </a:r>
            <a:r>
              <a:rPr lang="en-US" altLang="en-US" sz="1600" baseline="0" dirty="0"/>
              <a:t> method without changing the underlying class! 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431183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1600" dirty="0"/>
              <a:t>Comparator allows</a:t>
            </a:r>
            <a:r>
              <a:rPr lang="en-US" altLang="en-US" sz="1600" baseline="0" dirty="0"/>
              <a:t> you to sort by a different means than the </a:t>
            </a:r>
            <a:r>
              <a:rPr lang="en-US" altLang="en-US" sz="1600" baseline="0" dirty="0" err="1"/>
              <a:t>compareTo</a:t>
            </a:r>
            <a:r>
              <a:rPr lang="en-US" altLang="en-US" sz="1600" baseline="0" dirty="0"/>
              <a:t> method without changing the underlying class! </a:t>
            </a:r>
            <a:endParaRPr lang="en-US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5617490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FDDB-602E-419E-8C7E-9B58A6E412F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B71A-891E-47FE-9FD0-E33BFD2E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62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FDDB-602E-419E-8C7E-9B58A6E412F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B71A-891E-47FE-9FD0-E33BFD2E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382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FDDB-602E-419E-8C7E-9B58A6E412F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B71A-891E-47FE-9FD0-E33BFD2E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014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FDDB-602E-419E-8C7E-9B58A6E412F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B71A-891E-47FE-9FD0-E33BFD2E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01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FDDB-602E-419E-8C7E-9B58A6E412F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B71A-891E-47FE-9FD0-E33BFD2E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03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FDDB-602E-419E-8C7E-9B58A6E412F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B71A-891E-47FE-9FD0-E33BFD2E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5970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FDDB-602E-419E-8C7E-9B58A6E412F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B71A-891E-47FE-9FD0-E33BFD2E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580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FDDB-602E-419E-8C7E-9B58A6E412F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B71A-891E-47FE-9FD0-E33BFD2E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645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FDDB-602E-419E-8C7E-9B58A6E412F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B71A-891E-47FE-9FD0-E33BFD2E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356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FDDB-602E-419E-8C7E-9B58A6E412F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B71A-891E-47FE-9FD0-E33BFD2E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25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FFDDB-602E-419E-8C7E-9B58A6E412F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1B71A-891E-47FE-9FD0-E33BFD2E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243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FFDDB-602E-419E-8C7E-9B58A6E412F9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1B71A-891E-47FE-9FD0-E33BFD2E8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34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5" name="WordArt 2"/>
          <p:cNvSpPr>
            <a:spLocks noChangeArrowheads="1" noChangeShapeType="1" noTextEdit="1"/>
          </p:cNvSpPr>
          <p:nvPr/>
        </p:nvSpPr>
        <p:spPr bwMode="auto">
          <a:xfrm>
            <a:off x="685800" y="2362200"/>
            <a:ext cx="7620000" cy="13716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sz="3600" kern="10">
                <a:ln w="9525">
                  <a:solidFill>
                    <a:srgbClr val="FFFF00"/>
                  </a:solidFill>
                  <a:round/>
                  <a:headEnd/>
                  <a:tailEnd/>
                </a:ln>
                <a:solidFill>
                  <a:srgbClr val="0000FF"/>
                </a:solidFill>
                <a:effectLst>
                  <a:outerShdw dist="35921" dir="2700000" algn="ctr" rotWithShape="0">
                    <a:srgbClr val="C0C0C0"/>
                  </a:outerShdw>
                </a:effectLst>
                <a:latin typeface="Impact"/>
              </a:rPr>
              <a:t>Comparator</a:t>
            </a:r>
          </a:p>
        </p:txBody>
      </p:sp>
    </p:spTree>
    <p:extLst>
      <p:ext uri="{BB962C8B-B14F-4D97-AF65-F5344CB8AC3E}">
        <p14:creationId xmlns:p14="http://schemas.microsoft.com/office/powerpoint/2010/main" val="2436488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4" name="Text Box 3"/>
          <p:cNvSpPr txBox="1">
            <a:spLocks noChangeArrowheads="1"/>
          </p:cNvSpPr>
          <p:nvPr/>
        </p:nvSpPr>
        <p:spPr bwMode="auto">
          <a:xfrm>
            <a:off x="434489" y="2038290"/>
            <a:ext cx="8275022" cy="156966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b="1" dirty="0">
                <a:latin typeface="Tahoma" pitchFamily="34" charset="0"/>
              </a:rPr>
              <a:t>public interface Comparator {</a:t>
            </a:r>
          </a:p>
          <a:p>
            <a:pPr eaLnBrk="1" hangingPunct="1"/>
            <a:r>
              <a:rPr lang="en-US" altLang="en-US" b="1" dirty="0">
                <a:latin typeface="Tahoma" pitchFamily="34" charset="0"/>
              </a:rPr>
              <a:t>   int compare(Object one, Object tow);</a:t>
            </a:r>
          </a:p>
          <a:p>
            <a:pPr eaLnBrk="1" hangingPunct="1"/>
            <a:r>
              <a:rPr lang="en-US" altLang="en-US" b="1" dirty="0">
                <a:latin typeface="Tahoma" pitchFamily="34" charset="0"/>
              </a:rPr>
              <a:t>}</a:t>
            </a:r>
          </a:p>
        </p:txBody>
      </p:sp>
      <p:sp>
        <p:nvSpPr>
          <p:cNvPr id="97285" name="Text Box 6"/>
          <p:cNvSpPr txBox="1">
            <a:spLocks noChangeArrowheads="1"/>
          </p:cNvSpPr>
          <p:nvPr/>
        </p:nvSpPr>
        <p:spPr bwMode="auto">
          <a:xfrm>
            <a:off x="407057" y="4038600"/>
            <a:ext cx="8302454" cy="138499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ahoma" pitchFamily="34" charset="0"/>
              </a:rPr>
              <a:t>This provides an alternative if the </a:t>
            </a:r>
            <a:r>
              <a:rPr lang="en-US" altLang="en-US" sz="2800" b="1" dirty="0" err="1">
                <a:solidFill>
                  <a:schemeClr val="accent2"/>
                </a:solidFill>
                <a:latin typeface="Tahoma" pitchFamily="34" charset="0"/>
              </a:rPr>
              <a:t>compareTo</a:t>
            </a:r>
            <a:r>
              <a:rPr lang="en-US" altLang="en-US" sz="2800" b="1" dirty="0">
                <a:solidFill>
                  <a:schemeClr val="accent2"/>
                </a:solidFill>
                <a:latin typeface="Tahoma" pitchFamily="34" charset="0"/>
              </a:rPr>
              <a:t> method has been implemented or if you don’t have access to the class.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2ACD0D-B54F-2B68-8181-F909334D1C57}"/>
              </a:ext>
            </a:extLst>
          </p:cNvPr>
          <p:cNvSpPr txBox="1"/>
          <p:nvPr/>
        </p:nvSpPr>
        <p:spPr>
          <a:xfrm>
            <a:off x="1353542" y="428826"/>
            <a:ext cx="643691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n>
                  <a:solidFill>
                    <a:schemeClr val="accent1"/>
                  </a:solidFill>
                </a:ln>
              </a:rPr>
              <a:t>Why use an interface?</a:t>
            </a:r>
          </a:p>
        </p:txBody>
      </p:sp>
    </p:spTree>
    <p:extLst>
      <p:ext uri="{BB962C8B-B14F-4D97-AF65-F5344CB8AC3E}">
        <p14:creationId xmlns:p14="http://schemas.microsoft.com/office/powerpoint/2010/main" val="31696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2759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0" y="3825875"/>
            <a:ext cx="27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200">
                <a:cs typeface="Times New Roman" pitchFamily="18" charset="0"/>
              </a:rPr>
              <a:t> 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066800" y="2209800"/>
            <a:ext cx="184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800">
              <a:latin typeface="Tahoma" pitchFamily="34" charset="0"/>
            </a:endParaRPr>
          </a:p>
          <a:p>
            <a:pPr eaLnBrk="1" hangingPunct="1"/>
            <a:endParaRPr lang="en-US" altLang="en-US" sz="2800">
              <a:latin typeface="Tahoma" pitchFamily="34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228600" y="1004530"/>
            <a:ext cx="8686800" cy="563231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ahoma" pitchFamily="34" charset="0"/>
              </a:rPr>
              <a:t>public class Tester{   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static </a:t>
            </a:r>
            <a:r>
              <a:rPr lang="en-US" altLang="en-US" sz="2000" b="1" dirty="0" err="1">
                <a:latin typeface="Tahoma" pitchFamily="34" charset="0"/>
              </a:rPr>
              <a:t>ArrayList</a:t>
            </a:r>
            <a:r>
              <a:rPr lang="en-US" altLang="en-US" sz="2000" b="1" dirty="0">
                <a:latin typeface="Tahoma" pitchFamily="34" charset="0"/>
              </a:rPr>
              <a:t>&lt;Monster&gt; list = new </a:t>
            </a:r>
            <a:r>
              <a:rPr lang="en-US" altLang="en-US" sz="2000" b="1" dirty="0" err="1">
                <a:latin typeface="Tahoma" pitchFamily="34" charset="0"/>
              </a:rPr>
              <a:t>ArrayList</a:t>
            </a:r>
            <a:r>
              <a:rPr lang="en-US" altLang="en-US" sz="2000" b="1" dirty="0">
                <a:latin typeface="Tahoma" pitchFamily="34" charset="0"/>
              </a:rPr>
              <a:t>&lt;&gt;();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// list filled with Monster references</a:t>
            </a:r>
          </a:p>
          <a:p>
            <a:pPr eaLnBrk="1" hangingPunct="1"/>
            <a:endParaRPr lang="en-US" altLang="en-US" sz="2000" b="1" dirty="0">
              <a:latin typeface="Tahoma" pitchFamily="34" charset="0"/>
            </a:endParaRP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// inside main or similar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</a:t>
            </a:r>
            <a:r>
              <a:rPr lang="en-US" altLang="en-US" sz="2000" b="1" dirty="0" err="1">
                <a:latin typeface="Tahoma" pitchFamily="34" charset="0"/>
              </a:rPr>
              <a:t>Collections.sort</a:t>
            </a:r>
            <a:r>
              <a:rPr lang="en-US" altLang="en-US" sz="2000" b="1" dirty="0">
                <a:latin typeface="Tahoma" pitchFamily="34" charset="0"/>
              </a:rPr>
              <a:t>(list, new Comparator&lt;Monster&gt;(){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      public int compare(Monster one, Monster two){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              return one. age – </a:t>
            </a:r>
            <a:r>
              <a:rPr lang="en-US" altLang="en-US" sz="2000" b="1" dirty="0" err="1">
                <a:latin typeface="Tahoma" pitchFamily="34" charset="0"/>
              </a:rPr>
              <a:t>two.age</a:t>
            </a:r>
            <a:r>
              <a:rPr lang="en-US" altLang="en-US" sz="2000" b="1" dirty="0">
                <a:latin typeface="Tahoma" pitchFamily="34" charset="0"/>
              </a:rPr>
              <a:t>;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      }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});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private class Monster implements Comparable{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    int size, age;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    public Monster(int s, int a){size=</a:t>
            </a:r>
            <a:r>
              <a:rPr lang="en-US" altLang="en-US" sz="2000" b="1" dirty="0" err="1">
                <a:latin typeface="Tahoma" pitchFamily="34" charset="0"/>
              </a:rPr>
              <a:t>s;age</a:t>
            </a:r>
            <a:r>
              <a:rPr lang="en-US" altLang="en-US" sz="2000" b="1" dirty="0">
                <a:latin typeface="Tahoma" pitchFamily="34" charset="0"/>
              </a:rPr>
              <a:t>=a;}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    public int </a:t>
            </a:r>
            <a:r>
              <a:rPr lang="en-US" altLang="en-US" sz="2000" b="1" dirty="0" err="1">
                <a:latin typeface="Tahoma" pitchFamily="34" charset="0"/>
              </a:rPr>
              <a:t>compareTo</a:t>
            </a:r>
            <a:r>
              <a:rPr lang="en-US" altLang="en-US" sz="2000" b="1" dirty="0">
                <a:latin typeface="Tahoma" pitchFamily="34" charset="0"/>
              </a:rPr>
              <a:t>(Object o){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          return size – ( (Monster) o ).size;}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}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}</a:t>
            </a:r>
          </a:p>
          <a:p>
            <a:pPr eaLnBrk="1" hangingPunct="1"/>
            <a:endParaRPr lang="en-US" altLang="en-US" sz="2000" b="1" dirty="0">
              <a:latin typeface="Tahoma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9A1101-B7F5-D831-67C8-457113624C74}"/>
              </a:ext>
            </a:extLst>
          </p:cNvPr>
          <p:cNvSpPr txBox="1"/>
          <p:nvPr/>
        </p:nvSpPr>
        <p:spPr>
          <a:xfrm>
            <a:off x="2371725" y="221159"/>
            <a:ext cx="44005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>
                  <a:solidFill>
                    <a:schemeClr val="accent1"/>
                  </a:solidFill>
                </a:ln>
              </a:rPr>
              <a:t>Writing compare()</a:t>
            </a:r>
          </a:p>
        </p:txBody>
      </p:sp>
    </p:spTree>
    <p:extLst>
      <p:ext uri="{BB962C8B-B14F-4D97-AF65-F5344CB8AC3E}">
        <p14:creationId xmlns:p14="http://schemas.microsoft.com/office/powerpoint/2010/main" val="38072104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2759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0" y="3825875"/>
            <a:ext cx="27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200">
                <a:cs typeface="Times New Roman" pitchFamily="18" charset="0"/>
              </a:rPr>
              <a:t> 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066800" y="2209800"/>
            <a:ext cx="184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800">
              <a:latin typeface="Tahoma" pitchFamily="34" charset="0"/>
            </a:endParaRPr>
          </a:p>
          <a:p>
            <a:pPr eaLnBrk="1" hangingPunct="1"/>
            <a:endParaRPr lang="en-US" altLang="en-US" sz="2800">
              <a:latin typeface="Tahoma" pitchFamily="34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152400" y="821257"/>
            <a:ext cx="8686800" cy="563231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ahoma" pitchFamily="34" charset="0"/>
              </a:rPr>
              <a:t>public class Tester {</a:t>
            </a:r>
          </a:p>
          <a:p>
            <a:pPr eaLnBrk="1" hangingPunct="1"/>
            <a:endParaRPr lang="en-US" altLang="en-US" sz="2000" b="1" dirty="0">
              <a:latin typeface="Tahoma" pitchFamily="34" charset="0"/>
            </a:endParaRP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static </a:t>
            </a:r>
            <a:r>
              <a:rPr lang="en-US" altLang="en-US" sz="2000" b="1" dirty="0" err="1">
                <a:latin typeface="Tahoma" pitchFamily="34" charset="0"/>
              </a:rPr>
              <a:t>ArrayList</a:t>
            </a:r>
            <a:r>
              <a:rPr lang="en-US" altLang="en-US" sz="2000" b="1" dirty="0">
                <a:latin typeface="Tahoma" pitchFamily="34" charset="0"/>
              </a:rPr>
              <a:t>&lt;Monster&gt; list = new </a:t>
            </a:r>
            <a:r>
              <a:rPr lang="en-US" altLang="en-US" sz="2000" b="1" dirty="0" err="1">
                <a:latin typeface="Tahoma" pitchFamily="34" charset="0"/>
              </a:rPr>
              <a:t>ArrayList</a:t>
            </a:r>
            <a:r>
              <a:rPr lang="en-US" altLang="en-US" sz="2000" b="1" dirty="0">
                <a:latin typeface="Tahoma" pitchFamily="34" charset="0"/>
              </a:rPr>
              <a:t>&lt;&gt;();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// list filled with Monster references</a:t>
            </a:r>
          </a:p>
          <a:p>
            <a:pPr eaLnBrk="1" hangingPunct="1"/>
            <a:endParaRPr lang="en-US" altLang="en-US" sz="2000" b="1" dirty="0">
              <a:latin typeface="Tahoma" pitchFamily="34" charset="0"/>
            </a:endParaRP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public static void main(String[] </a:t>
            </a:r>
            <a:r>
              <a:rPr lang="en-US" altLang="en-US" sz="2000" b="1" dirty="0" err="1">
                <a:latin typeface="Tahoma" pitchFamily="34" charset="0"/>
              </a:rPr>
              <a:t>args</a:t>
            </a:r>
            <a:r>
              <a:rPr lang="en-US" altLang="en-US" sz="2000" b="1" dirty="0">
                <a:latin typeface="Tahoma" pitchFamily="34" charset="0"/>
              </a:rPr>
              <a:t>) {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    </a:t>
            </a:r>
            <a:r>
              <a:rPr lang="en-US" altLang="en-US" sz="2000" b="1" dirty="0" err="1">
                <a:latin typeface="Tahoma" pitchFamily="34" charset="0"/>
              </a:rPr>
              <a:t>Collections.sort</a:t>
            </a:r>
            <a:r>
              <a:rPr lang="en-US" altLang="en-US" sz="2000" b="1" dirty="0">
                <a:latin typeface="Tahoma" pitchFamily="34" charset="0"/>
              </a:rPr>
              <a:t>(list, (one, two) -&gt; </a:t>
            </a:r>
            <a:r>
              <a:rPr lang="en-US" altLang="en-US" sz="2000" b="1" dirty="0" err="1">
                <a:latin typeface="Tahoma" pitchFamily="34" charset="0"/>
              </a:rPr>
              <a:t>one.age</a:t>
            </a:r>
            <a:r>
              <a:rPr lang="en-US" altLang="en-US" sz="2000" b="1" dirty="0">
                <a:latin typeface="Tahoma" pitchFamily="34" charset="0"/>
              </a:rPr>
              <a:t> - </a:t>
            </a:r>
            <a:r>
              <a:rPr lang="en-US" altLang="en-US" sz="2000" b="1" dirty="0" err="1">
                <a:latin typeface="Tahoma" pitchFamily="34" charset="0"/>
              </a:rPr>
              <a:t>two.age</a:t>
            </a:r>
            <a:r>
              <a:rPr lang="en-US" altLang="en-US" sz="2000" b="1" dirty="0">
                <a:latin typeface="Tahoma" pitchFamily="34" charset="0"/>
              </a:rPr>
              <a:t>);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}</a:t>
            </a:r>
          </a:p>
          <a:p>
            <a:pPr eaLnBrk="1" hangingPunct="1"/>
            <a:endParaRPr lang="en-US" altLang="en-US" sz="2000" b="1" dirty="0">
              <a:latin typeface="Tahoma" pitchFamily="34" charset="0"/>
            </a:endParaRP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private class Monster implements Comparable {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    int size, age;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    public Monster(int s, int a) {size=</a:t>
            </a:r>
            <a:r>
              <a:rPr lang="en-US" altLang="en-US" sz="2000" b="1" dirty="0" err="1">
                <a:latin typeface="Tahoma" pitchFamily="34" charset="0"/>
              </a:rPr>
              <a:t>s;age</a:t>
            </a:r>
            <a:r>
              <a:rPr lang="en-US" altLang="en-US" sz="2000" b="1" dirty="0">
                <a:latin typeface="Tahoma" pitchFamily="34" charset="0"/>
              </a:rPr>
              <a:t>=a;}</a:t>
            </a:r>
          </a:p>
          <a:p>
            <a:pPr eaLnBrk="1" hangingPunct="1"/>
            <a:endParaRPr lang="en-US" altLang="en-US" sz="2000" b="1" dirty="0">
              <a:latin typeface="Tahoma" pitchFamily="34" charset="0"/>
            </a:endParaRP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    public int </a:t>
            </a:r>
            <a:r>
              <a:rPr lang="en-US" altLang="en-US" sz="2000" b="1" dirty="0" err="1">
                <a:latin typeface="Tahoma" pitchFamily="34" charset="0"/>
              </a:rPr>
              <a:t>compareTo</a:t>
            </a:r>
            <a:r>
              <a:rPr lang="en-US" altLang="en-US" sz="2000" b="1" dirty="0">
                <a:latin typeface="Tahoma" pitchFamily="34" charset="0"/>
              </a:rPr>
              <a:t>(Object o) {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        return size - ((Monster) o).size;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    }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}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D63065-EC7D-835A-6007-DBB0F590E07C}"/>
              </a:ext>
            </a:extLst>
          </p:cNvPr>
          <p:cNvSpPr txBox="1"/>
          <p:nvPr/>
        </p:nvSpPr>
        <p:spPr>
          <a:xfrm>
            <a:off x="3390900" y="27432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>
                  <a:solidFill>
                    <a:schemeClr val="accent1"/>
                  </a:solidFill>
                </a:ln>
              </a:rPr>
              <a:t>Lambdas</a:t>
            </a:r>
          </a:p>
        </p:txBody>
      </p:sp>
    </p:spTree>
    <p:extLst>
      <p:ext uri="{BB962C8B-B14F-4D97-AF65-F5344CB8AC3E}">
        <p14:creationId xmlns:p14="http://schemas.microsoft.com/office/powerpoint/2010/main" val="3052734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ChangeArrowheads="1"/>
          </p:cNvSpPr>
          <p:nvPr/>
        </p:nvSpPr>
        <p:spPr bwMode="auto">
          <a:xfrm>
            <a:off x="0" y="27590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99331" name="Rectangle 3"/>
          <p:cNvSpPr>
            <a:spLocks noChangeArrowheads="1"/>
          </p:cNvSpPr>
          <p:nvPr/>
        </p:nvSpPr>
        <p:spPr bwMode="auto">
          <a:xfrm>
            <a:off x="0" y="3825875"/>
            <a:ext cx="2794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pPr eaLnBrk="1" hangingPunct="1"/>
            <a:r>
              <a:rPr lang="en-US" altLang="en-US" sz="1200">
                <a:cs typeface="Times New Roman" pitchFamily="18" charset="0"/>
              </a:rPr>
              <a:t>  </a:t>
            </a: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99332" name="Text Box 4"/>
          <p:cNvSpPr txBox="1">
            <a:spLocks noChangeArrowheads="1"/>
          </p:cNvSpPr>
          <p:nvPr/>
        </p:nvSpPr>
        <p:spPr bwMode="auto">
          <a:xfrm>
            <a:off x="1066800" y="2209800"/>
            <a:ext cx="18415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n-US" altLang="en-US" sz="2800">
              <a:latin typeface="Tahoma" pitchFamily="34" charset="0"/>
            </a:endParaRPr>
          </a:p>
          <a:p>
            <a:pPr eaLnBrk="1" hangingPunct="1"/>
            <a:endParaRPr lang="en-US" altLang="en-US" sz="2800">
              <a:latin typeface="Tahoma" pitchFamily="34" charset="0"/>
            </a:endParaRPr>
          </a:p>
        </p:txBody>
      </p:sp>
      <p:sp>
        <p:nvSpPr>
          <p:cNvPr id="99333" name="Text Box 5"/>
          <p:cNvSpPr txBox="1">
            <a:spLocks noChangeArrowheads="1"/>
          </p:cNvSpPr>
          <p:nvPr/>
        </p:nvSpPr>
        <p:spPr bwMode="auto">
          <a:xfrm>
            <a:off x="38100" y="914400"/>
            <a:ext cx="9067800" cy="5632311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eaLnBrk="0" hangingPunct="0"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000" b="1" dirty="0">
                <a:latin typeface="Tahoma" pitchFamily="34" charset="0"/>
              </a:rPr>
              <a:t>public class Tester {</a:t>
            </a:r>
          </a:p>
          <a:p>
            <a:pPr eaLnBrk="1" hangingPunct="1"/>
            <a:endParaRPr lang="en-US" altLang="en-US" sz="2000" b="1" dirty="0">
              <a:latin typeface="Tahoma" pitchFamily="34" charset="0"/>
            </a:endParaRP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static </a:t>
            </a:r>
            <a:r>
              <a:rPr lang="en-US" altLang="en-US" sz="2000" b="1" dirty="0" err="1">
                <a:latin typeface="Tahoma" pitchFamily="34" charset="0"/>
              </a:rPr>
              <a:t>ArrayList</a:t>
            </a:r>
            <a:r>
              <a:rPr lang="en-US" altLang="en-US" sz="2000" b="1" dirty="0">
                <a:latin typeface="Tahoma" pitchFamily="34" charset="0"/>
              </a:rPr>
              <a:t>&lt;Monster&gt; list = new </a:t>
            </a:r>
            <a:r>
              <a:rPr lang="en-US" altLang="en-US" sz="2000" b="1" dirty="0" err="1">
                <a:latin typeface="Tahoma" pitchFamily="34" charset="0"/>
              </a:rPr>
              <a:t>ArrayList</a:t>
            </a:r>
            <a:r>
              <a:rPr lang="en-US" altLang="en-US" sz="2000" b="1" dirty="0">
                <a:latin typeface="Tahoma" pitchFamily="34" charset="0"/>
              </a:rPr>
              <a:t>&lt;&gt;();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// list filled with Monster references</a:t>
            </a:r>
          </a:p>
          <a:p>
            <a:pPr eaLnBrk="1" hangingPunct="1"/>
            <a:endParaRPr lang="en-US" altLang="en-US" sz="2000" b="1" dirty="0">
              <a:latin typeface="Tahoma" pitchFamily="34" charset="0"/>
            </a:endParaRP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public static void main(String[] </a:t>
            </a:r>
            <a:r>
              <a:rPr lang="en-US" altLang="en-US" sz="2000" b="1" dirty="0" err="1">
                <a:latin typeface="Tahoma" pitchFamily="34" charset="0"/>
              </a:rPr>
              <a:t>args</a:t>
            </a:r>
            <a:r>
              <a:rPr lang="en-US" altLang="en-US" sz="2000" b="1" dirty="0">
                <a:latin typeface="Tahoma" pitchFamily="34" charset="0"/>
              </a:rPr>
              <a:t>) {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   </a:t>
            </a:r>
            <a:r>
              <a:rPr lang="en-US" altLang="en-US" sz="2000" b="1" dirty="0" err="1">
                <a:latin typeface="Tahoma" pitchFamily="34" charset="0"/>
              </a:rPr>
              <a:t>Collections.sort</a:t>
            </a:r>
            <a:r>
              <a:rPr lang="en-US" altLang="en-US" sz="2000" b="1" dirty="0">
                <a:latin typeface="Tahoma" pitchFamily="34" charset="0"/>
              </a:rPr>
              <a:t>(list, </a:t>
            </a:r>
            <a:r>
              <a:rPr lang="en-US" altLang="en-US" sz="2000" b="1" dirty="0" err="1">
                <a:latin typeface="Tahoma" pitchFamily="34" charset="0"/>
              </a:rPr>
              <a:t>Comparator.comparingInt</a:t>
            </a:r>
            <a:r>
              <a:rPr lang="en-US" altLang="en-US" sz="2000" b="1" dirty="0">
                <a:latin typeface="Tahoma" pitchFamily="34" charset="0"/>
              </a:rPr>
              <a:t>(one -&gt; </a:t>
            </a:r>
            <a:r>
              <a:rPr lang="en-US" altLang="en-US" sz="2000" b="1" dirty="0" err="1">
                <a:latin typeface="Tahoma" pitchFamily="34" charset="0"/>
              </a:rPr>
              <a:t>one.age</a:t>
            </a:r>
            <a:r>
              <a:rPr lang="en-US" altLang="en-US" sz="2000" b="1" dirty="0">
                <a:latin typeface="Tahoma" pitchFamily="34" charset="0"/>
              </a:rPr>
              <a:t>));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}</a:t>
            </a:r>
          </a:p>
          <a:p>
            <a:pPr eaLnBrk="1" hangingPunct="1"/>
            <a:endParaRPr lang="en-US" altLang="en-US" sz="2000" b="1" dirty="0">
              <a:latin typeface="Tahoma" pitchFamily="34" charset="0"/>
            </a:endParaRP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private class Monster implements Comparable {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    int size, age;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    public Monster(int s, int a) {size=</a:t>
            </a:r>
            <a:r>
              <a:rPr lang="en-US" altLang="en-US" sz="2000" b="1" dirty="0" err="1">
                <a:latin typeface="Tahoma" pitchFamily="34" charset="0"/>
              </a:rPr>
              <a:t>s;age</a:t>
            </a:r>
            <a:r>
              <a:rPr lang="en-US" altLang="en-US" sz="2000" b="1" dirty="0">
                <a:latin typeface="Tahoma" pitchFamily="34" charset="0"/>
              </a:rPr>
              <a:t>=a;}</a:t>
            </a:r>
          </a:p>
          <a:p>
            <a:pPr eaLnBrk="1" hangingPunct="1"/>
            <a:endParaRPr lang="en-US" altLang="en-US" sz="2000" b="1" dirty="0">
              <a:latin typeface="Tahoma" pitchFamily="34" charset="0"/>
            </a:endParaRP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    public int </a:t>
            </a:r>
            <a:r>
              <a:rPr lang="en-US" altLang="en-US" sz="2000" b="1" dirty="0" err="1">
                <a:latin typeface="Tahoma" pitchFamily="34" charset="0"/>
              </a:rPr>
              <a:t>compareTo</a:t>
            </a:r>
            <a:r>
              <a:rPr lang="en-US" altLang="en-US" sz="2000" b="1" dirty="0">
                <a:latin typeface="Tahoma" pitchFamily="34" charset="0"/>
              </a:rPr>
              <a:t>(Object o) {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        return size - ((Monster) o).size;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    }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    }</a:t>
            </a:r>
          </a:p>
          <a:p>
            <a:pPr eaLnBrk="1" hangingPunct="1"/>
            <a:r>
              <a:rPr lang="en-US" altLang="en-US" sz="2000" b="1" dirty="0">
                <a:latin typeface="Tahoma" pitchFamily="34" charset="0"/>
              </a:rPr>
              <a:t>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D63065-EC7D-835A-6007-DBB0F590E07C}"/>
              </a:ext>
            </a:extLst>
          </p:cNvPr>
          <p:cNvSpPr txBox="1"/>
          <p:nvPr/>
        </p:nvSpPr>
        <p:spPr>
          <a:xfrm>
            <a:off x="3390900" y="27432"/>
            <a:ext cx="2209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n>
                  <a:solidFill>
                    <a:schemeClr val="accent1"/>
                  </a:solidFill>
                </a:ln>
              </a:rPr>
              <a:t>Lambdas</a:t>
            </a:r>
          </a:p>
        </p:txBody>
      </p:sp>
    </p:spTree>
    <p:extLst>
      <p:ext uri="{BB962C8B-B14F-4D97-AF65-F5344CB8AC3E}">
        <p14:creationId xmlns:p14="http://schemas.microsoft.com/office/powerpoint/2010/main" val="1924795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489</Words>
  <Application>Microsoft Office PowerPoint</Application>
  <PresentationFormat>On-screen Show (4:3)</PresentationFormat>
  <Paragraphs>69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Impact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CFISD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BRYCE HULETT</dc:creator>
  <cp:lastModifiedBy>Bryce Hulett</cp:lastModifiedBy>
  <cp:revision>5</cp:revision>
  <dcterms:created xsi:type="dcterms:W3CDTF">2016-01-14T15:54:08Z</dcterms:created>
  <dcterms:modified xsi:type="dcterms:W3CDTF">2023-10-11T13:37:14Z</dcterms:modified>
</cp:coreProperties>
</file>