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57" r:id="rId2"/>
    <p:sldId id="280" r:id="rId3"/>
    <p:sldId id="321" r:id="rId4"/>
    <p:sldId id="322" r:id="rId5"/>
    <p:sldId id="287" r:id="rId6"/>
    <p:sldId id="288" r:id="rId7"/>
    <p:sldId id="292" r:id="rId8"/>
    <p:sldId id="336" r:id="rId9"/>
    <p:sldId id="337" r:id="rId10"/>
    <p:sldId id="338" r:id="rId11"/>
    <p:sldId id="339" r:id="rId12"/>
    <p:sldId id="340" r:id="rId13"/>
    <p:sldId id="341" r:id="rId14"/>
    <p:sldId id="342" r:id="rId15"/>
    <p:sldId id="343" r:id="rId16"/>
    <p:sldId id="344"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0305" autoAdjust="0"/>
  </p:normalViewPr>
  <p:slideViewPr>
    <p:cSldViewPr snapToGrid="0">
      <p:cViewPr varScale="1">
        <p:scale>
          <a:sx n="61" d="100"/>
          <a:sy n="61" d="100"/>
        </p:scale>
        <p:origin x="1456" y="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9CCDD8-F644-4CFC-8EB3-9E0EFF06BD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4991524-155F-4D28-80A7-BE93C9B63C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BE5443-FFC5-43CA-B8EF-A79ADE693BF8}" type="datetimeFigureOut">
              <a:rPr lang="en-US" smtClean="0"/>
              <a:t>8/28/2017</a:t>
            </a:fld>
            <a:endParaRPr lang="en-US" dirty="0"/>
          </a:p>
        </p:txBody>
      </p:sp>
      <p:sp>
        <p:nvSpPr>
          <p:cNvPr id="4" name="Footer Placeholder 3">
            <a:extLst>
              <a:ext uri="{FF2B5EF4-FFF2-40B4-BE49-F238E27FC236}">
                <a16:creationId xmlns:a16="http://schemas.microsoft.com/office/drawing/2014/main" id="{A22F5351-09C6-4DFC-9F9A-3CB3F3B48A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503CECC-4A4A-4E6D-AE9A-B81E6566A1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834E89-5E33-4548-B908-BC5A8D2E39E1}" type="slidenum">
              <a:rPr lang="en-US" smtClean="0"/>
              <a:t>‹#›</a:t>
            </a:fld>
            <a:endParaRPr lang="en-US" dirty="0"/>
          </a:p>
        </p:txBody>
      </p:sp>
    </p:spTree>
    <p:extLst>
      <p:ext uri="{BB962C8B-B14F-4D97-AF65-F5344CB8AC3E}">
        <p14:creationId xmlns:p14="http://schemas.microsoft.com/office/powerpoint/2010/main" val="2213199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9AFB5-F799-4D06-92DD-C51F6C49E2DD}" type="datetimeFigureOut">
              <a:rPr lang="en-US" smtClean="0"/>
              <a:t>8/28/2017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24C7C-75BF-40D7-9DD6-F528632A190E}" type="slidenum">
              <a:rPr lang="en-US" smtClean="0"/>
              <a:t>‹#›</a:t>
            </a:fld>
            <a:endParaRPr lang="en-US" dirty="0"/>
          </a:p>
        </p:txBody>
      </p:sp>
    </p:spTree>
    <p:extLst>
      <p:ext uri="{BB962C8B-B14F-4D97-AF65-F5344CB8AC3E}">
        <p14:creationId xmlns:p14="http://schemas.microsoft.com/office/powerpoint/2010/main" val="277176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371600" y="1143000"/>
            <a:ext cx="4114800" cy="30861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0500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DE51800-48F8-4109-8C14-7EAC9BEB9568}"/>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2EAEF619-B576-49CA-B166-DF7EE9D8F8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128019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9F28641-A42C-414C-8AFB-75D54B9CBA07}"/>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938CD4C7-CBFE-40B6-B573-E56E069E5D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2947699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2AA1123-BA1A-4482-8B4E-D959FD6B7DBD}"/>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4065F48A-8880-4BFB-932E-84B0FBD8FB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Once created, you often need to know the width and height of the image.  These properties are obtained using the </a:t>
            </a:r>
            <a:r>
              <a:rPr lang="en-US" altLang="en-US" b="1" dirty="0"/>
              <a:t>getIconWidth</a:t>
            </a:r>
            <a:r>
              <a:rPr lang="en-US" altLang="en-US" dirty="0"/>
              <a:t> and </a:t>
            </a:r>
            <a:r>
              <a:rPr lang="en-US" altLang="en-US" b="1" dirty="0"/>
              <a:t>getIconHeight</a:t>
            </a:r>
            <a:r>
              <a:rPr lang="en-US" altLang="en-US" dirty="0"/>
              <a:t> methods.  For our example:</a:t>
            </a:r>
          </a:p>
          <a:p>
            <a:r>
              <a:rPr lang="en-US" altLang="en-US" dirty="0"/>
              <a:t> </a:t>
            </a:r>
          </a:p>
          <a:p>
            <a:r>
              <a:rPr lang="en-US" altLang="en-US" b="1" dirty="0"/>
              <a:t>width = myImage.getIconWidth();</a:t>
            </a:r>
            <a:endParaRPr lang="en-US" altLang="en-US" dirty="0"/>
          </a:p>
          <a:p>
            <a:r>
              <a:rPr lang="en-US" altLang="en-US" b="1" dirty="0"/>
              <a:t>height = myImage.getIconHeight();</a:t>
            </a:r>
          </a:p>
          <a:p>
            <a:endParaRPr lang="en-US" altLang="en-US" b="1" dirty="0"/>
          </a:p>
          <a:p>
            <a:r>
              <a:rPr lang="en-US" altLang="en-US" dirty="0"/>
              <a:t>What determines how the image is displayed in the label control?  If no preferred size is specified for the label control, it will take on the size of the graphic file. </a:t>
            </a:r>
          </a:p>
          <a:p>
            <a:endParaRPr lang="en-US" altLang="en-US" dirty="0"/>
          </a:p>
          <a:p>
            <a:r>
              <a:rPr lang="en-US" altLang="en-US" dirty="0"/>
              <a:t>If a preferred size is assigned to the label control, the vertical and horizontal alignments specify location of the graphic in the label.  If the label is smaller than the graphic, the graphic will be “cropped.” </a:t>
            </a:r>
          </a:p>
          <a:p>
            <a:endParaRPr lang="en-US" altLang="en-US" dirty="0"/>
          </a:p>
          <a:p>
            <a:r>
              <a:rPr lang="en-US" altLang="en-US" dirty="0"/>
              <a:t>And, if the label is larger than the graphic, there will be “white” space. </a:t>
            </a:r>
            <a:endParaRPr lang="en-US" altLang="en-US" sz="1600" dirty="0"/>
          </a:p>
        </p:txBody>
      </p:sp>
    </p:spTree>
    <p:extLst>
      <p:ext uri="{BB962C8B-B14F-4D97-AF65-F5344CB8AC3E}">
        <p14:creationId xmlns:p14="http://schemas.microsoft.com/office/powerpoint/2010/main" val="2443910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CCE65E1-2085-477D-A416-7605A5B3CECB}"/>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64300A1-E554-4BBB-A9FF-2F9A135010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72666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5FF25E2-3F34-4DD5-81AA-A136E535BFE8}"/>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54DCC332-7A65-4258-8373-B55A8C02B2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Graphics can be created using either or both the Java </a:t>
            </a:r>
            <a:r>
              <a:rPr lang="en-US" altLang="en-US" b="1" dirty="0"/>
              <a:t>Graphics</a:t>
            </a:r>
            <a:r>
              <a:rPr lang="en-US" altLang="en-US" dirty="0"/>
              <a:t> class and the Java 2D </a:t>
            </a:r>
            <a:r>
              <a:rPr lang="en-US" altLang="en-US" b="1" dirty="0"/>
              <a:t>Graphics2D</a:t>
            </a:r>
            <a:r>
              <a:rPr lang="en-US" altLang="en-US" dirty="0"/>
              <a:t> class, an improved graphics environment.  Be aware that Java references to graphics objects are usually passed as </a:t>
            </a:r>
            <a:r>
              <a:rPr lang="en-US" altLang="en-US" b="1" dirty="0"/>
              <a:t>Graphics</a:t>
            </a:r>
            <a:r>
              <a:rPr lang="en-US" altLang="en-US" dirty="0"/>
              <a:t> objects, so casting to </a:t>
            </a:r>
            <a:r>
              <a:rPr lang="en-US" altLang="en-US" b="1" dirty="0"/>
              <a:t>Graphics2D</a:t>
            </a:r>
            <a:r>
              <a:rPr lang="en-US" altLang="en-US" dirty="0"/>
              <a:t> objects will often be required.</a:t>
            </a:r>
            <a:endParaRPr lang="en-US" altLang="en-US" sz="1600" dirty="0"/>
          </a:p>
        </p:txBody>
      </p:sp>
    </p:spTree>
    <p:extLst>
      <p:ext uri="{BB962C8B-B14F-4D97-AF65-F5344CB8AC3E}">
        <p14:creationId xmlns:p14="http://schemas.microsoft.com/office/powerpoint/2010/main" val="3862735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0861F9AF-DE89-4C6A-B210-878BC21B1734}"/>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4630CD15-C7FA-46E1-BC8F-408A0C777C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Graphics can be created using either or both the Java </a:t>
            </a:r>
            <a:r>
              <a:rPr lang="en-US" altLang="en-US" b="1" dirty="0"/>
              <a:t>Graphics</a:t>
            </a:r>
            <a:r>
              <a:rPr lang="en-US" altLang="en-US" dirty="0"/>
              <a:t> class and the Java 2D </a:t>
            </a:r>
            <a:r>
              <a:rPr lang="en-US" altLang="en-US" b="1" dirty="0"/>
              <a:t>Graphics2D</a:t>
            </a:r>
            <a:r>
              <a:rPr lang="en-US" altLang="en-US" dirty="0"/>
              <a:t> class, an improved graphics environment.  Be aware that Java references to graphics objects are usually passed as </a:t>
            </a:r>
            <a:r>
              <a:rPr lang="en-US" altLang="en-US" b="1" dirty="0"/>
              <a:t>Graphics</a:t>
            </a:r>
            <a:r>
              <a:rPr lang="en-US" altLang="en-US" dirty="0"/>
              <a:t> objects, so casting to </a:t>
            </a:r>
            <a:r>
              <a:rPr lang="en-US" altLang="en-US" b="1" dirty="0"/>
              <a:t>Graphics2D</a:t>
            </a:r>
            <a:r>
              <a:rPr lang="en-US" altLang="en-US" dirty="0"/>
              <a:t> objects will often be required.</a:t>
            </a:r>
          </a:p>
          <a:p>
            <a:endParaRPr lang="en-US" altLang="en-US" sz="1600" dirty="0"/>
          </a:p>
          <a:p>
            <a:r>
              <a:rPr lang="en-US" altLang="en-US" dirty="0"/>
              <a:t>Once you are done drawing to an object and need it no longer, it should be properly disposed to clear up system resources. </a:t>
            </a:r>
          </a:p>
          <a:p>
            <a:endParaRPr lang="en-US" altLang="en-US" dirty="0"/>
          </a:p>
          <a:p>
            <a:r>
              <a:rPr lang="en-US" altLang="en-US" dirty="0"/>
              <a:t>The attributes of lines (either lines or borders of shapes) drawn using </a:t>
            </a:r>
            <a:r>
              <a:rPr lang="en-US" altLang="en-US" b="1" dirty="0"/>
              <a:t>Graphics2D</a:t>
            </a:r>
            <a:r>
              <a:rPr lang="en-US" altLang="en-US" dirty="0"/>
              <a:t> objects are specified by the </a:t>
            </a:r>
            <a:r>
              <a:rPr lang="en-US" altLang="en-US" b="1" dirty="0"/>
              <a:t>stroke</a:t>
            </a:r>
            <a:r>
              <a:rPr lang="en-US" altLang="en-US" dirty="0"/>
              <a:t>.  Stroke can be used to establish line style, such as solid, dashed or dotted lines, line thickness and line end styles.  By default, a solid line, one pixel in width is drawn. </a:t>
            </a:r>
          </a:p>
          <a:p>
            <a:endParaRPr lang="en-US" altLang="en-US" dirty="0"/>
          </a:p>
          <a:p>
            <a:r>
              <a:rPr lang="en-US" altLang="en-US" dirty="0"/>
              <a:t>The </a:t>
            </a:r>
            <a:r>
              <a:rPr lang="en-US" altLang="en-US" b="1" dirty="0"/>
              <a:t>setPaint</a:t>
            </a:r>
            <a:r>
              <a:rPr lang="en-US" altLang="en-US" dirty="0"/>
              <a:t> method can also be used to establish the color and pattern used to fill a graphics region.  Regions may be filled with solid colors, textures and patterns.</a:t>
            </a:r>
          </a:p>
          <a:p>
            <a:endParaRPr lang="en-US" altLang="en-US" sz="1600" dirty="0"/>
          </a:p>
        </p:txBody>
      </p:sp>
    </p:spTree>
    <p:extLst>
      <p:ext uri="{BB962C8B-B14F-4D97-AF65-F5344CB8AC3E}">
        <p14:creationId xmlns:p14="http://schemas.microsoft.com/office/powerpoint/2010/main" val="2103093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4D9CD8E-9C28-40EC-9155-C164D45AA37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A2BCE869-8D22-4A85-ADDE-514971D18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Each coordinate value is a </a:t>
            </a:r>
            <a:r>
              <a:rPr lang="en-US" altLang="en-US" b="1" dirty="0"/>
              <a:t>double</a:t>
            </a:r>
            <a:r>
              <a:rPr lang="en-US" altLang="en-US" dirty="0"/>
              <a:t> type (there is also a </a:t>
            </a:r>
            <a:r>
              <a:rPr lang="en-US" altLang="en-US" b="1" dirty="0"/>
              <a:t>Line2D.Float</a:t>
            </a:r>
            <a:r>
              <a:rPr lang="en-US" altLang="en-US" dirty="0"/>
              <a:t> shape, where each coordinate is a </a:t>
            </a:r>
            <a:r>
              <a:rPr lang="en-US" altLang="en-US" b="1" dirty="0"/>
              <a:t>float</a:t>
            </a:r>
            <a:r>
              <a:rPr lang="en-US" altLang="en-US" dirty="0"/>
              <a:t> type). </a:t>
            </a:r>
            <a:endParaRPr lang="en-US" altLang="en-US" sz="1600" dirty="0"/>
          </a:p>
        </p:txBody>
      </p:sp>
    </p:spTree>
    <p:extLst>
      <p:ext uri="{BB962C8B-B14F-4D97-AF65-F5344CB8AC3E}">
        <p14:creationId xmlns:p14="http://schemas.microsoft.com/office/powerpoint/2010/main" val="1137548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EFD7792-20E5-468F-8432-93364DC991D7}"/>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C3FBA9B0-2F88-4C12-A3F3-96C23C3FAF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Each coordinate value is a </a:t>
            </a:r>
            <a:r>
              <a:rPr lang="en-US" altLang="en-US" b="1" dirty="0"/>
              <a:t>double</a:t>
            </a:r>
            <a:r>
              <a:rPr lang="en-US" altLang="en-US" dirty="0"/>
              <a:t> type (there is also a </a:t>
            </a:r>
            <a:r>
              <a:rPr lang="en-US" altLang="en-US" b="1" dirty="0"/>
              <a:t>Line2D.Float</a:t>
            </a:r>
            <a:r>
              <a:rPr lang="en-US" altLang="en-US" dirty="0"/>
              <a:t> shape, where each coordinate is a </a:t>
            </a:r>
            <a:r>
              <a:rPr lang="en-US" altLang="en-US" b="1" dirty="0"/>
              <a:t>float</a:t>
            </a:r>
            <a:r>
              <a:rPr lang="en-US" altLang="en-US" dirty="0"/>
              <a:t> type). </a:t>
            </a:r>
            <a:endParaRPr lang="en-US" altLang="en-US" sz="1600" dirty="0"/>
          </a:p>
        </p:txBody>
      </p:sp>
    </p:spTree>
    <p:extLst>
      <p:ext uri="{BB962C8B-B14F-4D97-AF65-F5344CB8AC3E}">
        <p14:creationId xmlns:p14="http://schemas.microsoft.com/office/powerpoint/2010/main" val="248067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96579E4F-CCA5-4638-8AE4-633B7A2A3CDA}"/>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05549A5A-08EA-42F0-B4CA-7809ECF98B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Each coordinate value is a </a:t>
            </a:r>
            <a:r>
              <a:rPr lang="en-US" altLang="en-US" b="1" dirty="0"/>
              <a:t>double</a:t>
            </a:r>
            <a:r>
              <a:rPr lang="en-US" altLang="en-US" dirty="0"/>
              <a:t> type (there is also a </a:t>
            </a:r>
            <a:r>
              <a:rPr lang="en-US" altLang="en-US" b="1" dirty="0"/>
              <a:t>Line2D.Float</a:t>
            </a:r>
            <a:r>
              <a:rPr lang="en-US" altLang="en-US" dirty="0"/>
              <a:t> shape, where each coordinate is a </a:t>
            </a:r>
            <a:r>
              <a:rPr lang="en-US" altLang="en-US" b="1" dirty="0"/>
              <a:t>float</a:t>
            </a:r>
            <a:r>
              <a:rPr lang="en-US" altLang="en-US" dirty="0"/>
              <a:t> type). </a:t>
            </a:r>
            <a:endParaRPr lang="en-US" altLang="en-US" sz="1600" dirty="0"/>
          </a:p>
        </p:txBody>
      </p:sp>
    </p:spTree>
    <p:extLst>
      <p:ext uri="{BB962C8B-B14F-4D97-AF65-F5344CB8AC3E}">
        <p14:creationId xmlns:p14="http://schemas.microsoft.com/office/powerpoint/2010/main" val="1138444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1E07D76-468F-46A2-95B8-22E1C016E3C2}"/>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115A2D46-B44A-4147-BFB9-43F3250026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Each coordinate value is a </a:t>
            </a:r>
            <a:r>
              <a:rPr lang="en-US" altLang="en-US" b="1" dirty="0"/>
              <a:t>double</a:t>
            </a:r>
            <a:r>
              <a:rPr lang="en-US" altLang="en-US" dirty="0"/>
              <a:t> type (there is also a </a:t>
            </a:r>
            <a:r>
              <a:rPr lang="en-US" altLang="en-US" b="1" dirty="0"/>
              <a:t>Line2D.Float</a:t>
            </a:r>
            <a:r>
              <a:rPr lang="en-US" altLang="en-US" dirty="0"/>
              <a:t> shape, where each coordinate is a </a:t>
            </a:r>
            <a:r>
              <a:rPr lang="en-US" altLang="en-US" b="1" dirty="0"/>
              <a:t>float</a:t>
            </a:r>
            <a:r>
              <a:rPr lang="en-US" altLang="en-US" dirty="0"/>
              <a:t> type). </a:t>
            </a:r>
            <a:endParaRPr lang="en-US" altLang="en-US" sz="1600" dirty="0"/>
          </a:p>
        </p:txBody>
      </p:sp>
    </p:spTree>
    <p:extLst>
      <p:ext uri="{BB962C8B-B14F-4D97-AF65-F5344CB8AC3E}">
        <p14:creationId xmlns:p14="http://schemas.microsoft.com/office/powerpoint/2010/main" val="3006149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F8B3DB1-6EFD-460D-A5FA-8CB10B18064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B6B5F194-BE38-487B-9426-D90A8B3B9D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531577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176CA4E-F8BB-45DB-91D7-0BCC3E6D3DA9}"/>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BFD4675C-E1C4-4655-ACEC-742FC8C4C3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Arc segments can be defined using the </a:t>
            </a:r>
            <a:r>
              <a:rPr lang="en-US" altLang="en-US" b="1" dirty="0"/>
              <a:t>Arc2D</a:t>
            </a:r>
            <a:r>
              <a:rPr lang="en-US" altLang="en-US" dirty="0"/>
              <a:t> shape.  To specify an arc, you first describe an enclosing rectangle, specifying the upper left corner (</a:t>
            </a:r>
            <a:r>
              <a:rPr lang="en-US" altLang="en-US" b="1" dirty="0"/>
              <a:t>x, y</a:t>
            </a:r>
            <a:r>
              <a:rPr lang="en-US" altLang="en-US" dirty="0"/>
              <a:t>), the width (</a:t>
            </a:r>
            <a:r>
              <a:rPr lang="en-US" altLang="en-US" b="1" dirty="0"/>
              <a:t>w</a:t>
            </a:r>
            <a:r>
              <a:rPr lang="en-US" altLang="en-US" dirty="0"/>
              <a:t>) and the height (</a:t>
            </a:r>
            <a:r>
              <a:rPr lang="en-US" altLang="en-US" b="1" dirty="0"/>
              <a:t>h</a:t>
            </a:r>
            <a:r>
              <a:rPr lang="en-US" altLang="en-US" dirty="0"/>
              <a:t>) of the enclosing rectangle.  You then specify a </a:t>
            </a:r>
            <a:r>
              <a:rPr lang="en-US" altLang="en-US" b="1" dirty="0"/>
              <a:t>start</a:t>
            </a:r>
            <a:r>
              <a:rPr lang="en-US" altLang="en-US" dirty="0"/>
              <a:t> angle (in degrees), the angular </a:t>
            </a:r>
            <a:r>
              <a:rPr lang="en-US" altLang="en-US" b="1" dirty="0"/>
              <a:t>extent(stop)</a:t>
            </a:r>
            <a:r>
              <a:rPr lang="en-US" altLang="en-US" dirty="0"/>
              <a:t> of the arc (in degrees) and the </a:t>
            </a:r>
            <a:r>
              <a:rPr lang="en-US" altLang="en-US" b="1" dirty="0"/>
              <a:t>arcType</a:t>
            </a:r>
            <a:r>
              <a:rPr lang="en-US" altLang="en-US" dirty="0"/>
              <a:t>. </a:t>
            </a:r>
          </a:p>
          <a:p>
            <a:endParaRPr lang="en-US" altLang="en-US" dirty="0"/>
          </a:p>
          <a:p>
            <a:r>
              <a:rPr lang="en-US" altLang="en-US" dirty="0"/>
              <a:t>The</a:t>
            </a:r>
            <a:r>
              <a:rPr lang="en-US" altLang="en-US" b="1" dirty="0"/>
              <a:t> start </a:t>
            </a:r>
            <a:r>
              <a:rPr lang="en-US" altLang="en-US" dirty="0"/>
              <a:t>angle is measured counter-clockwise from the horizontal axis to the first side of the arc.  </a:t>
            </a:r>
            <a:r>
              <a:rPr lang="en-US" altLang="en-US" b="1" dirty="0"/>
              <a:t>stop</a:t>
            </a:r>
            <a:r>
              <a:rPr lang="en-US" altLang="en-US" dirty="0"/>
              <a:t> is the counter-clockwise angle starting at start and ending at the second side of the arc.  Notice if </a:t>
            </a:r>
            <a:r>
              <a:rPr lang="en-US" altLang="en-US" b="1" dirty="0"/>
              <a:t>start = 0</a:t>
            </a:r>
            <a:r>
              <a:rPr lang="en-US" altLang="en-US" dirty="0"/>
              <a:t> and </a:t>
            </a:r>
            <a:r>
              <a:rPr lang="en-US" altLang="en-US" b="1" dirty="0"/>
              <a:t>stop = 360</a:t>
            </a:r>
            <a:r>
              <a:rPr lang="en-US" altLang="en-US" dirty="0"/>
              <a:t>, the </a:t>
            </a:r>
            <a:r>
              <a:rPr lang="en-US" altLang="en-US" b="1" dirty="0"/>
              <a:t>Arc2D</a:t>
            </a:r>
            <a:r>
              <a:rPr lang="en-US" altLang="en-US" dirty="0"/>
              <a:t> shape is the same figure as </a:t>
            </a:r>
            <a:r>
              <a:rPr lang="en-US" altLang="en-US" b="1" dirty="0"/>
              <a:t>Ellipse2D</a:t>
            </a:r>
            <a:r>
              <a:rPr lang="en-US" altLang="en-US" dirty="0"/>
              <a:t> (you get the whole ellipse!).</a:t>
            </a:r>
          </a:p>
          <a:p>
            <a:endParaRPr lang="en-US" altLang="en-US" sz="1600" dirty="0"/>
          </a:p>
        </p:txBody>
      </p:sp>
    </p:spTree>
    <p:extLst>
      <p:ext uri="{BB962C8B-B14F-4D97-AF65-F5344CB8AC3E}">
        <p14:creationId xmlns:p14="http://schemas.microsoft.com/office/powerpoint/2010/main" val="462205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4D6AA1C-71A4-4EF0-9D24-B7B90C1BE1BB}"/>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9A2B8A6E-206A-4A46-B47E-C60B73DB89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408961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DB51ED2-C908-4DA0-8632-44540774AC29}"/>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008D59FC-AF58-42F3-A85E-50979E0FAF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978996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941C660-74D6-4320-93AC-10A7C64988D6}"/>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65E5978D-C1C3-4B96-98A0-91F16AFD52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t>Each argument value is a double type (there is also a Point2D.Float object with float type arguments).</a:t>
            </a:r>
          </a:p>
          <a:p>
            <a:endParaRPr lang="en-US" altLang="en-US" sz="1600" dirty="0"/>
          </a:p>
          <a:p>
            <a:r>
              <a:rPr lang="en-US" altLang="en-US" sz="1600" dirty="0"/>
              <a:t>We will look at shape objects that describe line and curve segments by connecting points.  In order to reconstruct such shapes using a paintComponent method, it is helpful to have a convenient way to store points in a collection.  The Point2D object, which specifies a Cartesian point, offers this convenience. </a:t>
            </a:r>
          </a:p>
          <a:p>
            <a:r>
              <a:rPr lang="en-US" altLang="en-US" sz="1600" dirty="0"/>
              <a:t> </a:t>
            </a:r>
          </a:p>
          <a:p>
            <a:endParaRPr lang="en-US" altLang="en-US" sz="1600" dirty="0"/>
          </a:p>
        </p:txBody>
      </p:sp>
    </p:spTree>
    <p:extLst>
      <p:ext uri="{BB962C8B-B14F-4D97-AF65-F5344CB8AC3E}">
        <p14:creationId xmlns:p14="http://schemas.microsoft.com/office/powerpoint/2010/main" val="2956308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D87F1FA-FCEF-44FA-8B53-F8B97DAC253E}"/>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70892C9A-AEF9-42E8-A8EC-A7BA1B13A0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193616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4DAF440-243A-46C6-A1AF-06812D528A31}"/>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A691327D-6CD1-45DE-A985-F9A0529B3068}"/>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spcAft>
                <a:spcPts val="0"/>
              </a:spcAft>
              <a:tabLst>
                <a:tab pos="2743200" algn="ctr"/>
                <a:tab pos="5486400" algn="r"/>
                <a:tab pos="457200" algn="l"/>
              </a:tabLst>
              <a:defRPr/>
            </a:pPr>
            <a:r>
              <a:rPr lang="en-US" sz="1600" dirty="0">
                <a:latin typeface="Trebuchet MS" panose="020B0603020202020204" pitchFamily="34" charset="0"/>
                <a:ea typeface="Times New Roman" panose="02020603050405020304" pitchFamily="18" charset="0"/>
                <a:cs typeface="Times New Roman" panose="02020603050405020304" pitchFamily="18" charset="0"/>
              </a:rPr>
              <a:t>Once a GeneralPath object (a shape) is complete, it is drawn with the usual Graphics2D draw and fill methods.  If our object is myPath and the graphics object is g2D, the proper syntax for drawing and filling is:</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a:spcBef>
                <a:spcPts val="0"/>
              </a:spcBef>
              <a:spcAft>
                <a:spcPts val="0"/>
              </a:spcAft>
              <a:tabLst>
                <a:tab pos="2743200" algn="ctr"/>
                <a:tab pos="5486400" algn="r"/>
                <a:tab pos="457200" algn="l"/>
              </a:tabLst>
              <a:defRPr/>
            </a:pPr>
            <a:r>
              <a:rPr lang="en-US" sz="1600" dirty="0">
                <a:latin typeface="Trebuchet MS" panose="020B0603020202020204" pitchFamily="34" charset="0"/>
                <a:ea typeface="Times New Roman" panose="02020603050405020304" pitchFamily="18" charset="0"/>
                <a:cs typeface="Times New Roman" panose="02020603050405020304" pitchFamily="18" charset="0"/>
              </a:rPr>
              <a:t> </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228600">
              <a:spcBef>
                <a:spcPts val="0"/>
              </a:spcBef>
              <a:spcAft>
                <a:spcPts val="0"/>
              </a:spcAft>
              <a:tabLst>
                <a:tab pos="2743200" algn="ctr"/>
                <a:tab pos="5486400" algn="r"/>
                <a:tab pos="457200" algn="l"/>
              </a:tabLs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g2D.draw(myPath);</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marL="228600">
              <a:spcBef>
                <a:spcPts val="0"/>
              </a:spcBef>
              <a:spcAft>
                <a:spcPts val="0"/>
              </a:spcAft>
              <a:tabLst>
                <a:tab pos="2743200" algn="ctr"/>
                <a:tab pos="5486400" algn="r"/>
                <a:tab pos="457200" algn="l"/>
              </a:tabLst>
              <a:defRPr/>
            </a:pPr>
            <a:r>
              <a:rPr lang="en-US" sz="1600" dirty="0">
                <a:latin typeface="Courier New" panose="02070309020205020404" pitchFamily="49" charset="0"/>
                <a:ea typeface="Times New Roman" panose="02020603050405020304" pitchFamily="18" charset="0"/>
                <a:cs typeface="Times New Roman" panose="02020603050405020304" pitchFamily="18" charset="0"/>
              </a:rPr>
              <a:t>g2D.fill(myPath);</a:t>
            </a:r>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pPr>
              <a:defRPr/>
            </a:pPr>
            <a:endParaRPr lang="en-US" altLang="en-US" sz="1600" dirty="0"/>
          </a:p>
        </p:txBody>
      </p:sp>
    </p:spTree>
    <p:extLst>
      <p:ext uri="{BB962C8B-B14F-4D97-AF65-F5344CB8AC3E}">
        <p14:creationId xmlns:p14="http://schemas.microsoft.com/office/powerpoint/2010/main" val="3576262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DEAE358-D06E-4A88-822A-E1ED961B8A80}"/>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C0C7BDFD-1193-4E14-9D9A-4A01F75A46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When general path objects have intersecting sides, a </a:t>
            </a:r>
            <a:r>
              <a:rPr lang="en-US" altLang="en-US" b="1" dirty="0"/>
              <a:t>winding</a:t>
            </a:r>
            <a:r>
              <a:rPr lang="en-US" altLang="en-US" dirty="0"/>
              <a:t> </a:t>
            </a:r>
            <a:r>
              <a:rPr lang="en-US" altLang="en-US" b="1" dirty="0"/>
              <a:t>rule</a:t>
            </a:r>
            <a:r>
              <a:rPr lang="en-US" altLang="en-US" dirty="0"/>
              <a:t> is used to decide which areas should be filled and which shouldn’t.  There are just two such rules.  We use the default rule, called the </a:t>
            </a:r>
            <a:r>
              <a:rPr lang="en-US" altLang="en-US" b="1" dirty="0"/>
              <a:t>non-zero</a:t>
            </a:r>
            <a:r>
              <a:rPr lang="en-US" altLang="en-US" dirty="0"/>
              <a:t> winding rule.  To use the other rule (</a:t>
            </a:r>
            <a:r>
              <a:rPr lang="en-US" altLang="en-US" b="1" dirty="0"/>
              <a:t>even-odd</a:t>
            </a:r>
            <a:r>
              <a:rPr lang="en-US" altLang="en-US" dirty="0"/>
              <a:t> rule), you need to use a different constructor for the path object.  We won’t go into details here about the different rules.  They don’t even matter if your shapes don’t have many areas to fill.  Consult the usual Java references for more information on the two possible rules.</a:t>
            </a:r>
          </a:p>
          <a:p>
            <a:endParaRPr lang="en-US" altLang="en-US" sz="1600" dirty="0"/>
          </a:p>
        </p:txBody>
      </p:sp>
    </p:spTree>
    <p:extLst>
      <p:ext uri="{BB962C8B-B14F-4D97-AF65-F5344CB8AC3E}">
        <p14:creationId xmlns:p14="http://schemas.microsoft.com/office/powerpoint/2010/main" val="367240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592A1BC4-2FBF-4C76-A08D-DFBF4E42B356}"/>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82C5421E-C591-40A7-810C-D2BA4407EE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3917897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9642D4A-EB88-46AE-A3B6-840811BC0952}"/>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4F0A7260-C0D2-4DB1-9A15-BF97628779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a:t>
            </a:r>
            <a:r>
              <a:rPr lang="en-US" altLang="en-US" b="1" dirty="0"/>
              <a:t>curveTo</a:t>
            </a:r>
            <a:r>
              <a:rPr lang="en-US" altLang="en-US" dirty="0"/>
              <a:t> method requires two control points for each curve segment.  In mathematical terms, </a:t>
            </a:r>
            <a:r>
              <a:rPr lang="en-US" altLang="en-US" b="1" dirty="0"/>
              <a:t>curveTo</a:t>
            </a:r>
            <a:r>
              <a:rPr lang="en-US" altLang="en-US" dirty="0"/>
              <a:t> constructs a cubic (third-order) curve, also known as a Bezier curve, between the current path point and a new point using the two control points. </a:t>
            </a:r>
          </a:p>
          <a:p>
            <a:endParaRPr lang="en-US" altLang="en-US" dirty="0"/>
          </a:p>
          <a:p>
            <a:r>
              <a:rPr lang="en-US" altLang="en-US" dirty="0"/>
              <a:t>To draw general curved shapes requires some knowledge of calculus and optimization techniques for proper placement of curve and control points. </a:t>
            </a:r>
            <a:endParaRPr lang="en-US" altLang="en-US" sz="1600" dirty="0"/>
          </a:p>
        </p:txBody>
      </p:sp>
    </p:spTree>
    <p:extLst>
      <p:ext uri="{BB962C8B-B14F-4D97-AF65-F5344CB8AC3E}">
        <p14:creationId xmlns:p14="http://schemas.microsoft.com/office/powerpoint/2010/main" val="2289683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6491A94-ADE3-4D1A-852D-D2FFA67E475A}"/>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5BB0F6C7-F4DC-4D16-9B69-93C23E2895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404947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216727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B97D786C-3A06-4EF4-9344-859EE698DBB6}"/>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213D933D-FFC2-4567-8722-7488DEC520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1710131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6340328-4BF0-4199-9293-C03182BB85B9}"/>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47832E3B-921D-43BA-B367-66F5A27D16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dirty="0"/>
              <a:t>Drawing Curves lab based on mouse clicks.</a:t>
            </a:r>
          </a:p>
        </p:txBody>
      </p:sp>
    </p:spTree>
    <p:extLst>
      <p:ext uri="{BB962C8B-B14F-4D97-AF65-F5344CB8AC3E}">
        <p14:creationId xmlns:p14="http://schemas.microsoft.com/office/powerpoint/2010/main" val="29554639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3749E1C-515B-416D-8555-69B390E57E39}"/>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9FE135C9-AE19-4F75-890F-16B1CBCEB4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3074434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7E4CDC7-C4F7-4F18-8349-C824DBF92B72}"/>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B4C7415A-4E9C-493A-B12A-B69482882B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1625970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9D1D604-1B90-426E-B281-ED62B611F37D}"/>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017F4493-12A6-4B25-8AE6-D780385EF7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1698767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D3C7256-132E-4AF3-9663-7A1086C21B13}"/>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59CE8834-867F-484C-BAD9-F24CA40A6B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893719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7A4BCAD-4A00-4380-BD6B-2E27E6395A29}"/>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00045F15-B5AA-4857-97B7-8C37DFFCA9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600" dirty="0"/>
          </a:p>
        </p:txBody>
      </p:sp>
    </p:spTree>
    <p:extLst>
      <p:ext uri="{BB962C8B-B14F-4D97-AF65-F5344CB8AC3E}">
        <p14:creationId xmlns:p14="http://schemas.microsoft.com/office/powerpoint/2010/main" val="2607725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3922530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Or you could create a class that extends JButton and implements ActionListener.</a:t>
            </a:r>
          </a:p>
        </p:txBody>
      </p:sp>
    </p:spTree>
    <p:extLst>
      <p:ext uri="{BB962C8B-B14F-4D97-AF65-F5344CB8AC3E}">
        <p14:creationId xmlns:p14="http://schemas.microsoft.com/office/powerpoint/2010/main" val="2131660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6A67EA0-35F4-4DFB-9F60-CDA3542B8BBD}"/>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927E30F-2CBE-46DB-85FB-66AFD06A9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90470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E6E729A-162C-4274-AA09-BDB72EF3584E}"/>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A4278122-940D-4C7C-8FDC-3E1930707F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838551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092A705-5E22-4218-83A3-DA5A16E66DD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18590AB5-1E48-432F-929E-1DB5FE2F00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96051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50B3280-C1F6-4DF6-AE51-AF959758CD0D}"/>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E09181C9-20FB-4F94-BB9C-05E9C3112D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dirty="0"/>
              <a:t>e.getButton()</a:t>
            </a:r>
            <a:r>
              <a:rPr lang="en-US" altLang="en-US" dirty="0"/>
              <a:t>	Returns mouse button held while mouse is dragging.</a:t>
            </a:r>
            <a:endParaRPr lang="en-US" altLang="en-US" sz="1600" dirty="0"/>
          </a:p>
        </p:txBody>
      </p:sp>
    </p:spTree>
    <p:extLst>
      <p:ext uri="{BB962C8B-B14F-4D97-AF65-F5344CB8AC3E}">
        <p14:creationId xmlns:p14="http://schemas.microsoft.com/office/powerpoint/2010/main" val="532405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7312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8168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42391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3853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1412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1205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458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0709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DD429C-8788-47E2-A732-4544F48F98A2}" type="slidenum">
              <a:rPr lang="en-US" smtClean="0"/>
              <a:t>‹#›</a:t>
            </a:fld>
            <a:endParaRPr lang="en-US" dirty="0"/>
          </a:p>
        </p:txBody>
      </p:sp>
      <p:sp>
        <p:nvSpPr>
          <p:cNvPr id="5" name="Text Box 10"/>
          <p:cNvSpPr txBox="1">
            <a:spLocks noChangeArrowheads="1"/>
          </p:cNvSpPr>
          <p:nvPr userDrawn="1"/>
        </p:nvSpPr>
        <p:spPr bwMode="auto">
          <a:xfrm>
            <a:off x="8116479" y="6142349"/>
            <a:ext cx="931682" cy="646113"/>
          </a:xfrm>
          <a:prstGeom prst="rect">
            <a:avLst/>
          </a:prstGeom>
          <a:solidFill>
            <a:schemeClr val="bg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1">
            <a:spAutoFit/>
          </a:bodyPr>
          <a:lstStyle>
            <a:lvl1pPr>
              <a:spcBef>
                <a:spcPct val="50000"/>
              </a:spcBef>
              <a:defRPr sz="6600" b="1">
                <a:solidFill>
                  <a:schemeClr val="bg1"/>
                </a:solidFill>
                <a:latin typeface="Rockwell" panose="02060603020205020403" pitchFamily="18" charset="0"/>
              </a:defRPr>
            </a:lvl1pPr>
            <a:lvl2pPr marL="742950" indent="-285750">
              <a:spcBef>
                <a:spcPct val="50000"/>
              </a:spcBef>
              <a:defRPr sz="6600" b="1">
                <a:solidFill>
                  <a:schemeClr val="bg1"/>
                </a:solidFill>
                <a:latin typeface="Rockwell" panose="02060603020205020403" pitchFamily="18" charset="0"/>
              </a:defRPr>
            </a:lvl2pPr>
            <a:lvl3pPr marL="1143000" indent="-228600">
              <a:spcBef>
                <a:spcPct val="50000"/>
              </a:spcBef>
              <a:defRPr sz="6600" b="1">
                <a:solidFill>
                  <a:schemeClr val="bg1"/>
                </a:solidFill>
                <a:latin typeface="Rockwell" panose="02060603020205020403" pitchFamily="18" charset="0"/>
              </a:defRPr>
            </a:lvl3pPr>
            <a:lvl4pPr marL="1600200" indent="-228600">
              <a:spcBef>
                <a:spcPct val="50000"/>
              </a:spcBef>
              <a:defRPr sz="6600" b="1">
                <a:solidFill>
                  <a:schemeClr val="bg1"/>
                </a:solidFill>
                <a:latin typeface="Rockwell" panose="02060603020205020403" pitchFamily="18" charset="0"/>
              </a:defRPr>
            </a:lvl4pPr>
            <a:lvl5pPr marL="2057400" indent="-228600">
              <a:spcBef>
                <a:spcPct val="50000"/>
              </a:spcBef>
              <a:defRPr sz="6600" b="1">
                <a:solidFill>
                  <a:schemeClr val="bg1"/>
                </a:solidFill>
                <a:latin typeface="Rockwell" panose="02060603020205020403" pitchFamily="18" charset="0"/>
              </a:defRPr>
            </a:lvl5pPr>
            <a:lvl6pPr marL="2514600" indent="-228600" eaLnBrk="0" fontAlgn="base" hangingPunct="0">
              <a:spcBef>
                <a:spcPct val="50000"/>
              </a:spcBef>
              <a:spcAft>
                <a:spcPct val="0"/>
              </a:spcAft>
              <a:defRPr sz="6600" b="1">
                <a:solidFill>
                  <a:schemeClr val="bg1"/>
                </a:solidFill>
                <a:latin typeface="Rockwell" panose="02060603020205020403" pitchFamily="18" charset="0"/>
              </a:defRPr>
            </a:lvl6pPr>
            <a:lvl7pPr marL="2971800" indent="-228600" eaLnBrk="0" fontAlgn="base" hangingPunct="0">
              <a:spcBef>
                <a:spcPct val="50000"/>
              </a:spcBef>
              <a:spcAft>
                <a:spcPct val="0"/>
              </a:spcAft>
              <a:defRPr sz="6600" b="1">
                <a:solidFill>
                  <a:schemeClr val="bg1"/>
                </a:solidFill>
                <a:latin typeface="Rockwell" panose="02060603020205020403" pitchFamily="18" charset="0"/>
              </a:defRPr>
            </a:lvl7pPr>
            <a:lvl8pPr marL="3429000" indent="-228600" eaLnBrk="0" fontAlgn="base" hangingPunct="0">
              <a:spcBef>
                <a:spcPct val="50000"/>
              </a:spcBef>
              <a:spcAft>
                <a:spcPct val="0"/>
              </a:spcAft>
              <a:defRPr sz="6600" b="1">
                <a:solidFill>
                  <a:schemeClr val="bg1"/>
                </a:solidFill>
                <a:latin typeface="Rockwell" panose="02060603020205020403" pitchFamily="18" charset="0"/>
              </a:defRPr>
            </a:lvl8pPr>
            <a:lvl9pPr marL="3886200" indent="-228600" eaLnBrk="0" fontAlgn="base" hangingPunct="0">
              <a:spcBef>
                <a:spcPct val="50000"/>
              </a:spcBef>
              <a:spcAft>
                <a:spcPct val="0"/>
              </a:spcAft>
              <a:defRPr sz="6600" b="1">
                <a:solidFill>
                  <a:schemeClr val="bg1"/>
                </a:solidFill>
                <a:latin typeface="Rockwell" panose="02060603020205020403" pitchFamily="18" charset="0"/>
              </a:defRPr>
            </a:lvl9pPr>
          </a:lstStyle>
          <a:p>
            <a:pPr eaLnBrk="1" hangingPunct="1">
              <a:defRPr/>
            </a:pPr>
            <a:r>
              <a:rPr lang="en-US" altLang="en-US" sz="3600" dirty="0">
                <a:latin typeface="ScratchFont" pitchFamily="2" charset="0"/>
              </a:rPr>
              <a:t>GUI</a:t>
            </a:r>
          </a:p>
        </p:txBody>
      </p:sp>
    </p:spTree>
    <p:extLst>
      <p:ext uri="{BB962C8B-B14F-4D97-AF65-F5344CB8AC3E}">
        <p14:creationId xmlns:p14="http://schemas.microsoft.com/office/powerpoint/2010/main" val="226563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999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068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1CDB-1A11-48BD-B220-FB3FD2100E05}" type="datetimeFigureOut">
              <a:rPr lang="en-US" smtClean="0"/>
              <a:t>8/28/2017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D429C-8788-47E2-A732-4544F48F98A2}" type="slidenum">
              <a:rPr lang="en-US" smtClean="0"/>
              <a:t>‹#›</a:t>
            </a:fld>
            <a:endParaRPr lang="en-US" dirty="0"/>
          </a:p>
        </p:txBody>
      </p:sp>
    </p:spTree>
    <p:extLst>
      <p:ext uri="{BB962C8B-B14F-4D97-AF65-F5344CB8AC3E}">
        <p14:creationId xmlns:p14="http://schemas.microsoft.com/office/powerpoint/2010/main" val="4293625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Graphical User Interfaces</a:t>
            </a:r>
          </a:p>
        </p:txBody>
      </p:sp>
      <p:sp>
        <p:nvSpPr>
          <p:cNvPr id="14339" name="Rectangle 2"/>
          <p:cNvSpPr>
            <a:spLocks noChangeArrowheads="1"/>
          </p:cNvSpPr>
          <p:nvPr/>
        </p:nvSpPr>
        <p:spPr bwMode="auto">
          <a:xfrm>
            <a:off x="5033913" y="1477963"/>
            <a:ext cx="3987539"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a:spcBef>
                <a:spcPct val="0"/>
              </a:spcBef>
            </a:pPr>
            <a:r>
              <a:rPr lang="en-US" altLang="en-US" sz="2800" dirty="0">
                <a:latin typeface="Tahoma" panose="020B0604030504040204" pitchFamily="34" charset="0"/>
              </a:rPr>
              <a:t>Mouse Listeners</a:t>
            </a:r>
          </a:p>
          <a:p>
            <a:pPr marL="1085850" lvl="1" indent="-342900">
              <a:spcBef>
                <a:spcPct val="0"/>
              </a:spcBef>
            </a:pPr>
            <a:r>
              <a:rPr lang="en-US" altLang="en-US" sz="2400" dirty="0">
                <a:latin typeface="Tahoma" panose="020B0604030504040204" pitchFamily="34" charset="0"/>
              </a:rPr>
              <a:t>Clicks</a:t>
            </a:r>
          </a:p>
          <a:p>
            <a:pPr marL="1085850" lvl="1" indent="-342900">
              <a:spcBef>
                <a:spcPct val="0"/>
              </a:spcBef>
            </a:pPr>
            <a:r>
              <a:rPr lang="en-US" altLang="en-US" sz="2400" dirty="0">
                <a:latin typeface="Tahoma" panose="020B0604030504040204" pitchFamily="34" charset="0"/>
              </a:rPr>
              <a:t>Motion</a:t>
            </a:r>
            <a:endParaRPr lang="en-US" altLang="en-US" sz="2800" dirty="0">
              <a:latin typeface="Tahoma" panose="020B0604030504040204" pitchFamily="34" charset="0"/>
            </a:endParaRPr>
          </a:p>
          <a:p>
            <a:pPr marL="342900" indent="-342900">
              <a:spcBef>
                <a:spcPct val="0"/>
              </a:spcBef>
            </a:pPr>
            <a:r>
              <a:rPr lang="en-US" altLang="en-US" sz="2800" dirty="0">
                <a:latin typeface="Tahoma" panose="020B0604030504040204" pitchFamily="34" charset="0"/>
              </a:rPr>
              <a:t>Java2D</a:t>
            </a:r>
          </a:p>
          <a:p>
            <a:pPr marL="1085850" lvl="1" indent="-342900">
              <a:spcBef>
                <a:spcPct val="0"/>
              </a:spcBef>
            </a:pPr>
            <a:r>
              <a:rPr lang="en-US" altLang="en-US" sz="2400" dirty="0">
                <a:latin typeface="Tahoma" panose="020B0604030504040204" pitchFamily="34" charset="0"/>
              </a:rPr>
              <a:t>Shapes</a:t>
            </a:r>
          </a:p>
          <a:p>
            <a:pPr marL="1085850" lvl="1" indent="-342900">
              <a:spcBef>
                <a:spcPct val="0"/>
              </a:spcBef>
            </a:pPr>
            <a:r>
              <a:rPr lang="en-US" altLang="en-US" sz="2400" dirty="0">
                <a:latin typeface="Tahoma" panose="020B0604030504040204" pitchFamily="34" charset="0"/>
              </a:rPr>
              <a:t>Curves</a:t>
            </a:r>
          </a:p>
          <a:p>
            <a:pPr marL="1085850" lvl="1" indent="-342900">
              <a:spcBef>
                <a:spcPct val="0"/>
              </a:spcBef>
            </a:pPr>
            <a:r>
              <a:rPr lang="en-US" altLang="en-US" sz="2400" dirty="0">
                <a:latin typeface="Tahoma" panose="020B0604030504040204" pitchFamily="34" charset="0"/>
              </a:rPr>
              <a:t>Gradients/Texture</a:t>
            </a: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40" y="1344108"/>
            <a:ext cx="48387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28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8DFD904-7A81-4BBC-94A0-C36FC477708E}"/>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46083" name="WordArt 5">
            <a:extLst>
              <a:ext uri="{FF2B5EF4-FFF2-40B4-BE49-F238E27FC236}">
                <a16:creationId xmlns:a16="http://schemas.microsoft.com/office/drawing/2014/main" id="{44D0D643-1168-46B6-B402-53976641584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Mouse Motion Listener Object</a:t>
            </a:r>
          </a:p>
        </p:txBody>
      </p:sp>
      <p:graphicFrame>
        <p:nvGraphicFramePr>
          <p:cNvPr id="2" name="Table 1">
            <a:extLst>
              <a:ext uri="{FF2B5EF4-FFF2-40B4-BE49-F238E27FC236}">
                <a16:creationId xmlns:a16="http://schemas.microsoft.com/office/drawing/2014/main" id="{00FDD48B-45D3-4679-B628-8A956009679A}"/>
              </a:ext>
            </a:extLst>
          </p:cNvPr>
          <p:cNvGraphicFramePr>
            <a:graphicFrameLocks noGrp="1"/>
          </p:cNvGraphicFramePr>
          <p:nvPr>
            <p:extLst>
              <p:ext uri="{D42A27DB-BD31-4B8C-83A1-F6EECF244321}">
                <p14:modId xmlns:p14="http://schemas.microsoft.com/office/powerpoint/2010/main" val="354590489"/>
              </p:ext>
            </p:extLst>
          </p:nvPr>
        </p:nvGraphicFramePr>
        <p:xfrm>
          <a:off x="254643" y="1613140"/>
          <a:ext cx="8635357" cy="4445362"/>
        </p:xfrm>
        <a:graphic>
          <a:graphicData uri="http://schemas.openxmlformats.org/drawingml/2006/table">
            <a:tbl>
              <a:tblPr firstRow="1" bandRow="1">
                <a:tableStyleId>{93296810-A885-4BE3-A3E7-6D5BEEA58F35}</a:tableStyleId>
              </a:tblPr>
              <a:tblGrid>
                <a:gridCol w="5092861">
                  <a:extLst>
                    <a:ext uri="{9D8B030D-6E8A-4147-A177-3AD203B41FA5}">
                      <a16:colId xmlns:a16="http://schemas.microsoft.com/office/drawing/2014/main" val="1323082961"/>
                    </a:ext>
                  </a:extLst>
                </a:gridCol>
                <a:gridCol w="3542496">
                  <a:extLst>
                    <a:ext uri="{9D8B030D-6E8A-4147-A177-3AD203B41FA5}">
                      <a16:colId xmlns:a16="http://schemas.microsoft.com/office/drawing/2014/main" val="1267230298"/>
                    </a:ext>
                  </a:extLst>
                </a:gridCol>
              </a:tblGrid>
              <a:tr h="604882">
                <a:tc>
                  <a:txBody>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Method Signature</a:t>
                      </a:r>
                    </a:p>
                  </a:txBody>
                  <a:tcPr/>
                </a:tc>
                <a:tc>
                  <a:txBody>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Description</a:t>
                      </a:r>
                    </a:p>
                  </a:txBody>
                  <a:tcPr/>
                </a:tc>
                <a:extLst>
                  <a:ext uri="{0D108BD9-81ED-4DB2-BD59-A6C34878D82A}">
                    <a16:rowId xmlns:a16="http://schemas.microsoft.com/office/drawing/2014/main" val="3705584385"/>
                  </a:ext>
                </a:extLst>
              </a:tr>
              <a:tr h="1491489">
                <a:tc>
                  <a:txBody>
                    <a:bodyPr/>
                    <a:lstStyle/>
                    <a:p>
                      <a:r>
                        <a:rPr lang="en-US" altLang="en-US" sz="2400" dirty="0">
                          <a:latin typeface="Tahoma" panose="020B0604030504040204" pitchFamily="34" charset="0"/>
                          <a:ea typeface="Tahoma" panose="020B0604030504040204" pitchFamily="34" charset="0"/>
                          <a:cs typeface="Tahoma" panose="020B0604030504040204" pitchFamily="34" charset="0"/>
                        </a:rPr>
                        <a:t>void mouseDragged(MouseEvent e) </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latin typeface="Tahoma" panose="020B0604030504040204" pitchFamily="34" charset="0"/>
                          <a:ea typeface="Tahoma" panose="020B0604030504040204" pitchFamily="34" charset="0"/>
                          <a:cs typeface="Tahoma" panose="020B0604030504040204" pitchFamily="34" charset="0"/>
                        </a:rPr>
                        <a:t>Invoked when a mouse button is presses on a component and then dragged.</a:t>
                      </a:r>
                    </a:p>
                  </a:txBody>
                  <a:tcPr/>
                </a:tc>
                <a:extLst>
                  <a:ext uri="{0D108BD9-81ED-4DB2-BD59-A6C34878D82A}">
                    <a16:rowId xmlns:a16="http://schemas.microsoft.com/office/drawing/2014/main" val="1943036892"/>
                  </a:ext>
                </a:extLst>
              </a:tr>
              <a:tr h="1938936">
                <a:tc>
                  <a:txBody>
                    <a:bodyPr/>
                    <a:lstStyle/>
                    <a:p>
                      <a:r>
                        <a:rPr lang="en-US" altLang="en-US" sz="2400" dirty="0">
                          <a:latin typeface="Tahoma" panose="020B0604030504040204" pitchFamily="34" charset="0"/>
                          <a:ea typeface="Tahoma" panose="020B0604030504040204" pitchFamily="34" charset="0"/>
                          <a:cs typeface="Tahoma" panose="020B0604030504040204" pitchFamily="34" charset="0"/>
                        </a:rPr>
                        <a:t>void mouseMoved(MouseEvent e) </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latin typeface="Tahoma" panose="020B0604030504040204" pitchFamily="34" charset="0"/>
                          <a:ea typeface="Tahoma" panose="020B0604030504040204" pitchFamily="34" charset="0"/>
                          <a:cs typeface="Tahoma" panose="020B0604030504040204" pitchFamily="34" charset="0"/>
                        </a:rPr>
                        <a:t>Invoked when the mouse cursor has been moved onto a component but no buttons have been pushed.</a:t>
                      </a:r>
                    </a:p>
                  </a:txBody>
                  <a:tcPr/>
                </a:tc>
                <a:extLst>
                  <a:ext uri="{0D108BD9-81ED-4DB2-BD59-A6C34878D82A}">
                    <a16:rowId xmlns:a16="http://schemas.microsoft.com/office/drawing/2014/main" val="2769840619"/>
                  </a:ext>
                </a:extLst>
              </a:tr>
            </a:tbl>
          </a:graphicData>
        </a:graphic>
      </p:graphicFrame>
    </p:spTree>
    <p:extLst>
      <p:ext uri="{BB962C8B-B14F-4D97-AF65-F5344CB8AC3E}">
        <p14:creationId xmlns:p14="http://schemas.microsoft.com/office/powerpoint/2010/main" val="272197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1573A79-95E5-415E-A6D4-D204F2EE54E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48131" name="WordArt 5">
            <a:extLst>
              <a:ext uri="{FF2B5EF4-FFF2-40B4-BE49-F238E27FC236}">
                <a16:creationId xmlns:a16="http://schemas.microsoft.com/office/drawing/2014/main" id="{9F0D30D3-0FD6-49DC-AF4B-6C5A982EC88B}"/>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Mouse Listener Object</a:t>
            </a:r>
          </a:p>
        </p:txBody>
      </p:sp>
      <p:sp>
        <p:nvSpPr>
          <p:cNvPr id="48132" name="TextBox 3">
            <a:extLst>
              <a:ext uri="{FF2B5EF4-FFF2-40B4-BE49-F238E27FC236}">
                <a16:creationId xmlns:a16="http://schemas.microsoft.com/office/drawing/2014/main" id="{81F00571-76C9-42EB-9048-3B28032B855A}"/>
              </a:ext>
            </a:extLst>
          </p:cNvPr>
          <p:cNvSpPr txBox="1">
            <a:spLocks noChangeArrowheads="1"/>
          </p:cNvSpPr>
          <p:nvPr/>
        </p:nvSpPr>
        <p:spPr bwMode="auto">
          <a:xfrm>
            <a:off x="228600" y="1272651"/>
            <a:ext cx="8915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The MouseEvent argument e reveals which button was clicked and the coordinate of mouse cursor when button was pressed.  Useful methods are:</a:t>
            </a:r>
          </a:p>
        </p:txBody>
      </p:sp>
      <p:graphicFrame>
        <p:nvGraphicFramePr>
          <p:cNvPr id="2" name="Table 1">
            <a:extLst>
              <a:ext uri="{FF2B5EF4-FFF2-40B4-BE49-F238E27FC236}">
                <a16:creationId xmlns:a16="http://schemas.microsoft.com/office/drawing/2014/main" id="{C2E9FB58-807C-4F17-AD78-037FAE06C795}"/>
              </a:ext>
            </a:extLst>
          </p:cNvPr>
          <p:cNvGraphicFramePr>
            <a:graphicFrameLocks noGrp="1"/>
          </p:cNvGraphicFramePr>
          <p:nvPr>
            <p:extLst>
              <p:ext uri="{D42A27DB-BD31-4B8C-83A1-F6EECF244321}">
                <p14:modId xmlns:p14="http://schemas.microsoft.com/office/powerpoint/2010/main" val="3440428228"/>
              </p:ext>
            </p:extLst>
          </p:nvPr>
        </p:nvGraphicFramePr>
        <p:xfrm>
          <a:off x="353729" y="2863497"/>
          <a:ext cx="8376385" cy="2926080"/>
        </p:xfrm>
        <a:graphic>
          <a:graphicData uri="http://schemas.openxmlformats.org/drawingml/2006/table">
            <a:tbl>
              <a:tblPr firstRow="1" bandRow="1">
                <a:tableStyleId>{93296810-A885-4BE3-A3E7-6D5BEEA58F35}</a:tableStyleId>
              </a:tblPr>
              <a:tblGrid>
                <a:gridCol w="2042962">
                  <a:extLst>
                    <a:ext uri="{9D8B030D-6E8A-4147-A177-3AD203B41FA5}">
                      <a16:colId xmlns:a16="http://schemas.microsoft.com/office/drawing/2014/main" val="340842646"/>
                    </a:ext>
                  </a:extLst>
                </a:gridCol>
                <a:gridCol w="6333423">
                  <a:extLst>
                    <a:ext uri="{9D8B030D-6E8A-4147-A177-3AD203B41FA5}">
                      <a16:colId xmlns:a16="http://schemas.microsoft.com/office/drawing/2014/main" val="4203617226"/>
                    </a:ext>
                  </a:extLst>
                </a:gridCol>
              </a:tblGrid>
              <a:tr h="370840">
                <a:tc>
                  <a:txBody>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Method</a:t>
                      </a:r>
                    </a:p>
                  </a:txBody>
                  <a:tcPr/>
                </a:tc>
                <a:tc>
                  <a:txBody>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Description</a:t>
                      </a:r>
                    </a:p>
                  </a:txBody>
                  <a:tcPr/>
                </a:tc>
                <a:extLst>
                  <a:ext uri="{0D108BD9-81ED-4DB2-BD59-A6C34878D82A}">
                    <a16:rowId xmlns:a16="http://schemas.microsoft.com/office/drawing/2014/main" val="1649220996"/>
                  </a:ext>
                </a:extLst>
              </a:tr>
              <a:tr h="370840">
                <a:tc>
                  <a:txBody>
                    <a:bodyPr/>
                    <a:lstStyle/>
                    <a:p>
                      <a:r>
                        <a:rPr lang="en-US" altLang="en-US" sz="2400" dirty="0">
                          <a:latin typeface="Tahoma" panose="020B0604030504040204" pitchFamily="34" charset="0"/>
                          <a:ea typeface="Tahoma" panose="020B0604030504040204" pitchFamily="34" charset="0"/>
                          <a:cs typeface="Tahoma" panose="020B0604030504040204" pitchFamily="34" charset="0"/>
                        </a:rPr>
                        <a:t>e.getButton() </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buFontTx/>
                        <a:buNone/>
                      </a:pPr>
                      <a:r>
                        <a:rPr lang="en-US" altLang="en-US" sz="2400" dirty="0">
                          <a:latin typeface="Tahoma" panose="020B0604030504040204" pitchFamily="34" charset="0"/>
                          <a:ea typeface="Tahoma" panose="020B0604030504040204" pitchFamily="34" charset="0"/>
                          <a:cs typeface="Tahoma" panose="020B0604030504040204" pitchFamily="34" charset="0"/>
                        </a:rPr>
                        <a:t>Returns:</a:t>
                      </a:r>
                    </a:p>
                    <a:p>
                      <a:pPr marL="342900" indent="-342900">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MouseEvent.BUTTON1 (left button)</a:t>
                      </a:r>
                    </a:p>
                    <a:p>
                      <a:pPr marL="342900" indent="-342900">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MouseEvent.BUTTON2 (middle button)</a:t>
                      </a:r>
                    </a:p>
                    <a:p>
                      <a:pPr marL="342900" indent="-342900">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MouseEvent.BUTTON3 (right button)</a:t>
                      </a:r>
                    </a:p>
                  </a:txBody>
                  <a:tcPr/>
                </a:tc>
                <a:extLst>
                  <a:ext uri="{0D108BD9-81ED-4DB2-BD59-A6C34878D82A}">
                    <a16:rowId xmlns:a16="http://schemas.microsoft.com/office/drawing/2014/main" val="1543789519"/>
                  </a:ext>
                </a:extLst>
              </a:tr>
              <a:tr h="370840">
                <a:tc>
                  <a:txBody>
                    <a:bodyPr/>
                    <a:lstStyle/>
                    <a:p>
                      <a:r>
                        <a:rPr lang="en-US" altLang="en-US" sz="2400" dirty="0">
                          <a:latin typeface="Tahoma" panose="020B0604030504040204" pitchFamily="34" charset="0"/>
                          <a:ea typeface="Tahoma" panose="020B0604030504040204" pitchFamily="34" charset="0"/>
                          <a:cs typeface="Tahoma" panose="020B0604030504040204" pitchFamily="34" charset="0"/>
                        </a:rPr>
                        <a:t>e.getX() </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altLang="en-US" sz="2400" dirty="0">
                          <a:latin typeface="Tahoma" panose="020B0604030504040204" pitchFamily="34" charset="0"/>
                          <a:ea typeface="Tahoma" panose="020B0604030504040204" pitchFamily="34" charset="0"/>
                          <a:cs typeface="Tahoma" panose="020B0604030504040204" pitchFamily="34" charset="0"/>
                        </a:rPr>
                        <a:t>Returns X coordinate of mouse cursor</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940224459"/>
                  </a:ext>
                </a:extLst>
              </a:tr>
              <a:tr h="370840">
                <a:tc>
                  <a:txBody>
                    <a:bodyPr/>
                    <a:lstStyle/>
                    <a:p>
                      <a:r>
                        <a:rPr lang="en-US" altLang="en-US" sz="2400" dirty="0">
                          <a:latin typeface="Tahoma" panose="020B0604030504040204" pitchFamily="34" charset="0"/>
                          <a:ea typeface="Tahoma" panose="020B0604030504040204" pitchFamily="34" charset="0"/>
                          <a:cs typeface="Tahoma" panose="020B0604030504040204" pitchFamily="34" charset="0"/>
                        </a:rPr>
                        <a:t>e.getY() </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altLang="en-US" sz="2400" dirty="0">
                          <a:latin typeface="Tahoma" panose="020B0604030504040204" pitchFamily="34" charset="0"/>
                          <a:ea typeface="Tahoma" panose="020B0604030504040204" pitchFamily="34" charset="0"/>
                          <a:cs typeface="Tahoma" panose="020B0604030504040204" pitchFamily="34" charset="0"/>
                        </a:rPr>
                        <a:t>Returns Y coordinate of mouse cursor </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079993565"/>
                  </a:ext>
                </a:extLst>
              </a:tr>
            </a:tbl>
          </a:graphicData>
        </a:graphic>
      </p:graphicFrame>
    </p:spTree>
    <p:extLst>
      <p:ext uri="{BB962C8B-B14F-4D97-AF65-F5344CB8AC3E}">
        <p14:creationId xmlns:p14="http://schemas.microsoft.com/office/powerpoint/2010/main" val="230044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8583AA2-0DD6-46E8-AA46-23E96FEC43B9}"/>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50179" name="WordArt 5">
            <a:extLst>
              <a:ext uri="{FF2B5EF4-FFF2-40B4-BE49-F238E27FC236}">
                <a16:creationId xmlns:a16="http://schemas.microsoft.com/office/drawing/2014/main" id="{D554EDFF-D5E9-41E2-A23E-C0F7DA9E04A7}"/>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JLabel Revisited</a:t>
            </a:r>
          </a:p>
        </p:txBody>
      </p:sp>
      <p:sp>
        <p:nvSpPr>
          <p:cNvPr id="50180" name="TextBox 3">
            <a:extLst>
              <a:ext uri="{FF2B5EF4-FFF2-40B4-BE49-F238E27FC236}">
                <a16:creationId xmlns:a16="http://schemas.microsoft.com/office/drawing/2014/main" id="{62D6DD1A-AFBF-4D47-BE8F-01D3652CA1D2}"/>
              </a:ext>
            </a:extLst>
          </p:cNvPr>
          <p:cNvSpPr txBox="1">
            <a:spLocks noChangeArrowheads="1"/>
          </p:cNvSpPr>
          <p:nvPr/>
        </p:nvSpPr>
        <p:spPr bwMode="auto">
          <a:xfrm>
            <a:off x="609600" y="3733532"/>
            <a:ext cx="8277726"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ImageIcon image = new ImageIcon("waldo.png");</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label.setIcon(image);	// set</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label.setIcon(null);		// clear</a:t>
            </a:r>
          </a:p>
        </p:txBody>
      </p:sp>
      <p:graphicFrame>
        <p:nvGraphicFramePr>
          <p:cNvPr id="2" name="Table 1">
            <a:extLst>
              <a:ext uri="{FF2B5EF4-FFF2-40B4-BE49-F238E27FC236}">
                <a16:creationId xmlns:a16="http://schemas.microsoft.com/office/drawing/2014/main" id="{F7A19664-0863-448F-8550-B972CBE6158D}"/>
              </a:ext>
            </a:extLst>
          </p:cNvPr>
          <p:cNvGraphicFramePr>
            <a:graphicFrameLocks noGrp="1"/>
          </p:cNvGraphicFramePr>
          <p:nvPr>
            <p:extLst>
              <p:ext uri="{D42A27DB-BD31-4B8C-83A1-F6EECF244321}">
                <p14:modId xmlns:p14="http://schemas.microsoft.com/office/powerpoint/2010/main" val="3177969320"/>
              </p:ext>
            </p:extLst>
          </p:nvPr>
        </p:nvGraphicFramePr>
        <p:xfrm>
          <a:off x="609600" y="1529080"/>
          <a:ext cx="8071944" cy="2072640"/>
        </p:xfrm>
        <a:graphic>
          <a:graphicData uri="http://schemas.openxmlformats.org/drawingml/2006/table">
            <a:tbl>
              <a:tblPr firstRow="1" bandRow="1">
                <a:tableStyleId>{93296810-A885-4BE3-A3E7-6D5BEEA58F35}</a:tableStyleId>
              </a:tblPr>
              <a:tblGrid>
                <a:gridCol w="8071944">
                  <a:extLst>
                    <a:ext uri="{9D8B030D-6E8A-4147-A177-3AD203B41FA5}">
                      <a16:colId xmlns:a16="http://schemas.microsoft.com/office/drawing/2014/main" val="102027195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800" dirty="0">
                          <a:latin typeface="Tahoma" panose="020B0604030504040204" pitchFamily="34" charset="0"/>
                          <a:ea typeface="Tahoma" panose="020B0604030504040204" pitchFamily="34" charset="0"/>
                          <a:cs typeface="Tahoma" panose="020B0604030504040204" pitchFamily="34" charset="0"/>
                        </a:rPr>
                        <a:t>JLabels can display graphics files.</a:t>
                      </a:r>
                    </a:p>
                  </a:txBody>
                  <a:tcPr/>
                </a:tc>
                <a:extLst>
                  <a:ext uri="{0D108BD9-81ED-4DB2-BD59-A6C34878D82A}">
                    <a16:rowId xmlns:a16="http://schemas.microsoft.com/office/drawing/2014/main" val="3368116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dirty="0">
                          <a:latin typeface="Tahoma" panose="020B0604030504040204" pitchFamily="34" charset="0"/>
                          <a:ea typeface="Tahoma" panose="020B0604030504040204" pitchFamily="34" charset="0"/>
                          <a:cs typeface="Tahoma" panose="020B0604030504040204" pitchFamily="34" charset="0"/>
                        </a:rPr>
                        <a:t>JPEG (Joint Photographic Experts Group) </a:t>
                      </a:r>
                    </a:p>
                  </a:txBody>
                  <a:tcPr/>
                </a:tc>
                <a:extLst>
                  <a:ext uri="{0D108BD9-81ED-4DB2-BD59-A6C34878D82A}">
                    <a16:rowId xmlns:a16="http://schemas.microsoft.com/office/drawing/2014/main" val="26720891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dirty="0">
                          <a:latin typeface="Tahoma" panose="020B0604030504040204" pitchFamily="34" charset="0"/>
                          <a:ea typeface="Tahoma" panose="020B0604030504040204" pitchFamily="34" charset="0"/>
                          <a:cs typeface="Tahoma" panose="020B0604030504040204" pitchFamily="34" charset="0"/>
                        </a:rPr>
                        <a:t>GIF (Graphic Interchange Format)</a:t>
                      </a:r>
                    </a:p>
                  </a:txBody>
                  <a:tcPr/>
                </a:tc>
                <a:extLst>
                  <a:ext uri="{0D108BD9-81ED-4DB2-BD59-A6C34878D82A}">
                    <a16:rowId xmlns:a16="http://schemas.microsoft.com/office/drawing/2014/main" val="3075069888"/>
                  </a:ext>
                </a:extLst>
              </a:tr>
              <a:tr h="370840">
                <a:tc>
                  <a:txBody>
                    <a:bodyPr/>
                    <a:lstStyle/>
                    <a:p>
                      <a:r>
                        <a:rPr lang="en-US" altLang="en-US" sz="2800" dirty="0">
                          <a:latin typeface="Tahoma" panose="020B0604030504040204" pitchFamily="34" charset="0"/>
                          <a:ea typeface="Tahoma" panose="020B0604030504040204" pitchFamily="34" charset="0"/>
                          <a:cs typeface="Tahoma" panose="020B0604030504040204" pitchFamily="34" charset="0"/>
                        </a:rPr>
                        <a:t>PNG (Portable Network Graphics) </a:t>
                      </a:r>
                      <a:endParaRPr lang="en-US" sz="28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13710003"/>
                  </a:ext>
                </a:extLst>
              </a:tr>
            </a:tbl>
          </a:graphicData>
        </a:graphic>
      </p:graphicFrame>
    </p:spTree>
    <p:extLst>
      <p:ext uri="{BB962C8B-B14F-4D97-AF65-F5344CB8AC3E}">
        <p14:creationId xmlns:p14="http://schemas.microsoft.com/office/powerpoint/2010/main" val="349123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025AD1C-A89E-4E7A-BFBB-8210C365683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52227" name="WordArt 5">
            <a:extLst>
              <a:ext uri="{FF2B5EF4-FFF2-40B4-BE49-F238E27FC236}">
                <a16:creationId xmlns:a16="http://schemas.microsoft.com/office/drawing/2014/main" id="{A82CEA32-9E74-4A97-ACB5-481934F12C1D}"/>
              </a:ext>
            </a:extLst>
          </p:cNvPr>
          <p:cNvSpPr>
            <a:spLocks noChangeArrowheads="1" noChangeShapeType="1" noTextEdit="1"/>
          </p:cNvSpPr>
          <p:nvPr/>
        </p:nvSpPr>
        <p:spPr bwMode="auto">
          <a:xfrm>
            <a:off x="1257299" y="402432"/>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Where’s Waldo Lab</a:t>
            </a:r>
          </a:p>
        </p:txBody>
      </p:sp>
      <p:sp>
        <p:nvSpPr>
          <p:cNvPr id="52228" name="TextBox 3">
            <a:extLst>
              <a:ext uri="{FF2B5EF4-FFF2-40B4-BE49-F238E27FC236}">
                <a16:creationId xmlns:a16="http://schemas.microsoft.com/office/drawing/2014/main" id="{F8BB919B-0970-49B9-A4AB-C59A2E189292}"/>
              </a:ext>
            </a:extLst>
          </p:cNvPr>
          <p:cNvSpPr txBox="1">
            <a:spLocks noChangeArrowheads="1"/>
          </p:cNvSpPr>
          <p:nvPr/>
        </p:nvSpPr>
        <p:spPr bwMode="auto">
          <a:xfrm>
            <a:off x="0" y="1338263"/>
            <a:ext cx="8915400"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endParaRPr lang="en-US" altLang="en-US" sz="2800" dirty="0"/>
          </a:p>
          <a:p>
            <a:pPr>
              <a:buFontTx/>
              <a:buNone/>
            </a:pPr>
            <a:endParaRPr lang="en-US" altLang="en-US" sz="2800" dirty="0"/>
          </a:p>
          <a:p>
            <a:pPr>
              <a:spcBef>
                <a:spcPct val="0"/>
              </a:spcBef>
              <a:buFontTx/>
              <a:buNone/>
            </a:pPr>
            <a:endParaRPr lang="en-US" altLang="en-US" sz="2800" dirty="0"/>
          </a:p>
        </p:txBody>
      </p:sp>
      <p:pic>
        <p:nvPicPr>
          <p:cNvPr id="52229" name="Picture 2">
            <a:extLst>
              <a:ext uri="{FF2B5EF4-FFF2-40B4-BE49-F238E27FC236}">
                <a16:creationId xmlns:a16="http://schemas.microsoft.com/office/drawing/2014/main" id="{1B30317F-5F07-43C7-9997-A6BFC3E0F5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8196" y="1422345"/>
            <a:ext cx="7119007" cy="45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5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WordArt 5">
            <a:extLst>
              <a:ext uri="{FF2B5EF4-FFF2-40B4-BE49-F238E27FC236}">
                <a16:creationId xmlns:a16="http://schemas.microsoft.com/office/drawing/2014/main" id="{006181E7-5AE7-405C-85B0-2D1CB6CAFE79}"/>
              </a:ext>
            </a:extLst>
          </p:cNvPr>
          <p:cNvSpPr>
            <a:spLocks noChangeArrowheads="1" noChangeShapeType="1" noTextEdit="1"/>
          </p:cNvSpPr>
          <p:nvPr/>
        </p:nvSpPr>
        <p:spPr bwMode="auto">
          <a:xfrm>
            <a:off x="1414462" y="349469"/>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Paint Editor</a:t>
            </a:r>
          </a:p>
        </p:txBody>
      </p:sp>
      <p:pic>
        <p:nvPicPr>
          <p:cNvPr id="2050" name="Picture 2">
            <a:extLst>
              <a:ext uri="{FF2B5EF4-FFF2-40B4-BE49-F238E27FC236}">
                <a16:creationId xmlns:a16="http://schemas.microsoft.com/office/drawing/2014/main" id="{39780DD4-E233-4DF4-B6B0-E336C55FC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4" y="1495644"/>
            <a:ext cx="6567488"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52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C9AC1CB-56EA-4427-BC15-A6A81E3B4C35}"/>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55299" name="WordArt 5">
            <a:extLst>
              <a:ext uri="{FF2B5EF4-FFF2-40B4-BE49-F238E27FC236}">
                <a16:creationId xmlns:a16="http://schemas.microsoft.com/office/drawing/2014/main" id="{346C668E-959A-4804-B7BE-C95110F80DD5}"/>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55300" name="TextBox 3">
            <a:extLst>
              <a:ext uri="{FF2B5EF4-FFF2-40B4-BE49-F238E27FC236}">
                <a16:creationId xmlns:a16="http://schemas.microsoft.com/office/drawing/2014/main" id="{A4FD6D0F-D869-4B60-936D-ED1C20266413}"/>
              </a:ext>
            </a:extLst>
          </p:cNvPr>
          <p:cNvSpPr txBox="1">
            <a:spLocks noChangeArrowheads="1"/>
          </p:cNvSpPr>
          <p:nvPr/>
        </p:nvSpPr>
        <p:spPr bwMode="auto">
          <a:xfrm>
            <a:off x="1166649" y="1524000"/>
            <a:ext cx="7721341"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Basic Approach:</a:t>
            </a:r>
          </a:p>
          <a:p>
            <a:pPr>
              <a:buFontTx/>
              <a:buNone/>
            </a:pPr>
            <a:endParaRPr lang="en-US" altLang="en-US" sz="2800" dirty="0"/>
          </a:p>
          <a:p>
            <a:r>
              <a:rPr lang="en-US" altLang="en-US" sz="2800" dirty="0"/>
              <a:t>Create a Graphics2D object.</a:t>
            </a:r>
          </a:p>
          <a:p>
            <a:r>
              <a:rPr lang="en-US" altLang="en-US" sz="2800" dirty="0"/>
              <a:t>Establish the Stroke and Paint objects needed for drawing. </a:t>
            </a:r>
          </a:p>
          <a:p>
            <a:r>
              <a:rPr lang="en-US" altLang="en-US" sz="2800" dirty="0"/>
              <a:t>Establish the Shape object for drawing.</a:t>
            </a:r>
          </a:p>
          <a:p>
            <a:r>
              <a:rPr lang="en-US" altLang="en-US" sz="2800" dirty="0"/>
              <a:t>Draw shape to Graphics2D object using drawing methods</a:t>
            </a:r>
          </a:p>
          <a:p>
            <a:r>
              <a:rPr lang="en-US" altLang="en-US" sz="2800" dirty="0"/>
              <a:t>Dispose of graphics object when done.</a:t>
            </a:r>
          </a:p>
          <a:p>
            <a:pPr>
              <a:buFontTx/>
              <a:buNone/>
            </a:pPr>
            <a:endParaRPr lang="en-US" altLang="en-US" sz="2800" dirty="0"/>
          </a:p>
        </p:txBody>
      </p:sp>
    </p:spTree>
    <p:extLst>
      <p:ext uri="{BB962C8B-B14F-4D97-AF65-F5344CB8AC3E}">
        <p14:creationId xmlns:p14="http://schemas.microsoft.com/office/powerpoint/2010/main" val="2173578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3172854-6924-432E-BF6F-08693C7A0635}"/>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57347" name="WordArt 5">
            <a:extLst>
              <a:ext uri="{FF2B5EF4-FFF2-40B4-BE49-F238E27FC236}">
                <a16:creationId xmlns:a16="http://schemas.microsoft.com/office/drawing/2014/main" id="{68CAA8EA-5B12-4012-8AFE-B5C565E5B543}"/>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57348" name="TextBox 3">
            <a:extLst>
              <a:ext uri="{FF2B5EF4-FFF2-40B4-BE49-F238E27FC236}">
                <a16:creationId xmlns:a16="http://schemas.microsoft.com/office/drawing/2014/main" id="{DF29439E-ECCA-4BAA-B0BC-F22BBE7FF850}"/>
              </a:ext>
            </a:extLst>
          </p:cNvPr>
          <p:cNvSpPr txBox="1">
            <a:spLocks noChangeArrowheads="1"/>
          </p:cNvSpPr>
          <p:nvPr/>
        </p:nvSpPr>
        <p:spPr bwMode="auto">
          <a:xfrm>
            <a:off x="515007" y="1359284"/>
            <a:ext cx="8534399" cy="509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A Graphics2D object (g2D) is created using:</a:t>
            </a:r>
          </a:p>
          <a:p>
            <a:pPr>
              <a:buFontTx/>
              <a:buNone/>
            </a:pPr>
            <a:r>
              <a:rPr lang="en-US" altLang="en-US" sz="2800" dirty="0">
                <a:solidFill>
                  <a:schemeClr val="accent2"/>
                </a:solidFill>
              </a:rPr>
              <a:t>Graphics g2D = (Graphics2D) hostControl.getGraphics();</a:t>
            </a:r>
          </a:p>
          <a:p>
            <a:pPr>
              <a:buFontTx/>
              <a:buNone/>
            </a:pPr>
            <a:r>
              <a:rPr lang="en-US" altLang="en-US" sz="2800" dirty="0"/>
              <a:t>where hostControl is the control hosting the graphics object. Or</a:t>
            </a:r>
          </a:p>
          <a:p>
            <a:pPr>
              <a:buFontTx/>
              <a:buNone/>
            </a:pPr>
            <a:r>
              <a:rPr lang="en-US" altLang="en-US" sz="2800" dirty="0">
                <a:solidFill>
                  <a:schemeClr val="accent2"/>
                </a:solidFill>
              </a:rPr>
              <a:t>Graphics g2D = (Graphics2D) g;</a:t>
            </a:r>
            <a:endParaRPr lang="en-US" altLang="en-US" sz="2800" dirty="0"/>
          </a:p>
          <a:p>
            <a:pPr>
              <a:buFontTx/>
              <a:buNone/>
            </a:pPr>
            <a:r>
              <a:rPr lang="en-US" altLang="en-US" sz="2800" dirty="0"/>
              <a:t>where g is from the paintComponent method.</a:t>
            </a:r>
          </a:p>
          <a:p>
            <a:pPr>
              <a:buFontTx/>
              <a:buNone/>
            </a:pPr>
            <a:r>
              <a:rPr lang="en-US" altLang="en-US" sz="2800" dirty="0">
                <a:solidFill>
                  <a:schemeClr val="accent2"/>
                </a:solidFill>
              </a:rPr>
              <a:t>g2D.setStroke(new BasicStroke(width));</a:t>
            </a:r>
          </a:p>
          <a:p>
            <a:pPr>
              <a:buFontTx/>
              <a:buNone/>
            </a:pPr>
            <a:r>
              <a:rPr lang="en-US" altLang="en-US" sz="2800" dirty="0">
                <a:solidFill>
                  <a:schemeClr val="accent2"/>
                </a:solidFill>
              </a:rPr>
              <a:t>g2D.setPaint(color);</a:t>
            </a:r>
          </a:p>
          <a:p>
            <a:pPr>
              <a:buFontTx/>
              <a:buNone/>
            </a:pPr>
            <a:r>
              <a:rPr lang="en-US" altLang="en-US" sz="2800" dirty="0">
                <a:solidFill>
                  <a:schemeClr val="accent2"/>
                </a:solidFill>
              </a:rPr>
              <a:t>g2D.drawingMethod(arguments);</a:t>
            </a:r>
          </a:p>
          <a:p>
            <a:pPr>
              <a:buFontTx/>
              <a:buNone/>
            </a:pPr>
            <a:r>
              <a:rPr lang="en-US" altLang="en-US" sz="2800" dirty="0">
                <a:solidFill>
                  <a:schemeClr val="accent2"/>
                </a:solidFill>
              </a:rPr>
              <a:t>g2D.dispose();</a:t>
            </a:r>
          </a:p>
        </p:txBody>
      </p:sp>
    </p:spTree>
    <p:extLst>
      <p:ext uri="{BB962C8B-B14F-4D97-AF65-F5344CB8AC3E}">
        <p14:creationId xmlns:p14="http://schemas.microsoft.com/office/powerpoint/2010/main" val="855324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F89F8CD-D447-4422-A6F4-115E6436AEE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61443" name="WordArt 5">
            <a:extLst>
              <a:ext uri="{FF2B5EF4-FFF2-40B4-BE49-F238E27FC236}">
                <a16:creationId xmlns:a16="http://schemas.microsoft.com/office/drawing/2014/main" id="{7DC4640C-0E61-4098-9A75-E7493653DC9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Lines</a:t>
            </a:r>
          </a:p>
        </p:txBody>
      </p:sp>
      <p:sp>
        <p:nvSpPr>
          <p:cNvPr id="2" name="Rectangle 1">
            <a:extLst>
              <a:ext uri="{FF2B5EF4-FFF2-40B4-BE49-F238E27FC236}">
                <a16:creationId xmlns:a16="http://schemas.microsoft.com/office/drawing/2014/main" id="{5B073FBC-BE78-4947-AA69-611094229794}"/>
              </a:ext>
            </a:extLst>
          </p:cNvPr>
          <p:cNvSpPr/>
          <p:nvPr/>
        </p:nvSpPr>
        <p:spPr>
          <a:xfrm>
            <a:off x="350874" y="1524000"/>
            <a:ext cx="8633637" cy="3046988"/>
          </a:xfrm>
          <a:prstGeom prst="rect">
            <a:avLst/>
          </a:prstGeom>
        </p:spPr>
        <p:txBody>
          <a:bodyPr wrap="square">
            <a:spAutoFit/>
          </a:bodyPr>
          <a:lstStyle/>
          <a:p>
            <a:pPr marL="228600">
              <a:spcBef>
                <a:spcPts val="0"/>
              </a:spcBef>
              <a:spcAft>
                <a:spcPts val="0"/>
              </a:spcAft>
              <a:tabLst>
                <a:tab pos="2743200" algn="ctr"/>
                <a:tab pos="5486400" algn="r"/>
                <a:tab pos="457200" algn="l"/>
              </a:tabLst>
              <a:defRPr/>
            </a:pPr>
            <a:r>
              <a:rPr lang="en-US" sz="3200" dirty="0">
                <a:latin typeface="Tahoma" panose="020B0604030504040204" pitchFamily="34" charset="0"/>
                <a:ea typeface="Tahoma" panose="020B0604030504040204" pitchFamily="34" charset="0"/>
                <a:cs typeface="Tahoma" panose="020B0604030504040204" pitchFamily="34" charset="0"/>
              </a:rPr>
              <a:t>Drawing Lines:</a:t>
            </a:r>
          </a:p>
          <a:p>
            <a:pPr marL="228600">
              <a:spcBef>
                <a:spcPts val="0"/>
              </a:spcBef>
              <a:spcAft>
                <a:spcPts val="0"/>
              </a:spcAft>
              <a:tabLst>
                <a:tab pos="2743200" algn="ctr"/>
                <a:tab pos="5486400" algn="r"/>
                <a:tab pos="457200" algn="l"/>
              </a:tabLst>
              <a:defRPr/>
            </a:pPr>
            <a:endParaRPr lang="en-US" sz="3200" dirty="0">
              <a:latin typeface="Tahoma" panose="020B0604030504040204" pitchFamily="34" charset="0"/>
              <a:ea typeface="Tahoma" panose="020B0604030504040204" pitchFamily="34" charset="0"/>
              <a:cs typeface="Tahoma" panose="020B0604030504040204" pitchFamily="34" charset="0"/>
            </a:endParaRPr>
          </a:p>
          <a:p>
            <a:pPr marL="228600">
              <a:spcBef>
                <a:spcPts val="0"/>
              </a:spcBef>
              <a:spcAft>
                <a:spcPts val="0"/>
              </a:spcAft>
              <a:tabLst>
                <a:tab pos="2743200" algn="ctr"/>
                <a:tab pos="5486400" algn="r"/>
                <a:tab pos="457200" algn="l"/>
              </a:tabLst>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Line2D.Double line = new Line2D.Double(20, 20, 280, 180);</a:t>
            </a:r>
          </a:p>
          <a:p>
            <a:pPr marL="228600">
              <a:spcBef>
                <a:spcPts val="0"/>
              </a:spcBef>
              <a:spcAft>
                <a:spcPts val="0"/>
              </a:spcAft>
              <a:tabLst>
                <a:tab pos="2743200" algn="ctr"/>
                <a:tab pos="5486400" algn="r"/>
                <a:tab pos="457200" algn="l"/>
              </a:tabLst>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g2D.setPaint(Color.BLACK);</a:t>
            </a:r>
          </a:p>
          <a:p>
            <a:pPr marL="228600">
              <a:spcBef>
                <a:spcPts val="0"/>
              </a:spcBef>
              <a:spcAft>
                <a:spcPts val="0"/>
              </a:spcAft>
              <a:tabLst>
                <a:tab pos="2743200" algn="ctr"/>
                <a:tab pos="5486400" algn="r"/>
                <a:tab pos="457200" algn="l"/>
              </a:tabLst>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g2D.draw(line);</a:t>
            </a:r>
          </a:p>
        </p:txBody>
      </p:sp>
      <p:pic>
        <p:nvPicPr>
          <p:cNvPr id="61445" name="Picture 2">
            <a:extLst>
              <a:ext uri="{FF2B5EF4-FFF2-40B4-BE49-F238E27FC236}">
                <a16:creationId xmlns:a16="http://schemas.microsoft.com/office/drawing/2014/main" id="{3C081161-0DDD-4153-9C2C-A90E452BF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6710" y="4162097"/>
            <a:ext cx="3200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2928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FA8A392-4AEA-4D8A-B607-EC08D9942CBE}"/>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63491" name="WordArt 5">
            <a:extLst>
              <a:ext uri="{FF2B5EF4-FFF2-40B4-BE49-F238E27FC236}">
                <a16:creationId xmlns:a16="http://schemas.microsoft.com/office/drawing/2014/main" id="{64C46BEC-D926-49F0-AB58-E7E9DF9D03D7}"/>
              </a:ext>
            </a:extLst>
          </p:cNvPr>
          <p:cNvSpPr>
            <a:spLocks noChangeArrowheads="1" noChangeShapeType="1" noTextEdit="1"/>
          </p:cNvSpPr>
          <p:nvPr/>
        </p:nvSpPr>
        <p:spPr bwMode="auto">
          <a:xfrm>
            <a:off x="1389993" y="449633"/>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Rectangles</a:t>
            </a:r>
          </a:p>
        </p:txBody>
      </p:sp>
      <p:sp>
        <p:nvSpPr>
          <p:cNvPr id="2" name="Rectangle 1">
            <a:extLst>
              <a:ext uri="{FF2B5EF4-FFF2-40B4-BE49-F238E27FC236}">
                <a16:creationId xmlns:a16="http://schemas.microsoft.com/office/drawing/2014/main" id="{7EDDEE66-E5EF-4B5B-97C7-45B18AE74871}"/>
              </a:ext>
            </a:extLst>
          </p:cNvPr>
          <p:cNvSpPr/>
          <p:nvPr/>
        </p:nvSpPr>
        <p:spPr>
          <a:xfrm>
            <a:off x="627993" y="1524000"/>
            <a:ext cx="7267903" cy="3908762"/>
          </a:xfrm>
          <a:prstGeom prst="rect">
            <a:avLst/>
          </a:prstGeom>
        </p:spPr>
        <p:txBody>
          <a:bodyPr wrap="square">
            <a:spAutoFit/>
          </a:bodyPr>
          <a:lstStyle/>
          <a:p>
            <a:pPr>
              <a:defRPr/>
            </a:pPr>
            <a:r>
              <a:rPr lang="en-US" sz="3200" dirty="0">
                <a:latin typeface="Tahoma" panose="020B0604030504040204" pitchFamily="34" charset="0"/>
                <a:ea typeface="Tahoma" panose="020B0604030504040204" pitchFamily="34" charset="0"/>
                <a:cs typeface="Tahoma" panose="020B0604030504040204" pitchFamily="34" charset="0"/>
              </a:rPr>
              <a:t>Drawing Rectangles:</a:t>
            </a:r>
          </a:p>
          <a:p>
            <a:pPr>
              <a:defRPr/>
            </a:pPr>
            <a:endParaRPr lang="en-US" sz="3200" dirty="0">
              <a:latin typeface="Tahoma" panose="020B0604030504040204" pitchFamily="34" charset="0"/>
              <a:ea typeface="Tahoma" panose="020B0604030504040204" pitchFamily="34" charset="0"/>
              <a:cs typeface="Tahoma" panose="020B0604030504040204" pitchFamily="34" charset="0"/>
            </a:endParaRP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Rectangle2D.Double rect = new Rectangle2D.Double(40, 40, 150, 100);</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g2D.setPaint(Color.RED);</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g2D.fill(rect);</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g2D.dispose();</a:t>
            </a:r>
          </a:p>
          <a:p>
            <a:pPr marL="228600">
              <a:spcBef>
                <a:spcPts val="0"/>
              </a:spcBef>
              <a:spcAft>
                <a:spcPts val="0"/>
              </a:spcAft>
              <a:tabLst>
                <a:tab pos="2743200" algn="ctr"/>
                <a:tab pos="5486400" algn="r"/>
                <a:tab pos="457200" algn="l"/>
              </a:tabLst>
              <a:defRPr/>
            </a:pPr>
            <a:endParaRPr lang="en-US" sz="2400" dirty="0">
              <a:latin typeface="+mj-lt"/>
              <a:ea typeface="Times New Roman" panose="02020603050405020304" pitchFamily="18" charset="0"/>
              <a:cs typeface="Times New Roman" panose="02020603050405020304" pitchFamily="18" charset="0"/>
            </a:endParaRPr>
          </a:p>
        </p:txBody>
      </p:sp>
      <p:pic>
        <p:nvPicPr>
          <p:cNvPr id="63493" name="Picture 2">
            <a:extLst>
              <a:ext uri="{FF2B5EF4-FFF2-40B4-BE49-F238E27FC236}">
                <a16:creationId xmlns:a16="http://schemas.microsoft.com/office/drawing/2014/main" id="{08ED92E9-09D2-4EC8-9DBD-166811DEC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106917"/>
            <a:ext cx="3200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98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995B148-812C-41E9-9E0C-C97CF5473235}"/>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65539" name="WordArt 5">
            <a:extLst>
              <a:ext uri="{FF2B5EF4-FFF2-40B4-BE49-F238E27FC236}">
                <a16:creationId xmlns:a16="http://schemas.microsoft.com/office/drawing/2014/main" id="{4BC8C966-E9AB-4133-A9EE-B4386427CC60}"/>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Rounded Rectangles</a:t>
            </a:r>
          </a:p>
        </p:txBody>
      </p:sp>
      <p:sp>
        <p:nvSpPr>
          <p:cNvPr id="2" name="Rectangle 1">
            <a:extLst>
              <a:ext uri="{FF2B5EF4-FFF2-40B4-BE49-F238E27FC236}">
                <a16:creationId xmlns:a16="http://schemas.microsoft.com/office/drawing/2014/main" id="{A726BC3C-8562-47DD-AC49-B969034AB42A}"/>
              </a:ext>
            </a:extLst>
          </p:cNvPr>
          <p:cNvSpPr/>
          <p:nvPr/>
        </p:nvSpPr>
        <p:spPr>
          <a:xfrm>
            <a:off x="399393" y="1272948"/>
            <a:ext cx="8991600" cy="5201424"/>
          </a:xfrm>
          <a:prstGeom prst="rect">
            <a:avLst/>
          </a:prstGeom>
        </p:spPr>
        <p:txBody>
          <a:bodyPr>
            <a:spAutoFit/>
          </a:bodyPr>
          <a:lstStyle/>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RoundRectangle2D.Double rrect = new  RoundRectangle2D.Double(40, 40, 150, 100, 30, 20);</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g2D.setPaint(Color.GREEN);</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g2D.fill(rrect);</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g2D.setStroke(new BasicStroke(3));</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g2D.setPaint(Color.BLACK);</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g2D.draw(rrect);</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g2D.dispose();</a:t>
            </a:r>
          </a:p>
          <a:p>
            <a:pPr>
              <a:defRPr/>
            </a:pPr>
            <a:endPar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endParaRP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corner width = 30</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corner height = 20</a:t>
            </a:r>
          </a:p>
          <a:p>
            <a:pPr marL="228600">
              <a:spcBef>
                <a:spcPts val="0"/>
              </a:spcBef>
              <a:spcAft>
                <a:spcPts val="0"/>
              </a:spcAft>
              <a:tabLst>
                <a:tab pos="2743200" algn="ctr"/>
                <a:tab pos="5486400" algn="r"/>
                <a:tab pos="457200" algn="l"/>
              </a:tabLst>
              <a:defRPr/>
            </a:pPr>
            <a:endParaRPr lang="en-US" sz="2400" dirty="0">
              <a:latin typeface="+mj-lt"/>
              <a:ea typeface="Times New Roman" panose="02020603050405020304" pitchFamily="18" charset="0"/>
              <a:cs typeface="Times New Roman" panose="02020603050405020304" pitchFamily="18" charset="0"/>
            </a:endParaRPr>
          </a:p>
        </p:txBody>
      </p:sp>
      <p:pic>
        <p:nvPicPr>
          <p:cNvPr id="65541" name="Picture 2">
            <a:extLst>
              <a:ext uri="{FF2B5EF4-FFF2-40B4-BE49-F238E27FC236}">
                <a16:creationId xmlns:a16="http://schemas.microsoft.com/office/drawing/2014/main" id="{06A44773-8399-4890-B668-3B1F21C22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035972"/>
            <a:ext cx="3200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10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7D684AE6-6227-405F-9080-5A92959442E7}"/>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1507" name="WordArt 5">
            <a:extLst>
              <a:ext uri="{FF2B5EF4-FFF2-40B4-BE49-F238E27FC236}">
                <a16:creationId xmlns:a16="http://schemas.microsoft.com/office/drawing/2014/main" id="{62F00815-DCCE-494D-9D28-81D67A334A07}"/>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Event-driven Programming</a:t>
            </a:r>
          </a:p>
        </p:txBody>
      </p:sp>
      <p:sp>
        <p:nvSpPr>
          <p:cNvPr id="21508" name="Rectangle 1">
            <a:extLst>
              <a:ext uri="{FF2B5EF4-FFF2-40B4-BE49-F238E27FC236}">
                <a16:creationId xmlns:a16="http://schemas.microsoft.com/office/drawing/2014/main" id="{01F65BE0-D45F-406C-B996-CDC52213D879}"/>
              </a:ext>
            </a:extLst>
          </p:cNvPr>
          <p:cNvSpPr>
            <a:spLocks noChangeArrowheads="1"/>
          </p:cNvSpPr>
          <p:nvPr/>
        </p:nvSpPr>
        <p:spPr bwMode="auto">
          <a:xfrm>
            <a:off x="941388" y="1879600"/>
            <a:ext cx="728821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Actions performed on a graphical component generate an event.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In event driven programming the program responds to these events.</a:t>
            </a:r>
          </a:p>
        </p:txBody>
      </p:sp>
    </p:spTree>
    <p:extLst>
      <p:ext uri="{BB962C8B-B14F-4D97-AF65-F5344CB8AC3E}">
        <p14:creationId xmlns:p14="http://schemas.microsoft.com/office/powerpoint/2010/main" val="3369423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77F26BB-9C11-4D2B-B02B-3E001F1401C9}"/>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67587" name="WordArt 5">
            <a:extLst>
              <a:ext uri="{FF2B5EF4-FFF2-40B4-BE49-F238E27FC236}">
                <a16:creationId xmlns:a16="http://schemas.microsoft.com/office/drawing/2014/main" id="{8CDEA166-D38C-4385-80B7-1FA3FD802D9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Ellipses</a:t>
            </a:r>
          </a:p>
        </p:txBody>
      </p:sp>
      <p:sp>
        <p:nvSpPr>
          <p:cNvPr id="2" name="Rectangle 1">
            <a:extLst>
              <a:ext uri="{FF2B5EF4-FFF2-40B4-BE49-F238E27FC236}">
                <a16:creationId xmlns:a16="http://schemas.microsoft.com/office/drawing/2014/main" id="{A5347DA4-FA66-4BAA-B7D0-F3AF173E1C40}"/>
              </a:ext>
            </a:extLst>
          </p:cNvPr>
          <p:cNvSpPr/>
          <p:nvPr/>
        </p:nvSpPr>
        <p:spPr>
          <a:xfrm>
            <a:off x="415159" y="1420107"/>
            <a:ext cx="8124497" cy="3908762"/>
          </a:xfrm>
          <a:prstGeom prst="rect">
            <a:avLst/>
          </a:prstGeom>
        </p:spPr>
        <p:txBody>
          <a:bodyPr wrap="square">
            <a:spAutoFit/>
          </a:bodyPr>
          <a:lstStyle/>
          <a:p>
            <a:pPr>
              <a:defRPr/>
            </a:pPr>
            <a:r>
              <a:rPr lang="en-US" sz="3200" dirty="0">
                <a:latin typeface="Tahoma" panose="020B0604030504040204" pitchFamily="34" charset="0"/>
                <a:ea typeface="Tahoma" panose="020B0604030504040204" pitchFamily="34" charset="0"/>
                <a:cs typeface="Tahoma" panose="020B0604030504040204" pitchFamily="34" charset="0"/>
              </a:rPr>
              <a:t>Drawing Ellipses:</a:t>
            </a:r>
          </a:p>
          <a:p>
            <a:pPr>
              <a:defRPr/>
            </a:pPr>
            <a:endParaRPr lang="en-US" sz="3200" dirty="0">
              <a:latin typeface="Tahoma" panose="020B0604030504040204" pitchFamily="34" charset="0"/>
              <a:ea typeface="Tahoma" panose="020B0604030504040204" pitchFamily="34" charset="0"/>
              <a:cs typeface="Tahoma" panose="020B0604030504040204" pitchFamily="34" charset="0"/>
            </a:endParaRP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Ellipse2D.Double ellipse = new Ellipse2D.Double(40, 40, 150, 100);</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g2D.setPaint(Color.YELLOW);</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g2D.fill(ellipse);</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g2D.dispose();</a:t>
            </a:r>
          </a:p>
          <a:p>
            <a:pPr marL="228600">
              <a:spcBef>
                <a:spcPts val="0"/>
              </a:spcBef>
              <a:spcAft>
                <a:spcPts val="0"/>
              </a:spcAft>
              <a:tabLst>
                <a:tab pos="2743200" algn="ctr"/>
                <a:tab pos="5486400" algn="r"/>
                <a:tab pos="457200" algn="l"/>
              </a:tabLst>
              <a:defRPr/>
            </a:pPr>
            <a:endParaRPr lang="en-US" sz="2400" dirty="0">
              <a:latin typeface="+mj-lt"/>
              <a:ea typeface="Times New Roman" panose="02020603050405020304" pitchFamily="18" charset="0"/>
              <a:cs typeface="Times New Roman" panose="02020603050405020304" pitchFamily="18" charset="0"/>
            </a:endParaRPr>
          </a:p>
        </p:txBody>
      </p:sp>
      <p:pic>
        <p:nvPicPr>
          <p:cNvPr id="67589" name="Picture 2">
            <a:extLst>
              <a:ext uri="{FF2B5EF4-FFF2-40B4-BE49-F238E27FC236}">
                <a16:creationId xmlns:a16="http://schemas.microsoft.com/office/drawing/2014/main" id="{D0B26773-2EED-422F-AF63-3840DF07F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994055"/>
            <a:ext cx="3200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297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3EB8A980-8BEC-437C-BDE5-59D0FD1010F7}"/>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69635" name="WordArt 5">
            <a:extLst>
              <a:ext uri="{FF2B5EF4-FFF2-40B4-BE49-F238E27FC236}">
                <a16:creationId xmlns:a16="http://schemas.microsoft.com/office/drawing/2014/main" id="{82E013ED-12E8-498C-849A-1E58250F9EFB}"/>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Arcs</a:t>
            </a:r>
          </a:p>
        </p:txBody>
      </p:sp>
      <p:sp>
        <p:nvSpPr>
          <p:cNvPr id="2" name="Rectangle 1">
            <a:extLst>
              <a:ext uri="{FF2B5EF4-FFF2-40B4-BE49-F238E27FC236}">
                <a16:creationId xmlns:a16="http://schemas.microsoft.com/office/drawing/2014/main" id="{ACCEA3C3-81B2-4DE2-B7BE-AF360C610C75}"/>
              </a:ext>
            </a:extLst>
          </p:cNvPr>
          <p:cNvSpPr/>
          <p:nvPr/>
        </p:nvSpPr>
        <p:spPr>
          <a:xfrm>
            <a:off x="332232" y="1243548"/>
            <a:ext cx="8652280" cy="4893647"/>
          </a:xfrm>
          <a:prstGeom prst="rect">
            <a:avLst/>
          </a:prstGeom>
        </p:spPr>
        <p:txBody>
          <a:bodyPr wrap="square">
            <a:spAutoFit/>
          </a:bodyPr>
          <a:lstStyle/>
          <a:p>
            <a:pPr>
              <a:defRPr/>
            </a:pPr>
            <a:r>
              <a:rPr lang="en-US" sz="3200" dirty="0">
                <a:latin typeface="Tahoma" panose="020B0604030504040204" pitchFamily="34" charset="0"/>
                <a:ea typeface="Tahoma" panose="020B0604030504040204" pitchFamily="34" charset="0"/>
                <a:cs typeface="Tahoma" panose="020B0604030504040204" pitchFamily="34" charset="0"/>
              </a:rPr>
              <a:t>Drawing Arcs:</a:t>
            </a:r>
          </a:p>
          <a:p>
            <a:pPr>
              <a:defRPr/>
            </a:pPr>
            <a:r>
              <a:rPr lang="en-US" sz="3200" dirty="0">
                <a:latin typeface="Tahoma" panose="020B0604030504040204" pitchFamily="34" charset="0"/>
                <a:ea typeface="Tahoma" panose="020B0604030504040204" pitchFamily="34" charset="0"/>
                <a:cs typeface="Tahoma" panose="020B0604030504040204" pitchFamily="34" charset="0"/>
              </a:rPr>
              <a:t>Arc2D.Double myArc = new Arc2D.Double(x, y, w, h, start, stop, 	arcType);</a:t>
            </a:r>
          </a:p>
          <a:p>
            <a:pPr marL="228600">
              <a:spcBef>
                <a:spcPts val="0"/>
              </a:spcBef>
              <a:spcAft>
                <a:spcPts val="0"/>
              </a:spcAft>
              <a:tabLst>
                <a:tab pos="2743200" algn="ctr"/>
                <a:tab pos="5486400" algn="r"/>
                <a:tab pos="457200" algn="l"/>
              </a:tabLst>
              <a:defRPr/>
            </a:pPr>
            <a:endParaRPr lang="en-US" sz="3200" dirty="0">
              <a:latin typeface="Tahoma" panose="020B0604030504040204" pitchFamily="34" charset="0"/>
              <a:ea typeface="Tahoma" panose="020B0604030504040204" pitchFamily="34" charset="0"/>
              <a:cs typeface="Tahoma" panose="020B0604030504040204" pitchFamily="34" charset="0"/>
            </a:endParaRP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Arc2D.Double arc = new Arc2D.Double(0, 0, 200, 200, 20, 45, Arc2D.PIE);</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g2D.setPaint(Color.BLACK);</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g2D.draw(arc);</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g2D.dispose();</a:t>
            </a:r>
          </a:p>
          <a:p>
            <a:pPr marL="228600">
              <a:spcBef>
                <a:spcPts val="0"/>
              </a:spcBef>
              <a:spcAft>
                <a:spcPts val="0"/>
              </a:spcAft>
              <a:tabLst>
                <a:tab pos="2743200" algn="ctr"/>
                <a:tab pos="5486400" algn="r"/>
                <a:tab pos="457200" algn="l"/>
              </a:tabLst>
              <a:defRPr/>
            </a:pPr>
            <a:endParaRPr lang="en-US" sz="2400" dirty="0">
              <a:latin typeface="+mj-lt"/>
              <a:ea typeface="Times New Roman" panose="02020603050405020304" pitchFamily="18" charset="0"/>
              <a:cs typeface="Times New Roman" panose="02020603050405020304" pitchFamily="18" charset="0"/>
            </a:endParaRPr>
          </a:p>
        </p:txBody>
      </p:sp>
      <p:pic>
        <p:nvPicPr>
          <p:cNvPr id="69637" name="Picture 2">
            <a:extLst>
              <a:ext uri="{FF2B5EF4-FFF2-40B4-BE49-F238E27FC236}">
                <a16:creationId xmlns:a16="http://schemas.microsoft.com/office/drawing/2014/main" id="{6713F715-6246-4A51-A16C-BF0EE82B8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962" y="4309730"/>
            <a:ext cx="235743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22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6561FCA-79C6-4784-AE26-48057689F41D}"/>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71683" name="WordArt 5">
            <a:extLst>
              <a:ext uri="{FF2B5EF4-FFF2-40B4-BE49-F238E27FC236}">
                <a16:creationId xmlns:a16="http://schemas.microsoft.com/office/drawing/2014/main" id="{2F1FB311-8655-4619-B546-76F4E0782CE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Pie Charts</a:t>
            </a:r>
          </a:p>
        </p:txBody>
      </p:sp>
      <p:graphicFrame>
        <p:nvGraphicFramePr>
          <p:cNvPr id="3" name="Table 2">
            <a:extLst>
              <a:ext uri="{FF2B5EF4-FFF2-40B4-BE49-F238E27FC236}">
                <a16:creationId xmlns:a16="http://schemas.microsoft.com/office/drawing/2014/main" id="{16390E7A-790D-4024-81DB-9D77A1989CF2}"/>
              </a:ext>
            </a:extLst>
          </p:cNvPr>
          <p:cNvGraphicFramePr>
            <a:graphicFrameLocks noGrp="1"/>
          </p:cNvGraphicFramePr>
          <p:nvPr>
            <p:extLst>
              <p:ext uri="{D42A27DB-BD31-4B8C-83A1-F6EECF244321}">
                <p14:modId xmlns:p14="http://schemas.microsoft.com/office/powerpoint/2010/main" val="2691810002"/>
              </p:ext>
            </p:extLst>
          </p:nvPr>
        </p:nvGraphicFramePr>
        <p:xfrm>
          <a:off x="438912" y="1492504"/>
          <a:ext cx="5836760" cy="4389120"/>
        </p:xfrm>
        <a:graphic>
          <a:graphicData uri="http://schemas.openxmlformats.org/drawingml/2006/table">
            <a:tbl>
              <a:tblPr firstRow="1" bandRow="1">
                <a:tableStyleId>{93296810-A885-4BE3-A3E7-6D5BEEA58F35}</a:tableStyleId>
              </a:tblPr>
              <a:tblGrid>
                <a:gridCol w="2188785">
                  <a:extLst>
                    <a:ext uri="{9D8B030D-6E8A-4147-A177-3AD203B41FA5}">
                      <a16:colId xmlns:a16="http://schemas.microsoft.com/office/drawing/2014/main" val="820175454"/>
                    </a:ext>
                  </a:extLst>
                </a:gridCol>
                <a:gridCol w="3647975">
                  <a:extLst>
                    <a:ext uri="{9D8B030D-6E8A-4147-A177-3AD203B41FA5}">
                      <a16:colId xmlns:a16="http://schemas.microsoft.com/office/drawing/2014/main" val="2910353382"/>
                    </a:ext>
                  </a:extLst>
                </a:gridCol>
              </a:tblGrid>
              <a:tr h="370840">
                <a:tc>
                  <a:txBody>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arcType</a:t>
                      </a:r>
                    </a:p>
                  </a:txBody>
                  <a:tcPr/>
                </a:tc>
                <a:tc>
                  <a:txBody>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Description</a:t>
                      </a:r>
                    </a:p>
                  </a:txBody>
                  <a:tcPr/>
                </a:tc>
                <a:extLst>
                  <a:ext uri="{0D108BD9-81ED-4DB2-BD59-A6C34878D82A}">
                    <a16:rowId xmlns:a16="http://schemas.microsoft.com/office/drawing/2014/main" val="2997866599"/>
                  </a:ext>
                </a:extLst>
              </a:tr>
              <a:tr h="370840">
                <a:tc>
                  <a:txBody>
                    <a:bodyPr/>
                    <a:lstStyle/>
                    <a:p>
                      <a:r>
                        <a:rPr lang="en-US" sz="2400" kern="1200" dirty="0">
                          <a:solidFill>
                            <a:schemeClr val="dk1"/>
                          </a:solidFill>
                          <a:latin typeface="Tahoma" panose="020B0604030504040204" pitchFamily="34" charset="0"/>
                          <a:ea typeface="Tahoma" panose="020B0604030504040204" pitchFamily="34" charset="0"/>
                          <a:cs typeface="Tahoma" panose="020B0604030504040204" pitchFamily="34" charset="0"/>
                        </a:rPr>
                        <a:t>Arc2D.OPEN</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2400" kern="1200" dirty="0">
                          <a:solidFill>
                            <a:schemeClr val="dk1"/>
                          </a:solidFill>
                          <a:latin typeface="Tahoma" panose="020B0604030504040204" pitchFamily="34" charset="0"/>
                          <a:ea typeface="Tahoma" panose="020B0604030504040204" pitchFamily="34" charset="0"/>
                          <a:cs typeface="Tahoma" panose="020B0604030504040204" pitchFamily="34" charset="0"/>
                        </a:rPr>
                        <a:t>Ends of arc are not connected.</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424222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Tahoma" panose="020B0604030504040204" pitchFamily="34" charset="0"/>
                          <a:ea typeface="Tahoma" panose="020B0604030504040204" pitchFamily="34" charset="0"/>
                          <a:cs typeface="Tahoma" panose="020B0604030504040204" pitchFamily="34" charset="0"/>
                        </a:rPr>
                        <a:t>Arc2D.CHORD</a:t>
                      </a:r>
                    </a:p>
                  </a:txBody>
                  <a:tcPr/>
                </a:tc>
                <a:tc>
                  <a:txBody>
                    <a:bodyPr/>
                    <a:lstStyle/>
                    <a:p>
                      <a:pPr>
                        <a:defRPr/>
                      </a:pPr>
                      <a:r>
                        <a:rPr lang="en-US" sz="2400" kern="1200" dirty="0">
                          <a:solidFill>
                            <a:schemeClr val="dk1"/>
                          </a:solidFill>
                          <a:latin typeface="Tahoma" panose="020B0604030504040204" pitchFamily="34" charset="0"/>
                          <a:ea typeface="Tahoma" panose="020B0604030504040204" pitchFamily="34" charset="0"/>
                          <a:cs typeface="Tahoma" panose="020B0604030504040204" pitchFamily="34" charset="0"/>
                        </a:rPr>
                        <a:t>Ends of arc are connected by a straight line.</a:t>
                      </a:r>
                    </a:p>
                  </a:txBody>
                  <a:tcPr/>
                </a:tc>
                <a:extLst>
                  <a:ext uri="{0D108BD9-81ED-4DB2-BD59-A6C34878D82A}">
                    <a16:rowId xmlns:a16="http://schemas.microsoft.com/office/drawing/2014/main" val="1071599936"/>
                  </a:ext>
                </a:extLst>
              </a:tr>
              <a:tr h="370840">
                <a:tc>
                  <a:txBody>
                    <a:bodyPr/>
                    <a:lstStyle/>
                    <a:p>
                      <a:r>
                        <a:rPr lang="en-US" sz="2400" kern="1200" dirty="0">
                          <a:solidFill>
                            <a:schemeClr val="dk1"/>
                          </a:solidFill>
                          <a:latin typeface="Tahoma" panose="020B0604030504040204" pitchFamily="34" charset="0"/>
                          <a:ea typeface="Tahoma" panose="020B0604030504040204" pitchFamily="34" charset="0"/>
                          <a:cs typeface="Tahoma" panose="020B0604030504040204" pitchFamily="34" charset="0"/>
                        </a:rPr>
                        <a:t>Arc2D.PIE</a:t>
                      </a:r>
                      <a:endParaRPr lang="en-US" sz="24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Tahoma" panose="020B0604030504040204" pitchFamily="34" charset="0"/>
                          <a:ea typeface="Tahoma" panose="020B0604030504040204" pitchFamily="34" charset="0"/>
                          <a:cs typeface="Tahoma" panose="020B0604030504040204" pitchFamily="34" charset="0"/>
                        </a:rPr>
                        <a:t>Ends of arc are connected by straight lines to center of bounding ellipse forming a pie segment.</a:t>
                      </a:r>
                    </a:p>
                  </a:txBody>
                  <a:tcPr/>
                </a:tc>
                <a:extLst>
                  <a:ext uri="{0D108BD9-81ED-4DB2-BD59-A6C34878D82A}">
                    <a16:rowId xmlns:a16="http://schemas.microsoft.com/office/drawing/2014/main" val="2767901224"/>
                  </a:ext>
                </a:extLst>
              </a:tr>
            </a:tbl>
          </a:graphicData>
        </a:graphic>
      </p:graphicFrame>
      <p:pic>
        <p:nvPicPr>
          <p:cNvPr id="71685" name="Picture 2">
            <a:extLst>
              <a:ext uri="{FF2B5EF4-FFF2-40B4-BE49-F238E27FC236}">
                <a16:creationId xmlns:a16="http://schemas.microsoft.com/office/drawing/2014/main" id="{14CED3F3-F738-4EAA-8F45-B18CCCB34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360" y="2108200"/>
            <a:ext cx="2414587"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80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AA77D2C-33C5-40A2-BFBB-7C63B37569C1}"/>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73731" name="WordArt 5">
            <a:extLst>
              <a:ext uri="{FF2B5EF4-FFF2-40B4-BE49-F238E27FC236}">
                <a16:creationId xmlns:a16="http://schemas.microsoft.com/office/drawing/2014/main" id="{74B3FCC8-81AF-450D-A28D-8B7FAE18535D}"/>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73733" name="Rectangle 2">
            <a:extLst>
              <a:ext uri="{FF2B5EF4-FFF2-40B4-BE49-F238E27FC236}">
                <a16:creationId xmlns:a16="http://schemas.microsoft.com/office/drawing/2014/main" id="{FEF7EC57-10BB-4BF5-81FF-BC0BBD86D58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graphicFrame>
        <p:nvGraphicFramePr>
          <p:cNvPr id="73734" name="Object 3">
            <a:extLst>
              <a:ext uri="{FF2B5EF4-FFF2-40B4-BE49-F238E27FC236}">
                <a16:creationId xmlns:a16="http://schemas.microsoft.com/office/drawing/2014/main" id="{20FA4CA9-273F-4FC4-AD09-C12945DD8A7E}"/>
              </a:ext>
            </a:extLst>
          </p:cNvPr>
          <p:cNvGraphicFramePr>
            <a:graphicFrameLocks noChangeAspect="1"/>
          </p:cNvGraphicFramePr>
          <p:nvPr>
            <p:extLst>
              <p:ext uri="{D42A27DB-BD31-4B8C-83A1-F6EECF244321}">
                <p14:modId xmlns:p14="http://schemas.microsoft.com/office/powerpoint/2010/main" val="94926060"/>
              </p:ext>
            </p:extLst>
          </p:nvPr>
        </p:nvGraphicFramePr>
        <p:xfrm>
          <a:off x="1447800" y="1356244"/>
          <a:ext cx="6248400" cy="4706937"/>
        </p:xfrm>
        <a:graphic>
          <a:graphicData uri="http://schemas.openxmlformats.org/presentationml/2006/ole">
            <mc:AlternateContent xmlns:mc="http://schemas.openxmlformats.org/markup-compatibility/2006">
              <mc:Choice xmlns:v="urn:schemas-microsoft-com:vml" Requires="v">
                <p:oleObj spid="_x0000_s1071" r:id="rId4" imgW="3746341" imgH="2819512" progId="PaintShopPro">
                  <p:embed/>
                </p:oleObj>
              </mc:Choice>
              <mc:Fallback>
                <p:oleObj r:id="rId4" imgW="3746341" imgH="2819512" progId="PaintShopPro">
                  <p:embed/>
                  <p:pic>
                    <p:nvPicPr>
                      <p:cNvPr id="73734" name="Object 3">
                        <a:extLst>
                          <a:ext uri="{FF2B5EF4-FFF2-40B4-BE49-F238E27FC236}">
                            <a16:creationId xmlns:a16="http://schemas.microsoft.com/office/drawing/2014/main" id="{20FA4CA9-273F-4FC4-AD09-C12945DD8A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356244"/>
                        <a:ext cx="62484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2071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8433AD3-FA55-457F-B30B-4949FB7EA88E}"/>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75779" name="WordArt 5">
            <a:extLst>
              <a:ext uri="{FF2B5EF4-FFF2-40B4-BE49-F238E27FC236}">
                <a16:creationId xmlns:a16="http://schemas.microsoft.com/office/drawing/2014/main" id="{856EC7DB-C0F3-4ED2-AB79-D234ED1BDE0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Point2D </a:t>
            </a:r>
          </a:p>
        </p:txBody>
      </p:sp>
      <p:sp>
        <p:nvSpPr>
          <p:cNvPr id="2" name="Rectangle 1">
            <a:extLst>
              <a:ext uri="{FF2B5EF4-FFF2-40B4-BE49-F238E27FC236}">
                <a16:creationId xmlns:a16="http://schemas.microsoft.com/office/drawing/2014/main" id="{1D48526F-7705-485A-85C7-124468A904A3}"/>
              </a:ext>
            </a:extLst>
          </p:cNvPr>
          <p:cNvSpPr/>
          <p:nvPr/>
        </p:nvSpPr>
        <p:spPr>
          <a:xfrm>
            <a:off x="318976" y="1331027"/>
            <a:ext cx="8661991" cy="5016758"/>
          </a:xfrm>
          <a:prstGeom prst="rect">
            <a:avLst/>
          </a:prstGeom>
        </p:spPr>
        <p:txBody>
          <a:bodyPr wrap="square">
            <a:spAutoFit/>
          </a:bodyPr>
          <a:lstStyle/>
          <a:p>
            <a:pPr>
              <a:defRPr/>
            </a:pPr>
            <a:r>
              <a:rPr lang="en-US" sz="3200" dirty="0">
                <a:latin typeface="Tahoma" panose="020B0604030504040204" pitchFamily="34" charset="0"/>
                <a:ea typeface="Tahoma" panose="020B0604030504040204" pitchFamily="34" charset="0"/>
                <a:cs typeface="Tahoma" panose="020B0604030504040204" pitchFamily="34" charset="0"/>
              </a:rPr>
              <a:t>The Point2D object has just two properties:  x, the horizontal coordinate, and y, the vertical coordinate. </a:t>
            </a:r>
          </a:p>
          <a:p>
            <a:pPr>
              <a:defRPr/>
            </a:pPr>
            <a:r>
              <a:rPr lang="en-US" sz="3200" dirty="0">
                <a:latin typeface="Tahoma" panose="020B0604030504040204" pitchFamily="34" charset="0"/>
                <a:ea typeface="Tahoma" panose="020B0604030504040204" pitchFamily="34" charset="0"/>
                <a:cs typeface="Tahoma" panose="020B0604030504040204" pitchFamily="34" charset="0"/>
              </a:rPr>
              <a:t> </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Point2D.Double p = new Point2D.Double(x, y);</a:t>
            </a:r>
          </a:p>
          <a:p>
            <a:pPr>
              <a:defRPr/>
            </a:pPr>
            <a:r>
              <a:rPr lang="en-US" sz="3200" dirty="0">
                <a:latin typeface="Tahoma" panose="020B0604030504040204" pitchFamily="34" charset="0"/>
                <a:ea typeface="Tahoma" panose="020B0604030504040204" pitchFamily="34" charset="0"/>
                <a:cs typeface="Tahoma" panose="020B0604030504040204" pitchFamily="34" charset="0"/>
              </a:rPr>
              <a:t> </a:t>
            </a:r>
          </a:p>
          <a:p>
            <a:pPr>
              <a:defRPr/>
            </a:pPr>
            <a:r>
              <a:rPr lang="en-US" sz="3200" dirty="0">
                <a:latin typeface="Tahoma" panose="020B0604030504040204" pitchFamily="34" charset="0"/>
                <a:ea typeface="Tahoma" panose="020B0604030504040204" pitchFamily="34" charset="0"/>
                <a:cs typeface="Tahoma" panose="020B0604030504040204" pitchFamily="34" charset="0"/>
              </a:rPr>
              <a:t>To retrieve the x and y coordinates:</a:t>
            </a:r>
          </a:p>
          <a:p>
            <a:pPr>
              <a:defRPr/>
            </a:pPr>
            <a:r>
              <a:rPr lang="en-US" sz="3200" dirty="0">
                <a:latin typeface="Tahoma" panose="020B0604030504040204" pitchFamily="34" charset="0"/>
                <a:ea typeface="Tahoma" panose="020B0604030504040204" pitchFamily="34" charset="0"/>
                <a:cs typeface="Tahoma" panose="020B0604030504040204" pitchFamily="34" charset="0"/>
              </a:rPr>
              <a:t> </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p.getX()</a:t>
            </a:r>
          </a:p>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p.getY()</a:t>
            </a:r>
          </a:p>
        </p:txBody>
      </p:sp>
      <p:sp>
        <p:nvSpPr>
          <p:cNvPr id="75781" name="Rectangle 2">
            <a:extLst>
              <a:ext uri="{FF2B5EF4-FFF2-40B4-BE49-F238E27FC236}">
                <a16:creationId xmlns:a16="http://schemas.microsoft.com/office/drawing/2014/main" id="{D0EFAA77-C119-4D9D-9D3C-28D51FACEC8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spTree>
    <p:extLst>
      <p:ext uri="{BB962C8B-B14F-4D97-AF65-F5344CB8AC3E}">
        <p14:creationId xmlns:p14="http://schemas.microsoft.com/office/powerpoint/2010/main" val="190162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D6496B54-1B96-41DE-B3DC-95CE208240DE}"/>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77827" name="WordArt 5">
            <a:extLst>
              <a:ext uri="{FF2B5EF4-FFF2-40B4-BE49-F238E27FC236}">
                <a16:creationId xmlns:a16="http://schemas.microsoft.com/office/drawing/2014/main" id="{4F917F77-92E5-479A-BA8E-C76ED40BFDF6}"/>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2" name="Rectangle 1">
            <a:extLst>
              <a:ext uri="{FF2B5EF4-FFF2-40B4-BE49-F238E27FC236}">
                <a16:creationId xmlns:a16="http://schemas.microsoft.com/office/drawing/2014/main" id="{47AC04D1-5E14-4354-A3DD-3C2DFB27291A}"/>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77829" name="Rectangle 2">
            <a:extLst>
              <a:ext uri="{FF2B5EF4-FFF2-40B4-BE49-F238E27FC236}">
                <a16:creationId xmlns:a16="http://schemas.microsoft.com/office/drawing/2014/main" id="{98474FFE-6AB7-438F-A68C-E52A4C0DA12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sp>
        <p:nvSpPr>
          <p:cNvPr id="4" name="Rectangle 3">
            <a:extLst>
              <a:ext uri="{FF2B5EF4-FFF2-40B4-BE49-F238E27FC236}">
                <a16:creationId xmlns:a16="http://schemas.microsoft.com/office/drawing/2014/main" id="{0BA7C4D2-0FDC-44A3-9BD6-07DCD24358BB}"/>
              </a:ext>
            </a:extLst>
          </p:cNvPr>
          <p:cNvSpPr/>
          <p:nvPr/>
        </p:nvSpPr>
        <p:spPr>
          <a:xfrm>
            <a:off x="609600" y="1164134"/>
            <a:ext cx="8166248" cy="5693866"/>
          </a:xfrm>
          <a:prstGeom prst="rect">
            <a:avLst/>
          </a:prstGeom>
        </p:spPr>
        <p:txBody>
          <a:bodyPr wrap="square">
            <a:spAutoFit/>
          </a:bodyPr>
          <a:lstStyle/>
          <a:p>
            <a:pPr>
              <a:spcBef>
                <a:spcPts val="0"/>
              </a:spcBef>
              <a:spcAft>
                <a:spcPts val="0"/>
              </a:spcAft>
              <a:tabLst>
                <a:tab pos="2743200" algn="ctr"/>
                <a:tab pos="5486400" algn="r"/>
                <a:tab pos="457200" algn="l"/>
              </a:tabLst>
              <a:defRPr/>
            </a:pPr>
            <a:r>
              <a:rPr lang="en-US" sz="2800" dirty="0">
                <a:latin typeface="Tahoma" panose="020B0604030504040204" pitchFamily="34" charset="0"/>
                <a:ea typeface="Tahoma" panose="020B0604030504040204" pitchFamily="34" charset="0"/>
                <a:cs typeface="Tahoma" panose="020B0604030504040204" pitchFamily="34" charset="0"/>
              </a:rPr>
              <a:t>To draw more complex shapes(lines or curves), we use a GeneralPath object.  Such an object is used to specify segments of a path to follow.</a:t>
            </a:r>
          </a:p>
          <a:p>
            <a:pPr>
              <a:spcBef>
                <a:spcPts val="0"/>
              </a:spcBef>
              <a:spcAft>
                <a:spcPts val="0"/>
              </a:spcAft>
              <a:tabLst>
                <a:tab pos="2743200" algn="ctr"/>
                <a:tab pos="5486400" algn="r"/>
                <a:tab pos="457200" algn="l"/>
              </a:tabLst>
              <a:defRPr/>
            </a:pPr>
            <a:r>
              <a:rPr lang="en-US" sz="2800" dirty="0">
                <a:latin typeface="Tahoma" panose="020B0604030504040204" pitchFamily="34" charset="0"/>
                <a:ea typeface="Tahoma" panose="020B0604030504040204" pitchFamily="34" charset="0"/>
                <a:cs typeface="Tahoma" panose="020B0604030504040204" pitchFamily="34" charset="0"/>
              </a:rPr>
              <a:t> </a:t>
            </a:r>
          </a:p>
          <a:p>
            <a:pPr marL="228600">
              <a:spcBef>
                <a:spcPts val="0"/>
              </a:spcBef>
              <a:spcAft>
                <a:spcPts val="0"/>
              </a:spcAft>
              <a:tabLst>
                <a:tab pos="2743200" algn="ctr"/>
                <a:tab pos="5486400" algn="r"/>
                <a:tab pos="457200" algn="l"/>
              </a:tabLs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GeneralPath path = new GeneralPath();</a:t>
            </a:r>
          </a:p>
          <a:p>
            <a:pPr>
              <a:spcBef>
                <a:spcPts val="0"/>
              </a:spcBef>
              <a:spcAft>
                <a:spcPts val="0"/>
              </a:spcAft>
              <a:tabLst>
                <a:tab pos="2743200" algn="ctr"/>
                <a:tab pos="5486400" algn="r"/>
                <a:tab pos="457200" algn="l"/>
              </a:tabLst>
              <a:defRPr/>
            </a:pPr>
            <a:r>
              <a:rPr lang="en-US" sz="2800" dirty="0">
                <a:latin typeface="Tahoma" panose="020B0604030504040204" pitchFamily="34" charset="0"/>
                <a:ea typeface="Tahoma" panose="020B0604030504040204" pitchFamily="34" charset="0"/>
                <a:cs typeface="Tahoma" panose="020B0604030504040204" pitchFamily="34" charset="0"/>
              </a:rPr>
              <a:t> </a:t>
            </a:r>
          </a:p>
          <a:p>
            <a:pPr>
              <a:spcBef>
                <a:spcPts val="0"/>
              </a:spcBef>
              <a:spcAft>
                <a:spcPts val="0"/>
              </a:spcAft>
              <a:tabLst>
                <a:tab pos="2743200" algn="ctr"/>
                <a:tab pos="5486400" algn="r"/>
                <a:tab pos="457200" algn="l"/>
              </a:tabLst>
              <a:defRPr/>
            </a:pPr>
            <a:r>
              <a:rPr lang="en-US" sz="2800" dirty="0">
                <a:latin typeface="Tahoma" panose="020B0604030504040204" pitchFamily="34" charset="0"/>
                <a:ea typeface="Tahoma" panose="020B0604030504040204" pitchFamily="34" charset="0"/>
                <a:cs typeface="Tahoma" panose="020B0604030504040204" pitchFamily="34" charset="0"/>
              </a:rPr>
              <a:t>Once created, the first point in the path is specified using the moveTo method.</a:t>
            </a:r>
          </a:p>
          <a:p>
            <a:pPr>
              <a:spcBef>
                <a:spcPts val="0"/>
              </a:spcBef>
              <a:spcAft>
                <a:spcPts val="0"/>
              </a:spcAft>
              <a:tabLst>
                <a:tab pos="2743200" algn="ctr"/>
                <a:tab pos="5486400" algn="r"/>
                <a:tab pos="457200" algn="l"/>
              </a:tabLst>
              <a:defRPr/>
            </a:pPr>
            <a:r>
              <a:rPr lang="en-US" sz="2800" dirty="0">
                <a:latin typeface="Tahoma" panose="020B0604030504040204" pitchFamily="34" charset="0"/>
                <a:ea typeface="Tahoma" panose="020B0604030504040204" pitchFamily="34" charset="0"/>
                <a:cs typeface="Tahoma" panose="020B0604030504040204" pitchFamily="34" charset="0"/>
              </a:rPr>
              <a:t> </a:t>
            </a:r>
          </a:p>
          <a:p>
            <a:pPr marL="228600">
              <a:spcBef>
                <a:spcPts val="0"/>
              </a:spcBef>
              <a:spcAft>
                <a:spcPts val="0"/>
              </a:spcAft>
              <a:tabLst>
                <a:tab pos="2743200" algn="ctr"/>
                <a:tab pos="5486400" algn="r"/>
                <a:tab pos="457200" algn="l"/>
              </a:tabLs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path.moveTo(x, y);</a:t>
            </a:r>
          </a:p>
          <a:p>
            <a:pPr>
              <a:spcBef>
                <a:spcPts val="0"/>
              </a:spcBef>
              <a:spcAft>
                <a:spcPts val="0"/>
              </a:spcAft>
              <a:tabLst>
                <a:tab pos="2743200" algn="ctr"/>
                <a:tab pos="5486400" algn="r"/>
                <a:tab pos="457200" algn="l"/>
              </a:tabLst>
              <a:defRPr/>
            </a:pPr>
            <a:r>
              <a:rPr lang="en-US" sz="2800" dirty="0">
                <a:latin typeface="Tahoma" panose="020B0604030504040204" pitchFamily="34" charset="0"/>
                <a:ea typeface="Tahoma" panose="020B0604030504040204" pitchFamily="34" charset="0"/>
                <a:cs typeface="Tahoma" panose="020B0604030504040204" pitchFamily="34" charset="0"/>
              </a:rPr>
              <a:t> </a:t>
            </a:r>
          </a:p>
          <a:p>
            <a:pPr>
              <a:spcBef>
                <a:spcPts val="0"/>
              </a:spcBef>
              <a:spcAft>
                <a:spcPts val="0"/>
              </a:spcAft>
              <a:tabLst>
                <a:tab pos="2743200" algn="ctr"/>
                <a:tab pos="5486400" algn="r"/>
                <a:tab pos="457200" algn="l"/>
              </a:tabLst>
              <a:defRPr/>
            </a:pPr>
            <a:r>
              <a:rPr lang="en-US" sz="2800" dirty="0">
                <a:latin typeface="Tahoma" panose="020B0604030504040204" pitchFamily="34" charset="0"/>
                <a:ea typeface="Tahoma" panose="020B0604030504040204" pitchFamily="34" charset="0"/>
                <a:cs typeface="Tahoma" panose="020B0604030504040204" pitchFamily="34" charset="0"/>
              </a:rPr>
              <a:t>Note the coordinates here (and for all path methods) are of type float.</a:t>
            </a:r>
            <a:r>
              <a:rPr lang="en-US" dirty="0">
                <a:latin typeface="Trebuchet MS" panose="020B0603020202020204" pitchFamily="34" charset="0"/>
                <a:ea typeface="Times New Roman" panose="02020603050405020304" pitchFamily="18" charset="0"/>
                <a:cs typeface="Times New Roman" panose="02020603050405020304" pitchFamily="18" charset="0"/>
              </a:rPr>
              <a:t> </a:t>
            </a:r>
            <a:endParaRPr lang="en-US"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478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0201DF1-41E5-4312-82E3-53799E063A2D}"/>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79875" name="WordArt 5">
            <a:extLst>
              <a:ext uri="{FF2B5EF4-FFF2-40B4-BE49-F238E27FC236}">
                <a16:creationId xmlns:a16="http://schemas.microsoft.com/office/drawing/2014/main" id="{B7EBF06A-26DB-4015-A317-CDFFD0C43ED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2" name="Rectangle 1">
            <a:extLst>
              <a:ext uri="{FF2B5EF4-FFF2-40B4-BE49-F238E27FC236}">
                <a16:creationId xmlns:a16="http://schemas.microsoft.com/office/drawing/2014/main" id="{09D5872A-7AF9-4A9E-BF06-6963A1AF2C76}"/>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79877" name="Rectangle 2">
            <a:extLst>
              <a:ext uri="{FF2B5EF4-FFF2-40B4-BE49-F238E27FC236}">
                <a16:creationId xmlns:a16="http://schemas.microsoft.com/office/drawing/2014/main" id="{C0258856-6994-491C-BF1B-C8D9AF5FCAB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graphicFrame>
        <p:nvGraphicFramePr>
          <p:cNvPr id="3" name="Table 2">
            <a:extLst>
              <a:ext uri="{FF2B5EF4-FFF2-40B4-BE49-F238E27FC236}">
                <a16:creationId xmlns:a16="http://schemas.microsoft.com/office/drawing/2014/main" id="{5EDBF7F5-E91B-4B1E-890F-C193F95DD376}"/>
              </a:ext>
            </a:extLst>
          </p:cNvPr>
          <p:cNvGraphicFramePr>
            <a:graphicFrameLocks noGrp="1"/>
          </p:cNvGraphicFramePr>
          <p:nvPr>
            <p:extLst>
              <p:ext uri="{D42A27DB-BD31-4B8C-83A1-F6EECF244321}">
                <p14:modId xmlns:p14="http://schemas.microsoft.com/office/powerpoint/2010/main" val="3322269010"/>
              </p:ext>
            </p:extLst>
          </p:nvPr>
        </p:nvGraphicFramePr>
        <p:xfrm>
          <a:off x="228600" y="1301696"/>
          <a:ext cx="8686800" cy="4724400"/>
        </p:xfrm>
        <a:graphic>
          <a:graphicData uri="http://schemas.openxmlformats.org/drawingml/2006/table">
            <a:tbl>
              <a:tblPr firstRow="1" bandRow="1">
                <a:tableStyleId>{93296810-A885-4BE3-A3E7-6D5BEEA58F35}</a:tableStyleId>
              </a:tblPr>
              <a:tblGrid>
                <a:gridCol w="3250324">
                  <a:extLst>
                    <a:ext uri="{9D8B030D-6E8A-4147-A177-3AD203B41FA5}">
                      <a16:colId xmlns:a16="http://schemas.microsoft.com/office/drawing/2014/main" val="3075105225"/>
                    </a:ext>
                  </a:extLst>
                </a:gridCol>
                <a:gridCol w="5436476">
                  <a:extLst>
                    <a:ext uri="{9D8B030D-6E8A-4147-A177-3AD203B41FA5}">
                      <a16:colId xmlns:a16="http://schemas.microsoft.com/office/drawing/2014/main" val="4077259904"/>
                    </a:ext>
                  </a:extLst>
                </a:gridCol>
              </a:tblGrid>
              <a:tr h="370840">
                <a:tc>
                  <a:txBody>
                    <a:bodyPr/>
                    <a:lstStyle/>
                    <a:p>
                      <a:pPr algn="ctr"/>
                      <a:r>
                        <a:rPr lang="en-US" altLang="en-US" sz="2000" dirty="0">
                          <a:latin typeface="Tahoma" panose="020B0604030504040204" pitchFamily="34" charset="0"/>
                          <a:ea typeface="Tahoma" panose="020B0604030504040204" pitchFamily="34" charset="0"/>
                          <a:cs typeface="Tahoma" panose="020B0604030504040204" pitchFamily="34" charset="0"/>
                        </a:rPr>
                        <a:t>Method</a:t>
                      </a:r>
                      <a:endParaRPr lang="en-US" sz="20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000" dirty="0">
                          <a:latin typeface="Tahoma" panose="020B0604030504040204" pitchFamily="34" charset="0"/>
                          <a:ea typeface="Tahoma" panose="020B0604030504040204" pitchFamily="34" charset="0"/>
                          <a:cs typeface="Tahoma" panose="020B0604030504040204" pitchFamily="34" charset="0"/>
                        </a:rPr>
                        <a:t>Description</a:t>
                      </a:r>
                    </a:p>
                  </a:txBody>
                  <a:tcPr/>
                </a:tc>
                <a:extLst>
                  <a:ext uri="{0D108BD9-81ED-4DB2-BD59-A6C34878D82A}">
                    <a16:rowId xmlns:a16="http://schemas.microsoft.com/office/drawing/2014/main" val="2572030509"/>
                  </a:ext>
                </a:extLst>
              </a:tr>
              <a:tr h="370840">
                <a:tc>
                  <a:txBody>
                    <a:bodyPr/>
                    <a:lstStyle/>
                    <a:p>
                      <a:r>
                        <a:rPr lang="en-US" altLang="en-US" sz="2000" dirty="0">
                          <a:latin typeface="Tahoma" panose="020B0604030504040204" pitchFamily="34" charset="0"/>
                          <a:ea typeface="Tahoma" panose="020B0604030504040204" pitchFamily="34" charset="0"/>
                          <a:cs typeface="Tahoma" panose="020B0604030504040204" pitchFamily="34" charset="0"/>
                        </a:rPr>
                        <a:t>lineTo(x,y)</a:t>
                      </a:r>
                      <a:endParaRPr lang="en-US" sz="20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altLang="en-US" sz="2000" dirty="0">
                          <a:latin typeface="Tahoma" panose="020B0604030504040204" pitchFamily="34" charset="0"/>
                          <a:ea typeface="Tahoma" panose="020B0604030504040204" pitchFamily="34" charset="0"/>
                          <a:cs typeface="Tahoma" panose="020B0604030504040204" pitchFamily="34" charset="0"/>
                        </a:rPr>
                        <a:t>Connects current path point to (x, y) using a straight line segment.</a:t>
                      </a:r>
                      <a:endParaRPr lang="en-US" sz="20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830509823"/>
                  </a:ext>
                </a:extLst>
              </a:tr>
              <a:tr h="370840">
                <a:tc>
                  <a:txBody>
                    <a:bodyPr/>
                    <a:lstStyle/>
                    <a:p>
                      <a:r>
                        <a:rPr lang="en-US" altLang="en-US" sz="2000" dirty="0">
                          <a:latin typeface="Tahoma" panose="020B0604030504040204" pitchFamily="34" charset="0"/>
                          <a:ea typeface="Tahoma" panose="020B0604030504040204" pitchFamily="34" charset="0"/>
                          <a:cs typeface="Tahoma" panose="020B0604030504040204" pitchFamily="34" charset="0"/>
                        </a:rPr>
                        <a:t>quadTo(x1,y1,x2,y2) </a:t>
                      </a:r>
                      <a:endParaRPr lang="en-US" sz="20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Tahoma" panose="020B0604030504040204" pitchFamily="34" charset="0"/>
                          <a:ea typeface="Tahoma" panose="020B0604030504040204" pitchFamily="34" charset="0"/>
                          <a:cs typeface="Tahoma" panose="020B0604030504040204" pitchFamily="34" charset="0"/>
                        </a:rPr>
                        <a:t>Connects current path point to (x2, y2) using a quadratic curve segment with ‘control point’ (x1, y1).</a:t>
                      </a:r>
                    </a:p>
                    <a:p>
                      <a:endParaRPr lang="en-US" sz="20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194300364"/>
                  </a:ext>
                </a:extLst>
              </a:tr>
              <a:tr h="370840">
                <a:tc>
                  <a:txBody>
                    <a:bodyPr/>
                    <a:lstStyle/>
                    <a:p>
                      <a:r>
                        <a:rPr lang="en-US" altLang="en-US" sz="2000" dirty="0">
                          <a:latin typeface="Tahoma" panose="020B0604030504040204" pitchFamily="34" charset="0"/>
                          <a:ea typeface="Tahoma" panose="020B0604030504040204" pitchFamily="34" charset="0"/>
                          <a:cs typeface="Tahoma" panose="020B0604030504040204" pitchFamily="34" charset="0"/>
                        </a:rPr>
                        <a:t>curveTo(x1,y1,x2,y2,x3,y3) </a:t>
                      </a:r>
                      <a:endParaRPr lang="en-US" sz="20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spcBef>
                          <a:spcPct val="0"/>
                        </a:spcBef>
                        <a:buFontTx/>
                        <a:buNone/>
                      </a:pPr>
                      <a:r>
                        <a:rPr lang="en-US" altLang="en-US" sz="2000" dirty="0">
                          <a:latin typeface="Tahoma" panose="020B0604030504040204" pitchFamily="34" charset="0"/>
                          <a:ea typeface="Tahoma" panose="020B0604030504040204" pitchFamily="34" charset="0"/>
                          <a:cs typeface="Tahoma" panose="020B0604030504040204" pitchFamily="34" charset="0"/>
                        </a:rPr>
                        <a:t>Connects current path point to (x3, y3) using a cubic curve segment with ‘control points’ (x1, y1) and (x2, y2).</a:t>
                      </a:r>
                    </a:p>
                  </a:txBody>
                  <a:tcPr/>
                </a:tc>
                <a:extLst>
                  <a:ext uri="{0D108BD9-81ED-4DB2-BD59-A6C34878D82A}">
                    <a16:rowId xmlns:a16="http://schemas.microsoft.com/office/drawing/2014/main" val="1629662224"/>
                  </a:ext>
                </a:extLst>
              </a:tr>
              <a:tr h="370840">
                <a:tc>
                  <a:txBody>
                    <a:bodyPr/>
                    <a:lstStyle/>
                    <a:p>
                      <a:r>
                        <a:rPr lang="en-US" altLang="en-US" sz="2000" dirty="0">
                          <a:latin typeface="Tahoma" panose="020B0604030504040204" pitchFamily="34" charset="0"/>
                          <a:ea typeface="Tahoma" panose="020B0604030504040204" pitchFamily="34" charset="0"/>
                          <a:cs typeface="Tahoma" panose="020B0604030504040204" pitchFamily="34" charset="0"/>
                        </a:rPr>
                        <a:t>closePath()</a:t>
                      </a:r>
                      <a:endParaRPr lang="en-US" sz="2000"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altLang="en-US" sz="2000" dirty="0">
                          <a:latin typeface="Tahoma" panose="020B0604030504040204" pitchFamily="34" charset="0"/>
                          <a:ea typeface="Tahoma" panose="020B0604030504040204" pitchFamily="34" charset="0"/>
                          <a:cs typeface="Tahoma" panose="020B0604030504040204" pitchFamily="34" charset="0"/>
                        </a:rPr>
                        <a:t>Connects current point to point established by last moveTo method with a straight line segment.  To close with a curve, use quadTo or curveTo.</a:t>
                      </a:r>
                      <a:endParaRPr lang="en-US" sz="20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267483126"/>
                  </a:ext>
                </a:extLst>
              </a:tr>
            </a:tbl>
          </a:graphicData>
        </a:graphic>
      </p:graphicFrame>
    </p:spTree>
    <p:extLst>
      <p:ext uri="{BB962C8B-B14F-4D97-AF65-F5344CB8AC3E}">
        <p14:creationId xmlns:p14="http://schemas.microsoft.com/office/powerpoint/2010/main" val="3242119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E0FEBE3-B2B0-427F-A3AE-73FA8F3EF4A7}"/>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1923" name="WordArt 5">
            <a:extLst>
              <a:ext uri="{FF2B5EF4-FFF2-40B4-BE49-F238E27FC236}">
                <a16:creationId xmlns:a16="http://schemas.microsoft.com/office/drawing/2014/main" id="{F46D8B0C-9B9C-4C99-BBB6-FD0F4106DE94}"/>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Polygons</a:t>
            </a:r>
          </a:p>
        </p:txBody>
      </p:sp>
      <p:sp>
        <p:nvSpPr>
          <p:cNvPr id="2" name="Rectangle 1">
            <a:extLst>
              <a:ext uri="{FF2B5EF4-FFF2-40B4-BE49-F238E27FC236}">
                <a16:creationId xmlns:a16="http://schemas.microsoft.com/office/drawing/2014/main" id="{C1B523A6-3B99-41F7-BE02-2F76A71D6653}"/>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81925" name="Rectangle 2">
            <a:extLst>
              <a:ext uri="{FF2B5EF4-FFF2-40B4-BE49-F238E27FC236}">
                <a16:creationId xmlns:a16="http://schemas.microsoft.com/office/drawing/2014/main" id="{4FC41156-EF3E-41A9-8339-BBFCC76835C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sp>
        <p:nvSpPr>
          <p:cNvPr id="81926" name="Rectangle 3">
            <a:extLst>
              <a:ext uri="{FF2B5EF4-FFF2-40B4-BE49-F238E27FC236}">
                <a16:creationId xmlns:a16="http://schemas.microsoft.com/office/drawing/2014/main" id="{5E1C97E7-7C3C-4787-A62F-D8F131144C99}"/>
              </a:ext>
            </a:extLst>
          </p:cNvPr>
          <p:cNvSpPr>
            <a:spLocks noChangeArrowheads="1"/>
          </p:cNvSpPr>
          <p:nvPr/>
        </p:nvSpPr>
        <p:spPr bwMode="auto">
          <a:xfrm>
            <a:off x="862505" y="1098988"/>
            <a:ext cx="89535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accent2"/>
                </a:solidFill>
                <a:latin typeface="Tahoma" panose="020B0604030504040204" pitchFamily="34" charset="0"/>
              </a:rPr>
              <a:t>GeneralPath poly = new GeneralPath();</a:t>
            </a:r>
          </a:p>
          <a:p>
            <a:pPr>
              <a:spcBef>
                <a:spcPct val="0"/>
              </a:spcBef>
              <a:buFontTx/>
              <a:buNone/>
            </a:pPr>
            <a:r>
              <a:rPr lang="en-US" altLang="en-US" sz="2800" dirty="0">
                <a:solidFill>
                  <a:schemeClr val="accent2"/>
                </a:solidFill>
                <a:latin typeface="Tahoma" panose="020B0604030504040204" pitchFamily="34" charset="0"/>
              </a:rPr>
              <a:t>poly.moveTo(50, 100);</a:t>
            </a:r>
          </a:p>
          <a:p>
            <a:pPr>
              <a:spcBef>
                <a:spcPct val="0"/>
              </a:spcBef>
              <a:buFontTx/>
              <a:buNone/>
            </a:pPr>
            <a:r>
              <a:rPr lang="en-US" altLang="en-US" sz="2800" dirty="0">
                <a:solidFill>
                  <a:schemeClr val="accent2"/>
                </a:solidFill>
                <a:latin typeface="Tahoma" panose="020B0604030504040204" pitchFamily="34" charset="0"/>
              </a:rPr>
              <a:t>poly.lineTo(100, 20);</a:t>
            </a:r>
          </a:p>
          <a:p>
            <a:pPr>
              <a:spcBef>
                <a:spcPct val="0"/>
              </a:spcBef>
              <a:buFontTx/>
              <a:buNone/>
            </a:pPr>
            <a:r>
              <a:rPr lang="en-US" altLang="en-US" sz="2800" dirty="0">
                <a:solidFill>
                  <a:schemeClr val="accent2"/>
                </a:solidFill>
                <a:latin typeface="Tahoma" panose="020B0604030504040204" pitchFamily="34" charset="0"/>
              </a:rPr>
              <a:t>poly.lineTo(270, 80);</a:t>
            </a:r>
          </a:p>
          <a:p>
            <a:pPr>
              <a:spcBef>
                <a:spcPct val="0"/>
              </a:spcBef>
              <a:buFontTx/>
              <a:buNone/>
            </a:pPr>
            <a:r>
              <a:rPr lang="en-US" altLang="en-US" sz="2800" dirty="0">
                <a:solidFill>
                  <a:schemeClr val="accent2"/>
                </a:solidFill>
                <a:latin typeface="Tahoma" panose="020B0604030504040204" pitchFamily="34" charset="0"/>
              </a:rPr>
              <a:t>poly.lineTo(250, 150);</a:t>
            </a:r>
          </a:p>
          <a:p>
            <a:pPr>
              <a:spcBef>
                <a:spcPct val="0"/>
              </a:spcBef>
              <a:buFontTx/>
              <a:buNone/>
            </a:pPr>
            <a:r>
              <a:rPr lang="en-US" altLang="en-US" sz="2800" dirty="0">
                <a:solidFill>
                  <a:schemeClr val="accent2"/>
                </a:solidFill>
                <a:latin typeface="Tahoma" panose="020B0604030504040204" pitchFamily="34" charset="0"/>
              </a:rPr>
              <a:t>poly.lineTo(100, 170);</a:t>
            </a:r>
          </a:p>
          <a:p>
            <a:pPr>
              <a:spcBef>
                <a:spcPct val="0"/>
              </a:spcBef>
              <a:buFontTx/>
              <a:buNone/>
            </a:pPr>
            <a:r>
              <a:rPr lang="en-US" altLang="en-US" sz="2800" dirty="0">
                <a:solidFill>
                  <a:schemeClr val="accent2"/>
                </a:solidFill>
                <a:latin typeface="Tahoma" panose="020B0604030504040204" pitchFamily="34" charset="0"/>
              </a:rPr>
              <a:t>poly.closePath();</a:t>
            </a:r>
          </a:p>
          <a:p>
            <a:pPr>
              <a:spcBef>
                <a:spcPct val="0"/>
              </a:spcBef>
              <a:buFontTx/>
              <a:buNone/>
            </a:pPr>
            <a:r>
              <a:rPr lang="en-US" altLang="en-US" sz="2800" dirty="0">
                <a:solidFill>
                  <a:schemeClr val="accent2"/>
                </a:solidFill>
                <a:latin typeface="Tahoma" panose="020B0604030504040204" pitchFamily="34" charset="0"/>
              </a:rPr>
              <a:t>g2D.setPaint(Color.YELLOW);</a:t>
            </a:r>
          </a:p>
          <a:p>
            <a:pPr>
              <a:spcBef>
                <a:spcPct val="0"/>
              </a:spcBef>
              <a:buFontTx/>
              <a:buNone/>
            </a:pPr>
            <a:r>
              <a:rPr lang="en-US" altLang="en-US" sz="2800" dirty="0">
                <a:solidFill>
                  <a:schemeClr val="accent2"/>
                </a:solidFill>
                <a:latin typeface="Tahoma" panose="020B0604030504040204" pitchFamily="34" charset="0"/>
              </a:rPr>
              <a:t>g2D.fill(poly);</a:t>
            </a:r>
          </a:p>
          <a:p>
            <a:pPr>
              <a:spcBef>
                <a:spcPct val="0"/>
              </a:spcBef>
              <a:buFontTx/>
              <a:buNone/>
            </a:pPr>
            <a:r>
              <a:rPr lang="en-US" altLang="en-US" sz="2800" dirty="0">
                <a:solidFill>
                  <a:schemeClr val="accent2"/>
                </a:solidFill>
                <a:latin typeface="Tahoma" panose="020B0604030504040204" pitchFamily="34" charset="0"/>
              </a:rPr>
              <a:t>g2D.setPaint(Color.RED);</a:t>
            </a:r>
          </a:p>
          <a:p>
            <a:pPr>
              <a:spcBef>
                <a:spcPct val="0"/>
              </a:spcBef>
              <a:buFontTx/>
              <a:buNone/>
            </a:pPr>
            <a:r>
              <a:rPr lang="en-US" altLang="en-US" sz="2800" dirty="0">
                <a:solidFill>
                  <a:schemeClr val="accent2"/>
                </a:solidFill>
                <a:latin typeface="Tahoma" panose="020B0604030504040204" pitchFamily="34" charset="0"/>
              </a:rPr>
              <a:t>g2D.draw(poly);</a:t>
            </a:r>
          </a:p>
          <a:p>
            <a:pPr>
              <a:spcBef>
                <a:spcPct val="0"/>
              </a:spcBef>
              <a:buFontTx/>
              <a:buNone/>
            </a:pPr>
            <a:r>
              <a:rPr lang="en-US" altLang="en-US" sz="2800" dirty="0">
                <a:solidFill>
                  <a:schemeClr val="accent2"/>
                </a:solidFill>
                <a:latin typeface="Tahoma" panose="020B0604030504040204" pitchFamily="34" charset="0"/>
              </a:rPr>
              <a:t>g2D.dispose();</a:t>
            </a:r>
          </a:p>
        </p:txBody>
      </p:sp>
      <p:pic>
        <p:nvPicPr>
          <p:cNvPr id="81927" name="Picture 3">
            <a:extLst>
              <a:ext uri="{FF2B5EF4-FFF2-40B4-BE49-F238E27FC236}">
                <a16:creationId xmlns:a16="http://schemas.microsoft.com/office/drawing/2014/main" id="{6A912303-4E7A-4FCC-A280-A1F4D1396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076" y="1689976"/>
            <a:ext cx="3200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3488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WordArt 5">
            <a:extLst>
              <a:ext uri="{FF2B5EF4-FFF2-40B4-BE49-F238E27FC236}">
                <a16:creationId xmlns:a16="http://schemas.microsoft.com/office/drawing/2014/main" id="{16606C0C-DC88-4438-8DEA-40A944F1C2A8}"/>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Curves</a:t>
            </a:r>
          </a:p>
        </p:txBody>
      </p:sp>
      <p:sp>
        <p:nvSpPr>
          <p:cNvPr id="83973" name="Rectangle 2">
            <a:extLst>
              <a:ext uri="{FF2B5EF4-FFF2-40B4-BE49-F238E27FC236}">
                <a16:creationId xmlns:a16="http://schemas.microsoft.com/office/drawing/2014/main" id="{62441A11-9ED4-422D-A4EC-A8AD8E0987F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sp>
        <p:nvSpPr>
          <p:cNvPr id="7" name="Rectangle 6">
            <a:extLst>
              <a:ext uri="{FF2B5EF4-FFF2-40B4-BE49-F238E27FC236}">
                <a16:creationId xmlns:a16="http://schemas.microsoft.com/office/drawing/2014/main" id="{A003C3E7-49AA-4921-A081-C9271F821332}"/>
              </a:ext>
            </a:extLst>
          </p:cNvPr>
          <p:cNvSpPr/>
          <p:nvPr/>
        </p:nvSpPr>
        <p:spPr>
          <a:xfrm>
            <a:off x="-21" y="3163107"/>
            <a:ext cx="8481848" cy="4062651"/>
          </a:xfrm>
          <a:prstGeom prst="rect">
            <a:avLst/>
          </a:prstGeom>
        </p:spPr>
        <p:txBody>
          <a:bodyPr wrap="square">
            <a:spAutoFit/>
          </a:bodyPr>
          <a:lstStyle/>
          <a:p>
            <a:pPr marL="228600">
              <a:tabLst>
                <a:tab pos="2743200" algn="ctr"/>
                <a:tab pos="5486400" algn="r"/>
                <a:tab pos="457200" algn="l"/>
              </a:tabLst>
              <a:defRPr/>
            </a:pPr>
            <a:r>
              <a:rPr lang="en-US" sz="2400" dirty="0">
                <a:latin typeface="Tahoma" panose="020B0604030504040204" pitchFamily="34" charset="0"/>
                <a:ea typeface="Tahoma" panose="020B0604030504040204" pitchFamily="34" charset="0"/>
                <a:cs typeface="Tahoma" panose="020B0604030504040204" pitchFamily="34" charset="0"/>
              </a:rPr>
              <a:t>There are two methods that allow the drawing of curved segments:  </a:t>
            </a:r>
            <a:r>
              <a:rPr 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quadTo</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curveTo</a:t>
            </a:r>
            <a:r>
              <a:rPr lang="en-US" sz="2400" dirty="0">
                <a:latin typeface="Tahoma" panose="020B0604030504040204" pitchFamily="34" charset="0"/>
                <a:ea typeface="Tahoma" panose="020B0604030504040204" pitchFamily="34" charset="0"/>
                <a:cs typeface="Tahoma" panose="020B0604030504040204" pitchFamily="34" charset="0"/>
              </a:rPr>
              <a:t>. </a:t>
            </a:r>
          </a:p>
          <a:p>
            <a:pPr marL="228600">
              <a:spcBef>
                <a:spcPts val="0"/>
              </a:spcBef>
              <a:spcAft>
                <a:spcPts val="0"/>
              </a:spcAft>
              <a:tabLst>
                <a:tab pos="2743200" algn="ctr"/>
                <a:tab pos="5486400" algn="r"/>
                <a:tab pos="457200" algn="l"/>
              </a:tabLst>
              <a:defRP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28600">
              <a:spcBef>
                <a:spcPts val="0"/>
              </a:spcBef>
              <a:spcAft>
                <a:spcPts val="0"/>
              </a:spcAft>
              <a:tabLst>
                <a:tab pos="2743200" algn="ctr"/>
                <a:tab pos="5486400" algn="r"/>
                <a:tab pos="457200" algn="l"/>
              </a:tabLst>
              <a:defRPr/>
            </a:pPr>
            <a:r>
              <a:rPr 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GeneralPath myCurve = new GeneralPath();</a:t>
            </a:r>
          </a:p>
          <a:p>
            <a:pPr marL="228600">
              <a:spcBef>
                <a:spcPts val="0"/>
              </a:spcBef>
              <a:spcAft>
                <a:spcPts val="0"/>
              </a:spcAft>
              <a:tabLst>
                <a:tab pos="2743200" algn="ctr"/>
                <a:tab pos="5486400" algn="r"/>
                <a:tab pos="457200" algn="l"/>
              </a:tabLst>
              <a:defRPr/>
            </a:pPr>
            <a:r>
              <a:rPr 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myCurve.quadTo(xc, yc, x2, y2);</a:t>
            </a:r>
          </a:p>
          <a:p>
            <a:pPr marL="228600">
              <a:spcBef>
                <a:spcPts val="0"/>
              </a:spcBef>
              <a:spcAft>
                <a:spcPts val="0"/>
              </a:spcAft>
              <a:tabLst>
                <a:tab pos="2743200" algn="ctr"/>
                <a:tab pos="5486400" algn="r"/>
                <a:tab pos="457200" algn="l"/>
              </a:tabLst>
              <a:defRPr/>
            </a:pPr>
            <a:endParaRPr lang="en-US" sz="2400" dirty="0">
              <a:latin typeface="Tahoma" panose="020B0604030504040204" pitchFamily="34" charset="0"/>
              <a:ea typeface="Tahoma" panose="020B0604030504040204" pitchFamily="34" charset="0"/>
              <a:cs typeface="Tahoma" panose="020B0604030504040204" pitchFamily="34" charset="0"/>
            </a:endParaRPr>
          </a:p>
          <a:p>
            <a:pPr marL="228600">
              <a:spcBef>
                <a:spcPts val="0"/>
              </a:spcBef>
              <a:spcAft>
                <a:spcPts val="0"/>
              </a:spcAft>
              <a:tabLst>
                <a:tab pos="2743200" algn="ctr"/>
                <a:tab pos="5486400" algn="r"/>
                <a:tab pos="457200" algn="l"/>
              </a:tabLst>
              <a:defRPr/>
            </a:pPr>
            <a:r>
              <a:rPr lang="en-US" sz="2400" dirty="0">
                <a:latin typeface="Tahoma" panose="020B0604030504040204" pitchFamily="34" charset="0"/>
                <a:ea typeface="Tahoma" panose="020B0604030504040204" pitchFamily="34" charset="0"/>
                <a:cs typeface="Tahoma" panose="020B0604030504040204" pitchFamily="34" charset="0"/>
              </a:rPr>
              <a:t>Notice (x1, y1) does not appear in the method – it is assumed to be the last point drawn to in the path construction.  Quadratic curves smoothly transition from one point to the next.</a:t>
            </a:r>
          </a:p>
          <a:p>
            <a:pPr marL="228600">
              <a:spcBef>
                <a:spcPts val="0"/>
              </a:spcBef>
              <a:spcAft>
                <a:spcPts val="0"/>
              </a:spcAft>
              <a:tabLst>
                <a:tab pos="2743200" algn="ctr"/>
                <a:tab pos="5486400" algn="r"/>
                <a:tab pos="457200" algn="l"/>
              </a:tabLst>
              <a:defRPr/>
            </a:pPr>
            <a:endParaRPr lang="en-US" dirty="0">
              <a:latin typeface="+mj-lt"/>
              <a:ea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0E32A9E8-3D03-45B4-ABA8-43186D7C69D5}"/>
              </a:ext>
            </a:extLst>
          </p:cNvPr>
          <p:cNvSpPr/>
          <p:nvPr/>
        </p:nvSpPr>
        <p:spPr>
          <a:xfrm>
            <a:off x="2427886" y="1633663"/>
            <a:ext cx="2676659" cy="1020704"/>
          </a:xfrm>
          <a:custGeom>
            <a:avLst/>
            <a:gdLst>
              <a:gd name="connsiteX0" fmla="*/ 0 w 2676659"/>
              <a:gd name="connsiteY0" fmla="*/ 1020704 h 1020704"/>
              <a:gd name="connsiteX1" fmla="*/ 1492469 w 2676659"/>
              <a:gd name="connsiteY1" fmla="*/ 32731 h 1020704"/>
              <a:gd name="connsiteX2" fmla="*/ 2627586 w 2676659"/>
              <a:gd name="connsiteY2" fmla="*/ 232428 h 1020704"/>
              <a:gd name="connsiteX3" fmla="*/ 2469931 w 2676659"/>
              <a:gd name="connsiteY3" fmla="*/ 190387 h 1020704"/>
              <a:gd name="connsiteX4" fmla="*/ 2459420 w 2676659"/>
              <a:gd name="connsiteY4" fmla="*/ 169366 h 102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6659" h="1020704">
                <a:moveTo>
                  <a:pt x="0" y="1020704"/>
                </a:moveTo>
                <a:cubicBezTo>
                  <a:pt x="527269" y="592407"/>
                  <a:pt x="1054538" y="164110"/>
                  <a:pt x="1492469" y="32731"/>
                </a:cubicBezTo>
                <a:cubicBezTo>
                  <a:pt x="1930400" y="-98648"/>
                  <a:pt x="2464676" y="206152"/>
                  <a:pt x="2627586" y="232428"/>
                </a:cubicBezTo>
                <a:cubicBezTo>
                  <a:pt x="2790496" y="258704"/>
                  <a:pt x="2497959" y="200897"/>
                  <a:pt x="2469931" y="190387"/>
                </a:cubicBezTo>
                <a:cubicBezTo>
                  <a:pt x="2441903" y="179877"/>
                  <a:pt x="2450661" y="174621"/>
                  <a:pt x="2459420" y="169366"/>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C044D64E-25E1-4F5B-BC70-3C3B930CEE79}"/>
              </a:ext>
            </a:extLst>
          </p:cNvPr>
          <p:cNvCxnSpPr>
            <a:cxnSpLocks/>
          </p:cNvCxnSpPr>
          <p:nvPr/>
        </p:nvCxnSpPr>
        <p:spPr>
          <a:xfrm flipH="1" flipV="1">
            <a:off x="4046478" y="1235540"/>
            <a:ext cx="1058067" cy="6407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389686-D263-43CA-8440-47AE0DF78615}"/>
              </a:ext>
            </a:extLst>
          </p:cNvPr>
          <p:cNvCxnSpPr>
            <a:cxnSpLocks/>
          </p:cNvCxnSpPr>
          <p:nvPr/>
        </p:nvCxnSpPr>
        <p:spPr>
          <a:xfrm flipH="1">
            <a:off x="2385846" y="1270392"/>
            <a:ext cx="1660632" cy="13677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0C4B02-311F-4B82-9AB2-330BFAAE2F69}"/>
              </a:ext>
            </a:extLst>
          </p:cNvPr>
          <p:cNvCxnSpPr>
            <a:cxnSpLocks/>
          </p:cNvCxnSpPr>
          <p:nvPr/>
        </p:nvCxnSpPr>
        <p:spPr>
          <a:xfrm>
            <a:off x="2747137" y="1235540"/>
            <a:ext cx="10190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21ECBDB-C4F1-43FA-BD2E-30F8074473E6}"/>
              </a:ext>
            </a:extLst>
          </p:cNvPr>
          <p:cNvSpPr/>
          <p:nvPr/>
        </p:nvSpPr>
        <p:spPr>
          <a:xfrm>
            <a:off x="1623845" y="1062239"/>
            <a:ext cx="1111469"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(xc, yc)</a:t>
            </a:r>
          </a:p>
        </p:txBody>
      </p:sp>
      <p:cxnSp>
        <p:nvCxnSpPr>
          <p:cNvPr id="23" name="Straight Arrow Connector 22">
            <a:extLst>
              <a:ext uri="{FF2B5EF4-FFF2-40B4-BE49-F238E27FC236}">
                <a16:creationId xmlns:a16="http://schemas.microsoft.com/office/drawing/2014/main" id="{219C2C4E-54F4-462C-8900-501ACAA00F0E}"/>
              </a:ext>
            </a:extLst>
          </p:cNvPr>
          <p:cNvCxnSpPr>
            <a:cxnSpLocks/>
          </p:cNvCxnSpPr>
          <p:nvPr/>
        </p:nvCxnSpPr>
        <p:spPr>
          <a:xfrm>
            <a:off x="1227080" y="2650937"/>
            <a:ext cx="10190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3D36172-CEE1-48D7-B8FB-314663C4360A}"/>
              </a:ext>
            </a:extLst>
          </p:cNvPr>
          <p:cNvSpPr/>
          <p:nvPr/>
        </p:nvSpPr>
        <p:spPr>
          <a:xfrm>
            <a:off x="227715" y="2466271"/>
            <a:ext cx="1111469"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(x1, y1)</a:t>
            </a:r>
          </a:p>
        </p:txBody>
      </p:sp>
      <p:cxnSp>
        <p:nvCxnSpPr>
          <p:cNvPr id="27" name="Straight Arrow Connector 26">
            <a:extLst>
              <a:ext uri="{FF2B5EF4-FFF2-40B4-BE49-F238E27FC236}">
                <a16:creationId xmlns:a16="http://schemas.microsoft.com/office/drawing/2014/main" id="{AE9ABA8D-2E6F-4507-8218-2CBE29A4C4B7}"/>
              </a:ext>
            </a:extLst>
          </p:cNvPr>
          <p:cNvCxnSpPr>
            <a:cxnSpLocks/>
          </p:cNvCxnSpPr>
          <p:nvPr/>
        </p:nvCxnSpPr>
        <p:spPr>
          <a:xfrm flipH="1">
            <a:off x="5322634" y="1954250"/>
            <a:ext cx="9205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A78F21A-B8FA-498C-BD08-CA9481EAA63A}"/>
              </a:ext>
            </a:extLst>
          </p:cNvPr>
          <p:cNvSpPr/>
          <p:nvPr/>
        </p:nvSpPr>
        <p:spPr>
          <a:xfrm>
            <a:off x="6390269" y="1772501"/>
            <a:ext cx="1111469"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(x2, y2)</a:t>
            </a:r>
          </a:p>
        </p:txBody>
      </p:sp>
      <p:cxnSp>
        <p:nvCxnSpPr>
          <p:cNvPr id="31" name="Straight Arrow Connector 30">
            <a:extLst>
              <a:ext uri="{FF2B5EF4-FFF2-40B4-BE49-F238E27FC236}">
                <a16:creationId xmlns:a16="http://schemas.microsoft.com/office/drawing/2014/main" id="{B452236A-0D3C-4D10-B247-7EACCD9DFBF3}"/>
              </a:ext>
            </a:extLst>
          </p:cNvPr>
          <p:cNvCxnSpPr>
            <a:cxnSpLocks/>
          </p:cNvCxnSpPr>
          <p:nvPr/>
        </p:nvCxnSpPr>
        <p:spPr>
          <a:xfrm flipH="1" flipV="1">
            <a:off x="4046478" y="1828897"/>
            <a:ext cx="593840" cy="8453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6861CAF-6C38-4712-8B2C-46EE40662ACD}"/>
              </a:ext>
            </a:extLst>
          </p:cNvPr>
          <p:cNvSpPr/>
          <p:nvPr/>
        </p:nvSpPr>
        <p:spPr>
          <a:xfrm>
            <a:off x="4575511" y="2671793"/>
            <a:ext cx="1111469"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curve</a:t>
            </a:r>
          </a:p>
        </p:txBody>
      </p:sp>
    </p:spTree>
    <p:extLst>
      <p:ext uri="{BB962C8B-B14F-4D97-AF65-F5344CB8AC3E}">
        <p14:creationId xmlns:p14="http://schemas.microsoft.com/office/powerpoint/2010/main" val="927801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C68D453-3FF8-4A48-B15D-0D75D872B88E}"/>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6019" name="WordArt 5">
            <a:extLst>
              <a:ext uri="{FF2B5EF4-FFF2-40B4-BE49-F238E27FC236}">
                <a16:creationId xmlns:a16="http://schemas.microsoft.com/office/drawing/2014/main" id="{518FDE71-D947-4F64-AE89-C17CBF47A8E1}"/>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curveTo</a:t>
            </a:r>
          </a:p>
        </p:txBody>
      </p:sp>
      <p:sp>
        <p:nvSpPr>
          <p:cNvPr id="2" name="Rectangle 1">
            <a:extLst>
              <a:ext uri="{FF2B5EF4-FFF2-40B4-BE49-F238E27FC236}">
                <a16:creationId xmlns:a16="http://schemas.microsoft.com/office/drawing/2014/main" id="{8624FF1E-559E-43C5-9125-317CF13CF56A}"/>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86021" name="Rectangle 2">
            <a:extLst>
              <a:ext uri="{FF2B5EF4-FFF2-40B4-BE49-F238E27FC236}">
                <a16:creationId xmlns:a16="http://schemas.microsoft.com/office/drawing/2014/main" id="{E92AD67E-E38A-47EB-8DC2-860F72F483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sp>
        <p:nvSpPr>
          <p:cNvPr id="7" name="Rectangle 6">
            <a:extLst>
              <a:ext uri="{FF2B5EF4-FFF2-40B4-BE49-F238E27FC236}">
                <a16:creationId xmlns:a16="http://schemas.microsoft.com/office/drawing/2014/main" id="{66B1911B-3032-4733-8911-9F613E5F1902}"/>
              </a:ext>
            </a:extLst>
          </p:cNvPr>
          <p:cNvSpPr/>
          <p:nvPr/>
        </p:nvSpPr>
        <p:spPr>
          <a:xfrm>
            <a:off x="407276" y="3991941"/>
            <a:ext cx="7567448" cy="2677656"/>
          </a:xfrm>
          <a:prstGeom prst="rect">
            <a:avLst/>
          </a:prstGeom>
        </p:spPr>
        <p:txBody>
          <a:bodyPr wrap="square">
            <a:spAutoFit/>
          </a:bodyPr>
          <a:lstStyle/>
          <a:p>
            <a:pPr>
              <a:defRPr/>
            </a:pPr>
            <a:r>
              <a:rPr lang="en-US" sz="2800" dirty="0">
                <a:latin typeface="Tahoma" panose="020B0604030504040204" pitchFamily="34" charset="0"/>
                <a:ea typeface="Tahoma" panose="020B0604030504040204" pitchFamily="34" charset="0"/>
                <a:cs typeface="Tahoma" panose="020B0604030504040204" pitchFamily="34" charset="0"/>
              </a:rPr>
              <a:t>The segment is constructed such that the tangent from each curve point goes through its corresponding control point. </a:t>
            </a:r>
          </a:p>
          <a:p>
            <a:pPr>
              <a:defRPr/>
            </a:pPr>
            <a:endParaRPr lang="en-US" sz="2800" dirty="0">
              <a:latin typeface="Tahoma" panose="020B0604030504040204" pitchFamily="34" charset="0"/>
              <a:ea typeface="Tahoma" panose="020B0604030504040204" pitchFamily="34" charset="0"/>
              <a:cs typeface="Tahoma" panose="020B0604030504040204" pitchFamily="34" charset="0"/>
            </a:endParaRP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GeneralPath curve = new GeneralPath();</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curve.curveTo(xc1, yc1, xc2, yc2, x2, y2);</a:t>
            </a:r>
          </a:p>
        </p:txBody>
      </p:sp>
      <p:sp>
        <p:nvSpPr>
          <p:cNvPr id="3" name="Freeform: Shape 2">
            <a:extLst>
              <a:ext uri="{FF2B5EF4-FFF2-40B4-BE49-F238E27FC236}">
                <a16:creationId xmlns:a16="http://schemas.microsoft.com/office/drawing/2014/main" id="{A173CC72-789D-4144-B291-C0788EB86733}"/>
              </a:ext>
            </a:extLst>
          </p:cNvPr>
          <p:cNvSpPr/>
          <p:nvPr/>
        </p:nvSpPr>
        <p:spPr>
          <a:xfrm>
            <a:off x="2750706" y="2059094"/>
            <a:ext cx="2697241" cy="885425"/>
          </a:xfrm>
          <a:custGeom>
            <a:avLst/>
            <a:gdLst>
              <a:gd name="connsiteX0" fmla="*/ 0 w 3227150"/>
              <a:gd name="connsiteY0" fmla="*/ 463494 h 885425"/>
              <a:gd name="connsiteX1" fmla="*/ 683173 w 3227150"/>
              <a:gd name="connsiteY1" fmla="*/ 11549 h 885425"/>
              <a:gd name="connsiteX2" fmla="*/ 2144111 w 3227150"/>
              <a:gd name="connsiteY2" fmla="*/ 883907 h 885425"/>
              <a:gd name="connsiteX3" fmla="*/ 3132083 w 3227150"/>
              <a:gd name="connsiteY3" fmla="*/ 221756 h 885425"/>
              <a:gd name="connsiteX4" fmla="*/ 3132083 w 3227150"/>
              <a:gd name="connsiteY4" fmla="*/ 190225 h 88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7150" h="885425">
                <a:moveTo>
                  <a:pt x="0" y="463494"/>
                </a:moveTo>
                <a:cubicBezTo>
                  <a:pt x="162910" y="202487"/>
                  <a:pt x="325821" y="-58520"/>
                  <a:pt x="683173" y="11549"/>
                </a:cubicBezTo>
                <a:cubicBezTo>
                  <a:pt x="1040525" y="81618"/>
                  <a:pt x="1735959" y="848873"/>
                  <a:pt x="2144111" y="883907"/>
                </a:cubicBezTo>
                <a:cubicBezTo>
                  <a:pt x="2552263" y="918941"/>
                  <a:pt x="2967421" y="337370"/>
                  <a:pt x="3132083" y="221756"/>
                </a:cubicBezTo>
                <a:cubicBezTo>
                  <a:pt x="3296745" y="106142"/>
                  <a:pt x="3214414" y="148183"/>
                  <a:pt x="3132083" y="190225"/>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362C095-8B82-4ED1-A8DF-44933BF728CC}"/>
              </a:ext>
            </a:extLst>
          </p:cNvPr>
          <p:cNvSpPr/>
          <p:nvPr/>
        </p:nvSpPr>
        <p:spPr>
          <a:xfrm>
            <a:off x="406620" y="2317140"/>
            <a:ext cx="1111469"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(x1, y1)</a:t>
            </a:r>
          </a:p>
        </p:txBody>
      </p:sp>
      <p:cxnSp>
        <p:nvCxnSpPr>
          <p:cNvPr id="12" name="Straight Arrow Connector 11">
            <a:extLst>
              <a:ext uri="{FF2B5EF4-FFF2-40B4-BE49-F238E27FC236}">
                <a16:creationId xmlns:a16="http://schemas.microsoft.com/office/drawing/2014/main" id="{5E9AD130-25F8-45FA-9169-A3CAD7ABC028}"/>
              </a:ext>
            </a:extLst>
          </p:cNvPr>
          <p:cNvCxnSpPr>
            <a:cxnSpLocks/>
          </p:cNvCxnSpPr>
          <p:nvPr/>
        </p:nvCxnSpPr>
        <p:spPr>
          <a:xfrm>
            <a:off x="1479328" y="2515565"/>
            <a:ext cx="101907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D845724-7B7F-4859-AAFE-50737ADDA233}"/>
              </a:ext>
            </a:extLst>
          </p:cNvPr>
          <p:cNvSpPr/>
          <p:nvPr/>
        </p:nvSpPr>
        <p:spPr>
          <a:xfrm>
            <a:off x="2610076" y="3400097"/>
            <a:ext cx="1111469"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curve</a:t>
            </a:r>
          </a:p>
        </p:txBody>
      </p:sp>
      <p:cxnSp>
        <p:nvCxnSpPr>
          <p:cNvPr id="14" name="Straight Arrow Connector 13">
            <a:extLst>
              <a:ext uri="{FF2B5EF4-FFF2-40B4-BE49-F238E27FC236}">
                <a16:creationId xmlns:a16="http://schemas.microsoft.com/office/drawing/2014/main" id="{711758DA-8104-4944-90AC-AF2FAFAEC582}"/>
              </a:ext>
            </a:extLst>
          </p:cNvPr>
          <p:cNvCxnSpPr>
            <a:cxnSpLocks/>
          </p:cNvCxnSpPr>
          <p:nvPr/>
        </p:nvCxnSpPr>
        <p:spPr>
          <a:xfrm flipV="1">
            <a:off x="2969396" y="2650937"/>
            <a:ext cx="380112" cy="7309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C32ED5-12F5-430B-A0A6-2582D6233A5F}"/>
              </a:ext>
            </a:extLst>
          </p:cNvPr>
          <p:cNvCxnSpPr>
            <a:cxnSpLocks/>
          </p:cNvCxnSpPr>
          <p:nvPr/>
        </p:nvCxnSpPr>
        <p:spPr>
          <a:xfrm flipH="1">
            <a:off x="2723729" y="1451470"/>
            <a:ext cx="491334" cy="108278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A4FCC6C-B9CF-42C2-B2F2-822C09140C16}"/>
              </a:ext>
            </a:extLst>
          </p:cNvPr>
          <p:cNvSpPr/>
          <p:nvPr/>
        </p:nvSpPr>
        <p:spPr>
          <a:xfrm>
            <a:off x="1219201" y="1302276"/>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(xc1, yc1)</a:t>
            </a:r>
          </a:p>
        </p:txBody>
      </p:sp>
      <p:cxnSp>
        <p:nvCxnSpPr>
          <p:cNvPr id="19" name="Straight Arrow Connector 18">
            <a:extLst>
              <a:ext uri="{FF2B5EF4-FFF2-40B4-BE49-F238E27FC236}">
                <a16:creationId xmlns:a16="http://schemas.microsoft.com/office/drawing/2014/main" id="{19D35213-5BE8-4F21-8E0F-6CF991E78723}"/>
              </a:ext>
            </a:extLst>
          </p:cNvPr>
          <p:cNvCxnSpPr>
            <a:cxnSpLocks/>
          </p:cNvCxnSpPr>
          <p:nvPr/>
        </p:nvCxnSpPr>
        <p:spPr>
          <a:xfrm>
            <a:off x="2441023" y="1522342"/>
            <a:ext cx="64901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693870-9F1B-4D2F-98E2-D9C98622C6BF}"/>
              </a:ext>
            </a:extLst>
          </p:cNvPr>
          <p:cNvCxnSpPr>
            <a:cxnSpLocks/>
          </p:cNvCxnSpPr>
          <p:nvPr/>
        </p:nvCxnSpPr>
        <p:spPr>
          <a:xfrm flipH="1">
            <a:off x="4861066" y="2199405"/>
            <a:ext cx="563519" cy="109177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C87601F-331C-42C4-8DE4-11AC5D56CAE4}"/>
              </a:ext>
            </a:extLst>
          </p:cNvPr>
          <p:cNvCxnSpPr>
            <a:cxnSpLocks/>
          </p:cNvCxnSpPr>
          <p:nvPr/>
        </p:nvCxnSpPr>
        <p:spPr>
          <a:xfrm flipH="1">
            <a:off x="5074121" y="3291181"/>
            <a:ext cx="70092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47A8D90-4FA8-43D3-B85D-F4B28205017C}"/>
              </a:ext>
            </a:extLst>
          </p:cNvPr>
          <p:cNvSpPr/>
          <p:nvPr/>
        </p:nvSpPr>
        <p:spPr>
          <a:xfrm>
            <a:off x="5845038" y="3106515"/>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(xc2, yc2)</a:t>
            </a:r>
          </a:p>
        </p:txBody>
      </p:sp>
      <p:sp>
        <p:nvSpPr>
          <p:cNvPr id="27" name="Rectangle 26">
            <a:extLst>
              <a:ext uri="{FF2B5EF4-FFF2-40B4-BE49-F238E27FC236}">
                <a16:creationId xmlns:a16="http://schemas.microsoft.com/office/drawing/2014/main" id="{2970CA28-53EC-43F9-B254-0D2C51EC166D}"/>
              </a:ext>
            </a:extLst>
          </p:cNvPr>
          <p:cNvSpPr/>
          <p:nvPr/>
        </p:nvSpPr>
        <p:spPr>
          <a:xfrm>
            <a:off x="6161816" y="1676440"/>
            <a:ext cx="1111469"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(x2, y2)</a:t>
            </a:r>
          </a:p>
        </p:txBody>
      </p:sp>
      <p:cxnSp>
        <p:nvCxnSpPr>
          <p:cNvPr id="28" name="Straight Arrow Connector 27">
            <a:extLst>
              <a:ext uri="{FF2B5EF4-FFF2-40B4-BE49-F238E27FC236}">
                <a16:creationId xmlns:a16="http://schemas.microsoft.com/office/drawing/2014/main" id="{EEDB3601-42FB-4752-8C30-D133E25318EC}"/>
              </a:ext>
            </a:extLst>
          </p:cNvPr>
          <p:cNvCxnSpPr>
            <a:cxnSpLocks/>
            <a:stCxn id="27" idx="1"/>
          </p:cNvCxnSpPr>
          <p:nvPr/>
        </p:nvCxnSpPr>
        <p:spPr>
          <a:xfrm flipH="1">
            <a:off x="5543120" y="1861106"/>
            <a:ext cx="618696" cy="4206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550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2050648"/>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56" name="Straight Connector 45055">
            <a:extLst>
              <a:ext uri="{FF2B5EF4-FFF2-40B4-BE49-F238E27FC236}">
                <a16:creationId xmlns:a16="http://schemas.microsoft.com/office/drawing/2014/main" id="{1A1C5486-E401-4ED8-8290-F0424A84948D}"/>
              </a:ext>
            </a:extLst>
          </p:cNvPr>
          <p:cNvCxnSpPr/>
          <p:nvPr/>
        </p:nvCxnSpPr>
        <p:spPr>
          <a:xfrm>
            <a:off x="1758771" y="972273"/>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631940" y="233886"/>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Object</a:t>
            </a:r>
          </a:p>
        </p:txBody>
      </p:sp>
      <p:sp>
        <p:nvSpPr>
          <p:cNvPr id="5" name="Oval 4">
            <a:extLst>
              <a:ext uri="{FF2B5EF4-FFF2-40B4-BE49-F238E27FC236}">
                <a16:creationId xmlns:a16="http://schemas.microsoft.com/office/drawing/2014/main" id="{79EB7ADD-BAC8-4B16-A826-13B7DD0564E3}"/>
              </a:ext>
            </a:extLst>
          </p:cNvPr>
          <p:cNvSpPr>
            <a:spLocks noChangeArrowheads="1"/>
          </p:cNvSpPr>
          <p:nvPr/>
        </p:nvSpPr>
        <p:spPr bwMode="auto">
          <a:xfrm>
            <a:off x="3215251" y="1265962"/>
            <a:ext cx="2166977"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Component</a:t>
            </a:r>
          </a:p>
        </p:txBody>
      </p:sp>
      <p:sp>
        <p:nvSpPr>
          <p:cNvPr id="6" name="Oval 5">
            <a:extLst>
              <a:ext uri="{FF2B5EF4-FFF2-40B4-BE49-F238E27FC236}">
                <a16:creationId xmlns:a16="http://schemas.microsoft.com/office/drawing/2014/main" id="{0E2C9DC1-A847-4501-843E-C7F7C9404442}"/>
              </a:ext>
            </a:extLst>
          </p:cNvPr>
          <p:cNvSpPr>
            <a:spLocks noChangeArrowheads="1"/>
          </p:cNvSpPr>
          <p:nvPr/>
        </p:nvSpPr>
        <p:spPr bwMode="auto">
          <a:xfrm>
            <a:off x="3372473" y="2296108"/>
            <a:ext cx="1852531"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Container</a:t>
            </a: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758771" y="2347229"/>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Button</a:t>
            </a: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5671013" y="2398350"/>
            <a:ext cx="1389543"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Canvas</a:t>
            </a: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507129" y="3499875"/>
            <a:ext cx="1574157"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Window</a:t>
            </a:r>
          </a:p>
        </p:txBody>
      </p:sp>
      <p:sp>
        <p:nvSpPr>
          <p:cNvPr id="10" name="Oval 4">
            <a:extLst>
              <a:ext uri="{FF2B5EF4-FFF2-40B4-BE49-F238E27FC236}">
                <a16:creationId xmlns:a16="http://schemas.microsoft.com/office/drawing/2014/main" id="{C47CAE28-3C54-4FD4-9337-CBF663BB6C3A}"/>
              </a:ext>
            </a:extLst>
          </p:cNvPr>
          <p:cNvSpPr>
            <a:spLocks noChangeArrowheads="1"/>
          </p:cNvSpPr>
          <p:nvPr/>
        </p:nvSpPr>
        <p:spPr bwMode="auto">
          <a:xfrm>
            <a:off x="3631940"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Frame</a:t>
            </a:r>
          </a:p>
        </p:txBody>
      </p:sp>
      <p:sp>
        <p:nvSpPr>
          <p:cNvPr id="11" name="Oval 4">
            <a:extLst>
              <a:ext uri="{FF2B5EF4-FFF2-40B4-BE49-F238E27FC236}">
                <a16:creationId xmlns:a16="http://schemas.microsoft.com/office/drawing/2014/main" id="{B9EB4421-549E-44CB-8657-32FDCA35106E}"/>
              </a:ext>
            </a:extLst>
          </p:cNvPr>
          <p:cNvSpPr>
            <a:spLocks noChangeArrowheads="1"/>
          </p:cNvSpPr>
          <p:nvPr/>
        </p:nvSpPr>
        <p:spPr bwMode="auto">
          <a:xfrm>
            <a:off x="3507129" y="5700495"/>
            <a:ext cx="151628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a:latin typeface="Tahoma" panose="020B0604030504040204" pitchFamily="34" charset="0"/>
              </a:rPr>
              <a:t>JFrame</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5671013" y="3499875"/>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Panel</a:t>
            </a:r>
          </a:p>
        </p:txBody>
      </p:sp>
      <p:sp>
        <p:nvSpPr>
          <p:cNvPr id="13" name="Oval 4">
            <a:extLst>
              <a:ext uri="{FF2B5EF4-FFF2-40B4-BE49-F238E27FC236}">
                <a16:creationId xmlns:a16="http://schemas.microsoft.com/office/drawing/2014/main" id="{D09A44BC-1700-470E-9D3D-9C774E56E9EB}"/>
              </a:ext>
            </a:extLst>
          </p:cNvPr>
          <p:cNvSpPr>
            <a:spLocks noChangeArrowheads="1"/>
          </p:cNvSpPr>
          <p:nvPr/>
        </p:nvSpPr>
        <p:spPr bwMode="auto">
          <a:xfrm>
            <a:off x="5671013"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Applet</a:t>
            </a:r>
          </a:p>
        </p:txBody>
      </p:sp>
      <p:sp>
        <p:nvSpPr>
          <p:cNvPr id="14" name="Oval 4">
            <a:extLst>
              <a:ext uri="{FF2B5EF4-FFF2-40B4-BE49-F238E27FC236}">
                <a16:creationId xmlns:a16="http://schemas.microsoft.com/office/drawing/2014/main" id="{99D6D2BF-B599-46F5-B9B8-7F4B51E9F462}"/>
              </a:ext>
            </a:extLst>
          </p:cNvPr>
          <p:cNvSpPr>
            <a:spLocks noChangeArrowheads="1"/>
          </p:cNvSpPr>
          <p:nvPr/>
        </p:nvSpPr>
        <p:spPr bwMode="auto">
          <a:xfrm>
            <a:off x="5544274" y="5700495"/>
            <a:ext cx="1516282"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a:latin typeface="Tahoma" panose="020B0604030504040204" pitchFamily="34" charset="0"/>
              </a:rPr>
              <a:t>JApplet</a:t>
            </a: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1006797" y="3499875"/>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7" name="Straight Arrow Connector 7">
            <a:extLst>
              <a:ext uri="{FF2B5EF4-FFF2-40B4-BE49-F238E27FC236}">
                <a16:creationId xmlns:a16="http://schemas.microsoft.com/office/drawing/2014/main" id="{05EA1824-4B28-42A8-84C5-2CB1FE0E6465}"/>
              </a:ext>
            </a:extLst>
          </p:cNvPr>
          <p:cNvCxnSpPr>
            <a:cxnSpLocks noChangeShapeType="1"/>
          </p:cNvCxnSpPr>
          <p:nvPr/>
        </p:nvCxnSpPr>
        <p:spPr bwMode="auto">
          <a:xfrm flipV="1">
            <a:off x="4313498" y="87152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4288419" y="1956122"/>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048719"/>
            <a:ext cx="920570" cy="415686"/>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544274" y="1956122"/>
            <a:ext cx="843021" cy="50828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V="1">
            <a:off x="4313498" y="310543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5" name="Straight Arrow Connector 7">
            <a:extLst>
              <a:ext uri="{FF2B5EF4-FFF2-40B4-BE49-F238E27FC236}">
                <a16:creationId xmlns:a16="http://schemas.microsoft.com/office/drawing/2014/main" id="{24CEBD2C-9C94-4ABA-A984-2202F3A4771F}"/>
              </a:ext>
            </a:extLst>
          </p:cNvPr>
          <p:cNvCxnSpPr>
            <a:cxnSpLocks noChangeShapeType="1"/>
          </p:cNvCxnSpPr>
          <p:nvPr/>
        </p:nvCxnSpPr>
        <p:spPr bwMode="auto">
          <a:xfrm flipV="1">
            <a:off x="4323143" y="419003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6" name="Straight Arrow Connector 7">
            <a:extLst>
              <a:ext uri="{FF2B5EF4-FFF2-40B4-BE49-F238E27FC236}">
                <a16:creationId xmlns:a16="http://schemas.microsoft.com/office/drawing/2014/main" id="{0F3B5B93-9BE0-4807-8FF1-B3984302980E}"/>
              </a:ext>
            </a:extLst>
          </p:cNvPr>
          <p:cNvCxnSpPr>
            <a:cxnSpLocks noChangeShapeType="1"/>
          </p:cNvCxnSpPr>
          <p:nvPr/>
        </p:nvCxnSpPr>
        <p:spPr bwMode="auto">
          <a:xfrm flipV="1">
            <a:off x="4288419"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7" name="Straight Arrow Connector 7">
            <a:extLst>
              <a:ext uri="{FF2B5EF4-FFF2-40B4-BE49-F238E27FC236}">
                <a16:creationId xmlns:a16="http://schemas.microsoft.com/office/drawing/2014/main" id="{6A62D80A-49F5-4F85-8753-5FAF67A975E4}"/>
              </a:ext>
            </a:extLst>
          </p:cNvPr>
          <p:cNvCxnSpPr>
            <a:cxnSpLocks noChangeShapeType="1"/>
          </p:cNvCxnSpPr>
          <p:nvPr/>
        </p:nvCxnSpPr>
        <p:spPr bwMode="auto">
          <a:xfrm flipV="1">
            <a:off x="6387295" y="4206963"/>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 name="Straight Arrow Connector 7">
            <a:extLst>
              <a:ext uri="{FF2B5EF4-FFF2-40B4-BE49-F238E27FC236}">
                <a16:creationId xmlns:a16="http://schemas.microsoft.com/office/drawing/2014/main" id="{3660AC89-1403-4C2D-8E4D-58D1E7FE62BF}"/>
              </a:ext>
            </a:extLst>
          </p:cNvPr>
          <p:cNvCxnSpPr>
            <a:cxnSpLocks noChangeShapeType="1"/>
          </p:cNvCxnSpPr>
          <p:nvPr/>
        </p:nvCxnSpPr>
        <p:spPr bwMode="auto">
          <a:xfrm flipV="1">
            <a:off x="6387295"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2231984" y="3105438"/>
            <a:ext cx="1399956" cy="55115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1" name="Straight Arrow Connector 7">
            <a:extLst>
              <a:ext uri="{FF2B5EF4-FFF2-40B4-BE49-F238E27FC236}">
                <a16:creationId xmlns:a16="http://schemas.microsoft.com/office/drawing/2014/main" id="{5FC82BB2-7A28-4B51-BFA1-2738F2BFB571}"/>
              </a:ext>
            </a:extLst>
          </p:cNvPr>
          <p:cNvCxnSpPr>
            <a:cxnSpLocks noChangeShapeType="1"/>
          </p:cNvCxnSpPr>
          <p:nvPr/>
        </p:nvCxnSpPr>
        <p:spPr bwMode="auto">
          <a:xfrm flipH="1" flipV="1">
            <a:off x="5081286" y="2986268"/>
            <a:ext cx="1257780" cy="670330"/>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6" name="Text Box 31">
            <a:extLst>
              <a:ext uri="{FF2B5EF4-FFF2-40B4-BE49-F238E27FC236}">
                <a16:creationId xmlns:a16="http://schemas.microsoft.com/office/drawing/2014/main" id="{A6761611-2F43-46D4-9734-8EA252574BF5}"/>
              </a:ext>
            </a:extLst>
          </p:cNvPr>
          <p:cNvSpPr txBox="1">
            <a:spLocks noChangeArrowheads="1"/>
          </p:cNvSpPr>
          <p:nvPr/>
        </p:nvSpPr>
        <p:spPr bwMode="auto">
          <a:xfrm>
            <a:off x="7282987" y="710663"/>
            <a:ext cx="1733691" cy="36933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classes</a:t>
            </a:r>
          </a:p>
        </p:txBody>
      </p:sp>
      <p:sp>
        <p:nvSpPr>
          <p:cNvPr id="37" name="Text Box 31">
            <a:extLst>
              <a:ext uri="{FF2B5EF4-FFF2-40B4-BE49-F238E27FC236}">
                <a16:creationId xmlns:a16="http://schemas.microsoft.com/office/drawing/2014/main" id="{94C659C5-35EF-4F33-BE1C-60C0E557235F}"/>
              </a:ext>
            </a:extLst>
          </p:cNvPr>
          <p:cNvSpPr txBox="1">
            <a:spLocks noChangeArrowheads="1"/>
          </p:cNvSpPr>
          <p:nvPr/>
        </p:nvSpPr>
        <p:spPr bwMode="auto">
          <a:xfrm>
            <a:off x="7142741" y="1725553"/>
            <a:ext cx="1733691" cy="646331"/>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AWT components</a:t>
            </a:r>
          </a:p>
        </p:txBody>
      </p:sp>
    </p:spTree>
    <p:extLst>
      <p:ext uri="{BB962C8B-B14F-4D97-AF65-F5344CB8AC3E}">
        <p14:creationId xmlns:p14="http://schemas.microsoft.com/office/powerpoint/2010/main" val="243543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WordArt 5">
            <a:extLst>
              <a:ext uri="{FF2B5EF4-FFF2-40B4-BE49-F238E27FC236}">
                <a16:creationId xmlns:a16="http://schemas.microsoft.com/office/drawing/2014/main" id="{D7D6EEDA-2C33-47E8-8C3B-85E7396D4137}"/>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88069" name="Rectangle 2">
            <a:extLst>
              <a:ext uri="{FF2B5EF4-FFF2-40B4-BE49-F238E27FC236}">
                <a16:creationId xmlns:a16="http://schemas.microsoft.com/office/drawing/2014/main" id="{EC26449C-75DB-4683-AAA9-2E97DC6479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pic>
        <p:nvPicPr>
          <p:cNvPr id="4" name="Picture 3">
            <a:extLst>
              <a:ext uri="{FF2B5EF4-FFF2-40B4-BE49-F238E27FC236}">
                <a16:creationId xmlns:a16="http://schemas.microsoft.com/office/drawing/2014/main" id="{0F1A50DA-207A-4A66-9D3F-C351D5545151}"/>
              </a:ext>
            </a:extLst>
          </p:cNvPr>
          <p:cNvPicPr>
            <a:picLocks noChangeAspect="1"/>
          </p:cNvPicPr>
          <p:nvPr/>
        </p:nvPicPr>
        <p:blipFill>
          <a:blip r:embed="rId3"/>
          <a:stretch>
            <a:fillRect/>
          </a:stretch>
        </p:blipFill>
        <p:spPr>
          <a:xfrm>
            <a:off x="2435774" y="2108200"/>
            <a:ext cx="4269827" cy="3204835"/>
          </a:xfrm>
          <a:prstGeom prst="rect">
            <a:avLst/>
          </a:prstGeom>
        </p:spPr>
      </p:pic>
      <p:sp>
        <p:nvSpPr>
          <p:cNvPr id="9" name="Rectangle 8">
            <a:extLst>
              <a:ext uri="{FF2B5EF4-FFF2-40B4-BE49-F238E27FC236}">
                <a16:creationId xmlns:a16="http://schemas.microsoft.com/office/drawing/2014/main" id="{1E6C086A-0928-44D6-B666-DFE3F361DE2D}"/>
              </a:ext>
            </a:extLst>
          </p:cNvPr>
          <p:cNvSpPr/>
          <p:nvPr/>
        </p:nvSpPr>
        <p:spPr>
          <a:xfrm>
            <a:off x="695304" y="3376174"/>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(50, 100)</a:t>
            </a:r>
          </a:p>
        </p:txBody>
      </p:sp>
      <p:sp>
        <p:nvSpPr>
          <p:cNvPr id="10" name="Rectangle 9">
            <a:extLst>
              <a:ext uri="{FF2B5EF4-FFF2-40B4-BE49-F238E27FC236}">
                <a16:creationId xmlns:a16="http://schemas.microsoft.com/office/drawing/2014/main" id="{0826E75E-51EA-4A9C-9D26-2A4B87212F1E}"/>
              </a:ext>
            </a:extLst>
          </p:cNvPr>
          <p:cNvSpPr/>
          <p:nvPr/>
        </p:nvSpPr>
        <p:spPr>
          <a:xfrm>
            <a:off x="729372" y="2184107"/>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(75, 60)</a:t>
            </a:r>
          </a:p>
        </p:txBody>
      </p:sp>
      <p:sp>
        <p:nvSpPr>
          <p:cNvPr id="11" name="Rectangle 10">
            <a:extLst>
              <a:ext uri="{FF2B5EF4-FFF2-40B4-BE49-F238E27FC236}">
                <a16:creationId xmlns:a16="http://schemas.microsoft.com/office/drawing/2014/main" id="{33E0C7DA-C20C-4516-B2CD-DFD7D6692FF7}"/>
              </a:ext>
            </a:extLst>
          </p:cNvPr>
          <p:cNvSpPr/>
          <p:nvPr/>
        </p:nvSpPr>
        <p:spPr>
          <a:xfrm>
            <a:off x="729372" y="4271720"/>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(75, 135)</a:t>
            </a:r>
          </a:p>
        </p:txBody>
      </p:sp>
      <p:sp>
        <p:nvSpPr>
          <p:cNvPr id="12" name="Rectangle 11">
            <a:extLst>
              <a:ext uri="{FF2B5EF4-FFF2-40B4-BE49-F238E27FC236}">
                <a16:creationId xmlns:a16="http://schemas.microsoft.com/office/drawing/2014/main" id="{8D0646DB-5599-4ACE-A3D1-B4AD11874157}"/>
              </a:ext>
            </a:extLst>
          </p:cNvPr>
          <p:cNvSpPr/>
          <p:nvPr/>
        </p:nvSpPr>
        <p:spPr>
          <a:xfrm>
            <a:off x="1974510" y="5597412"/>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(100,170)</a:t>
            </a:r>
          </a:p>
        </p:txBody>
      </p:sp>
      <p:sp>
        <p:nvSpPr>
          <p:cNvPr id="13" name="Rectangle 12">
            <a:extLst>
              <a:ext uri="{FF2B5EF4-FFF2-40B4-BE49-F238E27FC236}">
                <a16:creationId xmlns:a16="http://schemas.microsoft.com/office/drawing/2014/main" id="{016C30E8-96D6-4D43-9D64-71D43AE239EE}"/>
              </a:ext>
            </a:extLst>
          </p:cNvPr>
          <p:cNvSpPr/>
          <p:nvPr/>
        </p:nvSpPr>
        <p:spPr>
          <a:xfrm>
            <a:off x="3758568" y="5581753"/>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(175, 160)</a:t>
            </a:r>
          </a:p>
        </p:txBody>
      </p:sp>
      <p:sp>
        <p:nvSpPr>
          <p:cNvPr id="14" name="Rectangle 13">
            <a:extLst>
              <a:ext uri="{FF2B5EF4-FFF2-40B4-BE49-F238E27FC236}">
                <a16:creationId xmlns:a16="http://schemas.microsoft.com/office/drawing/2014/main" id="{0153616F-DD7A-4CA4-8253-3647EF437C12}"/>
              </a:ext>
            </a:extLst>
          </p:cNvPr>
          <p:cNvSpPr/>
          <p:nvPr/>
        </p:nvSpPr>
        <p:spPr>
          <a:xfrm>
            <a:off x="5272320" y="5597412"/>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(250, 150)</a:t>
            </a:r>
          </a:p>
        </p:txBody>
      </p:sp>
      <p:sp>
        <p:nvSpPr>
          <p:cNvPr id="15" name="Rectangle 14">
            <a:extLst>
              <a:ext uri="{FF2B5EF4-FFF2-40B4-BE49-F238E27FC236}">
                <a16:creationId xmlns:a16="http://schemas.microsoft.com/office/drawing/2014/main" id="{A679DBF9-17B3-481D-A73B-C8D98EE6B362}"/>
              </a:ext>
            </a:extLst>
          </p:cNvPr>
          <p:cNvSpPr/>
          <p:nvPr/>
        </p:nvSpPr>
        <p:spPr>
          <a:xfrm>
            <a:off x="2468993" y="1434552"/>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(100, 20)</a:t>
            </a:r>
          </a:p>
        </p:txBody>
      </p:sp>
      <p:sp>
        <p:nvSpPr>
          <p:cNvPr id="16" name="Rectangle 15">
            <a:extLst>
              <a:ext uri="{FF2B5EF4-FFF2-40B4-BE49-F238E27FC236}">
                <a16:creationId xmlns:a16="http://schemas.microsoft.com/office/drawing/2014/main" id="{B78DE4E9-39A9-4B88-B33F-FA8B45583F5C}"/>
              </a:ext>
            </a:extLst>
          </p:cNvPr>
          <p:cNvSpPr/>
          <p:nvPr/>
        </p:nvSpPr>
        <p:spPr>
          <a:xfrm>
            <a:off x="4048293" y="1403362"/>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(185, 50)</a:t>
            </a:r>
          </a:p>
        </p:txBody>
      </p:sp>
      <p:sp>
        <p:nvSpPr>
          <p:cNvPr id="17" name="Rectangle 16">
            <a:extLst>
              <a:ext uri="{FF2B5EF4-FFF2-40B4-BE49-F238E27FC236}">
                <a16:creationId xmlns:a16="http://schemas.microsoft.com/office/drawing/2014/main" id="{FBB32030-A3A9-47E0-B0B0-6806316ED4A3}"/>
              </a:ext>
            </a:extLst>
          </p:cNvPr>
          <p:cNvSpPr/>
          <p:nvPr/>
        </p:nvSpPr>
        <p:spPr>
          <a:xfrm>
            <a:off x="5550526" y="1396227"/>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(270, 80)</a:t>
            </a:r>
          </a:p>
        </p:txBody>
      </p:sp>
      <p:sp>
        <p:nvSpPr>
          <p:cNvPr id="18" name="Rectangle 17">
            <a:extLst>
              <a:ext uri="{FF2B5EF4-FFF2-40B4-BE49-F238E27FC236}">
                <a16:creationId xmlns:a16="http://schemas.microsoft.com/office/drawing/2014/main" id="{2722B50E-EBB2-4411-B214-E79EFA283234}"/>
              </a:ext>
            </a:extLst>
          </p:cNvPr>
          <p:cNvSpPr/>
          <p:nvPr/>
        </p:nvSpPr>
        <p:spPr>
          <a:xfrm>
            <a:off x="6904197" y="3908378"/>
            <a:ext cx="1279206" cy="369332"/>
          </a:xfrm>
          <a:prstGeom prst="rect">
            <a:avLst/>
          </a:prstGeom>
        </p:spPr>
        <p:txBody>
          <a:bodyPr wrap="square">
            <a:spAutoFit/>
          </a:bodyPr>
          <a:lstStyle/>
          <a:p>
            <a:pPr>
              <a:defRPr/>
            </a:pPr>
            <a:r>
              <a:rPr lang="en-US" dirty="0">
                <a:latin typeface="Tahoma" panose="020B0604030504040204" pitchFamily="34" charset="0"/>
                <a:ea typeface="Tahoma" panose="020B0604030504040204" pitchFamily="34" charset="0"/>
                <a:cs typeface="Tahoma" panose="020B0604030504040204" pitchFamily="34" charset="0"/>
              </a:rPr>
              <a:t>(260, 115)</a:t>
            </a:r>
          </a:p>
        </p:txBody>
      </p:sp>
      <p:cxnSp>
        <p:nvCxnSpPr>
          <p:cNvPr id="19" name="Straight Arrow Connector 18">
            <a:extLst>
              <a:ext uri="{FF2B5EF4-FFF2-40B4-BE49-F238E27FC236}">
                <a16:creationId xmlns:a16="http://schemas.microsoft.com/office/drawing/2014/main" id="{6936E583-4FA6-4CBD-B225-EAE234CC2664}"/>
              </a:ext>
            </a:extLst>
          </p:cNvPr>
          <p:cNvCxnSpPr>
            <a:cxnSpLocks/>
            <a:stCxn id="15" idx="2"/>
          </p:cNvCxnSpPr>
          <p:nvPr/>
        </p:nvCxnSpPr>
        <p:spPr>
          <a:xfrm>
            <a:off x="3108596" y="1803884"/>
            <a:ext cx="591045" cy="11495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345BE2-39CE-4A26-80F9-CCD12EF2B9C3}"/>
              </a:ext>
            </a:extLst>
          </p:cNvPr>
          <p:cNvCxnSpPr>
            <a:cxnSpLocks/>
            <a:stCxn id="16" idx="2"/>
          </p:cNvCxnSpPr>
          <p:nvPr/>
        </p:nvCxnSpPr>
        <p:spPr>
          <a:xfrm>
            <a:off x="4687896" y="1772694"/>
            <a:ext cx="265529" cy="15380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CB595C-556B-4BA9-A121-CB76DEBBCDDD}"/>
              </a:ext>
            </a:extLst>
          </p:cNvPr>
          <p:cNvCxnSpPr>
            <a:cxnSpLocks/>
            <a:stCxn id="17" idx="2"/>
          </p:cNvCxnSpPr>
          <p:nvPr/>
        </p:nvCxnSpPr>
        <p:spPr>
          <a:xfrm flipH="1">
            <a:off x="5996581" y="1765559"/>
            <a:ext cx="193548" cy="18815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0ECCA7C-4D0A-4A27-B467-43FBCD6FAB1F}"/>
              </a:ext>
            </a:extLst>
          </p:cNvPr>
          <p:cNvCxnSpPr>
            <a:cxnSpLocks/>
          </p:cNvCxnSpPr>
          <p:nvPr/>
        </p:nvCxnSpPr>
        <p:spPr>
          <a:xfrm>
            <a:off x="1805151" y="2415721"/>
            <a:ext cx="1509978" cy="10179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317CD46-F011-4546-BEBA-A56E792E05C0}"/>
              </a:ext>
            </a:extLst>
          </p:cNvPr>
          <p:cNvCxnSpPr>
            <a:cxnSpLocks/>
            <a:stCxn id="9" idx="3"/>
          </p:cNvCxnSpPr>
          <p:nvPr/>
        </p:nvCxnSpPr>
        <p:spPr>
          <a:xfrm>
            <a:off x="1974510" y="3560840"/>
            <a:ext cx="968387" cy="4225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1309875-878A-43B9-B2DC-F5AC1365F44E}"/>
              </a:ext>
            </a:extLst>
          </p:cNvPr>
          <p:cNvCxnSpPr>
            <a:cxnSpLocks/>
            <a:stCxn id="11" idx="3"/>
          </p:cNvCxnSpPr>
          <p:nvPr/>
        </p:nvCxnSpPr>
        <p:spPr>
          <a:xfrm>
            <a:off x="2008578" y="4456386"/>
            <a:ext cx="1183512" cy="59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98BC714-FE1A-4389-AF35-75BE9E84CEDE}"/>
              </a:ext>
            </a:extLst>
          </p:cNvPr>
          <p:cNvCxnSpPr>
            <a:cxnSpLocks/>
            <a:stCxn id="12" idx="0"/>
          </p:cNvCxnSpPr>
          <p:nvPr/>
        </p:nvCxnSpPr>
        <p:spPr>
          <a:xfrm flipV="1">
            <a:off x="2614113" y="5087008"/>
            <a:ext cx="959404" cy="5104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F8DD5C-9D80-45A5-A0AD-4BF5987C3867}"/>
              </a:ext>
            </a:extLst>
          </p:cNvPr>
          <p:cNvCxnSpPr>
            <a:cxnSpLocks/>
            <a:stCxn id="13" idx="0"/>
          </p:cNvCxnSpPr>
          <p:nvPr/>
        </p:nvCxnSpPr>
        <p:spPr>
          <a:xfrm flipV="1">
            <a:off x="4398171" y="4897821"/>
            <a:ext cx="405057" cy="6839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493A60D-63C3-4204-A76C-413FE011304A}"/>
              </a:ext>
            </a:extLst>
          </p:cNvPr>
          <p:cNvCxnSpPr>
            <a:cxnSpLocks/>
            <a:stCxn id="14" idx="0"/>
          </p:cNvCxnSpPr>
          <p:nvPr/>
        </p:nvCxnSpPr>
        <p:spPr>
          <a:xfrm flipH="1" flipV="1">
            <a:off x="5867350" y="4897821"/>
            <a:ext cx="44573" cy="699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EFA04E4-8A9E-41BD-BCBB-EBFC7B30D455}"/>
              </a:ext>
            </a:extLst>
          </p:cNvPr>
          <p:cNvCxnSpPr>
            <a:cxnSpLocks/>
          </p:cNvCxnSpPr>
          <p:nvPr/>
        </p:nvCxnSpPr>
        <p:spPr>
          <a:xfrm flipH="1">
            <a:off x="6097687" y="4138926"/>
            <a:ext cx="732045" cy="1387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51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1D7E1C8-7A93-4481-B0BB-1198E3553EAD}"/>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90115" name="WordArt 5">
            <a:extLst>
              <a:ext uri="{FF2B5EF4-FFF2-40B4-BE49-F238E27FC236}">
                <a16:creationId xmlns:a16="http://schemas.microsoft.com/office/drawing/2014/main" id="{B1DC7CD1-004E-4630-9BA4-2FF289F90D1F}"/>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2" name="Rectangle 1">
            <a:extLst>
              <a:ext uri="{FF2B5EF4-FFF2-40B4-BE49-F238E27FC236}">
                <a16:creationId xmlns:a16="http://schemas.microsoft.com/office/drawing/2014/main" id="{DCF3A3C0-2B27-4498-895C-AE060D22A13F}"/>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90117" name="Rectangle 2">
            <a:extLst>
              <a:ext uri="{FF2B5EF4-FFF2-40B4-BE49-F238E27FC236}">
                <a16:creationId xmlns:a16="http://schemas.microsoft.com/office/drawing/2014/main" id="{292904EE-7EA1-495E-86C5-A6156DEFA42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sp>
        <p:nvSpPr>
          <p:cNvPr id="4" name="Rectangle 3">
            <a:extLst>
              <a:ext uri="{FF2B5EF4-FFF2-40B4-BE49-F238E27FC236}">
                <a16:creationId xmlns:a16="http://schemas.microsoft.com/office/drawing/2014/main" id="{AD7BB495-35DA-427D-B3F2-95D53849F8F5}"/>
              </a:ext>
            </a:extLst>
          </p:cNvPr>
          <p:cNvSpPr/>
          <p:nvPr/>
        </p:nvSpPr>
        <p:spPr>
          <a:xfrm>
            <a:off x="95250" y="857250"/>
            <a:ext cx="8953500" cy="5693866"/>
          </a:xfrm>
          <a:prstGeom prst="rect">
            <a:avLst/>
          </a:prstGeom>
        </p:spPr>
        <p:txBody>
          <a:bodyPr>
            <a:spAutoFit/>
          </a:bodyPr>
          <a:lstStyle/>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GeneralPath curve = new GeneralPath();</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g2D.setStroke(new BasicStroke(3));</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curve.moveTo(75, 60);</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curve.quadTo(100, 20, 185, 50);</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curve.quadTo(270, 80, 260, 115);</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curve.quadTo(250, 150, 175, 160);</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curve.quadTo(100, 170, 75, 135);</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curve.quadTo(50, 100, 75, 60);</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g2D.setColor(Color.CYAN);</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g2D.fill(curve);</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g2D.setColor(Color.RED);</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g2D.draw(curve);</a:t>
            </a:r>
          </a:p>
          <a:p>
            <a:pPr>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g2D.dispose();</a:t>
            </a:r>
          </a:p>
        </p:txBody>
      </p:sp>
      <p:pic>
        <p:nvPicPr>
          <p:cNvPr id="90119" name="Picture 2">
            <a:extLst>
              <a:ext uri="{FF2B5EF4-FFF2-40B4-BE49-F238E27FC236}">
                <a16:creationId xmlns:a16="http://schemas.microsoft.com/office/drawing/2014/main" id="{D534A7F7-95D8-4FA9-91A0-37B6D1619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775" y="2138362"/>
            <a:ext cx="3200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8696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F9927A6-E8BB-4716-B503-32017A742109}"/>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92163" name="WordArt 5">
            <a:extLst>
              <a:ext uri="{FF2B5EF4-FFF2-40B4-BE49-F238E27FC236}">
                <a16:creationId xmlns:a16="http://schemas.microsoft.com/office/drawing/2014/main" id="{B878B69A-B6D6-4D05-B925-2EF7B2451E2A}"/>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2" name="Rectangle 1">
            <a:extLst>
              <a:ext uri="{FF2B5EF4-FFF2-40B4-BE49-F238E27FC236}">
                <a16:creationId xmlns:a16="http://schemas.microsoft.com/office/drawing/2014/main" id="{53B03353-5047-4012-A911-8C303795EAEC}"/>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92165" name="Rectangle 2">
            <a:extLst>
              <a:ext uri="{FF2B5EF4-FFF2-40B4-BE49-F238E27FC236}">
                <a16:creationId xmlns:a16="http://schemas.microsoft.com/office/drawing/2014/main" id="{BB32C136-0CFD-416D-A88A-77F0465A81E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pic>
        <p:nvPicPr>
          <p:cNvPr id="92166" name="Picture 2">
            <a:extLst>
              <a:ext uri="{FF2B5EF4-FFF2-40B4-BE49-F238E27FC236}">
                <a16:creationId xmlns:a16="http://schemas.microsoft.com/office/drawing/2014/main" id="{4982B20D-C44A-45C2-9A73-F7BC821ECA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43000"/>
            <a:ext cx="5581650"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913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E97E8B9-479D-4EE3-98BE-B7C282865CD1}"/>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94211" name="WordArt 5">
            <a:extLst>
              <a:ext uri="{FF2B5EF4-FFF2-40B4-BE49-F238E27FC236}">
                <a16:creationId xmlns:a16="http://schemas.microsoft.com/office/drawing/2014/main" id="{BFFFDBBC-6244-4BCF-975A-0002BCC67812}"/>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GradientPaint</a:t>
            </a:r>
          </a:p>
        </p:txBody>
      </p:sp>
      <p:sp>
        <p:nvSpPr>
          <p:cNvPr id="2" name="Rectangle 1">
            <a:extLst>
              <a:ext uri="{FF2B5EF4-FFF2-40B4-BE49-F238E27FC236}">
                <a16:creationId xmlns:a16="http://schemas.microsoft.com/office/drawing/2014/main" id="{16D79205-9F9E-438A-8B34-C6F42DC60586}"/>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94213" name="Rectangle 2">
            <a:extLst>
              <a:ext uri="{FF2B5EF4-FFF2-40B4-BE49-F238E27FC236}">
                <a16:creationId xmlns:a16="http://schemas.microsoft.com/office/drawing/2014/main" id="{C4547AAB-152D-4F41-8278-ACCED5CD48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sp>
        <p:nvSpPr>
          <p:cNvPr id="94214" name="Rectangle 3">
            <a:extLst>
              <a:ext uri="{FF2B5EF4-FFF2-40B4-BE49-F238E27FC236}">
                <a16:creationId xmlns:a16="http://schemas.microsoft.com/office/drawing/2014/main" id="{CFF5A41C-D6A8-49EC-9511-E90379697866}"/>
              </a:ext>
            </a:extLst>
          </p:cNvPr>
          <p:cNvSpPr>
            <a:spLocks noChangeArrowheads="1"/>
          </p:cNvSpPr>
          <p:nvPr/>
        </p:nvSpPr>
        <p:spPr bwMode="auto">
          <a:xfrm>
            <a:off x="304800" y="1017588"/>
            <a:ext cx="8382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The GradientPaint class fills a shape with a blending of two colors.  It starts with one color and gradually ‘becomes’ the other color in a specified direction.  You specify the colors and direction of the ‘gradient.’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	acyclic							cyclic</a:t>
            </a:r>
          </a:p>
        </p:txBody>
      </p:sp>
      <p:pic>
        <p:nvPicPr>
          <p:cNvPr id="94215" name="Picture 6">
            <a:extLst>
              <a:ext uri="{FF2B5EF4-FFF2-40B4-BE49-F238E27FC236}">
                <a16:creationId xmlns:a16="http://schemas.microsoft.com/office/drawing/2014/main" id="{4FDB695E-7080-434C-8B67-23C778B7BE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279900"/>
            <a:ext cx="34956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6" name="Picture 7">
            <a:extLst>
              <a:ext uri="{FF2B5EF4-FFF2-40B4-BE49-F238E27FC236}">
                <a16:creationId xmlns:a16="http://schemas.microsoft.com/office/drawing/2014/main" id="{D8184DD2-AD6D-43C0-BFE4-2E30768839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318000"/>
            <a:ext cx="35052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2132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D8A5423-33C4-47FB-A8D6-9682460CEB0F}"/>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96259" name="WordArt 5">
            <a:extLst>
              <a:ext uri="{FF2B5EF4-FFF2-40B4-BE49-F238E27FC236}">
                <a16:creationId xmlns:a16="http://schemas.microsoft.com/office/drawing/2014/main" id="{8D178588-39A7-4D7F-B78E-D414290FACF9}"/>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GradientPaint</a:t>
            </a:r>
          </a:p>
        </p:txBody>
      </p:sp>
      <p:sp>
        <p:nvSpPr>
          <p:cNvPr id="2" name="Rectangle 1">
            <a:extLst>
              <a:ext uri="{FF2B5EF4-FFF2-40B4-BE49-F238E27FC236}">
                <a16:creationId xmlns:a16="http://schemas.microsoft.com/office/drawing/2014/main" id="{F66F4A42-90D1-4A3C-8CD7-31A445639784}"/>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96261" name="Rectangle 2">
            <a:extLst>
              <a:ext uri="{FF2B5EF4-FFF2-40B4-BE49-F238E27FC236}">
                <a16:creationId xmlns:a16="http://schemas.microsoft.com/office/drawing/2014/main" id="{B32F29E6-65B6-4268-AEF1-A150D0C5442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sp>
        <p:nvSpPr>
          <p:cNvPr id="4" name="Rectangle 3">
            <a:extLst>
              <a:ext uri="{FF2B5EF4-FFF2-40B4-BE49-F238E27FC236}">
                <a16:creationId xmlns:a16="http://schemas.microsoft.com/office/drawing/2014/main" id="{977C80F1-0909-48A2-AE9C-3BFC5F964DBD}"/>
              </a:ext>
            </a:extLst>
          </p:cNvPr>
          <p:cNvSpPr/>
          <p:nvPr/>
        </p:nvSpPr>
        <p:spPr>
          <a:xfrm>
            <a:off x="419100" y="1272282"/>
            <a:ext cx="8420100" cy="1077218"/>
          </a:xfrm>
          <a:prstGeom prst="rect">
            <a:avLst/>
          </a:prstGeom>
        </p:spPr>
        <p:txBody>
          <a:bodyPr wrap="square">
            <a:spAutoFit/>
          </a:bodyPr>
          <a:lstStyle/>
          <a:p>
            <a:pPr>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GradientPaint gPaint = new GradientPaint(p1, c1, p2, c2, cyclic);</a:t>
            </a:r>
            <a:r>
              <a:rPr lang="en-US" dirty="0">
                <a:latin typeface="+mj-lt"/>
              </a:rPr>
              <a:t>	</a:t>
            </a:r>
          </a:p>
        </p:txBody>
      </p:sp>
      <p:graphicFrame>
        <p:nvGraphicFramePr>
          <p:cNvPr id="3" name="Table 2">
            <a:extLst>
              <a:ext uri="{FF2B5EF4-FFF2-40B4-BE49-F238E27FC236}">
                <a16:creationId xmlns:a16="http://schemas.microsoft.com/office/drawing/2014/main" id="{414D1EC7-381F-4D3B-8A1A-02FF8A2224C8}"/>
              </a:ext>
            </a:extLst>
          </p:cNvPr>
          <p:cNvGraphicFramePr>
            <a:graphicFrameLocks noGrp="1"/>
          </p:cNvGraphicFramePr>
          <p:nvPr>
            <p:extLst>
              <p:ext uri="{D42A27DB-BD31-4B8C-83A1-F6EECF244321}">
                <p14:modId xmlns:p14="http://schemas.microsoft.com/office/powerpoint/2010/main" val="703143636"/>
              </p:ext>
            </p:extLst>
          </p:nvPr>
        </p:nvGraphicFramePr>
        <p:xfrm>
          <a:off x="419100" y="2730897"/>
          <a:ext cx="7543799" cy="3779520"/>
        </p:xfrm>
        <a:graphic>
          <a:graphicData uri="http://schemas.openxmlformats.org/drawingml/2006/table">
            <a:tbl>
              <a:tblPr firstRow="1" bandRow="1">
                <a:tableStyleId>{93296810-A885-4BE3-A3E7-6D5BEEA58F35}</a:tableStyleId>
              </a:tblPr>
              <a:tblGrid>
                <a:gridCol w="2134815">
                  <a:extLst>
                    <a:ext uri="{9D8B030D-6E8A-4147-A177-3AD203B41FA5}">
                      <a16:colId xmlns:a16="http://schemas.microsoft.com/office/drawing/2014/main" val="2459771079"/>
                    </a:ext>
                  </a:extLst>
                </a:gridCol>
                <a:gridCol w="5408984">
                  <a:extLst>
                    <a:ext uri="{9D8B030D-6E8A-4147-A177-3AD203B41FA5}">
                      <a16:colId xmlns:a16="http://schemas.microsoft.com/office/drawing/2014/main" val="986639419"/>
                    </a:ext>
                  </a:extLst>
                </a:gridCol>
              </a:tblGrid>
              <a:tr h="370840">
                <a:tc>
                  <a:txBody>
                    <a:bodyPr/>
                    <a:lstStyle/>
                    <a:p>
                      <a:pPr algn="ctr"/>
                      <a:r>
                        <a:rPr lang="en-US" sz="2800" dirty="0"/>
                        <a:t>Parameter</a:t>
                      </a:r>
                    </a:p>
                  </a:txBody>
                  <a:tcPr/>
                </a:tc>
                <a:tc>
                  <a:txBody>
                    <a:bodyPr/>
                    <a:lstStyle/>
                    <a:p>
                      <a:pPr algn="ctr"/>
                      <a:r>
                        <a:rPr lang="en-US" sz="2800" dirty="0"/>
                        <a:t>Description</a:t>
                      </a:r>
                    </a:p>
                  </a:txBody>
                  <a:tcPr/>
                </a:tc>
                <a:extLst>
                  <a:ext uri="{0D108BD9-81ED-4DB2-BD59-A6C34878D82A}">
                    <a16:rowId xmlns:a16="http://schemas.microsoft.com/office/drawing/2014/main" val="728858502"/>
                  </a:ext>
                </a:extLst>
              </a:tr>
              <a:tr h="370840">
                <a:tc>
                  <a:txBody>
                    <a:bodyPr/>
                    <a:lstStyle/>
                    <a:p>
                      <a:r>
                        <a:rPr lang="en-US" sz="2800" dirty="0"/>
                        <a:t>p1</a:t>
                      </a:r>
                    </a:p>
                  </a:txBody>
                  <a:tcPr/>
                </a:tc>
                <a:tc>
                  <a:txBody>
                    <a:bodyPr/>
                    <a:lstStyle/>
                    <a:p>
                      <a:r>
                        <a:rPr lang="en-US" sz="2800" kern="1200" dirty="0">
                          <a:solidFill>
                            <a:schemeClr val="dk1"/>
                          </a:solidFill>
                          <a:latin typeface="+mn-lt"/>
                          <a:ea typeface="+mn-ea"/>
                          <a:cs typeface="+mn-cs"/>
                        </a:rPr>
                        <a:t>Point2D object that defines the starting point with color c1</a:t>
                      </a:r>
                      <a:endParaRPr lang="en-US" sz="2800" dirty="0"/>
                    </a:p>
                  </a:txBody>
                  <a:tcPr/>
                </a:tc>
                <a:extLst>
                  <a:ext uri="{0D108BD9-81ED-4DB2-BD59-A6C34878D82A}">
                    <a16:rowId xmlns:a16="http://schemas.microsoft.com/office/drawing/2014/main" val="3337266659"/>
                  </a:ext>
                </a:extLst>
              </a:tr>
              <a:tr h="370840">
                <a:tc>
                  <a:txBody>
                    <a:bodyPr/>
                    <a:lstStyle/>
                    <a:p>
                      <a:r>
                        <a:rPr lang="en-US" sz="2800" dirty="0"/>
                        <a:t>p2</a:t>
                      </a:r>
                    </a:p>
                  </a:txBody>
                  <a:tcPr/>
                </a:tc>
                <a:tc>
                  <a:txBody>
                    <a:bodyPr/>
                    <a:lstStyle/>
                    <a:p>
                      <a:pPr>
                        <a:defRPr/>
                      </a:pPr>
                      <a:r>
                        <a:rPr lang="en-US" sz="2800" kern="1200" dirty="0">
                          <a:solidFill>
                            <a:schemeClr val="dk1"/>
                          </a:solidFill>
                          <a:latin typeface="+mn-lt"/>
                          <a:ea typeface="+mn-ea"/>
                          <a:cs typeface="+mn-cs"/>
                        </a:rPr>
                        <a:t>Point2D object that defines the ending point with color c2 cyclic.</a:t>
                      </a:r>
                      <a:endParaRPr lang="en-US" sz="2800" dirty="0"/>
                    </a:p>
                  </a:txBody>
                  <a:tcPr/>
                </a:tc>
                <a:extLst>
                  <a:ext uri="{0D108BD9-81ED-4DB2-BD59-A6C34878D82A}">
                    <a16:rowId xmlns:a16="http://schemas.microsoft.com/office/drawing/2014/main" val="3728635136"/>
                  </a:ext>
                </a:extLst>
              </a:tr>
              <a:tr h="370840">
                <a:tc>
                  <a:txBody>
                    <a:bodyPr/>
                    <a:lstStyle/>
                    <a:p>
                      <a:r>
                        <a:rPr lang="en-US" sz="2800" dirty="0"/>
                        <a:t>cyclic</a:t>
                      </a:r>
                    </a:p>
                  </a:txBody>
                  <a:tcPr/>
                </a:tc>
                <a:tc>
                  <a:txBody>
                    <a:bodyPr/>
                    <a:lstStyle/>
                    <a:p>
                      <a:r>
                        <a:rPr lang="en-US" sz="2800" kern="1200" dirty="0">
                          <a:solidFill>
                            <a:schemeClr val="dk1"/>
                          </a:solidFill>
                          <a:latin typeface="+mn-lt"/>
                          <a:ea typeface="+mn-ea"/>
                          <a:cs typeface="+mn-cs"/>
                        </a:rPr>
                        <a:t>Boolean value that specifies whether the color ‘cycles.’  If true, a cyclic object is created.</a:t>
                      </a:r>
                      <a:endParaRPr lang="en-US" sz="2800" dirty="0"/>
                    </a:p>
                  </a:txBody>
                  <a:tcPr/>
                </a:tc>
                <a:extLst>
                  <a:ext uri="{0D108BD9-81ED-4DB2-BD59-A6C34878D82A}">
                    <a16:rowId xmlns:a16="http://schemas.microsoft.com/office/drawing/2014/main" val="598171232"/>
                  </a:ext>
                </a:extLst>
              </a:tr>
            </a:tbl>
          </a:graphicData>
        </a:graphic>
      </p:graphicFrame>
    </p:spTree>
    <p:extLst>
      <p:ext uri="{BB962C8B-B14F-4D97-AF65-F5344CB8AC3E}">
        <p14:creationId xmlns:p14="http://schemas.microsoft.com/office/powerpoint/2010/main" val="3272992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1DD8115-0378-4646-BDD5-4DAA52CFCD8B}"/>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98307" name="WordArt 5">
            <a:extLst>
              <a:ext uri="{FF2B5EF4-FFF2-40B4-BE49-F238E27FC236}">
                <a16:creationId xmlns:a16="http://schemas.microsoft.com/office/drawing/2014/main" id="{BAA1F499-ED30-481D-AF56-2192DD8ED961}"/>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Graphics</a:t>
            </a:r>
          </a:p>
        </p:txBody>
      </p:sp>
      <p:sp>
        <p:nvSpPr>
          <p:cNvPr id="2" name="Rectangle 1">
            <a:extLst>
              <a:ext uri="{FF2B5EF4-FFF2-40B4-BE49-F238E27FC236}">
                <a16:creationId xmlns:a16="http://schemas.microsoft.com/office/drawing/2014/main" id="{D1E6E82D-50DA-4B63-8EA2-9570B5370FBA}"/>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98309" name="Rectangle 2">
            <a:extLst>
              <a:ext uri="{FF2B5EF4-FFF2-40B4-BE49-F238E27FC236}">
                <a16:creationId xmlns:a16="http://schemas.microsoft.com/office/drawing/2014/main" id="{E7CFDC7E-CF13-4EA1-ADA0-359F5838180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pic>
        <p:nvPicPr>
          <p:cNvPr id="98310" name="Picture 2">
            <a:extLst>
              <a:ext uri="{FF2B5EF4-FFF2-40B4-BE49-F238E27FC236}">
                <a16:creationId xmlns:a16="http://schemas.microsoft.com/office/drawing/2014/main" id="{F651FB7B-1316-49D5-9CFC-23F3E158B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90675"/>
            <a:ext cx="73977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084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E77EC23-FBC3-4CC2-BC86-89B8A4FF2904}"/>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100355" name="WordArt 5">
            <a:extLst>
              <a:ext uri="{FF2B5EF4-FFF2-40B4-BE49-F238E27FC236}">
                <a16:creationId xmlns:a16="http://schemas.microsoft.com/office/drawing/2014/main" id="{F4F0D8B6-5F08-42DC-A45F-CEDC9FC7248F}"/>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Texture Paint</a:t>
            </a:r>
          </a:p>
        </p:txBody>
      </p:sp>
      <p:sp>
        <p:nvSpPr>
          <p:cNvPr id="2" name="Rectangle 1">
            <a:extLst>
              <a:ext uri="{FF2B5EF4-FFF2-40B4-BE49-F238E27FC236}">
                <a16:creationId xmlns:a16="http://schemas.microsoft.com/office/drawing/2014/main" id="{0C921BA9-76B3-4F96-90F6-21A73F4AC77C}"/>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100357" name="Rectangle 2">
            <a:extLst>
              <a:ext uri="{FF2B5EF4-FFF2-40B4-BE49-F238E27FC236}">
                <a16:creationId xmlns:a16="http://schemas.microsoft.com/office/drawing/2014/main" id="{7A7D32B5-0053-43F4-AFC8-9F34329CD1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pic>
        <p:nvPicPr>
          <p:cNvPr id="100358" name="Picture 2">
            <a:extLst>
              <a:ext uri="{FF2B5EF4-FFF2-40B4-BE49-F238E27FC236}">
                <a16:creationId xmlns:a16="http://schemas.microsoft.com/office/drawing/2014/main" id="{7883CC69-BB92-4124-A74F-55B54F6ABE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 y="1371600"/>
            <a:ext cx="874871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268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047E8D3-2596-4084-B9D8-FB8EA421E342}"/>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102403" name="WordArt 5">
            <a:extLst>
              <a:ext uri="{FF2B5EF4-FFF2-40B4-BE49-F238E27FC236}">
                <a16:creationId xmlns:a16="http://schemas.microsoft.com/office/drawing/2014/main" id="{14161B3A-35CF-442F-890D-F49EE555DD6C}"/>
              </a:ext>
            </a:extLst>
          </p:cNvPr>
          <p:cNvSpPr>
            <a:spLocks noChangeArrowheads="1" noChangeShapeType="1" noTextEdit="1"/>
          </p:cNvSpPr>
          <p:nvPr/>
        </p:nvSpPr>
        <p:spPr bwMode="auto">
          <a:xfrm>
            <a:off x="1143000" y="141288"/>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Java 2D Texture Paint</a:t>
            </a:r>
          </a:p>
        </p:txBody>
      </p:sp>
      <p:sp>
        <p:nvSpPr>
          <p:cNvPr id="2" name="Rectangle 1">
            <a:extLst>
              <a:ext uri="{FF2B5EF4-FFF2-40B4-BE49-F238E27FC236}">
                <a16:creationId xmlns:a16="http://schemas.microsoft.com/office/drawing/2014/main" id="{330DF1D3-F9BD-42B3-8EF8-8299E7D581B1}"/>
              </a:ext>
            </a:extLst>
          </p:cNvPr>
          <p:cNvSpPr/>
          <p:nvPr/>
        </p:nvSpPr>
        <p:spPr>
          <a:xfrm>
            <a:off x="0" y="1522413"/>
            <a:ext cx="8991600" cy="830262"/>
          </a:xfrm>
          <a:prstGeom prst="rect">
            <a:avLst/>
          </a:prstGeom>
        </p:spPr>
        <p:txBody>
          <a:bodyPr>
            <a:spAutoFit/>
          </a:bodyPr>
          <a:lstStyle/>
          <a:p>
            <a:pPr>
              <a:defRPr/>
            </a:pPr>
            <a:endParaRPr lang="en-US" sz="2400" dirty="0">
              <a:latin typeface="+mj-lt"/>
            </a:endParaRPr>
          </a:p>
          <a:p>
            <a:pPr>
              <a:defRPr/>
            </a:pPr>
            <a:endParaRPr lang="en-US" sz="2400" dirty="0">
              <a:latin typeface="+mj-lt"/>
            </a:endParaRPr>
          </a:p>
        </p:txBody>
      </p:sp>
      <p:sp>
        <p:nvSpPr>
          <p:cNvPr id="102405" name="Rectangle 2">
            <a:extLst>
              <a:ext uri="{FF2B5EF4-FFF2-40B4-BE49-F238E27FC236}">
                <a16:creationId xmlns:a16="http://schemas.microsoft.com/office/drawing/2014/main" id="{EF6A913B-DFC4-47C8-A3DE-CDA2674DF1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dirty="0">
              <a:latin typeface="Tahoma" panose="020B0604030504040204" pitchFamily="34" charset="0"/>
            </a:endParaRPr>
          </a:p>
        </p:txBody>
      </p:sp>
      <p:pic>
        <p:nvPicPr>
          <p:cNvPr id="102406" name="Picture 3">
            <a:extLst>
              <a:ext uri="{FF2B5EF4-FFF2-40B4-BE49-F238E27FC236}">
                <a16:creationId xmlns:a16="http://schemas.microsoft.com/office/drawing/2014/main" id="{7596B7A4-DCBC-4363-91AF-4060D4B171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414" y="1219200"/>
            <a:ext cx="7312408" cy="491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27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3069220"/>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9718" y="3401139"/>
            <a:ext cx="148464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JButton</a:t>
            </a: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665340" y="3356471"/>
            <a:ext cx="133360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JLabel</a:t>
            </a: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4653139" y="3484657"/>
            <a:ext cx="138954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JSlider</a:t>
            </a: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139922" y="3457349"/>
            <a:ext cx="1268104"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JPanel</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6170005" y="3515092"/>
            <a:ext cx="2973995"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JTextComponent</a:t>
            </a: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3082432" y="2052987"/>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3791335" y="2831365"/>
            <a:ext cx="132483" cy="56977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831365"/>
            <a:ext cx="1113024" cy="651612"/>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310516" y="2743148"/>
            <a:ext cx="2125543" cy="73982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H="1" flipV="1">
            <a:off x="4907666" y="2916820"/>
            <a:ext cx="402849" cy="63478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671050" y="2616260"/>
            <a:ext cx="2007395" cy="78487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9" name="WordArt 5">
            <a:extLst>
              <a:ext uri="{FF2B5EF4-FFF2-40B4-BE49-F238E27FC236}">
                <a16:creationId xmlns:a16="http://schemas.microsoft.com/office/drawing/2014/main" id="{A93F9296-D86C-45A2-B9C7-6305F8C6E9C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Some Swing Classes</a:t>
            </a:r>
          </a:p>
        </p:txBody>
      </p:sp>
    </p:spTree>
    <p:extLst>
      <p:ext uri="{BB962C8B-B14F-4D97-AF65-F5344CB8AC3E}">
        <p14:creationId xmlns:p14="http://schemas.microsoft.com/office/powerpoint/2010/main" val="3377006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844952" y="1524000"/>
            <a:ext cx="7772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button, event methods are added using the ActionListener. If the component is named control, the method is added by: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control.addActionListener(new ActionListener(){</a:t>
            </a:r>
          </a:p>
          <a:p>
            <a:pPr>
              <a:spcBef>
                <a:spcPct val="0"/>
              </a:spcBef>
              <a:buFontTx/>
              <a:buNone/>
            </a:pPr>
            <a:r>
              <a:rPr lang="en-US" altLang="en-US" sz="2800" dirty="0">
                <a:solidFill>
                  <a:schemeClr val="accent2"/>
                </a:solidFill>
                <a:latin typeface="Tahoma" panose="020B0604030504040204" pitchFamily="34" charset="0"/>
              </a:rPr>
              <a:t>	public void actionPerformed(ActionEvent e){</a:t>
            </a:r>
          </a:p>
          <a:p>
            <a:pPr>
              <a:spcBef>
                <a:spcPct val="0"/>
              </a:spcBef>
              <a:buFontTx/>
              <a:buNone/>
            </a:pPr>
            <a:r>
              <a:rPr lang="en-US" altLang="en-US" sz="2800" dirty="0">
                <a:solidFill>
                  <a:schemeClr val="accent2"/>
                </a:solidFill>
                <a:latin typeface="Tahoma" panose="020B0604030504040204" pitchFamily="34" charset="0"/>
              </a:rPr>
              <a:t>		// java code to execute</a:t>
            </a:r>
          </a:p>
          <a:p>
            <a:pPr>
              <a:spcBef>
                <a:spcPct val="0"/>
              </a:spcBef>
              <a:buFontTx/>
              <a:buNone/>
            </a:pPr>
            <a:r>
              <a:rPr lang="en-US" altLang="en-US" sz="2800" dirty="0">
                <a:solidFill>
                  <a:schemeClr val="accent2"/>
                </a:solidFill>
                <a:latin typeface="Tahoma" panose="020B0604030504040204" pitchFamily="34" charset="0"/>
              </a:rPr>
              <a:t>	}</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39289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D1AEAC9-CF58-4F90-B503-72304CAE913C}"/>
              </a:ext>
            </a:extLst>
          </p:cNvPr>
          <p:cNvSpPr>
            <a:spLocks noChangeArrowheads="1"/>
          </p:cNvSpPr>
          <p:nvPr/>
        </p:nvSpPr>
        <p:spPr bwMode="auto">
          <a:xfrm>
            <a:off x="0" y="1386369"/>
            <a:ext cx="23882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User clicks button, button generates event</a:t>
            </a:r>
          </a:p>
        </p:txBody>
      </p:sp>
      <p:sp>
        <p:nvSpPr>
          <p:cNvPr id="37891" name="WordArt 5">
            <a:extLst>
              <a:ext uri="{FF2B5EF4-FFF2-40B4-BE49-F238E27FC236}">
                <a16:creationId xmlns:a16="http://schemas.microsoft.com/office/drawing/2014/main" id="{31D8EB24-0403-49E9-8CF6-C54AB8B2747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2" name="Rectangle: Rounded Corners 1">
            <a:extLst>
              <a:ext uri="{FF2B5EF4-FFF2-40B4-BE49-F238E27FC236}">
                <a16:creationId xmlns:a16="http://schemas.microsoft.com/office/drawing/2014/main" id="{E33D527D-6C07-4A17-8756-C2E65879C72C}"/>
              </a:ext>
            </a:extLst>
          </p:cNvPr>
          <p:cNvSpPr/>
          <p:nvPr/>
        </p:nvSpPr>
        <p:spPr>
          <a:xfrm>
            <a:off x="1014714" y="3171823"/>
            <a:ext cx="1659038" cy="691949"/>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4ED9A9FB-8FFF-4CF0-8D97-C7880FABBBCE}"/>
              </a:ext>
            </a:extLst>
          </p:cNvPr>
          <p:cNvSpPr/>
          <p:nvPr/>
        </p:nvSpPr>
        <p:spPr>
          <a:xfrm>
            <a:off x="4638855" y="3187012"/>
            <a:ext cx="4505145" cy="2025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79ACC17-F606-4E92-B138-EE90C62E5B47}"/>
              </a:ext>
            </a:extLst>
          </p:cNvPr>
          <p:cNvCxnSpPr>
            <a:cxnSpLocks/>
          </p:cNvCxnSpPr>
          <p:nvPr/>
        </p:nvCxnSpPr>
        <p:spPr>
          <a:xfrm>
            <a:off x="910542" y="2563968"/>
            <a:ext cx="547868" cy="79612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2">
            <a:extLst>
              <a:ext uri="{FF2B5EF4-FFF2-40B4-BE49-F238E27FC236}">
                <a16:creationId xmlns:a16="http://schemas.microsoft.com/office/drawing/2014/main" id="{32C1EBC8-5005-4420-B65D-AE450048BE23}"/>
              </a:ext>
            </a:extLst>
          </p:cNvPr>
          <p:cNvSpPr>
            <a:spLocks noChangeArrowheads="1"/>
          </p:cNvSpPr>
          <p:nvPr/>
        </p:nvSpPr>
        <p:spPr bwMode="auto">
          <a:xfrm>
            <a:off x="2895901" y="2278851"/>
            <a:ext cx="2999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ActionEvent object is sent to listener</a:t>
            </a:r>
          </a:p>
        </p:txBody>
      </p:sp>
      <p:cxnSp>
        <p:nvCxnSpPr>
          <p:cNvPr id="21" name="Connector: Curved 20">
            <a:extLst>
              <a:ext uri="{FF2B5EF4-FFF2-40B4-BE49-F238E27FC236}">
                <a16:creationId xmlns:a16="http://schemas.microsoft.com/office/drawing/2014/main" id="{AD4EEFD8-B933-4345-87B9-0A0A80B2EB3D}"/>
              </a:ext>
            </a:extLst>
          </p:cNvPr>
          <p:cNvCxnSpPr>
            <a:cxnSpLocks/>
          </p:cNvCxnSpPr>
          <p:nvPr/>
        </p:nvCxnSpPr>
        <p:spPr>
          <a:xfrm>
            <a:off x="2824223" y="3442823"/>
            <a:ext cx="1442977" cy="12700"/>
          </a:xfrm>
          <a:prstGeom prst="curvedConnector3">
            <a:avLst>
              <a:gd name="adj1" fmla="val 50000"/>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2">
            <a:extLst>
              <a:ext uri="{FF2B5EF4-FFF2-40B4-BE49-F238E27FC236}">
                <a16:creationId xmlns:a16="http://schemas.microsoft.com/office/drawing/2014/main" id="{E35AFD15-83F6-431F-A862-1294AA347C1F}"/>
              </a:ext>
            </a:extLst>
          </p:cNvPr>
          <p:cNvSpPr>
            <a:spLocks noChangeArrowheads="1"/>
          </p:cNvSpPr>
          <p:nvPr/>
        </p:nvSpPr>
        <p:spPr bwMode="auto">
          <a:xfrm>
            <a:off x="5006832" y="3402107"/>
            <a:ext cx="3769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instanceof ButtonHandler</a:t>
            </a:r>
          </a:p>
        </p:txBody>
      </p:sp>
      <p:cxnSp>
        <p:nvCxnSpPr>
          <p:cNvPr id="30" name="Straight Connector 29">
            <a:extLst>
              <a:ext uri="{FF2B5EF4-FFF2-40B4-BE49-F238E27FC236}">
                <a16:creationId xmlns:a16="http://schemas.microsoft.com/office/drawing/2014/main" id="{230698E5-DAA6-46AE-A90A-8CF5FB2F7E7E}"/>
              </a:ext>
            </a:extLst>
          </p:cNvPr>
          <p:cNvCxnSpPr/>
          <p:nvPr/>
        </p:nvCxnSpPr>
        <p:spPr>
          <a:xfrm>
            <a:off x="4815068" y="3863772"/>
            <a:ext cx="4074289"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ectangle 2">
            <a:extLst>
              <a:ext uri="{FF2B5EF4-FFF2-40B4-BE49-F238E27FC236}">
                <a16:creationId xmlns:a16="http://schemas.microsoft.com/office/drawing/2014/main" id="{D7ABB7E1-536B-422C-8C13-8A8A27E8B52F}"/>
              </a:ext>
            </a:extLst>
          </p:cNvPr>
          <p:cNvSpPr>
            <a:spLocks noChangeArrowheads="1"/>
          </p:cNvSpPr>
          <p:nvPr/>
        </p:nvSpPr>
        <p:spPr bwMode="auto">
          <a:xfrm>
            <a:off x="5159232" y="4549934"/>
            <a:ext cx="3769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actionPerformed()</a:t>
            </a:r>
          </a:p>
        </p:txBody>
      </p:sp>
      <p:cxnSp>
        <p:nvCxnSpPr>
          <p:cNvPr id="36" name="Straight Connector 35">
            <a:extLst>
              <a:ext uri="{FF2B5EF4-FFF2-40B4-BE49-F238E27FC236}">
                <a16:creationId xmlns:a16="http://schemas.microsoft.com/office/drawing/2014/main" id="{6E6B6BB0-86AA-4F38-9DEC-063BF4661A18}"/>
              </a:ext>
            </a:extLst>
          </p:cNvPr>
          <p:cNvCxnSpPr>
            <a:cxnSpLocks/>
          </p:cNvCxnSpPr>
          <p:nvPr/>
        </p:nvCxnSpPr>
        <p:spPr>
          <a:xfrm>
            <a:off x="5496103" y="4538115"/>
            <a:ext cx="309544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2">
            <a:extLst>
              <a:ext uri="{FF2B5EF4-FFF2-40B4-BE49-F238E27FC236}">
                <a16:creationId xmlns:a16="http://schemas.microsoft.com/office/drawing/2014/main" id="{D7649AE0-4C4A-4CFD-8932-3C1FF1964DF2}"/>
              </a:ext>
            </a:extLst>
          </p:cNvPr>
          <p:cNvSpPr>
            <a:spLocks noChangeArrowheads="1"/>
          </p:cNvSpPr>
          <p:nvPr/>
        </p:nvSpPr>
        <p:spPr bwMode="auto">
          <a:xfrm>
            <a:off x="284394" y="3987232"/>
            <a:ext cx="31196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Visible JButton object</a:t>
            </a:r>
          </a:p>
        </p:txBody>
      </p:sp>
      <p:sp>
        <p:nvSpPr>
          <p:cNvPr id="40" name="Rectangle 2">
            <a:extLst>
              <a:ext uri="{FF2B5EF4-FFF2-40B4-BE49-F238E27FC236}">
                <a16:creationId xmlns:a16="http://schemas.microsoft.com/office/drawing/2014/main" id="{C9A59579-4E7E-4021-A572-2AD88D6E8BB6}"/>
              </a:ext>
            </a:extLst>
          </p:cNvPr>
          <p:cNvSpPr>
            <a:spLocks noChangeArrowheads="1"/>
          </p:cNvSpPr>
          <p:nvPr/>
        </p:nvSpPr>
        <p:spPr bwMode="auto">
          <a:xfrm>
            <a:off x="4705413" y="5442593"/>
            <a:ext cx="36746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Event handling object of type ActionListener responds to the event</a:t>
            </a:r>
          </a:p>
        </p:txBody>
      </p:sp>
      <p:sp>
        <p:nvSpPr>
          <p:cNvPr id="41" name="Rectangle 2">
            <a:extLst>
              <a:ext uri="{FF2B5EF4-FFF2-40B4-BE49-F238E27FC236}">
                <a16:creationId xmlns:a16="http://schemas.microsoft.com/office/drawing/2014/main" id="{0A3810E6-4ABC-49F6-A3F8-85E358550E16}"/>
              </a:ext>
            </a:extLst>
          </p:cNvPr>
          <p:cNvSpPr>
            <a:spLocks noChangeArrowheads="1"/>
          </p:cNvSpPr>
          <p:nvPr/>
        </p:nvSpPr>
        <p:spPr bwMode="auto">
          <a:xfrm>
            <a:off x="1373741" y="3283040"/>
            <a:ext cx="9893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solidFill>
                  <a:srgbClr val="FF0000"/>
                </a:solidFill>
                <a:latin typeface="Tahoma" panose="020B0604030504040204" pitchFamily="34" charset="0"/>
              </a:rPr>
              <a:t>Click</a:t>
            </a:r>
          </a:p>
        </p:txBody>
      </p:sp>
    </p:spTree>
    <p:extLst>
      <p:ext uri="{BB962C8B-B14F-4D97-AF65-F5344CB8AC3E}">
        <p14:creationId xmlns:p14="http://schemas.microsoft.com/office/powerpoint/2010/main" val="198992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534F35D-C92A-4C30-A829-90EFAC4F79D3}"/>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46083" name="WordArt 5">
            <a:extLst>
              <a:ext uri="{FF2B5EF4-FFF2-40B4-BE49-F238E27FC236}">
                <a16:creationId xmlns:a16="http://schemas.microsoft.com/office/drawing/2014/main" id="{C65EBA61-E0B7-48DC-A27A-24C20F109B0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46084" name="TextBox 3">
            <a:extLst>
              <a:ext uri="{FF2B5EF4-FFF2-40B4-BE49-F238E27FC236}">
                <a16:creationId xmlns:a16="http://schemas.microsoft.com/office/drawing/2014/main" id="{7829F533-1EC0-4920-9D3D-BBBCDC74EB7C}"/>
              </a:ext>
            </a:extLst>
          </p:cNvPr>
          <p:cNvSpPr txBox="1">
            <a:spLocks noChangeArrowheads="1"/>
          </p:cNvSpPr>
          <p:nvPr/>
        </p:nvSpPr>
        <p:spPr bwMode="auto">
          <a:xfrm>
            <a:off x="763930" y="1439199"/>
            <a:ext cx="785921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For Swing components, like the JLabel, event methods are added using the MouseListener. The code to add the mouseClicked event for a label named label is:</a:t>
            </a:r>
          </a:p>
          <a:p>
            <a:pPr>
              <a:buFontTx/>
              <a:buNone/>
            </a:pPr>
            <a:endParaRPr lang="en-US" altLang="en-US" sz="2800" dirty="0">
              <a:latin typeface="Tahoma" panose="020B0604030504040204" pitchFamily="34" charset="0"/>
              <a:ea typeface="Tahoma" panose="020B0604030504040204" pitchFamily="34" charset="0"/>
              <a:cs typeface="Tahoma" panose="020B0604030504040204" pitchFamily="34" charset="0"/>
            </a:endParaRP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label.addMouseListener(new MouseAdapter() {</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public void mouseClicked(MouseEvent e) {</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 do something</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89169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111E43D-1225-4A41-9BCB-C225952F0F2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41987" name="WordArt 5">
            <a:extLst>
              <a:ext uri="{FF2B5EF4-FFF2-40B4-BE49-F238E27FC236}">
                <a16:creationId xmlns:a16="http://schemas.microsoft.com/office/drawing/2014/main" id="{5318D55F-1746-42B0-B4FB-47A59E095D1B}"/>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Mouse Listener</a:t>
            </a:r>
          </a:p>
        </p:txBody>
      </p:sp>
      <p:sp>
        <p:nvSpPr>
          <p:cNvPr id="41988" name="TextBox 3">
            <a:extLst>
              <a:ext uri="{FF2B5EF4-FFF2-40B4-BE49-F238E27FC236}">
                <a16:creationId xmlns:a16="http://schemas.microsoft.com/office/drawing/2014/main" id="{833B66B9-5DF5-4FEC-9EA7-E12D7982A617}"/>
              </a:ext>
            </a:extLst>
          </p:cNvPr>
          <p:cNvSpPr txBox="1">
            <a:spLocks noChangeArrowheads="1"/>
          </p:cNvSpPr>
          <p:nvPr/>
        </p:nvSpPr>
        <p:spPr bwMode="auto">
          <a:xfrm>
            <a:off x="1066800" y="5105197"/>
            <a:ext cx="697181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t>The mouse events method is triggered whenever a mouse button is pressed while the mouse cursor is over a control. </a:t>
            </a:r>
          </a:p>
        </p:txBody>
      </p:sp>
      <p:graphicFrame>
        <p:nvGraphicFramePr>
          <p:cNvPr id="2" name="Table 1">
            <a:extLst>
              <a:ext uri="{FF2B5EF4-FFF2-40B4-BE49-F238E27FC236}">
                <a16:creationId xmlns:a16="http://schemas.microsoft.com/office/drawing/2014/main" id="{480DAE91-CB5F-42EB-875A-E923A3C84E83}"/>
              </a:ext>
            </a:extLst>
          </p:cNvPr>
          <p:cNvGraphicFramePr>
            <a:graphicFrameLocks noGrp="1"/>
          </p:cNvGraphicFramePr>
          <p:nvPr>
            <p:extLst>
              <p:ext uri="{D42A27DB-BD31-4B8C-83A1-F6EECF244321}">
                <p14:modId xmlns:p14="http://schemas.microsoft.com/office/powerpoint/2010/main" val="2307481855"/>
              </p:ext>
            </p:extLst>
          </p:nvPr>
        </p:nvGraphicFramePr>
        <p:xfrm>
          <a:off x="1066800" y="1524000"/>
          <a:ext cx="6971818" cy="3474720"/>
        </p:xfrm>
        <a:graphic>
          <a:graphicData uri="http://schemas.openxmlformats.org/drawingml/2006/table">
            <a:tbl>
              <a:tblPr firstRow="1" bandRow="1">
                <a:tableStyleId>{93296810-A885-4BE3-A3E7-6D5BEEA58F35}</a:tableStyleId>
              </a:tblPr>
              <a:tblGrid>
                <a:gridCol w="6971818">
                  <a:extLst>
                    <a:ext uri="{9D8B030D-6E8A-4147-A177-3AD203B41FA5}">
                      <a16:colId xmlns:a16="http://schemas.microsoft.com/office/drawing/2014/main" val="2964836605"/>
                    </a:ext>
                  </a:extLst>
                </a:gridCol>
              </a:tblGrid>
              <a:tr h="370840">
                <a:tc>
                  <a:txBody>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Method Signature</a:t>
                      </a:r>
                    </a:p>
                  </a:txBody>
                  <a:tcPr/>
                </a:tc>
                <a:extLst>
                  <a:ext uri="{0D108BD9-81ED-4DB2-BD59-A6C34878D82A}">
                    <a16:rowId xmlns:a16="http://schemas.microsoft.com/office/drawing/2014/main" val="1253851116"/>
                  </a:ext>
                </a:extLst>
              </a:tr>
              <a:tr h="370840">
                <a:tc>
                  <a:txBody>
                    <a:bodyPr/>
                    <a:lstStyle/>
                    <a:p>
                      <a:r>
                        <a:rPr lang="en-US" altLang="en-US" sz="3200" dirty="0">
                          <a:latin typeface="Tahoma" panose="020B0604030504040204" pitchFamily="34" charset="0"/>
                          <a:ea typeface="Tahoma" panose="020B0604030504040204" pitchFamily="34" charset="0"/>
                          <a:cs typeface="Tahoma" panose="020B0604030504040204" pitchFamily="34" charset="0"/>
                        </a:rPr>
                        <a:t>void mouseClicked(MouseEvent e)</a:t>
                      </a:r>
                      <a:endParaRPr lang="en-US" sz="3200" dirty="0">
                        <a:latin typeface="Tahoma" panose="020B0604030504040204" pitchFamily="34" charset="0"/>
                        <a:ea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37190347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3200" dirty="0">
                          <a:latin typeface="Tahoma" panose="020B0604030504040204" pitchFamily="34" charset="0"/>
                          <a:ea typeface="Tahoma" panose="020B0604030504040204" pitchFamily="34" charset="0"/>
                          <a:cs typeface="Tahoma" panose="020B0604030504040204" pitchFamily="34" charset="0"/>
                        </a:rPr>
                        <a:t>void mouseEntered(MouseEvent e)</a:t>
                      </a:r>
                    </a:p>
                  </a:txBody>
                  <a:tcPr/>
                </a:tc>
                <a:extLst>
                  <a:ext uri="{0D108BD9-81ED-4DB2-BD59-A6C34878D82A}">
                    <a16:rowId xmlns:a16="http://schemas.microsoft.com/office/drawing/2014/main" val="1022664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3200" dirty="0">
                          <a:latin typeface="Tahoma" panose="020B0604030504040204" pitchFamily="34" charset="0"/>
                          <a:ea typeface="Tahoma" panose="020B0604030504040204" pitchFamily="34" charset="0"/>
                          <a:cs typeface="Tahoma" panose="020B0604030504040204" pitchFamily="34" charset="0"/>
                        </a:rPr>
                        <a:t>void mouseExited(MouseEvent e)</a:t>
                      </a:r>
                    </a:p>
                  </a:txBody>
                  <a:tcPr/>
                </a:tc>
                <a:extLst>
                  <a:ext uri="{0D108BD9-81ED-4DB2-BD59-A6C34878D82A}">
                    <a16:rowId xmlns:a16="http://schemas.microsoft.com/office/drawing/2014/main" val="39814611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3200" dirty="0">
                          <a:latin typeface="Tahoma" panose="020B0604030504040204" pitchFamily="34" charset="0"/>
                          <a:ea typeface="Tahoma" panose="020B0604030504040204" pitchFamily="34" charset="0"/>
                          <a:cs typeface="Tahoma" panose="020B0604030504040204" pitchFamily="34" charset="0"/>
                        </a:rPr>
                        <a:t>void mousePressed(MouseEvent e)</a:t>
                      </a:r>
                    </a:p>
                  </a:txBody>
                  <a:tcPr/>
                </a:tc>
                <a:extLst>
                  <a:ext uri="{0D108BD9-81ED-4DB2-BD59-A6C34878D82A}">
                    <a16:rowId xmlns:a16="http://schemas.microsoft.com/office/drawing/2014/main" val="27783733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3200" dirty="0">
                          <a:latin typeface="Tahoma" panose="020B0604030504040204" pitchFamily="34" charset="0"/>
                          <a:ea typeface="Tahoma" panose="020B0604030504040204" pitchFamily="34" charset="0"/>
                          <a:cs typeface="Tahoma" panose="020B0604030504040204" pitchFamily="34" charset="0"/>
                        </a:rPr>
                        <a:t>void mouseReleased(MouseEvent e)</a:t>
                      </a:r>
                    </a:p>
                  </a:txBody>
                  <a:tcPr/>
                </a:tc>
                <a:extLst>
                  <a:ext uri="{0D108BD9-81ED-4DB2-BD59-A6C34878D82A}">
                    <a16:rowId xmlns:a16="http://schemas.microsoft.com/office/drawing/2014/main" val="3916383712"/>
                  </a:ext>
                </a:extLst>
              </a:tr>
            </a:tbl>
          </a:graphicData>
        </a:graphic>
      </p:graphicFrame>
    </p:spTree>
    <p:extLst>
      <p:ext uri="{BB962C8B-B14F-4D97-AF65-F5344CB8AC3E}">
        <p14:creationId xmlns:p14="http://schemas.microsoft.com/office/powerpoint/2010/main" val="389185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9DE2F94-D11A-4A46-92F7-04CC579F5634}"/>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44035" name="WordArt 5">
            <a:extLst>
              <a:ext uri="{FF2B5EF4-FFF2-40B4-BE49-F238E27FC236}">
                <a16:creationId xmlns:a16="http://schemas.microsoft.com/office/drawing/2014/main" id="{0B0A717D-26AD-46A5-9ADC-4D80BE517F4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Mouse Events</a:t>
            </a:r>
          </a:p>
        </p:txBody>
      </p:sp>
      <p:sp>
        <p:nvSpPr>
          <p:cNvPr id="44036" name="TextBox 3">
            <a:extLst>
              <a:ext uri="{FF2B5EF4-FFF2-40B4-BE49-F238E27FC236}">
                <a16:creationId xmlns:a16="http://schemas.microsoft.com/office/drawing/2014/main" id="{66AF2668-794A-4D7C-9376-574B6D8AB193}"/>
              </a:ext>
            </a:extLst>
          </p:cNvPr>
          <p:cNvSpPr txBox="1">
            <a:spLocks noChangeArrowheads="1"/>
          </p:cNvSpPr>
          <p:nvPr/>
        </p:nvSpPr>
        <p:spPr bwMode="auto">
          <a:xfrm>
            <a:off x="312515" y="1619491"/>
            <a:ext cx="8591309" cy="4204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ea typeface="Tahoma" panose="020B0604030504040204" pitchFamily="34" charset="0"/>
                <a:cs typeface="Tahoma" panose="020B0604030504040204" pitchFamily="34" charset="0"/>
              </a:rPr>
              <a:t>The mouseDragged event method is continuously triggered whenever the mouse is being dragged over a control. </a:t>
            </a:r>
          </a:p>
          <a:p>
            <a:pPr>
              <a:spcBef>
                <a:spcPct val="0"/>
              </a:spcBef>
              <a:buFontTx/>
              <a:buNone/>
            </a:pPr>
            <a:endParaRPr lang="en-US" altLang="en-US" dirty="0">
              <a:latin typeface="Tahoma" panose="020B0604030504040204" pitchFamily="34" charset="0"/>
              <a:ea typeface="Tahoma" panose="020B0604030504040204" pitchFamily="34" charset="0"/>
              <a:cs typeface="Tahoma" panose="020B0604030504040204" pitchFamily="34" charset="0"/>
            </a:endParaRPr>
          </a:p>
          <a:p>
            <a:pPr>
              <a:spcBef>
                <a:spcPct val="0"/>
              </a:spcBef>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panel.addMouseMotionListener(new MouseMotionAdapter(){</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public void mouseDragged(MouseEvent e){</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 do something</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097044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1743</TotalTime>
  <Words>2359</Words>
  <Application>Microsoft Office PowerPoint</Application>
  <PresentationFormat>On-screen Show (4:3)</PresentationFormat>
  <Paragraphs>320</Paragraphs>
  <Slides>37</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Arial</vt:lpstr>
      <vt:lpstr>Calibri</vt:lpstr>
      <vt:lpstr>Calibri Light</vt:lpstr>
      <vt:lpstr>Courier New</vt:lpstr>
      <vt:lpstr>Impact</vt:lpstr>
      <vt:lpstr>ScratchFont</vt:lpstr>
      <vt:lpstr>Tahoma</vt:lpstr>
      <vt:lpstr>Times New Roman</vt:lpstr>
      <vt:lpstr>Trebuchet MS</vt:lpstr>
      <vt:lpstr>Office Theme</vt:lpstr>
      <vt:lpstr>PaintShopPro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Hulett</dc:creator>
  <cp:lastModifiedBy>Bryce Hulett</cp:lastModifiedBy>
  <cp:revision>168</cp:revision>
  <dcterms:created xsi:type="dcterms:W3CDTF">2017-03-11T15:11:48Z</dcterms:created>
  <dcterms:modified xsi:type="dcterms:W3CDTF">2017-08-28T16:33:02Z</dcterms:modified>
</cp:coreProperties>
</file>