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2" r:id="rId16"/>
    <p:sldId id="273" r:id="rId17"/>
    <p:sldId id="278" r:id="rId18"/>
    <p:sldId id="275" r:id="rId19"/>
    <p:sldId id="276" r:id="rId20"/>
    <p:sldId id="277" r:id="rId21"/>
    <p:sldId id="279" r:id="rId22"/>
    <p:sldId id="280"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1432" autoAdjust="0"/>
  </p:normalViewPr>
  <p:slideViewPr>
    <p:cSldViewPr snapToGrid="0">
      <p:cViewPr varScale="1">
        <p:scale>
          <a:sx n="93" d="100"/>
          <a:sy n="93" d="100"/>
        </p:scale>
        <p:origin x="2160"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9AFB5-F799-4D06-92DD-C51F6C49E2DD}" type="datetimeFigureOut">
              <a:rPr lang="en-US" smtClean="0"/>
              <a:t>1/3/2022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24C7C-75BF-40D7-9DD6-F528632A190E}" type="slidenum">
              <a:rPr lang="en-US" smtClean="0"/>
              <a:t>‹#›</a:t>
            </a:fld>
            <a:endParaRPr lang="en-US" dirty="0"/>
          </a:p>
        </p:txBody>
      </p:sp>
    </p:spTree>
    <p:extLst>
      <p:ext uri="{BB962C8B-B14F-4D97-AF65-F5344CB8AC3E}">
        <p14:creationId xmlns:p14="http://schemas.microsoft.com/office/powerpoint/2010/main" val="2771762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371600" y="1143000"/>
            <a:ext cx="4114800" cy="3086100"/>
          </a:xfrm>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30500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CEDAB93-6CF4-46E4-BC5D-BB97937B5EFC}"/>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556C1FC3-92F6-4F65-8368-B1C7D5C3DA9C}"/>
              </a:ext>
            </a:extLst>
          </p:cNvPr>
          <p:cNvSpPr>
            <a:spLocks noGrp="1" noChangeArrowheads="1"/>
          </p:cNvSpPr>
          <p:nvPr>
            <p:ph type="body" idx="1"/>
          </p:nvPr>
        </p:nvSpPr>
        <p:spPr>
          <a:xfrm>
            <a:off x="685800" y="4343400"/>
            <a:ext cx="55626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latin typeface="Courier New" panose="02070309020205020404" pitchFamily="49" charset="0"/>
            </a:endParaRPr>
          </a:p>
        </p:txBody>
      </p:sp>
    </p:spTree>
    <p:extLst>
      <p:ext uri="{BB962C8B-B14F-4D97-AF65-F5344CB8AC3E}">
        <p14:creationId xmlns:p14="http://schemas.microsoft.com/office/powerpoint/2010/main" val="10984425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52FB6716-ABB1-4F99-B2E1-FCC25EA0A863}"/>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BDA62D6B-23D2-4F26-9C3F-141221CA14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7505464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A1AEA5EF-3A6B-46CE-BF05-EB5D765B778C}"/>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20942CD3-3541-4953-BA33-A6AB63D5AC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Hierarchy</a:t>
            </a:r>
          </a:p>
        </p:txBody>
      </p:sp>
    </p:spTree>
    <p:extLst>
      <p:ext uri="{BB962C8B-B14F-4D97-AF65-F5344CB8AC3E}">
        <p14:creationId xmlns:p14="http://schemas.microsoft.com/office/powerpoint/2010/main" val="1460835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A1AEA5EF-3A6B-46CE-BF05-EB5D765B778C}"/>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20942CD3-3541-4953-BA33-A6AB63D5AC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Hierarchy</a:t>
            </a:r>
          </a:p>
        </p:txBody>
      </p:sp>
    </p:spTree>
    <p:extLst>
      <p:ext uri="{BB962C8B-B14F-4D97-AF65-F5344CB8AC3E}">
        <p14:creationId xmlns:p14="http://schemas.microsoft.com/office/powerpoint/2010/main" val="41263131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95230CE7-7441-4E42-AD30-296B174A7E70}"/>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442F2B34-AFDC-495A-BD38-12CF47D8A39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278531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DD8511F0-3D94-4990-BC0F-358C0CEFE27D}"/>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id="{D17149BB-4618-4B45-9344-AAE70E8EB5B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If you forget to setVisible to true your frame won’t show up but it does exist in memory.</a:t>
            </a:r>
          </a:p>
        </p:txBody>
      </p:sp>
    </p:spTree>
    <p:extLst>
      <p:ext uri="{BB962C8B-B14F-4D97-AF65-F5344CB8AC3E}">
        <p14:creationId xmlns:p14="http://schemas.microsoft.com/office/powerpoint/2010/main" val="2543725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AA9952B-A535-4CE8-8DB9-07CDB9E8E57C}"/>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07B21443-002B-4458-8968-67E826FE53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35471254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AA9952B-A535-4CE8-8DB9-07CDB9E8E57C}"/>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07B21443-002B-4458-8968-67E826FE53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27225079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8AA9952B-A535-4CE8-8DB9-07CDB9E8E57C}"/>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07B21443-002B-4458-8968-67E826FE53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1259821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D540BA1F-6EB9-4364-8FDE-DB1AF4312333}"/>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E81CCC34-A828-4CF1-9BD2-D8A530F88E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z="1600" dirty="0"/>
          </a:p>
        </p:txBody>
      </p:sp>
    </p:spTree>
    <p:extLst>
      <p:ext uri="{BB962C8B-B14F-4D97-AF65-F5344CB8AC3E}">
        <p14:creationId xmlns:p14="http://schemas.microsoft.com/office/powerpoint/2010/main" val="12569128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0FDB3766-FB2B-4026-A3C4-5C32558BDADF}"/>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F7D1F64A-AA19-4640-AC0A-145C917BBB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1669663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96E24227-9981-4347-A468-71793E45C955}"/>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F4826375-2393-45C4-B2DC-DF029C8E90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7258968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624C7C-75BF-40D7-9DD6-F528632A190E}" type="slidenum">
              <a:rPr lang="en-US" smtClean="0"/>
              <a:t>8</a:t>
            </a:fld>
            <a:endParaRPr lang="en-US" dirty="0"/>
          </a:p>
        </p:txBody>
      </p:sp>
    </p:spTree>
    <p:extLst>
      <p:ext uri="{BB962C8B-B14F-4D97-AF65-F5344CB8AC3E}">
        <p14:creationId xmlns:p14="http://schemas.microsoft.com/office/powerpoint/2010/main" val="3945898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C7ACE638-00C2-4450-B305-0C380F158B73}"/>
              </a:ext>
            </a:extLst>
          </p:cNvPr>
          <p:cNvSpPr>
            <a:spLocks noGrp="1" noRot="1" noChangeAspect="1" noTextEdit="1"/>
          </p:cNvSpPr>
          <p:nvPr>
            <p:ph type="sldImg"/>
          </p:nvPr>
        </p:nvSpPr>
        <p:spPr>
          <a:ln/>
        </p:spPr>
      </p:sp>
      <p:sp>
        <p:nvSpPr>
          <p:cNvPr id="30723" name="Notes Placeholder 2">
            <a:extLst>
              <a:ext uri="{FF2B5EF4-FFF2-40B4-BE49-F238E27FC236}">
                <a16:creationId xmlns:a16="http://schemas.microsoft.com/office/drawing/2014/main" id="{755151B3-4942-454A-9421-5B3947EA23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showConfirmDialog has several more overloaded methods</a:t>
            </a:r>
          </a:p>
        </p:txBody>
      </p:sp>
    </p:spTree>
    <p:extLst>
      <p:ext uri="{BB962C8B-B14F-4D97-AF65-F5344CB8AC3E}">
        <p14:creationId xmlns:p14="http://schemas.microsoft.com/office/powerpoint/2010/main" val="1158872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70259499-BE74-40A2-ABF0-8909900932FE}"/>
              </a:ext>
            </a:extLst>
          </p:cNvPr>
          <p:cNvSpPr>
            <a:spLocks noGrp="1" noRot="1" noChangeAspect="1" noChangeArrowheads="1" noTextEdit="1"/>
          </p:cNvSpPr>
          <p:nvPr>
            <p:ph type="sldImg"/>
          </p:nvPr>
        </p:nvSpPr>
        <p:spPr>
          <a:xfrm>
            <a:off x="1143000" y="685800"/>
            <a:ext cx="4572000" cy="3429000"/>
          </a:xfrm>
          <a:ln/>
        </p:spPr>
      </p:sp>
      <p:sp>
        <p:nvSpPr>
          <p:cNvPr id="32771" name="Rectangle 3">
            <a:extLst>
              <a:ext uri="{FF2B5EF4-FFF2-40B4-BE49-F238E27FC236}">
                <a16:creationId xmlns:a16="http://schemas.microsoft.com/office/drawing/2014/main" id="{D51BE743-8E0B-4BD4-9E28-BB624F8D57BC}"/>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4510177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708040CF-B780-49C4-B110-EC61ABF3B1F7}"/>
              </a:ext>
            </a:extLst>
          </p:cNvPr>
          <p:cNvSpPr>
            <a:spLocks noGrp="1" noRot="1" noChangeAspect="1" noChangeArrowheads="1" noTextEdit="1"/>
          </p:cNvSpPr>
          <p:nvPr>
            <p:ph type="sldImg"/>
          </p:nvPr>
        </p:nvSpPr>
        <p:spPr>
          <a:xfrm>
            <a:off x="1143000" y="685800"/>
            <a:ext cx="4572000" cy="3429000"/>
          </a:xfrm>
          <a:ln/>
        </p:spPr>
      </p:sp>
      <p:sp>
        <p:nvSpPr>
          <p:cNvPr id="34819" name="Rectangle 3">
            <a:extLst>
              <a:ext uri="{FF2B5EF4-FFF2-40B4-BE49-F238E27FC236}">
                <a16:creationId xmlns:a16="http://schemas.microsoft.com/office/drawing/2014/main" id="{29484380-B41F-4C1D-9E7A-C8D7FC6E0187}"/>
              </a:ext>
            </a:extLst>
          </p:cNvPr>
          <p:cNvSpPr>
            <a:spLocks noGrp="1" noChangeArrowheads="1"/>
          </p:cNvSpPr>
          <p:nvPr>
            <p:ph type="body" idx="1"/>
          </p:nvPr>
        </p:nvSpPr>
        <p:spPr>
          <a:xfrm>
            <a:off x="685800" y="4343400"/>
            <a:ext cx="54864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2127848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a:extLst>
              <a:ext uri="{FF2B5EF4-FFF2-40B4-BE49-F238E27FC236}">
                <a16:creationId xmlns:a16="http://schemas.microsoft.com/office/drawing/2014/main" id="{2FD1DC19-403A-4D44-8E78-F68932C69BF5}"/>
              </a:ext>
            </a:extLst>
          </p:cNvPr>
          <p:cNvSpPr>
            <a:spLocks noGrp="1" noRot="1" noChangeAspect="1" noTextEdit="1"/>
          </p:cNvSpPr>
          <p:nvPr>
            <p:ph type="sldImg"/>
          </p:nvPr>
        </p:nvSpPr>
        <p:spPr>
          <a:ln/>
        </p:spPr>
      </p:sp>
      <p:sp>
        <p:nvSpPr>
          <p:cNvPr id="36867" name="Notes Placeholder 2">
            <a:extLst>
              <a:ext uri="{FF2B5EF4-FFF2-40B4-BE49-F238E27FC236}">
                <a16:creationId xmlns:a16="http://schemas.microsoft.com/office/drawing/2014/main" id="{3FBA6C5E-8664-4378-9E9D-A09E4DEBF5F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6488121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77312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1816881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423915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238530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C51CDB-1A11-48BD-B220-FB3FD2100E05}" type="datetimeFigureOut">
              <a:rPr lang="en-US" smtClean="0"/>
              <a:t>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31412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C51CDB-1A11-48BD-B220-FB3FD2100E05}" type="datetimeFigureOut">
              <a:rPr lang="en-US" smtClean="0"/>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112055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C51CDB-1A11-48BD-B220-FB3FD2100E05}" type="datetimeFigureOut">
              <a:rPr lang="en-US" smtClean="0"/>
              <a:t>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74585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C51CDB-1A11-48BD-B220-FB3FD2100E05}" type="datetimeFigureOut">
              <a:rPr lang="en-US" smtClean="0"/>
              <a:t>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107096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51CDB-1A11-48BD-B220-FB3FD2100E05}" type="datetimeFigureOut">
              <a:rPr lang="en-US" smtClean="0"/>
              <a:t>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EDD429C-8788-47E2-A732-4544F48F98A2}" type="slidenum">
              <a:rPr lang="en-US" smtClean="0"/>
              <a:t>‹#›</a:t>
            </a:fld>
            <a:endParaRPr lang="en-US" dirty="0"/>
          </a:p>
        </p:txBody>
      </p:sp>
      <p:sp>
        <p:nvSpPr>
          <p:cNvPr id="5" name="Text Box 10"/>
          <p:cNvSpPr txBox="1">
            <a:spLocks noChangeArrowheads="1"/>
          </p:cNvSpPr>
          <p:nvPr userDrawn="1"/>
        </p:nvSpPr>
        <p:spPr bwMode="auto">
          <a:xfrm>
            <a:off x="8059918" y="6019800"/>
            <a:ext cx="988666" cy="646113"/>
          </a:xfrm>
          <a:prstGeom prst="rect">
            <a:avLst/>
          </a:prstGeom>
          <a:solidFill>
            <a:schemeClr val="bg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anchorCtr="1">
            <a:spAutoFit/>
          </a:bodyPr>
          <a:lstStyle>
            <a:lvl1pPr>
              <a:spcBef>
                <a:spcPct val="50000"/>
              </a:spcBef>
              <a:defRPr sz="6600" b="1">
                <a:solidFill>
                  <a:schemeClr val="bg1"/>
                </a:solidFill>
                <a:latin typeface="Rockwell" panose="02060603020205020403" pitchFamily="18" charset="0"/>
              </a:defRPr>
            </a:lvl1pPr>
            <a:lvl2pPr marL="742950" indent="-285750">
              <a:spcBef>
                <a:spcPct val="50000"/>
              </a:spcBef>
              <a:defRPr sz="6600" b="1">
                <a:solidFill>
                  <a:schemeClr val="bg1"/>
                </a:solidFill>
                <a:latin typeface="Rockwell" panose="02060603020205020403" pitchFamily="18" charset="0"/>
              </a:defRPr>
            </a:lvl2pPr>
            <a:lvl3pPr marL="1143000" indent="-228600">
              <a:spcBef>
                <a:spcPct val="50000"/>
              </a:spcBef>
              <a:defRPr sz="6600" b="1">
                <a:solidFill>
                  <a:schemeClr val="bg1"/>
                </a:solidFill>
                <a:latin typeface="Rockwell" panose="02060603020205020403" pitchFamily="18" charset="0"/>
              </a:defRPr>
            </a:lvl3pPr>
            <a:lvl4pPr marL="1600200" indent="-228600">
              <a:spcBef>
                <a:spcPct val="50000"/>
              </a:spcBef>
              <a:defRPr sz="6600" b="1">
                <a:solidFill>
                  <a:schemeClr val="bg1"/>
                </a:solidFill>
                <a:latin typeface="Rockwell" panose="02060603020205020403" pitchFamily="18" charset="0"/>
              </a:defRPr>
            </a:lvl4pPr>
            <a:lvl5pPr marL="2057400" indent="-228600">
              <a:spcBef>
                <a:spcPct val="50000"/>
              </a:spcBef>
              <a:defRPr sz="6600" b="1">
                <a:solidFill>
                  <a:schemeClr val="bg1"/>
                </a:solidFill>
                <a:latin typeface="Rockwell" panose="02060603020205020403" pitchFamily="18" charset="0"/>
              </a:defRPr>
            </a:lvl5pPr>
            <a:lvl6pPr marL="2514600" indent="-228600" eaLnBrk="0" fontAlgn="base" hangingPunct="0">
              <a:spcBef>
                <a:spcPct val="50000"/>
              </a:spcBef>
              <a:spcAft>
                <a:spcPct val="0"/>
              </a:spcAft>
              <a:defRPr sz="6600" b="1">
                <a:solidFill>
                  <a:schemeClr val="bg1"/>
                </a:solidFill>
                <a:latin typeface="Rockwell" panose="02060603020205020403" pitchFamily="18" charset="0"/>
              </a:defRPr>
            </a:lvl6pPr>
            <a:lvl7pPr marL="2971800" indent="-228600" eaLnBrk="0" fontAlgn="base" hangingPunct="0">
              <a:spcBef>
                <a:spcPct val="50000"/>
              </a:spcBef>
              <a:spcAft>
                <a:spcPct val="0"/>
              </a:spcAft>
              <a:defRPr sz="6600" b="1">
                <a:solidFill>
                  <a:schemeClr val="bg1"/>
                </a:solidFill>
                <a:latin typeface="Rockwell" panose="02060603020205020403" pitchFamily="18" charset="0"/>
              </a:defRPr>
            </a:lvl7pPr>
            <a:lvl8pPr marL="3429000" indent="-228600" eaLnBrk="0" fontAlgn="base" hangingPunct="0">
              <a:spcBef>
                <a:spcPct val="50000"/>
              </a:spcBef>
              <a:spcAft>
                <a:spcPct val="0"/>
              </a:spcAft>
              <a:defRPr sz="6600" b="1">
                <a:solidFill>
                  <a:schemeClr val="bg1"/>
                </a:solidFill>
                <a:latin typeface="Rockwell" panose="02060603020205020403" pitchFamily="18" charset="0"/>
              </a:defRPr>
            </a:lvl8pPr>
            <a:lvl9pPr marL="3886200" indent="-228600" eaLnBrk="0" fontAlgn="base" hangingPunct="0">
              <a:spcBef>
                <a:spcPct val="50000"/>
              </a:spcBef>
              <a:spcAft>
                <a:spcPct val="0"/>
              </a:spcAft>
              <a:defRPr sz="6600" b="1">
                <a:solidFill>
                  <a:schemeClr val="bg1"/>
                </a:solidFill>
                <a:latin typeface="Rockwell" panose="02060603020205020403" pitchFamily="18" charset="0"/>
              </a:defRPr>
            </a:lvl9pPr>
          </a:lstStyle>
          <a:p>
            <a:pPr eaLnBrk="1" hangingPunct="1">
              <a:defRPr/>
            </a:pPr>
            <a:r>
              <a:rPr lang="en-US" altLang="en-US" sz="3600" dirty="0">
                <a:latin typeface="ScratchFont" pitchFamily="2" charset="0"/>
              </a:rPr>
              <a:t>GUI</a:t>
            </a:r>
          </a:p>
        </p:txBody>
      </p:sp>
    </p:spTree>
    <p:extLst>
      <p:ext uri="{BB962C8B-B14F-4D97-AF65-F5344CB8AC3E}">
        <p14:creationId xmlns:p14="http://schemas.microsoft.com/office/powerpoint/2010/main" val="226563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C51CDB-1A11-48BD-B220-FB3FD2100E05}" type="datetimeFigureOut">
              <a:rPr lang="en-US" smtClean="0"/>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29991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C51CDB-1A11-48BD-B220-FB3FD2100E05}" type="datetimeFigureOut">
              <a:rPr lang="en-US" smtClean="0"/>
              <a:t>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306829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51CDB-1A11-48BD-B220-FB3FD2100E05}" type="datetimeFigureOut">
              <a:rPr lang="en-US" smtClean="0"/>
              <a:t>1/3/2022</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D429C-8788-47E2-A732-4544F48F98A2}" type="slidenum">
              <a:rPr lang="en-US" smtClean="0"/>
              <a:t>‹#›</a:t>
            </a:fld>
            <a:endParaRPr lang="en-US" dirty="0"/>
          </a:p>
        </p:txBody>
      </p:sp>
    </p:spTree>
    <p:extLst>
      <p:ext uri="{BB962C8B-B14F-4D97-AF65-F5344CB8AC3E}">
        <p14:creationId xmlns:p14="http://schemas.microsoft.com/office/powerpoint/2010/main" val="42936252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docs.oracle.com/javase/7/docs/api/javax/swing/JOptionPane.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WordArt 11"/>
          <p:cNvSpPr>
            <a:spLocks noChangeArrowheads="1" noChangeShapeType="1" noTextEdit="1"/>
          </p:cNvSpPr>
          <p:nvPr/>
        </p:nvSpPr>
        <p:spPr bwMode="auto">
          <a:xfrm>
            <a:off x="1447800" y="304800"/>
            <a:ext cx="62484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Graphical User Interfaces</a:t>
            </a:r>
          </a:p>
        </p:txBody>
      </p:sp>
      <p:sp>
        <p:nvSpPr>
          <p:cNvPr id="14339" name="Rectangle 2"/>
          <p:cNvSpPr>
            <a:spLocks noChangeArrowheads="1"/>
          </p:cNvSpPr>
          <p:nvPr/>
        </p:nvSpPr>
        <p:spPr bwMode="auto">
          <a:xfrm>
            <a:off x="5033913" y="1477963"/>
            <a:ext cx="398753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indent="-342900">
              <a:spcBef>
                <a:spcPct val="0"/>
              </a:spcBef>
            </a:pPr>
            <a:r>
              <a:rPr lang="en-US" altLang="en-US" sz="2800">
                <a:latin typeface="Tahoma" panose="020B0604030504040204" pitchFamily="34" charset="0"/>
              </a:rPr>
              <a:t>Gooey</a:t>
            </a:r>
            <a:endParaRPr lang="en-US" altLang="en-US" sz="2800" dirty="0">
              <a:latin typeface="Tahoma" panose="020B0604030504040204" pitchFamily="34" charset="0"/>
            </a:endParaRPr>
          </a:p>
          <a:p>
            <a:pPr marL="342900" indent="-342900">
              <a:spcBef>
                <a:spcPct val="0"/>
              </a:spcBef>
            </a:pPr>
            <a:r>
              <a:rPr lang="en-US" altLang="en-US" sz="2800" dirty="0">
                <a:latin typeface="Tahoma" panose="020B0604030504040204" pitchFamily="34" charset="0"/>
              </a:rPr>
              <a:t>JOptionPane</a:t>
            </a:r>
          </a:p>
          <a:p>
            <a:pPr marL="342900" indent="-342900">
              <a:spcBef>
                <a:spcPct val="0"/>
              </a:spcBef>
            </a:pPr>
            <a:r>
              <a:rPr lang="en-US" altLang="en-US" sz="2800" dirty="0">
                <a:latin typeface="Tahoma" panose="020B0604030504040204" pitchFamily="34" charset="0"/>
              </a:rPr>
              <a:t>JFrame</a:t>
            </a:r>
          </a:p>
          <a:p>
            <a:pPr marL="342900" indent="-342900">
              <a:spcBef>
                <a:spcPct val="0"/>
              </a:spcBef>
            </a:pPr>
            <a:r>
              <a:rPr lang="en-US" altLang="en-US" sz="2800" dirty="0">
                <a:latin typeface="Tahoma" panose="020B0604030504040204" pitchFamily="34" charset="0"/>
              </a:rPr>
              <a:t>JPanel</a:t>
            </a:r>
          </a:p>
        </p:txBody>
      </p:sp>
      <p:pic>
        <p:nvPicPr>
          <p:cNvPr id="1434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340" y="1344108"/>
            <a:ext cx="483870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5286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9AFB26A6-1926-457D-BC56-2CCE7A22DDBC}"/>
              </a:ext>
            </a:extLst>
          </p:cNvPr>
          <p:cNvSpPr>
            <a:spLocks noChangeArrowheads="1"/>
          </p:cNvSpPr>
          <p:nvPr/>
        </p:nvSpPr>
        <p:spPr bwMode="auto">
          <a:xfrm>
            <a:off x="385763" y="2673350"/>
            <a:ext cx="2444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latin typeface="Tahoma" panose="020B0604030504040204" pitchFamily="34" charset="0"/>
            </a:endParaRPr>
          </a:p>
        </p:txBody>
      </p:sp>
      <p:sp>
        <p:nvSpPr>
          <p:cNvPr id="31748" name="WordArt 4">
            <a:extLst>
              <a:ext uri="{FF2B5EF4-FFF2-40B4-BE49-F238E27FC236}">
                <a16:creationId xmlns:a16="http://schemas.microsoft.com/office/drawing/2014/main" id="{1D8509DC-0F21-47CB-A4EC-29A572FE8CC7}"/>
              </a:ext>
            </a:extLst>
          </p:cNvPr>
          <p:cNvSpPr>
            <a:spLocks noChangeArrowheads="1" noChangeShapeType="1" noTextEdit="1"/>
          </p:cNvSpPr>
          <p:nvPr/>
        </p:nvSpPr>
        <p:spPr bwMode="auto">
          <a:xfrm>
            <a:off x="838200" y="533400"/>
            <a:ext cx="7162800" cy="7620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JOptionPane Button Constants</a:t>
            </a:r>
          </a:p>
        </p:txBody>
      </p:sp>
      <p:graphicFrame>
        <p:nvGraphicFramePr>
          <p:cNvPr id="2" name="Table 1">
            <a:extLst>
              <a:ext uri="{FF2B5EF4-FFF2-40B4-BE49-F238E27FC236}">
                <a16:creationId xmlns:a16="http://schemas.microsoft.com/office/drawing/2014/main" id="{31FA9516-66F0-4D9D-B63B-0AA9F4D6393A}"/>
              </a:ext>
            </a:extLst>
          </p:cNvPr>
          <p:cNvGraphicFramePr>
            <a:graphicFrameLocks noGrp="1"/>
          </p:cNvGraphicFramePr>
          <p:nvPr>
            <p:extLst>
              <p:ext uri="{D42A27DB-BD31-4B8C-83A1-F6EECF244321}">
                <p14:modId xmlns:p14="http://schemas.microsoft.com/office/powerpoint/2010/main" val="732282768"/>
              </p:ext>
            </p:extLst>
          </p:nvPr>
        </p:nvGraphicFramePr>
        <p:xfrm>
          <a:off x="385763" y="1931381"/>
          <a:ext cx="8288759" cy="2678786"/>
        </p:xfrm>
        <a:graphic>
          <a:graphicData uri="http://schemas.openxmlformats.org/drawingml/2006/table">
            <a:tbl>
              <a:tblPr firstRow="1" bandRow="1">
                <a:tableStyleId>{93296810-A885-4BE3-A3E7-6D5BEEA58F35}</a:tableStyleId>
              </a:tblPr>
              <a:tblGrid>
                <a:gridCol w="3667164">
                  <a:extLst>
                    <a:ext uri="{9D8B030D-6E8A-4147-A177-3AD203B41FA5}">
                      <a16:colId xmlns:a16="http://schemas.microsoft.com/office/drawing/2014/main" val="2084609203"/>
                    </a:ext>
                  </a:extLst>
                </a:gridCol>
                <a:gridCol w="4621595">
                  <a:extLst>
                    <a:ext uri="{9D8B030D-6E8A-4147-A177-3AD203B41FA5}">
                      <a16:colId xmlns:a16="http://schemas.microsoft.com/office/drawing/2014/main" val="1054148501"/>
                    </a:ext>
                  </a:extLst>
                </a:gridCol>
              </a:tblGrid>
              <a:tr h="489578">
                <a:tc>
                  <a:txBody>
                    <a:bodyPr/>
                    <a:lstStyle/>
                    <a:p>
                      <a:pPr algn="ctr"/>
                      <a:r>
                        <a:rPr lang="en-US" sz="2400" dirty="0"/>
                        <a:t>Member</a:t>
                      </a:r>
                    </a:p>
                  </a:txBody>
                  <a:tcPr/>
                </a:tc>
                <a:tc>
                  <a:txBody>
                    <a:bodyPr/>
                    <a:lstStyle/>
                    <a:p>
                      <a:pPr algn="ctr"/>
                      <a:r>
                        <a:rPr lang="en-US" sz="2400" dirty="0">
                          <a:solidFill>
                            <a:schemeClr val="tx1"/>
                          </a:solidFill>
                        </a:rPr>
                        <a:t>Description</a:t>
                      </a:r>
                    </a:p>
                  </a:txBody>
                  <a:tcPr/>
                </a:tc>
                <a:extLst>
                  <a:ext uri="{0D108BD9-81ED-4DB2-BD59-A6C34878D82A}">
                    <a16:rowId xmlns:a16="http://schemas.microsoft.com/office/drawing/2014/main" val="2982770068"/>
                  </a:ext>
                </a:extLst>
              </a:tr>
              <a:tr h="489578">
                <a:tc>
                  <a:txBody>
                    <a:bodyPr/>
                    <a:lstStyle/>
                    <a:p>
                      <a:r>
                        <a:rPr lang="en-US" sz="2400" dirty="0"/>
                        <a:t>DEFAULT_OPTION</a:t>
                      </a:r>
                    </a:p>
                  </a:txBody>
                  <a:tcPr/>
                </a:tc>
                <a:tc>
                  <a:txBody>
                    <a:bodyPr/>
                    <a:lstStyle/>
                    <a:p>
                      <a:r>
                        <a:rPr lang="en-US" sz="2400" dirty="0"/>
                        <a:t>Displays an OK button</a:t>
                      </a:r>
                    </a:p>
                  </a:txBody>
                  <a:tcPr/>
                </a:tc>
                <a:extLst>
                  <a:ext uri="{0D108BD9-81ED-4DB2-BD59-A6C34878D82A}">
                    <a16:rowId xmlns:a16="http://schemas.microsoft.com/office/drawing/2014/main" val="244672871"/>
                  </a:ext>
                </a:extLst>
              </a:tr>
              <a:tr h="596593">
                <a:tc>
                  <a:txBody>
                    <a:bodyPr/>
                    <a:lstStyle/>
                    <a:p>
                      <a:r>
                        <a:rPr lang="en-US" sz="2400" dirty="0"/>
                        <a:t>OK_CANCEL_OPTION</a:t>
                      </a:r>
                    </a:p>
                  </a:txBody>
                  <a:tcPr/>
                </a:tc>
                <a:tc>
                  <a:txBody>
                    <a:bodyPr/>
                    <a:lstStyle/>
                    <a:p>
                      <a:r>
                        <a:rPr lang="en-US" sz="2400" dirty="0"/>
                        <a:t>Displays OK and Cancel buttons</a:t>
                      </a:r>
                    </a:p>
                  </a:txBody>
                  <a:tcPr/>
                </a:tc>
                <a:extLst>
                  <a:ext uri="{0D108BD9-81ED-4DB2-BD59-A6C34878D82A}">
                    <a16:rowId xmlns:a16="http://schemas.microsoft.com/office/drawing/2014/main" val="873905795"/>
                  </a:ext>
                </a:extLst>
              </a:tr>
              <a:tr h="613459">
                <a:tc>
                  <a:txBody>
                    <a:bodyPr/>
                    <a:lstStyle/>
                    <a:p>
                      <a:r>
                        <a:rPr lang="en-US" sz="2400" dirty="0"/>
                        <a:t>YES_NO_CANCEL_OPTION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Displays Yes, No and Cancel buttons</a:t>
                      </a:r>
                    </a:p>
                  </a:txBody>
                  <a:tcPr/>
                </a:tc>
                <a:extLst>
                  <a:ext uri="{0D108BD9-81ED-4DB2-BD59-A6C34878D82A}">
                    <a16:rowId xmlns:a16="http://schemas.microsoft.com/office/drawing/2014/main" val="4011574715"/>
                  </a:ext>
                </a:extLst>
              </a:tr>
              <a:tr h="489578">
                <a:tc>
                  <a:txBody>
                    <a:bodyPr/>
                    <a:lstStyle/>
                    <a:p>
                      <a:r>
                        <a:rPr lang="en-US" sz="2400" dirty="0"/>
                        <a:t>YES_NO_OPTION</a:t>
                      </a:r>
                    </a:p>
                  </a:txBody>
                  <a:tcPr/>
                </a:tc>
                <a:tc>
                  <a:txBody>
                    <a:bodyPr/>
                    <a:lstStyle/>
                    <a:p>
                      <a:r>
                        <a:rPr lang="en-US" sz="2400" dirty="0"/>
                        <a:t>Displays Yes and No buttons</a:t>
                      </a:r>
                    </a:p>
                  </a:txBody>
                  <a:tcPr/>
                </a:tc>
                <a:extLst>
                  <a:ext uri="{0D108BD9-81ED-4DB2-BD59-A6C34878D82A}">
                    <a16:rowId xmlns:a16="http://schemas.microsoft.com/office/drawing/2014/main" val="3264777163"/>
                  </a:ext>
                </a:extLst>
              </a:tr>
            </a:tbl>
          </a:graphicData>
        </a:graphic>
      </p:graphicFrame>
    </p:spTree>
    <p:extLst>
      <p:ext uri="{BB962C8B-B14F-4D97-AF65-F5344CB8AC3E}">
        <p14:creationId xmlns:p14="http://schemas.microsoft.com/office/powerpoint/2010/main" val="3559545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DFA42B67-353E-459F-96DD-76304F5D19F7}"/>
              </a:ext>
            </a:extLst>
          </p:cNvPr>
          <p:cNvSpPr>
            <a:spLocks noChangeArrowheads="1"/>
          </p:cNvSpPr>
          <p:nvPr/>
        </p:nvSpPr>
        <p:spPr bwMode="auto">
          <a:xfrm>
            <a:off x="385763" y="2673350"/>
            <a:ext cx="244475"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latin typeface="Tahoma" panose="020B0604030504040204" pitchFamily="34" charset="0"/>
            </a:endParaRPr>
          </a:p>
        </p:txBody>
      </p:sp>
      <p:sp>
        <p:nvSpPr>
          <p:cNvPr id="33796" name="WordArt 4">
            <a:extLst>
              <a:ext uri="{FF2B5EF4-FFF2-40B4-BE49-F238E27FC236}">
                <a16:creationId xmlns:a16="http://schemas.microsoft.com/office/drawing/2014/main" id="{2E0FE7A0-FD47-4411-AA36-235EE0E00AC6}"/>
              </a:ext>
            </a:extLst>
          </p:cNvPr>
          <p:cNvSpPr>
            <a:spLocks noChangeArrowheads="1" noChangeShapeType="1" noTextEdit="1"/>
          </p:cNvSpPr>
          <p:nvPr/>
        </p:nvSpPr>
        <p:spPr bwMode="auto">
          <a:xfrm>
            <a:off x="838200" y="533400"/>
            <a:ext cx="7162800" cy="7620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JOptionPane Icon Constants</a:t>
            </a:r>
          </a:p>
        </p:txBody>
      </p:sp>
      <p:graphicFrame>
        <p:nvGraphicFramePr>
          <p:cNvPr id="2" name="Table 1">
            <a:extLst>
              <a:ext uri="{FF2B5EF4-FFF2-40B4-BE49-F238E27FC236}">
                <a16:creationId xmlns:a16="http://schemas.microsoft.com/office/drawing/2014/main" id="{EB1A6FD2-60E7-4F82-B0D1-26C739CFF78E}"/>
              </a:ext>
            </a:extLst>
          </p:cNvPr>
          <p:cNvGraphicFramePr>
            <a:graphicFrameLocks noGrp="1"/>
          </p:cNvGraphicFramePr>
          <p:nvPr>
            <p:extLst>
              <p:ext uri="{D42A27DB-BD31-4B8C-83A1-F6EECF244321}">
                <p14:modId xmlns:p14="http://schemas.microsoft.com/office/powerpoint/2010/main" val="3086316739"/>
              </p:ext>
            </p:extLst>
          </p:nvPr>
        </p:nvGraphicFramePr>
        <p:xfrm>
          <a:off x="385763" y="1941008"/>
          <a:ext cx="8430712" cy="3596205"/>
        </p:xfrm>
        <a:graphic>
          <a:graphicData uri="http://schemas.openxmlformats.org/drawingml/2006/table">
            <a:tbl>
              <a:tblPr firstRow="1" bandRow="1">
                <a:tableStyleId>{93296810-A885-4BE3-A3E7-6D5BEEA58F35}</a:tableStyleId>
              </a:tblPr>
              <a:tblGrid>
                <a:gridCol w="4215356">
                  <a:extLst>
                    <a:ext uri="{9D8B030D-6E8A-4147-A177-3AD203B41FA5}">
                      <a16:colId xmlns:a16="http://schemas.microsoft.com/office/drawing/2014/main" val="2120028213"/>
                    </a:ext>
                  </a:extLst>
                </a:gridCol>
                <a:gridCol w="4215356">
                  <a:extLst>
                    <a:ext uri="{9D8B030D-6E8A-4147-A177-3AD203B41FA5}">
                      <a16:colId xmlns:a16="http://schemas.microsoft.com/office/drawing/2014/main" val="2262053324"/>
                    </a:ext>
                  </a:extLst>
                </a:gridCol>
              </a:tblGrid>
              <a:tr h="554649">
                <a:tc>
                  <a:txBody>
                    <a:bodyPr/>
                    <a:lstStyle/>
                    <a:p>
                      <a:pPr algn="ctr"/>
                      <a:r>
                        <a:rPr lang="en-US" sz="2400" dirty="0"/>
                        <a:t>Member</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dirty="0"/>
                        <a:t>Description</a:t>
                      </a:r>
                    </a:p>
                  </a:txBody>
                  <a:tcPr/>
                </a:tc>
                <a:extLst>
                  <a:ext uri="{0D108BD9-81ED-4DB2-BD59-A6C34878D82A}">
                    <a16:rowId xmlns:a16="http://schemas.microsoft.com/office/drawing/2014/main" val="1923014726"/>
                  </a:ext>
                </a:extLst>
              </a:tr>
              <a:tr h="554649">
                <a:tc>
                  <a:txBody>
                    <a:bodyPr/>
                    <a:lstStyle/>
                    <a:p>
                      <a:r>
                        <a:rPr lang="en-US" sz="2400" dirty="0"/>
                        <a:t>PLAIN_MESSAGE</a:t>
                      </a:r>
                    </a:p>
                  </a:txBody>
                  <a:tcPr/>
                </a:tc>
                <a:tc>
                  <a:txBody>
                    <a:bodyPr/>
                    <a:lstStyle/>
                    <a:p>
                      <a:r>
                        <a:rPr lang="en-US" sz="2400" dirty="0"/>
                        <a:t>Display no icon</a:t>
                      </a:r>
                    </a:p>
                  </a:txBody>
                  <a:tcPr/>
                </a:tc>
                <a:extLst>
                  <a:ext uri="{0D108BD9-81ED-4DB2-BD59-A6C34878D82A}">
                    <a16:rowId xmlns:a16="http://schemas.microsoft.com/office/drawing/2014/main" val="177998933"/>
                  </a:ext>
                </a:extLst>
              </a:tr>
              <a:tr h="554649">
                <a:tc>
                  <a:txBody>
                    <a:bodyPr/>
                    <a:lstStyle/>
                    <a:p>
                      <a:r>
                        <a:rPr lang="en-US" sz="2400" dirty="0"/>
                        <a:t>INFORMATION_MESSAGE</a:t>
                      </a:r>
                    </a:p>
                  </a:txBody>
                  <a:tcPr/>
                </a:tc>
                <a:tc>
                  <a:txBody>
                    <a:bodyPr/>
                    <a:lstStyle/>
                    <a:p>
                      <a:r>
                        <a:rPr lang="en-US" sz="2400" dirty="0"/>
                        <a:t>Displays an information icon</a:t>
                      </a:r>
                    </a:p>
                  </a:txBody>
                  <a:tcPr/>
                </a:tc>
                <a:extLst>
                  <a:ext uri="{0D108BD9-81ED-4DB2-BD59-A6C34878D82A}">
                    <a16:rowId xmlns:a16="http://schemas.microsoft.com/office/drawing/2014/main" val="843617101"/>
                  </a:ext>
                </a:extLst>
              </a:tr>
              <a:tr h="554649">
                <a:tc>
                  <a:txBody>
                    <a:bodyPr/>
                    <a:lstStyle/>
                    <a:p>
                      <a:r>
                        <a:rPr lang="en-US" sz="2400" dirty="0"/>
                        <a:t>ERROR_MESSAGE</a:t>
                      </a:r>
                    </a:p>
                  </a:txBody>
                  <a:tcPr/>
                </a:tc>
                <a:tc>
                  <a:txBody>
                    <a:bodyPr/>
                    <a:lstStyle/>
                    <a:p>
                      <a:r>
                        <a:rPr lang="en-US" sz="2400" dirty="0"/>
                        <a:t>Displays an error icon</a:t>
                      </a:r>
                    </a:p>
                  </a:txBody>
                  <a:tcPr/>
                </a:tc>
                <a:extLst>
                  <a:ext uri="{0D108BD9-81ED-4DB2-BD59-A6C34878D82A}">
                    <a16:rowId xmlns:a16="http://schemas.microsoft.com/office/drawing/2014/main" val="195617633"/>
                  </a:ext>
                </a:extLst>
              </a:tr>
              <a:tr h="632315">
                <a:tc>
                  <a:txBody>
                    <a:bodyPr/>
                    <a:lstStyle/>
                    <a:p>
                      <a:r>
                        <a:rPr lang="en-US" sz="2400" dirty="0"/>
                        <a:t>WARNING_MESSAGE</a:t>
                      </a:r>
                    </a:p>
                  </a:txBody>
                  <a:tcPr/>
                </a:tc>
                <a:tc>
                  <a:txBody>
                    <a:bodyPr/>
                    <a:lstStyle/>
                    <a:p>
                      <a:r>
                        <a:rPr lang="en-US" sz="2400" dirty="0"/>
                        <a:t>Displays an exclamation point icon</a:t>
                      </a:r>
                    </a:p>
                  </a:txBody>
                  <a:tcPr/>
                </a:tc>
                <a:extLst>
                  <a:ext uri="{0D108BD9-81ED-4DB2-BD59-A6C34878D82A}">
                    <a16:rowId xmlns:a16="http://schemas.microsoft.com/office/drawing/2014/main" val="4250020358"/>
                  </a:ext>
                </a:extLst>
              </a:tr>
              <a:tr h="554649">
                <a:tc>
                  <a:txBody>
                    <a:bodyPr/>
                    <a:lstStyle/>
                    <a:p>
                      <a:r>
                        <a:rPr lang="en-US" sz="2400" dirty="0"/>
                        <a:t>QUESTION_MESSAGE</a:t>
                      </a:r>
                    </a:p>
                  </a:txBody>
                  <a:tcPr/>
                </a:tc>
                <a:tc>
                  <a:txBody>
                    <a:bodyPr/>
                    <a:lstStyle/>
                    <a:p>
                      <a:r>
                        <a:rPr lang="en-US" sz="2400" dirty="0"/>
                        <a:t>Displays a question mark icon</a:t>
                      </a:r>
                    </a:p>
                  </a:txBody>
                  <a:tcPr/>
                </a:tc>
                <a:extLst>
                  <a:ext uri="{0D108BD9-81ED-4DB2-BD59-A6C34878D82A}">
                    <a16:rowId xmlns:a16="http://schemas.microsoft.com/office/drawing/2014/main" val="3453635422"/>
                  </a:ext>
                </a:extLst>
              </a:tr>
            </a:tbl>
          </a:graphicData>
        </a:graphic>
      </p:graphicFrame>
    </p:spTree>
    <p:extLst>
      <p:ext uri="{BB962C8B-B14F-4D97-AF65-F5344CB8AC3E}">
        <p14:creationId xmlns:p14="http://schemas.microsoft.com/office/powerpoint/2010/main" val="1558202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221166-BE06-4960-B685-854AB2935EA6}"/>
              </a:ext>
            </a:extLst>
          </p:cNvPr>
          <p:cNvSpPr txBox="1"/>
          <p:nvPr/>
        </p:nvSpPr>
        <p:spPr>
          <a:xfrm>
            <a:off x="342900" y="1542133"/>
            <a:ext cx="8361262" cy="1200329"/>
          </a:xfrm>
          <a:prstGeom prst="rect">
            <a:avLst/>
          </a:prstGeom>
          <a:noFill/>
        </p:spPr>
        <p:txBody>
          <a:bodyPr wrap="square">
            <a:spAutoFit/>
          </a:bodyPr>
          <a:lstStyle/>
          <a:p>
            <a:pPr eaLnBrk="1">
              <a:defRPr/>
            </a:pPr>
            <a:r>
              <a:rPr lang="en-US" sz="2400" b="1" dirty="0"/>
              <a:t>When you invoke the showOptionDialog method, the method returns a JOptionPane constant (an int type) indicating the user response.  The available members are:</a:t>
            </a:r>
          </a:p>
        </p:txBody>
      </p:sp>
      <p:sp>
        <p:nvSpPr>
          <p:cNvPr id="35844" name="WordArt 5">
            <a:extLst>
              <a:ext uri="{FF2B5EF4-FFF2-40B4-BE49-F238E27FC236}">
                <a16:creationId xmlns:a16="http://schemas.microsoft.com/office/drawing/2014/main" id="{A19746B8-0BFD-442D-9781-79C1891062E5}"/>
              </a:ext>
            </a:extLst>
          </p:cNvPr>
          <p:cNvSpPr>
            <a:spLocks noChangeArrowheads="1" noChangeShapeType="1" noTextEdit="1"/>
          </p:cNvSpPr>
          <p:nvPr/>
        </p:nvSpPr>
        <p:spPr bwMode="auto">
          <a:xfrm>
            <a:off x="1295400" y="533400"/>
            <a:ext cx="59436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JOptionPane</a:t>
            </a:r>
          </a:p>
        </p:txBody>
      </p:sp>
      <p:graphicFrame>
        <p:nvGraphicFramePr>
          <p:cNvPr id="2" name="Table 1">
            <a:extLst>
              <a:ext uri="{FF2B5EF4-FFF2-40B4-BE49-F238E27FC236}">
                <a16:creationId xmlns:a16="http://schemas.microsoft.com/office/drawing/2014/main" id="{255E516F-3270-4C95-9333-E6F47164AB0D}"/>
              </a:ext>
            </a:extLst>
          </p:cNvPr>
          <p:cNvGraphicFramePr>
            <a:graphicFrameLocks noGrp="1"/>
          </p:cNvGraphicFramePr>
          <p:nvPr>
            <p:extLst>
              <p:ext uri="{D42A27DB-BD31-4B8C-83A1-F6EECF244321}">
                <p14:modId xmlns:p14="http://schemas.microsoft.com/office/powerpoint/2010/main" val="1982093060"/>
              </p:ext>
            </p:extLst>
          </p:nvPr>
        </p:nvGraphicFramePr>
        <p:xfrm>
          <a:off x="238728" y="2912995"/>
          <a:ext cx="8569606" cy="3045578"/>
        </p:xfrm>
        <a:graphic>
          <a:graphicData uri="http://schemas.openxmlformats.org/drawingml/2006/table">
            <a:tbl>
              <a:tblPr firstRow="1" bandRow="1">
                <a:tableStyleId>{93296810-A885-4BE3-A3E7-6D5BEEA58F35}</a:tableStyleId>
              </a:tblPr>
              <a:tblGrid>
                <a:gridCol w="2901748">
                  <a:extLst>
                    <a:ext uri="{9D8B030D-6E8A-4147-A177-3AD203B41FA5}">
                      <a16:colId xmlns:a16="http://schemas.microsoft.com/office/drawing/2014/main" val="3734667355"/>
                    </a:ext>
                  </a:extLst>
                </a:gridCol>
                <a:gridCol w="5667858">
                  <a:extLst>
                    <a:ext uri="{9D8B030D-6E8A-4147-A177-3AD203B41FA5}">
                      <a16:colId xmlns:a16="http://schemas.microsoft.com/office/drawing/2014/main" val="4001696173"/>
                    </a:ext>
                  </a:extLst>
                </a:gridCol>
              </a:tblGrid>
              <a:tr h="431754">
                <a:tc>
                  <a:txBody>
                    <a:bodyPr/>
                    <a:lstStyle/>
                    <a:p>
                      <a:pPr algn="ctr"/>
                      <a:r>
                        <a:rPr lang="en-US" sz="2400" dirty="0"/>
                        <a:t>Member</a:t>
                      </a:r>
                    </a:p>
                  </a:txBody>
                  <a:tcPr/>
                </a:tc>
                <a:tc>
                  <a:txBody>
                    <a:bodyPr/>
                    <a:lstStyle/>
                    <a:p>
                      <a:pPr algn="ctr"/>
                      <a:r>
                        <a:rPr lang="en-US" sz="2400" dirty="0"/>
                        <a:t>Description</a:t>
                      </a:r>
                    </a:p>
                  </a:txBody>
                  <a:tcPr/>
                </a:tc>
                <a:extLst>
                  <a:ext uri="{0D108BD9-81ED-4DB2-BD59-A6C34878D82A}">
                    <a16:rowId xmlns:a16="http://schemas.microsoft.com/office/drawing/2014/main" val="186203042"/>
                  </a:ext>
                </a:extLst>
              </a:tr>
              <a:tr h="431754">
                <a:tc>
                  <a:txBody>
                    <a:bodyPr/>
                    <a:lstStyle/>
                    <a:p>
                      <a:r>
                        <a:rPr lang="en-US" sz="2400" dirty="0"/>
                        <a:t>CLOSED_OPTION</a:t>
                      </a:r>
                    </a:p>
                  </a:txBody>
                  <a:tcPr/>
                </a:tc>
                <a:tc>
                  <a:txBody>
                    <a:bodyPr/>
                    <a:lstStyle/>
                    <a:p>
                      <a:r>
                        <a:rPr lang="en-US" sz="2400" dirty="0"/>
                        <a:t>Window closed without pressing button</a:t>
                      </a:r>
                    </a:p>
                  </a:txBody>
                  <a:tcPr/>
                </a:tc>
                <a:extLst>
                  <a:ext uri="{0D108BD9-81ED-4DB2-BD59-A6C34878D82A}">
                    <a16:rowId xmlns:a16="http://schemas.microsoft.com/office/drawing/2014/main" val="3474100106"/>
                  </a:ext>
                </a:extLst>
              </a:tr>
              <a:tr h="431754">
                <a:tc>
                  <a:txBody>
                    <a:bodyPr/>
                    <a:lstStyle/>
                    <a:p>
                      <a:r>
                        <a:rPr lang="en-US" sz="2400" dirty="0"/>
                        <a:t>OK_OPTION</a:t>
                      </a:r>
                    </a:p>
                  </a:txBody>
                  <a:tcPr/>
                </a:tc>
                <a:tc>
                  <a:txBody>
                    <a:bodyPr/>
                    <a:lstStyle/>
                    <a:p>
                      <a:r>
                        <a:rPr lang="en-US" sz="2400" dirty="0"/>
                        <a:t>The OK button was selected</a:t>
                      </a:r>
                    </a:p>
                  </a:txBody>
                  <a:tcPr/>
                </a:tc>
                <a:extLst>
                  <a:ext uri="{0D108BD9-81ED-4DB2-BD59-A6C34878D82A}">
                    <a16:rowId xmlns:a16="http://schemas.microsoft.com/office/drawing/2014/main" val="3433528817"/>
                  </a:ext>
                </a:extLst>
              </a:tr>
              <a:tr h="431754">
                <a:tc>
                  <a:txBody>
                    <a:bodyPr/>
                    <a:lstStyle/>
                    <a:p>
                      <a:r>
                        <a:rPr lang="en-US" sz="2400" dirty="0"/>
                        <a:t>YES_OPTION</a:t>
                      </a:r>
                    </a:p>
                  </a:txBody>
                  <a:tcPr/>
                </a:tc>
                <a:tc>
                  <a:txBody>
                    <a:bodyPr/>
                    <a:lstStyle/>
                    <a:p>
                      <a:r>
                        <a:rPr lang="en-US" sz="2400" dirty="0"/>
                        <a:t>The Yes button was selected</a:t>
                      </a:r>
                    </a:p>
                  </a:txBody>
                  <a:tcPr/>
                </a:tc>
                <a:extLst>
                  <a:ext uri="{0D108BD9-81ED-4DB2-BD59-A6C34878D82A}">
                    <a16:rowId xmlns:a16="http://schemas.microsoft.com/office/drawing/2014/main" val="2980445618"/>
                  </a:ext>
                </a:extLst>
              </a:tr>
              <a:tr h="508164">
                <a:tc>
                  <a:txBody>
                    <a:bodyPr/>
                    <a:lstStyle/>
                    <a:p>
                      <a:r>
                        <a:rPr lang="en-US" sz="2400" dirty="0"/>
                        <a:t>NO_OPTION</a:t>
                      </a:r>
                    </a:p>
                  </a:txBody>
                  <a:tcPr/>
                </a:tc>
                <a:tc>
                  <a:txBody>
                    <a:bodyPr/>
                    <a:lstStyle/>
                    <a:p>
                      <a:r>
                        <a:rPr lang="en-US" sz="2400" dirty="0"/>
                        <a:t>The No button was selected</a:t>
                      </a:r>
                    </a:p>
                  </a:txBody>
                  <a:tcPr/>
                </a:tc>
                <a:extLst>
                  <a:ext uri="{0D108BD9-81ED-4DB2-BD59-A6C34878D82A}">
                    <a16:rowId xmlns:a16="http://schemas.microsoft.com/office/drawing/2014/main" val="1735724165"/>
                  </a:ext>
                </a:extLst>
              </a:tr>
              <a:tr h="70861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t>CANCEL_OPTION</a:t>
                      </a:r>
                    </a:p>
                  </a:txBody>
                  <a:tcPr/>
                </a:tc>
                <a:tc>
                  <a:txBody>
                    <a:bodyPr/>
                    <a:lstStyle/>
                    <a:p>
                      <a:r>
                        <a:rPr lang="en-US" sz="2400" dirty="0"/>
                        <a:t>The Cancel button was selected</a:t>
                      </a:r>
                    </a:p>
                  </a:txBody>
                  <a:tcPr/>
                </a:tc>
                <a:extLst>
                  <a:ext uri="{0D108BD9-81ED-4DB2-BD59-A6C34878D82A}">
                    <a16:rowId xmlns:a16="http://schemas.microsoft.com/office/drawing/2014/main" val="1271518722"/>
                  </a:ext>
                </a:extLst>
              </a:tr>
            </a:tbl>
          </a:graphicData>
        </a:graphic>
      </p:graphicFrame>
    </p:spTree>
    <p:extLst>
      <p:ext uri="{BB962C8B-B14F-4D97-AF65-F5344CB8AC3E}">
        <p14:creationId xmlns:p14="http://schemas.microsoft.com/office/powerpoint/2010/main" val="37489642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46B81B70-1627-4703-A56A-6C4D449EF781}"/>
              </a:ext>
            </a:extLst>
          </p:cNvPr>
          <p:cNvSpPr>
            <a:spLocks noChangeArrowheads="1"/>
          </p:cNvSpPr>
          <p:nvPr/>
        </p:nvSpPr>
        <p:spPr bwMode="auto">
          <a:xfrm>
            <a:off x="495300" y="1881188"/>
            <a:ext cx="8153400"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28600">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a:spcBef>
                <a:spcPct val="0"/>
              </a:spcBef>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JOptionPane.showConfirmDialog(null, "What up?", "Hey!", JOptionPane.DEFAULT_OPTION, JOptionPane.PLAIN_MESSAGE);</a:t>
            </a:r>
          </a:p>
        </p:txBody>
      </p:sp>
      <p:pic>
        <p:nvPicPr>
          <p:cNvPr id="37892" name="Picture 3">
            <a:extLst>
              <a:ext uri="{FF2B5EF4-FFF2-40B4-BE49-F238E27FC236}">
                <a16:creationId xmlns:a16="http://schemas.microsoft.com/office/drawing/2014/main" id="{952CC567-E76A-4299-A27D-779E7897F8B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406775"/>
            <a:ext cx="5105400"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3" name="WordArt 5">
            <a:extLst>
              <a:ext uri="{FF2B5EF4-FFF2-40B4-BE49-F238E27FC236}">
                <a16:creationId xmlns:a16="http://schemas.microsoft.com/office/drawing/2014/main" id="{B9AA29BE-A275-4E5B-B9EF-9491A52C8FCA}"/>
              </a:ext>
            </a:extLst>
          </p:cNvPr>
          <p:cNvSpPr>
            <a:spLocks noChangeArrowheads="1" noChangeShapeType="1" noTextEdit="1"/>
          </p:cNvSpPr>
          <p:nvPr/>
        </p:nvSpPr>
        <p:spPr bwMode="auto">
          <a:xfrm>
            <a:off x="1295400" y="533400"/>
            <a:ext cx="59436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JOptionPane</a:t>
            </a:r>
          </a:p>
        </p:txBody>
      </p:sp>
    </p:spTree>
    <p:extLst>
      <p:ext uri="{BB962C8B-B14F-4D97-AF65-F5344CB8AC3E}">
        <p14:creationId xmlns:p14="http://schemas.microsoft.com/office/powerpoint/2010/main" val="2741809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a:extLst>
              <a:ext uri="{FF2B5EF4-FFF2-40B4-BE49-F238E27FC236}">
                <a16:creationId xmlns:a16="http://schemas.microsoft.com/office/drawing/2014/main" id="{72C41062-B9B3-479B-B9FE-B13F57BEF881}"/>
              </a:ext>
            </a:extLst>
          </p:cNvPr>
          <p:cNvSpPr txBox="1">
            <a:spLocks noChangeArrowheads="1"/>
          </p:cNvSpPr>
          <p:nvPr/>
        </p:nvSpPr>
        <p:spPr bwMode="auto">
          <a:xfrm>
            <a:off x="204788" y="228600"/>
            <a:ext cx="8763000" cy="4893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a:latin typeface="Tahoma" panose="020B0604030504040204" pitchFamily="34" charset="0"/>
              </a:rPr>
              <a:t>int response = JOptionPane.showConfirmDialog(null, "This is an example of an confirm dialog box.", "Example", JOptionPane.YES_NO_OPTION, JOptionPane.INFORMATION_MESSAGE);</a:t>
            </a:r>
          </a:p>
          <a:p>
            <a:pPr>
              <a:spcBef>
                <a:spcPct val="0"/>
              </a:spcBef>
              <a:buFontTx/>
              <a:buNone/>
            </a:pPr>
            <a:r>
              <a:rPr lang="en-US" altLang="en-US" sz="2400" dirty="0">
                <a:latin typeface="Tahoma" panose="020B0604030504040204" pitchFamily="34" charset="0"/>
              </a:rPr>
              <a:t>if (response == JOptionPane.YES_OPTION){</a:t>
            </a:r>
          </a:p>
          <a:p>
            <a:pPr>
              <a:spcBef>
                <a:spcPct val="0"/>
              </a:spcBef>
              <a:buFontTx/>
              <a:buNone/>
            </a:pPr>
            <a:r>
              <a:rPr lang="en-US" altLang="en-US" sz="2400" dirty="0">
                <a:latin typeface="Tahoma" panose="020B0604030504040204" pitchFamily="34" charset="0"/>
              </a:rPr>
              <a:t>	// Pressed Yes</a:t>
            </a:r>
          </a:p>
          <a:p>
            <a:pPr>
              <a:spcBef>
                <a:spcPct val="0"/>
              </a:spcBef>
              <a:buFontTx/>
              <a:buNone/>
            </a:pPr>
            <a:r>
              <a:rPr lang="en-US" altLang="en-US" sz="2400" dirty="0">
                <a:latin typeface="Tahoma" panose="020B0604030504040204" pitchFamily="34" charset="0"/>
              </a:rPr>
              <a:t>}</a:t>
            </a:r>
          </a:p>
          <a:p>
            <a:pPr>
              <a:spcBef>
                <a:spcPct val="0"/>
              </a:spcBef>
              <a:buFontTx/>
              <a:buNone/>
            </a:pPr>
            <a:r>
              <a:rPr lang="en-US" altLang="en-US" sz="2400" dirty="0">
                <a:latin typeface="Tahoma" panose="020B0604030504040204" pitchFamily="34" charset="0"/>
              </a:rPr>
              <a:t>else if (response == JOptionPane.NO_OPTION){</a:t>
            </a:r>
          </a:p>
          <a:p>
            <a:pPr>
              <a:spcBef>
                <a:spcPct val="0"/>
              </a:spcBef>
              <a:buFontTx/>
              <a:buNone/>
            </a:pPr>
            <a:r>
              <a:rPr lang="en-US" altLang="en-US" sz="2400" dirty="0">
                <a:latin typeface="Tahoma" panose="020B0604030504040204" pitchFamily="34" charset="0"/>
              </a:rPr>
              <a:t>	// Pressed No</a:t>
            </a:r>
          </a:p>
          <a:p>
            <a:pPr>
              <a:spcBef>
                <a:spcPct val="0"/>
              </a:spcBef>
              <a:buFontTx/>
              <a:buNone/>
            </a:pPr>
            <a:r>
              <a:rPr lang="en-US" altLang="en-US" sz="2400" dirty="0">
                <a:latin typeface="Tahoma" panose="020B0604030504040204" pitchFamily="34" charset="0"/>
              </a:rPr>
              <a:t>}</a:t>
            </a:r>
          </a:p>
          <a:p>
            <a:pPr>
              <a:spcBef>
                <a:spcPct val="0"/>
              </a:spcBef>
              <a:buFontTx/>
              <a:buNone/>
            </a:pPr>
            <a:r>
              <a:rPr lang="en-US" altLang="en-US" sz="2400" dirty="0">
                <a:latin typeface="Tahoma" panose="020B0604030504040204" pitchFamily="34" charset="0"/>
              </a:rPr>
              <a:t>else{</a:t>
            </a:r>
          </a:p>
          <a:p>
            <a:pPr>
              <a:spcBef>
                <a:spcPct val="0"/>
              </a:spcBef>
              <a:buFontTx/>
              <a:buNone/>
            </a:pPr>
            <a:r>
              <a:rPr lang="en-US" altLang="en-US" sz="2400" dirty="0">
                <a:latin typeface="Tahoma" panose="020B0604030504040204" pitchFamily="34" charset="0"/>
              </a:rPr>
              <a:t>	// Closed window without pressing button</a:t>
            </a:r>
          </a:p>
          <a:p>
            <a:pPr>
              <a:spcBef>
                <a:spcPct val="0"/>
              </a:spcBef>
              <a:buFontTx/>
              <a:buNone/>
            </a:pPr>
            <a:r>
              <a:rPr lang="en-US" altLang="en-US" sz="2400" dirty="0">
                <a:latin typeface="Tahoma" panose="020B0604030504040204" pitchFamily="34" charset="0"/>
              </a:rPr>
              <a:t>}</a:t>
            </a:r>
          </a:p>
        </p:txBody>
      </p:sp>
      <p:sp>
        <p:nvSpPr>
          <p:cNvPr id="38915" name="Rectangle 8">
            <a:extLst>
              <a:ext uri="{FF2B5EF4-FFF2-40B4-BE49-F238E27FC236}">
                <a16:creationId xmlns:a16="http://schemas.microsoft.com/office/drawing/2014/main" id="{0647915E-B91C-4720-8615-595D47AAFE99}"/>
              </a:ext>
            </a:extLst>
          </p:cNvPr>
          <p:cNvSpPr>
            <a:spLocks noChangeArrowheads="1"/>
          </p:cNvSpPr>
          <p:nvPr/>
        </p:nvSpPr>
        <p:spPr bwMode="auto">
          <a:xfrm>
            <a:off x="762000" y="45720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latin typeface="Tahoma" panose="020B0604030504040204" pitchFamily="34" charset="0"/>
            </a:endParaRPr>
          </a:p>
        </p:txBody>
      </p:sp>
      <p:pic>
        <p:nvPicPr>
          <p:cNvPr id="38916" name="Picture 7">
            <a:extLst>
              <a:ext uri="{FF2B5EF4-FFF2-40B4-BE49-F238E27FC236}">
                <a16:creationId xmlns:a16="http://schemas.microsoft.com/office/drawing/2014/main" id="{591F73F7-8523-46B5-ACD7-68B20E7D2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5488" y="4773592"/>
            <a:ext cx="5181600" cy="197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0693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4">
            <a:extLst>
              <a:ext uri="{FF2B5EF4-FFF2-40B4-BE49-F238E27FC236}">
                <a16:creationId xmlns:a16="http://schemas.microsoft.com/office/drawing/2014/main" id="{5817A06B-5B1D-4E86-9579-E1FF18895C4C}"/>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43012" name="WordArt 5">
            <a:extLst>
              <a:ext uri="{FF2B5EF4-FFF2-40B4-BE49-F238E27FC236}">
                <a16:creationId xmlns:a16="http://schemas.microsoft.com/office/drawing/2014/main" id="{A7FF7F06-D1A7-46BD-8DAA-1D5D945CFC34}"/>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Event-driven Programming</a:t>
            </a:r>
          </a:p>
        </p:txBody>
      </p:sp>
      <p:sp>
        <p:nvSpPr>
          <p:cNvPr id="43013" name="Rectangle 1">
            <a:extLst>
              <a:ext uri="{FF2B5EF4-FFF2-40B4-BE49-F238E27FC236}">
                <a16:creationId xmlns:a16="http://schemas.microsoft.com/office/drawing/2014/main" id="{9DC72FF9-DBEA-4A71-AF18-5F693F5CE7F2}"/>
              </a:ext>
            </a:extLst>
          </p:cNvPr>
          <p:cNvSpPr>
            <a:spLocks noChangeArrowheads="1"/>
          </p:cNvSpPr>
          <p:nvPr/>
        </p:nvSpPr>
        <p:spPr bwMode="auto">
          <a:xfrm>
            <a:off x="941388" y="1879600"/>
            <a:ext cx="7288212"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Actions performed on a graphical component generate an event.</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In event driven programming the program responds to these events.</a:t>
            </a:r>
          </a:p>
        </p:txBody>
      </p:sp>
      <p:pic>
        <p:nvPicPr>
          <p:cNvPr id="43014" name="Picture 2">
            <a:extLst>
              <a:ext uri="{FF2B5EF4-FFF2-40B4-BE49-F238E27FC236}">
                <a16:creationId xmlns:a16="http://schemas.microsoft.com/office/drawing/2014/main" id="{45AB84C6-BB02-4223-8517-59E61A81CAC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68375" y="4310063"/>
            <a:ext cx="6804025" cy="198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501639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4D974138-6DDF-48F9-87E8-E0F0708FE106}"/>
              </a:ext>
            </a:extLst>
          </p:cNvPr>
          <p:cNvCxnSpPr/>
          <p:nvPr/>
        </p:nvCxnSpPr>
        <p:spPr>
          <a:xfrm>
            <a:off x="1690577" y="2050648"/>
            <a:ext cx="52458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056" name="Straight Connector 45055">
            <a:extLst>
              <a:ext uri="{FF2B5EF4-FFF2-40B4-BE49-F238E27FC236}">
                <a16:creationId xmlns:a16="http://schemas.microsoft.com/office/drawing/2014/main" id="{1A1C5486-E401-4ED8-8290-F0424A84948D}"/>
              </a:ext>
            </a:extLst>
          </p:cNvPr>
          <p:cNvCxnSpPr/>
          <p:nvPr/>
        </p:nvCxnSpPr>
        <p:spPr>
          <a:xfrm>
            <a:off x="1758771" y="972273"/>
            <a:ext cx="52458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4">
            <a:extLst>
              <a:ext uri="{FF2B5EF4-FFF2-40B4-BE49-F238E27FC236}">
                <a16:creationId xmlns:a16="http://schemas.microsoft.com/office/drawing/2014/main" id="{5AEA0EB6-1C59-46C0-9A71-E03009C51192}"/>
              </a:ext>
            </a:extLst>
          </p:cNvPr>
          <p:cNvSpPr>
            <a:spLocks noChangeArrowheads="1"/>
          </p:cNvSpPr>
          <p:nvPr/>
        </p:nvSpPr>
        <p:spPr bwMode="auto">
          <a:xfrm>
            <a:off x="3631940" y="233886"/>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Object</a:t>
            </a:r>
          </a:p>
        </p:txBody>
      </p:sp>
      <p:sp>
        <p:nvSpPr>
          <p:cNvPr id="5" name="Oval 4">
            <a:extLst>
              <a:ext uri="{FF2B5EF4-FFF2-40B4-BE49-F238E27FC236}">
                <a16:creationId xmlns:a16="http://schemas.microsoft.com/office/drawing/2014/main" id="{79EB7ADD-BAC8-4B16-A826-13B7DD0564E3}"/>
              </a:ext>
            </a:extLst>
          </p:cNvPr>
          <p:cNvSpPr>
            <a:spLocks noChangeArrowheads="1"/>
          </p:cNvSpPr>
          <p:nvPr/>
        </p:nvSpPr>
        <p:spPr bwMode="auto">
          <a:xfrm>
            <a:off x="3215251" y="1265962"/>
            <a:ext cx="2166977" cy="69016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Component</a:t>
            </a:r>
          </a:p>
        </p:txBody>
      </p:sp>
      <p:sp>
        <p:nvSpPr>
          <p:cNvPr id="6" name="Oval 5">
            <a:extLst>
              <a:ext uri="{FF2B5EF4-FFF2-40B4-BE49-F238E27FC236}">
                <a16:creationId xmlns:a16="http://schemas.microsoft.com/office/drawing/2014/main" id="{0E2C9DC1-A847-4501-843E-C7F7C9404442}"/>
              </a:ext>
            </a:extLst>
          </p:cNvPr>
          <p:cNvSpPr>
            <a:spLocks noChangeArrowheads="1"/>
          </p:cNvSpPr>
          <p:nvPr/>
        </p:nvSpPr>
        <p:spPr bwMode="auto">
          <a:xfrm>
            <a:off x="3372473" y="2296108"/>
            <a:ext cx="1852531" cy="690160"/>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Container</a:t>
            </a:r>
          </a:p>
        </p:txBody>
      </p:sp>
      <p:sp>
        <p:nvSpPr>
          <p:cNvPr id="7" name="Oval 4">
            <a:extLst>
              <a:ext uri="{FF2B5EF4-FFF2-40B4-BE49-F238E27FC236}">
                <a16:creationId xmlns:a16="http://schemas.microsoft.com/office/drawing/2014/main" id="{0EB7CB84-1652-48C2-A057-4463596199CC}"/>
              </a:ext>
            </a:extLst>
          </p:cNvPr>
          <p:cNvSpPr>
            <a:spLocks noChangeArrowheads="1"/>
          </p:cNvSpPr>
          <p:nvPr/>
        </p:nvSpPr>
        <p:spPr bwMode="auto">
          <a:xfrm>
            <a:off x="1758771" y="2347229"/>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Button</a:t>
            </a:r>
          </a:p>
        </p:txBody>
      </p:sp>
      <p:sp>
        <p:nvSpPr>
          <p:cNvPr id="8" name="Oval 4">
            <a:extLst>
              <a:ext uri="{FF2B5EF4-FFF2-40B4-BE49-F238E27FC236}">
                <a16:creationId xmlns:a16="http://schemas.microsoft.com/office/drawing/2014/main" id="{B6529428-3208-466D-A38D-5AF2AF1C335C}"/>
              </a:ext>
            </a:extLst>
          </p:cNvPr>
          <p:cNvSpPr>
            <a:spLocks noChangeArrowheads="1"/>
          </p:cNvSpPr>
          <p:nvPr/>
        </p:nvSpPr>
        <p:spPr bwMode="auto">
          <a:xfrm>
            <a:off x="5671013" y="2398350"/>
            <a:ext cx="1389543"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Canvas</a:t>
            </a:r>
          </a:p>
        </p:txBody>
      </p:sp>
      <p:sp>
        <p:nvSpPr>
          <p:cNvPr id="9" name="Oval 4">
            <a:extLst>
              <a:ext uri="{FF2B5EF4-FFF2-40B4-BE49-F238E27FC236}">
                <a16:creationId xmlns:a16="http://schemas.microsoft.com/office/drawing/2014/main" id="{B49B7127-72E9-4C62-A2B0-270D1866B4D5}"/>
              </a:ext>
            </a:extLst>
          </p:cNvPr>
          <p:cNvSpPr>
            <a:spLocks noChangeArrowheads="1"/>
          </p:cNvSpPr>
          <p:nvPr/>
        </p:nvSpPr>
        <p:spPr bwMode="auto">
          <a:xfrm>
            <a:off x="3507129" y="3499875"/>
            <a:ext cx="1574157"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Window</a:t>
            </a:r>
          </a:p>
        </p:txBody>
      </p:sp>
      <p:sp>
        <p:nvSpPr>
          <p:cNvPr id="10" name="Oval 4">
            <a:extLst>
              <a:ext uri="{FF2B5EF4-FFF2-40B4-BE49-F238E27FC236}">
                <a16:creationId xmlns:a16="http://schemas.microsoft.com/office/drawing/2014/main" id="{C47CAE28-3C54-4FD4-9337-CBF663BB6C3A}"/>
              </a:ext>
            </a:extLst>
          </p:cNvPr>
          <p:cNvSpPr>
            <a:spLocks noChangeArrowheads="1"/>
          </p:cNvSpPr>
          <p:nvPr/>
        </p:nvSpPr>
        <p:spPr bwMode="auto">
          <a:xfrm>
            <a:off x="3631940" y="4601400"/>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Frame</a:t>
            </a:r>
          </a:p>
        </p:txBody>
      </p:sp>
      <p:sp>
        <p:nvSpPr>
          <p:cNvPr id="11" name="Oval 4">
            <a:extLst>
              <a:ext uri="{FF2B5EF4-FFF2-40B4-BE49-F238E27FC236}">
                <a16:creationId xmlns:a16="http://schemas.microsoft.com/office/drawing/2014/main" id="{B9EB4421-549E-44CB-8657-32FDCA35106E}"/>
              </a:ext>
            </a:extLst>
          </p:cNvPr>
          <p:cNvSpPr>
            <a:spLocks noChangeArrowheads="1"/>
          </p:cNvSpPr>
          <p:nvPr/>
        </p:nvSpPr>
        <p:spPr bwMode="auto">
          <a:xfrm>
            <a:off x="3507129" y="5700495"/>
            <a:ext cx="1516283"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000" dirty="0">
                <a:latin typeface="Tahoma" panose="020B0604030504040204" pitchFamily="34" charset="0"/>
              </a:rPr>
              <a:t>JFrame</a:t>
            </a:r>
          </a:p>
        </p:txBody>
      </p:sp>
      <p:sp>
        <p:nvSpPr>
          <p:cNvPr id="12" name="Oval 4">
            <a:extLst>
              <a:ext uri="{FF2B5EF4-FFF2-40B4-BE49-F238E27FC236}">
                <a16:creationId xmlns:a16="http://schemas.microsoft.com/office/drawing/2014/main" id="{35F33100-A142-4E86-A70D-1CE1120A9458}"/>
              </a:ext>
            </a:extLst>
          </p:cNvPr>
          <p:cNvSpPr>
            <a:spLocks noChangeArrowheads="1"/>
          </p:cNvSpPr>
          <p:nvPr/>
        </p:nvSpPr>
        <p:spPr bwMode="auto">
          <a:xfrm>
            <a:off x="5671013" y="3499875"/>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Panel</a:t>
            </a:r>
          </a:p>
        </p:txBody>
      </p:sp>
      <p:sp>
        <p:nvSpPr>
          <p:cNvPr id="13" name="Oval 4">
            <a:extLst>
              <a:ext uri="{FF2B5EF4-FFF2-40B4-BE49-F238E27FC236}">
                <a16:creationId xmlns:a16="http://schemas.microsoft.com/office/drawing/2014/main" id="{D09A44BC-1700-470E-9D3D-9C774E56E9EB}"/>
              </a:ext>
            </a:extLst>
          </p:cNvPr>
          <p:cNvSpPr>
            <a:spLocks noChangeArrowheads="1"/>
          </p:cNvSpPr>
          <p:nvPr/>
        </p:nvSpPr>
        <p:spPr bwMode="auto">
          <a:xfrm>
            <a:off x="5671013" y="4601400"/>
            <a:ext cx="1333600" cy="587918"/>
          </a:xfrm>
          <a:prstGeom prst="ellipse">
            <a:avLst/>
          </a:prstGeom>
          <a:solidFill>
            <a:schemeClr val="accent1"/>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Applet</a:t>
            </a:r>
          </a:p>
        </p:txBody>
      </p:sp>
      <p:sp>
        <p:nvSpPr>
          <p:cNvPr id="14" name="Oval 4">
            <a:extLst>
              <a:ext uri="{FF2B5EF4-FFF2-40B4-BE49-F238E27FC236}">
                <a16:creationId xmlns:a16="http://schemas.microsoft.com/office/drawing/2014/main" id="{99D6D2BF-B599-46F5-B9B8-7F4B51E9F462}"/>
              </a:ext>
            </a:extLst>
          </p:cNvPr>
          <p:cNvSpPr>
            <a:spLocks noChangeArrowheads="1"/>
          </p:cNvSpPr>
          <p:nvPr/>
        </p:nvSpPr>
        <p:spPr bwMode="auto">
          <a:xfrm>
            <a:off x="5544274" y="5700495"/>
            <a:ext cx="1516282"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just">
              <a:spcBef>
                <a:spcPct val="0"/>
              </a:spcBef>
              <a:buFontTx/>
              <a:buNone/>
            </a:pPr>
            <a:r>
              <a:rPr lang="en-US" altLang="en-US" sz="2000" dirty="0" err="1">
                <a:latin typeface="Tahoma" panose="020B0604030504040204" pitchFamily="34" charset="0"/>
              </a:rPr>
              <a:t>JApplet</a:t>
            </a:r>
            <a:endParaRPr lang="en-US" altLang="en-US" sz="2000" dirty="0">
              <a:latin typeface="Tahoma" panose="020B0604030504040204" pitchFamily="34" charset="0"/>
            </a:endParaRPr>
          </a:p>
        </p:txBody>
      </p:sp>
      <p:sp>
        <p:nvSpPr>
          <p:cNvPr id="16" name="Oval 15">
            <a:extLst>
              <a:ext uri="{FF2B5EF4-FFF2-40B4-BE49-F238E27FC236}">
                <a16:creationId xmlns:a16="http://schemas.microsoft.com/office/drawing/2014/main" id="{0744F34B-D94B-46A6-9DFF-3C50172A2F6D}"/>
              </a:ext>
            </a:extLst>
          </p:cNvPr>
          <p:cNvSpPr>
            <a:spLocks noChangeArrowheads="1"/>
          </p:cNvSpPr>
          <p:nvPr/>
        </p:nvSpPr>
        <p:spPr bwMode="auto">
          <a:xfrm>
            <a:off x="1006797" y="3499875"/>
            <a:ext cx="2365676" cy="690160"/>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JComponent</a:t>
            </a:r>
          </a:p>
        </p:txBody>
      </p:sp>
      <p:cxnSp>
        <p:nvCxnSpPr>
          <p:cNvPr id="17" name="Straight Arrow Connector 7">
            <a:extLst>
              <a:ext uri="{FF2B5EF4-FFF2-40B4-BE49-F238E27FC236}">
                <a16:creationId xmlns:a16="http://schemas.microsoft.com/office/drawing/2014/main" id="{05EA1824-4B28-42A8-84C5-2CB1FE0E6465}"/>
              </a:ext>
            </a:extLst>
          </p:cNvPr>
          <p:cNvCxnSpPr>
            <a:cxnSpLocks noChangeShapeType="1"/>
          </p:cNvCxnSpPr>
          <p:nvPr/>
        </p:nvCxnSpPr>
        <p:spPr bwMode="auto">
          <a:xfrm flipV="1">
            <a:off x="4313498" y="871525"/>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19" name="Straight Arrow Connector 7">
            <a:extLst>
              <a:ext uri="{FF2B5EF4-FFF2-40B4-BE49-F238E27FC236}">
                <a16:creationId xmlns:a16="http://schemas.microsoft.com/office/drawing/2014/main" id="{5DD43422-AF03-4F5F-8904-A5AE3339B3F1}"/>
              </a:ext>
            </a:extLst>
          </p:cNvPr>
          <p:cNvCxnSpPr>
            <a:cxnSpLocks noChangeShapeType="1"/>
          </p:cNvCxnSpPr>
          <p:nvPr/>
        </p:nvCxnSpPr>
        <p:spPr bwMode="auto">
          <a:xfrm flipV="1">
            <a:off x="4288419" y="1956122"/>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0" name="Straight Arrow Connector 7">
            <a:extLst>
              <a:ext uri="{FF2B5EF4-FFF2-40B4-BE49-F238E27FC236}">
                <a16:creationId xmlns:a16="http://schemas.microsoft.com/office/drawing/2014/main" id="{83844AC5-6C0C-4985-98D4-6C37A0CD5298}"/>
              </a:ext>
            </a:extLst>
          </p:cNvPr>
          <p:cNvCxnSpPr>
            <a:cxnSpLocks noChangeShapeType="1"/>
          </p:cNvCxnSpPr>
          <p:nvPr/>
        </p:nvCxnSpPr>
        <p:spPr bwMode="auto">
          <a:xfrm flipV="1">
            <a:off x="2451903" y="2048719"/>
            <a:ext cx="920570" cy="415686"/>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2" name="Straight Arrow Connector 7">
            <a:extLst>
              <a:ext uri="{FF2B5EF4-FFF2-40B4-BE49-F238E27FC236}">
                <a16:creationId xmlns:a16="http://schemas.microsoft.com/office/drawing/2014/main" id="{A789AE7E-F6A9-4B04-B38F-9C19847B58EF}"/>
              </a:ext>
            </a:extLst>
          </p:cNvPr>
          <p:cNvCxnSpPr>
            <a:cxnSpLocks noChangeShapeType="1"/>
          </p:cNvCxnSpPr>
          <p:nvPr/>
        </p:nvCxnSpPr>
        <p:spPr bwMode="auto">
          <a:xfrm flipH="1" flipV="1">
            <a:off x="5544274" y="1956122"/>
            <a:ext cx="843021" cy="508284"/>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4" name="Straight Arrow Connector 7">
            <a:extLst>
              <a:ext uri="{FF2B5EF4-FFF2-40B4-BE49-F238E27FC236}">
                <a16:creationId xmlns:a16="http://schemas.microsoft.com/office/drawing/2014/main" id="{4D33F879-BD05-440B-B140-0A799DCF1BB4}"/>
              </a:ext>
            </a:extLst>
          </p:cNvPr>
          <p:cNvCxnSpPr>
            <a:cxnSpLocks noChangeShapeType="1"/>
          </p:cNvCxnSpPr>
          <p:nvPr/>
        </p:nvCxnSpPr>
        <p:spPr bwMode="auto">
          <a:xfrm flipV="1">
            <a:off x="4313498" y="3105438"/>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5" name="Straight Arrow Connector 7">
            <a:extLst>
              <a:ext uri="{FF2B5EF4-FFF2-40B4-BE49-F238E27FC236}">
                <a16:creationId xmlns:a16="http://schemas.microsoft.com/office/drawing/2014/main" id="{24CEBD2C-9C94-4ABA-A984-2202F3A4771F}"/>
              </a:ext>
            </a:extLst>
          </p:cNvPr>
          <p:cNvCxnSpPr>
            <a:cxnSpLocks noChangeShapeType="1"/>
          </p:cNvCxnSpPr>
          <p:nvPr/>
        </p:nvCxnSpPr>
        <p:spPr bwMode="auto">
          <a:xfrm flipV="1">
            <a:off x="4323143" y="4190035"/>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6" name="Straight Arrow Connector 7">
            <a:extLst>
              <a:ext uri="{FF2B5EF4-FFF2-40B4-BE49-F238E27FC236}">
                <a16:creationId xmlns:a16="http://schemas.microsoft.com/office/drawing/2014/main" id="{0F3B5B93-9BE0-4807-8FF1-B3984302980E}"/>
              </a:ext>
            </a:extLst>
          </p:cNvPr>
          <p:cNvCxnSpPr>
            <a:cxnSpLocks noChangeShapeType="1"/>
          </p:cNvCxnSpPr>
          <p:nvPr/>
        </p:nvCxnSpPr>
        <p:spPr bwMode="auto">
          <a:xfrm flipV="1">
            <a:off x="4288419" y="5306058"/>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7" name="Straight Arrow Connector 7">
            <a:extLst>
              <a:ext uri="{FF2B5EF4-FFF2-40B4-BE49-F238E27FC236}">
                <a16:creationId xmlns:a16="http://schemas.microsoft.com/office/drawing/2014/main" id="{6A62D80A-49F5-4F85-8753-5FAF67A975E4}"/>
              </a:ext>
            </a:extLst>
          </p:cNvPr>
          <p:cNvCxnSpPr>
            <a:cxnSpLocks noChangeShapeType="1"/>
          </p:cNvCxnSpPr>
          <p:nvPr/>
        </p:nvCxnSpPr>
        <p:spPr bwMode="auto">
          <a:xfrm flipV="1">
            <a:off x="6387295" y="4206963"/>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8" name="Straight Arrow Connector 7">
            <a:extLst>
              <a:ext uri="{FF2B5EF4-FFF2-40B4-BE49-F238E27FC236}">
                <a16:creationId xmlns:a16="http://schemas.microsoft.com/office/drawing/2014/main" id="{3660AC89-1403-4C2D-8E4D-58D1E7FE62BF}"/>
              </a:ext>
            </a:extLst>
          </p:cNvPr>
          <p:cNvCxnSpPr>
            <a:cxnSpLocks noChangeShapeType="1"/>
          </p:cNvCxnSpPr>
          <p:nvPr/>
        </p:nvCxnSpPr>
        <p:spPr bwMode="auto">
          <a:xfrm flipV="1">
            <a:off x="6387295" y="5306058"/>
            <a:ext cx="0" cy="394437"/>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9" name="Straight Arrow Connector 7">
            <a:extLst>
              <a:ext uri="{FF2B5EF4-FFF2-40B4-BE49-F238E27FC236}">
                <a16:creationId xmlns:a16="http://schemas.microsoft.com/office/drawing/2014/main" id="{EB282789-E7DD-4D7C-84F8-93A919876736}"/>
              </a:ext>
            </a:extLst>
          </p:cNvPr>
          <p:cNvCxnSpPr>
            <a:cxnSpLocks noChangeShapeType="1"/>
          </p:cNvCxnSpPr>
          <p:nvPr/>
        </p:nvCxnSpPr>
        <p:spPr bwMode="auto">
          <a:xfrm flipV="1">
            <a:off x="2231984" y="3105438"/>
            <a:ext cx="1399956" cy="551159"/>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31" name="Straight Arrow Connector 7">
            <a:extLst>
              <a:ext uri="{FF2B5EF4-FFF2-40B4-BE49-F238E27FC236}">
                <a16:creationId xmlns:a16="http://schemas.microsoft.com/office/drawing/2014/main" id="{5FC82BB2-7A28-4B51-BFA1-2738F2BFB571}"/>
              </a:ext>
            </a:extLst>
          </p:cNvPr>
          <p:cNvCxnSpPr>
            <a:cxnSpLocks noChangeShapeType="1"/>
          </p:cNvCxnSpPr>
          <p:nvPr/>
        </p:nvCxnSpPr>
        <p:spPr bwMode="auto">
          <a:xfrm flipH="1" flipV="1">
            <a:off x="5081286" y="2986268"/>
            <a:ext cx="1257780" cy="670330"/>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
        <p:nvSpPr>
          <p:cNvPr id="36" name="Text Box 31">
            <a:extLst>
              <a:ext uri="{FF2B5EF4-FFF2-40B4-BE49-F238E27FC236}">
                <a16:creationId xmlns:a16="http://schemas.microsoft.com/office/drawing/2014/main" id="{A6761611-2F43-46D4-9734-8EA252574BF5}"/>
              </a:ext>
            </a:extLst>
          </p:cNvPr>
          <p:cNvSpPr txBox="1">
            <a:spLocks noChangeArrowheads="1"/>
          </p:cNvSpPr>
          <p:nvPr/>
        </p:nvSpPr>
        <p:spPr bwMode="auto">
          <a:xfrm>
            <a:off x="7282987" y="710663"/>
            <a:ext cx="1733691" cy="369332"/>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dirty="0">
                <a:solidFill>
                  <a:schemeClr val="accent2"/>
                </a:solidFill>
                <a:latin typeface="Tahoma" panose="020B0604030504040204" pitchFamily="34" charset="0"/>
              </a:rPr>
              <a:t>Other classes</a:t>
            </a:r>
          </a:p>
        </p:txBody>
      </p:sp>
      <p:sp>
        <p:nvSpPr>
          <p:cNvPr id="37" name="Text Box 31">
            <a:extLst>
              <a:ext uri="{FF2B5EF4-FFF2-40B4-BE49-F238E27FC236}">
                <a16:creationId xmlns:a16="http://schemas.microsoft.com/office/drawing/2014/main" id="{94C659C5-35EF-4F33-BE1C-60C0E557235F}"/>
              </a:ext>
            </a:extLst>
          </p:cNvPr>
          <p:cNvSpPr txBox="1">
            <a:spLocks noChangeArrowheads="1"/>
          </p:cNvSpPr>
          <p:nvPr/>
        </p:nvSpPr>
        <p:spPr bwMode="auto">
          <a:xfrm>
            <a:off x="7142741" y="1725553"/>
            <a:ext cx="1733691" cy="646331"/>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1800" dirty="0">
                <a:solidFill>
                  <a:schemeClr val="accent2"/>
                </a:solidFill>
                <a:latin typeface="Tahoma" panose="020B0604030504040204" pitchFamily="34" charset="0"/>
              </a:rPr>
              <a:t>Other AWT components</a:t>
            </a:r>
          </a:p>
        </p:txBody>
      </p:sp>
    </p:spTree>
    <p:extLst>
      <p:ext uri="{BB962C8B-B14F-4D97-AF65-F5344CB8AC3E}">
        <p14:creationId xmlns:p14="http://schemas.microsoft.com/office/powerpoint/2010/main" val="1547349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5" name="Straight Connector 34">
            <a:extLst>
              <a:ext uri="{FF2B5EF4-FFF2-40B4-BE49-F238E27FC236}">
                <a16:creationId xmlns:a16="http://schemas.microsoft.com/office/drawing/2014/main" id="{4D974138-6DDF-48F9-87E8-E0F0708FE106}"/>
              </a:ext>
            </a:extLst>
          </p:cNvPr>
          <p:cNvCxnSpPr/>
          <p:nvPr/>
        </p:nvCxnSpPr>
        <p:spPr>
          <a:xfrm>
            <a:off x="1690577" y="3069220"/>
            <a:ext cx="5245842"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Oval 4">
            <a:extLst>
              <a:ext uri="{FF2B5EF4-FFF2-40B4-BE49-F238E27FC236}">
                <a16:creationId xmlns:a16="http://schemas.microsoft.com/office/drawing/2014/main" id="{5AEA0EB6-1C59-46C0-9A71-E03009C51192}"/>
              </a:ext>
            </a:extLst>
          </p:cNvPr>
          <p:cNvSpPr>
            <a:spLocks noChangeArrowheads="1"/>
          </p:cNvSpPr>
          <p:nvPr/>
        </p:nvSpPr>
        <p:spPr bwMode="auto">
          <a:xfrm>
            <a:off x="39718" y="3401139"/>
            <a:ext cx="1484640"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err="1">
                <a:latin typeface="Tahoma" panose="020B0604030504040204" pitchFamily="34" charset="0"/>
              </a:rPr>
              <a:t>JButton</a:t>
            </a:r>
            <a:endParaRPr lang="en-US" altLang="en-US" sz="2000" dirty="0">
              <a:latin typeface="Tahoma" panose="020B0604030504040204" pitchFamily="34" charset="0"/>
            </a:endParaRPr>
          </a:p>
        </p:txBody>
      </p:sp>
      <p:sp>
        <p:nvSpPr>
          <p:cNvPr id="7" name="Oval 4">
            <a:extLst>
              <a:ext uri="{FF2B5EF4-FFF2-40B4-BE49-F238E27FC236}">
                <a16:creationId xmlns:a16="http://schemas.microsoft.com/office/drawing/2014/main" id="{0EB7CB84-1652-48C2-A057-4463596199CC}"/>
              </a:ext>
            </a:extLst>
          </p:cNvPr>
          <p:cNvSpPr>
            <a:spLocks noChangeArrowheads="1"/>
          </p:cNvSpPr>
          <p:nvPr/>
        </p:nvSpPr>
        <p:spPr bwMode="auto">
          <a:xfrm>
            <a:off x="1665340" y="3356471"/>
            <a:ext cx="1333600"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err="1">
                <a:latin typeface="Tahoma" panose="020B0604030504040204" pitchFamily="34" charset="0"/>
              </a:rPr>
              <a:t>JLabel</a:t>
            </a:r>
            <a:endParaRPr lang="en-US" altLang="en-US" sz="2000" dirty="0">
              <a:latin typeface="Tahoma" panose="020B0604030504040204" pitchFamily="34" charset="0"/>
            </a:endParaRPr>
          </a:p>
        </p:txBody>
      </p:sp>
      <p:sp>
        <p:nvSpPr>
          <p:cNvPr id="8" name="Oval 4">
            <a:extLst>
              <a:ext uri="{FF2B5EF4-FFF2-40B4-BE49-F238E27FC236}">
                <a16:creationId xmlns:a16="http://schemas.microsoft.com/office/drawing/2014/main" id="{B6529428-3208-466D-A38D-5AF2AF1C335C}"/>
              </a:ext>
            </a:extLst>
          </p:cNvPr>
          <p:cNvSpPr>
            <a:spLocks noChangeArrowheads="1"/>
          </p:cNvSpPr>
          <p:nvPr/>
        </p:nvSpPr>
        <p:spPr bwMode="auto">
          <a:xfrm>
            <a:off x="4653139" y="3484657"/>
            <a:ext cx="1389543"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err="1">
                <a:latin typeface="Tahoma" panose="020B0604030504040204" pitchFamily="34" charset="0"/>
              </a:rPr>
              <a:t>JSlider</a:t>
            </a:r>
            <a:endParaRPr lang="en-US" altLang="en-US" sz="2000" dirty="0">
              <a:latin typeface="Tahoma" panose="020B0604030504040204" pitchFamily="34" charset="0"/>
            </a:endParaRPr>
          </a:p>
        </p:txBody>
      </p:sp>
      <p:sp>
        <p:nvSpPr>
          <p:cNvPr id="9" name="Oval 4">
            <a:extLst>
              <a:ext uri="{FF2B5EF4-FFF2-40B4-BE49-F238E27FC236}">
                <a16:creationId xmlns:a16="http://schemas.microsoft.com/office/drawing/2014/main" id="{B49B7127-72E9-4C62-A2B0-270D1866B4D5}"/>
              </a:ext>
            </a:extLst>
          </p:cNvPr>
          <p:cNvSpPr>
            <a:spLocks noChangeArrowheads="1"/>
          </p:cNvSpPr>
          <p:nvPr/>
        </p:nvSpPr>
        <p:spPr bwMode="auto">
          <a:xfrm>
            <a:off x="3139922" y="3457349"/>
            <a:ext cx="1268104"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JPanel</a:t>
            </a:r>
          </a:p>
        </p:txBody>
      </p:sp>
      <p:sp>
        <p:nvSpPr>
          <p:cNvPr id="12" name="Oval 4">
            <a:extLst>
              <a:ext uri="{FF2B5EF4-FFF2-40B4-BE49-F238E27FC236}">
                <a16:creationId xmlns:a16="http://schemas.microsoft.com/office/drawing/2014/main" id="{35F33100-A142-4E86-A70D-1CE1120A9458}"/>
              </a:ext>
            </a:extLst>
          </p:cNvPr>
          <p:cNvSpPr>
            <a:spLocks noChangeArrowheads="1"/>
          </p:cNvSpPr>
          <p:nvPr/>
        </p:nvSpPr>
        <p:spPr bwMode="auto">
          <a:xfrm>
            <a:off x="6170005" y="3515092"/>
            <a:ext cx="2973995" cy="587918"/>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err="1">
                <a:latin typeface="Tahoma" panose="020B0604030504040204" pitchFamily="34" charset="0"/>
              </a:rPr>
              <a:t>JTextComponent</a:t>
            </a:r>
            <a:endParaRPr lang="en-US" altLang="en-US" sz="2000" dirty="0">
              <a:latin typeface="Tahoma" panose="020B0604030504040204" pitchFamily="34" charset="0"/>
            </a:endParaRPr>
          </a:p>
        </p:txBody>
      </p:sp>
      <p:sp>
        <p:nvSpPr>
          <p:cNvPr id="16" name="Oval 15">
            <a:extLst>
              <a:ext uri="{FF2B5EF4-FFF2-40B4-BE49-F238E27FC236}">
                <a16:creationId xmlns:a16="http://schemas.microsoft.com/office/drawing/2014/main" id="{0744F34B-D94B-46A6-9DFF-3C50172A2F6D}"/>
              </a:ext>
            </a:extLst>
          </p:cNvPr>
          <p:cNvSpPr>
            <a:spLocks noChangeArrowheads="1"/>
          </p:cNvSpPr>
          <p:nvPr/>
        </p:nvSpPr>
        <p:spPr bwMode="auto">
          <a:xfrm>
            <a:off x="3082432" y="2052987"/>
            <a:ext cx="2365676" cy="690160"/>
          </a:xfrm>
          <a:prstGeom prst="ellipse">
            <a:avLst/>
          </a:prstGeom>
          <a:solidFill>
            <a:srgbClr val="FFC000"/>
          </a:solidFill>
          <a:ln w="12700" algn="ctr">
            <a:solidFill>
              <a:schemeClr val="tx1"/>
            </a:solidFill>
            <a:round/>
            <a:headEnd type="none" w="sm" len="sm"/>
            <a:tailEnd type="none" w="sm" len="sm"/>
          </a:ln>
        </p:spPr>
        <p:txBody>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000" dirty="0">
                <a:latin typeface="Tahoma" panose="020B0604030504040204" pitchFamily="34" charset="0"/>
              </a:rPr>
              <a:t>JComponent</a:t>
            </a:r>
          </a:p>
        </p:txBody>
      </p:sp>
      <p:cxnSp>
        <p:nvCxnSpPr>
          <p:cNvPr id="19" name="Straight Arrow Connector 7">
            <a:extLst>
              <a:ext uri="{FF2B5EF4-FFF2-40B4-BE49-F238E27FC236}">
                <a16:creationId xmlns:a16="http://schemas.microsoft.com/office/drawing/2014/main" id="{5DD43422-AF03-4F5F-8904-A5AE3339B3F1}"/>
              </a:ext>
            </a:extLst>
          </p:cNvPr>
          <p:cNvCxnSpPr>
            <a:cxnSpLocks noChangeShapeType="1"/>
          </p:cNvCxnSpPr>
          <p:nvPr/>
        </p:nvCxnSpPr>
        <p:spPr bwMode="auto">
          <a:xfrm flipV="1">
            <a:off x="3791335" y="2831365"/>
            <a:ext cx="132483" cy="569774"/>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0" name="Straight Arrow Connector 7">
            <a:extLst>
              <a:ext uri="{FF2B5EF4-FFF2-40B4-BE49-F238E27FC236}">
                <a16:creationId xmlns:a16="http://schemas.microsoft.com/office/drawing/2014/main" id="{83844AC5-6C0C-4985-98D4-6C37A0CD5298}"/>
              </a:ext>
            </a:extLst>
          </p:cNvPr>
          <p:cNvCxnSpPr>
            <a:cxnSpLocks noChangeShapeType="1"/>
          </p:cNvCxnSpPr>
          <p:nvPr/>
        </p:nvCxnSpPr>
        <p:spPr bwMode="auto">
          <a:xfrm flipV="1">
            <a:off x="2451903" y="2831365"/>
            <a:ext cx="1113024" cy="651612"/>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2" name="Straight Arrow Connector 7">
            <a:extLst>
              <a:ext uri="{FF2B5EF4-FFF2-40B4-BE49-F238E27FC236}">
                <a16:creationId xmlns:a16="http://schemas.microsoft.com/office/drawing/2014/main" id="{A789AE7E-F6A9-4B04-B38F-9C19847B58EF}"/>
              </a:ext>
            </a:extLst>
          </p:cNvPr>
          <p:cNvCxnSpPr>
            <a:cxnSpLocks noChangeShapeType="1"/>
          </p:cNvCxnSpPr>
          <p:nvPr/>
        </p:nvCxnSpPr>
        <p:spPr bwMode="auto">
          <a:xfrm flipH="1" flipV="1">
            <a:off x="5310516" y="2743148"/>
            <a:ext cx="2125543" cy="739829"/>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4" name="Straight Arrow Connector 7">
            <a:extLst>
              <a:ext uri="{FF2B5EF4-FFF2-40B4-BE49-F238E27FC236}">
                <a16:creationId xmlns:a16="http://schemas.microsoft.com/office/drawing/2014/main" id="{4D33F879-BD05-440B-B140-0A799DCF1BB4}"/>
              </a:ext>
            </a:extLst>
          </p:cNvPr>
          <p:cNvCxnSpPr>
            <a:cxnSpLocks noChangeShapeType="1"/>
          </p:cNvCxnSpPr>
          <p:nvPr/>
        </p:nvCxnSpPr>
        <p:spPr bwMode="auto">
          <a:xfrm flipH="1" flipV="1">
            <a:off x="4907666" y="2916820"/>
            <a:ext cx="402849" cy="634789"/>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9" name="Straight Arrow Connector 7">
            <a:extLst>
              <a:ext uri="{FF2B5EF4-FFF2-40B4-BE49-F238E27FC236}">
                <a16:creationId xmlns:a16="http://schemas.microsoft.com/office/drawing/2014/main" id="{EB282789-E7DD-4D7C-84F8-93A919876736}"/>
              </a:ext>
            </a:extLst>
          </p:cNvPr>
          <p:cNvCxnSpPr>
            <a:cxnSpLocks noChangeShapeType="1"/>
          </p:cNvCxnSpPr>
          <p:nvPr/>
        </p:nvCxnSpPr>
        <p:spPr bwMode="auto">
          <a:xfrm flipV="1">
            <a:off x="671050" y="2616260"/>
            <a:ext cx="2007395" cy="784879"/>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
        <p:nvSpPr>
          <p:cNvPr id="39" name="WordArt 5">
            <a:extLst>
              <a:ext uri="{FF2B5EF4-FFF2-40B4-BE49-F238E27FC236}">
                <a16:creationId xmlns:a16="http://schemas.microsoft.com/office/drawing/2014/main" id="{A93F9296-D86C-45A2-B9C7-6305F8C6E9C8}"/>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Some Swing Classes</a:t>
            </a:r>
          </a:p>
        </p:txBody>
      </p:sp>
    </p:spTree>
    <p:extLst>
      <p:ext uri="{BB962C8B-B14F-4D97-AF65-F5344CB8AC3E}">
        <p14:creationId xmlns:p14="http://schemas.microsoft.com/office/powerpoint/2010/main" val="2629456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Text Box 4">
            <a:extLst>
              <a:ext uri="{FF2B5EF4-FFF2-40B4-BE49-F238E27FC236}">
                <a16:creationId xmlns:a16="http://schemas.microsoft.com/office/drawing/2014/main" id="{864612EA-1D0A-4AE6-BA83-A0C7A7F262EA}"/>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49156" name="WordArt 5">
            <a:extLst>
              <a:ext uri="{FF2B5EF4-FFF2-40B4-BE49-F238E27FC236}">
                <a16:creationId xmlns:a16="http://schemas.microsoft.com/office/drawing/2014/main" id="{B6A0A6B8-235B-45F1-8198-182EAA33F19E}"/>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JFrame</a:t>
            </a:r>
          </a:p>
        </p:txBody>
      </p:sp>
      <p:sp>
        <p:nvSpPr>
          <p:cNvPr id="49157" name="Rectangle 1">
            <a:extLst>
              <a:ext uri="{FF2B5EF4-FFF2-40B4-BE49-F238E27FC236}">
                <a16:creationId xmlns:a16="http://schemas.microsoft.com/office/drawing/2014/main" id="{1999F5BC-57A5-43F1-BFB9-1C2CF304A420}"/>
              </a:ext>
            </a:extLst>
          </p:cNvPr>
          <p:cNvSpPr>
            <a:spLocks noChangeArrowheads="1"/>
          </p:cNvSpPr>
          <p:nvPr/>
        </p:nvSpPr>
        <p:spPr bwMode="auto">
          <a:xfrm>
            <a:off x="941388" y="1879600"/>
            <a:ext cx="7288212"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A JFrame is just a window.</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It’s a container object so GUI components may be placed in it.</a:t>
            </a:r>
          </a:p>
        </p:txBody>
      </p:sp>
    </p:spTree>
    <p:extLst>
      <p:ext uri="{BB962C8B-B14F-4D97-AF65-F5344CB8AC3E}">
        <p14:creationId xmlns:p14="http://schemas.microsoft.com/office/powerpoint/2010/main" val="29062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WordArt 5">
            <a:extLst>
              <a:ext uri="{FF2B5EF4-FFF2-40B4-BE49-F238E27FC236}">
                <a16:creationId xmlns:a16="http://schemas.microsoft.com/office/drawing/2014/main" id="{DBF61A88-BD30-4E2F-8590-2579BEC6745D}"/>
              </a:ext>
            </a:extLst>
          </p:cNvPr>
          <p:cNvSpPr>
            <a:spLocks noChangeArrowheads="1" noChangeShapeType="1" noTextEdit="1"/>
          </p:cNvSpPr>
          <p:nvPr/>
        </p:nvSpPr>
        <p:spPr bwMode="auto">
          <a:xfrm>
            <a:off x="914400" y="304800"/>
            <a:ext cx="7315200" cy="12954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Basic GUI Program</a:t>
            </a:r>
          </a:p>
        </p:txBody>
      </p:sp>
      <p:sp>
        <p:nvSpPr>
          <p:cNvPr id="5" name="Text Box 31">
            <a:extLst>
              <a:ext uri="{FF2B5EF4-FFF2-40B4-BE49-F238E27FC236}">
                <a16:creationId xmlns:a16="http://schemas.microsoft.com/office/drawing/2014/main" id="{563A2277-4992-403B-A0AC-1B9B8067439E}"/>
              </a:ext>
            </a:extLst>
          </p:cNvPr>
          <p:cNvSpPr txBox="1">
            <a:spLocks noChangeArrowheads="1"/>
          </p:cNvSpPr>
          <p:nvPr/>
        </p:nvSpPr>
        <p:spPr bwMode="auto">
          <a:xfrm>
            <a:off x="254643" y="1890713"/>
            <a:ext cx="8681013" cy="3785652"/>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None/>
            </a:pPr>
            <a:r>
              <a:rPr lang="en-US" altLang="en-US" sz="2400" dirty="0">
                <a:solidFill>
                  <a:schemeClr val="accent2"/>
                </a:solidFill>
                <a:latin typeface="Tahoma" panose="020B0604030504040204" pitchFamily="34" charset="0"/>
              </a:rPr>
              <a:t>import java.awt.*;</a:t>
            </a:r>
          </a:p>
          <a:p>
            <a:pPr>
              <a:spcBef>
                <a:spcPct val="0"/>
              </a:spcBef>
              <a:buNone/>
            </a:pPr>
            <a:r>
              <a:rPr lang="en-US" altLang="en-US" sz="2400" dirty="0">
                <a:solidFill>
                  <a:schemeClr val="accent2"/>
                </a:solidFill>
                <a:latin typeface="Tahoma" panose="020B0604030504040204" pitchFamily="34" charset="0"/>
              </a:rPr>
              <a:t>import javax.swing.*;</a:t>
            </a:r>
          </a:p>
          <a:p>
            <a:pPr>
              <a:spcBef>
                <a:spcPct val="0"/>
              </a:spcBef>
              <a:buNone/>
            </a:pPr>
            <a:r>
              <a:rPr lang="en-US" altLang="en-US" sz="2400" dirty="0">
                <a:solidFill>
                  <a:schemeClr val="accent2"/>
                </a:solidFill>
                <a:latin typeface="Tahoma" panose="020B0604030504040204" pitchFamily="34" charset="0"/>
              </a:rPr>
              <a:t>public class GUI {</a:t>
            </a:r>
          </a:p>
          <a:p>
            <a:pPr>
              <a:spcBef>
                <a:spcPct val="0"/>
              </a:spcBef>
              <a:buNone/>
            </a:pPr>
            <a:endParaRPr lang="en-US" altLang="en-US" sz="2400" dirty="0">
              <a:solidFill>
                <a:schemeClr val="accent2"/>
              </a:solidFill>
              <a:latin typeface="Tahoma" panose="020B0604030504040204" pitchFamily="34" charset="0"/>
            </a:endParaRPr>
          </a:p>
          <a:p>
            <a:pPr>
              <a:spcBef>
                <a:spcPct val="0"/>
              </a:spcBef>
              <a:buNone/>
            </a:pPr>
            <a:r>
              <a:rPr lang="en-US" altLang="en-US" sz="2400" dirty="0">
                <a:solidFill>
                  <a:schemeClr val="accent2"/>
                </a:solidFill>
                <a:latin typeface="Tahoma" panose="020B0604030504040204" pitchFamily="34" charset="0"/>
              </a:rPr>
              <a:t>  public static void main(String[] args) {</a:t>
            </a:r>
          </a:p>
          <a:p>
            <a:pPr>
              <a:spcBef>
                <a:spcPct val="0"/>
              </a:spcBef>
              <a:buNone/>
            </a:pPr>
            <a:r>
              <a:rPr lang="en-US" altLang="en-US" sz="2400" dirty="0">
                <a:solidFill>
                  <a:schemeClr val="accent2"/>
                </a:solidFill>
                <a:latin typeface="Tahoma" panose="020B0604030504040204" pitchFamily="34" charset="0"/>
              </a:rPr>
              <a:t>	JFrame frame = new </a:t>
            </a:r>
            <a:r>
              <a:rPr lang="en-US" altLang="en-US" sz="2400" dirty="0" err="1">
                <a:solidFill>
                  <a:schemeClr val="accent2"/>
                </a:solidFill>
                <a:latin typeface="Tahoma" panose="020B0604030504040204" pitchFamily="34" charset="0"/>
              </a:rPr>
              <a:t>JFrame</a:t>
            </a:r>
            <a:r>
              <a:rPr lang="en-US" altLang="en-US" sz="2400" dirty="0">
                <a:solidFill>
                  <a:schemeClr val="accent2"/>
                </a:solidFill>
                <a:latin typeface="Tahoma" panose="020B0604030504040204" pitchFamily="34" charset="0"/>
              </a:rPr>
              <a:t>("Basic GUI Program");</a:t>
            </a:r>
          </a:p>
          <a:p>
            <a:pPr>
              <a:spcBef>
                <a:spcPct val="0"/>
              </a:spcBef>
              <a:buNone/>
            </a:pPr>
            <a:r>
              <a:rPr lang="en-US" altLang="en-US" sz="2400" dirty="0">
                <a:solidFill>
                  <a:schemeClr val="accent2"/>
                </a:solidFill>
                <a:latin typeface="Tahoma" panose="020B0604030504040204" pitchFamily="34" charset="0"/>
              </a:rPr>
              <a:t>	frame.setSize(200, 100);</a:t>
            </a:r>
          </a:p>
          <a:p>
            <a:pPr>
              <a:spcBef>
                <a:spcPct val="0"/>
              </a:spcBef>
              <a:buNone/>
            </a:pPr>
            <a:r>
              <a:rPr lang="en-US" altLang="en-US" sz="2400" dirty="0">
                <a:solidFill>
                  <a:schemeClr val="accent2"/>
                </a:solidFill>
                <a:latin typeface="Tahoma" panose="020B0604030504040204" pitchFamily="34" charset="0"/>
              </a:rPr>
              <a:t>	frame.setVisible(true);</a:t>
            </a:r>
          </a:p>
          <a:p>
            <a:pPr>
              <a:spcBef>
                <a:spcPct val="0"/>
              </a:spcBef>
              <a:buNone/>
            </a:pPr>
            <a:r>
              <a:rPr lang="en-US" altLang="en-US" sz="2400" dirty="0">
                <a:solidFill>
                  <a:schemeClr val="accent2"/>
                </a:solidFill>
                <a:latin typeface="Tahoma" panose="020B0604030504040204" pitchFamily="34" charset="0"/>
              </a:rPr>
              <a:t>	frame.setDefaultCloseOperation(JFrame.EXIT_ON_	CLOSE);</a:t>
            </a:r>
          </a:p>
          <a:p>
            <a:pPr>
              <a:spcBef>
                <a:spcPct val="0"/>
              </a:spcBef>
              <a:buNone/>
            </a:pPr>
            <a:r>
              <a:rPr lang="en-US" altLang="en-US" sz="2400" dirty="0">
                <a:solidFill>
                  <a:schemeClr val="accent2"/>
                </a:solidFill>
                <a:latin typeface="Tahoma" panose="020B0604030504040204" pitchFamily="34" charset="0"/>
              </a:rPr>
              <a:t>}</a:t>
            </a:r>
          </a:p>
        </p:txBody>
      </p:sp>
    </p:spTree>
    <p:extLst>
      <p:ext uri="{BB962C8B-B14F-4D97-AF65-F5344CB8AC3E}">
        <p14:creationId xmlns:p14="http://schemas.microsoft.com/office/powerpoint/2010/main" val="351114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WordArt 2">
            <a:extLst>
              <a:ext uri="{FF2B5EF4-FFF2-40B4-BE49-F238E27FC236}">
                <a16:creationId xmlns:a16="http://schemas.microsoft.com/office/drawing/2014/main" id="{8028067B-FB9F-4199-9D61-5236DD723895}"/>
              </a:ext>
            </a:extLst>
          </p:cNvPr>
          <p:cNvSpPr>
            <a:spLocks noChangeArrowheads="1" noChangeShapeType="1" noTextEdit="1"/>
          </p:cNvSpPr>
          <p:nvPr/>
        </p:nvSpPr>
        <p:spPr bwMode="auto">
          <a:xfrm>
            <a:off x="914400" y="685800"/>
            <a:ext cx="7010400" cy="7620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Graphical User Interface</a:t>
            </a:r>
          </a:p>
        </p:txBody>
      </p:sp>
      <p:sp>
        <p:nvSpPr>
          <p:cNvPr id="19460" name="Text Box 3">
            <a:extLst>
              <a:ext uri="{FF2B5EF4-FFF2-40B4-BE49-F238E27FC236}">
                <a16:creationId xmlns:a16="http://schemas.microsoft.com/office/drawing/2014/main" id="{DBD98D36-8971-4260-AEDD-230E9B09E43D}"/>
              </a:ext>
            </a:extLst>
          </p:cNvPr>
          <p:cNvSpPr txBox="1">
            <a:spLocks noChangeArrowheads="1"/>
          </p:cNvSpPr>
          <p:nvPr/>
        </p:nvSpPr>
        <p:spPr bwMode="auto">
          <a:xfrm>
            <a:off x="609600" y="2209800"/>
            <a:ext cx="8061325"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dirty="0">
                <a:latin typeface="Tahoma" panose="020B0604030504040204" pitchFamily="34" charset="0"/>
              </a:rPr>
              <a:t>-pronounced “gooey”</a:t>
            </a:r>
            <a:br>
              <a:rPr lang="en-US" altLang="en-US" dirty="0">
                <a:latin typeface="Tahoma" panose="020B0604030504040204" pitchFamily="34" charset="0"/>
              </a:rPr>
            </a:br>
            <a:br>
              <a:rPr lang="en-US" altLang="en-US" dirty="0">
                <a:latin typeface="Tahoma" panose="020B0604030504040204" pitchFamily="34" charset="0"/>
              </a:rPr>
            </a:br>
            <a:r>
              <a:rPr lang="en-US" altLang="en-US" dirty="0">
                <a:latin typeface="Tahoma" panose="020B0604030504040204" pitchFamily="34" charset="0"/>
              </a:rPr>
              <a:t>-type of interface that allows users to </a:t>
            </a:r>
          </a:p>
          <a:p>
            <a:pPr eaLnBrk="1" hangingPunct="1">
              <a:spcBef>
                <a:spcPct val="0"/>
              </a:spcBef>
              <a:buFontTx/>
              <a:buNone/>
            </a:pPr>
            <a:r>
              <a:rPr lang="en-US" altLang="en-US" dirty="0">
                <a:latin typeface="Tahoma" panose="020B0604030504040204" pitchFamily="34" charset="0"/>
              </a:rPr>
              <a:t>interact through graphical icons and </a:t>
            </a:r>
          </a:p>
          <a:p>
            <a:pPr eaLnBrk="1" hangingPunct="1">
              <a:spcBef>
                <a:spcPct val="0"/>
              </a:spcBef>
              <a:buFontTx/>
              <a:buNone/>
            </a:pPr>
            <a:r>
              <a:rPr lang="en-US" altLang="en-US" dirty="0">
                <a:latin typeface="Tahoma" panose="020B0604030504040204" pitchFamily="34" charset="0"/>
              </a:rPr>
              <a:t>visual indicators</a:t>
            </a:r>
          </a:p>
          <a:p>
            <a:pPr eaLnBrk="1" hangingPunct="1">
              <a:spcBef>
                <a:spcPct val="0"/>
              </a:spcBef>
              <a:buFontTx/>
              <a:buNone/>
            </a:pPr>
            <a:endParaRPr lang="en-US" altLang="en-US" dirty="0">
              <a:latin typeface="Tahoma" panose="020B0604030504040204" pitchFamily="34" charset="0"/>
            </a:endParaRPr>
          </a:p>
          <a:p>
            <a:pPr eaLnBrk="1" hangingPunct="1">
              <a:spcBef>
                <a:spcPct val="0"/>
              </a:spcBef>
              <a:buFontTx/>
              <a:buNone/>
            </a:pPr>
            <a:endParaRPr lang="en-US" altLang="en-US" dirty="0">
              <a:solidFill>
                <a:schemeClr val="bg1"/>
              </a:solidFill>
              <a:latin typeface="Tahoma" panose="020B0604030504040204" pitchFamily="34" charset="0"/>
            </a:endParaRPr>
          </a:p>
        </p:txBody>
      </p:sp>
    </p:spTree>
    <p:extLst>
      <p:ext uri="{BB962C8B-B14F-4D97-AF65-F5344CB8AC3E}">
        <p14:creationId xmlns:p14="http://schemas.microsoft.com/office/powerpoint/2010/main" val="32473528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Rectangle 2">
            <a:extLst>
              <a:ext uri="{FF2B5EF4-FFF2-40B4-BE49-F238E27FC236}">
                <a16:creationId xmlns:a16="http://schemas.microsoft.com/office/drawing/2014/main" id="{851C519C-3C10-40C4-8A84-92F1F3582E6F}"/>
              </a:ext>
            </a:extLst>
          </p:cNvPr>
          <p:cNvSpPr>
            <a:spLocks noChangeArrowheads="1"/>
          </p:cNvSpPr>
          <p:nvPr/>
        </p:nvSpPr>
        <p:spPr bwMode="auto">
          <a:xfrm>
            <a:off x="609600" y="1524000"/>
            <a:ext cx="71628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defRPr/>
            </a:pPr>
            <a:r>
              <a:rPr lang="en-US" altLang="en-US" dirty="0">
                <a:latin typeface="Tahoma" panose="020B0604030504040204" pitchFamily="34" charset="0"/>
              </a:rPr>
              <a:t>Just a blank rectangle.</a:t>
            </a:r>
          </a:p>
          <a:p>
            <a:pPr eaLnBrk="1" hangingPunct="1">
              <a:spcBef>
                <a:spcPct val="0"/>
              </a:spcBef>
              <a:buFontTx/>
              <a:buNone/>
              <a:defRPr/>
            </a:pPr>
            <a:endParaRPr lang="en-US" altLang="en-US" dirty="0">
              <a:latin typeface="Tahoma" panose="020B0604030504040204" pitchFamily="34" charset="0"/>
            </a:endParaRPr>
          </a:p>
          <a:p>
            <a:pPr eaLnBrk="1" hangingPunct="1">
              <a:spcBef>
                <a:spcPct val="0"/>
              </a:spcBef>
              <a:buFontTx/>
              <a:buNone/>
              <a:defRPr/>
            </a:pPr>
            <a:r>
              <a:rPr lang="en-US" altLang="en-US" dirty="0">
                <a:latin typeface="Tahoma" panose="020B0604030504040204" pitchFamily="34" charset="0"/>
              </a:rPr>
              <a:t>Two ways to make it useful:</a:t>
            </a:r>
          </a:p>
          <a:p>
            <a:pPr eaLnBrk="1" hangingPunct="1">
              <a:spcBef>
                <a:spcPct val="0"/>
              </a:spcBef>
              <a:buFontTx/>
              <a:buNone/>
              <a:defRPr/>
            </a:pPr>
            <a:endParaRPr lang="en-US" altLang="en-US" dirty="0">
              <a:latin typeface="Tahoma" panose="020B0604030504040204" pitchFamily="34" charset="0"/>
            </a:endParaRPr>
          </a:p>
          <a:p>
            <a:pPr marL="514350" indent="-514350" eaLnBrk="1" hangingPunct="1">
              <a:spcBef>
                <a:spcPct val="0"/>
              </a:spcBef>
              <a:buFontTx/>
              <a:buAutoNum type="arabicPeriod"/>
              <a:defRPr/>
            </a:pPr>
            <a:r>
              <a:rPr lang="en-US" altLang="en-US" dirty="0">
                <a:latin typeface="Tahoma" panose="020B0604030504040204" pitchFamily="34" charset="0"/>
              </a:rPr>
              <a:t>Draw something in the panel</a:t>
            </a:r>
          </a:p>
          <a:p>
            <a:pPr marL="514350" indent="-514350" eaLnBrk="1" hangingPunct="1">
              <a:spcBef>
                <a:spcPct val="0"/>
              </a:spcBef>
              <a:buFontTx/>
              <a:buAutoNum type="arabicPeriod"/>
              <a:defRPr/>
            </a:pPr>
            <a:r>
              <a:rPr lang="en-US" altLang="en-US" dirty="0">
                <a:latin typeface="Tahoma" panose="020B0604030504040204" pitchFamily="34" charset="0"/>
              </a:rPr>
              <a:t>Add other components to the panel</a:t>
            </a:r>
          </a:p>
          <a:p>
            <a:pPr marL="514350" indent="-514350" eaLnBrk="1" hangingPunct="1">
              <a:spcBef>
                <a:spcPct val="0"/>
              </a:spcBef>
              <a:buFontTx/>
              <a:buAutoNum type="arabicPeriod"/>
              <a:defRPr/>
            </a:pPr>
            <a:endParaRPr lang="en-US" altLang="en-US" dirty="0">
              <a:latin typeface="Tahoma" panose="020B0604030504040204" pitchFamily="34" charset="0"/>
            </a:endParaRPr>
          </a:p>
        </p:txBody>
      </p:sp>
      <p:sp>
        <p:nvSpPr>
          <p:cNvPr id="53252" name="WordArt 5">
            <a:extLst>
              <a:ext uri="{FF2B5EF4-FFF2-40B4-BE49-F238E27FC236}">
                <a16:creationId xmlns:a16="http://schemas.microsoft.com/office/drawing/2014/main" id="{230BFD97-E9E5-4D69-ADDA-36451B90FFAA}"/>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JPanel</a:t>
            </a:r>
          </a:p>
        </p:txBody>
      </p:sp>
    </p:spTree>
    <p:extLst>
      <p:ext uri="{BB962C8B-B14F-4D97-AF65-F5344CB8AC3E}">
        <p14:creationId xmlns:p14="http://schemas.microsoft.com/office/powerpoint/2010/main" val="38902523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WordArt 5">
            <a:extLst>
              <a:ext uri="{FF2B5EF4-FFF2-40B4-BE49-F238E27FC236}">
                <a16:creationId xmlns:a16="http://schemas.microsoft.com/office/drawing/2014/main" id="{230BFD97-E9E5-4D69-ADDA-36451B90FFAA}"/>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JPanel</a:t>
            </a:r>
          </a:p>
        </p:txBody>
      </p:sp>
      <p:pic>
        <p:nvPicPr>
          <p:cNvPr id="2" name="Picture 1">
            <a:extLst>
              <a:ext uri="{FF2B5EF4-FFF2-40B4-BE49-F238E27FC236}">
                <a16:creationId xmlns:a16="http://schemas.microsoft.com/office/drawing/2014/main" id="{330B7AEA-C80A-445B-B234-5E4C3905AF07}"/>
              </a:ext>
            </a:extLst>
          </p:cNvPr>
          <p:cNvPicPr>
            <a:picLocks noChangeAspect="1"/>
          </p:cNvPicPr>
          <p:nvPr/>
        </p:nvPicPr>
        <p:blipFill>
          <a:blip r:embed="rId3"/>
          <a:stretch>
            <a:fillRect/>
          </a:stretch>
        </p:blipFill>
        <p:spPr>
          <a:xfrm>
            <a:off x="1212448" y="1411870"/>
            <a:ext cx="6109504" cy="5142093"/>
          </a:xfrm>
          <a:prstGeom prst="rect">
            <a:avLst/>
          </a:prstGeom>
        </p:spPr>
      </p:pic>
    </p:spTree>
    <p:extLst>
      <p:ext uri="{BB962C8B-B14F-4D97-AF65-F5344CB8AC3E}">
        <p14:creationId xmlns:p14="http://schemas.microsoft.com/office/powerpoint/2010/main" val="4088091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WordArt 5">
            <a:extLst>
              <a:ext uri="{FF2B5EF4-FFF2-40B4-BE49-F238E27FC236}">
                <a16:creationId xmlns:a16="http://schemas.microsoft.com/office/drawing/2014/main" id="{230BFD97-E9E5-4D69-ADDA-36451B90FFAA}"/>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dirty="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JPanel</a:t>
            </a:r>
          </a:p>
        </p:txBody>
      </p:sp>
      <p:sp>
        <p:nvSpPr>
          <p:cNvPr id="3" name="Rectangle 2"/>
          <p:cNvSpPr/>
          <p:nvPr/>
        </p:nvSpPr>
        <p:spPr>
          <a:xfrm>
            <a:off x="481781" y="1274851"/>
            <a:ext cx="8347587" cy="5324535"/>
          </a:xfrm>
          <a:prstGeom prst="rect">
            <a:avLst/>
          </a:prstGeom>
        </p:spPr>
        <p:txBody>
          <a:bodyPr wrap="square">
            <a:spAutoFit/>
          </a:bodyPr>
          <a:lstStyle/>
          <a:p>
            <a:r>
              <a:rPr lang="en-US" sz="2000" dirty="0">
                <a:solidFill>
                  <a:schemeClr val="accent2"/>
                </a:solidFill>
                <a:latin typeface="Courier New" panose="02070309020205020404" pitchFamily="49" charset="0"/>
              </a:rPr>
              <a:t>public class Drawing extends </a:t>
            </a:r>
            <a:r>
              <a:rPr lang="en-US" sz="2000" dirty="0" err="1">
                <a:solidFill>
                  <a:schemeClr val="accent2"/>
                </a:solidFill>
                <a:latin typeface="Courier New" panose="02070309020205020404" pitchFamily="49" charset="0"/>
              </a:rPr>
              <a:t>JFrame</a:t>
            </a:r>
            <a:r>
              <a:rPr lang="en-US" sz="2000" dirty="0">
                <a:solidFill>
                  <a:schemeClr val="accent2"/>
                </a:solidFill>
                <a:latin typeface="Courier New" panose="02070309020205020404" pitchFamily="49" charset="0"/>
              </a:rPr>
              <a:t> {</a:t>
            </a:r>
          </a:p>
          <a:p>
            <a:r>
              <a:rPr lang="en-US" sz="2000" dirty="0">
                <a:solidFill>
                  <a:schemeClr val="accent2"/>
                </a:solidFill>
                <a:latin typeface="Courier New" panose="02070309020205020404" pitchFamily="49" charset="0"/>
              </a:rPr>
              <a:t>    public Drawing() {</a:t>
            </a:r>
          </a:p>
          <a:p>
            <a:r>
              <a:rPr lang="en-US" sz="2000" dirty="0">
                <a:solidFill>
                  <a:schemeClr val="accent2"/>
                </a:solidFill>
                <a:latin typeface="Courier New" panose="02070309020205020404" pitchFamily="49" charset="0"/>
              </a:rPr>
              <a:t>    	</a:t>
            </a:r>
            <a:r>
              <a:rPr lang="en-US" sz="2000" dirty="0" err="1">
                <a:solidFill>
                  <a:schemeClr val="accent2"/>
                </a:solidFill>
                <a:latin typeface="Courier New" panose="02070309020205020404" pitchFamily="49" charset="0"/>
              </a:rPr>
              <a:t>setTitle</a:t>
            </a:r>
            <a:r>
              <a:rPr lang="en-US" sz="2000" dirty="0">
                <a:solidFill>
                  <a:schemeClr val="accent2"/>
                </a:solidFill>
                <a:latin typeface="Courier New" panose="02070309020205020404" pitchFamily="49" charset="0"/>
              </a:rPr>
              <a:t>("Drawing");</a:t>
            </a:r>
          </a:p>
          <a:p>
            <a:r>
              <a:rPr lang="en-US" sz="2000" dirty="0">
                <a:solidFill>
                  <a:schemeClr val="accent2"/>
                </a:solidFill>
                <a:latin typeface="Courier New" panose="02070309020205020404" pitchFamily="49" charset="0"/>
              </a:rPr>
              <a:t>    	</a:t>
            </a:r>
            <a:r>
              <a:rPr lang="en-US" sz="2000" dirty="0" err="1">
                <a:solidFill>
                  <a:schemeClr val="accent2"/>
                </a:solidFill>
                <a:latin typeface="Courier New" panose="02070309020205020404" pitchFamily="49" charset="0"/>
              </a:rPr>
              <a:t>setSize</a:t>
            </a:r>
            <a:r>
              <a:rPr lang="en-US" sz="2000" dirty="0">
                <a:solidFill>
                  <a:schemeClr val="accent2"/>
                </a:solidFill>
                <a:latin typeface="Courier New" panose="02070309020205020404" pitchFamily="49" charset="0"/>
              </a:rPr>
              <a:t>(new Dimension(300,300));</a:t>
            </a:r>
          </a:p>
          <a:p>
            <a:r>
              <a:rPr lang="en-US" sz="2000" dirty="0">
                <a:solidFill>
                  <a:schemeClr val="accent2"/>
                </a:solidFill>
                <a:latin typeface="Courier New" panose="02070309020205020404" pitchFamily="49" charset="0"/>
              </a:rPr>
              <a:t>    	</a:t>
            </a:r>
            <a:r>
              <a:rPr lang="en-US" sz="2000" dirty="0" err="1">
                <a:solidFill>
                  <a:schemeClr val="accent2"/>
                </a:solidFill>
                <a:latin typeface="Courier New" panose="02070309020205020404" pitchFamily="49" charset="0"/>
              </a:rPr>
              <a:t>setVisible</a:t>
            </a:r>
            <a:r>
              <a:rPr lang="en-US" sz="2000" dirty="0">
                <a:solidFill>
                  <a:schemeClr val="accent2"/>
                </a:solidFill>
                <a:latin typeface="Courier New" panose="02070309020205020404" pitchFamily="49" charset="0"/>
              </a:rPr>
              <a:t>(true);</a:t>
            </a:r>
          </a:p>
          <a:p>
            <a:r>
              <a:rPr lang="en-US" sz="2000" dirty="0">
                <a:solidFill>
                  <a:schemeClr val="accent2"/>
                </a:solidFill>
                <a:latin typeface="Courier New" panose="02070309020205020404" pitchFamily="49" charset="0"/>
              </a:rPr>
              <a:t>    	</a:t>
            </a:r>
            <a:r>
              <a:rPr lang="en-US" sz="2000" dirty="0" err="1">
                <a:solidFill>
                  <a:schemeClr val="accent2"/>
                </a:solidFill>
                <a:latin typeface="Courier New" panose="02070309020205020404" pitchFamily="49" charset="0"/>
              </a:rPr>
              <a:t>setDefaultCloseOperation</a:t>
            </a:r>
            <a:r>
              <a:rPr lang="en-US" sz="2000" dirty="0">
                <a:solidFill>
                  <a:schemeClr val="accent2"/>
                </a:solidFill>
                <a:latin typeface="Courier New" panose="02070309020205020404" pitchFamily="49" charset="0"/>
              </a:rPr>
              <a:t>(</a:t>
            </a:r>
            <a:r>
              <a:rPr lang="en-US" sz="2000" dirty="0" err="1">
                <a:solidFill>
                  <a:schemeClr val="accent2"/>
                </a:solidFill>
                <a:latin typeface="Courier New" panose="02070309020205020404" pitchFamily="49" charset="0"/>
              </a:rPr>
              <a:t>JFrame.EXIT_ON_CLOSE</a:t>
            </a:r>
            <a:r>
              <a:rPr lang="en-US" sz="2000" dirty="0">
                <a:solidFill>
                  <a:schemeClr val="accent2"/>
                </a:solidFill>
                <a:latin typeface="Courier New" panose="02070309020205020404" pitchFamily="49" charset="0"/>
              </a:rPr>
              <a:t>);</a:t>
            </a:r>
          </a:p>
          <a:p>
            <a:r>
              <a:rPr lang="en-US" sz="2000" dirty="0">
                <a:solidFill>
                  <a:schemeClr val="accent2"/>
                </a:solidFill>
                <a:latin typeface="Courier New" panose="02070309020205020404" pitchFamily="49" charset="0"/>
              </a:rPr>
              <a:t>    	add(new </a:t>
            </a:r>
            <a:r>
              <a:rPr lang="en-US" sz="2000" dirty="0" err="1">
                <a:solidFill>
                  <a:schemeClr val="accent2"/>
                </a:solidFill>
                <a:latin typeface="Courier New" panose="02070309020205020404" pitchFamily="49" charset="0"/>
              </a:rPr>
              <a:t>DrawingPanel</a:t>
            </a:r>
            <a:r>
              <a:rPr lang="en-US" sz="2000" dirty="0">
                <a:solidFill>
                  <a:schemeClr val="accent2"/>
                </a:solidFill>
                <a:latin typeface="Courier New" panose="02070309020205020404" pitchFamily="49" charset="0"/>
              </a:rPr>
              <a:t>());}</a:t>
            </a:r>
          </a:p>
          <a:p>
            <a:r>
              <a:rPr lang="en-US" sz="2000" dirty="0">
                <a:solidFill>
                  <a:schemeClr val="accent2"/>
                </a:solidFill>
                <a:latin typeface="Courier New" panose="02070309020205020404" pitchFamily="49" charset="0"/>
              </a:rPr>
              <a:t>    public static void main(String[] </a:t>
            </a:r>
            <a:r>
              <a:rPr lang="en-US" sz="2000" dirty="0" err="1">
                <a:solidFill>
                  <a:schemeClr val="accent2"/>
                </a:solidFill>
                <a:latin typeface="Courier New" panose="02070309020205020404" pitchFamily="49" charset="0"/>
              </a:rPr>
              <a:t>args</a:t>
            </a:r>
            <a:r>
              <a:rPr lang="en-US" sz="2000" dirty="0">
                <a:solidFill>
                  <a:schemeClr val="accent2"/>
                </a:solidFill>
                <a:latin typeface="Courier New" panose="02070309020205020404" pitchFamily="49" charset="0"/>
              </a:rPr>
              <a:t>) {</a:t>
            </a:r>
          </a:p>
          <a:p>
            <a:r>
              <a:rPr lang="en-US" sz="2000" dirty="0">
                <a:solidFill>
                  <a:schemeClr val="accent2"/>
                </a:solidFill>
                <a:latin typeface="Courier New" panose="02070309020205020404" pitchFamily="49" charset="0"/>
              </a:rPr>
              <a:t>        new Drawing();</a:t>
            </a:r>
          </a:p>
          <a:p>
            <a:r>
              <a:rPr lang="en-US" sz="2000" dirty="0">
                <a:solidFill>
                  <a:schemeClr val="accent2"/>
                </a:solidFill>
                <a:latin typeface="Courier New" panose="02070309020205020404" pitchFamily="49" charset="0"/>
              </a:rPr>
              <a:t>    }</a:t>
            </a:r>
          </a:p>
          <a:p>
            <a:r>
              <a:rPr lang="en-US" sz="2000" dirty="0">
                <a:solidFill>
                  <a:schemeClr val="accent2"/>
                </a:solidFill>
                <a:latin typeface="Courier New" panose="02070309020205020404" pitchFamily="49" charset="0"/>
              </a:rPr>
              <a:t>    private class </a:t>
            </a:r>
            <a:r>
              <a:rPr lang="en-US" sz="2000" dirty="0" err="1">
                <a:solidFill>
                  <a:schemeClr val="accent2"/>
                </a:solidFill>
                <a:latin typeface="Courier New" panose="02070309020205020404" pitchFamily="49" charset="0"/>
              </a:rPr>
              <a:t>DrawingPanel</a:t>
            </a:r>
            <a:r>
              <a:rPr lang="en-US" sz="2000" dirty="0">
                <a:solidFill>
                  <a:schemeClr val="accent2"/>
                </a:solidFill>
                <a:latin typeface="Courier New" panose="02070309020205020404" pitchFamily="49" charset="0"/>
              </a:rPr>
              <a:t> extends </a:t>
            </a:r>
            <a:r>
              <a:rPr lang="en-US" sz="2000" dirty="0" err="1">
                <a:solidFill>
                  <a:schemeClr val="accent2"/>
                </a:solidFill>
                <a:latin typeface="Courier New" panose="02070309020205020404" pitchFamily="49" charset="0"/>
              </a:rPr>
              <a:t>JPanel</a:t>
            </a:r>
            <a:r>
              <a:rPr lang="en-US" sz="2000" dirty="0">
                <a:solidFill>
                  <a:schemeClr val="accent2"/>
                </a:solidFill>
                <a:latin typeface="Courier New" panose="02070309020205020404" pitchFamily="49" charset="0"/>
              </a:rPr>
              <a:t>{</a:t>
            </a:r>
          </a:p>
          <a:p>
            <a:r>
              <a:rPr lang="en-US" sz="2000" dirty="0">
                <a:solidFill>
                  <a:schemeClr val="accent2"/>
                </a:solidFill>
                <a:latin typeface="Courier New" panose="02070309020205020404" pitchFamily="49" charset="0"/>
              </a:rPr>
              <a:t>		public void </a:t>
            </a:r>
            <a:r>
              <a:rPr lang="en-US" sz="2000" dirty="0" err="1">
                <a:solidFill>
                  <a:schemeClr val="accent2"/>
                </a:solidFill>
                <a:latin typeface="Courier New" panose="02070309020205020404" pitchFamily="49" charset="0"/>
              </a:rPr>
              <a:t>paintComponent</a:t>
            </a:r>
            <a:r>
              <a:rPr lang="en-US" sz="2000" dirty="0">
                <a:solidFill>
                  <a:schemeClr val="accent2"/>
                </a:solidFill>
                <a:latin typeface="Courier New" panose="02070309020205020404" pitchFamily="49" charset="0"/>
              </a:rPr>
              <a:t>(Graphics g){</a:t>
            </a:r>
          </a:p>
          <a:p>
            <a:r>
              <a:rPr lang="en-US" sz="2000" dirty="0">
                <a:solidFill>
                  <a:schemeClr val="accent2"/>
                </a:solidFill>
                <a:latin typeface="Courier New" panose="02070309020205020404" pitchFamily="49" charset="0"/>
              </a:rPr>
              <a:t>			</a:t>
            </a:r>
            <a:r>
              <a:rPr lang="en-US" sz="2000" dirty="0" err="1">
                <a:solidFill>
                  <a:schemeClr val="accent2"/>
                </a:solidFill>
                <a:latin typeface="Courier New" panose="02070309020205020404" pitchFamily="49" charset="0"/>
              </a:rPr>
              <a:t>super.paintComponent</a:t>
            </a:r>
            <a:r>
              <a:rPr lang="en-US" sz="2000" dirty="0">
                <a:solidFill>
                  <a:schemeClr val="accent2"/>
                </a:solidFill>
                <a:latin typeface="Courier New" panose="02070309020205020404" pitchFamily="49" charset="0"/>
              </a:rPr>
              <a:t>(g);</a:t>
            </a:r>
          </a:p>
          <a:p>
            <a:r>
              <a:rPr lang="en-US" sz="2000" dirty="0">
                <a:solidFill>
                  <a:schemeClr val="accent2"/>
                </a:solidFill>
                <a:latin typeface="Courier New" panose="02070309020205020404" pitchFamily="49" charset="0"/>
              </a:rPr>
              <a:t>			// your code goes here to draw stuff</a:t>
            </a:r>
          </a:p>
          <a:p>
            <a:r>
              <a:rPr lang="en-US" sz="2000" dirty="0">
                <a:solidFill>
                  <a:schemeClr val="accent2"/>
                </a:solidFill>
                <a:latin typeface="Courier New" panose="02070309020205020404" pitchFamily="49" charset="0"/>
              </a:rPr>
              <a:t>		}</a:t>
            </a:r>
          </a:p>
          <a:p>
            <a:r>
              <a:rPr lang="en-US" sz="2000" dirty="0">
                <a:solidFill>
                  <a:schemeClr val="accent2"/>
                </a:solidFill>
                <a:latin typeface="Courier New" panose="02070309020205020404" pitchFamily="49" charset="0"/>
              </a:rPr>
              <a:t>    }</a:t>
            </a:r>
          </a:p>
          <a:p>
            <a:r>
              <a:rPr lang="en-US" sz="2000" dirty="0">
                <a:solidFill>
                  <a:schemeClr val="accent2"/>
                </a:solidFill>
                <a:latin typeface="Courier New" panose="02070309020205020404" pitchFamily="49" charset="0"/>
              </a:rPr>
              <a:t>}</a:t>
            </a:r>
          </a:p>
        </p:txBody>
      </p:sp>
    </p:spTree>
    <p:extLst>
      <p:ext uri="{BB962C8B-B14F-4D97-AF65-F5344CB8AC3E}">
        <p14:creationId xmlns:p14="http://schemas.microsoft.com/office/powerpoint/2010/main" val="30388991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4">
            <a:extLst>
              <a:ext uri="{FF2B5EF4-FFF2-40B4-BE49-F238E27FC236}">
                <a16:creationId xmlns:a16="http://schemas.microsoft.com/office/drawing/2014/main" id="{5B38197D-C2EF-4F64-B819-00344C111D20}"/>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21508" name="WordArt 5">
            <a:extLst>
              <a:ext uri="{FF2B5EF4-FFF2-40B4-BE49-F238E27FC236}">
                <a16:creationId xmlns:a16="http://schemas.microsoft.com/office/drawing/2014/main" id="{5F5FFBA5-E973-4E2A-BB8A-E84D1A6D9337}"/>
              </a:ext>
            </a:extLst>
          </p:cNvPr>
          <p:cNvSpPr>
            <a:spLocks noChangeArrowheads="1" noChangeShapeType="1" noTextEdit="1"/>
          </p:cNvSpPr>
          <p:nvPr/>
        </p:nvSpPr>
        <p:spPr bwMode="auto">
          <a:xfrm>
            <a:off x="1295400" y="533400"/>
            <a:ext cx="59436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JOptionPane</a:t>
            </a:r>
          </a:p>
        </p:txBody>
      </p:sp>
      <p:sp>
        <p:nvSpPr>
          <p:cNvPr id="21509" name="Text Box 31">
            <a:extLst>
              <a:ext uri="{FF2B5EF4-FFF2-40B4-BE49-F238E27FC236}">
                <a16:creationId xmlns:a16="http://schemas.microsoft.com/office/drawing/2014/main" id="{3CCAFF65-86B8-4613-8C44-0CAFA5AC054A}"/>
              </a:ext>
            </a:extLst>
          </p:cNvPr>
          <p:cNvSpPr txBox="1">
            <a:spLocks noChangeArrowheads="1"/>
          </p:cNvSpPr>
          <p:nvPr/>
        </p:nvSpPr>
        <p:spPr bwMode="auto">
          <a:xfrm>
            <a:off x="1066800" y="1890713"/>
            <a:ext cx="7391400" cy="2677656"/>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solidFill>
                  <a:schemeClr val="accent2"/>
                </a:solidFill>
                <a:latin typeface="Tahoma" panose="020B0604030504040204" pitchFamily="34" charset="0"/>
              </a:rPr>
              <a:t>A class that offers the easiest alternative to using the console window for input and output.</a:t>
            </a:r>
          </a:p>
          <a:p>
            <a:pPr eaLnBrk="1" hangingPunct="1">
              <a:spcBef>
                <a:spcPct val="0"/>
              </a:spcBef>
              <a:buFontTx/>
              <a:buNone/>
            </a:pPr>
            <a:endParaRPr lang="en-US" altLang="en-US" sz="2800" dirty="0">
              <a:solidFill>
                <a:schemeClr val="accent2"/>
              </a:solidFill>
              <a:latin typeface="Tahoma" panose="020B0604030504040204" pitchFamily="34" charset="0"/>
            </a:endParaRPr>
          </a:p>
          <a:p>
            <a:pPr eaLnBrk="1" hangingPunct="1">
              <a:spcBef>
                <a:spcPct val="0"/>
              </a:spcBef>
              <a:buFontTx/>
              <a:buNone/>
            </a:pPr>
            <a:r>
              <a:rPr lang="en-US" altLang="en-US" sz="2800" dirty="0">
                <a:solidFill>
                  <a:schemeClr val="accent2"/>
                </a:solidFill>
                <a:latin typeface="Tahoma" panose="020B0604030504040204" pitchFamily="34" charset="0"/>
              </a:rPr>
              <a:t>Has the ability to display any message, an optional icon, and a selected set of buttons.</a:t>
            </a:r>
          </a:p>
        </p:txBody>
      </p:sp>
      <p:sp>
        <p:nvSpPr>
          <p:cNvPr id="21510" name="TextBox 1">
            <a:extLst>
              <a:ext uri="{FF2B5EF4-FFF2-40B4-BE49-F238E27FC236}">
                <a16:creationId xmlns:a16="http://schemas.microsoft.com/office/drawing/2014/main" id="{B3E72ADD-25C8-4E7D-9305-3824A1A5A66D}"/>
              </a:ext>
            </a:extLst>
          </p:cNvPr>
          <p:cNvSpPr txBox="1">
            <a:spLocks noChangeArrowheads="1"/>
          </p:cNvSpPr>
          <p:nvPr/>
        </p:nvSpPr>
        <p:spPr bwMode="auto">
          <a:xfrm>
            <a:off x="1030288" y="5926138"/>
            <a:ext cx="2895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hlinkClick r:id="rId3"/>
              </a:rPr>
              <a:t>Link to Oracle</a:t>
            </a:r>
            <a:endParaRPr lang="en-US" altLang="en-US" sz="2800" dirty="0">
              <a:latin typeface="Tahoma" panose="020B0604030504040204" pitchFamily="34" charset="0"/>
            </a:endParaRPr>
          </a:p>
        </p:txBody>
      </p:sp>
    </p:spTree>
    <p:extLst>
      <p:ext uri="{BB962C8B-B14F-4D97-AF65-F5344CB8AC3E}">
        <p14:creationId xmlns:p14="http://schemas.microsoft.com/office/powerpoint/2010/main" val="146312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Text Box 4">
            <a:extLst>
              <a:ext uri="{FF2B5EF4-FFF2-40B4-BE49-F238E27FC236}">
                <a16:creationId xmlns:a16="http://schemas.microsoft.com/office/drawing/2014/main" id="{39F902C7-4AB8-4798-9167-0BA7512DDB2E}"/>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dirty="0">
              <a:solidFill>
                <a:srgbClr val="FF0000"/>
              </a:solidFill>
              <a:latin typeface="Tahoma" panose="020B0604030504040204" pitchFamily="34" charset="0"/>
            </a:endParaRPr>
          </a:p>
          <a:p>
            <a:pPr eaLnBrk="1" hangingPunct="1">
              <a:spcBef>
                <a:spcPct val="0"/>
              </a:spcBef>
              <a:buFontTx/>
              <a:buNone/>
            </a:pPr>
            <a:endParaRPr lang="en-US" altLang="en-US" sz="2800" dirty="0">
              <a:solidFill>
                <a:srgbClr val="FF0000"/>
              </a:solidFill>
              <a:latin typeface="Tahoma" panose="020B0604030504040204" pitchFamily="34" charset="0"/>
            </a:endParaRPr>
          </a:p>
        </p:txBody>
      </p:sp>
      <p:sp>
        <p:nvSpPr>
          <p:cNvPr id="23556" name="WordArt 5">
            <a:extLst>
              <a:ext uri="{FF2B5EF4-FFF2-40B4-BE49-F238E27FC236}">
                <a16:creationId xmlns:a16="http://schemas.microsoft.com/office/drawing/2014/main" id="{780FE43D-1559-4F0D-8F69-8229E5DDE9DD}"/>
              </a:ext>
            </a:extLst>
          </p:cNvPr>
          <p:cNvSpPr>
            <a:spLocks noChangeArrowheads="1" noChangeShapeType="1" noTextEdit="1"/>
          </p:cNvSpPr>
          <p:nvPr/>
        </p:nvSpPr>
        <p:spPr bwMode="auto">
          <a:xfrm>
            <a:off x="1295400" y="457200"/>
            <a:ext cx="59436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JOptionPane</a:t>
            </a:r>
          </a:p>
        </p:txBody>
      </p:sp>
      <p:sp>
        <p:nvSpPr>
          <p:cNvPr id="6" name="Text Box 31">
            <a:extLst>
              <a:ext uri="{FF2B5EF4-FFF2-40B4-BE49-F238E27FC236}">
                <a16:creationId xmlns:a16="http://schemas.microsoft.com/office/drawing/2014/main" id="{1881634F-0F21-450F-85CF-69EE0BAC15C8}"/>
              </a:ext>
            </a:extLst>
          </p:cNvPr>
          <p:cNvSpPr txBox="1">
            <a:spLocks noChangeArrowheads="1"/>
          </p:cNvSpPr>
          <p:nvPr/>
        </p:nvSpPr>
        <p:spPr bwMode="auto">
          <a:xfrm>
            <a:off x="381964" y="1578197"/>
            <a:ext cx="8241175" cy="1815882"/>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solidFill>
                  <a:schemeClr val="accent2"/>
                </a:solidFill>
                <a:latin typeface="Tahoma" panose="020B0604030504040204" pitchFamily="34" charset="0"/>
              </a:rPr>
              <a:t>While the JOptionPane class may appear complex because of the large number of methods, almost all uses of this class are one-line calls to one of the static showXxxDialog methods shown below:</a:t>
            </a:r>
          </a:p>
        </p:txBody>
      </p:sp>
      <p:graphicFrame>
        <p:nvGraphicFramePr>
          <p:cNvPr id="2" name="Table 1">
            <a:extLst>
              <a:ext uri="{FF2B5EF4-FFF2-40B4-BE49-F238E27FC236}">
                <a16:creationId xmlns:a16="http://schemas.microsoft.com/office/drawing/2014/main" id="{311C30A3-E82B-4732-BF35-9C8130264424}"/>
              </a:ext>
            </a:extLst>
          </p:cNvPr>
          <p:cNvGraphicFramePr>
            <a:graphicFrameLocks noGrp="1"/>
          </p:cNvGraphicFramePr>
          <p:nvPr>
            <p:extLst>
              <p:ext uri="{D42A27DB-BD31-4B8C-83A1-F6EECF244321}">
                <p14:modId xmlns:p14="http://schemas.microsoft.com/office/powerpoint/2010/main" val="1403292699"/>
              </p:ext>
            </p:extLst>
          </p:nvPr>
        </p:nvGraphicFramePr>
        <p:xfrm>
          <a:off x="561370" y="3733800"/>
          <a:ext cx="7882361" cy="1981200"/>
        </p:xfrm>
        <a:graphic>
          <a:graphicData uri="http://schemas.openxmlformats.org/drawingml/2006/table">
            <a:tbl>
              <a:tblPr firstRow="1" bandRow="1">
                <a:tableStyleId>{21E4AEA4-8DFA-4A89-87EB-49C32662AFE0}</a:tableStyleId>
              </a:tblPr>
              <a:tblGrid>
                <a:gridCol w="2304723">
                  <a:extLst>
                    <a:ext uri="{9D8B030D-6E8A-4147-A177-3AD203B41FA5}">
                      <a16:colId xmlns:a16="http://schemas.microsoft.com/office/drawing/2014/main" val="3071862601"/>
                    </a:ext>
                  </a:extLst>
                </a:gridCol>
                <a:gridCol w="5577638">
                  <a:extLst>
                    <a:ext uri="{9D8B030D-6E8A-4147-A177-3AD203B41FA5}">
                      <a16:colId xmlns:a16="http://schemas.microsoft.com/office/drawing/2014/main" val="782802738"/>
                    </a:ext>
                  </a:extLst>
                </a:gridCol>
              </a:tblGrid>
              <a:tr h="370840">
                <a:tc>
                  <a:txBody>
                    <a:bodyPr/>
                    <a:lstStyle/>
                    <a:p>
                      <a:pPr algn="ctr"/>
                      <a:r>
                        <a:rPr lang="en-US" sz="2000" dirty="0"/>
                        <a:t>Method Name</a:t>
                      </a:r>
                    </a:p>
                  </a:txBody>
                  <a:tcPr/>
                </a:tc>
                <a:tc>
                  <a:txBody>
                    <a:bodyPr/>
                    <a:lstStyle/>
                    <a:p>
                      <a:pPr algn="ctr"/>
                      <a:r>
                        <a:rPr lang="en-US" sz="2000" dirty="0"/>
                        <a:t>Description</a:t>
                      </a:r>
                    </a:p>
                  </a:txBody>
                  <a:tcPr/>
                </a:tc>
                <a:extLst>
                  <a:ext uri="{0D108BD9-81ED-4DB2-BD59-A6C34878D82A}">
                    <a16:rowId xmlns:a16="http://schemas.microsoft.com/office/drawing/2014/main" val="3664342015"/>
                  </a:ext>
                </a:extLst>
              </a:tr>
              <a:tr h="370840">
                <a:tc>
                  <a:txBody>
                    <a:bodyPr/>
                    <a:lstStyle/>
                    <a:p>
                      <a:r>
                        <a:rPr lang="en-US" sz="2000" dirty="0"/>
                        <a:t>showConfirmDialog</a:t>
                      </a:r>
                    </a:p>
                  </a:txBody>
                  <a:tcPr/>
                </a:tc>
                <a:tc>
                  <a:txBody>
                    <a:bodyPr/>
                    <a:lstStyle/>
                    <a:p>
                      <a:r>
                        <a:rPr lang="en-US" sz="2000" dirty="0"/>
                        <a:t>Asks a confirming question, like yes/no/cancel.</a:t>
                      </a:r>
                    </a:p>
                  </a:txBody>
                  <a:tcPr/>
                </a:tc>
                <a:extLst>
                  <a:ext uri="{0D108BD9-81ED-4DB2-BD59-A6C34878D82A}">
                    <a16:rowId xmlns:a16="http://schemas.microsoft.com/office/drawing/2014/main" val="802792257"/>
                  </a:ext>
                </a:extLst>
              </a:tr>
              <a:tr h="370840">
                <a:tc>
                  <a:txBody>
                    <a:bodyPr/>
                    <a:lstStyle/>
                    <a:p>
                      <a:r>
                        <a:rPr lang="en-US" sz="2000" dirty="0"/>
                        <a:t>showInputDialog</a:t>
                      </a:r>
                    </a:p>
                  </a:txBody>
                  <a:tcPr/>
                </a:tc>
                <a:tc>
                  <a:txBody>
                    <a:bodyPr/>
                    <a:lstStyle/>
                    <a:p>
                      <a:r>
                        <a:rPr lang="en-US" sz="2000" dirty="0"/>
                        <a:t>Prompt for some input.</a:t>
                      </a:r>
                    </a:p>
                  </a:txBody>
                  <a:tcPr/>
                </a:tc>
                <a:extLst>
                  <a:ext uri="{0D108BD9-81ED-4DB2-BD59-A6C34878D82A}">
                    <a16:rowId xmlns:a16="http://schemas.microsoft.com/office/drawing/2014/main" val="2956971972"/>
                  </a:ext>
                </a:extLst>
              </a:tr>
              <a:tr h="370840">
                <a:tc>
                  <a:txBody>
                    <a:bodyPr/>
                    <a:lstStyle/>
                    <a:p>
                      <a:r>
                        <a:rPr lang="en-US" sz="2000" dirty="0"/>
                        <a:t>showMessageDialog</a:t>
                      </a:r>
                    </a:p>
                  </a:txBody>
                  <a:tcPr/>
                </a:tc>
                <a:tc>
                  <a:txBody>
                    <a:bodyPr/>
                    <a:lstStyle/>
                    <a:p>
                      <a:r>
                        <a:rPr lang="en-US" sz="2000" dirty="0"/>
                        <a:t>Tell the user about something that has happened.</a:t>
                      </a:r>
                    </a:p>
                  </a:txBody>
                  <a:tcPr/>
                </a:tc>
                <a:extLst>
                  <a:ext uri="{0D108BD9-81ED-4DB2-BD59-A6C34878D82A}">
                    <a16:rowId xmlns:a16="http://schemas.microsoft.com/office/drawing/2014/main" val="1013680070"/>
                  </a:ext>
                </a:extLst>
              </a:tr>
              <a:tr h="370840">
                <a:tc>
                  <a:txBody>
                    <a:bodyPr/>
                    <a:lstStyle/>
                    <a:p>
                      <a:r>
                        <a:rPr lang="en-US" sz="2000" dirty="0"/>
                        <a:t>showOptionDialog</a:t>
                      </a:r>
                    </a:p>
                  </a:txBody>
                  <a:tcPr/>
                </a:tc>
                <a:tc>
                  <a:txBody>
                    <a:bodyPr/>
                    <a:lstStyle/>
                    <a:p>
                      <a:r>
                        <a:rPr lang="en-US" sz="2000" dirty="0"/>
                        <a:t>The unification of the above three.</a:t>
                      </a:r>
                    </a:p>
                  </a:txBody>
                  <a:tcPr/>
                </a:tc>
                <a:extLst>
                  <a:ext uri="{0D108BD9-81ED-4DB2-BD59-A6C34878D82A}">
                    <a16:rowId xmlns:a16="http://schemas.microsoft.com/office/drawing/2014/main" val="3859569523"/>
                  </a:ext>
                </a:extLst>
              </a:tr>
            </a:tbl>
          </a:graphicData>
        </a:graphic>
      </p:graphicFrame>
    </p:spTree>
    <p:extLst>
      <p:ext uri="{BB962C8B-B14F-4D97-AF65-F5344CB8AC3E}">
        <p14:creationId xmlns:p14="http://schemas.microsoft.com/office/powerpoint/2010/main" val="1666704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WordArt 5">
            <a:extLst>
              <a:ext uri="{FF2B5EF4-FFF2-40B4-BE49-F238E27FC236}">
                <a16:creationId xmlns:a16="http://schemas.microsoft.com/office/drawing/2014/main" id="{BEDE5745-AADD-4CAF-A205-F2192C79FA5B}"/>
              </a:ext>
            </a:extLst>
          </p:cNvPr>
          <p:cNvSpPr>
            <a:spLocks noChangeArrowheads="1" noChangeShapeType="1" noTextEdit="1"/>
          </p:cNvSpPr>
          <p:nvPr/>
        </p:nvSpPr>
        <p:spPr bwMode="auto">
          <a:xfrm>
            <a:off x="1295400" y="533400"/>
            <a:ext cx="59436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Show Message Dialog Method</a:t>
            </a:r>
          </a:p>
        </p:txBody>
      </p:sp>
      <p:sp>
        <p:nvSpPr>
          <p:cNvPr id="25603" name="Rectangle 4">
            <a:extLst>
              <a:ext uri="{FF2B5EF4-FFF2-40B4-BE49-F238E27FC236}">
                <a16:creationId xmlns:a16="http://schemas.microsoft.com/office/drawing/2014/main" id="{0C497A14-2FE9-432E-87B9-80C78B341D03}"/>
              </a:ext>
            </a:extLst>
          </p:cNvPr>
          <p:cNvSpPr>
            <a:spLocks noChangeArrowheads="1"/>
          </p:cNvSpPr>
          <p:nvPr/>
        </p:nvSpPr>
        <p:spPr bwMode="auto">
          <a:xfrm>
            <a:off x="381000" y="2057400"/>
            <a:ext cx="8382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rPr>
              <a:t>JOptionPane.showMessageDialog(null,"I Love Java");</a:t>
            </a:r>
          </a:p>
        </p:txBody>
      </p:sp>
      <p:pic>
        <p:nvPicPr>
          <p:cNvPr id="25604" name="Picture 6">
            <a:extLst>
              <a:ext uri="{FF2B5EF4-FFF2-40B4-BE49-F238E27FC236}">
                <a16:creationId xmlns:a16="http://schemas.microsoft.com/office/drawing/2014/main" id="{3385EFF2-E926-4589-B7AE-D1BCB544987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3276600"/>
            <a:ext cx="5514975" cy="2176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6168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WordArt 5">
            <a:extLst>
              <a:ext uri="{FF2B5EF4-FFF2-40B4-BE49-F238E27FC236}">
                <a16:creationId xmlns:a16="http://schemas.microsoft.com/office/drawing/2014/main" id="{A1A565AE-9B2E-4336-B1FE-CE1019C85A4D}"/>
              </a:ext>
            </a:extLst>
          </p:cNvPr>
          <p:cNvSpPr>
            <a:spLocks noChangeArrowheads="1" noChangeShapeType="1" noTextEdit="1"/>
          </p:cNvSpPr>
          <p:nvPr/>
        </p:nvSpPr>
        <p:spPr bwMode="auto">
          <a:xfrm>
            <a:off x="1295400" y="533400"/>
            <a:ext cx="59436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Show Message Dialog Method</a:t>
            </a:r>
          </a:p>
        </p:txBody>
      </p:sp>
      <p:sp>
        <p:nvSpPr>
          <p:cNvPr id="26627" name="Rectangle 4">
            <a:extLst>
              <a:ext uri="{FF2B5EF4-FFF2-40B4-BE49-F238E27FC236}">
                <a16:creationId xmlns:a16="http://schemas.microsoft.com/office/drawing/2014/main" id="{F81D08B6-417F-497F-BBA0-C7C64058B106}"/>
              </a:ext>
            </a:extLst>
          </p:cNvPr>
          <p:cNvSpPr>
            <a:spLocks noChangeArrowheads="1"/>
          </p:cNvSpPr>
          <p:nvPr/>
        </p:nvSpPr>
        <p:spPr bwMode="auto">
          <a:xfrm>
            <a:off x="152400" y="2057400"/>
            <a:ext cx="8839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800" dirty="0">
                <a:latin typeface="Tahoma" panose="020B0604030504040204" pitchFamily="34" charset="0"/>
              </a:rPr>
              <a:t>JOptionPane.showMessageDialog(null,"I Love Java","This is the title message", JOptionPane.ERROR_MESSAGE);</a:t>
            </a:r>
          </a:p>
        </p:txBody>
      </p:sp>
      <p:pic>
        <p:nvPicPr>
          <p:cNvPr id="26628" name="Picture 1">
            <a:extLst>
              <a:ext uri="{FF2B5EF4-FFF2-40B4-BE49-F238E27FC236}">
                <a16:creationId xmlns:a16="http://schemas.microsoft.com/office/drawing/2014/main" id="{96407271-34F7-4E8C-8DBF-F5483DB9444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657600"/>
            <a:ext cx="5738813" cy="298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5628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95E2449A-C190-4B5A-B90A-96CC25375BCF}"/>
              </a:ext>
            </a:extLst>
          </p:cNvPr>
          <p:cNvSpPr>
            <a:spLocks noChangeArrowheads="1"/>
          </p:cNvSpPr>
          <p:nvPr/>
        </p:nvSpPr>
        <p:spPr bwMode="auto">
          <a:xfrm>
            <a:off x="152400" y="1565275"/>
            <a:ext cx="88392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a:latin typeface="Tahoma" panose="020B0604030504040204" pitchFamily="34" charset="0"/>
              </a:rPr>
              <a:t>String name = JOptionPane.showInputDialog("What's your name?");</a:t>
            </a:r>
          </a:p>
          <a:p>
            <a:pPr eaLnBrk="1" hangingPunct="1">
              <a:spcBef>
                <a:spcPct val="0"/>
              </a:spcBef>
              <a:buFontTx/>
              <a:buNone/>
            </a:pPr>
            <a:r>
              <a:rPr lang="en-US" altLang="en-US" sz="2400" dirty="0">
                <a:latin typeface="Tahoma" panose="020B0604030504040204" pitchFamily="34" charset="0"/>
              </a:rPr>
              <a:t>		</a:t>
            </a:r>
          </a:p>
          <a:p>
            <a:pPr eaLnBrk="1" hangingPunct="1">
              <a:spcBef>
                <a:spcPct val="0"/>
              </a:spcBef>
              <a:buFontTx/>
              <a:buNone/>
            </a:pPr>
            <a:r>
              <a:rPr lang="en-US" altLang="en-US" sz="2400" dirty="0">
                <a:latin typeface="Tahoma" panose="020B0604030504040204" pitchFamily="34" charset="0"/>
              </a:rPr>
              <a:t>String message = String.format("Welcome, %s, to Graphical Programming in Java!",name);</a:t>
            </a:r>
          </a:p>
          <a:p>
            <a:pPr eaLnBrk="1" hangingPunct="1">
              <a:spcBef>
                <a:spcPct val="0"/>
              </a:spcBef>
              <a:buFontTx/>
              <a:buNone/>
            </a:pPr>
            <a:r>
              <a:rPr lang="en-US" altLang="en-US" sz="2400" dirty="0">
                <a:latin typeface="Tahoma" panose="020B0604030504040204" pitchFamily="34" charset="0"/>
              </a:rPr>
              <a:t>		</a:t>
            </a:r>
          </a:p>
          <a:p>
            <a:pPr eaLnBrk="1" hangingPunct="1">
              <a:spcBef>
                <a:spcPct val="0"/>
              </a:spcBef>
              <a:buFontTx/>
              <a:buNone/>
            </a:pPr>
            <a:r>
              <a:rPr lang="en-US" altLang="en-US" sz="2400" dirty="0">
                <a:latin typeface="Tahoma" panose="020B0604030504040204" pitchFamily="34" charset="0"/>
              </a:rPr>
              <a:t>JOptionPane.showMessageDialog(null, message);</a:t>
            </a:r>
          </a:p>
        </p:txBody>
      </p:sp>
      <p:sp>
        <p:nvSpPr>
          <p:cNvPr id="27652" name="WordArt 5">
            <a:extLst>
              <a:ext uri="{FF2B5EF4-FFF2-40B4-BE49-F238E27FC236}">
                <a16:creationId xmlns:a16="http://schemas.microsoft.com/office/drawing/2014/main" id="{295DAB85-26AC-4416-8915-24C8BCE378B8}"/>
              </a:ext>
            </a:extLst>
          </p:cNvPr>
          <p:cNvSpPr>
            <a:spLocks noChangeArrowheads="1" noChangeShapeType="1" noTextEdit="1"/>
          </p:cNvSpPr>
          <p:nvPr/>
        </p:nvSpPr>
        <p:spPr bwMode="auto">
          <a:xfrm>
            <a:off x="1295400" y="533400"/>
            <a:ext cx="59436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JOptionPane</a:t>
            </a:r>
          </a:p>
        </p:txBody>
      </p:sp>
      <p:pic>
        <p:nvPicPr>
          <p:cNvPr id="27653" name="Picture 4">
            <a:extLst>
              <a:ext uri="{FF2B5EF4-FFF2-40B4-BE49-F238E27FC236}">
                <a16:creationId xmlns:a16="http://schemas.microsoft.com/office/drawing/2014/main" id="{B768C402-3085-4894-9B26-3A4073C293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069" y="4243388"/>
            <a:ext cx="3588152" cy="18209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5">
            <a:extLst>
              <a:ext uri="{FF2B5EF4-FFF2-40B4-BE49-F238E27FC236}">
                <a16:creationId xmlns:a16="http://schemas.microsoft.com/office/drawing/2014/main" id="{15DE2C98-3AEF-4182-AC57-31984A9703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20634" y="4243388"/>
            <a:ext cx="4499276" cy="16650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94693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WordArt 5">
            <a:extLst>
              <a:ext uri="{FF2B5EF4-FFF2-40B4-BE49-F238E27FC236}">
                <a16:creationId xmlns:a16="http://schemas.microsoft.com/office/drawing/2014/main" id="{315D7BE7-DCBB-41BD-AFFE-DB04BA875A40}"/>
              </a:ext>
            </a:extLst>
          </p:cNvPr>
          <p:cNvSpPr>
            <a:spLocks noChangeArrowheads="1" noChangeShapeType="1" noTextEdit="1"/>
          </p:cNvSpPr>
          <p:nvPr/>
        </p:nvSpPr>
        <p:spPr bwMode="auto">
          <a:xfrm>
            <a:off x="1295400" y="533400"/>
            <a:ext cx="59436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Confirm Dialog Method</a:t>
            </a:r>
          </a:p>
        </p:txBody>
      </p:sp>
      <p:pic>
        <p:nvPicPr>
          <p:cNvPr id="2" name="Picture 1">
            <a:extLst>
              <a:ext uri="{FF2B5EF4-FFF2-40B4-BE49-F238E27FC236}">
                <a16:creationId xmlns:a16="http://schemas.microsoft.com/office/drawing/2014/main" id="{75CBC838-D823-4F40-8325-70102678480F}"/>
              </a:ext>
            </a:extLst>
          </p:cNvPr>
          <p:cNvPicPr>
            <a:picLocks noChangeAspect="1"/>
          </p:cNvPicPr>
          <p:nvPr/>
        </p:nvPicPr>
        <p:blipFill>
          <a:blip r:embed="rId3"/>
          <a:stretch>
            <a:fillRect/>
          </a:stretch>
        </p:blipFill>
        <p:spPr>
          <a:xfrm>
            <a:off x="1972297" y="2751039"/>
            <a:ext cx="4589806" cy="1887397"/>
          </a:xfrm>
          <a:prstGeom prst="rect">
            <a:avLst/>
          </a:prstGeom>
        </p:spPr>
      </p:pic>
      <p:sp>
        <p:nvSpPr>
          <p:cNvPr id="6" name="Text Box 31">
            <a:extLst>
              <a:ext uri="{FF2B5EF4-FFF2-40B4-BE49-F238E27FC236}">
                <a16:creationId xmlns:a16="http://schemas.microsoft.com/office/drawing/2014/main" id="{509C15E1-2518-4D88-A28A-6CF6C15869CD}"/>
              </a:ext>
            </a:extLst>
          </p:cNvPr>
          <p:cNvSpPr txBox="1">
            <a:spLocks noChangeArrowheads="1"/>
          </p:cNvSpPr>
          <p:nvPr/>
        </p:nvSpPr>
        <p:spPr bwMode="auto">
          <a:xfrm>
            <a:off x="1295400" y="1752154"/>
            <a:ext cx="819873" cy="523220"/>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dirty="0">
                <a:solidFill>
                  <a:schemeClr val="accent2"/>
                </a:solidFill>
                <a:latin typeface="Tahoma" panose="020B0604030504040204" pitchFamily="34" charset="0"/>
              </a:rPr>
              <a:t>title</a:t>
            </a:r>
          </a:p>
        </p:txBody>
      </p:sp>
      <p:sp>
        <p:nvSpPr>
          <p:cNvPr id="7" name="Text Box 31">
            <a:extLst>
              <a:ext uri="{FF2B5EF4-FFF2-40B4-BE49-F238E27FC236}">
                <a16:creationId xmlns:a16="http://schemas.microsoft.com/office/drawing/2014/main" id="{6EBCF463-23E2-4F7B-A25C-1EE1ED9536A1}"/>
              </a:ext>
            </a:extLst>
          </p:cNvPr>
          <p:cNvSpPr txBox="1">
            <a:spLocks noChangeArrowheads="1"/>
          </p:cNvSpPr>
          <p:nvPr/>
        </p:nvSpPr>
        <p:spPr bwMode="auto">
          <a:xfrm>
            <a:off x="229937" y="3412755"/>
            <a:ext cx="956840" cy="523220"/>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dirty="0">
                <a:solidFill>
                  <a:schemeClr val="accent2"/>
                </a:solidFill>
                <a:latin typeface="Tahoma" panose="020B0604030504040204" pitchFamily="34" charset="0"/>
              </a:rPr>
              <a:t>Icon</a:t>
            </a:r>
          </a:p>
        </p:txBody>
      </p:sp>
      <p:sp>
        <p:nvSpPr>
          <p:cNvPr id="8" name="Text Box 31">
            <a:extLst>
              <a:ext uri="{FF2B5EF4-FFF2-40B4-BE49-F238E27FC236}">
                <a16:creationId xmlns:a16="http://schemas.microsoft.com/office/drawing/2014/main" id="{5D6E5B31-ED3A-4383-9F1A-B79DA03CEC21}"/>
              </a:ext>
            </a:extLst>
          </p:cNvPr>
          <p:cNvSpPr txBox="1">
            <a:spLocks noChangeArrowheads="1"/>
          </p:cNvSpPr>
          <p:nvPr/>
        </p:nvSpPr>
        <p:spPr bwMode="auto">
          <a:xfrm>
            <a:off x="5732103" y="1799709"/>
            <a:ext cx="1659999" cy="523220"/>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dirty="0">
                <a:solidFill>
                  <a:schemeClr val="accent2"/>
                </a:solidFill>
                <a:latin typeface="Tahoma" panose="020B0604030504040204" pitchFamily="34" charset="0"/>
              </a:rPr>
              <a:t>message</a:t>
            </a:r>
          </a:p>
        </p:txBody>
      </p:sp>
      <p:sp>
        <p:nvSpPr>
          <p:cNvPr id="9" name="Text Box 31">
            <a:extLst>
              <a:ext uri="{FF2B5EF4-FFF2-40B4-BE49-F238E27FC236}">
                <a16:creationId xmlns:a16="http://schemas.microsoft.com/office/drawing/2014/main" id="{12E1A4F0-5537-4C7F-AFFD-58B3B9E23AC8}"/>
              </a:ext>
            </a:extLst>
          </p:cNvPr>
          <p:cNvSpPr txBox="1">
            <a:spLocks noChangeArrowheads="1"/>
          </p:cNvSpPr>
          <p:nvPr/>
        </p:nvSpPr>
        <p:spPr bwMode="auto">
          <a:xfrm>
            <a:off x="7330633" y="3896352"/>
            <a:ext cx="1415009" cy="523220"/>
          </a:xfrm>
          <a:prstGeom prst="rect">
            <a:avLst/>
          </a:prstGeom>
          <a:noFill/>
          <a:ln w="12700">
            <a:solidFill>
              <a:srgbClr val="00808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FontTx/>
              <a:buNone/>
            </a:pPr>
            <a:r>
              <a:rPr lang="en-US" altLang="en-US" sz="2800" dirty="0">
                <a:solidFill>
                  <a:schemeClr val="accent2"/>
                </a:solidFill>
                <a:latin typeface="Tahoma" panose="020B0604030504040204" pitchFamily="34" charset="0"/>
              </a:rPr>
              <a:t>buttons</a:t>
            </a:r>
          </a:p>
        </p:txBody>
      </p:sp>
      <p:cxnSp>
        <p:nvCxnSpPr>
          <p:cNvPr id="12" name="Straight Arrow Connector 7">
            <a:extLst>
              <a:ext uri="{FF2B5EF4-FFF2-40B4-BE49-F238E27FC236}">
                <a16:creationId xmlns:a16="http://schemas.microsoft.com/office/drawing/2014/main" id="{4B586BD4-F1E8-4691-9FB2-2F92FDAD5A5D}"/>
              </a:ext>
            </a:extLst>
          </p:cNvPr>
          <p:cNvCxnSpPr>
            <a:cxnSpLocks noChangeShapeType="1"/>
          </p:cNvCxnSpPr>
          <p:nvPr/>
        </p:nvCxnSpPr>
        <p:spPr bwMode="auto">
          <a:xfrm flipV="1">
            <a:off x="1295400" y="3674365"/>
            <a:ext cx="819873" cy="20372"/>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16" name="Straight Arrow Connector 7">
            <a:extLst>
              <a:ext uri="{FF2B5EF4-FFF2-40B4-BE49-F238E27FC236}">
                <a16:creationId xmlns:a16="http://schemas.microsoft.com/office/drawing/2014/main" id="{379522F5-F35F-40E4-881A-A58BFF66E7CE}"/>
              </a:ext>
            </a:extLst>
          </p:cNvPr>
          <p:cNvCxnSpPr>
            <a:cxnSpLocks noChangeShapeType="1"/>
          </p:cNvCxnSpPr>
          <p:nvPr/>
        </p:nvCxnSpPr>
        <p:spPr bwMode="auto">
          <a:xfrm>
            <a:off x="1709194" y="2350559"/>
            <a:ext cx="652041" cy="519963"/>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18" name="Straight Arrow Connector 7">
            <a:extLst>
              <a:ext uri="{FF2B5EF4-FFF2-40B4-BE49-F238E27FC236}">
                <a16:creationId xmlns:a16="http://schemas.microsoft.com/office/drawing/2014/main" id="{35016FBE-AB0D-46B5-8680-998F1D412720}"/>
              </a:ext>
            </a:extLst>
          </p:cNvPr>
          <p:cNvCxnSpPr>
            <a:cxnSpLocks noChangeShapeType="1"/>
          </p:cNvCxnSpPr>
          <p:nvPr/>
        </p:nvCxnSpPr>
        <p:spPr bwMode="auto">
          <a:xfrm flipH="1">
            <a:off x="4838218" y="2389192"/>
            <a:ext cx="1672542" cy="1164236"/>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cxnSp>
        <p:nvCxnSpPr>
          <p:cNvPr id="20" name="Straight Arrow Connector 7">
            <a:extLst>
              <a:ext uri="{FF2B5EF4-FFF2-40B4-BE49-F238E27FC236}">
                <a16:creationId xmlns:a16="http://schemas.microsoft.com/office/drawing/2014/main" id="{270EAAC8-7663-44D4-8A3C-2E897D01E742}"/>
              </a:ext>
            </a:extLst>
          </p:cNvPr>
          <p:cNvCxnSpPr>
            <a:cxnSpLocks noChangeShapeType="1"/>
          </p:cNvCxnSpPr>
          <p:nvPr/>
        </p:nvCxnSpPr>
        <p:spPr bwMode="auto">
          <a:xfrm flipH="1">
            <a:off x="5104435" y="4141499"/>
            <a:ext cx="2113829" cy="16463"/>
          </a:xfrm>
          <a:prstGeom prst="straightConnector1">
            <a:avLst/>
          </a:prstGeom>
          <a:noFill/>
          <a:ln w="57150" algn="ctr">
            <a:solidFill>
              <a:srgbClr val="FF0000"/>
            </a:solidFill>
            <a:round/>
            <a:headEnd type="none" w="sm" len="sm"/>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41180001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Text Box 16">
            <a:extLst>
              <a:ext uri="{FF2B5EF4-FFF2-40B4-BE49-F238E27FC236}">
                <a16:creationId xmlns:a16="http://schemas.microsoft.com/office/drawing/2014/main" id="{7C23B614-BDAE-406D-9EC1-08E7F816CDCA}"/>
              </a:ext>
            </a:extLst>
          </p:cNvPr>
          <p:cNvSpPr txBox="1">
            <a:spLocks noChangeArrowheads="1"/>
          </p:cNvSpPr>
          <p:nvPr/>
        </p:nvSpPr>
        <p:spPr bwMode="auto">
          <a:xfrm>
            <a:off x="402220" y="1677365"/>
            <a:ext cx="8534400"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To use the confirm dialog method, you decide what the message should be, what title you desire, and what icon and buttons are appropriate.  To display the confirm dialog box in code, you use the showConfirmDialog method.</a:t>
            </a:r>
          </a:p>
        </p:txBody>
      </p:sp>
      <p:sp>
        <p:nvSpPr>
          <p:cNvPr id="5" name="WordArt 5">
            <a:extLst>
              <a:ext uri="{FF2B5EF4-FFF2-40B4-BE49-F238E27FC236}">
                <a16:creationId xmlns:a16="http://schemas.microsoft.com/office/drawing/2014/main" id="{198FAC05-C4A7-4E6C-A044-0FB48A2886F9}"/>
              </a:ext>
            </a:extLst>
          </p:cNvPr>
          <p:cNvSpPr>
            <a:spLocks noChangeArrowheads="1" noChangeShapeType="1" noTextEdit="1"/>
          </p:cNvSpPr>
          <p:nvPr/>
        </p:nvSpPr>
        <p:spPr bwMode="auto">
          <a:xfrm>
            <a:off x="1295400" y="533400"/>
            <a:ext cx="59436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Confirm Dialog Method</a:t>
            </a:r>
          </a:p>
        </p:txBody>
      </p:sp>
      <p:graphicFrame>
        <p:nvGraphicFramePr>
          <p:cNvPr id="6" name="Table 5">
            <a:extLst>
              <a:ext uri="{FF2B5EF4-FFF2-40B4-BE49-F238E27FC236}">
                <a16:creationId xmlns:a16="http://schemas.microsoft.com/office/drawing/2014/main" id="{45BD5FFB-1E19-4EE4-B73A-C35D5392C349}"/>
              </a:ext>
            </a:extLst>
          </p:cNvPr>
          <p:cNvGraphicFramePr>
            <a:graphicFrameLocks noGrp="1"/>
          </p:cNvGraphicFramePr>
          <p:nvPr>
            <p:extLst>
              <p:ext uri="{D42A27DB-BD31-4B8C-83A1-F6EECF244321}">
                <p14:modId xmlns:p14="http://schemas.microsoft.com/office/powerpoint/2010/main" val="2822458697"/>
              </p:ext>
            </p:extLst>
          </p:nvPr>
        </p:nvGraphicFramePr>
        <p:xfrm>
          <a:off x="402220" y="4070751"/>
          <a:ext cx="7465671" cy="2103120"/>
        </p:xfrm>
        <a:graphic>
          <a:graphicData uri="http://schemas.openxmlformats.org/drawingml/2006/table">
            <a:tbl>
              <a:tblPr bandRow="1">
                <a:tableStyleId>{93296810-A885-4BE3-A3E7-6D5BEEA58F35}</a:tableStyleId>
              </a:tblPr>
              <a:tblGrid>
                <a:gridCol w="7465671">
                  <a:extLst>
                    <a:ext uri="{9D8B030D-6E8A-4147-A177-3AD203B41FA5}">
                      <a16:colId xmlns:a16="http://schemas.microsoft.com/office/drawing/2014/main" val="363389882"/>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rPr>
                        <a:t>JOptionPane.showConfirmDialog(null, message);</a:t>
                      </a:r>
                    </a:p>
                    <a:p>
                      <a:endParaRPr lang="en-US" sz="2000" b="1" dirty="0">
                        <a:solidFill>
                          <a:schemeClr val="bg1"/>
                        </a:solidFill>
                      </a:endParaRPr>
                    </a:p>
                  </a:txBody>
                  <a:tcPr/>
                </a:tc>
                <a:extLst>
                  <a:ext uri="{0D108BD9-81ED-4DB2-BD59-A6C34878D82A}">
                    <a16:rowId xmlns:a16="http://schemas.microsoft.com/office/drawing/2014/main" val="105503621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rPr>
                        <a:t>JOptionPane.showConfirmDialog(null, message, title, buttons);</a:t>
                      </a:r>
                    </a:p>
                    <a:p>
                      <a:endParaRPr lang="en-US" sz="2000" b="1" dirty="0">
                        <a:solidFill>
                          <a:schemeClr val="bg1"/>
                        </a:solidFill>
                      </a:endParaRPr>
                    </a:p>
                  </a:txBody>
                  <a:tcPr/>
                </a:tc>
                <a:extLst>
                  <a:ext uri="{0D108BD9-81ED-4DB2-BD59-A6C34878D82A}">
                    <a16:rowId xmlns:a16="http://schemas.microsoft.com/office/drawing/2014/main" val="267922184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chemeClr val="bg1"/>
                          </a:solidFill>
                        </a:rPr>
                        <a:t>JOptionPane.showConfirmDialog(null, message, title, buttons, icon);</a:t>
                      </a:r>
                    </a:p>
                    <a:p>
                      <a:endParaRPr lang="en-US" sz="2000" b="1" dirty="0">
                        <a:solidFill>
                          <a:schemeClr val="bg1"/>
                        </a:solidFill>
                      </a:endParaRPr>
                    </a:p>
                  </a:txBody>
                  <a:tcPr/>
                </a:tc>
                <a:extLst>
                  <a:ext uri="{0D108BD9-81ED-4DB2-BD59-A6C34878D82A}">
                    <a16:rowId xmlns:a16="http://schemas.microsoft.com/office/drawing/2014/main" val="2792516395"/>
                  </a:ext>
                </a:extLst>
              </a:tr>
            </a:tbl>
          </a:graphicData>
        </a:graphic>
      </p:graphicFrame>
    </p:spTree>
    <p:extLst>
      <p:ext uri="{BB962C8B-B14F-4D97-AF65-F5344CB8AC3E}">
        <p14:creationId xmlns:p14="http://schemas.microsoft.com/office/powerpoint/2010/main" val="10595751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552</TotalTime>
  <Words>884</Words>
  <Application>Microsoft Office PowerPoint</Application>
  <PresentationFormat>On-screen Show (4:3)</PresentationFormat>
  <Paragraphs>167</Paragraphs>
  <Slides>22</Slides>
  <Notes>18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Courier New</vt:lpstr>
      <vt:lpstr>Impact</vt:lpstr>
      <vt:lpstr>ScratchFont</vt:lpstr>
      <vt:lpstr>Tahoma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Hulett</dc:creator>
  <cp:lastModifiedBy>Bryce Hulett</cp:lastModifiedBy>
  <cp:revision>73</cp:revision>
  <dcterms:created xsi:type="dcterms:W3CDTF">2017-03-11T15:11:48Z</dcterms:created>
  <dcterms:modified xsi:type="dcterms:W3CDTF">2022-01-03T20:41:51Z</dcterms:modified>
</cp:coreProperties>
</file>