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257" r:id="rId2"/>
    <p:sldId id="279" r:id="rId3"/>
    <p:sldId id="280" r:id="rId4"/>
    <p:sldId id="321" r:id="rId5"/>
    <p:sldId id="322" r:id="rId6"/>
    <p:sldId id="283" r:id="rId7"/>
    <p:sldId id="284" r:id="rId8"/>
    <p:sldId id="285" r:id="rId9"/>
    <p:sldId id="286" r:id="rId10"/>
    <p:sldId id="287" r:id="rId11"/>
    <p:sldId id="325" r:id="rId12"/>
    <p:sldId id="329" r:id="rId13"/>
    <p:sldId id="326" r:id="rId14"/>
    <p:sldId id="327" r:id="rId15"/>
    <p:sldId id="328" r:id="rId16"/>
    <p:sldId id="330"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23" r:id="rId47"/>
    <p:sldId id="317" r:id="rId48"/>
    <p:sldId id="318" r:id="rId49"/>
    <p:sldId id="319" r:id="rId50"/>
    <p:sldId id="324" r:id="rId51"/>
    <p:sldId id="320"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32" autoAdjust="0"/>
  </p:normalViewPr>
  <p:slideViewPr>
    <p:cSldViewPr snapToGrid="0">
      <p:cViewPr varScale="1">
        <p:scale>
          <a:sx n="77" d="100"/>
          <a:sy n="77" d="100"/>
        </p:scale>
        <p:origin x="1416"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9CCDD8-F644-4CFC-8EB3-9E0EFF06BD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4991524-155F-4D28-80A7-BE93C9B63C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BE5443-FFC5-43CA-B8EF-A79ADE693BF8}" type="datetimeFigureOut">
              <a:rPr lang="en-US" smtClean="0"/>
              <a:t>1/7/2020</a:t>
            </a:fld>
            <a:endParaRPr lang="en-US"/>
          </a:p>
        </p:txBody>
      </p:sp>
      <p:sp>
        <p:nvSpPr>
          <p:cNvPr id="4" name="Footer Placeholder 3">
            <a:extLst>
              <a:ext uri="{FF2B5EF4-FFF2-40B4-BE49-F238E27FC236}">
                <a16:creationId xmlns:a16="http://schemas.microsoft.com/office/drawing/2014/main" id="{A22F5351-09C6-4DFC-9F9A-3CB3F3B48A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503CECC-4A4A-4E6D-AE9A-B81E6566A1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834E89-5E33-4548-B908-BC5A8D2E39E1}" type="slidenum">
              <a:rPr lang="en-US" smtClean="0"/>
              <a:t>‹#›</a:t>
            </a:fld>
            <a:endParaRPr lang="en-US"/>
          </a:p>
        </p:txBody>
      </p:sp>
    </p:spTree>
    <p:extLst>
      <p:ext uri="{BB962C8B-B14F-4D97-AF65-F5344CB8AC3E}">
        <p14:creationId xmlns:p14="http://schemas.microsoft.com/office/powerpoint/2010/main" val="2213199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9AFB5-F799-4D06-92DD-C51F6C49E2DD}" type="datetimeFigureOut">
              <a:rPr lang="en-US" smtClean="0"/>
              <a:t>1/7/2020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24C7C-75BF-40D7-9DD6-F528632A190E}" type="slidenum">
              <a:rPr lang="en-US" smtClean="0"/>
              <a:t>‹#›</a:t>
            </a:fld>
            <a:endParaRPr lang="en-US" dirty="0"/>
          </a:p>
        </p:txBody>
      </p:sp>
    </p:spTree>
    <p:extLst>
      <p:ext uri="{BB962C8B-B14F-4D97-AF65-F5344CB8AC3E}">
        <p14:creationId xmlns:p14="http://schemas.microsoft.com/office/powerpoint/2010/main" val="2771762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371600" y="1143000"/>
            <a:ext cx="4114800" cy="30861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30500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2131660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881993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12872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Or you could create a class that extends JButton and implements ActionListener.</a:t>
            </a:r>
          </a:p>
        </p:txBody>
      </p:sp>
    </p:spTree>
    <p:extLst>
      <p:ext uri="{BB962C8B-B14F-4D97-AF65-F5344CB8AC3E}">
        <p14:creationId xmlns:p14="http://schemas.microsoft.com/office/powerpoint/2010/main" val="3334496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Or you could create a class that extends JButton and implements ActionListener.</a:t>
            </a:r>
          </a:p>
        </p:txBody>
      </p:sp>
    </p:spTree>
    <p:extLst>
      <p:ext uri="{BB962C8B-B14F-4D97-AF65-F5344CB8AC3E}">
        <p14:creationId xmlns:p14="http://schemas.microsoft.com/office/powerpoint/2010/main" val="4000928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Or you could create a class that extends JButton and implements ActionListener.</a:t>
            </a:r>
          </a:p>
        </p:txBody>
      </p:sp>
    </p:spTree>
    <p:extLst>
      <p:ext uri="{BB962C8B-B14F-4D97-AF65-F5344CB8AC3E}">
        <p14:creationId xmlns:p14="http://schemas.microsoft.com/office/powerpoint/2010/main" val="2426617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Lambdas to the rescue.</a:t>
            </a:r>
          </a:p>
        </p:txBody>
      </p:sp>
    </p:spTree>
    <p:extLst>
      <p:ext uri="{BB962C8B-B14F-4D97-AF65-F5344CB8AC3E}">
        <p14:creationId xmlns:p14="http://schemas.microsoft.com/office/powerpoint/2010/main" val="2413233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6A67EA0-35F4-4DFB-9F60-CDA3542B8BBD}"/>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927E30F-2CBE-46DB-85FB-66AFD06A9D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904703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265B256-3E1C-4741-A851-1224C9EED47D}"/>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E44A3A95-732C-4809-AB9F-7A730088E2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55069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20E0947-8C34-47DB-A8FE-3D9F156BCF62}"/>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282CCD81-3729-49B4-9304-570DC290B8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274896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E87A06D-0FA2-4224-AF81-C786FF268E8C}"/>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3FBC75AD-ACF8-4E54-A542-BA952EAB9D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367935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A4586DD-B120-4FDF-83F6-2F625875313C}"/>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493544AC-230E-4749-961E-EDC7B87507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020451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E6E729A-162C-4274-AA09-BDB72EF3584E}"/>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A4278122-940D-4C7C-8FDC-3E1930707F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838551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98F70C7-0F74-4900-84D0-08868E5559F4}"/>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BD8DCAEC-534E-4F42-B4A9-23969732A4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Event added with </a:t>
            </a:r>
            <a:r>
              <a:rPr lang="en-US" altLang="en-US" b="1" dirty="0"/>
              <a:t>ActionListener</a:t>
            </a:r>
            <a:r>
              <a:rPr lang="en-US" altLang="en-US" dirty="0"/>
              <a:t>.</a:t>
            </a:r>
          </a:p>
          <a:p>
            <a:pPr eaLnBrk="1" hangingPunct="1"/>
            <a:endParaRPr lang="en-US" altLang="en-US" dirty="0"/>
          </a:p>
        </p:txBody>
      </p:sp>
    </p:spTree>
    <p:extLst>
      <p:ext uri="{BB962C8B-B14F-4D97-AF65-F5344CB8AC3E}">
        <p14:creationId xmlns:p14="http://schemas.microsoft.com/office/powerpoint/2010/main" val="203619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583E412-FE11-4B54-9EA2-DD64A9E9DA36}"/>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4BBB32AA-4715-40DA-88DF-80370D442E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388618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4B0C90E-2EBE-425A-80E2-AE572EBE3A27}"/>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10126E5E-C9F9-4A2F-BB10-064B7CE2D2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40020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B4B5D70-CF2B-4EDB-9190-4A3818032695}"/>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28AD50B7-E467-4581-A2B7-66AEBA2202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186381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32F3F5E-A63F-4B26-BFC2-AFA1E902F89E}"/>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DD5B3056-9AD3-4D35-815B-CD32B247CD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To add items to a JComboBox reference.addItem(“choice A”) and so on.</a:t>
            </a:r>
          </a:p>
          <a:p>
            <a:pPr eaLnBrk="1" hangingPunct="1"/>
            <a:endParaRPr lang="en-US" altLang="en-US" dirty="0"/>
          </a:p>
          <a:p>
            <a:pPr eaLnBrk="1" hangingPunct="1"/>
            <a:r>
              <a:rPr lang="en-US" altLang="en-US" dirty="0"/>
              <a:t>JTextArea textArea = new JTextArea("This is a very long String....",5, 20);</a:t>
            </a:r>
          </a:p>
          <a:p>
            <a:pPr eaLnBrk="1" hangingPunct="1"/>
            <a:r>
              <a:rPr lang="en-US" altLang="en-US" dirty="0"/>
              <a:t>JScrollPane scrollBar = new JScrollPane(textArea);</a:t>
            </a:r>
          </a:p>
          <a:p>
            <a:pPr eaLnBrk="1" hangingPunct="1"/>
            <a:r>
              <a:rPr lang="en-US" altLang="en-US" dirty="0"/>
              <a:t>add(scrollBar);</a:t>
            </a:r>
          </a:p>
        </p:txBody>
      </p:sp>
    </p:spTree>
    <p:extLst>
      <p:ext uri="{BB962C8B-B14F-4D97-AF65-F5344CB8AC3E}">
        <p14:creationId xmlns:p14="http://schemas.microsoft.com/office/powerpoint/2010/main" val="93451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A988A01-51FE-49CB-813E-3E6F19ED212F}"/>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3F1BB7D8-F3FF-4247-BD85-807A441B47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Event added with </a:t>
            </a:r>
            <a:r>
              <a:rPr lang="en-US" altLang="en-US" b="1" dirty="0"/>
              <a:t>ActionListener</a:t>
            </a:r>
            <a:r>
              <a:rPr lang="en-US" altLang="en-US" dirty="0"/>
              <a:t> and border added with BorderFactory.</a:t>
            </a:r>
          </a:p>
          <a:p>
            <a:pPr eaLnBrk="1" hangingPunct="1"/>
            <a:endParaRPr lang="en-US" altLang="en-US" dirty="0"/>
          </a:p>
        </p:txBody>
      </p:sp>
    </p:spTree>
    <p:extLst>
      <p:ext uri="{BB962C8B-B14F-4D97-AF65-F5344CB8AC3E}">
        <p14:creationId xmlns:p14="http://schemas.microsoft.com/office/powerpoint/2010/main" val="469543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5546558-3722-4AC5-8019-1497D024EF4D}"/>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E1B94ADF-BB44-4C6F-BC26-1320D6F0E3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260288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F0EA606-1E5E-4524-81A0-17F02F6B9BDB}"/>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EE7DA6E4-2EA9-4ADD-A4DE-E9CB91B8B0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Event added with </a:t>
            </a:r>
            <a:r>
              <a:rPr lang="en-US" altLang="en-US" b="1" dirty="0"/>
              <a:t>ActionListener</a:t>
            </a:r>
            <a:r>
              <a:rPr lang="en-US"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for mutually exclusive events</a:t>
            </a:r>
          </a:p>
        </p:txBody>
      </p:sp>
    </p:spTree>
    <p:extLst>
      <p:ext uri="{BB962C8B-B14F-4D97-AF65-F5344CB8AC3E}">
        <p14:creationId xmlns:p14="http://schemas.microsoft.com/office/powerpoint/2010/main" val="3548617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F8B3DB1-6EFD-460D-A5FA-8CB10B18064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B6B5F194-BE38-487B-9426-D90A8B3B9D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531577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DFED907-A306-4D96-AC40-2330AD7AAD8F}"/>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E26846EA-036D-47DF-AA0A-7C160DE6EB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54427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481352F-0AAA-4A27-84C9-DF27FAC48CF6}"/>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568B8B76-1C15-43DB-A435-95C037E50E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5499275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085BBCA-5851-48D7-B942-AE9483F2F36F}"/>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A610BAD2-A6E0-4118-BEFE-C814BADC30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200" dirty="0"/>
              <a:t>The panel control provides a convenient way of grouping related controls.</a:t>
            </a:r>
            <a:endParaRPr lang="en-US" altLang="en-US" dirty="0"/>
          </a:p>
        </p:txBody>
      </p:sp>
    </p:spTree>
    <p:extLst>
      <p:ext uri="{BB962C8B-B14F-4D97-AF65-F5344CB8AC3E}">
        <p14:creationId xmlns:p14="http://schemas.microsoft.com/office/powerpoint/2010/main" val="4051396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4636931-767A-40D8-9554-5C26FFD53085}"/>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CD5F2700-6F28-4C70-9402-EAC40EB890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119183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135C2E73-1C91-41CA-A9CD-6A27EFB0FE73}"/>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2436281D-A26E-4082-BB24-5EF6E815B0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I technically changed the font as well with a font reference and the following method call:</a:t>
            </a:r>
          </a:p>
          <a:p>
            <a:pPr eaLnBrk="1" hangingPunct="1"/>
            <a:r>
              <a:rPr lang="en-US" altLang="en-US" dirty="0"/>
              <a:t> samplePanel.setBorder(BorderFactory.createTitledBorder(null, "JPanel", TitledBorder.LEFT, TitledBorder.DEFAULT_POSITION, font, Color.black));</a:t>
            </a:r>
          </a:p>
        </p:txBody>
      </p:sp>
    </p:spTree>
    <p:extLst>
      <p:ext uri="{BB962C8B-B14F-4D97-AF65-F5344CB8AC3E}">
        <p14:creationId xmlns:p14="http://schemas.microsoft.com/office/powerpoint/2010/main" val="37793618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86FEAEB-0311-4351-963E-334D69EA8127}"/>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68BF976F-CC9F-4943-B694-72F7A8FFAE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0973090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650C2EB-3618-4D85-8017-37BBD5EC354C}"/>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E6E43FAE-D200-4DD6-9CDD-2A8E53E6A3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002609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D0D350B-1EB2-45C7-9711-4A5584C2EF4F}"/>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C487FB4E-7D73-4707-8DAF-676211D7D3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By default a JPanel uses a flowlayout.</a:t>
            </a:r>
          </a:p>
        </p:txBody>
      </p:sp>
    </p:spTree>
    <p:extLst>
      <p:ext uri="{BB962C8B-B14F-4D97-AF65-F5344CB8AC3E}">
        <p14:creationId xmlns:p14="http://schemas.microsoft.com/office/powerpoint/2010/main" val="2176585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4C2E942-9DE6-4EBA-9046-CD6DB7AEB7C5}"/>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84A589E1-B758-4FF4-96C3-1D0F75F695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BorderLayout is the default layout for the content pane of a frame.</a:t>
            </a:r>
          </a:p>
        </p:txBody>
      </p:sp>
    </p:spTree>
    <p:extLst>
      <p:ext uri="{BB962C8B-B14F-4D97-AF65-F5344CB8AC3E}">
        <p14:creationId xmlns:p14="http://schemas.microsoft.com/office/powerpoint/2010/main" val="2749175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324FD41-E916-4310-95B8-22E9D665CA16}"/>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20CD20DB-838A-44E6-AF80-3D4A62D762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89064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1AEA5EF-3A6B-46CE-BF05-EB5D765B778C}"/>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20942CD3-3541-4953-BA33-A6AB63D5AC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Hierarchy</a:t>
            </a:r>
          </a:p>
        </p:txBody>
      </p:sp>
    </p:spTree>
    <p:extLst>
      <p:ext uri="{BB962C8B-B14F-4D97-AF65-F5344CB8AC3E}">
        <p14:creationId xmlns:p14="http://schemas.microsoft.com/office/powerpoint/2010/main" val="21672704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BBEC75C-C612-41CD-8D7A-11964B71EC24}"/>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6F80E25E-9B92-4CA2-ACF9-1C8B1F7526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4247924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3D1EEDE-65BC-4EF8-AD0F-AF3434573413}"/>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6CEDD8E3-9F7C-4222-BAFE-6A0ADB99AB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6876520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FBBC9B51-CAAD-4503-B135-A3539E6E440B}"/>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5D0CFB54-C7E3-47FB-B482-E2AAA8F2E6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916839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1D164F1-FE71-40C4-8100-4EB8212C9EFC}"/>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91B79004-58E6-44C1-8A22-CDBD5C3A7C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2102899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0428DA7-9A3D-422F-BCCD-E48A4C6F77B9}"/>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5A7AAB71-31C5-4DE8-A5C4-CC9EFFBA3E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6905282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5F7ED93B-DD7B-4E2E-BCE1-40737BBBF71E}"/>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56CF2207-E6A6-49A2-8278-320AE9FC2C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1415873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5F7ED93B-DD7B-4E2E-BCE1-40737BBBF71E}"/>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56CF2207-E6A6-49A2-8278-320AE9FC2C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0494724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069F51A-365B-4005-BA46-79BFCF8D7A33}"/>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3D08686A-E4A7-4C65-A68B-EAAFAE20FD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293566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AF64913-12ED-4F3C-9CEA-1B4A15A46AF6}"/>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9CDBB574-57CC-493F-906C-81B376BA6F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27966862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C04D379-2809-4B87-83AE-409D143B6B2E}"/>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56348ACF-6E22-432A-82EC-2FA70051AD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9519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1AEA5EF-3A6B-46CE-BF05-EB5D765B778C}"/>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20942CD3-3541-4953-BA33-A6AB63D5AC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Hierarchy</a:t>
            </a:r>
          </a:p>
        </p:txBody>
      </p:sp>
    </p:spTree>
    <p:extLst>
      <p:ext uri="{BB962C8B-B14F-4D97-AF65-F5344CB8AC3E}">
        <p14:creationId xmlns:p14="http://schemas.microsoft.com/office/powerpoint/2010/main" val="39225302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C04D379-2809-4B87-83AE-409D143B6B2E}"/>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56348ACF-6E22-432A-82EC-2FA70051AD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064542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A5368D15-52E6-476C-83A0-565B91DCBA35}"/>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8C550A73-50B3-4489-A8D1-DC721099C7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83765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C504D12-A11D-4F8E-8AE0-4F39E5EA959E}"/>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3F4B4BB-BCB2-45F2-8957-E86DA564C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This JFrame contains a JPanel(colored purple), 3 JSliders and 3 JLables.</a:t>
            </a:r>
          </a:p>
        </p:txBody>
      </p:sp>
    </p:spTree>
    <p:extLst>
      <p:ext uri="{BB962C8B-B14F-4D97-AF65-F5344CB8AC3E}">
        <p14:creationId xmlns:p14="http://schemas.microsoft.com/office/powerpoint/2010/main" val="1107443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68ABF2C-A0EF-4332-B025-214D7D892E61}"/>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7A35C62-11A2-42FC-B044-F0C982AE3D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704052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F2CC93C-1A45-4624-AAE9-A739838943C8}"/>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255FB0EF-F2E5-4B8A-820B-A492190D04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922857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42652C9-4008-4DB2-8149-890F0F3FA275}"/>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235CBAC9-FC3D-48AB-831D-73105EF4F7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57680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77312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81688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423915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238530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51CDB-1A11-48BD-B220-FB3FD2100E05}"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31412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C51CDB-1A11-48BD-B220-FB3FD2100E05}"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12055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51CDB-1A11-48BD-B220-FB3FD2100E05}" type="datetimeFigureOut">
              <a:rPr lang="en-US" smtClean="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74585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51CDB-1A11-48BD-B220-FB3FD2100E05}" type="datetimeFigureOut">
              <a:rPr lang="en-US" smtClean="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07096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51CDB-1A11-48BD-B220-FB3FD2100E05}" type="datetimeFigureOut">
              <a:rPr lang="en-US" smtClean="0"/>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EDD429C-8788-47E2-A732-4544F48F98A2}" type="slidenum">
              <a:rPr lang="en-US" smtClean="0"/>
              <a:t>‹#›</a:t>
            </a:fld>
            <a:endParaRPr lang="en-US" dirty="0"/>
          </a:p>
        </p:txBody>
      </p:sp>
      <p:sp>
        <p:nvSpPr>
          <p:cNvPr id="5" name="Text Box 10"/>
          <p:cNvSpPr txBox="1">
            <a:spLocks noChangeArrowheads="1"/>
          </p:cNvSpPr>
          <p:nvPr userDrawn="1"/>
        </p:nvSpPr>
        <p:spPr bwMode="auto">
          <a:xfrm>
            <a:off x="8046720" y="6142349"/>
            <a:ext cx="1001441" cy="646113"/>
          </a:xfrm>
          <a:prstGeom prst="rect">
            <a:avLst/>
          </a:prstGeom>
          <a:solidFill>
            <a:schemeClr val="bg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nchorCtr="1">
            <a:spAutoFit/>
          </a:bodyPr>
          <a:lstStyle>
            <a:lvl1pPr>
              <a:spcBef>
                <a:spcPct val="50000"/>
              </a:spcBef>
              <a:defRPr sz="6600" b="1">
                <a:solidFill>
                  <a:schemeClr val="bg1"/>
                </a:solidFill>
                <a:latin typeface="Rockwell" panose="02060603020205020403" pitchFamily="18" charset="0"/>
              </a:defRPr>
            </a:lvl1pPr>
            <a:lvl2pPr marL="742950" indent="-285750">
              <a:spcBef>
                <a:spcPct val="50000"/>
              </a:spcBef>
              <a:defRPr sz="6600" b="1">
                <a:solidFill>
                  <a:schemeClr val="bg1"/>
                </a:solidFill>
                <a:latin typeface="Rockwell" panose="02060603020205020403" pitchFamily="18" charset="0"/>
              </a:defRPr>
            </a:lvl2pPr>
            <a:lvl3pPr marL="1143000" indent="-228600">
              <a:spcBef>
                <a:spcPct val="50000"/>
              </a:spcBef>
              <a:defRPr sz="6600" b="1">
                <a:solidFill>
                  <a:schemeClr val="bg1"/>
                </a:solidFill>
                <a:latin typeface="Rockwell" panose="02060603020205020403" pitchFamily="18" charset="0"/>
              </a:defRPr>
            </a:lvl3pPr>
            <a:lvl4pPr marL="1600200" indent="-228600">
              <a:spcBef>
                <a:spcPct val="50000"/>
              </a:spcBef>
              <a:defRPr sz="6600" b="1">
                <a:solidFill>
                  <a:schemeClr val="bg1"/>
                </a:solidFill>
                <a:latin typeface="Rockwell" panose="02060603020205020403" pitchFamily="18" charset="0"/>
              </a:defRPr>
            </a:lvl4pPr>
            <a:lvl5pPr marL="2057400" indent="-228600">
              <a:spcBef>
                <a:spcPct val="50000"/>
              </a:spcBef>
              <a:defRPr sz="6600" b="1">
                <a:solidFill>
                  <a:schemeClr val="bg1"/>
                </a:solidFill>
                <a:latin typeface="Rockwell" panose="02060603020205020403" pitchFamily="18" charset="0"/>
              </a:defRPr>
            </a:lvl5pPr>
            <a:lvl6pPr marL="2514600" indent="-228600" eaLnBrk="0" fontAlgn="base" hangingPunct="0">
              <a:spcBef>
                <a:spcPct val="50000"/>
              </a:spcBef>
              <a:spcAft>
                <a:spcPct val="0"/>
              </a:spcAft>
              <a:defRPr sz="6600" b="1">
                <a:solidFill>
                  <a:schemeClr val="bg1"/>
                </a:solidFill>
                <a:latin typeface="Rockwell" panose="02060603020205020403" pitchFamily="18" charset="0"/>
              </a:defRPr>
            </a:lvl6pPr>
            <a:lvl7pPr marL="2971800" indent="-228600" eaLnBrk="0" fontAlgn="base" hangingPunct="0">
              <a:spcBef>
                <a:spcPct val="50000"/>
              </a:spcBef>
              <a:spcAft>
                <a:spcPct val="0"/>
              </a:spcAft>
              <a:defRPr sz="6600" b="1">
                <a:solidFill>
                  <a:schemeClr val="bg1"/>
                </a:solidFill>
                <a:latin typeface="Rockwell" panose="02060603020205020403" pitchFamily="18" charset="0"/>
              </a:defRPr>
            </a:lvl7pPr>
            <a:lvl8pPr marL="3429000" indent="-228600" eaLnBrk="0" fontAlgn="base" hangingPunct="0">
              <a:spcBef>
                <a:spcPct val="50000"/>
              </a:spcBef>
              <a:spcAft>
                <a:spcPct val="0"/>
              </a:spcAft>
              <a:defRPr sz="6600" b="1">
                <a:solidFill>
                  <a:schemeClr val="bg1"/>
                </a:solidFill>
                <a:latin typeface="Rockwell" panose="02060603020205020403" pitchFamily="18" charset="0"/>
              </a:defRPr>
            </a:lvl8pPr>
            <a:lvl9pPr marL="3886200" indent="-228600" eaLnBrk="0" fontAlgn="base" hangingPunct="0">
              <a:spcBef>
                <a:spcPct val="50000"/>
              </a:spcBef>
              <a:spcAft>
                <a:spcPct val="0"/>
              </a:spcAft>
              <a:defRPr sz="6600" b="1">
                <a:solidFill>
                  <a:schemeClr val="bg1"/>
                </a:solidFill>
                <a:latin typeface="Rockwell" panose="02060603020205020403" pitchFamily="18" charset="0"/>
              </a:defRPr>
            </a:lvl9pPr>
          </a:lstStyle>
          <a:p>
            <a:pPr eaLnBrk="1" hangingPunct="1">
              <a:defRPr/>
            </a:pPr>
            <a:r>
              <a:rPr lang="en-US" altLang="en-US" sz="3600" dirty="0">
                <a:latin typeface="ScratchFont" pitchFamily="2" charset="0"/>
              </a:rPr>
              <a:t>GUI</a:t>
            </a:r>
          </a:p>
        </p:txBody>
      </p:sp>
    </p:spTree>
    <p:extLst>
      <p:ext uri="{BB962C8B-B14F-4D97-AF65-F5344CB8AC3E}">
        <p14:creationId xmlns:p14="http://schemas.microsoft.com/office/powerpoint/2010/main" val="226563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29991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306829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51CDB-1A11-48BD-B220-FB3FD2100E05}" type="datetimeFigureOut">
              <a:rPr lang="en-US" smtClean="0"/>
              <a:t>1/7/2020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D429C-8788-47E2-A732-4544F48F98A2}" type="slidenum">
              <a:rPr lang="en-US" smtClean="0"/>
              <a:t>‹#›</a:t>
            </a:fld>
            <a:endParaRPr lang="en-US" dirty="0"/>
          </a:p>
        </p:txBody>
      </p:sp>
    </p:spTree>
    <p:extLst>
      <p:ext uri="{BB962C8B-B14F-4D97-AF65-F5344CB8AC3E}">
        <p14:creationId xmlns:p14="http://schemas.microsoft.com/office/powerpoint/2010/main" val="4293625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WordArt 11"/>
          <p:cNvSpPr>
            <a:spLocks noChangeArrowheads="1" noChangeShapeType="1" noTextEdit="1"/>
          </p:cNvSpPr>
          <p:nvPr/>
        </p:nvSpPr>
        <p:spPr bwMode="auto">
          <a:xfrm>
            <a:off x="1447800" y="304800"/>
            <a:ext cx="62484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Graphical User Interfaces</a:t>
            </a:r>
          </a:p>
        </p:txBody>
      </p:sp>
      <p:sp>
        <p:nvSpPr>
          <p:cNvPr id="14339" name="Rectangle 2"/>
          <p:cNvSpPr>
            <a:spLocks noChangeArrowheads="1"/>
          </p:cNvSpPr>
          <p:nvPr/>
        </p:nvSpPr>
        <p:spPr bwMode="auto">
          <a:xfrm>
            <a:off x="5033913" y="1477963"/>
            <a:ext cx="3987539"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a:spcBef>
                <a:spcPct val="0"/>
              </a:spcBef>
            </a:pPr>
            <a:r>
              <a:rPr lang="en-US" altLang="en-US" sz="2800" dirty="0">
                <a:latin typeface="Tahoma" panose="020B0604030504040204" pitchFamily="34" charset="0"/>
              </a:rPr>
              <a:t>Swing Controls</a:t>
            </a:r>
          </a:p>
          <a:p>
            <a:pPr marL="1085850" lvl="1" indent="-342900">
              <a:spcBef>
                <a:spcPct val="0"/>
              </a:spcBef>
            </a:pPr>
            <a:r>
              <a:rPr lang="en-US" altLang="en-US" sz="2400" dirty="0">
                <a:latin typeface="Tahoma" panose="020B0604030504040204" pitchFamily="34" charset="0"/>
              </a:rPr>
              <a:t>Buttons</a:t>
            </a:r>
          </a:p>
          <a:p>
            <a:pPr marL="1085850" lvl="1" indent="-342900">
              <a:spcBef>
                <a:spcPct val="0"/>
              </a:spcBef>
            </a:pPr>
            <a:r>
              <a:rPr lang="en-US" altLang="en-US" sz="2400" dirty="0">
                <a:latin typeface="Tahoma" panose="020B0604030504040204" pitchFamily="34" charset="0"/>
              </a:rPr>
              <a:t>Labels</a:t>
            </a:r>
          </a:p>
          <a:p>
            <a:pPr marL="1085850" lvl="1" indent="-342900">
              <a:spcBef>
                <a:spcPct val="0"/>
              </a:spcBef>
            </a:pPr>
            <a:r>
              <a:rPr lang="en-US" altLang="en-US" sz="2400" dirty="0">
                <a:latin typeface="Tahoma" panose="020B0604030504040204" pitchFamily="34" charset="0"/>
              </a:rPr>
              <a:t>Text fields</a:t>
            </a:r>
            <a:endParaRPr lang="en-US" altLang="en-US" sz="2800" dirty="0">
              <a:latin typeface="Tahoma" panose="020B0604030504040204" pitchFamily="34" charset="0"/>
            </a:endParaRPr>
          </a:p>
          <a:p>
            <a:pPr marL="342900" indent="-342900">
              <a:spcBef>
                <a:spcPct val="0"/>
              </a:spcBef>
            </a:pPr>
            <a:r>
              <a:rPr lang="en-US" altLang="en-US" sz="2800" dirty="0">
                <a:latin typeface="Tahoma" panose="020B0604030504040204" pitchFamily="34" charset="0"/>
              </a:rPr>
              <a:t>Panels</a:t>
            </a:r>
          </a:p>
          <a:p>
            <a:pPr marL="342900" indent="-342900">
              <a:spcBef>
                <a:spcPct val="0"/>
              </a:spcBef>
            </a:pPr>
            <a:r>
              <a:rPr lang="en-US" altLang="en-US" sz="2800" dirty="0">
                <a:latin typeface="Tahoma" panose="020B0604030504040204" pitchFamily="34" charset="0"/>
              </a:rPr>
              <a:t>Layout Managers</a:t>
            </a:r>
          </a:p>
          <a:p>
            <a:pPr marL="1085850" lvl="1" indent="-342900">
              <a:spcBef>
                <a:spcPct val="0"/>
              </a:spcBef>
            </a:pPr>
            <a:r>
              <a:rPr lang="en-US" altLang="en-US" sz="2400" dirty="0">
                <a:latin typeface="Tahoma" panose="020B0604030504040204" pitchFamily="34" charset="0"/>
              </a:rPr>
              <a:t>Flow</a:t>
            </a:r>
          </a:p>
          <a:p>
            <a:pPr marL="1085850" lvl="1" indent="-342900">
              <a:spcBef>
                <a:spcPct val="0"/>
              </a:spcBef>
            </a:pPr>
            <a:r>
              <a:rPr lang="en-US" altLang="en-US" sz="2400" dirty="0">
                <a:latin typeface="Tahoma" panose="020B0604030504040204" pitchFamily="34" charset="0"/>
              </a:rPr>
              <a:t>Border</a:t>
            </a:r>
          </a:p>
          <a:p>
            <a:pPr marL="1085850" lvl="1" indent="-342900">
              <a:spcBef>
                <a:spcPct val="0"/>
              </a:spcBef>
            </a:pPr>
            <a:r>
              <a:rPr lang="en-US" altLang="en-US" sz="2400" dirty="0">
                <a:latin typeface="Tahoma" panose="020B0604030504040204" pitchFamily="34" charset="0"/>
              </a:rPr>
              <a:t>GridBag</a:t>
            </a:r>
          </a:p>
        </p:txBody>
      </p:sp>
      <p:pic>
        <p:nvPicPr>
          <p:cNvPr id="1434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340" y="1344108"/>
            <a:ext cx="48387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286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844952" y="1524000"/>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For Swing components, like the button, event methods are added using the ActionListener. You must implement the </a:t>
            </a:r>
            <a:r>
              <a:rPr lang="en-US" altLang="en-US" sz="2800" dirty="0" err="1">
                <a:latin typeface="Tahoma" panose="020B0604030504040204" pitchFamily="34" charset="0"/>
              </a:rPr>
              <a:t>ActionListener</a:t>
            </a:r>
            <a:r>
              <a:rPr lang="en-US" altLang="en-US" sz="2800" dirty="0">
                <a:latin typeface="Tahoma" panose="020B0604030504040204" pitchFamily="34" charset="0"/>
              </a:rPr>
              <a:t> Interface which has one method:</a:t>
            </a:r>
          </a:p>
          <a:p>
            <a:pPr>
              <a:spcBef>
                <a:spcPct val="0"/>
              </a:spcBef>
              <a:buFontTx/>
              <a:buNone/>
            </a:pPr>
            <a:endParaRPr lang="en-US" altLang="en-US" sz="2800" dirty="0">
              <a:solidFill>
                <a:schemeClr val="accent2"/>
              </a:solidFill>
              <a:latin typeface="Tahoma" panose="020B0604030504040204" pitchFamily="34" charset="0"/>
            </a:endParaRPr>
          </a:p>
          <a:p>
            <a:pPr>
              <a:spcBef>
                <a:spcPct val="0"/>
              </a:spcBef>
              <a:buFontTx/>
              <a:buNone/>
            </a:pPr>
            <a:r>
              <a:rPr lang="en-US" altLang="en-US" sz="2800" dirty="0">
                <a:solidFill>
                  <a:schemeClr val="accent2"/>
                </a:solidFill>
                <a:latin typeface="Tahoma" panose="020B0604030504040204" pitchFamily="34" charset="0"/>
              </a:rPr>
              <a:t>public void </a:t>
            </a:r>
            <a:r>
              <a:rPr lang="en-US" altLang="en-US" sz="2800" dirty="0" err="1">
                <a:solidFill>
                  <a:schemeClr val="accent2"/>
                </a:solidFill>
                <a:latin typeface="Tahoma" panose="020B0604030504040204" pitchFamily="34" charset="0"/>
              </a:rPr>
              <a:t>actionPerformed</a:t>
            </a:r>
            <a:r>
              <a:rPr lang="en-US" altLang="en-US" sz="2800" dirty="0">
                <a:solidFill>
                  <a:schemeClr val="accent2"/>
                </a:solidFill>
                <a:latin typeface="Tahoma" panose="020B0604030504040204" pitchFamily="34" charset="0"/>
              </a:rPr>
              <a:t>(</a:t>
            </a:r>
            <a:r>
              <a:rPr lang="en-US" altLang="en-US" sz="2800" dirty="0" err="1">
                <a:solidFill>
                  <a:schemeClr val="accent2"/>
                </a:solidFill>
                <a:latin typeface="Tahoma" panose="020B0604030504040204" pitchFamily="34" charset="0"/>
              </a:rPr>
              <a:t>ActionEvent</a:t>
            </a:r>
            <a:r>
              <a:rPr lang="en-US" altLang="en-US" sz="2800" dirty="0">
                <a:solidFill>
                  <a:schemeClr val="accent2"/>
                </a:solidFill>
                <a:latin typeface="Tahoma" panose="020B0604030504040204" pitchFamily="34" charset="0"/>
              </a:rPr>
              <a:t> e);</a:t>
            </a:r>
          </a:p>
        </p:txBody>
      </p:sp>
    </p:spTree>
    <p:extLst>
      <p:ext uri="{BB962C8B-B14F-4D97-AF65-F5344CB8AC3E}">
        <p14:creationId xmlns:p14="http://schemas.microsoft.com/office/powerpoint/2010/main" val="339289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215153" y="1143661"/>
            <a:ext cx="483197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solidFill>
                  <a:schemeClr val="accent2"/>
                </a:solidFill>
                <a:latin typeface="Tahoma" panose="020B0604030504040204" pitchFamily="34" charset="0"/>
              </a:rPr>
              <a:t>public class </a:t>
            </a:r>
            <a:r>
              <a:rPr lang="en-US" altLang="en-US" sz="1200" dirty="0" err="1">
                <a:solidFill>
                  <a:schemeClr val="accent2"/>
                </a:solidFill>
                <a:latin typeface="Tahoma" panose="020B0604030504040204" pitchFamily="34" charset="0"/>
              </a:rPr>
              <a:t>TwoButtonsAlt</a:t>
            </a:r>
            <a:r>
              <a:rPr lang="en-US" altLang="en-US" sz="1200" dirty="0">
                <a:solidFill>
                  <a:schemeClr val="accent2"/>
                </a:solidFill>
                <a:latin typeface="Tahoma" panose="020B0604030504040204" pitchFamily="34" charset="0"/>
              </a:rPr>
              <a:t> extends </a:t>
            </a:r>
            <a:r>
              <a:rPr lang="en-US" altLang="en-US" sz="1200" dirty="0" err="1">
                <a:solidFill>
                  <a:schemeClr val="accent2"/>
                </a:solidFill>
                <a:latin typeface="Tahoma" panose="020B0604030504040204" pitchFamily="34" charset="0"/>
              </a:rPr>
              <a:t>JFrame</a:t>
            </a:r>
            <a:r>
              <a:rPr lang="en-US" altLang="en-US" sz="1200" dirty="0">
                <a:solidFill>
                  <a:schemeClr val="accent2"/>
                </a:solidFill>
                <a:latin typeface="Tahoma" panose="020B0604030504040204" pitchFamily="34" charset="0"/>
              </a:rPr>
              <a:t> {</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a:solidFill>
                  <a:schemeClr val="accent2"/>
                </a:solidFill>
                <a:latin typeface="Tahoma" panose="020B0604030504040204" pitchFamily="34" charset="0"/>
              </a:rPr>
              <a:t>    ColorButton</a:t>
            </a: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redButton</a:t>
            </a:r>
            <a:r>
              <a:rPr lang="en-US" altLang="en-US" sz="1200" dirty="0">
                <a:solidFill>
                  <a:schemeClr val="accent2"/>
                </a:solidFill>
                <a:latin typeface="Tahoma" panose="020B0604030504040204" pitchFamily="34" charset="0"/>
              </a:rPr>
              <a:t> = new </a:t>
            </a:r>
            <a:r>
              <a:rPr lang="en-US" altLang="en-US" sz="1200" dirty="0" err="1">
                <a:solidFill>
                  <a:schemeClr val="accent2"/>
                </a:solidFill>
                <a:latin typeface="Tahoma" panose="020B0604030504040204" pitchFamily="34" charset="0"/>
              </a:rPr>
              <a:t>ColorButton</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Color.red,"Red</a:t>
            </a:r>
            <a:r>
              <a:rPr lang="en-US" altLang="en-US" sz="1200" dirty="0">
                <a:solidFill>
                  <a:schemeClr val="accent2"/>
                </a:solidFill>
                <a:latin typeface="Tahoma" panose="020B0604030504040204" pitchFamily="34" charset="0"/>
              </a:rPr>
              <a:t>");</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ColorButton</a:t>
            </a: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grnButton</a:t>
            </a:r>
            <a:r>
              <a:rPr lang="en-US" altLang="en-US" sz="1200" dirty="0">
                <a:solidFill>
                  <a:schemeClr val="accent2"/>
                </a:solidFill>
                <a:latin typeface="Tahoma" panose="020B0604030504040204" pitchFamily="34" charset="0"/>
              </a:rPr>
              <a:t> = new </a:t>
            </a:r>
            <a:r>
              <a:rPr lang="en-US" altLang="en-US" sz="1200" dirty="0" err="1">
                <a:solidFill>
                  <a:schemeClr val="accent2"/>
                </a:solidFill>
                <a:latin typeface="Tahoma" panose="020B0604030504040204" pitchFamily="34" charset="0"/>
              </a:rPr>
              <a:t>ColorButton</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Color.green</a:t>
            </a:r>
            <a:r>
              <a:rPr lang="en-US" altLang="en-US" sz="1200" dirty="0">
                <a:solidFill>
                  <a:schemeClr val="accent2"/>
                </a:solidFill>
                <a:latin typeface="Tahoma" panose="020B0604030504040204" pitchFamily="34" charset="0"/>
              </a:rPr>
              <a:t>, "Green");</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TwoButtonsAlt</a:t>
            </a:r>
            <a:r>
              <a:rPr lang="en-US" altLang="en-US" sz="1200" dirty="0">
                <a:solidFill>
                  <a:schemeClr val="accent2"/>
                </a:solidFill>
                <a:latin typeface="Tahoma" panose="020B0604030504040204" pitchFamily="34" charset="0"/>
              </a:rPr>
              <a:t>() {</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setLayout</a:t>
            </a:r>
            <a:r>
              <a:rPr lang="en-US" altLang="en-US" sz="1200" dirty="0">
                <a:solidFill>
                  <a:schemeClr val="accent2"/>
                </a:solidFill>
                <a:latin typeface="Tahoma" panose="020B0604030504040204" pitchFamily="34" charset="0"/>
              </a:rPr>
              <a:t>(new </a:t>
            </a:r>
            <a:r>
              <a:rPr lang="en-US" altLang="en-US" sz="1200" dirty="0" err="1">
                <a:solidFill>
                  <a:schemeClr val="accent2"/>
                </a:solidFill>
                <a:latin typeface="Tahoma" panose="020B0604030504040204" pitchFamily="34" charset="0"/>
              </a:rPr>
              <a:t>FlowLayout</a:t>
            </a:r>
            <a:r>
              <a:rPr lang="en-US" altLang="en-US" sz="1200" dirty="0">
                <a:solidFill>
                  <a:schemeClr val="accent2"/>
                </a:solidFill>
                <a:latin typeface="Tahoma" panose="020B0604030504040204" pitchFamily="34" charset="0"/>
              </a:rPr>
              <a:t>());              </a:t>
            </a:r>
            <a:endParaRPr lang="en-US" altLang="en-US" sz="1200" dirty="0">
              <a:solidFill>
                <a:schemeClr val="accent6"/>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redButton.addActionListener</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redButton</a:t>
            </a:r>
            <a:r>
              <a:rPr lang="en-US" altLang="en-US" sz="1200" dirty="0">
                <a:solidFill>
                  <a:schemeClr val="accent2"/>
                </a:solidFill>
                <a:latin typeface="Tahoma" panose="020B0604030504040204" pitchFamily="34" charset="0"/>
              </a:rPr>
              <a:t>); </a:t>
            </a:r>
            <a:endParaRPr lang="en-US" altLang="en-US" sz="1200" dirty="0">
              <a:solidFill>
                <a:schemeClr val="accent6"/>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grnButton.addActionListener</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grnButton</a:t>
            </a:r>
            <a:r>
              <a:rPr lang="en-US" altLang="en-US" sz="1200" dirty="0">
                <a:solidFill>
                  <a:schemeClr val="accent2"/>
                </a:solidFill>
                <a:latin typeface="Tahoma" panose="020B0604030504040204" pitchFamily="34" charset="0"/>
              </a:rPr>
              <a:t>); </a:t>
            </a:r>
            <a:endParaRPr lang="en-US" altLang="en-US" sz="1200" dirty="0">
              <a:solidFill>
                <a:schemeClr val="accent6"/>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redButton.setBackground</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Color.red</a:t>
            </a:r>
            <a:r>
              <a:rPr lang="en-US" altLang="en-US" sz="1200" dirty="0">
                <a:solidFill>
                  <a:schemeClr val="accent2"/>
                </a:solidFill>
                <a:latin typeface="Tahoma" panose="020B0604030504040204" pitchFamily="34" charset="0"/>
              </a:rPr>
              <a:t>);</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grnButton.setBackground</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Color.green</a:t>
            </a:r>
            <a:r>
              <a:rPr lang="en-US" altLang="en-US" sz="1200" dirty="0">
                <a:solidFill>
                  <a:schemeClr val="accent2"/>
                </a:solidFill>
                <a:latin typeface="Tahoma" panose="020B0604030504040204" pitchFamily="34" charset="0"/>
              </a:rPr>
              <a:t>);</a:t>
            </a:r>
          </a:p>
          <a:p>
            <a:pPr>
              <a:spcBef>
                <a:spcPct val="0"/>
              </a:spcBef>
              <a:buFontTx/>
              <a:buNone/>
            </a:pPr>
            <a:r>
              <a:rPr lang="en-US" altLang="en-US" sz="1200" dirty="0">
                <a:solidFill>
                  <a:schemeClr val="accent2"/>
                </a:solidFill>
                <a:latin typeface="Tahoma" panose="020B0604030504040204" pitchFamily="34" charset="0"/>
              </a:rPr>
              <a:t>        add(</a:t>
            </a:r>
            <a:r>
              <a:rPr lang="en-US" altLang="en-US" sz="1200" dirty="0" err="1">
                <a:solidFill>
                  <a:schemeClr val="accent2"/>
                </a:solidFill>
                <a:latin typeface="Tahoma" panose="020B0604030504040204" pitchFamily="34" charset="0"/>
              </a:rPr>
              <a:t>redButton</a:t>
            </a:r>
            <a:r>
              <a:rPr lang="en-US" altLang="en-US" sz="1200" dirty="0">
                <a:solidFill>
                  <a:schemeClr val="accent2"/>
                </a:solidFill>
                <a:latin typeface="Tahoma" panose="020B0604030504040204" pitchFamily="34" charset="0"/>
              </a:rPr>
              <a:t>);</a:t>
            </a:r>
          </a:p>
          <a:p>
            <a:pPr>
              <a:spcBef>
                <a:spcPct val="0"/>
              </a:spcBef>
              <a:buFontTx/>
              <a:buNone/>
            </a:pPr>
            <a:r>
              <a:rPr lang="en-US" altLang="en-US" sz="1200" dirty="0">
                <a:solidFill>
                  <a:schemeClr val="accent2"/>
                </a:solidFill>
                <a:latin typeface="Tahoma" panose="020B0604030504040204" pitchFamily="34" charset="0"/>
              </a:rPr>
              <a:t>        add(</a:t>
            </a:r>
            <a:r>
              <a:rPr lang="en-US" altLang="en-US" sz="1200" dirty="0" err="1">
                <a:solidFill>
                  <a:schemeClr val="accent2"/>
                </a:solidFill>
                <a:latin typeface="Tahoma" panose="020B0604030504040204" pitchFamily="34" charset="0"/>
              </a:rPr>
              <a:t>grnButton</a:t>
            </a:r>
            <a:r>
              <a:rPr lang="en-US" altLang="en-US" sz="1200" dirty="0">
                <a:solidFill>
                  <a:schemeClr val="accent2"/>
                </a:solidFill>
                <a:latin typeface="Tahoma" panose="020B0604030504040204" pitchFamily="34" charset="0"/>
              </a:rPr>
              <a:t>);</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setVisible</a:t>
            </a:r>
            <a:r>
              <a:rPr lang="en-US" altLang="en-US" sz="1200" dirty="0">
                <a:solidFill>
                  <a:schemeClr val="accent2"/>
                </a:solidFill>
                <a:latin typeface="Tahoma" panose="020B0604030504040204" pitchFamily="34" charset="0"/>
              </a:rPr>
              <a:t>(true);</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setDefaultCloseOperation</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JFrame.EXIT_ON_CLOSE</a:t>
            </a:r>
            <a:r>
              <a:rPr lang="en-US" altLang="en-US" sz="1200" dirty="0">
                <a:solidFill>
                  <a:schemeClr val="accent2"/>
                </a:solidFill>
                <a:latin typeface="Tahoma" panose="020B0604030504040204" pitchFamily="34" charset="0"/>
              </a:rPr>
              <a:t>);</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setResizable</a:t>
            </a:r>
            <a:r>
              <a:rPr lang="en-US" altLang="en-US" sz="1200" dirty="0">
                <a:solidFill>
                  <a:schemeClr val="accent2"/>
                </a:solidFill>
                <a:latin typeface="Tahoma" panose="020B0604030504040204" pitchFamily="34" charset="0"/>
              </a:rPr>
              <a:t>(false);</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setLocationRelativeTo</a:t>
            </a:r>
            <a:r>
              <a:rPr lang="en-US" altLang="en-US" sz="1200" dirty="0">
                <a:solidFill>
                  <a:schemeClr val="accent2"/>
                </a:solidFill>
                <a:latin typeface="Tahoma" panose="020B0604030504040204" pitchFamily="34" charset="0"/>
              </a:rPr>
              <a:t>(null);</a:t>
            </a:r>
          </a:p>
          <a:p>
            <a:pPr>
              <a:spcBef>
                <a:spcPct val="0"/>
              </a:spcBef>
              <a:buFontTx/>
              <a:buNone/>
            </a:pPr>
            <a:r>
              <a:rPr lang="en-US" altLang="en-US" sz="1200" dirty="0">
                <a:solidFill>
                  <a:schemeClr val="accent2"/>
                </a:solidFill>
                <a:latin typeface="Tahoma" panose="020B0604030504040204" pitchFamily="34" charset="0"/>
              </a:rPr>
              <a:t>        pack();</a:t>
            </a:r>
          </a:p>
          <a:p>
            <a:pPr>
              <a:spcBef>
                <a:spcPct val="0"/>
              </a:spcBef>
              <a:buFontTx/>
              <a:buNone/>
            </a:pPr>
            <a:r>
              <a:rPr lang="en-US" altLang="en-US" sz="1200" dirty="0">
                <a:solidFill>
                  <a:schemeClr val="accent2"/>
                </a:solidFill>
                <a:latin typeface="Tahoma" panose="020B0604030504040204" pitchFamily="34" charset="0"/>
              </a:rPr>
              <a:t>    }</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public static void main(String[] </a:t>
            </a:r>
            <a:r>
              <a:rPr lang="en-US" altLang="en-US" sz="1200" dirty="0" err="1">
                <a:solidFill>
                  <a:schemeClr val="accent2"/>
                </a:solidFill>
                <a:latin typeface="Tahoma" panose="020B0604030504040204" pitchFamily="34" charset="0"/>
              </a:rPr>
              <a:t>args</a:t>
            </a:r>
            <a:r>
              <a:rPr lang="en-US" altLang="en-US" sz="1200" dirty="0">
                <a:solidFill>
                  <a:schemeClr val="accent2"/>
                </a:solidFill>
                <a:latin typeface="Tahoma" panose="020B0604030504040204" pitchFamily="34" charset="0"/>
              </a:rPr>
              <a:t>) {</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TwoButtonsAlt</a:t>
            </a:r>
            <a:r>
              <a:rPr lang="en-US" altLang="en-US" sz="1200" dirty="0">
                <a:solidFill>
                  <a:schemeClr val="accent2"/>
                </a:solidFill>
                <a:latin typeface="Tahoma" panose="020B0604030504040204" pitchFamily="34" charset="0"/>
              </a:rPr>
              <a:t> demo = new </a:t>
            </a:r>
            <a:r>
              <a:rPr lang="en-US" altLang="en-US" sz="1200" dirty="0" err="1">
                <a:solidFill>
                  <a:schemeClr val="accent2"/>
                </a:solidFill>
                <a:latin typeface="Tahoma" panose="020B0604030504040204" pitchFamily="34" charset="0"/>
              </a:rPr>
              <a:t>TwoButtonsAlt</a:t>
            </a:r>
            <a:r>
              <a:rPr lang="en-US" altLang="en-US" sz="1200" dirty="0">
                <a:solidFill>
                  <a:schemeClr val="accent2"/>
                </a:solidFill>
                <a:latin typeface="Tahoma" panose="020B0604030504040204" pitchFamily="34" charset="0"/>
              </a:rPr>
              <a:t>();</a:t>
            </a:r>
          </a:p>
          <a:p>
            <a:pPr>
              <a:spcBef>
                <a:spcPct val="0"/>
              </a:spcBef>
              <a:buFontTx/>
              <a:buNone/>
            </a:pPr>
            <a:r>
              <a:rPr lang="en-US" altLang="en-US" sz="1200" dirty="0">
                <a:solidFill>
                  <a:schemeClr val="accent2"/>
                </a:solidFill>
                <a:latin typeface="Tahoma" panose="020B0604030504040204" pitchFamily="34" charset="0"/>
              </a:rPr>
              <a:t>    }</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a:t>
            </a:r>
          </a:p>
        </p:txBody>
      </p:sp>
      <p:sp>
        <p:nvSpPr>
          <p:cNvPr id="5"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4715434" y="2511784"/>
            <a:ext cx="4428566" cy="318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solidFill>
                  <a:schemeClr val="accent6"/>
                </a:solidFill>
                <a:latin typeface="Tahoma" panose="020B0604030504040204" pitchFamily="34" charset="0"/>
              </a:rPr>
              <a:t>// inner class of </a:t>
            </a:r>
            <a:r>
              <a:rPr lang="en-US" altLang="en-US" sz="1200" dirty="0" err="1">
                <a:solidFill>
                  <a:schemeClr val="accent6"/>
                </a:solidFill>
                <a:latin typeface="Tahoma" panose="020B0604030504040204" pitchFamily="34" charset="0"/>
              </a:rPr>
              <a:t>TwoButtonsAlt</a:t>
            </a:r>
            <a:endParaRPr lang="en-US" altLang="en-US" sz="1200" dirty="0">
              <a:solidFill>
                <a:schemeClr val="accent6"/>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class </a:t>
            </a:r>
            <a:r>
              <a:rPr lang="en-US" altLang="en-US" sz="1200" dirty="0" err="1">
                <a:solidFill>
                  <a:schemeClr val="accent2"/>
                </a:solidFill>
                <a:latin typeface="Tahoma" panose="020B0604030504040204" pitchFamily="34" charset="0"/>
              </a:rPr>
              <a:t>ColorButton</a:t>
            </a:r>
            <a:r>
              <a:rPr lang="en-US" altLang="en-US" sz="1200" dirty="0">
                <a:solidFill>
                  <a:schemeClr val="accent2"/>
                </a:solidFill>
                <a:latin typeface="Tahoma" panose="020B0604030504040204" pitchFamily="34" charset="0"/>
              </a:rPr>
              <a:t> extends </a:t>
            </a:r>
            <a:r>
              <a:rPr lang="en-US" altLang="en-US" sz="1200" dirty="0" err="1">
                <a:solidFill>
                  <a:schemeClr val="accent2"/>
                </a:solidFill>
                <a:latin typeface="Tahoma" panose="020B0604030504040204" pitchFamily="34" charset="0"/>
              </a:rPr>
              <a:t>JButton</a:t>
            </a:r>
            <a:r>
              <a:rPr lang="en-US" altLang="en-US" sz="1200" dirty="0">
                <a:solidFill>
                  <a:schemeClr val="accent2"/>
                </a:solidFill>
                <a:latin typeface="Tahoma" panose="020B0604030504040204" pitchFamily="34" charset="0"/>
              </a:rPr>
              <a:t> implements </a:t>
            </a:r>
            <a:r>
              <a:rPr lang="en-US" altLang="en-US" sz="1200" dirty="0" err="1">
                <a:solidFill>
                  <a:schemeClr val="accent2"/>
                </a:solidFill>
                <a:latin typeface="Tahoma" panose="020B0604030504040204" pitchFamily="34" charset="0"/>
              </a:rPr>
              <a:t>ActionListener</a:t>
            </a:r>
            <a:r>
              <a:rPr lang="en-US" altLang="en-US" sz="1200" dirty="0">
                <a:solidFill>
                  <a:schemeClr val="accent2"/>
                </a:solidFill>
                <a:latin typeface="Tahoma" panose="020B0604030504040204" pitchFamily="34" charset="0"/>
              </a:rPr>
              <a:t> {</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Color col;</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public </a:t>
            </a:r>
            <a:r>
              <a:rPr lang="en-US" altLang="en-US" sz="1200" dirty="0" err="1">
                <a:solidFill>
                  <a:schemeClr val="accent2"/>
                </a:solidFill>
                <a:latin typeface="Tahoma" panose="020B0604030504040204" pitchFamily="34" charset="0"/>
              </a:rPr>
              <a:t>ColorButton</a:t>
            </a:r>
            <a:r>
              <a:rPr lang="en-US" altLang="en-US" sz="1200" dirty="0">
                <a:solidFill>
                  <a:schemeClr val="accent2"/>
                </a:solidFill>
                <a:latin typeface="Tahoma" panose="020B0604030504040204" pitchFamily="34" charset="0"/>
              </a:rPr>
              <a:t>(Color col, String s) {</a:t>
            </a:r>
          </a:p>
          <a:p>
            <a:pPr>
              <a:spcBef>
                <a:spcPct val="0"/>
              </a:spcBef>
              <a:buFontTx/>
              <a:buNone/>
            </a:pPr>
            <a:r>
              <a:rPr lang="en-US" altLang="en-US" sz="1200" dirty="0">
                <a:solidFill>
                  <a:schemeClr val="accent2"/>
                </a:solidFill>
                <a:latin typeface="Tahoma" panose="020B0604030504040204" pitchFamily="34" charset="0"/>
              </a:rPr>
              <a:t>        super(s);</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this.col</a:t>
            </a:r>
            <a:r>
              <a:rPr lang="en-US" altLang="en-US" sz="1200" dirty="0">
                <a:solidFill>
                  <a:schemeClr val="accent2"/>
                </a:solidFill>
                <a:latin typeface="Tahoma" panose="020B0604030504040204" pitchFamily="34" charset="0"/>
              </a:rPr>
              <a:t> = col;</a:t>
            </a:r>
          </a:p>
          <a:p>
            <a:pPr>
              <a:spcBef>
                <a:spcPct val="0"/>
              </a:spcBef>
              <a:buFontTx/>
              <a:buNone/>
            </a:pPr>
            <a:r>
              <a:rPr lang="en-US" altLang="en-US" sz="1200" dirty="0">
                <a:solidFill>
                  <a:schemeClr val="accent2"/>
                </a:solidFill>
                <a:latin typeface="Tahoma" panose="020B0604030504040204" pitchFamily="34" charset="0"/>
              </a:rPr>
              <a:t>    }</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@Override</a:t>
            </a:r>
          </a:p>
          <a:p>
            <a:pPr>
              <a:spcBef>
                <a:spcPct val="0"/>
              </a:spcBef>
              <a:buFontTx/>
              <a:buNone/>
            </a:pPr>
            <a:r>
              <a:rPr lang="en-US" altLang="en-US" sz="1200" dirty="0">
                <a:solidFill>
                  <a:schemeClr val="accent2"/>
                </a:solidFill>
                <a:latin typeface="Tahoma" panose="020B0604030504040204" pitchFamily="34" charset="0"/>
              </a:rPr>
              <a:t>    public void </a:t>
            </a:r>
            <a:r>
              <a:rPr lang="en-US" altLang="en-US" sz="1200" dirty="0" err="1">
                <a:solidFill>
                  <a:schemeClr val="accent2"/>
                </a:solidFill>
                <a:latin typeface="Tahoma" panose="020B0604030504040204" pitchFamily="34" charset="0"/>
              </a:rPr>
              <a:t>actionPerformed</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ActionEvent</a:t>
            </a:r>
            <a:r>
              <a:rPr lang="en-US" altLang="en-US" sz="1200" dirty="0">
                <a:solidFill>
                  <a:schemeClr val="accent2"/>
                </a:solidFill>
                <a:latin typeface="Tahoma" panose="020B0604030504040204" pitchFamily="34" charset="0"/>
              </a:rPr>
              <a:t> ae) {</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getContentPane</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setBackground</a:t>
            </a:r>
            <a:r>
              <a:rPr lang="en-US" altLang="en-US" sz="1200" dirty="0">
                <a:solidFill>
                  <a:schemeClr val="accent2"/>
                </a:solidFill>
                <a:latin typeface="Tahoma" panose="020B0604030504040204" pitchFamily="34" charset="0"/>
              </a:rPr>
              <a:t>(col);   </a:t>
            </a:r>
          </a:p>
          <a:p>
            <a:pPr>
              <a:spcBef>
                <a:spcPct val="0"/>
              </a:spcBef>
              <a:buFontTx/>
              <a:buNone/>
            </a:pPr>
            <a:r>
              <a:rPr lang="en-US" altLang="en-US" sz="1200" dirty="0">
                <a:solidFill>
                  <a:schemeClr val="accent2"/>
                </a:solidFill>
                <a:latin typeface="Tahoma" panose="020B0604030504040204" pitchFamily="34" charset="0"/>
              </a:rPr>
              <a:t>        repaint();</a:t>
            </a:r>
          </a:p>
          <a:p>
            <a:pPr>
              <a:spcBef>
                <a:spcPct val="0"/>
              </a:spcBef>
              <a:buFontTx/>
              <a:buNone/>
            </a:pPr>
            <a:r>
              <a:rPr lang="en-US" altLang="en-US" sz="1200" dirty="0">
                <a:solidFill>
                  <a:schemeClr val="accent2"/>
                </a:solidFill>
                <a:latin typeface="Tahoma" panose="020B0604030504040204" pitchFamily="34" charset="0"/>
              </a:rPr>
              <a:t>    }</a:t>
            </a:r>
          </a:p>
          <a:p>
            <a:pPr>
              <a:spcBef>
                <a:spcPct val="0"/>
              </a:spcBef>
              <a:buFontTx/>
              <a:buNone/>
            </a:pPr>
            <a:r>
              <a:rPr lang="en-US" altLang="en-US" sz="1200" dirty="0">
                <a:solidFill>
                  <a:schemeClr val="accent2"/>
                </a:solidFill>
                <a:latin typeface="Tahoma" panose="020B0604030504040204" pitchFamily="34" charset="0"/>
              </a:rPr>
              <a:t>}</a:t>
            </a:r>
          </a:p>
          <a:p>
            <a:pPr>
              <a:spcBef>
                <a:spcPct val="0"/>
              </a:spcBef>
              <a:buFontTx/>
              <a:buNone/>
            </a:pPr>
            <a:endParaRPr lang="en-US" altLang="en-US" sz="900" dirty="0">
              <a:solidFill>
                <a:schemeClr val="accent2"/>
              </a:solidFill>
              <a:latin typeface="Tahoma" panose="020B0604030504040204" pitchFamily="34" charset="0"/>
            </a:endParaRPr>
          </a:p>
        </p:txBody>
      </p:sp>
    </p:spTree>
    <p:extLst>
      <p:ext uri="{BB962C8B-B14F-4D97-AF65-F5344CB8AC3E}">
        <p14:creationId xmlns:p14="http://schemas.microsoft.com/office/powerpoint/2010/main" val="20414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1936333" y="1179522"/>
            <a:ext cx="5836067" cy="584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dirty="0">
                <a:solidFill>
                  <a:schemeClr val="accent2"/>
                </a:solidFill>
                <a:latin typeface="Tahoma" panose="020B0604030504040204" pitchFamily="34" charset="0"/>
              </a:rPr>
              <a:t>public class </a:t>
            </a:r>
            <a:r>
              <a:rPr lang="en-US" altLang="en-US" sz="1100" dirty="0" err="1">
                <a:solidFill>
                  <a:schemeClr val="accent2"/>
                </a:solidFill>
                <a:latin typeface="Tahoma" panose="020B0604030504040204" pitchFamily="34" charset="0"/>
              </a:rPr>
              <a:t>TwoButtons</a:t>
            </a:r>
            <a:r>
              <a:rPr lang="en-US" altLang="en-US" sz="1100" dirty="0">
                <a:solidFill>
                  <a:schemeClr val="accent2"/>
                </a:solidFill>
                <a:latin typeface="Tahoma" panose="020B0604030504040204" pitchFamily="34" charset="0"/>
              </a:rPr>
              <a:t> extends </a:t>
            </a:r>
            <a:r>
              <a:rPr lang="en-US" altLang="en-US" sz="1100" dirty="0" err="1">
                <a:solidFill>
                  <a:schemeClr val="accent2"/>
                </a:solidFill>
                <a:latin typeface="Tahoma" panose="020B0604030504040204" pitchFamily="34" charset="0"/>
              </a:rPr>
              <a:t>JFrame</a:t>
            </a:r>
            <a:r>
              <a:rPr lang="en-US" altLang="en-US" sz="1100" dirty="0">
                <a:solidFill>
                  <a:schemeClr val="accent2"/>
                </a:solidFill>
                <a:latin typeface="Tahoma" panose="020B0604030504040204" pitchFamily="34" charset="0"/>
              </a:rPr>
              <a:t> implements </a:t>
            </a:r>
            <a:r>
              <a:rPr lang="en-US" altLang="en-US" sz="1100" dirty="0" err="1">
                <a:solidFill>
                  <a:schemeClr val="accent2"/>
                </a:solidFill>
                <a:latin typeface="Tahoma" panose="020B0604030504040204" pitchFamily="34" charset="0"/>
              </a:rPr>
              <a:t>ActionListener</a:t>
            </a:r>
            <a:r>
              <a:rPr lang="en-US" altLang="en-US" sz="1100" dirty="0">
                <a:solidFill>
                  <a:schemeClr val="accent2"/>
                </a:solidFill>
                <a:latin typeface="Tahoma" panose="020B0604030504040204" pitchFamily="34" charset="0"/>
              </a:rPr>
              <a:t> {</a:t>
            </a:r>
          </a:p>
          <a:p>
            <a:pPr>
              <a:spcBef>
                <a:spcPct val="0"/>
              </a:spcBef>
              <a:buFontTx/>
              <a:buNone/>
            </a:pPr>
            <a:endParaRPr lang="en-US" altLang="en-US" sz="1100" dirty="0">
              <a:solidFill>
                <a:schemeClr val="accent2"/>
              </a:solidFill>
              <a:latin typeface="Tahoma" panose="020B0604030504040204" pitchFamily="34" charset="0"/>
            </a:endParaRP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JButton</a:t>
            </a: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redButton</a:t>
            </a:r>
            <a:r>
              <a:rPr lang="en-US" altLang="en-US" sz="1100" dirty="0">
                <a:solidFill>
                  <a:schemeClr val="accent2"/>
                </a:solidFill>
                <a:latin typeface="Tahoma" panose="020B0604030504040204" pitchFamily="34" charset="0"/>
              </a:rPr>
              <a:t> = new </a:t>
            </a:r>
            <a:r>
              <a:rPr lang="en-US" altLang="en-US" sz="1100" dirty="0" err="1">
                <a:solidFill>
                  <a:schemeClr val="accent2"/>
                </a:solidFill>
                <a:latin typeface="Tahoma" panose="020B0604030504040204" pitchFamily="34" charset="0"/>
              </a:rPr>
              <a:t>JButton</a:t>
            </a:r>
            <a:r>
              <a:rPr lang="en-US" altLang="en-US" sz="1100" dirty="0">
                <a:solidFill>
                  <a:schemeClr val="accent2"/>
                </a:solidFill>
                <a:latin typeface="Tahoma" panose="020B0604030504040204" pitchFamily="34" charset="0"/>
              </a:rPr>
              <a:t>("Red");</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JButton</a:t>
            </a: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grnButton</a:t>
            </a:r>
            <a:r>
              <a:rPr lang="en-US" altLang="en-US" sz="1100" dirty="0">
                <a:solidFill>
                  <a:schemeClr val="accent2"/>
                </a:solidFill>
                <a:latin typeface="Tahoma" panose="020B0604030504040204" pitchFamily="34" charset="0"/>
              </a:rPr>
              <a:t> = new </a:t>
            </a:r>
            <a:r>
              <a:rPr lang="en-US" altLang="en-US" sz="1100" dirty="0" err="1">
                <a:solidFill>
                  <a:schemeClr val="accent2"/>
                </a:solidFill>
                <a:latin typeface="Tahoma" panose="020B0604030504040204" pitchFamily="34" charset="0"/>
              </a:rPr>
              <a:t>JButton</a:t>
            </a:r>
            <a:r>
              <a:rPr lang="en-US" altLang="en-US" sz="1100" dirty="0">
                <a:solidFill>
                  <a:schemeClr val="accent2"/>
                </a:solidFill>
                <a:latin typeface="Tahoma" panose="020B0604030504040204" pitchFamily="34" charset="0"/>
              </a:rPr>
              <a:t>("Green");</a:t>
            </a:r>
          </a:p>
          <a:p>
            <a:pPr>
              <a:spcBef>
                <a:spcPct val="0"/>
              </a:spcBef>
              <a:buFontTx/>
              <a:buNone/>
            </a:pPr>
            <a:endParaRPr lang="en-US" altLang="en-US" sz="1100" dirty="0">
              <a:solidFill>
                <a:schemeClr val="accent2"/>
              </a:solidFill>
              <a:latin typeface="Tahoma" panose="020B0604030504040204" pitchFamily="34" charset="0"/>
            </a:endParaRP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TwoButtons</a:t>
            </a:r>
            <a:r>
              <a:rPr lang="en-US" altLang="en-US" sz="1100" dirty="0">
                <a:solidFill>
                  <a:schemeClr val="accent2"/>
                </a:solidFill>
                <a:latin typeface="Tahoma" panose="020B0604030504040204" pitchFamily="34" charset="0"/>
              </a:rPr>
              <a:t>() {</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setLayout</a:t>
            </a:r>
            <a:r>
              <a:rPr lang="en-US" altLang="en-US" sz="1100" dirty="0">
                <a:solidFill>
                  <a:schemeClr val="accent2"/>
                </a:solidFill>
                <a:latin typeface="Tahoma" panose="020B0604030504040204" pitchFamily="34" charset="0"/>
              </a:rPr>
              <a:t>(new </a:t>
            </a:r>
            <a:r>
              <a:rPr lang="en-US" altLang="en-US" sz="1100" dirty="0" err="1">
                <a:solidFill>
                  <a:schemeClr val="accent2"/>
                </a:solidFill>
                <a:latin typeface="Tahoma" panose="020B0604030504040204" pitchFamily="34" charset="0"/>
              </a:rPr>
              <a:t>FlowLayout</a:t>
            </a:r>
            <a:r>
              <a:rPr lang="en-US" altLang="en-US" sz="1100" dirty="0">
                <a:solidFill>
                  <a:schemeClr val="accent2"/>
                </a:solidFill>
                <a:latin typeface="Tahoma" panose="020B0604030504040204" pitchFamily="34" charset="0"/>
              </a:rPr>
              <a:t>());       </a:t>
            </a:r>
            <a:r>
              <a:rPr lang="en-US" altLang="en-US" sz="1100" dirty="0">
                <a:solidFill>
                  <a:schemeClr val="accent6"/>
                </a:solidFill>
                <a:latin typeface="Tahoma" panose="020B0604030504040204" pitchFamily="34" charset="0"/>
              </a:rPr>
              <a:t>// choose the layout manager</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redButton.addActionListener</a:t>
            </a:r>
            <a:r>
              <a:rPr lang="en-US" altLang="en-US" sz="1100" dirty="0">
                <a:solidFill>
                  <a:schemeClr val="accent2"/>
                </a:solidFill>
                <a:latin typeface="Tahoma" panose="020B0604030504040204" pitchFamily="34" charset="0"/>
              </a:rPr>
              <a:t>(this); </a:t>
            </a:r>
            <a:r>
              <a:rPr lang="en-US" altLang="en-US" sz="1100" dirty="0">
                <a:solidFill>
                  <a:schemeClr val="accent6"/>
                </a:solidFill>
                <a:latin typeface="Tahoma" panose="020B0604030504040204" pitchFamily="34" charset="0"/>
              </a:rPr>
              <a:t>// registers the </a:t>
            </a:r>
            <a:r>
              <a:rPr lang="en-US" altLang="en-US" sz="1100" dirty="0" err="1">
                <a:solidFill>
                  <a:schemeClr val="accent6"/>
                </a:solidFill>
                <a:latin typeface="Tahoma" panose="020B0604030504040204" pitchFamily="34" charset="0"/>
              </a:rPr>
              <a:t>TwoButtons</a:t>
            </a:r>
            <a:r>
              <a:rPr lang="en-US" altLang="en-US" sz="1100" dirty="0">
                <a:solidFill>
                  <a:schemeClr val="accent6"/>
                </a:solidFill>
                <a:latin typeface="Tahoma" panose="020B0604030504040204" pitchFamily="34" charset="0"/>
              </a:rPr>
              <a:t> object as the listener</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grnButton.addActionListener</a:t>
            </a:r>
            <a:r>
              <a:rPr lang="en-US" altLang="en-US" sz="1100" dirty="0">
                <a:solidFill>
                  <a:schemeClr val="accent2"/>
                </a:solidFill>
                <a:latin typeface="Tahoma" panose="020B0604030504040204" pitchFamily="34" charset="0"/>
              </a:rPr>
              <a:t>(this); </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redButton.setBackground</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Color.red</a:t>
            </a:r>
            <a:r>
              <a:rPr lang="en-US" altLang="en-US" sz="1100" dirty="0">
                <a:solidFill>
                  <a:schemeClr val="accent2"/>
                </a:solidFill>
                <a:latin typeface="Tahoma" panose="020B0604030504040204" pitchFamily="34" charset="0"/>
              </a:rPr>
              <a:t>);</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grnButton.setBackground</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Color.green</a:t>
            </a:r>
            <a:r>
              <a:rPr lang="en-US" altLang="en-US" sz="1100" dirty="0">
                <a:solidFill>
                  <a:schemeClr val="accent2"/>
                </a:solidFill>
                <a:latin typeface="Tahoma" panose="020B0604030504040204" pitchFamily="34" charset="0"/>
              </a:rPr>
              <a:t>);</a:t>
            </a:r>
          </a:p>
          <a:p>
            <a:pPr>
              <a:spcBef>
                <a:spcPct val="0"/>
              </a:spcBef>
              <a:buFontTx/>
              <a:buNone/>
            </a:pPr>
            <a:endParaRPr lang="en-US" altLang="en-US" sz="1100" dirty="0">
              <a:solidFill>
                <a:schemeClr val="accent2"/>
              </a:solidFill>
              <a:latin typeface="Tahoma" panose="020B0604030504040204" pitchFamily="34" charset="0"/>
            </a:endParaRPr>
          </a:p>
          <a:p>
            <a:pPr>
              <a:spcBef>
                <a:spcPct val="0"/>
              </a:spcBef>
              <a:buFontTx/>
              <a:buNone/>
            </a:pPr>
            <a:r>
              <a:rPr lang="en-US" altLang="en-US" sz="1100" dirty="0">
                <a:solidFill>
                  <a:schemeClr val="accent2"/>
                </a:solidFill>
                <a:latin typeface="Tahoma" panose="020B0604030504040204" pitchFamily="34" charset="0"/>
              </a:rPr>
              <a:t>        add(</a:t>
            </a:r>
            <a:r>
              <a:rPr lang="en-US" altLang="en-US" sz="1100" dirty="0" err="1">
                <a:solidFill>
                  <a:schemeClr val="accent2"/>
                </a:solidFill>
                <a:latin typeface="Tahoma" panose="020B0604030504040204" pitchFamily="34" charset="0"/>
              </a:rPr>
              <a:t>redButton</a:t>
            </a:r>
            <a:r>
              <a:rPr lang="en-US" altLang="en-US" sz="1100" dirty="0">
                <a:solidFill>
                  <a:schemeClr val="accent2"/>
                </a:solidFill>
                <a:latin typeface="Tahoma" panose="020B0604030504040204" pitchFamily="34" charset="0"/>
              </a:rPr>
              <a:t>);		</a:t>
            </a:r>
            <a:r>
              <a:rPr lang="en-US" altLang="en-US" sz="1100" dirty="0">
                <a:solidFill>
                  <a:schemeClr val="accent6"/>
                </a:solidFill>
                <a:latin typeface="Tahoma" panose="020B0604030504040204" pitchFamily="34" charset="0"/>
              </a:rPr>
              <a:t>// add the </a:t>
            </a:r>
            <a:r>
              <a:rPr lang="en-US" altLang="en-US" sz="1100" dirty="0" err="1">
                <a:solidFill>
                  <a:schemeClr val="accent6"/>
                </a:solidFill>
                <a:latin typeface="Tahoma" panose="020B0604030504040204" pitchFamily="34" charset="0"/>
              </a:rPr>
              <a:t>redButton</a:t>
            </a:r>
            <a:r>
              <a:rPr lang="en-US" altLang="en-US" sz="1100" dirty="0">
                <a:solidFill>
                  <a:schemeClr val="accent6"/>
                </a:solidFill>
                <a:latin typeface="Tahoma" panose="020B0604030504040204" pitchFamily="34" charset="0"/>
              </a:rPr>
              <a:t> to the </a:t>
            </a:r>
            <a:r>
              <a:rPr lang="en-US" altLang="en-US" sz="1100" dirty="0" err="1">
                <a:solidFill>
                  <a:schemeClr val="accent6"/>
                </a:solidFill>
                <a:latin typeface="Tahoma" panose="020B0604030504040204" pitchFamily="34" charset="0"/>
              </a:rPr>
              <a:t>ContentPane</a:t>
            </a:r>
            <a:endParaRPr lang="en-US" altLang="en-US" sz="1100" dirty="0">
              <a:solidFill>
                <a:schemeClr val="accent6"/>
              </a:solidFill>
              <a:latin typeface="Tahoma" panose="020B0604030504040204" pitchFamily="34" charset="0"/>
            </a:endParaRPr>
          </a:p>
          <a:p>
            <a:pPr>
              <a:spcBef>
                <a:spcPct val="0"/>
              </a:spcBef>
              <a:buNone/>
            </a:pPr>
            <a:r>
              <a:rPr lang="en-US" altLang="en-US" sz="1100" dirty="0">
                <a:solidFill>
                  <a:schemeClr val="accent2"/>
                </a:solidFill>
                <a:latin typeface="Tahoma" panose="020B0604030504040204" pitchFamily="34" charset="0"/>
              </a:rPr>
              <a:t>        add(</a:t>
            </a:r>
            <a:r>
              <a:rPr lang="en-US" altLang="en-US" sz="1100" dirty="0" err="1">
                <a:solidFill>
                  <a:schemeClr val="accent2"/>
                </a:solidFill>
                <a:latin typeface="Tahoma" panose="020B0604030504040204" pitchFamily="34" charset="0"/>
              </a:rPr>
              <a:t>grnButton</a:t>
            </a:r>
            <a:r>
              <a:rPr lang="en-US" altLang="en-US" sz="1100" dirty="0">
                <a:solidFill>
                  <a:schemeClr val="accent2"/>
                </a:solidFill>
                <a:latin typeface="Tahoma" panose="020B0604030504040204" pitchFamily="34" charset="0"/>
              </a:rPr>
              <a:t>);		</a:t>
            </a:r>
            <a:r>
              <a:rPr lang="en-US" altLang="en-US" sz="1100" dirty="0">
                <a:solidFill>
                  <a:schemeClr val="accent6"/>
                </a:solidFill>
                <a:latin typeface="Tahoma" panose="020B0604030504040204" pitchFamily="34" charset="0"/>
              </a:rPr>
              <a:t>// add the </a:t>
            </a:r>
            <a:r>
              <a:rPr lang="en-US" altLang="en-US" sz="1100" dirty="0" err="1">
                <a:solidFill>
                  <a:schemeClr val="accent6"/>
                </a:solidFill>
                <a:latin typeface="Tahoma" panose="020B0604030504040204" pitchFamily="34" charset="0"/>
              </a:rPr>
              <a:t>grnButton</a:t>
            </a:r>
            <a:r>
              <a:rPr lang="en-US" altLang="en-US" sz="1100" dirty="0">
                <a:solidFill>
                  <a:schemeClr val="accent6"/>
                </a:solidFill>
                <a:latin typeface="Tahoma" panose="020B0604030504040204" pitchFamily="34" charset="0"/>
              </a:rPr>
              <a:t> to the </a:t>
            </a:r>
            <a:r>
              <a:rPr lang="en-US" altLang="en-US" sz="1100" dirty="0" err="1">
                <a:solidFill>
                  <a:schemeClr val="accent6"/>
                </a:solidFill>
                <a:latin typeface="Tahoma" panose="020B0604030504040204" pitchFamily="34" charset="0"/>
              </a:rPr>
              <a:t>ContentPane</a:t>
            </a:r>
            <a:endParaRPr lang="en-US" altLang="en-US" sz="1100" dirty="0">
              <a:solidFill>
                <a:schemeClr val="accent2"/>
              </a:solidFill>
              <a:latin typeface="Tahoma" panose="020B0604030504040204" pitchFamily="34" charset="0"/>
            </a:endParaRPr>
          </a:p>
          <a:p>
            <a:pPr>
              <a:spcBef>
                <a:spcPct val="0"/>
              </a:spcBef>
              <a:buFontTx/>
              <a:buNone/>
            </a:pPr>
            <a:endParaRPr lang="en-US" altLang="en-US" sz="1100" dirty="0">
              <a:solidFill>
                <a:schemeClr val="accent2"/>
              </a:solidFill>
              <a:latin typeface="Tahoma" panose="020B0604030504040204" pitchFamily="34" charset="0"/>
            </a:endParaRP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setVisible</a:t>
            </a:r>
            <a:r>
              <a:rPr lang="en-US" altLang="en-US" sz="1100" dirty="0">
                <a:solidFill>
                  <a:schemeClr val="accent2"/>
                </a:solidFill>
                <a:latin typeface="Tahoma" panose="020B0604030504040204" pitchFamily="34" charset="0"/>
              </a:rPr>
              <a:t>(true);</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setDefaultCloseOperation</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JFrame.EXIT_ON_CLOSE</a:t>
            </a:r>
            <a:r>
              <a:rPr lang="en-US" altLang="en-US" sz="1100" dirty="0">
                <a:solidFill>
                  <a:schemeClr val="accent2"/>
                </a:solidFill>
                <a:latin typeface="Tahoma" panose="020B0604030504040204" pitchFamily="34" charset="0"/>
              </a:rPr>
              <a:t>);</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setResizable</a:t>
            </a:r>
            <a:r>
              <a:rPr lang="en-US" altLang="en-US" sz="1100" dirty="0">
                <a:solidFill>
                  <a:schemeClr val="accent2"/>
                </a:solidFill>
                <a:latin typeface="Tahoma" panose="020B0604030504040204" pitchFamily="34" charset="0"/>
              </a:rPr>
              <a:t>(false);</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setLocationRelativeTo</a:t>
            </a:r>
            <a:r>
              <a:rPr lang="en-US" altLang="en-US" sz="1100" dirty="0">
                <a:solidFill>
                  <a:schemeClr val="accent2"/>
                </a:solidFill>
                <a:latin typeface="Tahoma" panose="020B0604030504040204" pitchFamily="34" charset="0"/>
              </a:rPr>
              <a:t>(null);</a:t>
            </a:r>
          </a:p>
          <a:p>
            <a:pPr>
              <a:spcBef>
                <a:spcPct val="0"/>
              </a:spcBef>
              <a:buFontTx/>
              <a:buNone/>
            </a:pPr>
            <a:r>
              <a:rPr lang="en-US" altLang="en-US" sz="1100" dirty="0">
                <a:solidFill>
                  <a:schemeClr val="accent2"/>
                </a:solidFill>
                <a:latin typeface="Tahoma" panose="020B0604030504040204" pitchFamily="34" charset="0"/>
              </a:rPr>
              <a:t>        pack();</a:t>
            </a:r>
          </a:p>
          <a:p>
            <a:pPr>
              <a:spcBef>
                <a:spcPct val="0"/>
              </a:spcBef>
              <a:buFontTx/>
              <a:buNone/>
            </a:pPr>
            <a:r>
              <a:rPr lang="en-US" altLang="en-US" sz="1100" dirty="0">
                <a:solidFill>
                  <a:schemeClr val="accent2"/>
                </a:solidFill>
                <a:latin typeface="Tahoma" panose="020B0604030504040204" pitchFamily="34" charset="0"/>
              </a:rPr>
              <a:t>    }</a:t>
            </a:r>
          </a:p>
          <a:p>
            <a:pPr>
              <a:spcBef>
                <a:spcPct val="0"/>
              </a:spcBef>
              <a:buFontTx/>
              <a:buNone/>
            </a:pPr>
            <a:endParaRPr lang="en-US" altLang="en-US" sz="1100" dirty="0">
              <a:solidFill>
                <a:schemeClr val="accent2"/>
              </a:solidFill>
              <a:latin typeface="Tahoma" panose="020B0604030504040204" pitchFamily="34" charset="0"/>
            </a:endParaRPr>
          </a:p>
          <a:p>
            <a:pPr>
              <a:spcBef>
                <a:spcPct val="0"/>
              </a:spcBef>
              <a:buFontTx/>
              <a:buNone/>
            </a:pPr>
            <a:r>
              <a:rPr lang="en-US" altLang="en-US" sz="1100" dirty="0">
                <a:solidFill>
                  <a:schemeClr val="accent2"/>
                </a:solidFill>
                <a:latin typeface="Tahoma" panose="020B0604030504040204" pitchFamily="34" charset="0"/>
              </a:rPr>
              <a:t>    @Override</a:t>
            </a:r>
          </a:p>
          <a:p>
            <a:pPr>
              <a:spcBef>
                <a:spcPct val="0"/>
              </a:spcBef>
              <a:buFontTx/>
              <a:buNone/>
            </a:pPr>
            <a:r>
              <a:rPr lang="en-US" altLang="en-US" sz="1100" dirty="0">
                <a:solidFill>
                  <a:schemeClr val="accent2"/>
                </a:solidFill>
                <a:latin typeface="Tahoma" panose="020B0604030504040204" pitchFamily="34" charset="0"/>
              </a:rPr>
              <a:t>    public void </a:t>
            </a:r>
            <a:r>
              <a:rPr lang="en-US" altLang="en-US" sz="1100" dirty="0" err="1">
                <a:solidFill>
                  <a:schemeClr val="accent2"/>
                </a:solidFill>
                <a:latin typeface="Tahoma" panose="020B0604030504040204" pitchFamily="34" charset="0"/>
              </a:rPr>
              <a:t>actionPerformed</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ActionEvent</a:t>
            </a: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evt</a:t>
            </a:r>
            <a:r>
              <a:rPr lang="en-US" altLang="en-US" sz="1100" dirty="0">
                <a:solidFill>
                  <a:schemeClr val="accent2"/>
                </a:solidFill>
                <a:latin typeface="Tahoma" panose="020B0604030504040204" pitchFamily="34" charset="0"/>
              </a:rPr>
              <a:t>) {</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JButton</a:t>
            </a: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currentButton</a:t>
            </a:r>
            <a:r>
              <a:rPr lang="en-US" altLang="en-US" sz="1100" dirty="0">
                <a:solidFill>
                  <a:schemeClr val="accent2"/>
                </a:solidFill>
                <a:latin typeface="Tahoma" panose="020B0604030504040204" pitchFamily="34" charset="0"/>
              </a:rPr>
              <a:t> = (</a:t>
            </a:r>
            <a:r>
              <a:rPr lang="en-US" altLang="en-US" sz="1100" dirty="0" err="1">
                <a:solidFill>
                  <a:schemeClr val="accent2"/>
                </a:solidFill>
                <a:latin typeface="Tahoma" panose="020B0604030504040204" pitchFamily="34" charset="0"/>
              </a:rPr>
              <a:t>JButton</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evt.getSource</a:t>
            </a:r>
            <a:r>
              <a:rPr lang="en-US" altLang="en-US" sz="1100" dirty="0">
                <a:solidFill>
                  <a:schemeClr val="accent2"/>
                </a:solidFill>
                <a:latin typeface="Tahoma" panose="020B0604030504040204" pitchFamily="34" charset="0"/>
              </a:rPr>
              <a:t>();</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getContentPane</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setBackground</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currentButton.getBackground</a:t>
            </a:r>
            <a:r>
              <a:rPr lang="en-US" altLang="en-US" sz="1100" dirty="0">
                <a:solidFill>
                  <a:schemeClr val="accent2"/>
                </a:solidFill>
                <a:latin typeface="Tahoma" panose="020B0604030504040204" pitchFamily="34" charset="0"/>
              </a:rPr>
              <a:t>());</a:t>
            </a:r>
          </a:p>
          <a:p>
            <a:pPr>
              <a:spcBef>
                <a:spcPct val="0"/>
              </a:spcBef>
              <a:buFontTx/>
              <a:buNone/>
            </a:pPr>
            <a:r>
              <a:rPr lang="en-US" altLang="en-US" sz="1100" dirty="0">
                <a:solidFill>
                  <a:schemeClr val="accent2"/>
                </a:solidFill>
                <a:latin typeface="Tahoma" panose="020B0604030504040204" pitchFamily="34" charset="0"/>
              </a:rPr>
              <a:t>        repaint();                           </a:t>
            </a:r>
            <a:r>
              <a:rPr lang="en-US" altLang="en-US" sz="1100" dirty="0">
                <a:solidFill>
                  <a:schemeClr val="accent6"/>
                </a:solidFill>
                <a:latin typeface="Tahoma" panose="020B0604030504040204" pitchFamily="34" charset="0"/>
              </a:rPr>
              <a:t>// ask the system to paint the screen.</a:t>
            </a:r>
          </a:p>
          <a:p>
            <a:pPr>
              <a:spcBef>
                <a:spcPct val="0"/>
              </a:spcBef>
              <a:buFontTx/>
              <a:buNone/>
            </a:pPr>
            <a:r>
              <a:rPr lang="en-US" altLang="en-US" sz="1100" dirty="0">
                <a:solidFill>
                  <a:schemeClr val="accent2"/>
                </a:solidFill>
                <a:latin typeface="Tahoma" panose="020B0604030504040204" pitchFamily="34" charset="0"/>
              </a:rPr>
              <a:t>    }</a:t>
            </a:r>
          </a:p>
          <a:p>
            <a:pPr>
              <a:spcBef>
                <a:spcPct val="0"/>
              </a:spcBef>
              <a:buFontTx/>
              <a:buNone/>
            </a:pPr>
            <a:endParaRPr lang="en-US" altLang="en-US" sz="1100" dirty="0">
              <a:solidFill>
                <a:schemeClr val="accent2"/>
              </a:solidFill>
              <a:latin typeface="Tahoma" panose="020B0604030504040204" pitchFamily="34" charset="0"/>
            </a:endParaRPr>
          </a:p>
          <a:p>
            <a:pPr>
              <a:spcBef>
                <a:spcPct val="0"/>
              </a:spcBef>
              <a:buFontTx/>
              <a:buNone/>
            </a:pPr>
            <a:r>
              <a:rPr lang="en-US" altLang="en-US" sz="1100" dirty="0">
                <a:solidFill>
                  <a:schemeClr val="accent2"/>
                </a:solidFill>
                <a:latin typeface="Tahoma" panose="020B0604030504040204" pitchFamily="34" charset="0"/>
              </a:rPr>
              <a:t>    public static void main(String[] </a:t>
            </a:r>
            <a:r>
              <a:rPr lang="en-US" altLang="en-US" sz="1100" dirty="0" err="1">
                <a:solidFill>
                  <a:schemeClr val="accent2"/>
                </a:solidFill>
                <a:latin typeface="Tahoma" panose="020B0604030504040204" pitchFamily="34" charset="0"/>
              </a:rPr>
              <a:t>args</a:t>
            </a:r>
            <a:r>
              <a:rPr lang="en-US" altLang="en-US" sz="1100" dirty="0">
                <a:solidFill>
                  <a:schemeClr val="accent2"/>
                </a:solidFill>
                <a:latin typeface="Tahoma" panose="020B0604030504040204" pitchFamily="34" charset="0"/>
              </a:rPr>
              <a:t>) {</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TwoButtons</a:t>
            </a:r>
            <a:r>
              <a:rPr lang="en-US" altLang="en-US" sz="1100" dirty="0">
                <a:solidFill>
                  <a:schemeClr val="accent2"/>
                </a:solidFill>
                <a:latin typeface="Tahoma" panose="020B0604030504040204" pitchFamily="34" charset="0"/>
              </a:rPr>
              <a:t> demo = new </a:t>
            </a:r>
            <a:r>
              <a:rPr lang="en-US" altLang="en-US" sz="1100" dirty="0" err="1">
                <a:solidFill>
                  <a:schemeClr val="accent2"/>
                </a:solidFill>
                <a:latin typeface="Tahoma" panose="020B0604030504040204" pitchFamily="34" charset="0"/>
              </a:rPr>
              <a:t>TwoButtons</a:t>
            </a:r>
            <a:r>
              <a:rPr lang="en-US" altLang="en-US" sz="1100" dirty="0">
                <a:solidFill>
                  <a:schemeClr val="accent2"/>
                </a:solidFill>
                <a:latin typeface="Tahoma" panose="020B0604030504040204" pitchFamily="34" charset="0"/>
              </a:rPr>
              <a:t>();</a:t>
            </a:r>
          </a:p>
          <a:p>
            <a:pPr>
              <a:spcBef>
                <a:spcPct val="0"/>
              </a:spcBef>
              <a:buFontTx/>
              <a:buNone/>
            </a:pPr>
            <a:r>
              <a:rPr lang="en-US" altLang="en-US" sz="1100" dirty="0">
                <a:solidFill>
                  <a:schemeClr val="accent2"/>
                </a:solidFill>
                <a:latin typeface="Tahoma" panose="020B0604030504040204" pitchFamily="34" charset="0"/>
              </a:rPr>
              <a:t>    }</a:t>
            </a:r>
          </a:p>
          <a:p>
            <a:pPr>
              <a:spcBef>
                <a:spcPct val="0"/>
              </a:spcBef>
              <a:buFontTx/>
              <a:buNone/>
            </a:pPr>
            <a:r>
              <a:rPr lang="en-US" altLang="en-US" sz="11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1864737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844952" y="1524000"/>
            <a:ext cx="7772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For Swing components, like the button, event methods are added using the ActionListener. If the component is named control, the method is added by:</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solidFill>
                  <a:schemeClr val="accent2"/>
                </a:solidFill>
                <a:latin typeface="Tahoma" panose="020B0604030504040204" pitchFamily="34" charset="0"/>
              </a:rPr>
              <a:t>control.addActionListener(new ActionListener(){</a:t>
            </a:r>
          </a:p>
          <a:p>
            <a:pPr>
              <a:spcBef>
                <a:spcPct val="0"/>
              </a:spcBef>
              <a:buFontTx/>
              <a:buNone/>
            </a:pPr>
            <a:r>
              <a:rPr lang="en-US" altLang="en-US" sz="2800" dirty="0">
                <a:solidFill>
                  <a:schemeClr val="accent2"/>
                </a:solidFill>
                <a:latin typeface="Tahoma" panose="020B0604030504040204" pitchFamily="34" charset="0"/>
              </a:rPr>
              <a:t>	public void actionPerformed(ActionEvent e){</a:t>
            </a:r>
          </a:p>
          <a:p>
            <a:pPr>
              <a:spcBef>
                <a:spcPct val="0"/>
              </a:spcBef>
              <a:buFontTx/>
              <a:buNone/>
            </a:pPr>
            <a:r>
              <a:rPr lang="en-US" altLang="en-US" sz="2800" dirty="0">
                <a:solidFill>
                  <a:schemeClr val="accent2"/>
                </a:solidFill>
                <a:latin typeface="Tahoma" panose="020B0604030504040204" pitchFamily="34" charset="0"/>
              </a:rPr>
              <a:t>		// java code to execute</a:t>
            </a:r>
          </a:p>
          <a:p>
            <a:pPr>
              <a:spcBef>
                <a:spcPct val="0"/>
              </a:spcBef>
              <a:buFontTx/>
              <a:buNone/>
            </a:pPr>
            <a:r>
              <a:rPr lang="en-US" altLang="en-US" sz="2800" dirty="0">
                <a:solidFill>
                  <a:schemeClr val="accent2"/>
                </a:solidFill>
                <a:latin typeface="Tahoma" panose="020B0604030504040204" pitchFamily="34" charset="0"/>
              </a:rPr>
              <a:t>	}</a:t>
            </a:r>
          </a:p>
          <a:p>
            <a:pPr>
              <a:spcBef>
                <a:spcPct val="0"/>
              </a:spcBef>
              <a:buFontTx/>
              <a:buNone/>
            </a:pPr>
            <a:r>
              <a:rPr lang="en-US" altLang="en-US" sz="28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3267940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1170039" y="1199535"/>
            <a:ext cx="7128388"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dirty="0">
                <a:solidFill>
                  <a:schemeClr val="accent2"/>
                </a:solidFill>
                <a:latin typeface="Tahoma" panose="020B0604030504040204" pitchFamily="34" charset="0"/>
              </a:rPr>
              <a:t>public class TwoButtonsAlt2 extends </a:t>
            </a:r>
            <a:r>
              <a:rPr lang="en-US" altLang="en-US" sz="1000" dirty="0" err="1">
                <a:solidFill>
                  <a:schemeClr val="accent2"/>
                </a:solidFill>
                <a:latin typeface="Tahoma" panose="020B0604030504040204" pitchFamily="34" charset="0"/>
              </a:rPr>
              <a:t>JFrame</a:t>
            </a:r>
            <a:r>
              <a:rPr lang="en-US" altLang="en-US" sz="1000" dirty="0">
                <a:solidFill>
                  <a:schemeClr val="accent2"/>
                </a:solidFill>
                <a:latin typeface="Tahoma" panose="020B0604030504040204" pitchFamily="34" charset="0"/>
              </a:rPr>
              <a:t>{</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redButton</a:t>
            </a:r>
            <a:r>
              <a:rPr lang="en-US" altLang="en-US" sz="1000" dirty="0">
                <a:solidFill>
                  <a:schemeClr val="accent2"/>
                </a:solidFill>
                <a:latin typeface="Tahoma" panose="020B0604030504040204" pitchFamily="34" charset="0"/>
              </a:rPr>
              <a:t> = new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("Red");</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grnButton</a:t>
            </a:r>
            <a:r>
              <a:rPr lang="en-US" altLang="en-US" sz="1000" dirty="0">
                <a:solidFill>
                  <a:schemeClr val="accent2"/>
                </a:solidFill>
                <a:latin typeface="Tahoma" panose="020B0604030504040204" pitchFamily="34" charset="0"/>
              </a:rPr>
              <a:t> = new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("Green");</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TwoButtonsAlt2() </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setLayout</a:t>
            </a:r>
            <a:r>
              <a:rPr lang="en-US" altLang="en-US" sz="1000" dirty="0">
                <a:solidFill>
                  <a:schemeClr val="accent2"/>
                </a:solidFill>
                <a:latin typeface="Tahoma" panose="020B0604030504040204" pitchFamily="34" charset="0"/>
              </a:rPr>
              <a:t>(new </a:t>
            </a:r>
            <a:r>
              <a:rPr lang="en-US" altLang="en-US" sz="1000" dirty="0" err="1">
                <a:solidFill>
                  <a:schemeClr val="accent2"/>
                </a:solidFill>
                <a:latin typeface="Tahoma" panose="020B0604030504040204" pitchFamily="34" charset="0"/>
              </a:rPr>
              <a:t>FlowLayout</a:t>
            </a:r>
            <a:r>
              <a:rPr lang="en-US" altLang="en-US" sz="1000" dirty="0">
                <a:solidFill>
                  <a:schemeClr val="accent2"/>
                </a:solidFill>
                <a:latin typeface="Tahoma" panose="020B0604030504040204" pitchFamily="34" charset="0"/>
              </a:rPr>
              <a:t>());       // choose the layout manager</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redButton.addActionListener</a:t>
            </a:r>
            <a:r>
              <a:rPr lang="en-US" altLang="en-US" sz="1000" dirty="0">
                <a:solidFill>
                  <a:schemeClr val="accent2"/>
                </a:solidFill>
                <a:latin typeface="Tahoma" panose="020B0604030504040204" pitchFamily="34" charset="0"/>
              </a:rPr>
              <a:t>(new </a:t>
            </a:r>
            <a:r>
              <a:rPr lang="en-US" altLang="en-US" sz="1000" dirty="0" err="1">
                <a:solidFill>
                  <a:schemeClr val="accent2"/>
                </a:solidFill>
                <a:latin typeface="Tahoma" panose="020B0604030504040204" pitchFamily="34" charset="0"/>
              </a:rPr>
              <a:t>ActionListener</a:t>
            </a: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public void </a:t>
            </a:r>
            <a:r>
              <a:rPr lang="en-US" altLang="en-US" sz="1000" dirty="0" err="1">
                <a:solidFill>
                  <a:schemeClr val="accent2"/>
                </a:solidFill>
                <a:latin typeface="Tahoma" panose="020B0604030504040204" pitchFamily="34" charset="0"/>
              </a:rPr>
              <a:t>actionPerformed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ActionEvent</a:t>
            </a:r>
            <a:r>
              <a:rPr lang="en-US" altLang="en-US" sz="1000" dirty="0">
                <a:solidFill>
                  <a:schemeClr val="accent2"/>
                </a:solidFill>
                <a:latin typeface="Tahoma" panose="020B0604030504040204" pitchFamily="34" charset="0"/>
              </a:rPr>
              <a:t> ae)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getContentPane</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ae.getSource</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getBackground</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grnButton.addActionListener</a:t>
            </a:r>
            <a:r>
              <a:rPr lang="en-US" altLang="en-US" sz="1000" dirty="0">
                <a:solidFill>
                  <a:schemeClr val="accent2"/>
                </a:solidFill>
                <a:latin typeface="Tahoma" panose="020B0604030504040204" pitchFamily="34" charset="0"/>
              </a:rPr>
              <a:t>(new </a:t>
            </a:r>
            <a:r>
              <a:rPr lang="en-US" altLang="en-US" sz="1000" dirty="0" err="1">
                <a:solidFill>
                  <a:schemeClr val="accent2"/>
                </a:solidFill>
                <a:latin typeface="Tahoma" panose="020B0604030504040204" pitchFamily="34" charset="0"/>
              </a:rPr>
              <a:t>ActionListener</a:t>
            </a: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public void </a:t>
            </a:r>
            <a:r>
              <a:rPr lang="en-US" altLang="en-US" sz="1000" dirty="0" err="1">
                <a:solidFill>
                  <a:schemeClr val="accent2"/>
                </a:solidFill>
                <a:latin typeface="Tahoma" panose="020B0604030504040204" pitchFamily="34" charset="0"/>
              </a:rPr>
              <a:t>actionPerformed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ActionEvent</a:t>
            </a:r>
            <a:r>
              <a:rPr lang="en-US" altLang="en-US" sz="1000" dirty="0">
                <a:solidFill>
                  <a:schemeClr val="accent2"/>
                </a:solidFill>
                <a:latin typeface="Tahoma" panose="020B0604030504040204" pitchFamily="34" charset="0"/>
              </a:rPr>
              <a:t> ae)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getContentPane</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ae.getSource</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getBackground</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redButton.setBackground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Color.red</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grnButton.setBackground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Color.green</a:t>
            </a:r>
            <a:r>
              <a:rPr lang="en-US" altLang="en-US" sz="1000" dirty="0">
                <a:solidFill>
                  <a:schemeClr val="accent2"/>
                </a:solidFill>
                <a:latin typeface="Tahoma" panose="020B0604030504040204" pitchFamily="34" charset="0"/>
              </a:rPr>
              <a:t>);</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add(</a:t>
            </a:r>
            <a:r>
              <a:rPr lang="en-US" altLang="en-US" sz="1000" dirty="0" err="1">
                <a:solidFill>
                  <a:schemeClr val="accent2"/>
                </a:solidFill>
                <a:latin typeface="Tahoma" panose="020B0604030504040204" pitchFamily="34" charset="0"/>
              </a:rPr>
              <a:t>redButton</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add(</a:t>
            </a:r>
            <a:r>
              <a:rPr lang="en-US" altLang="en-US" sz="1000" dirty="0" err="1">
                <a:solidFill>
                  <a:schemeClr val="accent2"/>
                </a:solidFill>
                <a:latin typeface="Tahoma" panose="020B0604030504040204" pitchFamily="34" charset="0"/>
              </a:rPr>
              <a:t>grnButton</a:t>
            </a:r>
            <a:r>
              <a:rPr lang="en-US" altLang="en-US" sz="1000" dirty="0">
                <a:solidFill>
                  <a:schemeClr val="accent2"/>
                </a:solidFill>
                <a:latin typeface="Tahoma" panose="020B0604030504040204" pitchFamily="34" charset="0"/>
              </a:rPr>
              <a:t>);</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setVisible</a:t>
            </a:r>
            <a:r>
              <a:rPr lang="en-US" altLang="en-US" sz="1000" dirty="0">
                <a:solidFill>
                  <a:schemeClr val="accent2"/>
                </a:solidFill>
                <a:latin typeface="Tahoma" panose="020B0604030504040204" pitchFamily="34" charset="0"/>
              </a:rPr>
              <a:t>(true);</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setDefaultCloseOperation</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JFrame.EXIT_ON_CLOSE</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setResizable</a:t>
            </a:r>
            <a:r>
              <a:rPr lang="en-US" altLang="en-US" sz="1000" dirty="0">
                <a:solidFill>
                  <a:schemeClr val="accent2"/>
                </a:solidFill>
                <a:latin typeface="Tahoma" panose="020B0604030504040204" pitchFamily="34" charset="0"/>
              </a:rPr>
              <a:t>(false);</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setLocationRelativeTo</a:t>
            </a:r>
            <a:r>
              <a:rPr lang="en-US" altLang="en-US" sz="1000" dirty="0">
                <a:solidFill>
                  <a:schemeClr val="accent2"/>
                </a:solidFill>
                <a:latin typeface="Tahoma" panose="020B0604030504040204" pitchFamily="34" charset="0"/>
              </a:rPr>
              <a:t>(null);</a:t>
            </a:r>
          </a:p>
          <a:p>
            <a:pPr>
              <a:spcBef>
                <a:spcPct val="0"/>
              </a:spcBef>
              <a:buFontTx/>
              <a:buNone/>
            </a:pPr>
            <a:r>
              <a:rPr lang="en-US" altLang="en-US" sz="1000" dirty="0">
                <a:solidFill>
                  <a:schemeClr val="accent2"/>
                </a:solidFill>
                <a:latin typeface="Tahoma" panose="020B0604030504040204" pitchFamily="34" charset="0"/>
              </a:rPr>
              <a:t>        pack();</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public static void main(String[] </a:t>
            </a:r>
            <a:r>
              <a:rPr lang="en-US" altLang="en-US" sz="1000" dirty="0" err="1">
                <a:solidFill>
                  <a:schemeClr val="accent2"/>
                </a:solidFill>
                <a:latin typeface="Tahoma" panose="020B0604030504040204" pitchFamily="34" charset="0"/>
              </a:rPr>
              <a:t>args</a:t>
            </a: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TwoButtonsAlt2 demo = new TwoButtonsAlt2();</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158281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609600" y="1524000"/>
            <a:ext cx="800775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For Swing components, like the button, event methods are added using the ActionListener. If using lambda expressions and the component is named control, the method is added by:</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err="1">
                <a:solidFill>
                  <a:schemeClr val="accent2"/>
                </a:solidFill>
                <a:latin typeface="Tahoma" panose="020B0604030504040204" pitchFamily="34" charset="0"/>
              </a:rPr>
              <a:t>control.addActionListener</a:t>
            </a:r>
            <a:r>
              <a:rPr lang="en-US" altLang="en-US" sz="2800" dirty="0">
                <a:solidFill>
                  <a:schemeClr val="accent2"/>
                </a:solidFill>
                <a:latin typeface="Tahoma" panose="020B0604030504040204" pitchFamily="34" charset="0"/>
              </a:rPr>
              <a:t>((</a:t>
            </a:r>
            <a:r>
              <a:rPr lang="en-US" altLang="en-US" sz="2800" dirty="0" err="1">
                <a:solidFill>
                  <a:schemeClr val="accent2"/>
                </a:solidFill>
                <a:latin typeface="Tahoma" panose="020B0604030504040204" pitchFamily="34" charset="0"/>
              </a:rPr>
              <a:t>ActionEvent</a:t>
            </a:r>
            <a:r>
              <a:rPr lang="en-US" altLang="en-US" sz="2800" dirty="0">
                <a:solidFill>
                  <a:schemeClr val="accent2"/>
                </a:solidFill>
                <a:latin typeface="Tahoma" panose="020B0604030504040204" pitchFamily="34" charset="0"/>
              </a:rPr>
              <a:t> ae) -&gt; {</a:t>
            </a:r>
          </a:p>
          <a:p>
            <a:pPr>
              <a:spcBef>
                <a:spcPct val="0"/>
              </a:spcBef>
              <a:buFontTx/>
              <a:buNone/>
            </a:pPr>
            <a:r>
              <a:rPr lang="en-US" altLang="en-US" sz="2800" dirty="0">
                <a:solidFill>
                  <a:schemeClr val="accent2"/>
                </a:solidFill>
                <a:latin typeface="Tahoma" panose="020B0604030504040204" pitchFamily="34" charset="0"/>
              </a:rPr>
              <a:t>     // your code here</a:t>
            </a:r>
          </a:p>
          <a:p>
            <a:pPr>
              <a:spcBef>
                <a:spcPct val="0"/>
              </a:spcBef>
              <a:buFontTx/>
              <a:buNone/>
            </a:pPr>
            <a:r>
              <a:rPr lang="en-US" altLang="en-US" sz="28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389795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1170039" y="1199535"/>
            <a:ext cx="712838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dirty="0">
                <a:solidFill>
                  <a:schemeClr val="accent2"/>
                </a:solidFill>
                <a:latin typeface="Tahoma" panose="020B0604030504040204" pitchFamily="34" charset="0"/>
              </a:rPr>
              <a:t>public class </a:t>
            </a:r>
            <a:r>
              <a:rPr lang="en-US" altLang="en-US" sz="1000" dirty="0" err="1">
                <a:solidFill>
                  <a:schemeClr val="accent2"/>
                </a:solidFill>
                <a:latin typeface="Tahoma" panose="020B0604030504040204" pitchFamily="34" charset="0"/>
              </a:rPr>
              <a:t>TwoButtonsFinalVersion</a:t>
            </a:r>
            <a:r>
              <a:rPr lang="en-US" altLang="en-US" sz="1000" dirty="0">
                <a:solidFill>
                  <a:schemeClr val="accent2"/>
                </a:solidFill>
                <a:latin typeface="Tahoma" panose="020B0604030504040204" pitchFamily="34" charset="0"/>
              </a:rPr>
              <a:t> extends </a:t>
            </a:r>
            <a:r>
              <a:rPr lang="en-US" altLang="en-US" sz="1000" dirty="0" err="1">
                <a:solidFill>
                  <a:schemeClr val="accent2"/>
                </a:solidFill>
                <a:latin typeface="Tahoma" panose="020B0604030504040204" pitchFamily="34" charset="0"/>
              </a:rPr>
              <a:t>JFrame</a:t>
            </a:r>
            <a:r>
              <a:rPr lang="en-US" altLang="en-US" sz="1000" dirty="0">
                <a:solidFill>
                  <a:schemeClr val="accent2"/>
                </a:solidFill>
                <a:latin typeface="Tahoma" panose="020B0604030504040204" pitchFamily="34" charset="0"/>
              </a:rPr>
              <a:t>{</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redButton</a:t>
            </a:r>
            <a:r>
              <a:rPr lang="en-US" altLang="en-US" sz="1000" dirty="0">
                <a:solidFill>
                  <a:schemeClr val="accent2"/>
                </a:solidFill>
                <a:latin typeface="Tahoma" panose="020B0604030504040204" pitchFamily="34" charset="0"/>
              </a:rPr>
              <a:t> = new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("Red");</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grnButton</a:t>
            </a:r>
            <a:r>
              <a:rPr lang="en-US" altLang="en-US" sz="1000" dirty="0">
                <a:solidFill>
                  <a:schemeClr val="accent2"/>
                </a:solidFill>
                <a:latin typeface="Tahoma" panose="020B0604030504040204" pitchFamily="34" charset="0"/>
              </a:rPr>
              <a:t> = new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("Green");</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TwoButtonsFinalVersion</a:t>
            </a: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setLayout</a:t>
            </a:r>
            <a:r>
              <a:rPr lang="en-US" altLang="en-US" sz="1000" dirty="0">
                <a:solidFill>
                  <a:schemeClr val="accent2"/>
                </a:solidFill>
                <a:latin typeface="Tahoma" panose="020B0604030504040204" pitchFamily="34" charset="0"/>
              </a:rPr>
              <a:t>(new </a:t>
            </a:r>
            <a:r>
              <a:rPr lang="en-US" altLang="en-US" sz="1000" dirty="0" err="1">
                <a:solidFill>
                  <a:schemeClr val="accent2"/>
                </a:solidFill>
                <a:latin typeface="Tahoma" panose="020B0604030504040204" pitchFamily="34" charset="0"/>
              </a:rPr>
              <a:t>FlowLayout</a:t>
            </a:r>
            <a:r>
              <a:rPr lang="en-US" altLang="en-US" sz="1000" dirty="0">
                <a:solidFill>
                  <a:schemeClr val="accent2"/>
                </a:solidFill>
                <a:latin typeface="Tahoma" panose="020B0604030504040204" pitchFamily="34" charset="0"/>
              </a:rPr>
              <a:t>());       // choose the layout manager</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redButton.addActionListener</a:t>
            </a:r>
            <a:r>
              <a:rPr lang="en-US" altLang="en-US" sz="1000" dirty="0">
                <a:solidFill>
                  <a:schemeClr val="accent2"/>
                </a:solidFill>
                <a:latin typeface="Tahoma" panose="020B0604030504040204" pitchFamily="34" charset="0"/>
              </a:rPr>
              <a:t>(ae -&gt; </a:t>
            </a:r>
            <a:r>
              <a:rPr lang="en-US" altLang="en-US" sz="1000" dirty="0" err="1">
                <a:solidFill>
                  <a:schemeClr val="accent2"/>
                </a:solidFill>
                <a:latin typeface="Tahoma" panose="020B0604030504040204" pitchFamily="34" charset="0"/>
              </a:rPr>
              <a:t>getContentPane</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redButton.getBackground</a:t>
            </a: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grnButton.addActionListener</a:t>
            </a:r>
            <a:r>
              <a:rPr lang="en-US" altLang="en-US" sz="1000" dirty="0">
                <a:solidFill>
                  <a:schemeClr val="accent2"/>
                </a:solidFill>
                <a:latin typeface="Tahoma" panose="020B0604030504040204" pitchFamily="34" charset="0"/>
              </a:rPr>
              <a:t>(ae -&gt; </a:t>
            </a:r>
            <a:r>
              <a:rPr lang="en-US" altLang="en-US" sz="1000" dirty="0" err="1">
                <a:solidFill>
                  <a:schemeClr val="accent2"/>
                </a:solidFill>
                <a:latin typeface="Tahoma" panose="020B0604030504040204" pitchFamily="34" charset="0"/>
              </a:rPr>
              <a:t>getContentPane</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grnButton.getBackground</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redButton.setBackground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Color.red</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grnButton.setBackground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Color.green</a:t>
            </a:r>
            <a:r>
              <a:rPr lang="en-US" altLang="en-US" sz="1000" dirty="0">
                <a:solidFill>
                  <a:schemeClr val="accent2"/>
                </a:solidFill>
                <a:latin typeface="Tahoma" panose="020B0604030504040204" pitchFamily="34" charset="0"/>
              </a:rPr>
              <a:t>);</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add(</a:t>
            </a:r>
            <a:r>
              <a:rPr lang="en-US" altLang="en-US" sz="1000" dirty="0" err="1">
                <a:solidFill>
                  <a:schemeClr val="accent2"/>
                </a:solidFill>
                <a:latin typeface="Tahoma" panose="020B0604030504040204" pitchFamily="34" charset="0"/>
              </a:rPr>
              <a:t>redButton</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add(</a:t>
            </a:r>
            <a:r>
              <a:rPr lang="en-US" altLang="en-US" sz="1000" dirty="0" err="1">
                <a:solidFill>
                  <a:schemeClr val="accent2"/>
                </a:solidFill>
                <a:latin typeface="Tahoma" panose="020B0604030504040204" pitchFamily="34" charset="0"/>
              </a:rPr>
              <a:t>grnButton</a:t>
            </a:r>
            <a:r>
              <a:rPr lang="en-US" altLang="en-US" sz="1000" dirty="0">
                <a:solidFill>
                  <a:schemeClr val="accent2"/>
                </a:solidFill>
                <a:latin typeface="Tahoma" panose="020B0604030504040204" pitchFamily="34" charset="0"/>
              </a:rPr>
              <a:t>);</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setVisible</a:t>
            </a:r>
            <a:r>
              <a:rPr lang="en-US" altLang="en-US" sz="1000" dirty="0">
                <a:solidFill>
                  <a:schemeClr val="accent2"/>
                </a:solidFill>
                <a:latin typeface="Tahoma" panose="020B0604030504040204" pitchFamily="34" charset="0"/>
              </a:rPr>
              <a:t>(true);</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setDefaultCloseOperation</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JFrame.EXIT_ON_CLOSE</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setResizable</a:t>
            </a:r>
            <a:r>
              <a:rPr lang="en-US" altLang="en-US" sz="1000" dirty="0">
                <a:solidFill>
                  <a:schemeClr val="accent2"/>
                </a:solidFill>
                <a:latin typeface="Tahoma" panose="020B0604030504040204" pitchFamily="34" charset="0"/>
              </a:rPr>
              <a:t>(false);</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setLocationRelativeTo</a:t>
            </a:r>
            <a:r>
              <a:rPr lang="en-US" altLang="en-US" sz="1000" dirty="0">
                <a:solidFill>
                  <a:schemeClr val="accent2"/>
                </a:solidFill>
                <a:latin typeface="Tahoma" panose="020B0604030504040204" pitchFamily="34" charset="0"/>
              </a:rPr>
              <a:t>(null);</a:t>
            </a:r>
          </a:p>
          <a:p>
            <a:pPr>
              <a:spcBef>
                <a:spcPct val="0"/>
              </a:spcBef>
              <a:buFontTx/>
              <a:buNone/>
            </a:pPr>
            <a:r>
              <a:rPr lang="en-US" altLang="en-US" sz="1000" dirty="0">
                <a:solidFill>
                  <a:schemeClr val="accent2"/>
                </a:solidFill>
                <a:latin typeface="Tahoma" panose="020B0604030504040204" pitchFamily="34" charset="0"/>
              </a:rPr>
              <a:t>        pack();</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public static void main(String[] </a:t>
            </a:r>
            <a:r>
              <a:rPr lang="en-US" altLang="en-US" sz="1000" dirty="0" err="1">
                <a:solidFill>
                  <a:schemeClr val="accent2"/>
                </a:solidFill>
                <a:latin typeface="Tahoma" panose="020B0604030504040204" pitchFamily="34" charset="0"/>
              </a:rPr>
              <a:t>args</a:t>
            </a: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TwoButtonsFinalVersion</a:t>
            </a:r>
            <a:r>
              <a:rPr lang="en-US" altLang="en-US" sz="1000" dirty="0">
                <a:solidFill>
                  <a:schemeClr val="accent2"/>
                </a:solidFill>
                <a:latin typeface="Tahoma" panose="020B0604030504040204" pitchFamily="34" charset="0"/>
              </a:rPr>
              <a:t> demo = new </a:t>
            </a:r>
            <a:r>
              <a:rPr lang="en-US" altLang="en-US" sz="1000" dirty="0" err="1">
                <a:solidFill>
                  <a:schemeClr val="accent2"/>
                </a:solidFill>
                <a:latin typeface="Tahoma" panose="020B0604030504040204" pitchFamily="34" charset="0"/>
              </a:rPr>
              <a:t>TwoButtonsFinalVersion</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944076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D1AEAC9-CF58-4F90-B503-72304CAE913C}"/>
              </a:ext>
            </a:extLst>
          </p:cNvPr>
          <p:cNvSpPr>
            <a:spLocks noChangeArrowheads="1"/>
          </p:cNvSpPr>
          <p:nvPr/>
        </p:nvSpPr>
        <p:spPr bwMode="auto">
          <a:xfrm>
            <a:off x="0" y="1386369"/>
            <a:ext cx="23882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User clicks button, button generates event</a:t>
            </a:r>
          </a:p>
        </p:txBody>
      </p:sp>
      <p:sp>
        <p:nvSpPr>
          <p:cNvPr id="37891" name="WordArt 5">
            <a:extLst>
              <a:ext uri="{FF2B5EF4-FFF2-40B4-BE49-F238E27FC236}">
                <a16:creationId xmlns:a16="http://schemas.microsoft.com/office/drawing/2014/main" id="{31D8EB24-0403-49E9-8CF6-C54AB8B2747A}"/>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2" name="Rectangle: Rounded Corners 1">
            <a:extLst>
              <a:ext uri="{FF2B5EF4-FFF2-40B4-BE49-F238E27FC236}">
                <a16:creationId xmlns:a16="http://schemas.microsoft.com/office/drawing/2014/main" id="{E33D527D-6C07-4A17-8756-C2E65879C72C}"/>
              </a:ext>
            </a:extLst>
          </p:cNvPr>
          <p:cNvSpPr/>
          <p:nvPr/>
        </p:nvSpPr>
        <p:spPr>
          <a:xfrm>
            <a:off x="1014714" y="3171823"/>
            <a:ext cx="1659038" cy="691949"/>
          </a:xfrm>
          <a:prstGeom prst="roundRect">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4ED9A9FB-8FFF-4CF0-8D97-C7880FABBBCE}"/>
              </a:ext>
            </a:extLst>
          </p:cNvPr>
          <p:cNvSpPr/>
          <p:nvPr/>
        </p:nvSpPr>
        <p:spPr>
          <a:xfrm>
            <a:off x="4638855" y="3187012"/>
            <a:ext cx="4505145" cy="2025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379ACC17-F606-4E92-B138-EE90C62E5B47}"/>
              </a:ext>
            </a:extLst>
          </p:cNvPr>
          <p:cNvCxnSpPr>
            <a:cxnSpLocks/>
          </p:cNvCxnSpPr>
          <p:nvPr/>
        </p:nvCxnSpPr>
        <p:spPr>
          <a:xfrm>
            <a:off x="910542" y="2563968"/>
            <a:ext cx="547868" cy="79612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2">
            <a:extLst>
              <a:ext uri="{FF2B5EF4-FFF2-40B4-BE49-F238E27FC236}">
                <a16:creationId xmlns:a16="http://schemas.microsoft.com/office/drawing/2014/main" id="{32C1EBC8-5005-4420-B65D-AE450048BE23}"/>
              </a:ext>
            </a:extLst>
          </p:cNvPr>
          <p:cNvSpPr>
            <a:spLocks noChangeArrowheads="1"/>
          </p:cNvSpPr>
          <p:nvPr/>
        </p:nvSpPr>
        <p:spPr bwMode="auto">
          <a:xfrm>
            <a:off x="2895901" y="2278851"/>
            <a:ext cx="2999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ActionEvent object is sent to listener</a:t>
            </a:r>
          </a:p>
        </p:txBody>
      </p:sp>
      <p:cxnSp>
        <p:nvCxnSpPr>
          <p:cNvPr id="21" name="Connector: Curved 20">
            <a:extLst>
              <a:ext uri="{FF2B5EF4-FFF2-40B4-BE49-F238E27FC236}">
                <a16:creationId xmlns:a16="http://schemas.microsoft.com/office/drawing/2014/main" id="{AD4EEFD8-B933-4345-87B9-0A0A80B2EB3D}"/>
              </a:ext>
            </a:extLst>
          </p:cNvPr>
          <p:cNvCxnSpPr>
            <a:cxnSpLocks/>
          </p:cNvCxnSpPr>
          <p:nvPr/>
        </p:nvCxnSpPr>
        <p:spPr>
          <a:xfrm>
            <a:off x="2824223" y="3442823"/>
            <a:ext cx="1442977" cy="12700"/>
          </a:xfrm>
          <a:prstGeom prst="curvedConnector3">
            <a:avLst>
              <a:gd name="adj1" fmla="val 50000"/>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2">
            <a:extLst>
              <a:ext uri="{FF2B5EF4-FFF2-40B4-BE49-F238E27FC236}">
                <a16:creationId xmlns:a16="http://schemas.microsoft.com/office/drawing/2014/main" id="{E35AFD15-83F6-431F-A862-1294AA347C1F}"/>
              </a:ext>
            </a:extLst>
          </p:cNvPr>
          <p:cNvSpPr>
            <a:spLocks noChangeArrowheads="1"/>
          </p:cNvSpPr>
          <p:nvPr/>
        </p:nvSpPr>
        <p:spPr bwMode="auto">
          <a:xfrm>
            <a:off x="5006832" y="3402107"/>
            <a:ext cx="3769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instanceof ButtonHandler</a:t>
            </a:r>
          </a:p>
        </p:txBody>
      </p:sp>
      <p:cxnSp>
        <p:nvCxnSpPr>
          <p:cNvPr id="30" name="Straight Connector 29">
            <a:extLst>
              <a:ext uri="{FF2B5EF4-FFF2-40B4-BE49-F238E27FC236}">
                <a16:creationId xmlns:a16="http://schemas.microsoft.com/office/drawing/2014/main" id="{230698E5-DAA6-46AE-A90A-8CF5FB2F7E7E}"/>
              </a:ext>
            </a:extLst>
          </p:cNvPr>
          <p:cNvCxnSpPr/>
          <p:nvPr/>
        </p:nvCxnSpPr>
        <p:spPr>
          <a:xfrm>
            <a:off x="4815068" y="3863772"/>
            <a:ext cx="4074289"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ectangle 2">
            <a:extLst>
              <a:ext uri="{FF2B5EF4-FFF2-40B4-BE49-F238E27FC236}">
                <a16:creationId xmlns:a16="http://schemas.microsoft.com/office/drawing/2014/main" id="{D7ABB7E1-536B-422C-8C13-8A8A27E8B52F}"/>
              </a:ext>
            </a:extLst>
          </p:cNvPr>
          <p:cNvSpPr>
            <a:spLocks noChangeArrowheads="1"/>
          </p:cNvSpPr>
          <p:nvPr/>
        </p:nvSpPr>
        <p:spPr bwMode="auto">
          <a:xfrm>
            <a:off x="5159232" y="4549934"/>
            <a:ext cx="3769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actionPerformed()</a:t>
            </a:r>
          </a:p>
        </p:txBody>
      </p:sp>
      <p:cxnSp>
        <p:nvCxnSpPr>
          <p:cNvPr id="36" name="Straight Connector 35">
            <a:extLst>
              <a:ext uri="{FF2B5EF4-FFF2-40B4-BE49-F238E27FC236}">
                <a16:creationId xmlns:a16="http://schemas.microsoft.com/office/drawing/2014/main" id="{6E6B6BB0-86AA-4F38-9DEC-063BF4661A18}"/>
              </a:ext>
            </a:extLst>
          </p:cNvPr>
          <p:cNvCxnSpPr>
            <a:cxnSpLocks/>
          </p:cNvCxnSpPr>
          <p:nvPr/>
        </p:nvCxnSpPr>
        <p:spPr>
          <a:xfrm>
            <a:off x="5496103" y="4538115"/>
            <a:ext cx="309544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2">
            <a:extLst>
              <a:ext uri="{FF2B5EF4-FFF2-40B4-BE49-F238E27FC236}">
                <a16:creationId xmlns:a16="http://schemas.microsoft.com/office/drawing/2014/main" id="{D7649AE0-4C4A-4CFD-8932-3C1FF1964DF2}"/>
              </a:ext>
            </a:extLst>
          </p:cNvPr>
          <p:cNvSpPr>
            <a:spLocks noChangeArrowheads="1"/>
          </p:cNvSpPr>
          <p:nvPr/>
        </p:nvSpPr>
        <p:spPr bwMode="auto">
          <a:xfrm>
            <a:off x="284394" y="3987232"/>
            <a:ext cx="31196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Visible JButton object</a:t>
            </a:r>
          </a:p>
        </p:txBody>
      </p:sp>
      <p:sp>
        <p:nvSpPr>
          <p:cNvPr id="40" name="Rectangle 2">
            <a:extLst>
              <a:ext uri="{FF2B5EF4-FFF2-40B4-BE49-F238E27FC236}">
                <a16:creationId xmlns:a16="http://schemas.microsoft.com/office/drawing/2014/main" id="{C9A59579-4E7E-4021-A572-2AD88D6E8BB6}"/>
              </a:ext>
            </a:extLst>
          </p:cNvPr>
          <p:cNvSpPr>
            <a:spLocks noChangeArrowheads="1"/>
          </p:cNvSpPr>
          <p:nvPr/>
        </p:nvSpPr>
        <p:spPr bwMode="auto">
          <a:xfrm>
            <a:off x="4705413" y="5442593"/>
            <a:ext cx="36746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Event handling object of type ActionListener responds to the event</a:t>
            </a:r>
          </a:p>
        </p:txBody>
      </p:sp>
      <p:sp>
        <p:nvSpPr>
          <p:cNvPr id="41" name="Rectangle 2">
            <a:extLst>
              <a:ext uri="{FF2B5EF4-FFF2-40B4-BE49-F238E27FC236}">
                <a16:creationId xmlns:a16="http://schemas.microsoft.com/office/drawing/2014/main" id="{0A3810E6-4ABC-49F6-A3F8-85E358550E16}"/>
              </a:ext>
            </a:extLst>
          </p:cNvPr>
          <p:cNvSpPr>
            <a:spLocks noChangeArrowheads="1"/>
          </p:cNvSpPr>
          <p:nvPr/>
        </p:nvSpPr>
        <p:spPr bwMode="auto">
          <a:xfrm>
            <a:off x="1373741" y="3283040"/>
            <a:ext cx="9893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solidFill>
                  <a:srgbClr val="FF0000"/>
                </a:solidFill>
                <a:latin typeface="Tahoma" panose="020B0604030504040204" pitchFamily="34" charset="0"/>
              </a:rPr>
              <a:t>Click</a:t>
            </a:r>
          </a:p>
        </p:txBody>
      </p:sp>
    </p:spTree>
    <p:extLst>
      <p:ext uri="{BB962C8B-B14F-4D97-AF65-F5344CB8AC3E}">
        <p14:creationId xmlns:p14="http://schemas.microsoft.com/office/powerpoint/2010/main" val="1989924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a:extLst>
              <a:ext uri="{FF2B5EF4-FFF2-40B4-BE49-F238E27FC236}">
                <a16:creationId xmlns:a16="http://schemas.microsoft.com/office/drawing/2014/main" id="{97DCDEE9-6090-4DBD-AA94-23605432F93B}"/>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39939" name="WordArt 5">
            <a:extLst>
              <a:ext uri="{FF2B5EF4-FFF2-40B4-BE49-F238E27FC236}">
                <a16:creationId xmlns:a16="http://schemas.microsoft.com/office/drawing/2014/main" id="{FEDB2327-D604-499D-990A-65C9FE7C53F9}"/>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Swing Controls</a:t>
            </a:r>
          </a:p>
        </p:txBody>
      </p:sp>
      <p:sp>
        <p:nvSpPr>
          <p:cNvPr id="39940" name="Rectangle 1">
            <a:extLst>
              <a:ext uri="{FF2B5EF4-FFF2-40B4-BE49-F238E27FC236}">
                <a16:creationId xmlns:a16="http://schemas.microsoft.com/office/drawing/2014/main" id="{2D3A266B-73DA-4C02-81A2-ED463CD2DE0D}"/>
              </a:ext>
            </a:extLst>
          </p:cNvPr>
          <p:cNvSpPr>
            <a:spLocks noChangeArrowheads="1"/>
          </p:cNvSpPr>
          <p:nvPr/>
        </p:nvSpPr>
        <p:spPr bwMode="auto">
          <a:xfrm>
            <a:off x="941388" y="1879600"/>
            <a:ext cx="728821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 JLabel allows formatted text on a frame</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The text property establishes the caption.</a:t>
            </a:r>
          </a:p>
        </p:txBody>
      </p:sp>
      <p:pic>
        <p:nvPicPr>
          <p:cNvPr id="39941" name="Picture 1">
            <a:extLst>
              <a:ext uri="{FF2B5EF4-FFF2-40B4-BE49-F238E27FC236}">
                <a16:creationId xmlns:a16="http://schemas.microsoft.com/office/drawing/2014/main" id="{36E5881D-A6DB-45C6-A63C-6631FD8263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4648200"/>
            <a:ext cx="1905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530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a:extLst>
              <a:ext uri="{FF2B5EF4-FFF2-40B4-BE49-F238E27FC236}">
                <a16:creationId xmlns:a16="http://schemas.microsoft.com/office/drawing/2014/main" id="{13719F0E-1593-4C00-9800-993C254CE015}"/>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41987" name="WordArt 5">
            <a:extLst>
              <a:ext uri="{FF2B5EF4-FFF2-40B4-BE49-F238E27FC236}">
                <a16:creationId xmlns:a16="http://schemas.microsoft.com/office/drawing/2014/main" id="{54D6FCE5-3DF8-482B-9C12-0280D42A9012}"/>
              </a:ext>
            </a:extLst>
          </p:cNvPr>
          <p:cNvSpPr>
            <a:spLocks noChangeArrowheads="1" noChangeShapeType="1" noTextEdit="1"/>
          </p:cNvSpPr>
          <p:nvPr/>
        </p:nvSpPr>
        <p:spPr bwMode="auto">
          <a:xfrm>
            <a:off x="914400" y="304800"/>
            <a:ext cx="6875362" cy="1061013"/>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Labels</a:t>
            </a:r>
          </a:p>
        </p:txBody>
      </p:sp>
      <p:graphicFrame>
        <p:nvGraphicFramePr>
          <p:cNvPr id="3" name="Table 2">
            <a:extLst>
              <a:ext uri="{FF2B5EF4-FFF2-40B4-BE49-F238E27FC236}">
                <a16:creationId xmlns:a16="http://schemas.microsoft.com/office/drawing/2014/main" id="{F08C3AA7-0868-4EC1-97FE-E93CF728AD34}"/>
              </a:ext>
            </a:extLst>
          </p:cNvPr>
          <p:cNvGraphicFramePr>
            <a:graphicFrameLocks noGrp="1"/>
          </p:cNvGraphicFramePr>
          <p:nvPr>
            <p:extLst>
              <p:ext uri="{D42A27DB-BD31-4B8C-83A1-F6EECF244321}">
                <p14:modId xmlns:p14="http://schemas.microsoft.com/office/powerpoint/2010/main" val="4135043603"/>
              </p:ext>
            </p:extLst>
          </p:nvPr>
        </p:nvGraphicFramePr>
        <p:xfrm>
          <a:off x="655898" y="1589592"/>
          <a:ext cx="7863069" cy="4480560"/>
        </p:xfrm>
        <a:graphic>
          <a:graphicData uri="http://schemas.openxmlformats.org/drawingml/2006/table">
            <a:tbl>
              <a:tblPr firstRow="1" bandRow="1">
                <a:tableStyleId>{93296810-A885-4BE3-A3E7-6D5BEEA58F35}</a:tableStyleId>
              </a:tblPr>
              <a:tblGrid>
                <a:gridCol w="3337368">
                  <a:extLst>
                    <a:ext uri="{9D8B030D-6E8A-4147-A177-3AD203B41FA5}">
                      <a16:colId xmlns:a16="http://schemas.microsoft.com/office/drawing/2014/main" val="1277097494"/>
                    </a:ext>
                  </a:extLst>
                </a:gridCol>
                <a:gridCol w="4525701">
                  <a:extLst>
                    <a:ext uri="{9D8B030D-6E8A-4147-A177-3AD203B41FA5}">
                      <a16:colId xmlns:a16="http://schemas.microsoft.com/office/drawing/2014/main" val="2858947548"/>
                    </a:ext>
                  </a:extLst>
                </a:gridCol>
              </a:tblGrid>
              <a:tr h="370840">
                <a:tc>
                  <a:txBody>
                    <a:bodyPr/>
                    <a:lstStyle/>
                    <a:p>
                      <a:pPr algn="ctr"/>
                      <a:r>
                        <a:rPr lang="en-US" sz="2400" dirty="0"/>
                        <a:t>Properties</a:t>
                      </a:r>
                    </a:p>
                  </a:txBody>
                  <a:tcPr/>
                </a:tc>
                <a:tc>
                  <a:txBody>
                    <a:bodyPr/>
                    <a:lstStyle/>
                    <a:p>
                      <a:pPr algn="ctr"/>
                      <a:r>
                        <a:rPr lang="en-US" sz="2400" dirty="0"/>
                        <a:t>Description</a:t>
                      </a:r>
                    </a:p>
                  </a:txBody>
                  <a:tcPr/>
                </a:tc>
                <a:extLst>
                  <a:ext uri="{0D108BD9-81ED-4DB2-BD59-A6C34878D82A}">
                    <a16:rowId xmlns:a16="http://schemas.microsoft.com/office/drawing/2014/main" val="4293434676"/>
                  </a:ext>
                </a:extLst>
              </a:tr>
              <a:tr h="370840">
                <a:tc>
                  <a:txBody>
                    <a:bodyPr/>
                    <a:lstStyle/>
                    <a:p>
                      <a:r>
                        <a:rPr lang="en-US" sz="2400" dirty="0"/>
                        <a: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String displayed in label.</a:t>
                      </a:r>
                    </a:p>
                  </a:txBody>
                  <a:tcPr/>
                </a:tc>
                <a:extLst>
                  <a:ext uri="{0D108BD9-81ED-4DB2-BD59-A6C34878D82A}">
                    <a16:rowId xmlns:a16="http://schemas.microsoft.com/office/drawing/2014/main" val="3216415538"/>
                  </a:ext>
                </a:extLst>
              </a:tr>
              <a:tr h="370840">
                <a:tc>
                  <a:txBody>
                    <a:bodyPr/>
                    <a:lstStyle/>
                    <a:p>
                      <a:r>
                        <a:rPr lang="en-US" sz="2400" dirty="0"/>
                        <a:t>font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Font name, style, size.</a:t>
                      </a:r>
                    </a:p>
                  </a:txBody>
                  <a:tcPr/>
                </a:tc>
                <a:extLst>
                  <a:ext uri="{0D108BD9-81ED-4DB2-BD59-A6C34878D82A}">
                    <a16:rowId xmlns:a16="http://schemas.microsoft.com/office/drawing/2014/main" val="1469229926"/>
                  </a:ext>
                </a:extLst>
              </a:tr>
              <a:tr h="370840">
                <a:tc>
                  <a:txBody>
                    <a:bodyPr/>
                    <a:lstStyle/>
                    <a:p>
                      <a:r>
                        <a:rPr lang="en-US" sz="2400" dirty="0"/>
                        <a:t>background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Label background color.</a:t>
                      </a:r>
                    </a:p>
                  </a:txBody>
                  <a:tcPr/>
                </a:tc>
                <a:extLst>
                  <a:ext uri="{0D108BD9-81ED-4DB2-BD59-A6C34878D82A}">
                    <a16:rowId xmlns:a16="http://schemas.microsoft.com/office/drawing/2014/main" val="275856697"/>
                  </a:ext>
                </a:extLst>
              </a:tr>
              <a:tr h="370840">
                <a:tc>
                  <a:txBody>
                    <a:bodyPr/>
                    <a:lstStyle/>
                    <a:p>
                      <a:r>
                        <a:rPr lang="en-US" sz="2400" dirty="0"/>
                        <a:t>foreground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Color of text.</a:t>
                      </a:r>
                    </a:p>
                  </a:txBody>
                  <a:tcPr/>
                </a:tc>
                <a:extLst>
                  <a:ext uri="{0D108BD9-81ED-4DB2-BD59-A6C34878D82A}">
                    <a16:rowId xmlns:a16="http://schemas.microsoft.com/office/drawing/2014/main" val="2078884056"/>
                  </a:ext>
                </a:extLst>
              </a:tr>
              <a:tr h="370840">
                <a:tc>
                  <a:txBody>
                    <a:bodyPr/>
                    <a:lstStyle/>
                    <a:p>
                      <a:r>
                        <a:rPr lang="en-US" sz="2400" dirty="0"/>
                        <a:t>opaque</a:t>
                      </a:r>
                    </a:p>
                  </a:txBody>
                  <a:tcPr/>
                </a:tc>
                <a:tc>
                  <a:txBody>
                    <a:bodyPr/>
                    <a:lstStyle/>
                    <a:p>
                      <a:r>
                        <a:rPr lang="en-US" altLang="en-US" sz="2400" dirty="0"/>
                        <a:t>Determines whether the control is opaque or not.</a:t>
                      </a:r>
                      <a:endParaRPr lang="en-US" sz="2400" dirty="0"/>
                    </a:p>
                  </a:txBody>
                  <a:tcPr/>
                </a:tc>
                <a:extLst>
                  <a:ext uri="{0D108BD9-81ED-4DB2-BD59-A6C34878D82A}">
                    <a16:rowId xmlns:a16="http://schemas.microsoft.com/office/drawing/2014/main" val="213345340"/>
                  </a:ext>
                </a:extLst>
              </a:tr>
              <a:tr h="370840">
                <a:tc>
                  <a:txBody>
                    <a:bodyPr/>
                    <a:lstStyle/>
                    <a:p>
                      <a:r>
                        <a:rPr lang="en-US" altLang="en-US" sz="2400" dirty="0"/>
                        <a:t>horizontalAlignment</a:t>
                      </a:r>
                      <a:endParaRPr lang="en-US" sz="2400" dirty="0"/>
                    </a:p>
                  </a:txBody>
                  <a:tcPr/>
                </a:tc>
                <a:tc>
                  <a:txBody>
                    <a:bodyPr/>
                    <a:lstStyle/>
                    <a:p>
                      <a:r>
                        <a:rPr lang="en-US" altLang="en-US" sz="2400" dirty="0"/>
                        <a:t>Horizontal position of text</a:t>
                      </a:r>
                      <a:endParaRPr lang="en-US" sz="2400" dirty="0"/>
                    </a:p>
                  </a:txBody>
                  <a:tcPr/>
                </a:tc>
                <a:extLst>
                  <a:ext uri="{0D108BD9-81ED-4DB2-BD59-A6C34878D82A}">
                    <a16:rowId xmlns:a16="http://schemas.microsoft.com/office/drawing/2014/main" val="1108302576"/>
                  </a:ext>
                </a:extLst>
              </a:tr>
              <a:tr h="370840">
                <a:tc>
                  <a:txBody>
                    <a:bodyPr/>
                    <a:lstStyle/>
                    <a:p>
                      <a:r>
                        <a:rPr lang="en-US" altLang="en-US" sz="2400" dirty="0"/>
                        <a:t>verticalAlignment</a:t>
                      </a:r>
                      <a:endParaRPr lang="en-US" sz="2400" dirty="0"/>
                    </a:p>
                  </a:txBody>
                  <a:tcPr/>
                </a:tc>
                <a:tc>
                  <a:txBody>
                    <a:bodyPr/>
                    <a:lstStyle/>
                    <a:p>
                      <a:r>
                        <a:rPr lang="en-US" altLang="en-US" sz="2400" dirty="0"/>
                        <a:t>Vertical position of text</a:t>
                      </a:r>
                      <a:endParaRPr lang="en-US" sz="2400" dirty="0"/>
                    </a:p>
                  </a:txBody>
                  <a:tcPr/>
                </a:tc>
                <a:extLst>
                  <a:ext uri="{0D108BD9-81ED-4DB2-BD59-A6C34878D82A}">
                    <a16:rowId xmlns:a16="http://schemas.microsoft.com/office/drawing/2014/main" val="3276016191"/>
                  </a:ext>
                </a:extLst>
              </a:tr>
              <a:tr h="370840">
                <a:tc>
                  <a:txBody>
                    <a:bodyPr/>
                    <a:lstStyle/>
                    <a:p>
                      <a:r>
                        <a:rPr lang="en-US" altLang="en-US" sz="2400" dirty="0"/>
                        <a:t>border</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Type of border used (if any)</a:t>
                      </a:r>
                    </a:p>
                  </a:txBody>
                  <a:tcPr/>
                </a:tc>
                <a:extLst>
                  <a:ext uri="{0D108BD9-81ED-4DB2-BD59-A6C34878D82A}">
                    <a16:rowId xmlns:a16="http://schemas.microsoft.com/office/drawing/2014/main" val="203857110"/>
                  </a:ext>
                </a:extLst>
              </a:tr>
            </a:tbl>
          </a:graphicData>
        </a:graphic>
      </p:graphicFrame>
    </p:spTree>
    <p:extLst>
      <p:ext uri="{BB962C8B-B14F-4D97-AF65-F5344CB8AC3E}">
        <p14:creationId xmlns:p14="http://schemas.microsoft.com/office/powerpoint/2010/main" val="198628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WordArt 2">
            <a:extLst>
              <a:ext uri="{FF2B5EF4-FFF2-40B4-BE49-F238E27FC236}">
                <a16:creationId xmlns:a16="http://schemas.microsoft.com/office/drawing/2014/main" id="{4236EDA8-47AB-4DE2-92E3-883E89A8DC3B}"/>
              </a:ext>
            </a:extLst>
          </p:cNvPr>
          <p:cNvSpPr>
            <a:spLocks noChangeArrowheads="1" noChangeShapeType="1" noTextEdit="1"/>
          </p:cNvSpPr>
          <p:nvPr/>
        </p:nvSpPr>
        <p:spPr bwMode="auto">
          <a:xfrm>
            <a:off x="914400" y="685800"/>
            <a:ext cx="7010400" cy="7620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Graphical User Interface</a:t>
            </a:r>
          </a:p>
        </p:txBody>
      </p:sp>
      <p:sp>
        <p:nvSpPr>
          <p:cNvPr id="19459" name="Text Box 3">
            <a:extLst>
              <a:ext uri="{FF2B5EF4-FFF2-40B4-BE49-F238E27FC236}">
                <a16:creationId xmlns:a16="http://schemas.microsoft.com/office/drawing/2014/main" id="{FB829D0D-6747-4958-A620-2D6C4ED4ED12}"/>
              </a:ext>
            </a:extLst>
          </p:cNvPr>
          <p:cNvSpPr txBox="1">
            <a:spLocks noChangeArrowheads="1"/>
          </p:cNvSpPr>
          <p:nvPr/>
        </p:nvSpPr>
        <p:spPr bwMode="auto">
          <a:xfrm>
            <a:off x="609600" y="2209800"/>
            <a:ext cx="80613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latin typeface="Tahoma" panose="020B0604030504040204" pitchFamily="34" charset="0"/>
              </a:rPr>
              <a:t>-pronounced “gooey”</a:t>
            </a:r>
            <a:br>
              <a:rPr lang="en-US" altLang="en-US" dirty="0">
                <a:latin typeface="Tahoma" panose="020B0604030504040204" pitchFamily="34" charset="0"/>
              </a:rPr>
            </a:br>
            <a:br>
              <a:rPr lang="en-US" altLang="en-US" dirty="0">
                <a:latin typeface="Tahoma" panose="020B0604030504040204" pitchFamily="34" charset="0"/>
              </a:rPr>
            </a:br>
            <a:r>
              <a:rPr lang="en-US" altLang="en-US" dirty="0">
                <a:latin typeface="Tahoma" panose="020B0604030504040204" pitchFamily="34" charset="0"/>
              </a:rPr>
              <a:t>-type of interface that allows users to </a:t>
            </a:r>
          </a:p>
          <a:p>
            <a:pPr eaLnBrk="1" hangingPunct="1">
              <a:spcBef>
                <a:spcPct val="0"/>
              </a:spcBef>
              <a:buFontTx/>
              <a:buNone/>
            </a:pPr>
            <a:r>
              <a:rPr lang="en-US" altLang="en-US" dirty="0">
                <a:latin typeface="Tahoma" panose="020B0604030504040204" pitchFamily="34" charset="0"/>
              </a:rPr>
              <a:t>interact through graphical icons and </a:t>
            </a:r>
          </a:p>
          <a:p>
            <a:pPr eaLnBrk="1" hangingPunct="1">
              <a:spcBef>
                <a:spcPct val="0"/>
              </a:spcBef>
              <a:buFontTx/>
              <a:buNone/>
            </a:pPr>
            <a:r>
              <a:rPr lang="en-US" altLang="en-US" dirty="0">
                <a:latin typeface="Tahoma" panose="020B0604030504040204" pitchFamily="34" charset="0"/>
              </a:rPr>
              <a:t>visual indicators</a:t>
            </a:r>
          </a:p>
          <a:p>
            <a:pPr eaLnBrk="1" hangingPunct="1">
              <a:spcBef>
                <a:spcPct val="0"/>
              </a:spcBef>
              <a:buFontTx/>
              <a:buNone/>
            </a:pPr>
            <a:endParaRPr lang="en-US" altLang="en-US" dirty="0">
              <a:latin typeface="Tahoma" panose="020B0604030504040204" pitchFamily="34" charset="0"/>
            </a:endParaRPr>
          </a:p>
          <a:p>
            <a:pPr eaLnBrk="1" hangingPunct="1">
              <a:spcBef>
                <a:spcPct val="0"/>
              </a:spcBef>
              <a:buFontTx/>
              <a:buNone/>
            </a:pPr>
            <a:endParaRPr lang="en-US" altLang="en-US" dirty="0">
              <a:solidFill>
                <a:schemeClr val="bg1"/>
              </a:solidFill>
              <a:latin typeface="Tahoma" panose="020B0604030504040204" pitchFamily="34" charset="0"/>
            </a:endParaRPr>
          </a:p>
        </p:txBody>
      </p:sp>
    </p:spTree>
    <p:extLst>
      <p:ext uri="{BB962C8B-B14F-4D97-AF65-F5344CB8AC3E}">
        <p14:creationId xmlns:p14="http://schemas.microsoft.com/office/powerpoint/2010/main" val="1554830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a:extLst>
              <a:ext uri="{FF2B5EF4-FFF2-40B4-BE49-F238E27FC236}">
                <a16:creationId xmlns:a16="http://schemas.microsoft.com/office/drawing/2014/main" id="{A636F079-B87E-4ED7-A2F4-AFE3129C23EF}"/>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5" name="WordArt 5">
            <a:extLst>
              <a:ext uri="{FF2B5EF4-FFF2-40B4-BE49-F238E27FC236}">
                <a16:creationId xmlns:a16="http://schemas.microsoft.com/office/drawing/2014/main" id="{6368A0BB-87A0-407E-A06E-76271739B79F}"/>
              </a:ext>
            </a:extLst>
          </p:cNvPr>
          <p:cNvSpPr>
            <a:spLocks noChangeArrowheads="1" noChangeShapeType="1" noTextEdit="1"/>
          </p:cNvSpPr>
          <p:nvPr/>
        </p:nvSpPr>
        <p:spPr bwMode="auto">
          <a:xfrm>
            <a:off x="914400" y="304800"/>
            <a:ext cx="6875362" cy="1061013"/>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Labels</a:t>
            </a:r>
          </a:p>
        </p:txBody>
      </p:sp>
      <p:graphicFrame>
        <p:nvGraphicFramePr>
          <p:cNvPr id="2" name="Table 1">
            <a:extLst>
              <a:ext uri="{FF2B5EF4-FFF2-40B4-BE49-F238E27FC236}">
                <a16:creationId xmlns:a16="http://schemas.microsoft.com/office/drawing/2014/main" id="{1589B73F-543A-4DB4-AEC1-FC161BB07E53}"/>
              </a:ext>
            </a:extLst>
          </p:cNvPr>
          <p:cNvGraphicFramePr>
            <a:graphicFrameLocks noGrp="1"/>
          </p:cNvGraphicFramePr>
          <p:nvPr>
            <p:extLst>
              <p:ext uri="{D42A27DB-BD31-4B8C-83A1-F6EECF244321}">
                <p14:modId xmlns:p14="http://schemas.microsoft.com/office/powerpoint/2010/main" val="2973802332"/>
              </p:ext>
            </p:extLst>
          </p:nvPr>
        </p:nvGraphicFramePr>
        <p:xfrm>
          <a:off x="162045" y="1491589"/>
          <a:ext cx="8785185" cy="4570285"/>
        </p:xfrm>
        <a:graphic>
          <a:graphicData uri="http://schemas.openxmlformats.org/drawingml/2006/table">
            <a:tbl>
              <a:tblPr firstRow="1" bandRow="1">
                <a:tableStyleId>{93296810-A885-4BE3-A3E7-6D5BEEA58F35}</a:tableStyleId>
              </a:tblPr>
              <a:tblGrid>
                <a:gridCol w="3415795">
                  <a:extLst>
                    <a:ext uri="{9D8B030D-6E8A-4147-A177-3AD203B41FA5}">
                      <a16:colId xmlns:a16="http://schemas.microsoft.com/office/drawing/2014/main" val="3143739243"/>
                    </a:ext>
                  </a:extLst>
                </a:gridCol>
                <a:gridCol w="5369390">
                  <a:extLst>
                    <a:ext uri="{9D8B030D-6E8A-4147-A177-3AD203B41FA5}">
                      <a16:colId xmlns:a16="http://schemas.microsoft.com/office/drawing/2014/main" val="2456166346"/>
                    </a:ext>
                  </a:extLst>
                </a:gridCol>
              </a:tblGrid>
              <a:tr h="444262">
                <a:tc>
                  <a:txBody>
                    <a:bodyPr/>
                    <a:lstStyle/>
                    <a:p>
                      <a:pPr algn="ctr"/>
                      <a:r>
                        <a:rPr lang="en-US" sz="2400" dirty="0"/>
                        <a:t>Methods</a:t>
                      </a:r>
                    </a:p>
                  </a:txBody>
                  <a:tcPr/>
                </a:tc>
                <a:tc>
                  <a:txBody>
                    <a:bodyPr/>
                    <a:lstStyle/>
                    <a:p>
                      <a:pPr algn="ctr"/>
                      <a:r>
                        <a:rPr lang="en-US" sz="2400" dirty="0"/>
                        <a:t>Description</a:t>
                      </a:r>
                    </a:p>
                  </a:txBody>
                  <a:tcPr/>
                </a:tc>
                <a:extLst>
                  <a:ext uri="{0D108BD9-81ED-4DB2-BD59-A6C34878D82A}">
                    <a16:rowId xmlns:a16="http://schemas.microsoft.com/office/drawing/2014/main" val="3636824269"/>
                  </a:ext>
                </a:extLst>
              </a:tr>
              <a:tr h="444262">
                <a:tc>
                  <a:txBody>
                    <a:bodyPr/>
                    <a:lstStyle/>
                    <a:p>
                      <a:r>
                        <a:rPr lang="en-US" altLang="en-US" sz="2400" dirty="0"/>
                        <a:t>setText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label text.</a:t>
                      </a:r>
                    </a:p>
                  </a:txBody>
                  <a:tcPr/>
                </a:tc>
                <a:extLst>
                  <a:ext uri="{0D108BD9-81ED-4DB2-BD59-A6C34878D82A}">
                    <a16:rowId xmlns:a16="http://schemas.microsoft.com/office/drawing/2014/main" val="1624696526"/>
                  </a:ext>
                </a:extLst>
              </a:tr>
              <a:tr h="444262">
                <a:tc>
                  <a:txBody>
                    <a:bodyPr/>
                    <a:lstStyle/>
                    <a:p>
                      <a:r>
                        <a:rPr lang="en-US" altLang="en-US" sz="2400" dirty="0"/>
                        <a:t>setFont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font name, style, size.</a:t>
                      </a:r>
                    </a:p>
                  </a:txBody>
                  <a:tcPr/>
                </a:tc>
                <a:extLst>
                  <a:ext uri="{0D108BD9-81ED-4DB2-BD59-A6C34878D82A}">
                    <a16:rowId xmlns:a16="http://schemas.microsoft.com/office/drawing/2014/main" val="2415664309"/>
                  </a:ext>
                </a:extLst>
              </a:tr>
              <a:tr h="473694">
                <a:tc>
                  <a:txBody>
                    <a:bodyPr/>
                    <a:lstStyle/>
                    <a:p>
                      <a:r>
                        <a:rPr lang="en-US" altLang="en-US" sz="2400" dirty="0"/>
                        <a:t>setBackground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label background color.</a:t>
                      </a:r>
                    </a:p>
                  </a:txBody>
                  <a:tcPr/>
                </a:tc>
                <a:extLst>
                  <a:ext uri="{0D108BD9-81ED-4DB2-BD59-A6C34878D82A}">
                    <a16:rowId xmlns:a16="http://schemas.microsoft.com/office/drawing/2014/main" val="3219169383"/>
                  </a:ext>
                </a:extLst>
              </a:tr>
              <a:tr h="444262">
                <a:tc>
                  <a:txBody>
                    <a:bodyPr/>
                    <a:lstStyle/>
                    <a:p>
                      <a:r>
                        <a:rPr lang="en-US" altLang="en-US" sz="2400" dirty="0"/>
                        <a:t>setForeground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color of text.</a:t>
                      </a:r>
                    </a:p>
                  </a:txBody>
                  <a:tcPr/>
                </a:tc>
                <a:extLst>
                  <a:ext uri="{0D108BD9-81ED-4DB2-BD59-A6C34878D82A}">
                    <a16:rowId xmlns:a16="http://schemas.microsoft.com/office/drawing/2014/main" val="308998146"/>
                  </a:ext>
                </a:extLst>
              </a:tr>
              <a:tr h="530431">
                <a:tc>
                  <a:txBody>
                    <a:bodyPr/>
                    <a:lstStyle/>
                    <a:p>
                      <a:r>
                        <a:rPr lang="en-US" altLang="en-US" sz="2400" dirty="0"/>
                        <a:t>setOpaque</a:t>
                      </a:r>
                      <a:endParaRPr lang="en-US" sz="2400" dirty="0"/>
                    </a:p>
                  </a:txBody>
                  <a:tcPr/>
                </a:tc>
                <a:tc>
                  <a:txBody>
                    <a:bodyPr/>
                    <a:lstStyle/>
                    <a:p>
                      <a:r>
                        <a:rPr lang="en-US" altLang="en-US" sz="2400" dirty="0"/>
                        <a:t>If true, background colors can be applied.</a:t>
                      </a:r>
                      <a:endParaRPr lang="en-US" sz="2400" dirty="0"/>
                    </a:p>
                  </a:txBody>
                  <a:tcPr/>
                </a:tc>
                <a:extLst>
                  <a:ext uri="{0D108BD9-81ED-4DB2-BD59-A6C34878D82A}">
                    <a16:rowId xmlns:a16="http://schemas.microsoft.com/office/drawing/2014/main" val="3617622935"/>
                  </a:ext>
                </a:extLst>
              </a:tr>
              <a:tr h="444262">
                <a:tc>
                  <a:txBody>
                    <a:bodyPr/>
                    <a:lstStyle/>
                    <a:p>
                      <a:r>
                        <a:rPr lang="en-US" altLang="en-US" sz="2400" dirty="0"/>
                        <a:t>setHorizontalAlignment</a:t>
                      </a:r>
                      <a:endParaRPr lang="en-US" sz="2400" dirty="0"/>
                    </a:p>
                  </a:txBody>
                  <a:tcPr/>
                </a:tc>
                <a:tc>
                  <a:txBody>
                    <a:bodyPr/>
                    <a:lstStyle/>
                    <a:p>
                      <a:r>
                        <a:rPr lang="en-US" altLang="en-US" sz="2400" dirty="0"/>
                        <a:t>Sets horizontal position of text</a:t>
                      </a:r>
                      <a:endParaRPr lang="en-US" sz="2400" dirty="0"/>
                    </a:p>
                  </a:txBody>
                  <a:tcPr/>
                </a:tc>
                <a:extLst>
                  <a:ext uri="{0D108BD9-81ED-4DB2-BD59-A6C34878D82A}">
                    <a16:rowId xmlns:a16="http://schemas.microsoft.com/office/drawing/2014/main" val="3166999118"/>
                  </a:ext>
                </a:extLst>
              </a:tr>
              <a:tr h="444262">
                <a:tc>
                  <a:txBody>
                    <a:bodyPr/>
                    <a:lstStyle/>
                    <a:p>
                      <a:r>
                        <a:rPr lang="en-US" altLang="en-US" sz="2400" dirty="0"/>
                        <a:t>setVerticalAlignment</a:t>
                      </a:r>
                      <a:endParaRPr lang="en-US" sz="2400" dirty="0"/>
                    </a:p>
                  </a:txBody>
                  <a:tcPr/>
                </a:tc>
                <a:tc>
                  <a:txBody>
                    <a:bodyPr/>
                    <a:lstStyle/>
                    <a:p>
                      <a:r>
                        <a:rPr lang="en-US" altLang="en-US" sz="2400" dirty="0"/>
                        <a:t>Sets vertical position of text</a:t>
                      </a:r>
                      <a:endParaRPr lang="en-US" sz="2400" dirty="0"/>
                    </a:p>
                  </a:txBody>
                  <a:tcPr/>
                </a:tc>
                <a:extLst>
                  <a:ext uri="{0D108BD9-81ED-4DB2-BD59-A6C34878D82A}">
                    <a16:rowId xmlns:a16="http://schemas.microsoft.com/office/drawing/2014/main" val="1804831539"/>
                  </a:ext>
                </a:extLst>
              </a:tr>
              <a:tr h="799672">
                <a:tc>
                  <a:txBody>
                    <a:bodyPr/>
                    <a:lstStyle/>
                    <a:p>
                      <a:r>
                        <a:rPr lang="en-US" altLang="en-US" sz="2400" dirty="0"/>
                        <a:t>setBorder</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Used to establish border (if any) around label (see BorderFactory class)</a:t>
                      </a:r>
                    </a:p>
                  </a:txBody>
                  <a:tcPr/>
                </a:tc>
                <a:extLst>
                  <a:ext uri="{0D108BD9-81ED-4DB2-BD59-A6C34878D82A}">
                    <a16:rowId xmlns:a16="http://schemas.microsoft.com/office/drawing/2014/main" val="3705748034"/>
                  </a:ext>
                </a:extLst>
              </a:tr>
            </a:tbl>
          </a:graphicData>
        </a:graphic>
      </p:graphicFrame>
    </p:spTree>
    <p:extLst>
      <p:ext uri="{BB962C8B-B14F-4D97-AF65-F5344CB8AC3E}">
        <p14:creationId xmlns:p14="http://schemas.microsoft.com/office/powerpoint/2010/main" val="1513066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534F35D-C92A-4C30-A829-90EFAC4F79D3}"/>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46083" name="WordArt 5">
            <a:extLst>
              <a:ext uri="{FF2B5EF4-FFF2-40B4-BE49-F238E27FC236}">
                <a16:creationId xmlns:a16="http://schemas.microsoft.com/office/drawing/2014/main" id="{C65EBA61-E0B7-48DC-A27A-24C20F109B08}"/>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46084" name="TextBox 3">
            <a:extLst>
              <a:ext uri="{FF2B5EF4-FFF2-40B4-BE49-F238E27FC236}">
                <a16:creationId xmlns:a16="http://schemas.microsoft.com/office/drawing/2014/main" id="{7829F533-1EC0-4920-9D3D-BBBCDC74EB7C}"/>
              </a:ext>
            </a:extLst>
          </p:cNvPr>
          <p:cNvSpPr txBox="1">
            <a:spLocks noChangeArrowheads="1"/>
          </p:cNvSpPr>
          <p:nvPr/>
        </p:nvSpPr>
        <p:spPr bwMode="auto">
          <a:xfrm>
            <a:off x="763930" y="1439199"/>
            <a:ext cx="7859210"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For Swing components, like the JLabel, event methods are added using the MouseListener. </a:t>
            </a:r>
            <a:r>
              <a:rPr lang="en-US" altLang="en-US" sz="2800" dirty="0">
                <a:latin typeface="Tahoma" panose="020B0604030504040204" pitchFamily="34" charset="0"/>
                <a:cs typeface="Tahoma" panose="020B0604030504040204" pitchFamily="34" charset="0"/>
              </a:rPr>
              <a:t>The code to add the mouseClicked event for a label named myLabel is:</a:t>
            </a:r>
          </a:p>
          <a:p>
            <a:pPr>
              <a:buFontTx/>
              <a:buNone/>
            </a:pPr>
            <a:endParaRPr lang="en-US" altLang="en-US" sz="2800" dirty="0"/>
          </a:p>
          <a:p>
            <a:pPr>
              <a:buFontTx/>
              <a:buNone/>
            </a:pPr>
            <a:r>
              <a:rPr lang="en-US" altLang="en-US" sz="2800" dirty="0">
                <a:solidFill>
                  <a:schemeClr val="accent2"/>
                </a:solidFill>
              </a:rPr>
              <a:t>myLabel.addMouseListener(new MouseAdapter() {</a:t>
            </a:r>
          </a:p>
          <a:p>
            <a:pPr>
              <a:buFontTx/>
              <a:buNone/>
            </a:pPr>
            <a:r>
              <a:rPr lang="en-US" altLang="en-US" sz="2800" dirty="0">
                <a:solidFill>
                  <a:schemeClr val="accent2"/>
                </a:solidFill>
              </a:rPr>
              <a:t>  	public void mouseClicked(MouseEvent e) {</a:t>
            </a:r>
          </a:p>
          <a:p>
            <a:pPr>
              <a:buFontTx/>
              <a:buNone/>
            </a:pPr>
            <a:r>
              <a:rPr lang="en-US" altLang="en-US" sz="2800" dirty="0">
                <a:solidFill>
                  <a:schemeClr val="accent2"/>
                </a:solidFill>
              </a:rPr>
              <a:t>    		// do something</a:t>
            </a:r>
          </a:p>
          <a:p>
            <a:pPr>
              <a:buFontTx/>
              <a:buNone/>
            </a:pPr>
            <a:r>
              <a:rPr lang="en-US" altLang="en-US" sz="2800" dirty="0">
                <a:solidFill>
                  <a:schemeClr val="accent2"/>
                </a:solidFill>
              </a:rPr>
              <a:t>  	}</a:t>
            </a:r>
          </a:p>
          <a:p>
            <a:pPr>
              <a:buFontTx/>
              <a:buNone/>
            </a:pPr>
            <a:r>
              <a:rPr lang="en-US" altLang="en-US" sz="2800" dirty="0">
                <a:solidFill>
                  <a:schemeClr val="accent2"/>
                </a:solidFill>
              </a:rPr>
              <a:t>});</a:t>
            </a:r>
          </a:p>
        </p:txBody>
      </p:sp>
    </p:spTree>
    <p:extLst>
      <p:ext uri="{BB962C8B-B14F-4D97-AF65-F5344CB8AC3E}">
        <p14:creationId xmlns:p14="http://schemas.microsoft.com/office/powerpoint/2010/main" val="189169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a:extLst>
              <a:ext uri="{FF2B5EF4-FFF2-40B4-BE49-F238E27FC236}">
                <a16:creationId xmlns:a16="http://schemas.microsoft.com/office/drawing/2014/main" id="{07B2D043-75E5-4F45-BB96-DB5C83AD56B3}"/>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48131" name="WordArt 5">
            <a:extLst>
              <a:ext uri="{FF2B5EF4-FFF2-40B4-BE49-F238E27FC236}">
                <a16:creationId xmlns:a16="http://schemas.microsoft.com/office/drawing/2014/main" id="{E3BC770E-A679-4F8F-9CBB-A14AE3C36C02}"/>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Swing Controls</a:t>
            </a:r>
          </a:p>
        </p:txBody>
      </p:sp>
      <p:sp>
        <p:nvSpPr>
          <p:cNvPr id="48132" name="Rectangle 1">
            <a:extLst>
              <a:ext uri="{FF2B5EF4-FFF2-40B4-BE49-F238E27FC236}">
                <a16:creationId xmlns:a16="http://schemas.microsoft.com/office/drawing/2014/main" id="{23171648-CBA4-434D-A972-EFE5EA544913}"/>
              </a:ext>
            </a:extLst>
          </p:cNvPr>
          <p:cNvSpPr>
            <a:spLocks noChangeArrowheads="1"/>
          </p:cNvSpPr>
          <p:nvPr/>
        </p:nvSpPr>
        <p:spPr bwMode="auto">
          <a:xfrm>
            <a:off x="941388" y="1879600"/>
            <a:ext cx="72882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 JTextField control allows a single line of typed information from the user while a JTextFieldArea allows multiple lines of scrollable typed information</a:t>
            </a:r>
          </a:p>
        </p:txBody>
      </p:sp>
      <p:pic>
        <p:nvPicPr>
          <p:cNvPr id="48133" name="Picture 1">
            <a:extLst>
              <a:ext uri="{FF2B5EF4-FFF2-40B4-BE49-F238E27FC236}">
                <a16:creationId xmlns:a16="http://schemas.microsoft.com/office/drawing/2014/main" id="{9BC7BB9A-4A70-4100-9973-325EEE9A03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1388" y="4140200"/>
            <a:ext cx="2219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3">
            <a:extLst>
              <a:ext uri="{FF2B5EF4-FFF2-40B4-BE49-F238E27FC236}">
                <a16:creationId xmlns:a16="http://schemas.microsoft.com/office/drawing/2014/main" id="{75D97AF8-83DB-446E-972B-97F6DA32A70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695700"/>
            <a:ext cx="2533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542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a:extLst>
              <a:ext uri="{FF2B5EF4-FFF2-40B4-BE49-F238E27FC236}">
                <a16:creationId xmlns:a16="http://schemas.microsoft.com/office/drawing/2014/main" id="{9BD625BB-DEC3-4893-BD5B-90427BCA7EB3}"/>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50179" name="WordArt 5">
            <a:extLst>
              <a:ext uri="{FF2B5EF4-FFF2-40B4-BE49-F238E27FC236}">
                <a16:creationId xmlns:a16="http://schemas.microsoft.com/office/drawing/2014/main" id="{92474091-9101-4200-B0CA-865A08781E1E}"/>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Text Fields</a:t>
            </a:r>
          </a:p>
        </p:txBody>
      </p:sp>
      <p:graphicFrame>
        <p:nvGraphicFramePr>
          <p:cNvPr id="2" name="Table 1">
            <a:extLst>
              <a:ext uri="{FF2B5EF4-FFF2-40B4-BE49-F238E27FC236}">
                <a16:creationId xmlns:a16="http://schemas.microsoft.com/office/drawing/2014/main" id="{4EE42F5F-ACF8-44EC-9A8E-FCA2BF62AAC5}"/>
              </a:ext>
            </a:extLst>
          </p:cNvPr>
          <p:cNvGraphicFramePr>
            <a:graphicFrameLocks noGrp="1"/>
          </p:cNvGraphicFramePr>
          <p:nvPr>
            <p:extLst>
              <p:ext uri="{D42A27DB-BD31-4B8C-83A1-F6EECF244321}">
                <p14:modId xmlns:p14="http://schemas.microsoft.com/office/powerpoint/2010/main" val="3709330886"/>
              </p:ext>
            </p:extLst>
          </p:nvPr>
        </p:nvGraphicFramePr>
        <p:xfrm>
          <a:off x="405114" y="1923873"/>
          <a:ext cx="8333772" cy="4023360"/>
        </p:xfrm>
        <a:graphic>
          <a:graphicData uri="http://schemas.openxmlformats.org/drawingml/2006/table">
            <a:tbl>
              <a:tblPr firstRow="1" bandRow="1">
                <a:tableStyleId>{93296810-A885-4BE3-A3E7-6D5BEEA58F35}</a:tableStyleId>
              </a:tblPr>
              <a:tblGrid>
                <a:gridCol w="3113590">
                  <a:extLst>
                    <a:ext uri="{9D8B030D-6E8A-4147-A177-3AD203B41FA5}">
                      <a16:colId xmlns:a16="http://schemas.microsoft.com/office/drawing/2014/main" val="3093358656"/>
                    </a:ext>
                  </a:extLst>
                </a:gridCol>
                <a:gridCol w="5220182">
                  <a:extLst>
                    <a:ext uri="{9D8B030D-6E8A-4147-A177-3AD203B41FA5}">
                      <a16:colId xmlns:a16="http://schemas.microsoft.com/office/drawing/2014/main" val="841675585"/>
                    </a:ext>
                  </a:extLst>
                </a:gridCol>
              </a:tblGrid>
              <a:tr h="370840">
                <a:tc>
                  <a:txBody>
                    <a:bodyPr/>
                    <a:lstStyle/>
                    <a:p>
                      <a:pPr algn="ctr"/>
                      <a:r>
                        <a:rPr lang="en-US" sz="2400" dirty="0"/>
                        <a:t>Properties</a:t>
                      </a:r>
                    </a:p>
                  </a:txBody>
                  <a:tcPr/>
                </a:tc>
                <a:tc>
                  <a:txBody>
                    <a:bodyPr/>
                    <a:lstStyle/>
                    <a:p>
                      <a:pPr algn="ctr"/>
                      <a:r>
                        <a:rPr lang="en-US" sz="2400" dirty="0"/>
                        <a:t>Description</a:t>
                      </a:r>
                    </a:p>
                  </a:txBody>
                  <a:tcPr/>
                </a:tc>
                <a:extLst>
                  <a:ext uri="{0D108BD9-81ED-4DB2-BD59-A6C34878D82A}">
                    <a16:rowId xmlns:a16="http://schemas.microsoft.com/office/drawing/2014/main" val="2667452229"/>
                  </a:ext>
                </a:extLst>
              </a:tr>
              <a:tr h="370840">
                <a:tc>
                  <a:txBody>
                    <a:bodyPr/>
                    <a:lstStyle/>
                    <a:p>
                      <a:r>
                        <a:rPr lang="en-US" sz="2400" dirty="0"/>
                        <a: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String displayed in text field.</a:t>
                      </a:r>
                    </a:p>
                  </a:txBody>
                  <a:tcPr/>
                </a:tc>
                <a:extLst>
                  <a:ext uri="{0D108BD9-81ED-4DB2-BD59-A6C34878D82A}">
                    <a16:rowId xmlns:a16="http://schemas.microsoft.com/office/drawing/2014/main" val="1880489472"/>
                  </a:ext>
                </a:extLst>
              </a:tr>
              <a:tr h="370840">
                <a:tc>
                  <a:txBody>
                    <a:bodyPr/>
                    <a:lstStyle/>
                    <a:p>
                      <a:r>
                        <a:rPr lang="en-US" sz="2400" dirty="0"/>
                        <a:t>font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Font name, style, size.</a:t>
                      </a:r>
                    </a:p>
                  </a:txBody>
                  <a:tcPr/>
                </a:tc>
                <a:extLst>
                  <a:ext uri="{0D108BD9-81ED-4DB2-BD59-A6C34878D82A}">
                    <a16:rowId xmlns:a16="http://schemas.microsoft.com/office/drawing/2014/main" val="4209686309"/>
                  </a:ext>
                </a:extLst>
              </a:tr>
              <a:tr h="370840">
                <a:tc>
                  <a:txBody>
                    <a:bodyPr/>
                    <a:lstStyle/>
                    <a:p>
                      <a:r>
                        <a:rPr lang="en-US" altLang="en-US" sz="2400" dirty="0"/>
                        <a:t>background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Text field background color.</a:t>
                      </a:r>
                    </a:p>
                  </a:txBody>
                  <a:tcPr/>
                </a:tc>
                <a:extLst>
                  <a:ext uri="{0D108BD9-81ED-4DB2-BD59-A6C34878D82A}">
                    <a16:rowId xmlns:a16="http://schemas.microsoft.com/office/drawing/2014/main" val="1377130269"/>
                  </a:ext>
                </a:extLst>
              </a:tr>
              <a:tr h="370840">
                <a:tc>
                  <a:txBody>
                    <a:bodyPr/>
                    <a:lstStyle/>
                    <a:p>
                      <a:r>
                        <a:rPr lang="en-US" altLang="en-US" sz="2400" dirty="0"/>
                        <a:t>foreground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Color of text.</a:t>
                      </a:r>
                    </a:p>
                  </a:txBody>
                  <a:tcPr/>
                </a:tc>
                <a:extLst>
                  <a:ext uri="{0D108BD9-81ED-4DB2-BD59-A6C34878D82A}">
                    <a16:rowId xmlns:a16="http://schemas.microsoft.com/office/drawing/2014/main" val="2083886536"/>
                  </a:ext>
                </a:extLst>
              </a:tr>
              <a:tr h="370840">
                <a:tc>
                  <a:txBody>
                    <a:bodyPr/>
                    <a:lstStyle/>
                    <a:p>
                      <a:r>
                        <a:rPr lang="en-US" altLang="en-US" sz="2400" dirty="0"/>
                        <a:t>columns</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Displayed width of text field.</a:t>
                      </a:r>
                    </a:p>
                  </a:txBody>
                  <a:tcPr/>
                </a:tc>
                <a:extLst>
                  <a:ext uri="{0D108BD9-81ED-4DB2-BD59-A6C34878D82A}">
                    <a16:rowId xmlns:a16="http://schemas.microsoft.com/office/drawing/2014/main" val="3965446109"/>
                  </a:ext>
                </a:extLst>
              </a:tr>
              <a:tr h="370840">
                <a:tc>
                  <a:txBody>
                    <a:bodyPr/>
                    <a:lstStyle/>
                    <a:p>
                      <a:r>
                        <a:rPr lang="en-US" altLang="en-US" sz="2400" dirty="0"/>
                        <a:t>horizontalAlignment</a:t>
                      </a:r>
                      <a:endParaRPr lang="en-US" sz="2400" dirty="0"/>
                    </a:p>
                  </a:txBody>
                  <a:tcPr/>
                </a:tc>
                <a:tc>
                  <a:txBody>
                    <a:bodyPr/>
                    <a:lstStyle/>
                    <a:p>
                      <a:r>
                        <a:rPr lang="en-US" altLang="en-US" sz="2400" dirty="0"/>
                        <a:t>Horizontal position of text.</a:t>
                      </a:r>
                      <a:endParaRPr lang="en-US" sz="2400" dirty="0"/>
                    </a:p>
                  </a:txBody>
                  <a:tcPr/>
                </a:tc>
                <a:extLst>
                  <a:ext uri="{0D108BD9-81ED-4DB2-BD59-A6C34878D82A}">
                    <a16:rowId xmlns:a16="http://schemas.microsoft.com/office/drawing/2014/main" val="3939724940"/>
                  </a:ext>
                </a:extLst>
              </a:tr>
              <a:tr h="370840">
                <a:tc>
                  <a:txBody>
                    <a:bodyPr/>
                    <a:lstStyle/>
                    <a:p>
                      <a:r>
                        <a:rPr lang="en-US" altLang="en-US" sz="2400" dirty="0"/>
                        <a:t>editable</a:t>
                      </a:r>
                      <a:endParaRPr lang="en-US" sz="2400" dirty="0"/>
                    </a:p>
                  </a:txBody>
                  <a:tcPr/>
                </a:tc>
                <a:tc>
                  <a:txBody>
                    <a:bodyPr/>
                    <a:lstStyle/>
                    <a:p>
                      <a:r>
                        <a:rPr lang="en-US" altLang="en-US" sz="2400" dirty="0"/>
                        <a:t>Indicates whether text in the text field is read-only.</a:t>
                      </a:r>
                      <a:endParaRPr lang="en-US" sz="2400" dirty="0"/>
                    </a:p>
                  </a:txBody>
                  <a:tcPr/>
                </a:tc>
                <a:extLst>
                  <a:ext uri="{0D108BD9-81ED-4DB2-BD59-A6C34878D82A}">
                    <a16:rowId xmlns:a16="http://schemas.microsoft.com/office/drawing/2014/main" val="1060552508"/>
                  </a:ext>
                </a:extLst>
              </a:tr>
            </a:tbl>
          </a:graphicData>
        </a:graphic>
      </p:graphicFrame>
    </p:spTree>
    <p:extLst>
      <p:ext uri="{BB962C8B-B14F-4D97-AF65-F5344CB8AC3E}">
        <p14:creationId xmlns:p14="http://schemas.microsoft.com/office/powerpoint/2010/main" val="3170375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a:extLst>
              <a:ext uri="{FF2B5EF4-FFF2-40B4-BE49-F238E27FC236}">
                <a16:creationId xmlns:a16="http://schemas.microsoft.com/office/drawing/2014/main" id="{31CFFC60-89E4-4927-A738-06BA24C5B3C3}"/>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52227" name="WordArt 5">
            <a:extLst>
              <a:ext uri="{FF2B5EF4-FFF2-40B4-BE49-F238E27FC236}">
                <a16:creationId xmlns:a16="http://schemas.microsoft.com/office/drawing/2014/main" id="{527A60C0-EDA7-4D62-A0D1-270D7024DD90}"/>
              </a:ext>
            </a:extLst>
          </p:cNvPr>
          <p:cNvSpPr>
            <a:spLocks noChangeArrowheads="1" noChangeShapeType="1" noTextEdit="1"/>
          </p:cNvSpPr>
          <p:nvPr/>
        </p:nvSpPr>
        <p:spPr bwMode="auto">
          <a:xfrm>
            <a:off x="914400" y="30163"/>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Text Fields</a:t>
            </a:r>
          </a:p>
        </p:txBody>
      </p:sp>
      <p:graphicFrame>
        <p:nvGraphicFramePr>
          <p:cNvPr id="2" name="Table 1">
            <a:extLst>
              <a:ext uri="{FF2B5EF4-FFF2-40B4-BE49-F238E27FC236}">
                <a16:creationId xmlns:a16="http://schemas.microsoft.com/office/drawing/2014/main" id="{83E41794-8135-4665-AD32-4CD7042AE4D7}"/>
              </a:ext>
            </a:extLst>
          </p:cNvPr>
          <p:cNvGraphicFramePr>
            <a:graphicFrameLocks noGrp="1"/>
          </p:cNvGraphicFramePr>
          <p:nvPr>
            <p:extLst>
              <p:ext uri="{D42A27DB-BD31-4B8C-83A1-F6EECF244321}">
                <p14:modId xmlns:p14="http://schemas.microsoft.com/office/powerpoint/2010/main" val="1916489329"/>
              </p:ext>
            </p:extLst>
          </p:nvPr>
        </p:nvGraphicFramePr>
        <p:xfrm>
          <a:off x="532918" y="1538019"/>
          <a:ext cx="8263842" cy="4480560"/>
        </p:xfrm>
        <a:graphic>
          <a:graphicData uri="http://schemas.openxmlformats.org/drawingml/2006/table">
            <a:tbl>
              <a:tblPr firstRow="1" bandRow="1">
                <a:tableStyleId>{93296810-A885-4BE3-A3E7-6D5BEEA58F35}</a:tableStyleId>
              </a:tblPr>
              <a:tblGrid>
                <a:gridCol w="3564520">
                  <a:extLst>
                    <a:ext uri="{9D8B030D-6E8A-4147-A177-3AD203B41FA5}">
                      <a16:colId xmlns:a16="http://schemas.microsoft.com/office/drawing/2014/main" val="1352072893"/>
                    </a:ext>
                  </a:extLst>
                </a:gridCol>
                <a:gridCol w="4699322">
                  <a:extLst>
                    <a:ext uri="{9D8B030D-6E8A-4147-A177-3AD203B41FA5}">
                      <a16:colId xmlns:a16="http://schemas.microsoft.com/office/drawing/2014/main" val="3133857537"/>
                    </a:ext>
                  </a:extLst>
                </a:gridCol>
              </a:tblGrid>
              <a:tr h="370840">
                <a:tc>
                  <a:txBody>
                    <a:bodyPr/>
                    <a:lstStyle/>
                    <a:p>
                      <a:pPr algn="ctr"/>
                      <a:r>
                        <a:rPr lang="en-US" sz="2400" dirty="0"/>
                        <a:t>Methods</a:t>
                      </a:r>
                    </a:p>
                  </a:txBody>
                  <a:tcPr/>
                </a:tc>
                <a:tc>
                  <a:txBody>
                    <a:bodyPr/>
                    <a:lstStyle/>
                    <a:p>
                      <a:pPr algn="ctr"/>
                      <a:r>
                        <a:rPr lang="en-US" sz="2400" dirty="0"/>
                        <a:t>Description</a:t>
                      </a:r>
                    </a:p>
                  </a:txBody>
                  <a:tcPr/>
                </a:tc>
                <a:extLst>
                  <a:ext uri="{0D108BD9-81ED-4DB2-BD59-A6C34878D82A}">
                    <a16:rowId xmlns:a16="http://schemas.microsoft.com/office/drawing/2014/main" val="3796573523"/>
                  </a:ext>
                </a:extLst>
              </a:tr>
              <a:tr h="370840">
                <a:tc>
                  <a:txBody>
                    <a:bodyPr/>
                    <a:lstStyle/>
                    <a:p>
                      <a:r>
                        <a:rPr lang="en-US" altLang="en-US" sz="2400" dirty="0"/>
                        <a:t>setText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text field text.</a:t>
                      </a:r>
                    </a:p>
                  </a:txBody>
                  <a:tcPr/>
                </a:tc>
                <a:extLst>
                  <a:ext uri="{0D108BD9-81ED-4DB2-BD59-A6C34878D82A}">
                    <a16:rowId xmlns:a16="http://schemas.microsoft.com/office/drawing/2014/main" val="1738209757"/>
                  </a:ext>
                </a:extLst>
              </a:tr>
              <a:tr h="370840">
                <a:tc>
                  <a:txBody>
                    <a:bodyPr/>
                    <a:lstStyle/>
                    <a:p>
                      <a:r>
                        <a:rPr lang="en-US" altLang="en-US" sz="2400" dirty="0"/>
                        <a:t>getText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Retrieves the text field text.</a:t>
                      </a:r>
                    </a:p>
                  </a:txBody>
                  <a:tcPr/>
                </a:tc>
                <a:extLst>
                  <a:ext uri="{0D108BD9-81ED-4DB2-BD59-A6C34878D82A}">
                    <a16:rowId xmlns:a16="http://schemas.microsoft.com/office/drawing/2014/main" val="989630600"/>
                  </a:ext>
                </a:extLst>
              </a:tr>
              <a:tr h="370840">
                <a:tc>
                  <a:txBody>
                    <a:bodyPr/>
                    <a:lstStyle/>
                    <a:p>
                      <a:r>
                        <a:rPr lang="en-US" altLang="en-US" sz="2400" dirty="0"/>
                        <a:t>setFont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font name, style, size.</a:t>
                      </a:r>
                    </a:p>
                  </a:txBody>
                  <a:tcPr/>
                </a:tc>
                <a:extLst>
                  <a:ext uri="{0D108BD9-81ED-4DB2-BD59-A6C34878D82A}">
                    <a16:rowId xmlns:a16="http://schemas.microsoft.com/office/drawing/2014/main" val="447132021"/>
                  </a:ext>
                </a:extLst>
              </a:tr>
              <a:tr h="370840">
                <a:tc>
                  <a:txBody>
                    <a:bodyPr/>
                    <a:lstStyle/>
                    <a:p>
                      <a:r>
                        <a:rPr lang="en-US" altLang="en-US" sz="2400" dirty="0"/>
                        <a:t>setBackground</a:t>
                      </a:r>
                      <a:endParaRPr lang="en-US" sz="2400" dirty="0"/>
                    </a:p>
                  </a:txBody>
                  <a:tcPr/>
                </a:tc>
                <a:tc>
                  <a:txBody>
                    <a:bodyPr/>
                    <a:lstStyle/>
                    <a:p>
                      <a:r>
                        <a:rPr lang="en-US" altLang="en-US" sz="2400" dirty="0"/>
                        <a:t>Sets the text field background color.</a:t>
                      </a:r>
                      <a:endParaRPr lang="en-US" sz="2400" dirty="0"/>
                    </a:p>
                  </a:txBody>
                  <a:tcPr/>
                </a:tc>
                <a:extLst>
                  <a:ext uri="{0D108BD9-81ED-4DB2-BD59-A6C34878D82A}">
                    <a16:rowId xmlns:a16="http://schemas.microsoft.com/office/drawing/2014/main" val="249636549"/>
                  </a:ext>
                </a:extLst>
              </a:tr>
              <a:tr h="370840">
                <a:tc>
                  <a:txBody>
                    <a:bodyPr/>
                    <a:lstStyle/>
                    <a:p>
                      <a:r>
                        <a:rPr lang="en-US" altLang="en-US" sz="2400" dirty="0"/>
                        <a:t>setForeground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color of text.</a:t>
                      </a:r>
                    </a:p>
                  </a:txBody>
                  <a:tcPr/>
                </a:tc>
                <a:extLst>
                  <a:ext uri="{0D108BD9-81ED-4DB2-BD59-A6C34878D82A}">
                    <a16:rowId xmlns:a16="http://schemas.microsoft.com/office/drawing/2014/main" val="4032842497"/>
                  </a:ext>
                </a:extLst>
              </a:tr>
              <a:tr h="370840">
                <a:tc>
                  <a:txBody>
                    <a:bodyPr/>
                    <a:lstStyle/>
                    <a:p>
                      <a:r>
                        <a:rPr lang="en-US" altLang="en-US" sz="2400" dirty="0"/>
                        <a:t>setColumns</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number of columns.</a:t>
                      </a:r>
                    </a:p>
                  </a:txBody>
                  <a:tcPr/>
                </a:tc>
                <a:extLst>
                  <a:ext uri="{0D108BD9-81ED-4DB2-BD59-A6C34878D82A}">
                    <a16:rowId xmlns:a16="http://schemas.microsoft.com/office/drawing/2014/main" val="8670486"/>
                  </a:ext>
                </a:extLst>
              </a:tr>
              <a:tr h="370840">
                <a:tc>
                  <a:txBody>
                    <a:bodyPr/>
                    <a:lstStyle/>
                    <a:p>
                      <a:r>
                        <a:rPr lang="en-US" altLang="en-US" sz="2400" dirty="0"/>
                        <a:t>setHorizontalAlignment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horizontal alignment.</a:t>
                      </a:r>
                    </a:p>
                  </a:txBody>
                  <a:tcPr/>
                </a:tc>
                <a:extLst>
                  <a:ext uri="{0D108BD9-81ED-4DB2-BD59-A6C34878D82A}">
                    <a16:rowId xmlns:a16="http://schemas.microsoft.com/office/drawing/2014/main" val="176095332"/>
                  </a:ext>
                </a:extLst>
              </a:tr>
              <a:tr h="370840">
                <a:tc>
                  <a:txBody>
                    <a:bodyPr/>
                    <a:lstStyle/>
                    <a:p>
                      <a:r>
                        <a:rPr lang="en-US" altLang="en-US" sz="2400" dirty="0"/>
                        <a:t>setEditable</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set to false, text field cannot be edited.</a:t>
                      </a:r>
                    </a:p>
                  </a:txBody>
                  <a:tcPr/>
                </a:tc>
                <a:extLst>
                  <a:ext uri="{0D108BD9-81ED-4DB2-BD59-A6C34878D82A}">
                    <a16:rowId xmlns:a16="http://schemas.microsoft.com/office/drawing/2014/main" val="2458047859"/>
                  </a:ext>
                </a:extLst>
              </a:tr>
            </a:tbl>
          </a:graphicData>
        </a:graphic>
      </p:graphicFrame>
    </p:spTree>
    <p:extLst>
      <p:ext uri="{BB962C8B-B14F-4D97-AF65-F5344CB8AC3E}">
        <p14:creationId xmlns:p14="http://schemas.microsoft.com/office/powerpoint/2010/main" val="1999226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703B999-85C8-4140-8EBA-6223F7A435CF}"/>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54275" name="WordArt 5">
            <a:extLst>
              <a:ext uri="{FF2B5EF4-FFF2-40B4-BE49-F238E27FC236}">
                <a16:creationId xmlns:a16="http://schemas.microsoft.com/office/drawing/2014/main" id="{4C28E924-CCB7-4B30-B750-4EFEC619CBA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54276" name="TextBox 3">
            <a:extLst>
              <a:ext uri="{FF2B5EF4-FFF2-40B4-BE49-F238E27FC236}">
                <a16:creationId xmlns:a16="http://schemas.microsoft.com/office/drawing/2014/main" id="{988665E1-EFD3-4D0E-A962-C30F765FBF0C}"/>
              </a:ext>
            </a:extLst>
          </p:cNvPr>
          <p:cNvSpPr txBox="1">
            <a:spLocks noChangeArrowheads="1"/>
          </p:cNvSpPr>
          <p:nvPr/>
        </p:nvSpPr>
        <p:spPr bwMode="auto">
          <a:xfrm>
            <a:off x="740780" y="1524000"/>
            <a:ext cx="805598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For Swing components, like </a:t>
            </a:r>
            <a:r>
              <a:rPr lang="en-US" altLang="en-US" sz="2800">
                <a:latin typeface="Tahoma" panose="020B0604030504040204" pitchFamily="34" charset="0"/>
              </a:rPr>
              <a:t>the text, </a:t>
            </a:r>
            <a:r>
              <a:rPr lang="en-US" altLang="en-US" sz="2800" dirty="0">
                <a:latin typeface="Tahoma" panose="020B0604030504040204" pitchFamily="34" charset="0"/>
              </a:rPr>
              <a:t>event methods are added using the ActionListener. If the component is named textField, the method is added by:</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solidFill>
                  <a:schemeClr val="accent2"/>
                </a:solidFill>
                <a:latin typeface="Tahoma" panose="020B0604030504040204" pitchFamily="34" charset="0"/>
              </a:rPr>
              <a:t>textField.addActionListener(new ActionListener(){</a:t>
            </a:r>
          </a:p>
          <a:p>
            <a:pPr>
              <a:spcBef>
                <a:spcPct val="0"/>
              </a:spcBef>
              <a:buFontTx/>
              <a:buNone/>
            </a:pPr>
            <a:r>
              <a:rPr lang="en-US" altLang="en-US" sz="2800" dirty="0">
                <a:solidFill>
                  <a:schemeClr val="accent2"/>
                </a:solidFill>
                <a:latin typeface="Tahoma" panose="020B0604030504040204" pitchFamily="34" charset="0"/>
              </a:rPr>
              <a:t>	public void actionPerformed(ActionEvent e){</a:t>
            </a:r>
          </a:p>
          <a:p>
            <a:pPr>
              <a:spcBef>
                <a:spcPct val="0"/>
              </a:spcBef>
              <a:buFontTx/>
              <a:buNone/>
            </a:pPr>
            <a:r>
              <a:rPr lang="en-US" altLang="en-US" sz="2800" dirty="0">
                <a:solidFill>
                  <a:schemeClr val="accent2"/>
                </a:solidFill>
                <a:latin typeface="Tahoma" panose="020B0604030504040204" pitchFamily="34" charset="0"/>
              </a:rPr>
              <a:t>		// java code to execute</a:t>
            </a:r>
          </a:p>
          <a:p>
            <a:pPr>
              <a:spcBef>
                <a:spcPct val="0"/>
              </a:spcBef>
              <a:buFontTx/>
              <a:buNone/>
            </a:pPr>
            <a:r>
              <a:rPr lang="en-US" altLang="en-US" sz="2800" dirty="0">
                <a:solidFill>
                  <a:schemeClr val="accent2"/>
                </a:solidFill>
                <a:latin typeface="Tahoma" panose="020B0604030504040204" pitchFamily="34" charset="0"/>
              </a:rPr>
              <a:t>	}</a:t>
            </a:r>
          </a:p>
          <a:p>
            <a:pPr>
              <a:spcBef>
                <a:spcPct val="0"/>
              </a:spcBef>
              <a:buFontTx/>
              <a:buNone/>
            </a:pPr>
            <a:r>
              <a:rPr lang="en-US" altLang="en-US" sz="28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3366723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a:extLst>
              <a:ext uri="{FF2B5EF4-FFF2-40B4-BE49-F238E27FC236}">
                <a16:creationId xmlns:a16="http://schemas.microsoft.com/office/drawing/2014/main" id="{141CBEFB-62BF-4A56-A2FF-7521C78F4620}"/>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56323" name="WordArt 5">
            <a:extLst>
              <a:ext uri="{FF2B5EF4-FFF2-40B4-BE49-F238E27FC236}">
                <a16:creationId xmlns:a16="http://schemas.microsoft.com/office/drawing/2014/main" id="{58FDFCB1-8E08-441A-85A7-818F9239628A}"/>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Swing Controls</a:t>
            </a:r>
          </a:p>
        </p:txBody>
      </p:sp>
      <p:sp>
        <p:nvSpPr>
          <p:cNvPr id="56324" name="Rectangle 1">
            <a:extLst>
              <a:ext uri="{FF2B5EF4-FFF2-40B4-BE49-F238E27FC236}">
                <a16:creationId xmlns:a16="http://schemas.microsoft.com/office/drawing/2014/main" id="{118C93C1-4192-406F-ABF8-6AC1A298C463}"/>
              </a:ext>
            </a:extLst>
          </p:cNvPr>
          <p:cNvSpPr>
            <a:spLocks noChangeArrowheads="1"/>
          </p:cNvSpPr>
          <p:nvPr/>
        </p:nvSpPr>
        <p:spPr bwMode="auto">
          <a:xfrm>
            <a:off x="941388" y="1879600"/>
            <a:ext cx="728821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JCheckBox</a:t>
            </a:r>
          </a:p>
          <a:p>
            <a:pPr>
              <a:spcBef>
                <a:spcPct val="0"/>
              </a:spcBef>
              <a:buFontTx/>
              <a:buNone/>
            </a:pPr>
            <a:endParaRPr lang="en-US" altLang="en-US" sz="2800" dirty="0">
              <a:latin typeface="Tahoma" panose="020B0604030504040204" pitchFamily="34" charset="0"/>
            </a:endParaRP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JRadioButton</a:t>
            </a:r>
          </a:p>
          <a:p>
            <a:pPr>
              <a:spcBef>
                <a:spcPct val="0"/>
              </a:spcBef>
              <a:buFontTx/>
              <a:buNone/>
            </a:pPr>
            <a:endParaRPr lang="en-US" altLang="en-US" sz="2800" dirty="0">
              <a:latin typeface="Tahoma" panose="020B0604030504040204" pitchFamily="34" charset="0"/>
            </a:endParaRP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JComboBox</a:t>
            </a:r>
          </a:p>
          <a:p>
            <a:pPr>
              <a:spcBef>
                <a:spcPct val="0"/>
              </a:spcBef>
              <a:buFontTx/>
              <a:buNone/>
            </a:pPr>
            <a:endParaRPr lang="en-US" altLang="en-US" sz="2800" dirty="0">
              <a:latin typeface="Tahoma" panose="020B0604030504040204" pitchFamily="34" charset="0"/>
            </a:endParaRP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JScrollPane</a:t>
            </a:r>
          </a:p>
        </p:txBody>
      </p:sp>
      <p:pic>
        <p:nvPicPr>
          <p:cNvPr id="56325" name="Picture 8">
            <a:extLst>
              <a:ext uri="{FF2B5EF4-FFF2-40B4-BE49-F238E27FC236}">
                <a16:creationId xmlns:a16="http://schemas.microsoft.com/office/drawing/2014/main" id="{285FD843-C761-426F-9526-FE5978B455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909763"/>
            <a:ext cx="2476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9">
            <a:extLst>
              <a:ext uri="{FF2B5EF4-FFF2-40B4-BE49-F238E27FC236}">
                <a16:creationId xmlns:a16="http://schemas.microsoft.com/office/drawing/2014/main" id="{0D476C0A-D469-4A19-8C7A-6276ED97884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62450" y="3105150"/>
            <a:ext cx="29622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1">
            <a:extLst>
              <a:ext uri="{FF2B5EF4-FFF2-40B4-BE49-F238E27FC236}">
                <a16:creationId xmlns:a16="http://schemas.microsoft.com/office/drawing/2014/main" id="{2FDD2211-C0DF-4DF8-BA27-1C7AFA2995B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89438" y="4322763"/>
            <a:ext cx="2667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2">
            <a:extLst>
              <a:ext uri="{FF2B5EF4-FFF2-40B4-BE49-F238E27FC236}">
                <a16:creationId xmlns:a16="http://schemas.microsoft.com/office/drawing/2014/main" id="{D0349B22-CCEB-44D7-AB8A-27EEE7242FC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5324475"/>
            <a:ext cx="21812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9920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4">
            <a:extLst>
              <a:ext uri="{FF2B5EF4-FFF2-40B4-BE49-F238E27FC236}">
                <a16:creationId xmlns:a16="http://schemas.microsoft.com/office/drawing/2014/main" id="{82904D66-213A-41CF-916D-50DC92E886A3}"/>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58371" name="WordArt 5">
            <a:extLst>
              <a:ext uri="{FF2B5EF4-FFF2-40B4-BE49-F238E27FC236}">
                <a16:creationId xmlns:a16="http://schemas.microsoft.com/office/drawing/2014/main" id="{D64C1867-F67C-4F46-99C9-EE186F84F260}"/>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Check Boxes</a:t>
            </a:r>
          </a:p>
        </p:txBody>
      </p:sp>
      <p:pic>
        <p:nvPicPr>
          <p:cNvPr id="58373" name="Picture 1">
            <a:extLst>
              <a:ext uri="{FF2B5EF4-FFF2-40B4-BE49-F238E27FC236}">
                <a16:creationId xmlns:a16="http://schemas.microsoft.com/office/drawing/2014/main" id="{CD77E613-9E08-44B3-9DD4-87FE580E8C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5638" y="5343646"/>
            <a:ext cx="2476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E4DF10C2-DDEE-4A8C-B5C3-F45623997E7F}"/>
              </a:ext>
            </a:extLst>
          </p:cNvPr>
          <p:cNvGraphicFramePr>
            <a:graphicFrameLocks noGrp="1"/>
          </p:cNvGraphicFramePr>
          <p:nvPr>
            <p:extLst>
              <p:ext uri="{D42A27DB-BD31-4B8C-83A1-F6EECF244321}">
                <p14:modId xmlns:p14="http://schemas.microsoft.com/office/powerpoint/2010/main" val="2301303931"/>
              </p:ext>
            </p:extLst>
          </p:nvPr>
        </p:nvGraphicFramePr>
        <p:xfrm>
          <a:off x="914400" y="2095500"/>
          <a:ext cx="7538976" cy="2743200"/>
        </p:xfrm>
        <a:graphic>
          <a:graphicData uri="http://schemas.openxmlformats.org/drawingml/2006/table">
            <a:tbl>
              <a:tblPr firstRow="1" bandRow="1">
                <a:tableStyleId>{93296810-A885-4BE3-A3E7-6D5BEEA58F35}</a:tableStyleId>
              </a:tblPr>
              <a:tblGrid>
                <a:gridCol w="2723910">
                  <a:extLst>
                    <a:ext uri="{9D8B030D-6E8A-4147-A177-3AD203B41FA5}">
                      <a16:colId xmlns:a16="http://schemas.microsoft.com/office/drawing/2014/main" val="1311598341"/>
                    </a:ext>
                  </a:extLst>
                </a:gridCol>
                <a:gridCol w="4815066">
                  <a:extLst>
                    <a:ext uri="{9D8B030D-6E8A-4147-A177-3AD203B41FA5}">
                      <a16:colId xmlns:a16="http://schemas.microsoft.com/office/drawing/2014/main" val="4162980364"/>
                    </a:ext>
                  </a:extLst>
                </a:gridCol>
              </a:tblGrid>
              <a:tr h="370840">
                <a:tc>
                  <a:txBody>
                    <a:bodyPr/>
                    <a:lstStyle/>
                    <a:p>
                      <a:pPr algn="ctr"/>
                      <a:r>
                        <a:rPr lang="en-US" sz="2400" dirty="0"/>
                        <a:t>Properties</a:t>
                      </a:r>
                    </a:p>
                  </a:txBody>
                  <a:tcPr/>
                </a:tc>
                <a:tc>
                  <a:txBody>
                    <a:bodyPr/>
                    <a:lstStyle/>
                    <a:p>
                      <a:pPr algn="ctr"/>
                      <a:r>
                        <a:rPr lang="en-US" sz="2400" dirty="0"/>
                        <a:t>Description</a:t>
                      </a:r>
                    </a:p>
                  </a:txBody>
                  <a:tcPr/>
                </a:tc>
                <a:extLst>
                  <a:ext uri="{0D108BD9-81ED-4DB2-BD59-A6C34878D82A}">
                    <a16:rowId xmlns:a16="http://schemas.microsoft.com/office/drawing/2014/main" val="2441308073"/>
                  </a:ext>
                </a:extLst>
              </a:tr>
              <a:tr h="370840">
                <a:tc>
                  <a:txBody>
                    <a:bodyPr/>
                    <a:lstStyle/>
                    <a:p>
                      <a:r>
                        <a:rPr lang="en-US" sz="2400" dirty="0"/>
                        <a: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String displayed next to check box.</a:t>
                      </a:r>
                    </a:p>
                  </a:txBody>
                  <a:tcPr/>
                </a:tc>
                <a:extLst>
                  <a:ext uri="{0D108BD9-81ED-4DB2-BD59-A6C34878D82A}">
                    <a16:rowId xmlns:a16="http://schemas.microsoft.com/office/drawing/2014/main" val="3556391836"/>
                  </a:ext>
                </a:extLst>
              </a:tr>
              <a:tr h="370840">
                <a:tc>
                  <a:txBody>
                    <a:bodyPr/>
                    <a:lstStyle/>
                    <a:p>
                      <a:r>
                        <a:rPr lang="en-US" sz="2400" dirty="0"/>
                        <a:t>font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Font name, style, size.</a:t>
                      </a:r>
                    </a:p>
                  </a:txBody>
                  <a:tcPr/>
                </a:tc>
                <a:extLst>
                  <a:ext uri="{0D108BD9-81ED-4DB2-BD59-A6C34878D82A}">
                    <a16:rowId xmlns:a16="http://schemas.microsoft.com/office/drawing/2014/main" val="4184376345"/>
                  </a:ext>
                </a:extLst>
              </a:tr>
              <a:tr h="370840">
                <a:tc>
                  <a:txBody>
                    <a:bodyPr/>
                    <a:lstStyle/>
                    <a:p>
                      <a:r>
                        <a:rPr lang="en-US" sz="2400" dirty="0"/>
                        <a:t>background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Check box background color.</a:t>
                      </a:r>
                    </a:p>
                  </a:txBody>
                  <a:tcPr/>
                </a:tc>
                <a:extLst>
                  <a:ext uri="{0D108BD9-81ED-4DB2-BD59-A6C34878D82A}">
                    <a16:rowId xmlns:a16="http://schemas.microsoft.com/office/drawing/2014/main" val="3103388424"/>
                  </a:ext>
                </a:extLst>
              </a:tr>
              <a:tr h="370840">
                <a:tc>
                  <a:txBody>
                    <a:bodyPr/>
                    <a:lstStyle/>
                    <a:p>
                      <a:r>
                        <a:rPr lang="en-US" sz="2400" dirty="0"/>
                        <a:t>foreground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Color of text.</a:t>
                      </a:r>
                    </a:p>
                  </a:txBody>
                  <a:tcPr/>
                </a:tc>
                <a:extLst>
                  <a:ext uri="{0D108BD9-81ED-4DB2-BD59-A6C34878D82A}">
                    <a16:rowId xmlns:a16="http://schemas.microsoft.com/office/drawing/2014/main" val="3105438374"/>
                  </a:ext>
                </a:extLst>
              </a:tr>
              <a:tr h="370840">
                <a:tc>
                  <a:txBody>
                    <a:bodyPr/>
                    <a:lstStyle/>
                    <a:p>
                      <a:r>
                        <a:rPr lang="en-US" sz="2400" dirty="0"/>
                        <a:t>selected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Indicates if box is selected or not.</a:t>
                      </a:r>
                    </a:p>
                  </a:txBody>
                  <a:tcPr/>
                </a:tc>
                <a:extLst>
                  <a:ext uri="{0D108BD9-81ED-4DB2-BD59-A6C34878D82A}">
                    <a16:rowId xmlns:a16="http://schemas.microsoft.com/office/drawing/2014/main" val="3349681149"/>
                  </a:ext>
                </a:extLst>
              </a:tr>
            </a:tbl>
          </a:graphicData>
        </a:graphic>
      </p:graphicFrame>
    </p:spTree>
    <p:extLst>
      <p:ext uri="{BB962C8B-B14F-4D97-AF65-F5344CB8AC3E}">
        <p14:creationId xmlns:p14="http://schemas.microsoft.com/office/powerpoint/2010/main" val="1352417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
            <a:extLst>
              <a:ext uri="{FF2B5EF4-FFF2-40B4-BE49-F238E27FC236}">
                <a16:creationId xmlns:a16="http://schemas.microsoft.com/office/drawing/2014/main" id="{39F23CF3-9E10-461B-891E-5928D650836C}"/>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60419" name="WordArt 5">
            <a:extLst>
              <a:ext uri="{FF2B5EF4-FFF2-40B4-BE49-F238E27FC236}">
                <a16:creationId xmlns:a16="http://schemas.microsoft.com/office/drawing/2014/main" id="{2F3D40EE-D106-4D32-A47B-31F5A76484BC}"/>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Check Boxes</a:t>
            </a:r>
          </a:p>
        </p:txBody>
      </p:sp>
      <p:graphicFrame>
        <p:nvGraphicFramePr>
          <p:cNvPr id="2" name="Table 1">
            <a:extLst>
              <a:ext uri="{FF2B5EF4-FFF2-40B4-BE49-F238E27FC236}">
                <a16:creationId xmlns:a16="http://schemas.microsoft.com/office/drawing/2014/main" id="{7DEB20F6-6A09-48EF-BFAA-545BEA630569}"/>
              </a:ext>
            </a:extLst>
          </p:cNvPr>
          <p:cNvGraphicFramePr>
            <a:graphicFrameLocks noGrp="1"/>
          </p:cNvGraphicFramePr>
          <p:nvPr>
            <p:extLst>
              <p:ext uri="{D42A27DB-BD31-4B8C-83A1-F6EECF244321}">
                <p14:modId xmlns:p14="http://schemas.microsoft.com/office/powerpoint/2010/main" val="2017853069"/>
              </p:ext>
            </p:extLst>
          </p:nvPr>
        </p:nvGraphicFramePr>
        <p:xfrm>
          <a:off x="505427" y="1876606"/>
          <a:ext cx="8360780" cy="4114800"/>
        </p:xfrm>
        <a:graphic>
          <a:graphicData uri="http://schemas.openxmlformats.org/drawingml/2006/table">
            <a:tbl>
              <a:tblPr firstRow="1" bandRow="1">
                <a:tableStyleId>{93296810-A885-4BE3-A3E7-6D5BEEA58F35}</a:tableStyleId>
              </a:tblPr>
              <a:tblGrid>
                <a:gridCol w="2851231">
                  <a:extLst>
                    <a:ext uri="{9D8B030D-6E8A-4147-A177-3AD203B41FA5}">
                      <a16:colId xmlns:a16="http://schemas.microsoft.com/office/drawing/2014/main" val="1607471877"/>
                    </a:ext>
                  </a:extLst>
                </a:gridCol>
                <a:gridCol w="5509549">
                  <a:extLst>
                    <a:ext uri="{9D8B030D-6E8A-4147-A177-3AD203B41FA5}">
                      <a16:colId xmlns:a16="http://schemas.microsoft.com/office/drawing/2014/main" val="2449158117"/>
                    </a:ext>
                  </a:extLst>
                </a:gridCol>
              </a:tblGrid>
              <a:tr h="370840">
                <a:tc>
                  <a:txBody>
                    <a:bodyPr/>
                    <a:lstStyle/>
                    <a:p>
                      <a:pPr algn="ctr"/>
                      <a:r>
                        <a:rPr lang="en-US" sz="2400" dirty="0"/>
                        <a:t>Methods</a:t>
                      </a:r>
                    </a:p>
                  </a:txBody>
                  <a:tcPr/>
                </a:tc>
                <a:tc>
                  <a:txBody>
                    <a:bodyPr/>
                    <a:lstStyle/>
                    <a:p>
                      <a:pPr algn="ctr"/>
                      <a:r>
                        <a:rPr lang="en-US" sz="2400" dirty="0"/>
                        <a:t>Description</a:t>
                      </a:r>
                    </a:p>
                  </a:txBody>
                  <a:tcPr/>
                </a:tc>
                <a:extLst>
                  <a:ext uri="{0D108BD9-81ED-4DB2-BD59-A6C34878D82A}">
                    <a16:rowId xmlns:a16="http://schemas.microsoft.com/office/drawing/2014/main" val="1915431097"/>
                  </a:ext>
                </a:extLst>
              </a:tr>
              <a:tr h="370840">
                <a:tc>
                  <a:txBody>
                    <a:bodyPr/>
                    <a:lstStyle/>
                    <a:p>
                      <a:r>
                        <a:rPr lang="en-US" sz="2400" dirty="0"/>
                        <a:t>setText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check box text.</a:t>
                      </a:r>
                    </a:p>
                  </a:txBody>
                  <a:tcPr/>
                </a:tc>
                <a:extLst>
                  <a:ext uri="{0D108BD9-81ED-4DB2-BD59-A6C34878D82A}">
                    <a16:rowId xmlns:a16="http://schemas.microsoft.com/office/drawing/2014/main" val="2535946711"/>
                  </a:ext>
                </a:extLst>
              </a:tr>
              <a:tr h="370840">
                <a:tc>
                  <a:txBody>
                    <a:bodyPr/>
                    <a:lstStyle/>
                    <a:p>
                      <a:r>
                        <a:rPr lang="en-US" sz="2400" dirty="0"/>
                        <a:t>setFont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font name, style, size.</a:t>
                      </a:r>
                    </a:p>
                  </a:txBody>
                  <a:tcPr/>
                </a:tc>
                <a:extLst>
                  <a:ext uri="{0D108BD9-81ED-4DB2-BD59-A6C34878D82A}">
                    <a16:rowId xmlns:a16="http://schemas.microsoft.com/office/drawing/2014/main" val="2476884769"/>
                  </a:ext>
                </a:extLst>
              </a:tr>
              <a:tr h="370840">
                <a:tc>
                  <a:txBody>
                    <a:bodyPr/>
                    <a:lstStyle/>
                    <a:p>
                      <a:r>
                        <a:rPr lang="en-US" sz="2400" dirty="0"/>
                        <a:t>setBackground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check box background color.</a:t>
                      </a:r>
                    </a:p>
                  </a:txBody>
                  <a:tcPr/>
                </a:tc>
                <a:extLst>
                  <a:ext uri="{0D108BD9-81ED-4DB2-BD59-A6C34878D82A}">
                    <a16:rowId xmlns:a16="http://schemas.microsoft.com/office/drawing/2014/main" val="905566866"/>
                  </a:ext>
                </a:extLst>
              </a:tr>
              <a:tr h="370840">
                <a:tc>
                  <a:txBody>
                    <a:bodyPr/>
                    <a:lstStyle/>
                    <a:p>
                      <a:r>
                        <a:rPr lang="en-US" sz="2400" dirty="0"/>
                        <a:t>setForeground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color of text.</a:t>
                      </a:r>
                    </a:p>
                  </a:txBody>
                  <a:tcPr/>
                </a:tc>
                <a:extLst>
                  <a:ext uri="{0D108BD9-81ED-4DB2-BD59-A6C34878D82A}">
                    <a16:rowId xmlns:a16="http://schemas.microsoft.com/office/drawing/2014/main" val="2979870047"/>
                  </a:ext>
                </a:extLst>
              </a:tr>
              <a:tr h="370840">
                <a:tc>
                  <a:txBody>
                    <a:bodyPr/>
                    <a:lstStyle/>
                    <a:p>
                      <a:r>
                        <a:rPr lang="en-US" sz="2400" dirty="0"/>
                        <a:t>setOpaque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true, background colors can be applied.</a:t>
                      </a:r>
                    </a:p>
                  </a:txBody>
                  <a:tcPr/>
                </a:tc>
                <a:extLst>
                  <a:ext uri="{0D108BD9-81ED-4DB2-BD59-A6C34878D82A}">
                    <a16:rowId xmlns:a16="http://schemas.microsoft.com/office/drawing/2014/main" val="2203320178"/>
                  </a:ext>
                </a:extLst>
              </a:tr>
              <a:tr h="370840">
                <a:tc>
                  <a:txBody>
                    <a:bodyPr/>
                    <a:lstStyle/>
                    <a:p>
                      <a:r>
                        <a:rPr lang="en-US" sz="2400" dirty="0"/>
                        <a:t>setSelected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whether box is selected or not.</a:t>
                      </a:r>
                    </a:p>
                  </a:txBody>
                  <a:tcPr/>
                </a:tc>
                <a:extLst>
                  <a:ext uri="{0D108BD9-81ED-4DB2-BD59-A6C34878D82A}">
                    <a16:rowId xmlns:a16="http://schemas.microsoft.com/office/drawing/2014/main" val="3870352920"/>
                  </a:ext>
                </a:extLst>
              </a:tr>
              <a:tr h="370840">
                <a:tc>
                  <a:txBody>
                    <a:bodyPr/>
                    <a:lstStyle/>
                    <a:p>
                      <a:r>
                        <a:rPr lang="en-US" sz="2400" dirty="0"/>
                        <a:t>isSelected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true, check box is selected.</a:t>
                      </a:r>
                    </a:p>
                  </a:txBody>
                  <a:tcPr/>
                </a:tc>
                <a:extLst>
                  <a:ext uri="{0D108BD9-81ED-4DB2-BD59-A6C34878D82A}">
                    <a16:rowId xmlns:a16="http://schemas.microsoft.com/office/drawing/2014/main" val="4270823789"/>
                  </a:ext>
                </a:extLst>
              </a:tr>
              <a:tr h="370840">
                <a:tc>
                  <a:txBody>
                    <a:bodyPr/>
                    <a:lstStyle/>
                    <a:p>
                      <a:r>
                        <a:rPr lang="en-US" sz="2400" dirty="0"/>
                        <a:t>doClick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Generates a click event for a check box.</a:t>
                      </a:r>
                    </a:p>
                  </a:txBody>
                  <a:tcPr/>
                </a:tc>
                <a:extLst>
                  <a:ext uri="{0D108BD9-81ED-4DB2-BD59-A6C34878D82A}">
                    <a16:rowId xmlns:a16="http://schemas.microsoft.com/office/drawing/2014/main" val="147537313"/>
                  </a:ext>
                </a:extLst>
              </a:tr>
            </a:tbl>
          </a:graphicData>
        </a:graphic>
      </p:graphicFrame>
    </p:spTree>
    <p:extLst>
      <p:ext uri="{BB962C8B-B14F-4D97-AF65-F5344CB8AC3E}">
        <p14:creationId xmlns:p14="http://schemas.microsoft.com/office/powerpoint/2010/main" val="3505664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a:extLst>
              <a:ext uri="{FF2B5EF4-FFF2-40B4-BE49-F238E27FC236}">
                <a16:creationId xmlns:a16="http://schemas.microsoft.com/office/drawing/2014/main" id="{2B8529EA-9FEA-44AD-9C3E-4DD5179D2681}"/>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62467" name="WordArt 5">
            <a:extLst>
              <a:ext uri="{FF2B5EF4-FFF2-40B4-BE49-F238E27FC236}">
                <a16:creationId xmlns:a16="http://schemas.microsoft.com/office/drawing/2014/main" id="{6703B874-0AC5-4012-90E2-DF983106C1FF}"/>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Radio Buttons</a:t>
            </a:r>
          </a:p>
        </p:txBody>
      </p:sp>
      <p:pic>
        <p:nvPicPr>
          <p:cNvPr id="62469" name="Picture 1">
            <a:extLst>
              <a:ext uri="{FF2B5EF4-FFF2-40B4-BE49-F238E27FC236}">
                <a16:creationId xmlns:a16="http://schemas.microsoft.com/office/drawing/2014/main" id="{6F319C57-C8B5-4C86-A3F4-CA5A5F7CBD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90862" y="5458850"/>
            <a:ext cx="2962275" cy="51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D5536137-E55F-4A1A-9387-289113CD925A}"/>
              </a:ext>
            </a:extLst>
          </p:cNvPr>
          <p:cNvGraphicFramePr>
            <a:graphicFrameLocks noGrp="1"/>
          </p:cNvGraphicFramePr>
          <p:nvPr>
            <p:extLst>
              <p:ext uri="{D42A27DB-BD31-4B8C-83A1-F6EECF244321}">
                <p14:modId xmlns:p14="http://schemas.microsoft.com/office/powerpoint/2010/main" val="489817669"/>
              </p:ext>
            </p:extLst>
          </p:nvPr>
        </p:nvGraphicFramePr>
        <p:xfrm>
          <a:off x="914400" y="2138362"/>
          <a:ext cx="7562126" cy="2743200"/>
        </p:xfrm>
        <a:graphic>
          <a:graphicData uri="http://schemas.openxmlformats.org/drawingml/2006/table">
            <a:tbl>
              <a:tblPr firstRow="1" bandRow="1">
                <a:tableStyleId>{93296810-A885-4BE3-A3E7-6D5BEEA58F35}</a:tableStyleId>
              </a:tblPr>
              <a:tblGrid>
                <a:gridCol w="2671649">
                  <a:extLst>
                    <a:ext uri="{9D8B030D-6E8A-4147-A177-3AD203B41FA5}">
                      <a16:colId xmlns:a16="http://schemas.microsoft.com/office/drawing/2014/main" val="2044749720"/>
                    </a:ext>
                  </a:extLst>
                </a:gridCol>
                <a:gridCol w="4890477">
                  <a:extLst>
                    <a:ext uri="{9D8B030D-6E8A-4147-A177-3AD203B41FA5}">
                      <a16:colId xmlns:a16="http://schemas.microsoft.com/office/drawing/2014/main" val="934215168"/>
                    </a:ext>
                  </a:extLst>
                </a:gridCol>
              </a:tblGrid>
              <a:tr h="370840">
                <a:tc>
                  <a:txBody>
                    <a:bodyPr/>
                    <a:lstStyle/>
                    <a:p>
                      <a:pPr algn="ctr"/>
                      <a:r>
                        <a:rPr lang="en-US" sz="2400" dirty="0"/>
                        <a:t>Properties</a:t>
                      </a:r>
                    </a:p>
                  </a:txBody>
                  <a:tcPr/>
                </a:tc>
                <a:tc>
                  <a:txBody>
                    <a:bodyPr/>
                    <a:lstStyle/>
                    <a:p>
                      <a:pPr algn="ctr"/>
                      <a:r>
                        <a:rPr lang="en-US" sz="2400" dirty="0"/>
                        <a:t>Description</a:t>
                      </a:r>
                    </a:p>
                  </a:txBody>
                  <a:tcPr/>
                </a:tc>
                <a:extLst>
                  <a:ext uri="{0D108BD9-81ED-4DB2-BD59-A6C34878D82A}">
                    <a16:rowId xmlns:a16="http://schemas.microsoft.com/office/drawing/2014/main" val="2644778149"/>
                  </a:ext>
                </a:extLst>
              </a:tr>
              <a:tr h="370840">
                <a:tc>
                  <a:txBody>
                    <a:bodyPr/>
                    <a:lstStyle/>
                    <a:p>
                      <a:r>
                        <a:rPr lang="en-US" sz="2400" dirty="0"/>
                        <a: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String displayed next to radio button.</a:t>
                      </a:r>
                    </a:p>
                  </a:txBody>
                  <a:tcPr/>
                </a:tc>
                <a:extLst>
                  <a:ext uri="{0D108BD9-81ED-4DB2-BD59-A6C34878D82A}">
                    <a16:rowId xmlns:a16="http://schemas.microsoft.com/office/drawing/2014/main" val="3341823891"/>
                  </a:ext>
                </a:extLst>
              </a:tr>
              <a:tr h="370840">
                <a:tc>
                  <a:txBody>
                    <a:bodyPr/>
                    <a:lstStyle/>
                    <a:p>
                      <a:r>
                        <a:rPr lang="en-US" sz="2400" dirty="0"/>
                        <a:t>font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Font name, style, size.</a:t>
                      </a:r>
                    </a:p>
                  </a:txBody>
                  <a:tcPr/>
                </a:tc>
                <a:extLst>
                  <a:ext uri="{0D108BD9-81ED-4DB2-BD59-A6C34878D82A}">
                    <a16:rowId xmlns:a16="http://schemas.microsoft.com/office/drawing/2014/main" val="2383423649"/>
                  </a:ext>
                </a:extLst>
              </a:tr>
              <a:tr h="370840">
                <a:tc>
                  <a:txBody>
                    <a:bodyPr/>
                    <a:lstStyle/>
                    <a:p>
                      <a:r>
                        <a:rPr lang="en-US" sz="2400" dirty="0"/>
                        <a:t>background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Radio button background color.</a:t>
                      </a:r>
                    </a:p>
                  </a:txBody>
                  <a:tcPr/>
                </a:tc>
                <a:extLst>
                  <a:ext uri="{0D108BD9-81ED-4DB2-BD59-A6C34878D82A}">
                    <a16:rowId xmlns:a16="http://schemas.microsoft.com/office/drawing/2014/main" val="1572395729"/>
                  </a:ext>
                </a:extLst>
              </a:tr>
              <a:tr h="370840">
                <a:tc>
                  <a:txBody>
                    <a:bodyPr/>
                    <a:lstStyle/>
                    <a:p>
                      <a:r>
                        <a:rPr lang="en-US" sz="2400" dirty="0"/>
                        <a:t>foreground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Color of text.</a:t>
                      </a:r>
                    </a:p>
                  </a:txBody>
                  <a:tcPr/>
                </a:tc>
                <a:extLst>
                  <a:ext uri="{0D108BD9-81ED-4DB2-BD59-A6C34878D82A}">
                    <a16:rowId xmlns:a16="http://schemas.microsoft.com/office/drawing/2014/main" val="1985339772"/>
                  </a:ext>
                </a:extLst>
              </a:tr>
              <a:tr h="370840">
                <a:tc>
                  <a:txBody>
                    <a:bodyPr/>
                    <a:lstStyle/>
                    <a:p>
                      <a:r>
                        <a:rPr lang="en-US" sz="2400" dirty="0"/>
                        <a:t>selected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Indicates if button is selected or not.</a:t>
                      </a:r>
                    </a:p>
                  </a:txBody>
                  <a:tcPr/>
                </a:tc>
                <a:extLst>
                  <a:ext uri="{0D108BD9-81ED-4DB2-BD59-A6C34878D82A}">
                    <a16:rowId xmlns:a16="http://schemas.microsoft.com/office/drawing/2014/main" val="2072791085"/>
                  </a:ext>
                </a:extLst>
              </a:tr>
            </a:tbl>
          </a:graphicData>
        </a:graphic>
      </p:graphicFrame>
    </p:spTree>
    <p:extLst>
      <p:ext uri="{BB962C8B-B14F-4D97-AF65-F5344CB8AC3E}">
        <p14:creationId xmlns:p14="http://schemas.microsoft.com/office/powerpoint/2010/main" val="364346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a:extLst>
              <a:ext uri="{FF2B5EF4-FFF2-40B4-BE49-F238E27FC236}">
                <a16:creationId xmlns:a16="http://schemas.microsoft.com/office/drawing/2014/main" id="{7D684AE6-6227-405F-9080-5A92959442E7}"/>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21507" name="WordArt 5">
            <a:extLst>
              <a:ext uri="{FF2B5EF4-FFF2-40B4-BE49-F238E27FC236}">
                <a16:creationId xmlns:a16="http://schemas.microsoft.com/office/drawing/2014/main" id="{62F00815-DCCE-494D-9D28-81D67A334A07}"/>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Event-driven Programming</a:t>
            </a:r>
          </a:p>
        </p:txBody>
      </p:sp>
      <p:sp>
        <p:nvSpPr>
          <p:cNvPr id="21508" name="Rectangle 1">
            <a:extLst>
              <a:ext uri="{FF2B5EF4-FFF2-40B4-BE49-F238E27FC236}">
                <a16:creationId xmlns:a16="http://schemas.microsoft.com/office/drawing/2014/main" id="{01F65BE0-D45F-406C-B996-CDC52213D879}"/>
              </a:ext>
            </a:extLst>
          </p:cNvPr>
          <p:cNvSpPr>
            <a:spLocks noChangeArrowheads="1"/>
          </p:cNvSpPr>
          <p:nvPr/>
        </p:nvSpPr>
        <p:spPr bwMode="auto">
          <a:xfrm>
            <a:off x="941388" y="1879600"/>
            <a:ext cx="728821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Actions performed on a graphical component generate an event.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In event driven programming the program responds to these events.</a:t>
            </a:r>
          </a:p>
        </p:txBody>
      </p:sp>
    </p:spTree>
    <p:extLst>
      <p:ext uri="{BB962C8B-B14F-4D97-AF65-F5344CB8AC3E}">
        <p14:creationId xmlns:p14="http://schemas.microsoft.com/office/powerpoint/2010/main" val="3369423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a:extLst>
              <a:ext uri="{FF2B5EF4-FFF2-40B4-BE49-F238E27FC236}">
                <a16:creationId xmlns:a16="http://schemas.microsoft.com/office/drawing/2014/main" id="{1EFFCC5F-C259-49DF-9467-27FCF1E88028}"/>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64515" name="WordArt 5">
            <a:extLst>
              <a:ext uri="{FF2B5EF4-FFF2-40B4-BE49-F238E27FC236}">
                <a16:creationId xmlns:a16="http://schemas.microsoft.com/office/drawing/2014/main" id="{2127B8D2-0C2B-46A1-9F93-0154A197C023}"/>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Radio Buttons</a:t>
            </a:r>
          </a:p>
        </p:txBody>
      </p:sp>
      <p:graphicFrame>
        <p:nvGraphicFramePr>
          <p:cNvPr id="2" name="Table 1">
            <a:extLst>
              <a:ext uri="{FF2B5EF4-FFF2-40B4-BE49-F238E27FC236}">
                <a16:creationId xmlns:a16="http://schemas.microsoft.com/office/drawing/2014/main" id="{D9EABCE4-09ED-4724-888A-EB427B13912D}"/>
              </a:ext>
            </a:extLst>
          </p:cNvPr>
          <p:cNvGraphicFramePr>
            <a:graphicFrameLocks noGrp="1"/>
          </p:cNvGraphicFramePr>
          <p:nvPr>
            <p:extLst>
              <p:ext uri="{D42A27DB-BD31-4B8C-83A1-F6EECF244321}">
                <p14:modId xmlns:p14="http://schemas.microsoft.com/office/powerpoint/2010/main" val="1700461418"/>
              </p:ext>
            </p:extLst>
          </p:nvPr>
        </p:nvGraphicFramePr>
        <p:xfrm>
          <a:off x="322162" y="1755816"/>
          <a:ext cx="8499676" cy="4219744"/>
        </p:xfrm>
        <a:graphic>
          <a:graphicData uri="http://schemas.openxmlformats.org/drawingml/2006/table">
            <a:tbl>
              <a:tblPr firstRow="1" bandRow="1">
                <a:tableStyleId>{93296810-A885-4BE3-A3E7-6D5BEEA58F35}</a:tableStyleId>
              </a:tblPr>
              <a:tblGrid>
                <a:gridCol w="2763600">
                  <a:extLst>
                    <a:ext uri="{9D8B030D-6E8A-4147-A177-3AD203B41FA5}">
                      <a16:colId xmlns:a16="http://schemas.microsoft.com/office/drawing/2014/main" val="3949136474"/>
                    </a:ext>
                  </a:extLst>
                </a:gridCol>
                <a:gridCol w="5736076">
                  <a:extLst>
                    <a:ext uri="{9D8B030D-6E8A-4147-A177-3AD203B41FA5}">
                      <a16:colId xmlns:a16="http://schemas.microsoft.com/office/drawing/2014/main" val="1554157057"/>
                    </a:ext>
                  </a:extLst>
                </a:gridCol>
              </a:tblGrid>
              <a:tr h="370840">
                <a:tc>
                  <a:txBody>
                    <a:bodyPr/>
                    <a:lstStyle/>
                    <a:p>
                      <a:pPr algn="ctr"/>
                      <a:r>
                        <a:rPr lang="en-US" sz="2400" dirty="0"/>
                        <a:t>Methods</a:t>
                      </a:r>
                    </a:p>
                  </a:txBody>
                  <a:tcPr/>
                </a:tc>
                <a:tc>
                  <a:txBody>
                    <a:bodyPr/>
                    <a:lstStyle/>
                    <a:p>
                      <a:pPr algn="ctr"/>
                      <a:r>
                        <a:rPr lang="en-US" sz="2400" dirty="0"/>
                        <a:t>Description</a:t>
                      </a:r>
                    </a:p>
                  </a:txBody>
                  <a:tcPr/>
                </a:tc>
                <a:extLst>
                  <a:ext uri="{0D108BD9-81ED-4DB2-BD59-A6C34878D82A}">
                    <a16:rowId xmlns:a16="http://schemas.microsoft.com/office/drawing/2014/main" val="3732562038"/>
                  </a:ext>
                </a:extLst>
              </a:tr>
              <a:tr h="500798">
                <a:tc>
                  <a:txBody>
                    <a:bodyPr/>
                    <a:lstStyle/>
                    <a:p>
                      <a:r>
                        <a:rPr lang="en-US" altLang="en-US" sz="2400" dirty="0"/>
                        <a:t>setText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radio button text.</a:t>
                      </a:r>
                    </a:p>
                  </a:txBody>
                  <a:tcPr/>
                </a:tc>
                <a:extLst>
                  <a:ext uri="{0D108BD9-81ED-4DB2-BD59-A6C34878D82A}">
                    <a16:rowId xmlns:a16="http://schemas.microsoft.com/office/drawing/2014/main" val="1624605542"/>
                  </a:ext>
                </a:extLst>
              </a:tr>
              <a:tr h="370840">
                <a:tc>
                  <a:txBody>
                    <a:bodyPr/>
                    <a:lstStyle/>
                    <a:p>
                      <a:r>
                        <a:rPr lang="en-US" altLang="en-US" sz="2400" dirty="0"/>
                        <a:t>setFont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font name, style, size.</a:t>
                      </a:r>
                    </a:p>
                  </a:txBody>
                  <a:tcPr/>
                </a:tc>
                <a:extLst>
                  <a:ext uri="{0D108BD9-81ED-4DB2-BD59-A6C34878D82A}">
                    <a16:rowId xmlns:a16="http://schemas.microsoft.com/office/drawing/2014/main" val="4244163168"/>
                  </a:ext>
                </a:extLst>
              </a:tr>
              <a:tr h="499898">
                <a:tc>
                  <a:txBody>
                    <a:bodyPr/>
                    <a:lstStyle/>
                    <a:p>
                      <a:r>
                        <a:rPr lang="en-US" altLang="en-US" sz="2400" dirty="0"/>
                        <a:t>setBackground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button background color.</a:t>
                      </a:r>
                    </a:p>
                  </a:txBody>
                  <a:tcPr/>
                </a:tc>
                <a:extLst>
                  <a:ext uri="{0D108BD9-81ED-4DB2-BD59-A6C34878D82A}">
                    <a16:rowId xmlns:a16="http://schemas.microsoft.com/office/drawing/2014/main" val="971689687"/>
                  </a:ext>
                </a:extLst>
              </a:tr>
              <a:tr h="370840">
                <a:tc>
                  <a:txBody>
                    <a:bodyPr/>
                    <a:lstStyle/>
                    <a:p>
                      <a:r>
                        <a:rPr lang="en-US" altLang="en-US" sz="2400" dirty="0"/>
                        <a:t>setForeground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color of text.</a:t>
                      </a:r>
                    </a:p>
                  </a:txBody>
                  <a:tcPr/>
                </a:tc>
                <a:extLst>
                  <a:ext uri="{0D108BD9-81ED-4DB2-BD59-A6C34878D82A}">
                    <a16:rowId xmlns:a16="http://schemas.microsoft.com/office/drawing/2014/main" val="1707236283"/>
                  </a:ext>
                </a:extLst>
              </a:tr>
              <a:tr h="475848">
                <a:tc>
                  <a:txBody>
                    <a:bodyPr/>
                    <a:lstStyle/>
                    <a:p>
                      <a:r>
                        <a:rPr lang="en-US" altLang="en-US" sz="2400" dirty="0"/>
                        <a:t>setOpaque</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true, background colors can be applied.</a:t>
                      </a:r>
                    </a:p>
                  </a:txBody>
                  <a:tcPr/>
                </a:tc>
                <a:extLst>
                  <a:ext uri="{0D108BD9-81ED-4DB2-BD59-A6C34878D82A}">
                    <a16:rowId xmlns:a16="http://schemas.microsoft.com/office/drawing/2014/main" val="900128398"/>
                  </a:ext>
                </a:extLst>
              </a:tr>
              <a:tr h="370840">
                <a:tc>
                  <a:txBody>
                    <a:bodyPr/>
                    <a:lstStyle/>
                    <a:p>
                      <a:r>
                        <a:rPr lang="en-US" altLang="en-US" sz="2400" dirty="0"/>
                        <a:t>setSelected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whether button is selected or not.</a:t>
                      </a:r>
                    </a:p>
                  </a:txBody>
                  <a:tcPr/>
                </a:tc>
                <a:extLst>
                  <a:ext uri="{0D108BD9-81ED-4DB2-BD59-A6C34878D82A}">
                    <a16:rowId xmlns:a16="http://schemas.microsoft.com/office/drawing/2014/main" val="1520889735"/>
                  </a:ext>
                </a:extLst>
              </a:tr>
              <a:tr h="370840">
                <a:tc>
                  <a:txBody>
                    <a:bodyPr/>
                    <a:lstStyle/>
                    <a:p>
                      <a:r>
                        <a:rPr lang="en-US" altLang="en-US" sz="2400" dirty="0"/>
                        <a:t>isSelected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true, radio button is selected.</a:t>
                      </a:r>
                    </a:p>
                  </a:txBody>
                  <a:tcPr/>
                </a:tc>
                <a:extLst>
                  <a:ext uri="{0D108BD9-81ED-4DB2-BD59-A6C34878D82A}">
                    <a16:rowId xmlns:a16="http://schemas.microsoft.com/office/drawing/2014/main" val="2673755369"/>
                  </a:ext>
                </a:extLst>
              </a:tr>
              <a:tr h="370840">
                <a:tc>
                  <a:txBody>
                    <a:bodyPr/>
                    <a:lstStyle/>
                    <a:p>
                      <a:r>
                        <a:rPr lang="en-US" altLang="en-US" sz="2400" dirty="0"/>
                        <a:t>doClick</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Generates a click event for a radio button.</a:t>
                      </a:r>
                    </a:p>
                  </a:txBody>
                  <a:tcPr/>
                </a:tc>
                <a:extLst>
                  <a:ext uri="{0D108BD9-81ED-4DB2-BD59-A6C34878D82A}">
                    <a16:rowId xmlns:a16="http://schemas.microsoft.com/office/drawing/2014/main" val="3279628165"/>
                  </a:ext>
                </a:extLst>
              </a:tr>
            </a:tbl>
          </a:graphicData>
        </a:graphic>
      </p:graphicFrame>
    </p:spTree>
    <p:extLst>
      <p:ext uri="{BB962C8B-B14F-4D97-AF65-F5344CB8AC3E}">
        <p14:creationId xmlns:p14="http://schemas.microsoft.com/office/powerpoint/2010/main" val="1427616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4">
            <a:extLst>
              <a:ext uri="{FF2B5EF4-FFF2-40B4-BE49-F238E27FC236}">
                <a16:creationId xmlns:a16="http://schemas.microsoft.com/office/drawing/2014/main" id="{B56C30E2-935F-49B2-B91E-AC342AAA9B1E}"/>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66563" name="WordArt 5">
            <a:extLst>
              <a:ext uri="{FF2B5EF4-FFF2-40B4-BE49-F238E27FC236}">
                <a16:creationId xmlns:a16="http://schemas.microsoft.com/office/drawing/2014/main" id="{81C8A04A-04CA-46A6-BE9D-58E7B29A4644}"/>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Radio Buttons</a:t>
            </a:r>
          </a:p>
        </p:txBody>
      </p:sp>
      <p:sp>
        <p:nvSpPr>
          <p:cNvPr id="66564" name="Rectangle 1">
            <a:extLst>
              <a:ext uri="{FF2B5EF4-FFF2-40B4-BE49-F238E27FC236}">
                <a16:creationId xmlns:a16="http://schemas.microsoft.com/office/drawing/2014/main" id="{8F7DA8B0-9B47-40DC-BCFA-0D2F85ECDA85}"/>
              </a:ext>
            </a:extLst>
          </p:cNvPr>
          <p:cNvSpPr>
            <a:spLocks noChangeArrowheads="1"/>
          </p:cNvSpPr>
          <p:nvPr/>
        </p:nvSpPr>
        <p:spPr bwMode="auto">
          <a:xfrm>
            <a:off x="533400" y="1905000"/>
            <a:ext cx="8193911"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latin typeface="Tahoma" panose="020B0604030504040204" pitchFamily="34" charset="0"/>
                <a:ea typeface="Tahoma" panose="020B0604030504040204" pitchFamily="34" charset="0"/>
                <a:cs typeface="Tahoma" panose="020B0604030504040204" pitchFamily="34" charset="0"/>
              </a:rPr>
              <a:t>Groups of radio buttons are defined using the ButtonGroup class. </a:t>
            </a:r>
          </a:p>
          <a:p>
            <a:pPr>
              <a:buFontTx/>
              <a:buNone/>
            </a:pPr>
            <a:endParaRPr lang="en-US" altLang="en-US" sz="2800" dirty="0">
              <a:latin typeface="Tahoma" panose="020B0604030504040204" pitchFamily="34" charset="0"/>
              <a:ea typeface="Tahoma" panose="020B0604030504040204" pitchFamily="34" charset="0"/>
              <a:cs typeface="Tahoma" panose="020B0604030504040204" pitchFamily="34" charset="0"/>
            </a:endParaRP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ButtonGroup group = new ButtonGroup();</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group.add(smallRadioButton);</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group.add(mediumRadioButton);</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group.add(largeRadioButton);</a:t>
            </a:r>
          </a:p>
        </p:txBody>
      </p:sp>
      <p:pic>
        <p:nvPicPr>
          <p:cNvPr id="66565" name="Picture 1">
            <a:extLst>
              <a:ext uri="{FF2B5EF4-FFF2-40B4-BE49-F238E27FC236}">
                <a16:creationId xmlns:a16="http://schemas.microsoft.com/office/drawing/2014/main" id="{08C9A17F-8122-44B3-B409-AB20609FB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6750" y="4038600"/>
            <a:ext cx="197802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5626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4">
            <a:extLst>
              <a:ext uri="{FF2B5EF4-FFF2-40B4-BE49-F238E27FC236}">
                <a16:creationId xmlns:a16="http://schemas.microsoft.com/office/drawing/2014/main" id="{936795B9-7A5B-40AD-98A0-4585663B1998}"/>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68611" name="WordArt 5">
            <a:extLst>
              <a:ext uri="{FF2B5EF4-FFF2-40B4-BE49-F238E27FC236}">
                <a16:creationId xmlns:a16="http://schemas.microsoft.com/office/drawing/2014/main" id="{A959C614-4136-4F90-A87A-E2B2971FF3D1}"/>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JPanel Control</a:t>
            </a:r>
          </a:p>
        </p:txBody>
      </p:sp>
      <p:graphicFrame>
        <p:nvGraphicFramePr>
          <p:cNvPr id="2" name="Table 1">
            <a:extLst>
              <a:ext uri="{FF2B5EF4-FFF2-40B4-BE49-F238E27FC236}">
                <a16:creationId xmlns:a16="http://schemas.microsoft.com/office/drawing/2014/main" id="{FC1B4803-2BD2-4E68-A934-7899931CB805}"/>
              </a:ext>
            </a:extLst>
          </p:cNvPr>
          <p:cNvGraphicFramePr>
            <a:graphicFrameLocks noGrp="1"/>
          </p:cNvGraphicFramePr>
          <p:nvPr>
            <p:extLst>
              <p:ext uri="{D42A27DB-BD31-4B8C-83A1-F6EECF244321}">
                <p14:modId xmlns:p14="http://schemas.microsoft.com/office/powerpoint/2010/main" val="3919084100"/>
              </p:ext>
            </p:extLst>
          </p:nvPr>
        </p:nvGraphicFramePr>
        <p:xfrm>
          <a:off x="663615" y="2280461"/>
          <a:ext cx="7816769" cy="2468880"/>
        </p:xfrm>
        <a:graphic>
          <a:graphicData uri="http://schemas.openxmlformats.org/drawingml/2006/table">
            <a:tbl>
              <a:tblPr firstRow="1" bandRow="1">
                <a:tableStyleId>{93296810-A885-4BE3-A3E7-6D5BEEA58F35}</a:tableStyleId>
              </a:tblPr>
              <a:tblGrid>
                <a:gridCol w="2686204">
                  <a:extLst>
                    <a:ext uri="{9D8B030D-6E8A-4147-A177-3AD203B41FA5}">
                      <a16:colId xmlns:a16="http://schemas.microsoft.com/office/drawing/2014/main" val="2296673222"/>
                    </a:ext>
                  </a:extLst>
                </a:gridCol>
                <a:gridCol w="5130565">
                  <a:extLst>
                    <a:ext uri="{9D8B030D-6E8A-4147-A177-3AD203B41FA5}">
                      <a16:colId xmlns:a16="http://schemas.microsoft.com/office/drawing/2014/main" val="2269329283"/>
                    </a:ext>
                  </a:extLst>
                </a:gridCol>
              </a:tblGrid>
              <a:tr h="370840">
                <a:tc>
                  <a:txBody>
                    <a:bodyPr/>
                    <a:lstStyle/>
                    <a:p>
                      <a:pPr algn="ctr"/>
                      <a:r>
                        <a:rPr lang="en-US" sz="2400" dirty="0"/>
                        <a:t>Properties</a:t>
                      </a:r>
                    </a:p>
                  </a:txBody>
                  <a:tcPr/>
                </a:tc>
                <a:tc>
                  <a:txBody>
                    <a:bodyPr/>
                    <a:lstStyle/>
                    <a:p>
                      <a:pPr algn="ctr"/>
                      <a:r>
                        <a:rPr lang="en-US" sz="2400" dirty="0"/>
                        <a:t>Description</a:t>
                      </a:r>
                    </a:p>
                  </a:txBody>
                  <a:tcPr/>
                </a:tc>
                <a:extLst>
                  <a:ext uri="{0D108BD9-81ED-4DB2-BD59-A6C34878D82A}">
                    <a16:rowId xmlns:a16="http://schemas.microsoft.com/office/drawing/2014/main" val="1712094110"/>
                  </a:ext>
                </a:extLst>
              </a:tr>
              <a:tr h="370840">
                <a:tc>
                  <a:txBody>
                    <a:bodyPr/>
                    <a:lstStyle/>
                    <a:p>
                      <a:r>
                        <a:rPr lang="en-US" altLang="en-US" sz="2400" dirty="0"/>
                        <a:t>enabled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Indicates whether the panel is enabled.  If false, all controls in the panel are disabled.</a:t>
                      </a:r>
                    </a:p>
                  </a:txBody>
                  <a:tcPr/>
                </a:tc>
                <a:extLst>
                  <a:ext uri="{0D108BD9-81ED-4DB2-BD59-A6C34878D82A}">
                    <a16:rowId xmlns:a16="http://schemas.microsoft.com/office/drawing/2014/main" val="471760217"/>
                  </a:ext>
                </a:extLst>
              </a:tr>
              <a:tr h="370840">
                <a:tc>
                  <a:txBody>
                    <a:bodyPr/>
                    <a:lstStyle/>
                    <a:p>
                      <a:r>
                        <a:rPr lang="en-US" altLang="en-US" sz="2400" dirty="0"/>
                        <a:t>visible</a:t>
                      </a:r>
                      <a:endParaRPr lang="en-US" sz="2400" dirty="0"/>
                    </a:p>
                  </a:txBody>
                  <a:tcPr/>
                </a:tc>
                <a:tc>
                  <a:txBody>
                    <a:bodyPr/>
                    <a:lstStyle/>
                    <a:p>
                      <a:r>
                        <a:rPr lang="en-US" altLang="en-US" sz="2400" dirty="0"/>
                        <a:t>If false, hides the panel (and all its controls).</a:t>
                      </a:r>
                      <a:endParaRPr lang="en-US" sz="2400" dirty="0"/>
                    </a:p>
                  </a:txBody>
                  <a:tcPr/>
                </a:tc>
                <a:extLst>
                  <a:ext uri="{0D108BD9-81ED-4DB2-BD59-A6C34878D82A}">
                    <a16:rowId xmlns:a16="http://schemas.microsoft.com/office/drawing/2014/main" val="50259483"/>
                  </a:ext>
                </a:extLst>
              </a:tr>
            </a:tbl>
          </a:graphicData>
        </a:graphic>
      </p:graphicFrame>
    </p:spTree>
    <p:extLst>
      <p:ext uri="{BB962C8B-B14F-4D97-AF65-F5344CB8AC3E}">
        <p14:creationId xmlns:p14="http://schemas.microsoft.com/office/powerpoint/2010/main" val="2931235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4">
            <a:extLst>
              <a:ext uri="{FF2B5EF4-FFF2-40B4-BE49-F238E27FC236}">
                <a16:creationId xmlns:a16="http://schemas.microsoft.com/office/drawing/2014/main" id="{80098265-D8B6-44A8-BBD5-FCD1BB1632A8}"/>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70659" name="WordArt 5">
            <a:extLst>
              <a:ext uri="{FF2B5EF4-FFF2-40B4-BE49-F238E27FC236}">
                <a16:creationId xmlns:a16="http://schemas.microsoft.com/office/drawing/2014/main" id="{84A65A96-04D9-41FC-A604-36A5DB17A265}"/>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JPanel Control</a:t>
            </a:r>
          </a:p>
        </p:txBody>
      </p:sp>
      <p:graphicFrame>
        <p:nvGraphicFramePr>
          <p:cNvPr id="2" name="Table 1">
            <a:extLst>
              <a:ext uri="{FF2B5EF4-FFF2-40B4-BE49-F238E27FC236}">
                <a16:creationId xmlns:a16="http://schemas.microsoft.com/office/drawing/2014/main" id="{55D86F30-4033-4D8B-B65D-6C132E4685BE}"/>
              </a:ext>
            </a:extLst>
          </p:cNvPr>
          <p:cNvGraphicFramePr>
            <a:graphicFrameLocks noGrp="1"/>
          </p:cNvGraphicFramePr>
          <p:nvPr>
            <p:extLst>
              <p:ext uri="{D42A27DB-BD31-4B8C-83A1-F6EECF244321}">
                <p14:modId xmlns:p14="http://schemas.microsoft.com/office/powerpoint/2010/main" val="1564040322"/>
              </p:ext>
            </p:extLst>
          </p:nvPr>
        </p:nvGraphicFramePr>
        <p:xfrm>
          <a:off x="455270" y="2514600"/>
          <a:ext cx="8233460" cy="2286000"/>
        </p:xfrm>
        <a:graphic>
          <a:graphicData uri="http://schemas.openxmlformats.org/drawingml/2006/table">
            <a:tbl>
              <a:tblPr firstRow="1" bandRow="1">
                <a:tableStyleId>{93296810-A885-4BE3-A3E7-6D5BEEA58F35}</a:tableStyleId>
              </a:tblPr>
              <a:tblGrid>
                <a:gridCol w="2651525">
                  <a:extLst>
                    <a:ext uri="{9D8B030D-6E8A-4147-A177-3AD203B41FA5}">
                      <a16:colId xmlns:a16="http://schemas.microsoft.com/office/drawing/2014/main" val="950319860"/>
                    </a:ext>
                  </a:extLst>
                </a:gridCol>
                <a:gridCol w="5581935">
                  <a:extLst>
                    <a:ext uri="{9D8B030D-6E8A-4147-A177-3AD203B41FA5}">
                      <a16:colId xmlns:a16="http://schemas.microsoft.com/office/drawing/2014/main" val="1010257302"/>
                    </a:ext>
                  </a:extLst>
                </a:gridCol>
              </a:tblGrid>
              <a:tr h="370840">
                <a:tc>
                  <a:txBody>
                    <a:bodyPr/>
                    <a:lstStyle/>
                    <a:p>
                      <a:pPr algn="ctr"/>
                      <a:r>
                        <a:rPr lang="en-US" sz="2400" dirty="0"/>
                        <a:t>Methods</a:t>
                      </a:r>
                    </a:p>
                  </a:txBody>
                  <a:tcPr/>
                </a:tc>
                <a:tc>
                  <a:txBody>
                    <a:bodyPr/>
                    <a:lstStyle/>
                    <a:p>
                      <a:pPr algn="ctr"/>
                      <a:r>
                        <a:rPr lang="en-US" sz="2400" dirty="0"/>
                        <a:t>Description</a:t>
                      </a:r>
                    </a:p>
                  </a:txBody>
                  <a:tcPr/>
                </a:tc>
                <a:extLst>
                  <a:ext uri="{0D108BD9-81ED-4DB2-BD59-A6C34878D82A}">
                    <a16:rowId xmlns:a16="http://schemas.microsoft.com/office/drawing/2014/main" val="1494086579"/>
                  </a:ext>
                </a:extLst>
              </a:tr>
              <a:tr h="370840">
                <a:tc>
                  <a:txBody>
                    <a:bodyPr/>
                    <a:lstStyle/>
                    <a:p>
                      <a:r>
                        <a:rPr lang="en-US" altLang="en-US" sz="2400" dirty="0"/>
                        <a:t>setBorder</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Establishes the panel’s border (if any).</a:t>
                      </a:r>
                    </a:p>
                  </a:txBody>
                  <a:tcPr/>
                </a:tc>
                <a:extLst>
                  <a:ext uri="{0D108BD9-81ED-4DB2-BD59-A6C34878D82A}">
                    <a16:rowId xmlns:a16="http://schemas.microsoft.com/office/drawing/2014/main" val="510065614"/>
                  </a:ext>
                </a:extLst>
              </a:tr>
              <a:tr h="370840">
                <a:tc>
                  <a:txBody>
                    <a:bodyPr/>
                    <a:lstStyle/>
                    <a:p>
                      <a:r>
                        <a:rPr lang="en-US" altLang="en-US" sz="2400" dirty="0"/>
                        <a:t>setOpaque</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true, background colors can be applied.</a:t>
                      </a:r>
                    </a:p>
                  </a:txBody>
                  <a:tcPr/>
                </a:tc>
                <a:extLst>
                  <a:ext uri="{0D108BD9-81ED-4DB2-BD59-A6C34878D82A}">
                    <a16:rowId xmlns:a16="http://schemas.microsoft.com/office/drawing/2014/main" val="1744448478"/>
                  </a:ext>
                </a:extLst>
              </a:tr>
              <a:tr h="370840">
                <a:tc>
                  <a:txBody>
                    <a:bodyPr/>
                    <a:lstStyle/>
                    <a:p>
                      <a:r>
                        <a:rPr lang="en-US" altLang="en-US" sz="2400" dirty="0"/>
                        <a:t>setEnabled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whether panel is enabled.</a:t>
                      </a:r>
                    </a:p>
                  </a:txBody>
                  <a:tcPr/>
                </a:tc>
                <a:extLst>
                  <a:ext uri="{0D108BD9-81ED-4DB2-BD59-A6C34878D82A}">
                    <a16:rowId xmlns:a16="http://schemas.microsoft.com/office/drawing/2014/main" val="420868890"/>
                  </a:ext>
                </a:extLst>
              </a:tr>
              <a:tr h="370840">
                <a:tc>
                  <a:txBody>
                    <a:bodyPr/>
                    <a:lstStyle/>
                    <a:p>
                      <a:r>
                        <a:rPr lang="en-US" altLang="en-US" sz="2400" dirty="0"/>
                        <a:t>setVisible	</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whether panel is visible.</a:t>
                      </a:r>
                    </a:p>
                  </a:txBody>
                  <a:tcPr/>
                </a:tc>
                <a:extLst>
                  <a:ext uri="{0D108BD9-81ED-4DB2-BD59-A6C34878D82A}">
                    <a16:rowId xmlns:a16="http://schemas.microsoft.com/office/drawing/2014/main" val="1605400426"/>
                  </a:ext>
                </a:extLst>
              </a:tr>
            </a:tbl>
          </a:graphicData>
        </a:graphic>
      </p:graphicFrame>
    </p:spTree>
    <p:extLst>
      <p:ext uri="{BB962C8B-B14F-4D97-AF65-F5344CB8AC3E}">
        <p14:creationId xmlns:p14="http://schemas.microsoft.com/office/powerpoint/2010/main" val="4055723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
            <a:extLst>
              <a:ext uri="{FF2B5EF4-FFF2-40B4-BE49-F238E27FC236}">
                <a16:creationId xmlns:a16="http://schemas.microsoft.com/office/drawing/2014/main" id="{7A623681-7720-46A2-87AD-6BEFBCBD0654}"/>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72707" name="WordArt 5">
            <a:extLst>
              <a:ext uri="{FF2B5EF4-FFF2-40B4-BE49-F238E27FC236}">
                <a16:creationId xmlns:a16="http://schemas.microsoft.com/office/drawing/2014/main" id="{25EBC14F-F413-4B5E-A84B-8F443501B360}"/>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JPanel Control</a:t>
            </a:r>
          </a:p>
        </p:txBody>
      </p:sp>
      <p:sp>
        <p:nvSpPr>
          <p:cNvPr id="72708" name="Rectangle 1">
            <a:extLst>
              <a:ext uri="{FF2B5EF4-FFF2-40B4-BE49-F238E27FC236}">
                <a16:creationId xmlns:a16="http://schemas.microsoft.com/office/drawing/2014/main" id="{C0306F0A-2727-477B-9B9C-385656505B1C}"/>
              </a:ext>
            </a:extLst>
          </p:cNvPr>
          <p:cNvSpPr>
            <a:spLocks noChangeArrowheads="1"/>
          </p:cNvSpPr>
          <p:nvPr/>
        </p:nvSpPr>
        <p:spPr bwMode="auto">
          <a:xfrm>
            <a:off x="393539" y="1893425"/>
            <a:ext cx="8356922" cy="233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latin typeface="Tahoma" panose="020B0604030504040204" pitchFamily="34" charset="0"/>
                <a:ea typeface="Tahoma" panose="020B0604030504040204" pitchFamily="34" charset="0"/>
                <a:cs typeface="Tahoma" panose="020B0604030504040204" pitchFamily="34" charset="0"/>
              </a:rPr>
              <a:t>A titled border is often added to a panel control.  The code to add such a border with the title “JPanel” to our sample panel is: </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panel.setBorder(BorderFactory.createTitledBorder(“JPanel"));</a:t>
            </a:r>
          </a:p>
        </p:txBody>
      </p:sp>
      <p:pic>
        <p:nvPicPr>
          <p:cNvPr id="72709" name="Picture 2">
            <a:extLst>
              <a:ext uri="{FF2B5EF4-FFF2-40B4-BE49-F238E27FC236}">
                <a16:creationId xmlns:a16="http://schemas.microsoft.com/office/drawing/2014/main" id="{CEF70521-2D1F-4007-8785-E4A7EF153C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6551" y="4059328"/>
            <a:ext cx="4900613" cy="248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6416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4">
            <a:extLst>
              <a:ext uri="{FF2B5EF4-FFF2-40B4-BE49-F238E27FC236}">
                <a16:creationId xmlns:a16="http://schemas.microsoft.com/office/drawing/2014/main" id="{06AE6408-6415-4094-A933-D8FD8F85110D}"/>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74755" name="WordArt 5">
            <a:extLst>
              <a:ext uri="{FF2B5EF4-FFF2-40B4-BE49-F238E27FC236}">
                <a16:creationId xmlns:a16="http://schemas.microsoft.com/office/drawing/2014/main" id="{3E161FAD-4E53-4CDB-8BA0-9DB038277749}"/>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Swing Controls</a:t>
            </a:r>
          </a:p>
        </p:txBody>
      </p:sp>
      <p:sp>
        <p:nvSpPr>
          <p:cNvPr id="74756" name="Rectangle 1">
            <a:extLst>
              <a:ext uri="{FF2B5EF4-FFF2-40B4-BE49-F238E27FC236}">
                <a16:creationId xmlns:a16="http://schemas.microsoft.com/office/drawing/2014/main" id="{B54BAD20-B223-4338-9F30-F3F6A361D984}"/>
              </a:ext>
            </a:extLst>
          </p:cNvPr>
          <p:cNvSpPr>
            <a:spLocks noChangeArrowheads="1"/>
          </p:cNvSpPr>
          <p:nvPr/>
        </p:nvSpPr>
        <p:spPr bwMode="auto">
          <a:xfrm>
            <a:off x="533400" y="1905000"/>
            <a:ext cx="86106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endParaRPr lang="en-US" altLang="en-US" sz="2400" dirty="0"/>
          </a:p>
          <a:p>
            <a:pPr>
              <a:buFontTx/>
              <a:buNone/>
            </a:pPr>
            <a:endParaRPr lang="en-US" altLang="en-US" sz="2400" dirty="0"/>
          </a:p>
          <a:p>
            <a:pPr>
              <a:buFontTx/>
              <a:buNone/>
            </a:pPr>
            <a:endParaRPr lang="en-US" altLang="en-US" sz="2400" dirty="0"/>
          </a:p>
          <a:p>
            <a:pPr>
              <a:buFontTx/>
              <a:buNone/>
            </a:pPr>
            <a:endParaRPr lang="en-US" altLang="en-US" sz="2800" dirty="0">
              <a:latin typeface="Tahoma" panose="020B0604030504040204" pitchFamily="34" charset="0"/>
            </a:endParaRPr>
          </a:p>
        </p:txBody>
      </p:sp>
      <p:sp>
        <p:nvSpPr>
          <p:cNvPr id="74757" name="Rectangle 2">
            <a:extLst>
              <a:ext uri="{FF2B5EF4-FFF2-40B4-BE49-F238E27FC236}">
                <a16:creationId xmlns:a16="http://schemas.microsoft.com/office/drawing/2014/main" id="{F2D058B1-BF49-4AA6-BCC5-D6D5F8EC21FC}"/>
              </a:ext>
            </a:extLst>
          </p:cNvPr>
          <p:cNvSpPr>
            <a:spLocks noChangeArrowheads="1"/>
          </p:cNvSpPr>
          <p:nvPr/>
        </p:nvSpPr>
        <p:spPr bwMode="auto">
          <a:xfrm>
            <a:off x="533400" y="1905000"/>
            <a:ext cx="8356921"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rebuchet MS" panose="020B0603020202020204" pitchFamily="34" charset="0"/>
                <a:cs typeface="Times New Roman" panose="02020603050405020304" pitchFamily="18" charset="0"/>
              </a:rPr>
              <a:t>Handling Multiple Events in a Single Event Method</a:t>
            </a:r>
          </a:p>
          <a:p>
            <a:pPr>
              <a:spcBef>
                <a:spcPct val="0"/>
              </a:spcBef>
              <a:buFontTx/>
              <a:buNone/>
            </a:pPr>
            <a:endParaRPr lang="en-US" altLang="en-US" sz="2800" dirty="0">
              <a:latin typeface="Trebuchet MS" panose="020B0603020202020204" pitchFamily="34" charset="0"/>
              <a:cs typeface="Times New Roman" panose="02020603050405020304" pitchFamily="18" charset="0"/>
            </a:endParaRPr>
          </a:p>
          <a:p>
            <a:pPr>
              <a:spcBef>
                <a:spcPct val="0"/>
              </a:spcBef>
              <a:buFontTx/>
              <a:buNone/>
            </a:pPr>
            <a:r>
              <a:rPr lang="en-US" altLang="en-US" sz="2800" dirty="0">
                <a:solidFill>
                  <a:schemeClr val="accent2"/>
                </a:solidFill>
                <a:latin typeface="Tahoma" panose="020B0604030504040204" pitchFamily="34" charset="0"/>
              </a:rPr>
              <a:t>JCheckBox[] myCheck = new JCheckBox[10];</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solidFill>
                  <a:schemeClr val="accent6">
                    <a:lumMod val="75000"/>
                  </a:schemeClr>
                </a:solidFill>
                <a:latin typeface="Tahoma" panose="020B0604030504040204" pitchFamily="34" charset="0"/>
              </a:rPr>
              <a:t>// code in one method</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solidFill>
                  <a:schemeClr val="accent2"/>
                </a:solidFill>
                <a:latin typeface="Tahoma" panose="020B0604030504040204" pitchFamily="34" charset="0"/>
              </a:rPr>
              <a:t>for (int i = 0; i &lt; myCheck.length; i++){</a:t>
            </a:r>
          </a:p>
          <a:p>
            <a:pPr>
              <a:spcBef>
                <a:spcPct val="0"/>
              </a:spcBef>
              <a:buFontTx/>
              <a:buNone/>
            </a:pPr>
            <a:r>
              <a:rPr lang="en-US" altLang="en-US" sz="2800" dirty="0">
                <a:solidFill>
                  <a:schemeClr val="accent2"/>
                </a:solidFill>
                <a:latin typeface="Tahoma" panose="020B0604030504040204" pitchFamily="34" charset="0"/>
              </a:rPr>
              <a:t>  	if (myCheck[i].isSelected())</a:t>
            </a:r>
          </a:p>
          <a:p>
            <a:pPr>
              <a:spcBef>
                <a:spcPct val="0"/>
              </a:spcBef>
              <a:buFontTx/>
              <a:buNone/>
            </a:pPr>
            <a:r>
              <a:rPr lang="en-US" altLang="en-US" sz="2800" dirty="0">
                <a:latin typeface="Tahoma" panose="020B0604030504040204" pitchFamily="34" charset="0"/>
              </a:rPr>
              <a:t>		</a:t>
            </a:r>
            <a:r>
              <a:rPr lang="en-US" altLang="en-US" sz="2800" dirty="0">
                <a:solidFill>
                  <a:schemeClr val="accent6">
                    <a:lumMod val="75000"/>
                  </a:schemeClr>
                </a:solidFill>
                <a:latin typeface="Tahoma" panose="020B0604030504040204" pitchFamily="34" charset="0"/>
              </a:rPr>
              <a:t>// do something</a:t>
            </a:r>
          </a:p>
          <a:p>
            <a:pPr>
              <a:spcBef>
                <a:spcPct val="0"/>
              </a:spcBef>
              <a:buFontTx/>
              <a:buNone/>
            </a:pPr>
            <a:r>
              <a:rPr lang="en-US" altLang="en-US" sz="28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1320025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1241A93-D274-44C2-B48C-84B68C791FCE}"/>
              </a:ext>
            </a:extLst>
          </p:cNvPr>
          <p:cNvSpPr>
            <a:spLocks noChangeArrowheads="1"/>
          </p:cNvSpPr>
          <p:nvPr/>
        </p:nvSpPr>
        <p:spPr bwMode="auto">
          <a:xfrm>
            <a:off x="551724" y="1801793"/>
            <a:ext cx="8302907"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latin typeface="Tahoma" panose="020B0604030504040204" pitchFamily="34" charset="0"/>
              </a:rPr>
              <a:t>When you add components to a container, a layout manager automatically decides what size they will be and where they will go.</a:t>
            </a:r>
          </a:p>
          <a:p>
            <a:pPr eaLnBrk="1" hangingPunct="1">
              <a:spcBef>
                <a:spcPct val="0"/>
              </a:spcBef>
              <a:buFontTx/>
              <a:buNone/>
            </a:pPr>
            <a:endParaRPr lang="en-US" altLang="en-US" dirty="0">
              <a:latin typeface="Tahoma" panose="020B0604030504040204" pitchFamily="34" charset="0"/>
            </a:endParaRPr>
          </a:p>
          <a:p>
            <a:pPr eaLnBrk="1" hangingPunct="1">
              <a:spcBef>
                <a:spcPct val="0"/>
              </a:spcBef>
              <a:buFontTx/>
              <a:buNone/>
            </a:pPr>
            <a:r>
              <a:rPr lang="en-US" altLang="en-US" dirty="0">
                <a:latin typeface="Tahoma" panose="020B0604030504040204" pitchFamily="34" charset="0"/>
              </a:rPr>
              <a:t>Extremely convenient for us!</a:t>
            </a:r>
          </a:p>
          <a:p>
            <a:pPr eaLnBrk="1" hangingPunct="1">
              <a:spcBef>
                <a:spcPct val="0"/>
              </a:spcBef>
              <a:buFontTx/>
              <a:buNone/>
            </a:pPr>
            <a:endParaRPr lang="en-US" altLang="en-US" dirty="0">
              <a:latin typeface="Tahoma" panose="020B0604030504040204" pitchFamily="34" charset="0"/>
            </a:endParaRPr>
          </a:p>
          <a:p>
            <a:pPr eaLnBrk="1" hangingPunct="1">
              <a:spcBef>
                <a:spcPct val="0"/>
              </a:spcBef>
              <a:buFontTx/>
              <a:buNone/>
            </a:pPr>
            <a:r>
              <a:rPr lang="en-US" altLang="en-US" dirty="0">
                <a:latin typeface="Tahoma" panose="020B0604030504040204" pitchFamily="34" charset="0"/>
              </a:rPr>
              <a:t>Multiple layouts to choose from.</a:t>
            </a:r>
          </a:p>
        </p:txBody>
      </p:sp>
      <p:sp>
        <p:nvSpPr>
          <p:cNvPr id="76803" name="WordArt 5">
            <a:extLst>
              <a:ext uri="{FF2B5EF4-FFF2-40B4-BE49-F238E27FC236}">
                <a16:creationId xmlns:a16="http://schemas.microsoft.com/office/drawing/2014/main" id="{ECD50B6B-E221-4BF4-85E8-E947EBF3709F}"/>
              </a:ext>
            </a:extLst>
          </p:cNvPr>
          <p:cNvSpPr>
            <a:spLocks noChangeArrowheads="1" noChangeShapeType="1" noTextEdit="1"/>
          </p:cNvSpPr>
          <p:nvPr/>
        </p:nvSpPr>
        <p:spPr bwMode="auto">
          <a:xfrm>
            <a:off x="1066800" y="380999"/>
            <a:ext cx="6861858" cy="1100559"/>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Layout Manager</a:t>
            </a:r>
          </a:p>
        </p:txBody>
      </p:sp>
    </p:spTree>
    <p:extLst>
      <p:ext uri="{BB962C8B-B14F-4D97-AF65-F5344CB8AC3E}">
        <p14:creationId xmlns:p14="http://schemas.microsoft.com/office/powerpoint/2010/main" val="2098159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C2B4223B-0F24-4501-87CA-F193FBF7DF20}"/>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78851" name="WordArt 5">
            <a:extLst>
              <a:ext uri="{FF2B5EF4-FFF2-40B4-BE49-F238E27FC236}">
                <a16:creationId xmlns:a16="http://schemas.microsoft.com/office/drawing/2014/main" id="{A98ACEBB-99E5-4F58-8C79-C812BF6CA374}"/>
              </a:ext>
            </a:extLst>
          </p:cNvPr>
          <p:cNvSpPr>
            <a:spLocks noChangeArrowheads="1" noChangeShapeType="1" noTextEdit="1"/>
          </p:cNvSpPr>
          <p:nvPr/>
        </p:nvSpPr>
        <p:spPr bwMode="auto">
          <a:xfrm>
            <a:off x="1066799" y="381000"/>
            <a:ext cx="6896583" cy="871538"/>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FlowLayout</a:t>
            </a:r>
          </a:p>
        </p:txBody>
      </p:sp>
      <p:sp>
        <p:nvSpPr>
          <p:cNvPr id="78853" name="TextBox 3">
            <a:extLst>
              <a:ext uri="{FF2B5EF4-FFF2-40B4-BE49-F238E27FC236}">
                <a16:creationId xmlns:a16="http://schemas.microsoft.com/office/drawing/2014/main" id="{2B6737ED-AD4C-49B1-98E8-DE848DF80F28}"/>
              </a:ext>
            </a:extLst>
          </p:cNvPr>
          <p:cNvSpPr txBox="1">
            <a:spLocks noChangeArrowheads="1"/>
          </p:cNvSpPr>
          <p:nvPr/>
        </p:nvSpPr>
        <p:spPr bwMode="auto">
          <a:xfrm>
            <a:off x="220882" y="5386041"/>
            <a:ext cx="774250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Components added by FlowLayout - it picks reasonable sizes for components and chooses how many rows.</a:t>
            </a:r>
          </a:p>
        </p:txBody>
      </p:sp>
      <p:sp>
        <p:nvSpPr>
          <p:cNvPr id="2" name="Rectangle 1">
            <a:extLst>
              <a:ext uri="{FF2B5EF4-FFF2-40B4-BE49-F238E27FC236}">
                <a16:creationId xmlns:a16="http://schemas.microsoft.com/office/drawing/2014/main" id="{7A31BACC-2118-41CC-B999-F0BEA7D94351}"/>
              </a:ext>
            </a:extLst>
          </p:cNvPr>
          <p:cNvSpPr/>
          <p:nvPr/>
        </p:nvSpPr>
        <p:spPr>
          <a:xfrm>
            <a:off x="220882" y="1446837"/>
            <a:ext cx="8588415" cy="3777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55513300-C83D-4A48-9C44-8E8840ED622D}"/>
              </a:ext>
            </a:extLst>
          </p:cNvPr>
          <p:cNvSpPr/>
          <p:nvPr/>
        </p:nvSpPr>
        <p:spPr>
          <a:xfrm>
            <a:off x="1066799" y="1701478"/>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C2C2F4C-A132-4F63-9918-7A924E1285E8}"/>
              </a:ext>
            </a:extLst>
          </p:cNvPr>
          <p:cNvSpPr/>
          <p:nvPr/>
        </p:nvSpPr>
        <p:spPr>
          <a:xfrm>
            <a:off x="3603584" y="1701478"/>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D96EA342-95E5-4AC9-99CC-95B02F0C1594}"/>
              </a:ext>
            </a:extLst>
          </p:cNvPr>
          <p:cNvSpPr/>
          <p:nvPr/>
        </p:nvSpPr>
        <p:spPr>
          <a:xfrm>
            <a:off x="6137475" y="1701478"/>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489AC8E5-1D9F-40B5-9F8A-DB701D647C98}"/>
              </a:ext>
            </a:extLst>
          </p:cNvPr>
          <p:cNvSpPr/>
          <p:nvPr/>
        </p:nvSpPr>
        <p:spPr>
          <a:xfrm>
            <a:off x="1066799" y="4215113"/>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AAEA5C45-5EC8-4967-A978-CBBC2F66A25C}"/>
              </a:ext>
            </a:extLst>
          </p:cNvPr>
          <p:cNvCxnSpPr>
            <a:cxnSpLocks/>
            <a:stCxn id="3" idx="3"/>
          </p:cNvCxnSpPr>
          <p:nvPr/>
        </p:nvCxnSpPr>
        <p:spPr>
          <a:xfrm>
            <a:off x="2488557" y="2037144"/>
            <a:ext cx="1115027"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7A1549-4BD3-4D80-B1D8-A852D217EDFD}"/>
              </a:ext>
            </a:extLst>
          </p:cNvPr>
          <p:cNvCxnSpPr>
            <a:cxnSpLocks/>
          </p:cNvCxnSpPr>
          <p:nvPr/>
        </p:nvCxnSpPr>
        <p:spPr>
          <a:xfrm>
            <a:off x="5025342" y="2037144"/>
            <a:ext cx="1115027"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0B48F41E-5CFC-4D57-A6EA-B9DE78C8C4CA}"/>
              </a:ext>
            </a:extLst>
          </p:cNvPr>
          <p:cNvSpPr/>
          <p:nvPr/>
        </p:nvSpPr>
        <p:spPr>
          <a:xfrm>
            <a:off x="366039" y="2002420"/>
            <a:ext cx="8218689" cy="1244108"/>
          </a:xfrm>
          <a:custGeom>
            <a:avLst/>
            <a:gdLst>
              <a:gd name="connsiteX0" fmla="*/ 7226953 w 8218689"/>
              <a:gd name="connsiteY0" fmla="*/ 0 h 1244108"/>
              <a:gd name="connsiteX1" fmla="*/ 7851986 w 8218689"/>
              <a:gd name="connsiteY1" fmla="*/ 57874 h 1244108"/>
              <a:gd name="connsiteX2" fmla="*/ 7574194 w 8218689"/>
              <a:gd name="connsiteY2" fmla="*/ 659757 h 1244108"/>
              <a:gd name="connsiteX3" fmla="*/ 490488 w 8218689"/>
              <a:gd name="connsiteY3" fmla="*/ 729205 h 1244108"/>
              <a:gd name="connsiteX4" fmla="*/ 606234 w 8218689"/>
              <a:gd name="connsiteY4" fmla="*/ 1215342 h 1244108"/>
              <a:gd name="connsiteX5" fmla="*/ 571510 w 8218689"/>
              <a:gd name="connsiteY5" fmla="*/ 1145894 h 124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18689" h="1244108">
                <a:moveTo>
                  <a:pt x="7226953" y="0"/>
                </a:moveTo>
                <a:lnTo>
                  <a:pt x="7851986" y="57874"/>
                </a:lnTo>
                <a:cubicBezTo>
                  <a:pt x="7909859" y="167833"/>
                  <a:pt x="8801110" y="547869"/>
                  <a:pt x="7574194" y="659757"/>
                </a:cubicBezTo>
                <a:cubicBezTo>
                  <a:pt x="6347278" y="771645"/>
                  <a:pt x="1651815" y="636608"/>
                  <a:pt x="490488" y="729205"/>
                </a:cubicBezTo>
                <a:cubicBezTo>
                  <a:pt x="-670839" y="821802"/>
                  <a:pt x="592730" y="1145894"/>
                  <a:pt x="606234" y="1215342"/>
                </a:cubicBezTo>
                <a:cubicBezTo>
                  <a:pt x="619738" y="1284790"/>
                  <a:pt x="595624" y="1215342"/>
                  <a:pt x="571510" y="1145894"/>
                </a:cubicBezTo>
              </a:path>
            </a:pathLst>
          </a:custGeom>
          <a:ln w="57150">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sp>
        <p:nvSpPr>
          <p:cNvPr id="30" name="Rectangle 2">
            <a:extLst>
              <a:ext uri="{FF2B5EF4-FFF2-40B4-BE49-F238E27FC236}">
                <a16:creationId xmlns:a16="http://schemas.microsoft.com/office/drawing/2014/main" id="{5B394FE4-C390-41A9-A93B-95DD0B0E943F}"/>
              </a:ext>
            </a:extLst>
          </p:cNvPr>
          <p:cNvSpPr>
            <a:spLocks noChangeArrowheads="1"/>
          </p:cNvSpPr>
          <p:nvPr/>
        </p:nvSpPr>
        <p:spPr bwMode="auto">
          <a:xfrm>
            <a:off x="599950" y="285702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1" name="Rectangle: Rounded Corners 30">
            <a:extLst>
              <a:ext uri="{FF2B5EF4-FFF2-40B4-BE49-F238E27FC236}">
                <a16:creationId xmlns:a16="http://schemas.microsoft.com/office/drawing/2014/main" id="{674E8F54-BBC1-4731-A525-93FCE76BD5E2}"/>
              </a:ext>
            </a:extLst>
          </p:cNvPr>
          <p:cNvSpPr/>
          <p:nvPr/>
        </p:nvSpPr>
        <p:spPr>
          <a:xfrm>
            <a:off x="1057149" y="3034498"/>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DA8FD8B2-A073-4321-99A6-87E28F810817}"/>
              </a:ext>
            </a:extLst>
          </p:cNvPr>
          <p:cNvSpPr/>
          <p:nvPr/>
        </p:nvSpPr>
        <p:spPr>
          <a:xfrm>
            <a:off x="3593934" y="3034498"/>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id="{5BC5BDB1-814B-454B-9D00-EE8F260FFE64}"/>
              </a:ext>
            </a:extLst>
          </p:cNvPr>
          <p:cNvSpPr/>
          <p:nvPr/>
        </p:nvSpPr>
        <p:spPr>
          <a:xfrm>
            <a:off x="6127825" y="3034498"/>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81F0FEAF-FD1B-4335-A303-8FCB7351E0E3}"/>
              </a:ext>
            </a:extLst>
          </p:cNvPr>
          <p:cNvCxnSpPr>
            <a:cxnSpLocks/>
            <a:stCxn id="31" idx="3"/>
          </p:cNvCxnSpPr>
          <p:nvPr/>
        </p:nvCxnSpPr>
        <p:spPr>
          <a:xfrm>
            <a:off x="2478907" y="3370164"/>
            <a:ext cx="1115027"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2D4FEFC-C238-48D6-BAE0-11E4946252B1}"/>
              </a:ext>
            </a:extLst>
          </p:cNvPr>
          <p:cNvCxnSpPr>
            <a:cxnSpLocks/>
          </p:cNvCxnSpPr>
          <p:nvPr/>
        </p:nvCxnSpPr>
        <p:spPr>
          <a:xfrm>
            <a:off x="5015692" y="3370164"/>
            <a:ext cx="1115027"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Freeform: Shape 35">
            <a:extLst>
              <a:ext uri="{FF2B5EF4-FFF2-40B4-BE49-F238E27FC236}">
                <a16:creationId xmlns:a16="http://schemas.microsoft.com/office/drawing/2014/main" id="{DB581306-3673-4A94-AFF2-FEC69DA70F92}"/>
              </a:ext>
            </a:extLst>
          </p:cNvPr>
          <p:cNvSpPr/>
          <p:nvPr/>
        </p:nvSpPr>
        <p:spPr>
          <a:xfrm>
            <a:off x="356389" y="3335440"/>
            <a:ext cx="8218689" cy="1244108"/>
          </a:xfrm>
          <a:custGeom>
            <a:avLst/>
            <a:gdLst>
              <a:gd name="connsiteX0" fmla="*/ 7226953 w 8218689"/>
              <a:gd name="connsiteY0" fmla="*/ 0 h 1244108"/>
              <a:gd name="connsiteX1" fmla="*/ 7851986 w 8218689"/>
              <a:gd name="connsiteY1" fmla="*/ 57874 h 1244108"/>
              <a:gd name="connsiteX2" fmla="*/ 7574194 w 8218689"/>
              <a:gd name="connsiteY2" fmla="*/ 659757 h 1244108"/>
              <a:gd name="connsiteX3" fmla="*/ 490488 w 8218689"/>
              <a:gd name="connsiteY3" fmla="*/ 729205 h 1244108"/>
              <a:gd name="connsiteX4" fmla="*/ 606234 w 8218689"/>
              <a:gd name="connsiteY4" fmla="*/ 1215342 h 1244108"/>
              <a:gd name="connsiteX5" fmla="*/ 571510 w 8218689"/>
              <a:gd name="connsiteY5" fmla="*/ 1145894 h 124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18689" h="1244108">
                <a:moveTo>
                  <a:pt x="7226953" y="0"/>
                </a:moveTo>
                <a:lnTo>
                  <a:pt x="7851986" y="57874"/>
                </a:lnTo>
                <a:cubicBezTo>
                  <a:pt x="7909859" y="167833"/>
                  <a:pt x="8801110" y="547869"/>
                  <a:pt x="7574194" y="659757"/>
                </a:cubicBezTo>
                <a:cubicBezTo>
                  <a:pt x="6347278" y="771645"/>
                  <a:pt x="1651815" y="636608"/>
                  <a:pt x="490488" y="729205"/>
                </a:cubicBezTo>
                <a:cubicBezTo>
                  <a:pt x="-670839" y="821802"/>
                  <a:pt x="592730" y="1145894"/>
                  <a:pt x="606234" y="1215342"/>
                </a:cubicBezTo>
                <a:cubicBezTo>
                  <a:pt x="619738" y="1284790"/>
                  <a:pt x="595624" y="1215342"/>
                  <a:pt x="571510" y="1145894"/>
                </a:cubicBezTo>
              </a:path>
            </a:pathLst>
          </a:custGeom>
          <a:ln w="57150">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E8997885-D935-425A-9BE5-51C4D2C1EBBD}"/>
              </a:ext>
            </a:extLst>
          </p:cNvPr>
          <p:cNvCxnSpPr/>
          <p:nvPr/>
        </p:nvCxnSpPr>
        <p:spPr>
          <a:xfrm>
            <a:off x="2824223" y="4550779"/>
            <a:ext cx="2916820" cy="0"/>
          </a:xfrm>
          <a:prstGeom prst="line">
            <a:avLst/>
          </a:prstGeom>
          <a:ln w="57150">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233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45DE9EC-D288-45A9-8D9F-75DFC7745ACB}"/>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80899" name="WordArt 5">
            <a:extLst>
              <a:ext uri="{FF2B5EF4-FFF2-40B4-BE49-F238E27FC236}">
                <a16:creationId xmlns:a16="http://schemas.microsoft.com/office/drawing/2014/main" id="{6730F4C6-0F17-4379-AFA8-18897D3220E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BorderLayout</a:t>
            </a:r>
          </a:p>
        </p:txBody>
      </p:sp>
      <p:sp>
        <p:nvSpPr>
          <p:cNvPr id="80900" name="TextBox 3">
            <a:extLst>
              <a:ext uri="{FF2B5EF4-FFF2-40B4-BE49-F238E27FC236}">
                <a16:creationId xmlns:a16="http://schemas.microsoft.com/office/drawing/2014/main" id="{8218289E-FE5A-4457-A49D-6BE9463968EF}"/>
              </a:ext>
            </a:extLst>
          </p:cNvPr>
          <p:cNvSpPr txBox="1">
            <a:spLocks noChangeArrowheads="1"/>
          </p:cNvSpPr>
          <p:nvPr/>
        </p:nvSpPr>
        <p:spPr bwMode="auto">
          <a:xfrm>
            <a:off x="949125" y="5477077"/>
            <a:ext cx="695550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Each area can hold a single component or it can be empty.</a:t>
            </a:r>
          </a:p>
        </p:txBody>
      </p:sp>
      <p:sp>
        <p:nvSpPr>
          <p:cNvPr id="7" name="Rectangle 6">
            <a:extLst>
              <a:ext uri="{FF2B5EF4-FFF2-40B4-BE49-F238E27FC236}">
                <a16:creationId xmlns:a16="http://schemas.microsoft.com/office/drawing/2014/main" id="{1503E8CD-D1A2-4DD3-B3F4-DEADD5DD635B}"/>
              </a:ext>
            </a:extLst>
          </p:cNvPr>
          <p:cNvSpPr/>
          <p:nvPr/>
        </p:nvSpPr>
        <p:spPr>
          <a:xfrm>
            <a:off x="220882" y="1446837"/>
            <a:ext cx="8588415" cy="3777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783AF744-5FE5-454C-93EE-665E180C3F92}"/>
              </a:ext>
            </a:extLst>
          </p:cNvPr>
          <p:cNvCxnSpPr>
            <a:cxnSpLocks/>
          </p:cNvCxnSpPr>
          <p:nvPr/>
        </p:nvCxnSpPr>
        <p:spPr>
          <a:xfrm>
            <a:off x="220882" y="2361235"/>
            <a:ext cx="85884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DA7469-C17A-45AB-9550-00D43A35FF8D}"/>
              </a:ext>
            </a:extLst>
          </p:cNvPr>
          <p:cNvCxnSpPr>
            <a:cxnSpLocks/>
          </p:cNvCxnSpPr>
          <p:nvPr/>
        </p:nvCxnSpPr>
        <p:spPr>
          <a:xfrm>
            <a:off x="220882" y="4411883"/>
            <a:ext cx="85884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2A93CF-F0A8-49C3-85D4-65CAC9245448}"/>
              </a:ext>
            </a:extLst>
          </p:cNvPr>
          <p:cNvCxnSpPr>
            <a:cxnSpLocks/>
          </p:cNvCxnSpPr>
          <p:nvPr/>
        </p:nvCxnSpPr>
        <p:spPr>
          <a:xfrm>
            <a:off x="1956122" y="2361235"/>
            <a:ext cx="0" cy="205064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D4DFBE-92A9-4F61-BD7B-B7D4BF4CC776}"/>
              </a:ext>
            </a:extLst>
          </p:cNvPr>
          <p:cNvCxnSpPr>
            <a:cxnSpLocks/>
          </p:cNvCxnSpPr>
          <p:nvPr/>
        </p:nvCxnSpPr>
        <p:spPr>
          <a:xfrm>
            <a:off x="7166658" y="2361235"/>
            <a:ext cx="0" cy="205064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604E79C-73B7-41FE-ACCD-E4AB26C9CC8C}"/>
              </a:ext>
            </a:extLst>
          </p:cNvPr>
          <p:cNvSpPr txBox="1"/>
          <p:nvPr/>
        </p:nvSpPr>
        <p:spPr>
          <a:xfrm>
            <a:off x="3878481" y="1608981"/>
            <a:ext cx="1273215" cy="646331"/>
          </a:xfrm>
          <a:prstGeom prst="rect">
            <a:avLst/>
          </a:prstGeom>
          <a:noFill/>
        </p:spPr>
        <p:txBody>
          <a:bodyPr wrap="square" rtlCol="0">
            <a:spAutoFit/>
          </a:bodyPr>
          <a:lstStyle/>
          <a:p>
            <a:pPr algn="ctr"/>
            <a:r>
              <a:rPr lang="en-US" sz="3600" dirty="0"/>
              <a:t>North</a:t>
            </a:r>
          </a:p>
        </p:txBody>
      </p:sp>
      <p:sp>
        <p:nvSpPr>
          <p:cNvPr id="20" name="TextBox 19">
            <a:extLst>
              <a:ext uri="{FF2B5EF4-FFF2-40B4-BE49-F238E27FC236}">
                <a16:creationId xmlns:a16="http://schemas.microsoft.com/office/drawing/2014/main" id="{CFDE7DC6-646F-45BD-BBF4-E4B9D12EFE61}"/>
              </a:ext>
            </a:extLst>
          </p:cNvPr>
          <p:cNvSpPr txBox="1"/>
          <p:nvPr/>
        </p:nvSpPr>
        <p:spPr>
          <a:xfrm>
            <a:off x="3867868" y="4471273"/>
            <a:ext cx="1273215" cy="646331"/>
          </a:xfrm>
          <a:prstGeom prst="rect">
            <a:avLst/>
          </a:prstGeom>
          <a:noFill/>
        </p:spPr>
        <p:txBody>
          <a:bodyPr wrap="square" rtlCol="0">
            <a:spAutoFit/>
          </a:bodyPr>
          <a:lstStyle/>
          <a:p>
            <a:pPr algn="ctr"/>
            <a:r>
              <a:rPr lang="en-US" sz="3600" dirty="0"/>
              <a:t>South</a:t>
            </a:r>
          </a:p>
        </p:txBody>
      </p:sp>
      <p:sp>
        <p:nvSpPr>
          <p:cNvPr id="21" name="TextBox 20">
            <a:extLst>
              <a:ext uri="{FF2B5EF4-FFF2-40B4-BE49-F238E27FC236}">
                <a16:creationId xmlns:a16="http://schemas.microsoft.com/office/drawing/2014/main" id="{9D5645BC-B557-4C8F-BB15-A46D5C58F72F}"/>
              </a:ext>
            </a:extLst>
          </p:cNvPr>
          <p:cNvSpPr txBox="1"/>
          <p:nvPr/>
        </p:nvSpPr>
        <p:spPr>
          <a:xfrm>
            <a:off x="3833147" y="2930759"/>
            <a:ext cx="1456487" cy="646331"/>
          </a:xfrm>
          <a:prstGeom prst="rect">
            <a:avLst/>
          </a:prstGeom>
          <a:noFill/>
        </p:spPr>
        <p:txBody>
          <a:bodyPr wrap="square" rtlCol="0">
            <a:spAutoFit/>
          </a:bodyPr>
          <a:lstStyle/>
          <a:p>
            <a:pPr algn="ctr"/>
            <a:r>
              <a:rPr lang="en-US" sz="3600" dirty="0"/>
              <a:t>Center</a:t>
            </a:r>
          </a:p>
        </p:txBody>
      </p:sp>
      <p:sp>
        <p:nvSpPr>
          <p:cNvPr id="22" name="TextBox 21">
            <a:extLst>
              <a:ext uri="{FF2B5EF4-FFF2-40B4-BE49-F238E27FC236}">
                <a16:creationId xmlns:a16="http://schemas.microsoft.com/office/drawing/2014/main" id="{9C01E8D7-B368-4FB8-A716-03492B508E02}"/>
              </a:ext>
            </a:extLst>
          </p:cNvPr>
          <p:cNvSpPr txBox="1"/>
          <p:nvPr/>
        </p:nvSpPr>
        <p:spPr>
          <a:xfrm>
            <a:off x="7352810" y="2927168"/>
            <a:ext cx="1456487" cy="646331"/>
          </a:xfrm>
          <a:prstGeom prst="rect">
            <a:avLst/>
          </a:prstGeom>
          <a:noFill/>
        </p:spPr>
        <p:txBody>
          <a:bodyPr wrap="square" rtlCol="0">
            <a:spAutoFit/>
          </a:bodyPr>
          <a:lstStyle/>
          <a:p>
            <a:pPr algn="ctr"/>
            <a:r>
              <a:rPr lang="en-US" sz="3600" dirty="0"/>
              <a:t>East</a:t>
            </a:r>
          </a:p>
        </p:txBody>
      </p:sp>
      <p:sp>
        <p:nvSpPr>
          <p:cNvPr id="23" name="TextBox 22">
            <a:extLst>
              <a:ext uri="{FF2B5EF4-FFF2-40B4-BE49-F238E27FC236}">
                <a16:creationId xmlns:a16="http://schemas.microsoft.com/office/drawing/2014/main" id="{9281AC4D-7E1A-4DF8-92A7-6B21C83A1B82}"/>
              </a:ext>
            </a:extLst>
          </p:cNvPr>
          <p:cNvSpPr txBox="1"/>
          <p:nvPr/>
        </p:nvSpPr>
        <p:spPr>
          <a:xfrm>
            <a:off x="220882" y="2926832"/>
            <a:ext cx="1456487" cy="646331"/>
          </a:xfrm>
          <a:prstGeom prst="rect">
            <a:avLst/>
          </a:prstGeom>
          <a:noFill/>
        </p:spPr>
        <p:txBody>
          <a:bodyPr wrap="square" rtlCol="0">
            <a:spAutoFit/>
          </a:bodyPr>
          <a:lstStyle/>
          <a:p>
            <a:pPr algn="ctr"/>
            <a:r>
              <a:rPr lang="en-US" sz="3600" dirty="0"/>
              <a:t>West</a:t>
            </a:r>
          </a:p>
        </p:txBody>
      </p:sp>
    </p:spTree>
    <p:extLst>
      <p:ext uri="{BB962C8B-B14F-4D97-AF65-F5344CB8AC3E}">
        <p14:creationId xmlns:p14="http://schemas.microsoft.com/office/powerpoint/2010/main" val="3521565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C3770B3-E053-4EE3-A9D8-2C7640FB8EE5}"/>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82947" name="WordArt 5">
            <a:extLst>
              <a:ext uri="{FF2B5EF4-FFF2-40B4-BE49-F238E27FC236}">
                <a16:creationId xmlns:a16="http://schemas.microsoft.com/office/drawing/2014/main" id="{9AE14596-29A1-4E8E-817F-83F5FF855A58}"/>
              </a:ext>
            </a:extLst>
          </p:cNvPr>
          <p:cNvSpPr>
            <a:spLocks noChangeArrowheads="1" noChangeShapeType="1" noTextEdit="1"/>
          </p:cNvSpPr>
          <p:nvPr/>
        </p:nvSpPr>
        <p:spPr bwMode="auto">
          <a:xfrm>
            <a:off x="1555750" y="346276"/>
            <a:ext cx="6801172" cy="1042686"/>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GridLayout</a:t>
            </a:r>
          </a:p>
        </p:txBody>
      </p:sp>
      <p:sp>
        <p:nvSpPr>
          <p:cNvPr id="82948" name="TextBox 3">
            <a:extLst>
              <a:ext uri="{FF2B5EF4-FFF2-40B4-BE49-F238E27FC236}">
                <a16:creationId xmlns:a16="http://schemas.microsoft.com/office/drawing/2014/main" id="{A4500FBE-D71A-4846-84D3-BD875486AE19}"/>
              </a:ext>
            </a:extLst>
          </p:cNvPr>
          <p:cNvSpPr txBox="1">
            <a:spLocks noChangeArrowheads="1"/>
          </p:cNvSpPr>
          <p:nvPr/>
        </p:nvSpPr>
        <p:spPr bwMode="auto">
          <a:xfrm>
            <a:off x="1147823" y="4438248"/>
            <a:ext cx="7209099"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Has a fixed number of rows and columns and components are added row by row, left to right.</a:t>
            </a:r>
          </a:p>
        </p:txBody>
      </p:sp>
      <p:graphicFrame>
        <p:nvGraphicFramePr>
          <p:cNvPr id="2" name="Table 1">
            <a:extLst>
              <a:ext uri="{FF2B5EF4-FFF2-40B4-BE49-F238E27FC236}">
                <a16:creationId xmlns:a16="http://schemas.microsoft.com/office/drawing/2014/main" id="{82845D97-A9B7-4613-9829-3556E8D4C1F5}"/>
              </a:ext>
            </a:extLst>
          </p:cNvPr>
          <p:cNvGraphicFramePr>
            <a:graphicFrameLocks noGrp="1"/>
          </p:cNvGraphicFramePr>
          <p:nvPr>
            <p:extLst>
              <p:ext uri="{D42A27DB-BD31-4B8C-83A1-F6EECF244321}">
                <p14:modId xmlns:p14="http://schemas.microsoft.com/office/powerpoint/2010/main" val="428742149"/>
              </p:ext>
            </p:extLst>
          </p:nvPr>
        </p:nvGraphicFramePr>
        <p:xfrm>
          <a:off x="2766792" y="1816100"/>
          <a:ext cx="4379088" cy="2330048"/>
        </p:xfrm>
        <a:graphic>
          <a:graphicData uri="http://schemas.openxmlformats.org/drawingml/2006/table">
            <a:tbl>
              <a:tblPr>
                <a:tableStyleId>{5C22544A-7EE6-4342-B048-85BDC9FD1C3A}</a:tableStyleId>
              </a:tblPr>
              <a:tblGrid>
                <a:gridCol w="1459696">
                  <a:extLst>
                    <a:ext uri="{9D8B030D-6E8A-4147-A177-3AD203B41FA5}">
                      <a16:colId xmlns:a16="http://schemas.microsoft.com/office/drawing/2014/main" val="634281000"/>
                    </a:ext>
                  </a:extLst>
                </a:gridCol>
                <a:gridCol w="1459696">
                  <a:extLst>
                    <a:ext uri="{9D8B030D-6E8A-4147-A177-3AD203B41FA5}">
                      <a16:colId xmlns:a16="http://schemas.microsoft.com/office/drawing/2014/main" val="3920733921"/>
                    </a:ext>
                  </a:extLst>
                </a:gridCol>
                <a:gridCol w="1459696">
                  <a:extLst>
                    <a:ext uri="{9D8B030D-6E8A-4147-A177-3AD203B41FA5}">
                      <a16:colId xmlns:a16="http://schemas.microsoft.com/office/drawing/2014/main" val="1670209021"/>
                    </a:ext>
                  </a:extLst>
                </a:gridCol>
              </a:tblGrid>
              <a:tr h="582512">
                <a:tc>
                  <a:txBody>
                    <a:bodyPr/>
                    <a:lstStyle/>
                    <a:p>
                      <a:pPr algn="ctr"/>
                      <a:r>
                        <a:rPr lang="en-US" sz="3200" b="1" dirty="0"/>
                        <a:t>7</a:t>
                      </a:r>
                    </a:p>
                  </a:txBody>
                  <a:tcPr>
                    <a:solidFill>
                      <a:schemeClr val="accent1"/>
                    </a:solidFill>
                  </a:tcPr>
                </a:tc>
                <a:tc>
                  <a:txBody>
                    <a:bodyPr/>
                    <a:lstStyle/>
                    <a:p>
                      <a:pPr algn="ctr"/>
                      <a:r>
                        <a:rPr lang="en-US" sz="3200" b="1" dirty="0"/>
                        <a:t>8</a:t>
                      </a:r>
                    </a:p>
                  </a:txBody>
                  <a:tcPr>
                    <a:solidFill>
                      <a:schemeClr val="accent1"/>
                    </a:solidFill>
                  </a:tcPr>
                </a:tc>
                <a:tc>
                  <a:txBody>
                    <a:bodyPr/>
                    <a:lstStyle/>
                    <a:p>
                      <a:pPr algn="ctr"/>
                      <a:r>
                        <a:rPr lang="en-US" sz="3200" b="1" dirty="0"/>
                        <a:t>9</a:t>
                      </a:r>
                    </a:p>
                  </a:txBody>
                  <a:tcPr>
                    <a:solidFill>
                      <a:schemeClr val="accent1"/>
                    </a:solidFill>
                  </a:tcPr>
                </a:tc>
                <a:extLst>
                  <a:ext uri="{0D108BD9-81ED-4DB2-BD59-A6C34878D82A}">
                    <a16:rowId xmlns:a16="http://schemas.microsoft.com/office/drawing/2014/main" val="3078945614"/>
                  </a:ext>
                </a:extLst>
              </a:tr>
              <a:tr h="582512">
                <a:tc>
                  <a:txBody>
                    <a:bodyPr/>
                    <a:lstStyle/>
                    <a:p>
                      <a:pPr algn="ctr"/>
                      <a:r>
                        <a:rPr lang="en-US" sz="3200" b="1" dirty="0"/>
                        <a:t>4</a:t>
                      </a:r>
                    </a:p>
                  </a:txBody>
                  <a:tcPr>
                    <a:solidFill>
                      <a:schemeClr val="accent1"/>
                    </a:solidFill>
                  </a:tcPr>
                </a:tc>
                <a:tc>
                  <a:txBody>
                    <a:bodyPr/>
                    <a:lstStyle/>
                    <a:p>
                      <a:pPr algn="ctr"/>
                      <a:r>
                        <a:rPr lang="en-US" sz="3200" b="1" dirty="0"/>
                        <a:t>5</a:t>
                      </a:r>
                    </a:p>
                  </a:txBody>
                  <a:tcPr>
                    <a:solidFill>
                      <a:schemeClr val="accent1"/>
                    </a:solidFill>
                  </a:tcPr>
                </a:tc>
                <a:tc>
                  <a:txBody>
                    <a:bodyPr/>
                    <a:lstStyle/>
                    <a:p>
                      <a:pPr algn="ctr"/>
                      <a:r>
                        <a:rPr lang="en-US" sz="3200" b="1" dirty="0"/>
                        <a:t>6</a:t>
                      </a:r>
                    </a:p>
                  </a:txBody>
                  <a:tcPr>
                    <a:solidFill>
                      <a:schemeClr val="accent1"/>
                    </a:solidFill>
                  </a:tcPr>
                </a:tc>
                <a:extLst>
                  <a:ext uri="{0D108BD9-81ED-4DB2-BD59-A6C34878D82A}">
                    <a16:rowId xmlns:a16="http://schemas.microsoft.com/office/drawing/2014/main" val="1316376284"/>
                  </a:ext>
                </a:extLst>
              </a:tr>
              <a:tr h="582512">
                <a:tc>
                  <a:txBody>
                    <a:bodyPr/>
                    <a:lstStyle/>
                    <a:p>
                      <a:pPr algn="ctr"/>
                      <a:r>
                        <a:rPr lang="en-US" sz="3200" b="1" dirty="0"/>
                        <a:t>1</a:t>
                      </a:r>
                    </a:p>
                  </a:txBody>
                  <a:tcPr>
                    <a:solidFill>
                      <a:schemeClr val="accent1"/>
                    </a:solidFill>
                  </a:tcPr>
                </a:tc>
                <a:tc>
                  <a:txBody>
                    <a:bodyPr/>
                    <a:lstStyle/>
                    <a:p>
                      <a:pPr algn="ctr"/>
                      <a:r>
                        <a:rPr lang="en-US" sz="3200" b="1" dirty="0"/>
                        <a:t>2</a:t>
                      </a:r>
                    </a:p>
                  </a:txBody>
                  <a:tcPr>
                    <a:solidFill>
                      <a:schemeClr val="accent1"/>
                    </a:solidFill>
                  </a:tcPr>
                </a:tc>
                <a:tc>
                  <a:txBody>
                    <a:bodyPr/>
                    <a:lstStyle/>
                    <a:p>
                      <a:pPr algn="ctr"/>
                      <a:r>
                        <a:rPr lang="en-US" sz="3200" b="1" dirty="0"/>
                        <a:t>3</a:t>
                      </a:r>
                    </a:p>
                  </a:txBody>
                  <a:tcPr>
                    <a:solidFill>
                      <a:schemeClr val="accent1"/>
                    </a:solidFill>
                  </a:tcPr>
                </a:tc>
                <a:extLst>
                  <a:ext uri="{0D108BD9-81ED-4DB2-BD59-A6C34878D82A}">
                    <a16:rowId xmlns:a16="http://schemas.microsoft.com/office/drawing/2014/main" val="3998519325"/>
                  </a:ext>
                </a:extLst>
              </a:tr>
              <a:tr h="582512">
                <a:tc>
                  <a:txBody>
                    <a:bodyPr/>
                    <a:lstStyle/>
                    <a:p>
                      <a:pPr algn="ctr"/>
                      <a:r>
                        <a:rPr lang="en-US" sz="3200" b="1" dirty="0"/>
                        <a:t>+-</a:t>
                      </a:r>
                    </a:p>
                  </a:txBody>
                  <a:tcPr>
                    <a:solidFill>
                      <a:schemeClr val="accent1"/>
                    </a:solidFill>
                  </a:tcPr>
                </a:tc>
                <a:tc>
                  <a:txBody>
                    <a:bodyPr/>
                    <a:lstStyle/>
                    <a:p>
                      <a:pPr algn="ctr"/>
                      <a:r>
                        <a:rPr lang="en-US" sz="3200" b="1" dirty="0"/>
                        <a:t>0</a:t>
                      </a:r>
                    </a:p>
                  </a:txBody>
                  <a:tcPr>
                    <a:solidFill>
                      <a:schemeClr val="accent1"/>
                    </a:solidFill>
                  </a:tcPr>
                </a:tc>
                <a:tc>
                  <a:txBody>
                    <a:bodyPr/>
                    <a:lstStyle/>
                    <a:p>
                      <a:pPr algn="ctr"/>
                      <a:r>
                        <a:rPr lang="en-US" sz="3200" b="1" dirty="0"/>
                        <a:t>.</a:t>
                      </a:r>
                    </a:p>
                  </a:txBody>
                  <a:tcPr>
                    <a:solidFill>
                      <a:schemeClr val="accent1"/>
                    </a:solidFill>
                  </a:tcPr>
                </a:tc>
                <a:extLst>
                  <a:ext uri="{0D108BD9-81ED-4DB2-BD59-A6C34878D82A}">
                    <a16:rowId xmlns:a16="http://schemas.microsoft.com/office/drawing/2014/main" val="1495292317"/>
                  </a:ext>
                </a:extLst>
              </a:tr>
            </a:tbl>
          </a:graphicData>
        </a:graphic>
      </p:graphicFrame>
    </p:spTree>
    <p:extLst>
      <p:ext uri="{BB962C8B-B14F-4D97-AF65-F5344CB8AC3E}">
        <p14:creationId xmlns:p14="http://schemas.microsoft.com/office/powerpoint/2010/main" val="239144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D974138-6DDF-48F9-87E8-E0F0708FE106}"/>
              </a:ext>
            </a:extLst>
          </p:cNvPr>
          <p:cNvCxnSpPr/>
          <p:nvPr/>
        </p:nvCxnSpPr>
        <p:spPr>
          <a:xfrm>
            <a:off x="1690577" y="2050648"/>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56" name="Straight Connector 45055">
            <a:extLst>
              <a:ext uri="{FF2B5EF4-FFF2-40B4-BE49-F238E27FC236}">
                <a16:creationId xmlns:a16="http://schemas.microsoft.com/office/drawing/2014/main" id="{1A1C5486-E401-4ED8-8290-F0424A84948D}"/>
              </a:ext>
            </a:extLst>
          </p:cNvPr>
          <p:cNvCxnSpPr/>
          <p:nvPr/>
        </p:nvCxnSpPr>
        <p:spPr>
          <a:xfrm>
            <a:off x="1758771" y="972273"/>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4">
            <a:extLst>
              <a:ext uri="{FF2B5EF4-FFF2-40B4-BE49-F238E27FC236}">
                <a16:creationId xmlns:a16="http://schemas.microsoft.com/office/drawing/2014/main" id="{5AEA0EB6-1C59-46C0-9A71-E03009C51192}"/>
              </a:ext>
            </a:extLst>
          </p:cNvPr>
          <p:cNvSpPr>
            <a:spLocks noChangeArrowheads="1"/>
          </p:cNvSpPr>
          <p:nvPr/>
        </p:nvSpPr>
        <p:spPr bwMode="auto">
          <a:xfrm>
            <a:off x="3631940" y="233886"/>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Object</a:t>
            </a:r>
          </a:p>
        </p:txBody>
      </p:sp>
      <p:sp>
        <p:nvSpPr>
          <p:cNvPr id="5" name="Oval 4">
            <a:extLst>
              <a:ext uri="{FF2B5EF4-FFF2-40B4-BE49-F238E27FC236}">
                <a16:creationId xmlns:a16="http://schemas.microsoft.com/office/drawing/2014/main" id="{79EB7ADD-BAC8-4B16-A826-13B7DD0564E3}"/>
              </a:ext>
            </a:extLst>
          </p:cNvPr>
          <p:cNvSpPr>
            <a:spLocks noChangeArrowheads="1"/>
          </p:cNvSpPr>
          <p:nvPr/>
        </p:nvSpPr>
        <p:spPr bwMode="auto">
          <a:xfrm>
            <a:off x="3215251" y="1265962"/>
            <a:ext cx="2166977" cy="69016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Component</a:t>
            </a:r>
          </a:p>
        </p:txBody>
      </p:sp>
      <p:sp>
        <p:nvSpPr>
          <p:cNvPr id="6" name="Oval 5">
            <a:extLst>
              <a:ext uri="{FF2B5EF4-FFF2-40B4-BE49-F238E27FC236}">
                <a16:creationId xmlns:a16="http://schemas.microsoft.com/office/drawing/2014/main" id="{0E2C9DC1-A847-4501-843E-C7F7C9404442}"/>
              </a:ext>
            </a:extLst>
          </p:cNvPr>
          <p:cNvSpPr>
            <a:spLocks noChangeArrowheads="1"/>
          </p:cNvSpPr>
          <p:nvPr/>
        </p:nvSpPr>
        <p:spPr bwMode="auto">
          <a:xfrm>
            <a:off x="3372473" y="2296108"/>
            <a:ext cx="1852531" cy="69016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Container</a:t>
            </a:r>
          </a:p>
        </p:txBody>
      </p:sp>
      <p:sp>
        <p:nvSpPr>
          <p:cNvPr id="7" name="Oval 4">
            <a:extLst>
              <a:ext uri="{FF2B5EF4-FFF2-40B4-BE49-F238E27FC236}">
                <a16:creationId xmlns:a16="http://schemas.microsoft.com/office/drawing/2014/main" id="{0EB7CB84-1652-48C2-A057-4463596199CC}"/>
              </a:ext>
            </a:extLst>
          </p:cNvPr>
          <p:cNvSpPr>
            <a:spLocks noChangeArrowheads="1"/>
          </p:cNvSpPr>
          <p:nvPr/>
        </p:nvSpPr>
        <p:spPr bwMode="auto">
          <a:xfrm>
            <a:off x="1758771" y="2347229"/>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Button</a:t>
            </a:r>
          </a:p>
        </p:txBody>
      </p:sp>
      <p:sp>
        <p:nvSpPr>
          <p:cNvPr id="8" name="Oval 4">
            <a:extLst>
              <a:ext uri="{FF2B5EF4-FFF2-40B4-BE49-F238E27FC236}">
                <a16:creationId xmlns:a16="http://schemas.microsoft.com/office/drawing/2014/main" id="{B6529428-3208-466D-A38D-5AF2AF1C335C}"/>
              </a:ext>
            </a:extLst>
          </p:cNvPr>
          <p:cNvSpPr>
            <a:spLocks noChangeArrowheads="1"/>
          </p:cNvSpPr>
          <p:nvPr/>
        </p:nvSpPr>
        <p:spPr bwMode="auto">
          <a:xfrm>
            <a:off x="5671013" y="2398350"/>
            <a:ext cx="1389543"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Canvas</a:t>
            </a:r>
          </a:p>
        </p:txBody>
      </p:sp>
      <p:sp>
        <p:nvSpPr>
          <p:cNvPr id="9" name="Oval 4">
            <a:extLst>
              <a:ext uri="{FF2B5EF4-FFF2-40B4-BE49-F238E27FC236}">
                <a16:creationId xmlns:a16="http://schemas.microsoft.com/office/drawing/2014/main" id="{B49B7127-72E9-4C62-A2B0-270D1866B4D5}"/>
              </a:ext>
            </a:extLst>
          </p:cNvPr>
          <p:cNvSpPr>
            <a:spLocks noChangeArrowheads="1"/>
          </p:cNvSpPr>
          <p:nvPr/>
        </p:nvSpPr>
        <p:spPr bwMode="auto">
          <a:xfrm>
            <a:off x="3507129" y="3499875"/>
            <a:ext cx="1574157"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Window</a:t>
            </a:r>
          </a:p>
        </p:txBody>
      </p:sp>
      <p:sp>
        <p:nvSpPr>
          <p:cNvPr id="10" name="Oval 4">
            <a:extLst>
              <a:ext uri="{FF2B5EF4-FFF2-40B4-BE49-F238E27FC236}">
                <a16:creationId xmlns:a16="http://schemas.microsoft.com/office/drawing/2014/main" id="{C47CAE28-3C54-4FD4-9337-CBF663BB6C3A}"/>
              </a:ext>
            </a:extLst>
          </p:cNvPr>
          <p:cNvSpPr>
            <a:spLocks noChangeArrowheads="1"/>
          </p:cNvSpPr>
          <p:nvPr/>
        </p:nvSpPr>
        <p:spPr bwMode="auto">
          <a:xfrm>
            <a:off x="3631940" y="4601400"/>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Frame</a:t>
            </a:r>
          </a:p>
        </p:txBody>
      </p:sp>
      <p:sp>
        <p:nvSpPr>
          <p:cNvPr id="11" name="Oval 4">
            <a:extLst>
              <a:ext uri="{FF2B5EF4-FFF2-40B4-BE49-F238E27FC236}">
                <a16:creationId xmlns:a16="http://schemas.microsoft.com/office/drawing/2014/main" id="{B9EB4421-549E-44CB-8657-32FDCA35106E}"/>
              </a:ext>
            </a:extLst>
          </p:cNvPr>
          <p:cNvSpPr>
            <a:spLocks noChangeArrowheads="1"/>
          </p:cNvSpPr>
          <p:nvPr/>
        </p:nvSpPr>
        <p:spPr bwMode="auto">
          <a:xfrm>
            <a:off x="3507129" y="5700495"/>
            <a:ext cx="1516283"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000" dirty="0">
                <a:latin typeface="Tahoma" panose="020B0604030504040204" pitchFamily="34" charset="0"/>
              </a:rPr>
              <a:t>JFrame</a:t>
            </a:r>
          </a:p>
        </p:txBody>
      </p:sp>
      <p:sp>
        <p:nvSpPr>
          <p:cNvPr id="12" name="Oval 4">
            <a:extLst>
              <a:ext uri="{FF2B5EF4-FFF2-40B4-BE49-F238E27FC236}">
                <a16:creationId xmlns:a16="http://schemas.microsoft.com/office/drawing/2014/main" id="{35F33100-A142-4E86-A70D-1CE1120A9458}"/>
              </a:ext>
            </a:extLst>
          </p:cNvPr>
          <p:cNvSpPr>
            <a:spLocks noChangeArrowheads="1"/>
          </p:cNvSpPr>
          <p:nvPr/>
        </p:nvSpPr>
        <p:spPr bwMode="auto">
          <a:xfrm>
            <a:off x="5671013" y="3499875"/>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Panel</a:t>
            </a:r>
          </a:p>
        </p:txBody>
      </p:sp>
      <p:sp>
        <p:nvSpPr>
          <p:cNvPr id="13" name="Oval 4">
            <a:extLst>
              <a:ext uri="{FF2B5EF4-FFF2-40B4-BE49-F238E27FC236}">
                <a16:creationId xmlns:a16="http://schemas.microsoft.com/office/drawing/2014/main" id="{D09A44BC-1700-470E-9D3D-9C774E56E9EB}"/>
              </a:ext>
            </a:extLst>
          </p:cNvPr>
          <p:cNvSpPr>
            <a:spLocks noChangeArrowheads="1"/>
          </p:cNvSpPr>
          <p:nvPr/>
        </p:nvSpPr>
        <p:spPr bwMode="auto">
          <a:xfrm>
            <a:off x="5671013" y="4601400"/>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Applet</a:t>
            </a:r>
          </a:p>
        </p:txBody>
      </p:sp>
      <p:sp>
        <p:nvSpPr>
          <p:cNvPr id="14" name="Oval 4">
            <a:extLst>
              <a:ext uri="{FF2B5EF4-FFF2-40B4-BE49-F238E27FC236}">
                <a16:creationId xmlns:a16="http://schemas.microsoft.com/office/drawing/2014/main" id="{99D6D2BF-B599-46F5-B9B8-7F4B51E9F462}"/>
              </a:ext>
            </a:extLst>
          </p:cNvPr>
          <p:cNvSpPr>
            <a:spLocks noChangeArrowheads="1"/>
          </p:cNvSpPr>
          <p:nvPr/>
        </p:nvSpPr>
        <p:spPr bwMode="auto">
          <a:xfrm>
            <a:off x="5544274" y="5700495"/>
            <a:ext cx="1516282"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000" dirty="0">
                <a:latin typeface="Tahoma" panose="020B0604030504040204" pitchFamily="34" charset="0"/>
              </a:rPr>
              <a:t>JApplet</a:t>
            </a:r>
          </a:p>
        </p:txBody>
      </p:sp>
      <p:sp>
        <p:nvSpPr>
          <p:cNvPr id="16" name="Oval 15">
            <a:extLst>
              <a:ext uri="{FF2B5EF4-FFF2-40B4-BE49-F238E27FC236}">
                <a16:creationId xmlns:a16="http://schemas.microsoft.com/office/drawing/2014/main" id="{0744F34B-D94B-46A6-9DFF-3C50172A2F6D}"/>
              </a:ext>
            </a:extLst>
          </p:cNvPr>
          <p:cNvSpPr>
            <a:spLocks noChangeArrowheads="1"/>
          </p:cNvSpPr>
          <p:nvPr/>
        </p:nvSpPr>
        <p:spPr bwMode="auto">
          <a:xfrm>
            <a:off x="1006797" y="3499875"/>
            <a:ext cx="2365676" cy="690160"/>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JComponent</a:t>
            </a:r>
          </a:p>
        </p:txBody>
      </p:sp>
      <p:cxnSp>
        <p:nvCxnSpPr>
          <p:cNvPr id="17" name="Straight Arrow Connector 7">
            <a:extLst>
              <a:ext uri="{FF2B5EF4-FFF2-40B4-BE49-F238E27FC236}">
                <a16:creationId xmlns:a16="http://schemas.microsoft.com/office/drawing/2014/main" id="{05EA1824-4B28-42A8-84C5-2CB1FE0E6465}"/>
              </a:ext>
            </a:extLst>
          </p:cNvPr>
          <p:cNvCxnSpPr>
            <a:cxnSpLocks noChangeShapeType="1"/>
          </p:cNvCxnSpPr>
          <p:nvPr/>
        </p:nvCxnSpPr>
        <p:spPr bwMode="auto">
          <a:xfrm flipV="1">
            <a:off x="4313498" y="871525"/>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9" name="Straight Arrow Connector 7">
            <a:extLst>
              <a:ext uri="{FF2B5EF4-FFF2-40B4-BE49-F238E27FC236}">
                <a16:creationId xmlns:a16="http://schemas.microsoft.com/office/drawing/2014/main" id="{5DD43422-AF03-4F5F-8904-A5AE3339B3F1}"/>
              </a:ext>
            </a:extLst>
          </p:cNvPr>
          <p:cNvCxnSpPr>
            <a:cxnSpLocks noChangeShapeType="1"/>
          </p:cNvCxnSpPr>
          <p:nvPr/>
        </p:nvCxnSpPr>
        <p:spPr bwMode="auto">
          <a:xfrm flipV="1">
            <a:off x="4288419" y="1956122"/>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0" name="Straight Arrow Connector 7">
            <a:extLst>
              <a:ext uri="{FF2B5EF4-FFF2-40B4-BE49-F238E27FC236}">
                <a16:creationId xmlns:a16="http://schemas.microsoft.com/office/drawing/2014/main" id="{83844AC5-6C0C-4985-98D4-6C37A0CD5298}"/>
              </a:ext>
            </a:extLst>
          </p:cNvPr>
          <p:cNvCxnSpPr>
            <a:cxnSpLocks noChangeShapeType="1"/>
          </p:cNvCxnSpPr>
          <p:nvPr/>
        </p:nvCxnSpPr>
        <p:spPr bwMode="auto">
          <a:xfrm flipV="1">
            <a:off x="2451903" y="2048719"/>
            <a:ext cx="920570" cy="415686"/>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2" name="Straight Arrow Connector 7">
            <a:extLst>
              <a:ext uri="{FF2B5EF4-FFF2-40B4-BE49-F238E27FC236}">
                <a16:creationId xmlns:a16="http://schemas.microsoft.com/office/drawing/2014/main" id="{A789AE7E-F6A9-4B04-B38F-9C19847B58EF}"/>
              </a:ext>
            </a:extLst>
          </p:cNvPr>
          <p:cNvCxnSpPr>
            <a:cxnSpLocks noChangeShapeType="1"/>
          </p:cNvCxnSpPr>
          <p:nvPr/>
        </p:nvCxnSpPr>
        <p:spPr bwMode="auto">
          <a:xfrm flipH="1" flipV="1">
            <a:off x="5544274" y="1956122"/>
            <a:ext cx="843021" cy="508284"/>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4" name="Straight Arrow Connector 7">
            <a:extLst>
              <a:ext uri="{FF2B5EF4-FFF2-40B4-BE49-F238E27FC236}">
                <a16:creationId xmlns:a16="http://schemas.microsoft.com/office/drawing/2014/main" id="{4D33F879-BD05-440B-B140-0A799DCF1BB4}"/>
              </a:ext>
            </a:extLst>
          </p:cNvPr>
          <p:cNvCxnSpPr>
            <a:cxnSpLocks noChangeShapeType="1"/>
          </p:cNvCxnSpPr>
          <p:nvPr/>
        </p:nvCxnSpPr>
        <p:spPr bwMode="auto">
          <a:xfrm flipV="1">
            <a:off x="4313498" y="310543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5" name="Straight Arrow Connector 7">
            <a:extLst>
              <a:ext uri="{FF2B5EF4-FFF2-40B4-BE49-F238E27FC236}">
                <a16:creationId xmlns:a16="http://schemas.microsoft.com/office/drawing/2014/main" id="{24CEBD2C-9C94-4ABA-A984-2202F3A4771F}"/>
              </a:ext>
            </a:extLst>
          </p:cNvPr>
          <p:cNvCxnSpPr>
            <a:cxnSpLocks noChangeShapeType="1"/>
          </p:cNvCxnSpPr>
          <p:nvPr/>
        </p:nvCxnSpPr>
        <p:spPr bwMode="auto">
          <a:xfrm flipV="1">
            <a:off x="4323143" y="4190035"/>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6" name="Straight Arrow Connector 7">
            <a:extLst>
              <a:ext uri="{FF2B5EF4-FFF2-40B4-BE49-F238E27FC236}">
                <a16:creationId xmlns:a16="http://schemas.microsoft.com/office/drawing/2014/main" id="{0F3B5B93-9BE0-4807-8FF1-B3984302980E}"/>
              </a:ext>
            </a:extLst>
          </p:cNvPr>
          <p:cNvCxnSpPr>
            <a:cxnSpLocks noChangeShapeType="1"/>
          </p:cNvCxnSpPr>
          <p:nvPr/>
        </p:nvCxnSpPr>
        <p:spPr bwMode="auto">
          <a:xfrm flipV="1">
            <a:off x="4288419" y="530605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7" name="Straight Arrow Connector 7">
            <a:extLst>
              <a:ext uri="{FF2B5EF4-FFF2-40B4-BE49-F238E27FC236}">
                <a16:creationId xmlns:a16="http://schemas.microsoft.com/office/drawing/2014/main" id="{6A62D80A-49F5-4F85-8753-5FAF67A975E4}"/>
              </a:ext>
            </a:extLst>
          </p:cNvPr>
          <p:cNvCxnSpPr>
            <a:cxnSpLocks noChangeShapeType="1"/>
          </p:cNvCxnSpPr>
          <p:nvPr/>
        </p:nvCxnSpPr>
        <p:spPr bwMode="auto">
          <a:xfrm flipV="1">
            <a:off x="6387295" y="4206963"/>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 name="Straight Arrow Connector 7">
            <a:extLst>
              <a:ext uri="{FF2B5EF4-FFF2-40B4-BE49-F238E27FC236}">
                <a16:creationId xmlns:a16="http://schemas.microsoft.com/office/drawing/2014/main" id="{3660AC89-1403-4C2D-8E4D-58D1E7FE62BF}"/>
              </a:ext>
            </a:extLst>
          </p:cNvPr>
          <p:cNvCxnSpPr>
            <a:cxnSpLocks noChangeShapeType="1"/>
          </p:cNvCxnSpPr>
          <p:nvPr/>
        </p:nvCxnSpPr>
        <p:spPr bwMode="auto">
          <a:xfrm flipV="1">
            <a:off x="6387295" y="530605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9" name="Straight Arrow Connector 7">
            <a:extLst>
              <a:ext uri="{FF2B5EF4-FFF2-40B4-BE49-F238E27FC236}">
                <a16:creationId xmlns:a16="http://schemas.microsoft.com/office/drawing/2014/main" id="{EB282789-E7DD-4D7C-84F8-93A919876736}"/>
              </a:ext>
            </a:extLst>
          </p:cNvPr>
          <p:cNvCxnSpPr>
            <a:cxnSpLocks noChangeShapeType="1"/>
          </p:cNvCxnSpPr>
          <p:nvPr/>
        </p:nvCxnSpPr>
        <p:spPr bwMode="auto">
          <a:xfrm flipV="1">
            <a:off x="2231984" y="3105438"/>
            <a:ext cx="1399956" cy="55115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31" name="Straight Arrow Connector 7">
            <a:extLst>
              <a:ext uri="{FF2B5EF4-FFF2-40B4-BE49-F238E27FC236}">
                <a16:creationId xmlns:a16="http://schemas.microsoft.com/office/drawing/2014/main" id="{5FC82BB2-7A28-4B51-BFA1-2738F2BFB571}"/>
              </a:ext>
            </a:extLst>
          </p:cNvPr>
          <p:cNvCxnSpPr>
            <a:cxnSpLocks noChangeShapeType="1"/>
          </p:cNvCxnSpPr>
          <p:nvPr/>
        </p:nvCxnSpPr>
        <p:spPr bwMode="auto">
          <a:xfrm flipH="1" flipV="1">
            <a:off x="5081286" y="2986268"/>
            <a:ext cx="1257780" cy="670330"/>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36" name="Text Box 31">
            <a:extLst>
              <a:ext uri="{FF2B5EF4-FFF2-40B4-BE49-F238E27FC236}">
                <a16:creationId xmlns:a16="http://schemas.microsoft.com/office/drawing/2014/main" id="{A6761611-2F43-46D4-9734-8EA252574BF5}"/>
              </a:ext>
            </a:extLst>
          </p:cNvPr>
          <p:cNvSpPr txBox="1">
            <a:spLocks noChangeArrowheads="1"/>
          </p:cNvSpPr>
          <p:nvPr/>
        </p:nvSpPr>
        <p:spPr bwMode="auto">
          <a:xfrm>
            <a:off x="7282987" y="710663"/>
            <a:ext cx="1733691" cy="369332"/>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solidFill>
                  <a:schemeClr val="accent2"/>
                </a:solidFill>
                <a:latin typeface="Tahoma" panose="020B0604030504040204" pitchFamily="34" charset="0"/>
              </a:rPr>
              <a:t>Other classes</a:t>
            </a:r>
          </a:p>
        </p:txBody>
      </p:sp>
      <p:sp>
        <p:nvSpPr>
          <p:cNvPr id="37" name="Text Box 31">
            <a:extLst>
              <a:ext uri="{FF2B5EF4-FFF2-40B4-BE49-F238E27FC236}">
                <a16:creationId xmlns:a16="http://schemas.microsoft.com/office/drawing/2014/main" id="{94C659C5-35EF-4F33-BE1C-60C0E557235F}"/>
              </a:ext>
            </a:extLst>
          </p:cNvPr>
          <p:cNvSpPr txBox="1">
            <a:spLocks noChangeArrowheads="1"/>
          </p:cNvSpPr>
          <p:nvPr/>
        </p:nvSpPr>
        <p:spPr bwMode="auto">
          <a:xfrm>
            <a:off x="7142741" y="1725553"/>
            <a:ext cx="1733691" cy="646331"/>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solidFill>
                  <a:schemeClr val="accent2"/>
                </a:solidFill>
                <a:latin typeface="Tahoma" panose="020B0604030504040204" pitchFamily="34" charset="0"/>
              </a:rPr>
              <a:t>Other AWT components</a:t>
            </a:r>
          </a:p>
        </p:txBody>
      </p:sp>
    </p:spTree>
    <p:extLst>
      <p:ext uri="{BB962C8B-B14F-4D97-AF65-F5344CB8AC3E}">
        <p14:creationId xmlns:p14="http://schemas.microsoft.com/office/powerpoint/2010/main" val="243543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AB22CB9-A5D1-4834-BCB5-D5BAFDB19599}"/>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84995" name="WordArt 5">
            <a:extLst>
              <a:ext uri="{FF2B5EF4-FFF2-40B4-BE49-F238E27FC236}">
                <a16:creationId xmlns:a16="http://schemas.microsoft.com/office/drawing/2014/main" id="{11C8020C-028E-4213-B86F-1C1B3B700BEE}"/>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sp>
        <p:nvSpPr>
          <p:cNvPr id="84996" name="TextBox 3">
            <a:extLst>
              <a:ext uri="{FF2B5EF4-FFF2-40B4-BE49-F238E27FC236}">
                <a16:creationId xmlns:a16="http://schemas.microsoft.com/office/drawing/2014/main" id="{62C98BDF-AFE2-4CBA-B158-5705B6C3E88C}"/>
              </a:ext>
            </a:extLst>
          </p:cNvPr>
          <p:cNvSpPr txBox="1">
            <a:spLocks noChangeArrowheads="1"/>
          </p:cNvSpPr>
          <p:nvPr/>
        </p:nvSpPr>
        <p:spPr bwMode="auto">
          <a:xfrm>
            <a:off x="650108" y="4501587"/>
            <a:ext cx="788360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More complex but provides much more versatility.</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It divides the content pane into a grid of rows and columns.</a:t>
            </a:r>
          </a:p>
        </p:txBody>
      </p:sp>
      <p:graphicFrame>
        <p:nvGraphicFramePr>
          <p:cNvPr id="2" name="Table 1">
            <a:extLst>
              <a:ext uri="{FF2B5EF4-FFF2-40B4-BE49-F238E27FC236}">
                <a16:creationId xmlns:a16="http://schemas.microsoft.com/office/drawing/2014/main" id="{4282AB0F-B7A1-4BD4-9773-3B4179A90B64}"/>
              </a:ext>
            </a:extLst>
          </p:cNvPr>
          <p:cNvGraphicFramePr>
            <a:graphicFrameLocks noGrp="1"/>
          </p:cNvGraphicFramePr>
          <p:nvPr>
            <p:extLst>
              <p:ext uri="{D42A27DB-BD31-4B8C-83A1-F6EECF244321}">
                <p14:modId xmlns:p14="http://schemas.microsoft.com/office/powerpoint/2010/main" val="3908639598"/>
              </p:ext>
            </p:extLst>
          </p:nvPr>
        </p:nvGraphicFramePr>
        <p:xfrm>
          <a:off x="820555" y="1760927"/>
          <a:ext cx="7713160" cy="2595880"/>
        </p:xfrm>
        <a:graphic>
          <a:graphicData uri="http://schemas.openxmlformats.org/drawingml/2006/table">
            <a:tbl>
              <a:tblPr>
                <a:tableStyleId>{5C22544A-7EE6-4342-B048-85BDC9FD1C3A}</a:tableStyleId>
              </a:tblPr>
              <a:tblGrid>
                <a:gridCol w="803074">
                  <a:extLst>
                    <a:ext uri="{9D8B030D-6E8A-4147-A177-3AD203B41FA5}">
                      <a16:colId xmlns:a16="http://schemas.microsoft.com/office/drawing/2014/main" val="4234055892"/>
                    </a:ext>
                  </a:extLst>
                </a:gridCol>
                <a:gridCol w="1400686">
                  <a:extLst>
                    <a:ext uri="{9D8B030D-6E8A-4147-A177-3AD203B41FA5}">
                      <a16:colId xmlns:a16="http://schemas.microsoft.com/office/drawing/2014/main" val="1048286053"/>
                    </a:ext>
                  </a:extLst>
                </a:gridCol>
                <a:gridCol w="1101880">
                  <a:extLst>
                    <a:ext uri="{9D8B030D-6E8A-4147-A177-3AD203B41FA5}">
                      <a16:colId xmlns:a16="http://schemas.microsoft.com/office/drawing/2014/main" val="2943963443"/>
                    </a:ext>
                  </a:extLst>
                </a:gridCol>
                <a:gridCol w="1101880">
                  <a:extLst>
                    <a:ext uri="{9D8B030D-6E8A-4147-A177-3AD203B41FA5}">
                      <a16:colId xmlns:a16="http://schemas.microsoft.com/office/drawing/2014/main" val="3845415576"/>
                    </a:ext>
                  </a:extLst>
                </a:gridCol>
                <a:gridCol w="1101880">
                  <a:extLst>
                    <a:ext uri="{9D8B030D-6E8A-4147-A177-3AD203B41FA5}">
                      <a16:colId xmlns:a16="http://schemas.microsoft.com/office/drawing/2014/main" val="1973477204"/>
                    </a:ext>
                  </a:extLst>
                </a:gridCol>
                <a:gridCol w="1101880">
                  <a:extLst>
                    <a:ext uri="{9D8B030D-6E8A-4147-A177-3AD203B41FA5}">
                      <a16:colId xmlns:a16="http://schemas.microsoft.com/office/drawing/2014/main" val="2119781934"/>
                    </a:ext>
                  </a:extLst>
                </a:gridCol>
                <a:gridCol w="1101880">
                  <a:extLst>
                    <a:ext uri="{9D8B030D-6E8A-4147-A177-3AD203B41FA5}">
                      <a16:colId xmlns:a16="http://schemas.microsoft.com/office/drawing/2014/main" val="1357542679"/>
                    </a:ext>
                  </a:extLst>
                </a:gridCol>
              </a:tblGrid>
              <a:tr h="370840">
                <a:tc>
                  <a:txBody>
                    <a:bodyPr/>
                    <a:lstStyle/>
                    <a:p>
                      <a:pPr algn="ctr"/>
                      <a:endParaRPr lang="en-US" sz="1800" b="1" dirty="0">
                        <a:solidFill>
                          <a:schemeClr val="tx1"/>
                        </a:solidFill>
                      </a:endParaRPr>
                    </a:p>
                  </a:txBody>
                  <a:tcPr>
                    <a:solidFill>
                      <a:schemeClr val="bg1"/>
                    </a:solidFill>
                  </a:tcPr>
                </a:tc>
                <a:tc>
                  <a:txBody>
                    <a:bodyPr/>
                    <a:lstStyle/>
                    <a:p>
                      <a:pPr algn="ctr"/>
                      <a:r>
                        <a:rPr lang="en-US" sz="1800" b="1" dirty="0">
                          <a:solidFill>
                            <a:schemeClr val="tx1"/>
                          </a:solidFill>
                        </a:rPr>
                        <a:t>Column 0</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2</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3</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4</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5</a:t>
                      </a:r>
                    </a:p>
                  </a:txBody>
                  <a:tcPr>
                    <a:solidFill>
                      <a:schemeClr val="bg1"/>
                    </a:solidFill>
                  </a:tcPr>
                </a:tc>
                <a:extLst>
                  <a:ext uri="{0D108BD9-81ED-4DB2-BD59-A6C34878D82A}">
                    <a16:rowId xmlns:a16="http://schemas.microsoft.com/office/drawing/2014/main" val="658743101"/>
                  </a:ext>
                </a:extLst>
              </a:tr>
              <a:tr h="370840">
                <a:tc>
                  <a:txBody>
                    <a:bodyPr/>
                    <a:lstStyle/>
                    <a:p>
                      <a:pPr algn="ctr"/>
                      <a:r>
                        <a:rPr lang="en-US" sz="1800" b="1" dirty="0">
                          <a:solidFill>
                            <a:schemeClr val="tx1"/>
                          </a:solidFill>
                        </a:rPr>
                        <a:t>Row 0</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1328275947"/>
                  </a:ext>
                </a:extLst>
              </a:tr>
              <a:tr h="370840">
                <a:tc>
                  <a:txBody>
                    <a:bodyPr/>
                    <a:lstStyle/>
                    <a:p>
                      <a:pPr algn="ctr"/>
                      <a:r>
                        <a:rPr lang="en-US" sz="1800" b="1" dirty="0">
                          <a:solidFill>
                            <a:schemeClr val="tx1"/>
                          </a:solidFill>
                        </a:rPr>
                        <a:t>Row 1</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453988982"/>
                  </a:ext>
                </a:extLst>
              </a:tr>
              <a:tr h="370840">
                <a:tc>
                  <a:txBody>
                    <a:bodyPr/>
                    <a:lstStyle/>
                    <a:p>
                      <a:pPr algn="ctr"/>
                      <a:r>
                        <a:rPr lang="en-US" sz="1800" b="1" dirty="0">
                          <a:solidFill>
                            <a:schemeClr val="tx1"/>
                          </a:solidFill>
                        </a:rPr>
                        <a:t>Row 2</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1926912354"/>
                  </a:ext>
                </a:extLst>
              </a:tr>
              <a:tr h="370840">
                <a:tc>
                  <a:txBody>
                    <a:bodyPr/>
                    <a:lstStyle/>
                    <a:p>
                      <a:pPr algn="ctr"/>
                      <a:r>
                        <a:rPr lang="en-US" sz="1800" b="1" dirty="0">
                          <a:solidFill>
                            <a:schemeClr val="tx1"/>
                          </a:solidFill>
                        </a:rPr>
                        <a:t>Row 3</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4235212993"/>
                  </a:ext>
                </a:extLst>
              </a:tr>
              <a:tr h="370840">
                <a:tc>
                  <a:txBody>
                    <a:bodyPr/>
                    <a:lstStyle/>
                    <a:p>
                      <a:pPr algn="ctr"/>
                      <a:r>
                        <a:rPr lang="en-US" sz="1800" b="1" dirty="0">
                          <a:solidFill>
                            <a:schemeClr val="tx1"/>
                          </a:solidFill>
                        </a:rPr>
                        <a:t>Row 4</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240011443"/>
                  </a:ext>
                </a:extLst>
              </a:tr>
              <a:tr h="370840">
                <a:tc>
                  <a:txBody>
                    <a:bodyPr/>
                    <a:lstStyle/>
                    <a:p>
                      <a:pPr algn="ctr"/>
                      <a:r>
                        <a:rPr lang="en-US" sz="1800" b="1" dirty="0">
                          <a:solidFill>
                            <a:schemeClr val="tx1"/>
                          </a:solidFill>
                        </a:rPr>
                        <a:t>Row 5</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1621348397"/>
                  </a:ext>
                </a:extLst>
              </a:tr>
            </a:tbl>
          </a:graphicData>
        </a:graphic>
      </p:graphicFrame>
    </p:spTree>
    <p:extLst>
      <p:ext uri="{BB962C8B-B14F-4D97-AF65-F5344CB8AC3E}">
        <p14:creationId xmlns:p14="http://schemas.microsoft.com/office/powerpoint/2010/main" val="765125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F71C92EC-A0E5-4FD4-B791-D579950C326D}"/>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pic>
        <p:nvPicPr>
          <p:cNvPr id="87044" name="Picture 1">
            <a:extLst>
              <a:ext uri="{FF2B5EF4-FFF2-40B4-BE49-F238E27FC236}">
                <a16:creationId xmlns:a16="http://schemas.microsoft.com/office/drawing/2014/main" id="{821141B5-51F7-411B-A63A-D3F2A69962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6973" y="1609483"/>
            <a:ext cx="6827838"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WordArt 5">
            <a:extLst>
              <a:ext uri="{FF2B5EF4-FFF2-40B4-BE49-F238E27FC236}">
                <a16:creationId xmlns:a16="http://schemas.microsoft.com/office/drawing/2014/main" id="{6F4EC89E-D200-44B7-A5B0-3FD5A8B647E9}"/>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graphicFrame>
        <p:nvGraphicFramePr>
          <p:cNvPr id="7" name="Table 6">
            <a:extLst>
              <a:ext uri="{FF2B5EF4-FFF2-40B4-BE49-F238E27FC236}">
                <a16:creationId xmlns:a16="http://schemas.microsoft.com/office/drawing/2014/main" id="{58611A04-C9D9-45B7-8187-A628615EB319}"/>
              </a:ext>
            </a:extLst>
          </p:cNvPr>
          <p:cNvGraphicFramePr>
            <a:graphicFrameLocks noGrp="1"/>
          </p:cNvGraphicFramePr>
          <p:nvPr>
            <p:extLst>
              <p:ext uri="{D42A27DB-BD31-4B8C-83A1-F6EECF244321}">
                <p14:modId xmlns:p14="http://schemas.microsoft.com/office/powerpoint/2010/main" val="4198991370"/>
              </p:ext>
            </p:extLst>
          </p:nvPr>
        </p:nvGraphicFramePr>
        <p:xfrm>
          <a:off x="1066799" y="4160036"/>
          <a:ext cx="6888187" cy="2391236"/>
        </p:xfrm>
        <a:graphic>
          <a:graphicData uri="http://schemas.openxmlformats.org/drawingml/2006/table">
            <a:tbl>
              <a:tblPr>
                <a:tableStyleId>{5C22544A-7EE6-4342-B048-85BDC9FD1C3A}</a:tableStyleId>
              </a:tblPr>
              <a:tblGrid>
                <a:gridCol w="1255065">
                  <a:extLst>
                    <a:ext uri="{9D8B030D-6E8A-4147-A177-3AD203B41FA5}">
                      <a16:colId xmlns:a16="http://schemas.microsoft.com/office/drawing/2014/main" val="4234055892"/>
                    </a:ext>
                  </a:extLst>
                </a:gridCol>
                <a:gridCol w="1821873">
                  <a:extLst>
                    <a:ext uri="{9D8B030D-6E8A-4147-A177-3AD203B41FA5}">
                      <a16:colId xmlns:a16="http://schemas.microsoft.com/office/drawing/2014/main" val="1048286053"/>
                    </a:ext>
                  </a:extLst>
                </a:gridCol>
                <a:gridCol w="1932972">
                  <a:extLst>
                    <a:ext uri="{9D8B030D-6E8A-4147-A177-3AD203B41FA5}">
                      <a16:colId xmlns:a16="http://schemas.microsoft.com/office/drawing/2014/main" val="2943963443"/>
                    </a:ext>
                  </a:extLst>
                </a:gridCol>
                <a:gridCol w="1878277">
                  <a:extLst>
                    <a:ext uri="{9D8B030D-6E8A-4147-A177-3AD203B41FA5}">
                      <a16:colId xmlns:a16="http://schemas.microsoft.com/office/drawing/2014/main" val="3845415576"/>
                    </a:ext>
                  </a:extLst>
                </a:gridCol>
              </a:tblGrid>
              <a:tr h="597809">
                <a:tc>
                  <a:txBody>
                    <a:bodyPr/>
                    <a:lstStyle/>
                    <a:p>
                      <a:pPr algn="ctr"/>
                      <a:endParaRPr lang="en-US" sz="2000" b="1" dirty="0">
                        <a:solidFill>
                          <a:schemeClr val="tx1"/>
                        </a:solidFill>
                      </a:endParaRPr>
                    </a:p>
                  </a:txBody>
                  <a:tcPr>
                    <a:solidFill>
                      <a:schemeClr val="bg1"/>
                    </a:solidFill>
                  </a:tcPr>
                </a:tc>
                <a:tc>
                  <a:txBody>
                    <a:bodyPr/>
                    <a:lstStyle/>
                    <a:p>
                      <a:pPr algn="ctr"/>
                      <a:r>
                        <a:rPr lang="en-US" sz="2000" b="1" dirty="0">
                          <a:solidFill>
                            <a:schemeClr val="tx1"/>
                          </a:solidFill>
                        </a:rPr>
                        <a:t>gridX = 0</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gridX = 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gridX = 2</a:t>
                      </a:r>
                    </a:p>
                  </a:txBody>
                  <a:tcPr>
                    <a:solidFill>
                      <a:schemeClr val="bg1"/>
                    </a:solidFill>
                  </a:tcPr>
                </a:tc>
                <a:extLst>
                  <a:ext uri="{0D108BD9-81ED-4DB2-BD59-A6C34878D82A}">
                    <a16:rowId xmlns:a16="http://schemas.microsoft.com/office/drawing/2014/main" val="658743101"/>
                  </a:ext>
                </a:extLst>
              </a:tr>
              <a:tr h="597809">
                <a:tc>
                  <a:txBody>
                    <a:bodyPr/>
                    <a:lstStyle/>
                    <a:p>
                      <a:pPr algn="ctr"/>
                      <a:r>
                        <a:rPr lang="en-US" sz="2000" b="1" dirty="0">
                          <a:solidFill>
                            <a:schemeClr val="tx1"/>
                          </a:solidFill>
                        </a:rPr>
                        <a:t>gridY = 0</a:t>
                      </a:r>
                    </a:p>
                  </a:txBody>
                  <a:tcPr>
                    <a:solidFill>
                      <a:schemeClr val="bg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extLst>
                  <a:ext uri="{0D108BD9-81ED-4DB2-BD59-A6C34878D82A}">
                    <a16:rowId xmlns:a16="http://schemas.microsoft.com/office/drawing/2014/main" val="1328275947"/>
                  </a:ext>
                </a:extLst>
              </a:tr>
              <a:tr h="5978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gridY = 1</a:t>
                      </a:r>
                    </a:p>
                  </a:txBody>
                  <a:tcPr>
                    <a:solidFill>
                      <a:schemeClr val="bg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extLst>
                  <a:ext uri="{0D108BD9-81ED-4DB2-BD59-A6C34878D82A}">
                    <a16:rowId xmlns:a16="http://schemas.microsoft.com/office/drawing/2014/main" val="453988982"/>
                  </a:ext>
                </a:extLst>
              </a:tr>
              <a:tr h="5978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gridY = 2</a:t>
                      </a:r>
                    </a:p>
                  </a:txBody>
                  <a:tcPr>
                    <a:solidFill>
                      <a:schemeClr val="bg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extLst>
                  <a:ext uri="{0D108BD9-81ED-4DB2-BD59-A6C34878D82A}">
                    <a16:rowId xmlns:a16="http://schemas.microsoft.com/office/drawing/2014/main" val="1926912354"/>
                  </a:ext>
                </a:extLst>
              </a:tr>
            </a:tbl>
          </a:graphicData>
        </a:graphic>
      </p:graphicFrame>
    </p:spTree>
    <p:extLst>
      <p:ext uri="{BB962C8B-B14F-4D97-AF65-F5344CB8AC3E}">
        <p14:creationId xmlns:p14="http://schemas.microsoft.com/office/powerpoint/2010/main" val="4165159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E96C7E1-8D48-4CD5-98C4-DC1233B139B0}"/>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89093" name="Rectangle 3">
            <a:extLst>
              <a:ext uri="{FF2B5EF4-FFF2-40B4-BE49-F238E27FC236}">
                <a16:creationId xmlns:a16="http://schemas.microsoft.com/office/drawing/2014/main" id="{277EA8E3-79C0-4046-A782-E0C33827FAD2}"/>
              </a:ext>
            </a:extLst>
          </p:cNvPr>
          <p:cNvSpPr>
            <a:spLocks noChangeArrowheads="1"/>
          </p:cNvSpPr>
          <p:nvPr/>
        </p:nvSpPr>
        <p:spPr bwMode="auto">
          <a:xfrm>
            <a:off x="185195" y="1524000"/>
            <a:ext cx="887344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chemeClr val="accent2"/>
                </a:solidFill>
                <a:latin typeface="Tahoma" panose="020B0604030504040204" pitchFamily="34" charset="0"/>
              </a:rPr>
              <a:t>JButton startButton = new JButton(“Start”);</a:t>
            </a:r>
          </a:p>
          <a:p>
            <a:pPr>
              <a:spcBef>
                <a:spcPct val="0"/>
              </a:spcBef>
              <a:buFontTx/>
              <a:buNone/>
            </a:pPr>
            <a:r>
              <a:rPr lang="en-US" altLang="en-US" sz="2800" dirty="0">
                <a:solidFill>
                  <a:schemeClr val="accent2"/>
                </a:solidFill>
                <a:latin typeface="Tahoma" panose="020B0604030504040204" pitchFamily="34" charset="0"/>
              </a:rPr>
              <a:t>GridBagConstraints gridBagConstraints = new GridBagConstraints();</a:t>
            </a:r>
          </a:p>
          <a:p>
            <a:pPr>
              <a:spcBef>
                <a:spcPct val="0"/>
              </a:spcBef>
              <a:buFontTx/>
              <a:buNone/>
            </a:pPr>
            <a:r>
              <a:rPr lang="en-US" altLang="en-US" sz="2800" dirty="0">
                <a:solidFill>
                  <a:schemeClr val="accent2"/>
                </a:solidFill>
                <a:latin typeface="Tahoma" panose="020B0604030504040204" pitchFamily="34" charset="0"/>
              </a:rPr>
              <a:t>gridBagConstraints.gridx = 0;</a:t>
            </a:r>
          </a:p>
          <a:p>
            <a:pPr>
              <a:spcBef>
                <a:spcPct val="0"/>
              </a:spcBef>
              <a:buFontTx/>
              <a:buNone/>
            </a:pPr>
            <a:r>
              <a:rPr lang="en-US" altLang="en-US" sz="2800" dirty="0">
                <a:solidFill>
                  <a:schemeClr val="accent2"/>
                </a:solidFill>
                <a:latin typeface="Tahoma" panose="020B0604030504040204" pitchFamily="34" charset="0"/>
              </a:rPr>
              <a:t>gridBagConstraints.gridy = 0;</a:t>
            </a:r>
          </a:p>
          <a:p>
            <a:pPr>
              <a:spcBef>
                <a:spcPct val="0"/>
              </a:spcBef>
              <a:buFontTx/>
              <a:buNone/>
            </a:pPr>
            <a:r>
              <a:rPr lang="en-US" altLang="en-US" sz="2800" dirty="0">
                <a:solidFill>
                  <a:schemeClr val="accent2"/>
                </a:solidFill>
                <a:latin typeface="Tahoma" panose="020B0604030504040204" pitchFamily="34" charset="0"/>
              </a:rPr>
              <a:t>getContentPane().add(startButton,gridBagConstraints);</a:t>
            </a:r>
          </a:p>
        </p:txBody>
      </p:sp>
      <p:sp>
        <p:nvSpPr>
          <p:cNvPr id="6" name="WordArt 5">
            <a:extLst>
              <a:ext uri="{FF2B5EF4-FFF2-40B4-BE49-F238E27FC236}">
                <a16:creationId xmlns:a16="http://schemas.microsoft.com/office/drawing/2014/main" id="{2D692845-7CA0-455C-B473-68F9C4F7ACC2}"/>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graphicFrame>
        <p:nvGraphicFramePr>
          <p:cNvPr id="7" name="Table 6">
            <a:extLst>
              <a:ext uri="{FF2B5EF4-FFF2-40B4-BE49-F238E27FC236}">
                <a16:creationId xmlns:a16="http://schemas.microsoft.com/office/drawing/2014/main" id="{71123B0D-3744-454A-A247-1A5DDF1A6CB7}"/>
              </a:ext>
            </a:extLst>
          </p:cNvPr>
          <p:cNvGraphicFramePr>
            <a:graphicFrameLocks noGrp="1"/>
          </p:cNvGraphicFramePr>
          <p:nvPr>
            <p:extLst>
              <p:ext uri="{D42A27DB-BD31-4B8C-83A1-F6EECF244321}">
                <p14:modId xmlns:p14="http://schemas.microsoft.com/office/powerpoint/2010/main" val="2370914345"/>
              </p:ext>
            </p:extLst>
          </p:nvPr>
        </p:nvGraphicFramePr>
        <p:xfrm>
          <a:off x="1066799" y="4160036"/>
          <a:ext cx="6888187" cy="2391236"/>
        </p:xfrm>
        <a:graphic>
          <a:graphicData uri="http://schemas.openxmlformats.org/drawingml/2006/table">
            <a:tbl>
              <a:tblPr>
                <a:tableStyleId>{5C22544A-7EE6-4342-B048-85BDC9FD1C3A}</a:tableStyleId>
              </a:tblPr>
              <a:tblGrid>
                <a:gridCol w="1255065">
                  <a:extLst>
                    <a:ext uri="{9D8B030D-6E8A-4147-A177-3AD203B41FA5}">
                      <a16:colId xmlns:a16="http://schemas.microsoft.com/office/drawing/2014/main" val="4234055892"/>
                    </a:ext>
                  </a:extLst>
                </a:gridCol>
                <a:gridCol w="1821873">
                  <a:extLst>
                    <a:ext uri="{9D8B030D-6E8A-4147-A177-3AD203B41FA5}">
                      <a16:colId xmlns:a16="http://schemas.microsoft.com/office/drawing/2014/main" val="1048286053"/>
                    </a:ext>
                  </a:extLst>
                </a:gridCol>
                <a:gridCol w="1932972">
                  <a:extLst>
                    <a:ext uri="{9D8B030D-6E8A-4147-A177-3AD203B41FA5}">
                      <a16:colId xmlns:a16="http://schemas.microsoft.com/office/drawing/2014/main" val="2943963443"/>
                    </a:ext>
                  </a:extLst>
                </a:gridCol>
                <a:gridCol w="1878277">
                  <a:extLst>
                    <a:ext uri="{9D8B030D-6E8A-4147-A177-3AD203B41FA5}">
                      <a16:colId xmlns:a16="http://schemas.microsoft.com/office/drawing/2014/main" val="3845415576"/>
                    </a:ext>
                  </a:extLst>
                </a:gridCol>
              </a:tblGrid>
              <a:tr h="597809">
                <a:tc>
                  <a:txBody>
                    <a:bodyPr/>
                    <a:lstStyle/>
                    <a:p>
                      <a:pPr algn="ctr"/>
                      <a:endParaRPr lang="en-US" sz="2000" b="1" dirty="0">
                        <a:solidFill>
                          <a:schemeClr val="tx1"/>
                        </a:solidFill>
                      </a:endParaRPr>
                    </a:p>
                  </a:txBody>
                  <a:tcPr>
                    <a:solidFill>
                      <a:schemeClr val="bg1"/>
                    </a:solidFill>
                  </a:tcPr>
                </a:tc>
                <a:tc>
                  <a:txBody>
                    <a:bodyPr/>
                    <a:lstStyle/>
                    <a:p>
                      <a:pPr algn="ctr"/>
                      <a:r>
                        <a:rPr lang="en-US" sz="2000" b="1" dirty="0">
                          <a:solidFill>
                            <a:schemeClr val="tx1"/>
                          </a:solidFill>
                        </a:rPr>
                        <a:t>gridx = 0</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gridx = 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gridx = 2</a:t>
                      </a:r>
                    </a:p>
                  </a:txBody>
                  <a:tcPr>
                    <a:solidFill>
                      <a:schemeClr val="bg1"/>
                    </a:solidFill>
                  </a:tcPr>
                </a:tc>
                <a:extLst>
                  <a:ext uri="{0D108BD9-81ED-4DB2-BD59-A6C34878D82A}">
                    <a16:rowId xmlns:a16="http://schemas.microsoft.com/office/drawing/2014/main" val="658743101"/>
                  </a:ext>
                </a:extLst>
              </a:tr>
              <a:tr h="597809">
                <a:tc>
                  <a:txBody>
                    <a:bodyPr/>
                    <a:lstStyle/>
                    <a:p>
                      <a:pPr algn="ctr"/>
                      <a:r>
                        <a:rPr lang="en-US" sz="2000" b="1" dirty="0">
                          <a:solidFill>
                            <a:schemeClr val="tx1"/>
                          </a:solidFill>
                        </a:rPr>
                        <a:t>gridy = 0</a:t>
                      </a:r>
                    </a:p>
                  </a:txBody>
                  <a:tcPr>
                    <a:solidFill>
                      <a:schemeClr val="bg1"/>
                    </a:solidFill>
                  </a:tcPr>
                </a:tc>
                <a:tc>
                  <a:txBody>
                    <a:bodyPr/>
                    <a:lstStyle/>
                    <a:p>
                      <a:pPr algn="ctr"/>
                      <a:r>
                        <a:rPr lang="en-US" sz="2400" b="1" dirty="0">
                          <a:solidFill>
                            <a:schemeClr val="tx1"/>
                          </a:solidFill>
                        </a:rPr>
                        <a:t>startButton</a:t>
                      </a: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extLst>
                  <a:ext uri="{0D108BD9-81ED-4DB2-BD59-A6C34878D82A}">
                    <a16:rowId xmlns:a16="http://schemas.microsoft.com/office/drawing/2014/main" val="1328275947"/>
                  </a:ext>
                </a:extLst>
              </a:tr>
              <a:tr h="5978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gridy = 1</a:t>
                      </a:r>
                    </a:p>
                  </a:txBody>
                  <a:tcPr>
                    <a:solidFill>
                      <a:schemeClr val="bg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extLst>
                  <a:ext uri="{0D108BD9-81ED-4DB2-BD59-A6C34878D82A}">
                    <a16:rowId xmlns:a16="http://schemas.microsoft.com/office/drawing/2014/main" val="453988982"/>
                  </a:ext>
                </a:extLst>
              </a:tr>
              <a:tr h="5978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gridy = 2</a:t>
                      </a:r>
                    </a:p>
                  </a:txBody>
                  <a:tcPr>
                    <a:solidFill>
                      <a:schemeClr val="bg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extLst>
                  <a:ext uri="{0D108BD9-81ED-4DB2-BD59-A6C34878D82A}">
                    <a16:rowId xmlns:a16="http://schemas.microsoft.com/office/drawing/2014/main" val="1926912354"/>
                  </a:ext>
                </a:extLst>
              </a:tr>
            </a:tbl>
          </a:graphicData>
        </a:graphic>
      </p:graphicFrame>
    </p:spTree>
    <p:extLst>
      <p:ext uri="{BB962C8B-B14F-4D97-AF65-F5344CB8AC3E}">
        <p14:creationId xmlns:p14="http://schemas.microsoft.com/office/powerpoint/2010/main" val="2879119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8935E8-57B3-4253-AA5C-2C2AF295873B}"/>
              </a:ext>
            </a:extLst>
          </p:cNvPr>
          <p:cNvSpPr/>
          <p:nvPr/>
        </p:nvSpPr>
        <p:spPr>
          <a:xfrm>
            <a:off x="405794" y="1473843"/>
            <a:ext cx="5948707" cy="1815882"/>
          </a:xfrm>
          <a:prstGeom prst="rect">
            <a:avLst/>
          </a:prstGeom>
        </p:spPr>
        <p:txBody>
          <a:bodyPr wrap="square">
            <a:spAutoFit/>
          </a:bodyPr>
          <a:lstStyle/>
          <a:p>
            <a:pPr marL="228600">
              <a:spcBef>
                <a:spcPts val="0"/>
              </a:spcBef>
              <a:spcAft>
                <a:spcPts val="0"/>
              </a:spcAft>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gridConstraints.gridx = 1;</a:t>
            </a:r>
          </a:p>
          <a:p>
            <a:pPr marL="228600">
              <a:spcBef>
                <a:spcPts val="0"/>
              </a:spcBef>
              <a:spcAft>
                <a:spcPts val="0"/>
              </a:spcAft>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gridConstraints.gridy = 3;</a:t>
            </a:r>
          </a:p>
          <a:p>
            <a:pPr marL="228600">
              <a:spcBef>
                <a:spcPts val="0"/>
              </a:spcBef>
              <a:spcAft>
                <a:spcPts val="0"/>
              </a:spcAft>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gridConstraints.gridheight = 2;</a:t>
            </a:r>
          </a:p>
          <a:p>
            <a:pPr marL="228600">
              <a:spcBef>
                <a:spcPts val="0"/>
              </a:spcBef>
              <a:spcAft>
                <a:spcPts val="0"/>
              </a:spcAft>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gridConstraints.gridwidth = 3;</a:t>
            </a:r>
          </a:p>
        </p:txBody>
      </p:sp>
      <p:sp>
        <p:nvSpPr>
          <p:cNvPr id="5" name="WordArt 5">
            <a:extLst>
              <a:ext uri="{FF2B5EF4-FFF2-40B4-BE49-F238E27FC236}">
                <a16:creationId xmlns:a16="http://schemas.microsoft.com/office/drawing/2014/main" id="{5D0F5E13-1A0D-4F90-95B9-A5248284E8EB}"/>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graphicFrame>
        <p:nvGraphicFramePr>
          <p:cNvPr id="6" name="Table 5">
            <a:extLst>
              <a:ext uri="{FF2B5EF4-FFF2-40B4-BE49-F238E27FC236}">
                <a16:creationId xmlns:a16="http://schemas.microsoft.com/office/drawing/2014/main" id="{8E066CAA-30A1-4F03-9428-BAE9B2C41370}"/>
              </a:ext>
            </a:extLst>
          </p:cNvPr>
          <p:cNvGraphicFramePr>
            <a:graphicFrameLocks noGrp="1"/>
          </p:cNvGraphicFramePr>
          <p:nvPr>
            <p:extLst>
              <p:ext uri="{D42A27DB-BD31-4B8C-83A1-F6EECF244321}">
                <p14:modId xmlns:p14="http://schemas.microsoft.com/office/powerpoint/2010/main" val="2735138654"/>
              </p:ext>
            </p:extLst>
          </p:nvPr>
        </p:nvGraphicFramePr>
        <p:xfrm>
          <a:off x="753034" y="3412288"/>
          <a:ext cx="7713160" cy="2595880"/>
        </p:xfrm>
        <a:graphic>
          <a:graphicData uri="http://schemas.openxmlformats.org/drawingml/2006/table">
            <a:tbl>
              <a:tblPr>
                <a:tableStyleId>{5C22544A-7EE6-4342-B048-85BDC9FD1C3A}</a:tableStyleId>
              </a:tblPr>
              <a:tblGrid>
                <a:gridCol w="803074">
                  <a:extLst>
                    <a:ext uri="{9D8B030D-6E8A-4147-A177-3AD203B41FA5}">
                      <a16:colId xmlns:a16="http://schemas.microsoft.com/office/drawing/2014/main" val="4234055892"/>
                    </a:ext>
                  </a:extLst>
                </a:gridCol>
                <a:gridCol w="1400686">
                  <a:extLst>
                    <a:ext uri="{9D8B030D-6E8A-4147-A177-3AD203B41FA5}">
                      <a16:colId xmlns:a16="http://schemas.microsoft.com/office/drawing/2014/main" val="1048286053"/>
                    </a:ext>
                  </a:extLst>
                </a:gridCol>
                <a:gridCol w="1101880">
                  <a:extLst>
                    <a:ext uri="{9D8B030D-6E8A-4147-A177-3AD203B41FA5}">
                      <a16:colId xmlns:a16="http://schemas.microsoft.com/office/drawing/2014/main" val="2943963443"/>
                    </a:ext>
                  </a:extLst>
                </a:gridCol>
                <a:gridCol w="1101880">
                  <a:extLst>
                    <a:ext uri="{9D8B030D-6E8A-4147-A177-3AD203B41FA5}">
                      <a16:colId xmlns:a16="http://schemas.microsoft.com/office/drawing/2014/main" val="3845415576"/>
                    </a:ext>
                  </a:extLst>
                </a:gridCol>
                <a:gridCol w="1101880">
                  <a:extLst>
                    <a:ext uri="{9D8B030D-6E8A-4147-A177-3AD203B41FA5}">
                      <a16:colId xmlns:a16="http://schemas.microsoft.com/office/drawing/2014/main" val="1973477204"/>
                    </a:ext>
                  </a:extLst>
                </a:gridCol>
                <a:gridCol w="1101880">
                  <a:extLst>
                    <a:ext uri="{9D8B030D-6E8A-4147-A177-3AD203B41FA5}">
                      <a16:colId xmlns:a16="http://schemas.microsoft.com/office/drawing/2014/main" val="2119781934"/>
                    </a:ext>
                  </a:extLst>
                </a:gridCol>
                <a:gridCol w="1101880">
                  <a:extLst>
                    <a:ext uri="{9D8B030D-6E8A-4147-A177-3AD203B41FA5}">
                      <a16:colId xmlns:a16="http://schemas.microsoft.com/office/drawing/2014/main" val="1357542679"/>
                    </a:ext>
                  </a:extLst>
                </a:gridCol>
              </a:tblGrid>
              <a:tr h="370840">
                <a:tc>
                  <a:txBody>
                    <a:bodyPr/>
                    <a:lstStyle/>
                    <a:p>
                      <a:pPr algn="ctr"/>
                      <a:endParaRPr lang="en-US" sz="1800" b="1" dirty="0">
                        <a:solidFill>
                          <a:schemeClr val="tx1"/>
                        </a:solidFill>
                      </a:endParaRPr>
                    </a:p>
                  </a:txBody>
                  <a:tcPr>
                    <a:solidFill>
                      <a:schemeClr val="bg1"/>
                    </a:solidFill>
                  </a:tcPr>
                </a:tc>
                <a:tc>
                  <a:txBody>
                    <a:bodyPr/>
                    <a:lstStyle/>
                    <a:p>
                      <a:pPr algn="ctr"/>
                      <a:r>
                        <a:rPr lang="en-US" sz="1800" b="1" dirty="0">
                          <a:solidFill>
                            <a:schemeClr val="tx1"/>
                          </a:solidFill>
                        </a:rPr>
                        <a:t>Column 0</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2</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3</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4</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5</a:t>
                      </a:r>
                    </a:p>
                  </a:txBody>
                  <a:tcPr>
                    <a:solidFill>
                      <a:schemeClr val="bg1"/>
                    </a:solidFill>
                  </a:tcPr>
                </a:tc>
                <a:extLst>
                  <a:ext uri="{0D108BD9-81ED-4DB2-BD59-A6C34878D82A}">
                    <a16:rowId xmlns:a16="http://schemas.microsoft.com/office/drawing/2014/main" val="658743101"/>
                  </a:ext>
                </a:extLst>
              </a:tr>
              <a:tr h="370840">
                <a:tc>
                  <a:txBody>
                    <a:bodyPr/>
                    <a:lstStyle/>
                    <a:p>
                      <a:pPr algn="ctr"/>
                      <a:r>
                        <a:rPr lang="en-US" sz="1800" b="1" dirty="0">
                          <a:solidFill>
                            <a:schemeClr val="tx1"/>
                          </a:solidFill>
                        </a:rPr>
                        <a:t>Row 0</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1328275947"/>
                  </a:ext>
                </a:extLst>
              </a:tr>
              <a:tr h="370840">
                <a:tc>
                  <a:txBody>
                    <a:bodyPr/>
                    <a:lstStyle/>
                    <a:p>
                      <a:pPr algn="ctr"/>
                      <a:r>
                        <a:rPr lang="en-US" sz="1800" b="1" dirty="0">
                          <a:solidFill>
                            <a:schemeClr val="tx1"/>
                          </a:solidFill>
                        </a:rPr>
                        <a:t>Row 1</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453988982"/>
                  </a:ext>
                </a:extLst>
              </a:tr>
              <a:tr h="370840">
                <a:tc>
                  <a:txBody>
                    <a:bodyPr/>
                    <a:lstStyle/>
                    <a:p>
                      <a:pPr algn="ctr"/>
                      <a:r>
                        <a:rPr lang="en-US" sz="1800" b="1" dirty="0">
                          <a:solidFill>
                            <a:schemeClr val="tx1"/>
                          </a:solidFill>
                        </a:rPr>
                        <a:t>Row 2</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1926912354"/>
                  </a:ext>
                </a:extLst>
              </a:tr>
              <a:tr h="370840">
                <a:tc>
                  <a:txBody>
                    <a:bodyPr/>
                    <a:lstStyle/>
                    <a:p>
                      <a:pPr algn="ctr"/>
                      <a:r>
                        <a:rPr lang="en-US" sz="1800" b="1" dirty="0">
                          <a:solidFill>
                            <a:schemeClr val="tx1"/>
                          </a:solidFill>
                        </a:rPr>
                        <a:t>Row 3</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600" b="1" dirty="0">
                        <a:solidFill>
                          <a:schemeClr val="bg1"/>
                        </a:solidFill>
                      </a:endParaRPr>
                    </a:p>
                  </a:txBody>
                  <a:tcPr>
                    <a:solidFill>
                      <a:schemeClr val="tx1"/>
                    </a:solidFill>
                  </a:tcPr>
                </a:tc>
                <a:tc>
                  <a:txBody>
                    <a:bodyPr/>
                    <a:lstStyle/>
                    <a:p>
                      <a:pPr algn="ctr"/>
                      <a:endParaRPr lang="en-US" sz="1600" b="1" dirty="0">
                        <a:solidFill>
                          <a:schemeClr val="bg1"/>
                        </a:solidFill>
                      </a:endParaRPr>
                    </a:p>
                  </a:txBody>
                  <a:tcPr>
                    <a:solidFill>
                      <a:schemeClr val="tx1"/>
                    </a:solidFill>
                  </a:tcPr>
                </a:tc>
                <a:tc>
                  <a:txBody>
                    <a:bodyPr/>
                    <a:lstStyle/>
                    <a:p>
                      <a:pPr algn="ctr"/>
                      <a:endParaRPr lang="en-US" sz="1600" b="1" dirty="0">
                        <a:solidFill>
                          <a:schemeClr val="bg1"/>
                        </a:solidFill>
                      </a:endParaRPr>
                    </a:p>
                  </a:txBody>
                  <a:tcPr>
                    <a:solidFill>
                      <a:schemeClr val="tx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4235212993"/>
                  </a:ext>
                </a:extLst>
              </a:tr>
              <a:tr h="370840">
                <a:tc>
                  <a:txBody>
                    <a:bodyPr/>
                    <a:lstStyle/>
                    <a:p>
                      <a:pPr algn="ctr"/>
                      <a:r>
                        <a:rPr lang="en-US" sz="1800" b="1" dirty="0">
                          <a:solidFill>
                            <a:schemeClr val="tx1"/>
                          </a:solidFill>
                        </a:rPr>
                        <a:t>Row 4</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tx1"/>
                    </a:solidFill>
                  </a:tcPr>
                </a:tc>
                <a:tc>
                  <a:txBody>
                    <a:bodyPr/>
                    <a:lstStyle/>
                    <a:p>
                      <a:pPr algn="ctr"/>
                      <a:endParaRPr lang="en-US" sz="1800" b="1" dirty="0">
                        <a:solidFill>
                          <a:schemeClr val="tx1"/>
                        </a:solidFill>
                      </a:endParaRPr>
                    </a:p>
                  </a:txBody>
                  <a:tcPr>
                    <a:solidFill>
                      <a:schemeClr val="tx1"/>
                    </a:solidFill>
                  </a:tcPr>
                </a:tc>
                <a:tc>
                  <a:txBody>
                    <a:bodyPr/>
                    <a:lstStyle/>
                    <a:p>
                      <a:pPr algn="ctr"/>
                      <a:endParaRPr lang="en-US" sz="1800" b="1" dirty="0">
                        <a:solidFill>
                          <a:schemeClr val="tx1"/>
                        </a:solidFill>
                      </a:endParaRPr>
                    </a:p>
                  </a:txBody>
                  <a:tcPr>
                    <a:solidFill>
                      <a:schemeClr val="tx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240011443"/>
                  </a:ext>
                </a:extLst>
              </a:tr>
              <a:tr h="370840">
                <a:tc>
                  <a:txBody>
                    <a:bodyPr/>
                    <a:lstStyle/>
                    <a:p>
                      <a:pPr algn="ctr"/>
                      <a:r>
                        <a:rPr lang="en-US" sz="1800" b="1" dirty="0">
                          <a:solidFill>
                            <a:schemeClr val="tx1"/>
                          </a:solidFill>
                        </a:rPr>
                        <a:t>Row 5</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1621348397"/>
                  </a:ext>
                </a:extLst>
              </a:tr>
            </a:tbl>
          </a:graphicData>
        </a:graphic>
      </p:graphicFrame>
    </p:spTree>
    <p:extLst>
      <p:ext uri="{BB962C8B-B14F-4D97-AF65-F5344CB8AC3E}">
        <p14:creationId xmlns:p14="http://schemas.microsoft.com/office/powerpoint/2010/main" val="2416634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4E1B1E-8251-4C45-AEAE-70F2E597DA18}"/>
              </a:ext>
            </a:extLst>
          </p:cNvPr>
          <p:cNvSpPr/>
          <p:nvPr/>
        </p:nvSpPr>
        <p:spPr>
          <a:xfrm>
            <a:off x="202436" y="3922176"/>
            <a:ext cx="8744794" cy="1384995"/>
          </a:xfrm>
          <a:prstGeom prst="rect">
            <a:avLst/>
          </a:prstGeom>
        </p:spPr>
        <p:txBody>
          <a:bodyPr wrap="square">
            <a:spAutoFit/>
          </a:bodyPr>
          <a:lstStyle/>
          <a:p>
            <a:pPr>
              <a:spcBef>
                <a:spcPts val="0"/>
              </a:spcBef>
              <a:spcAft>
                <a:spcPts val="0"/>
              </a:spcAft>
              <a:defRPr/>
            </a:pPr>
            <a:r>
              <a:rPr lang="en-US" sz="2800" dirty="0">
                <a:latin typeface="Tahoma" panose="020B0604030504040204" pitchFamily="34" charset="0"/>
                <a:ea typeface="Tahoma" panose="020B0604030504040204" pitchFamily="34" charset="0"/>
                <a:cs typeface="Tahoma" panose="020B0604030504040204" pitchFamily="34" charset="0"/>
              </a:rPr>
              <a:t>If a control is smaller than the region you may use:</a:t>
            </a:r>
          </a:p>
          <a:p>
            <a:pPr>
              <a:spcBef>
                <a:spcPts val="0"/>
              </a:spcBef>
              <a:spcAft>
                <a:spcPts val="0"/>
              </a:spcAft>
              <a:defRPr/>
            </a:pPr>
            <a:r>
              <a:rPr lang="en-US" sz="2800" dirty="0">
                <a:latin typeface="Tahoma" panose="020B0604030504040204" pitchFamily="34" charset="0"/>
                <a:ea typeface="Tahoma" panose="020B0604030504040204" pitchFamily="34" charset="0"/>
                <a:cs typeface="Tahoma" panose="020B0604030504040204" pitchFamily="34" charset="0"/>
              </a:rPr>
              <a:t> </a:t>
            </a:r>
          </a:p>
          <a:p>
            <a:pPr>
              <a:spcBef>
                <a:spcPts val="0"/>
              </a:spcBef>
              <a:spcAft>
                <a:spcPts val="0"/>
              </a:spcAft>
              <a:defRPr/>
            </a:pPr>
            <a:r>
              <a:rPr lang="en-US" sz="2800" dirty="0">
                <a:latin typeface="Tahoma" panose="020B0604030504040204" pitchFamily="34" charset="0"/>
                <a:ea typeface="Tahoma" panose="020B0604030504040204" pitchFamily="34" charset="0"/>
                <a:cs typeface="Tahoma" panose="020B0604030504040204" pitchFamily="34" charset="0"/>
              </a:rPr>
              <a:t>gbc.fill = GridBagConstraints.HORIZONTAL;</a:t>
            </a:r>
          </a:p>
        </p:txBody>
      </p:sp>
      <p:sp>
        <p:nvSpPr>
          <p:cNvPr id="5" name="WordArt 5">
            <a:extLst>
              <a:ext uri="{FF2B5EF4-FFF2-40B4-BE49-F238E27FC236}">
                <a16:creationId xmlns:a16="http://schemas.microsoft.com/office/drawing/2014/main" id="{AD2452EE-E1E7-43F1-BB27-0DF80DF0A6CB}"/>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graphicFrame>
        <p:nvGraphicFramePr>
          <p:cNvPr id="2" name="Table 1">
            <a:extLst>
              <a:ext uri="{FF2B5EF4-FFF2-40B4-BE49-F238E27FC236}">
                <a16:creationId xmlns:a16="http://schemas.microsoft.com/office/drawing/2014/main" id="{B1E029F8-3B86-4053-8B6B-D16DCA9D507F}"/>
              </a:ext>
            </a:extLst>
          </p:cNvPr>
          <p:cNvGraphicFramePr>
            <a:graphicFrameLocks noGrp="1"/>
          </p:cNvGraphicFramePr>
          <p:nvPr>
            <p:extLst>
              <p:ext uri="{D42A27DB-BD31-4B8C-83A1-F6EECF244321}">
                <p14:modId xmlns:p14="http://schemas.microsoft.com/office/powerpoint/2010/main" val="3110512778"/>
              </p:ext>
            </p:extLst>
          </p:nvPr>
        </p:nvGraphicFramePr>
        <p:xfrm>
          <a:off x="202436" y="1716520"/>
          <a:ext cx="8744794" cy="1854200"/>
        </p:xfrm>
        <a:graphic>
          <a:graphicData uri="http://schemas.openxmlformats.org/drawingml/2006/table">
            <a:tbl>
              <a:tblPr firstRow="1" bandRow="1">
                <a:tableStyleId>{93296810-A885-4BE3-A3E7-6D5BEEA58F35}</a:tableStyleId>
              </a:tblPr>
              <a:tblGrid>
                <a:gridCol w="4372397">
                  <a:extLst>
                    <a:ext uri="{9D8B030D-6E8A-4147-A177-3AD203B41FA5}">
                      <a16:colId xmlns:a16="http://schemas.microsoft.com/office/drawing/2014/main" val="3435095137"/>
                    </a:ext>
                  </a:extLst>
                </a:gridCol>
                <a:gridCol w="4372397">
                  <a:extLst>
                    <a:ext uri="{9D8B030D-6E8A-4147-A177-3AD203B41FA5}">
                      <a16:colId xmlns:a16="http://schemas.microsoft.com/office/drawing/2014/main" val="88095095"/>
                    </a:ext>
                  </a:extLst>
                </a:gridCol>
              </a:tblGrid>
              <a:tr h="370840">
                <a:tc>
                  <a:txBody>
                    <a:bodyPr/>
                    <a:lstStyle/>
                    <a:p>
                      <a:pPr algn="ctr"/>
                      <a:r>
                        <a:rPr lang="en-US" dirty="0"/>
                        <a:t>Member/Field</a:t>
                      </a:r>
                    </a:p>
                  </a:txBody>
                  <a:tcPr/>
                </a:tc>
                <a:tc>
                  <a:txBody>
                    <a:bodyPr/>
                    <a:lstStyle/>
                    <a:p>
                      <a:pPr algn="ctr"/>
                      <a:r>
                        <a:rPr lang="en-US" dirty="0"/>
                        <a:t>Description</a:t>
                      </a:r>
                    </a:p>
                  </a:txBody>
                  <a:tcPr/>
                </a:tc>
                <a:extLst>
                  <a:ext uri="{0D108BD9-81ED-4DB2-BD59-A6C34878D82A}">
                    <a16:rowId xmlns:a16="http://schemas.microsoft.com/office/drawing/2014/main" val="155268064"/>
                  </a:ext>
                </a:extLst>
              </a:tr>
              <a:tr h="370840">
                <a:tc>
                  <a:txBody>
                    <a:bodyPr/>
                    <a:lstStyle/>
                    <a:p>
                      <a:r>
                        <a:rPr lang="en-US" sz="1800" dirty="0">
                          <a:latin typeface="Courier New" panose="02070309020205020404" pitchFamily="49" charset="0"/>
                          <a:ea typeface="Tahoma" panose="020B0604030504040204" pitchFamily="34" charset="0"/>
                          <a:cs typeface="Times New Roman" panose="02020603050405020304" pitchFamily="18" charset="0"/>
                        </a:rPr>
                        <a:t>GridBagConstraints.NONE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rebuchet MS" panose="020B0603020202020204" pitchFamily="34" charset="0"/>
                          <a:ea typeface="Tahoma" panose="020B0604030504040204" pitchFamily="34" charset="0"/>
                          <a:cs typeface="Times New Roman" panose="02020603050405020304" pitchFamily="18" charset="0"/>
                        </a:rPr>
                        <a:t>Control is not resized(default value)</a:t>
                      </a:r>
                      <a:endParaRPr lang="en-US" sz="1800" dirty="0">
                        <a:latin typeface="Arial" panose="020B0604020202020204" pitchFamily="34" charset="0"/>
                        <a:ea typeface="Tahoma" panose="020B0604030504040204" pitchFamily="34" charset="0"/>
                        <a:cs typeface="Times New Roman" panose="02020603050405020304" pitchFamily="18" charset="0"/>
                      </a:endParaRPr>
                    </a:p>
                  </a:txBody>
                  <a:tcPr/>
                </a:tc>
                <a:extLst>
                  <a:ext uri="{0D108BD9-81ED-4DB2-BD59-A6C34878D82A}">
                    <a16:rowId xmlns:a16="http://schemas.microsoft.com/office/drawing/2014/main" val="1228047654"/>
                  </a:ext>
                </a:extLst>
              </a:tr>
              <a:tr h="370840">
                <a:tc>
                  <a:txBody>
                    <a:bodyPr/>
                    <a:lstStyle/>
                    <a:p>
                      <a:r>
                        <a:rPr lang="en-US" sz="1800" dirty="0">
                          <a:latin typeface="Courier New" panose="02070309020205020404" pitchFamily="49" charset="0"/>
                          <a:ea typeface="Tahoma" panose="020B0604030504040204" pitchFamily="34" charset="0"/>
                          <a:cs typeface="Times New Roman" panose="02020603050405020304" pitchFamily="18" charset="0"/>
                        </a:rPr>
                        <a:t>GridBagConstraints.HORIZONTAL</a:t>
                      </a:r>
                      <a:r>
                        <a:rPr lang="en-US" sz="1800" dirty="0">
                          <a:latin typeface="Trebuchet MS" panose="020B0603020202020204" pitchFamily="34" charset="0"/>
                          <a:ea typeface="Tahoma" panose="020B0604030504040204" pitchFamily="34" charset="0"/>
                          <a:cs typeface="Times New Roman" panose="02020603050405020304"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rebuchet MS" panose="020B0603020202020204" pitchFamily="34" charset="0"/>
                          <a:ea typeface="Tahoma" panose="020B0604030504040204" pitchFamily="34" charset="0"/>
                          <a:cs typeface="Times New Roman" panose="02020603050405020304" pitchFamily="18" charset="0"/>
                        </a:rPr>
                        <a:t>Control width fills display area.</a:t>
                      </a:r>
                      <a:endParaRPr lang="en-US" sz="1800" dirty="0">
                        <a:latin typeface="Arial" panose="020B0604020202020204" pitchFamily="34" charset="0"/>
                        <a:ea typeface="Tahoma" panose="020B0604030504040204" pitchFamily="34" charset="0"/>
                        <a:cs typeface="Times New Roman" panose="02020603050405020304" pitchFamily="18" charset="0"/>
                      </a:endParaRPr>
                    </a:p>
                  </a:txBody>
                  <a:tcPr/>
                </a:tc>
                <a:extLst>
                  <a:ext uri="{0D108BD9-81ED-4DB2-BD59-A6C34878D82A}">
                    <a16:rowId xmlns:a16="http://schemas.microsoft.com/office/drawing/2014/main" val="525536309"/>
                  </a:ext>
                </a:extLst>
              </a:tr>
              <a:tr h="370840">
                <a:tc>
                  <a:txBody>
                    <a:bodyPr/>
                    <a:lstStyle/>
                    <a:p>
                      <a:r>
                        <a:rPr lang="en-US" sz="1800" dirty="0">
                          <a:latin typeface="Courier New" panose="02070309020205020404" pitchFamily="49" charset="0"/>
                          <a:ea typeface="Tahoma" panose="020B0604030504040204" pitchFamily="34" charset="0"/>
                          <a:cs typeface="Times New Roman" panose="02020603050405020304" pitchFamily="18" charset="0"/>
                        </a:rPr>
                        <a:t>GridBagConstraints.VERTICAL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rebuchet MS" panose="020B0603020202020204" pitchFamily="34" charset="0"/>
                          <a:ea typeface="Tahoma" panose="020B0604030504040204" pitchFamily="34" charset="0"/>
                          <a:cs typeface="Times New Roman" panose="02020603050405020304" pitchFamily="18" charset="0"/>
                        </a:rPr>
                        <a:t>Control height fills display area.</a:t>
                      </a:r>
                      <a:endParaRPr lang="en-US" sz="1800" dirty="0">
                        <a:latin typeface="Arial" panose="020B0604020202020204" pitchFamily="34" charset="0"/>
                        <a:ea typeface="Tahoma" panose="020B0604030504040204" pitchFamily="34" charset="0"/>
                        <a:cs typeface="Times New Roman" panose="02020603050405020304" pitchFamily="18" charset="0"/>
                      </a:endParaRPr>
                    </a:p>
                  </a:txBody>
                  <a:tcPr/>
                </a:tc>
                <a:extLst>
                  <a:ext uri="{0D108BD9-81ED-4DB2-BD59-A6C34878D82A}">
                    <a16:rowId xmlns:a16="http://schemas.microsoft.com/office/drawing/2014/main" val="3692497778"/>
                  </a:ext>
                </a:extLst>
              </a:tr>
              <a:tr h="370840">
                <a:tc>
                  <a:txBody>
                    <a:bodyPr/>
                    <a:lstStyle/>
                    <a:p>
                      <a:r>
                        <a:rPr lang="en-US" sz="1800" dirty="0">
                          <a:latin typeface="Courier New" panose="02070309020205020404" pitchFamily="49" charset="0"/>
                          <a:ea typeface="Tahoma" panose="020B0604030504040204" pitchFamily="34" charset="0"/>
                          <a:cs typeface="Times New Roman" panose="02020603050405020304" pitchFamily="18" charset="0"/>
                        </a:rPr>
                        <a:t>GridBagConstraints.BOTH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rebuchet MS" panose="020B0603020202020204" pitchFamily="34" charset="0"/>
                          <a:ea typeface="Tahoma" panose="020B0604030504040204" pitchFamily="34" charset="0"/>
                          <a:cs typeface="Times New Roman" panose="02020603050405020304" pitchFamily="18" charset="0"/>
                        </a:rPr>
                        <a:t>Control fills entire display area.</a:t>
                      </a:r>
                    </a:p>
                  </a:txBody>
                  <a:tcPr/>
                </a:tc>
                <a:extLst>
                  <a:ext uri="{0D108BD9-81ED-4DB2-BD59-A6C34878D82A}">
                    <a16:rowId xmlns:a16="http://schemas.microsoft.com/office/drawing/2014/main" val="2897829739"/>
                  </a:ext>
                </a:extLst>
              </a:tr>
            </a:tbl>
          </a:graphicData>
        </a:graphic>
      </p:graphicFrame>
      <p:sp>
        <p:nvSpPr>
          <p:cNvPr id="3" name="Rectangle 2">
            <a:extLst>
              <a:ext uri="{FF2B5EF4-FFF2-40B4-BE49-F238E27FC236}">
                <a16:creationId xmlns:a16="http://schemas.microsoft.com/office/drawing/2014/main" id="{2C53A5F5-97D1-46FF-937B-F4A7DEAA31A7}"/>
              </a:ext>
            </a:extLst>
          </p:cNvPr>
          <p:cNvSpPr/>
          <p:nvPr/>
        </p:nvSpPr>
        <p:spPr>
          <a:xfrm>
            <a:off x="1701478" y="5428527"/>
            <a:ext cx="4965540" cy="1273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A55A37D-6C69-4DC6-AC8A-4A4F0491637D}"/>
              </a:ext>
            </a:extLst>
          </p:cNvPr>
          <p:cNvSpPr/>
          <p:nvPr/>
        </p:nvSpPr>
        <p:spPr>
          <a:xfrm>
            <a:off x="1701478" y="5833641"/>
            <a:ext cx="4965540" cy="4861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C18A479-7D77-4F25-A001-12BA97351883}"/>
              </a:ext>
            </a:extLst>
          </p:cNvPr>
          <p:cNvSpPr txBox="1"/>
          <p:nvPr/>
        </p:nvSpPr>
        <p:spPr>
          <a:xfrm>
            <a:off x="3568376" y="5784321"/>
            <a:ext cx="1463235" cy="584775"/>
          </a:xfrm>
          <a:prstGeom prst="rect">
            <a:avLst/>
          </a:prstGeom>
          <a:noFill/>
        </p:spPr>
        <p:txBody>
          <a:bodyPr wrap="square" rtlCol="0">
            <a:spAutoFit/>
          </a:bodyPr>
          <a:lstStyle/>
          <a:p>
            <a:r>
              <a:rPr lang="en-US" sz="3200" b="1" dirty="0">
                <a:solidFill>
                  <a:schemeClr val="bg1"/>
                </a:solidFill>
              </a:rPr>
              <a:t>Control</a:t>
            </a:r>
          </a:p>
        </p:txBody>
      </p:sp>
    </p:spTree>
    <p:extLst>
      <p:ext uri="{BB962C8B-B14F-4D97-AF65-F5344CB8AC3E}">
        <p14:creationId xmlns:p14="http://schemas.microsoft.com/office/powerpoint/2010/main" val="380303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5">
            <a:extLst>
              <a:ext uri="{FF2B5EF4-FFF2-40B4-BE49-F238E27FC236}">
                <a16:creationId xmlns:a16="http://schemas.microsoft.com/office/drawing/2014/main" id="{AC7A5B37-3B0E-4C3F-87F8-C692AF6898A3}"/>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graphicFrame>
        <p:nvGraphicFramePr>
          <p:cNvPr id="3" name="Table 2">
            <a:extLst>
              <a:ext uri="{FF2B5EF4-FFF2-40B4-BE49-F238E27FC236}">
                <a16:creationId xmlns:a16="http://schemas.microsoft.com/office/drawing/2014/main" id="{9F671905-2E11-473C-BF67-3539F5017346}"/>
              </a:ext>
            </a:extLst>
          </p:cNvPr>
          <p:cNvGraphicFramePr>
            <a:graphicFrameLocks noGrp="1"/>
          </p:cNvGraphicFramePr>
          <p:nvPr>
            <p:extLst>
              <p:ext uri="{D42A27DB-BD31-4B8C-83A1-F6EECF244321}">
                <p14:modId xmlns:p14="http://schemas.microsoft.com/office/powerpoint/2010/main" val="3539137768"/>
              </p:ext>
            </p:extLst>
          </p:nvPr>
        </p:nvGraphicFramePr>
        <p:xfrm>
          <a:off x="266219" y="1644662"/>
          <a:ext cx="8631336" cy="4145480"/>
        </p:xfrm>
        <a:graphic>
          <a:graphicData uri="http://schemas.openxmlformats.org/drawingml/2006/table">
            <a:tbl>
              <a:tblPr firstRow="1" bandRow="1">
                <a:tableStyleId>{93296810-A885-4BE3-A3E7-6D5BEEA58F35}</a:tableStyleId>
              </a:tblPr>
              <a:tblGrid>
                <a:gridCol w="4768769">
                  <a:extLst>
                    <a:ext uri="{9D8B030D-6E8A-4147-A177-3AD203B41FA5}">
                      <a16:colId xmlns:a16="http://schemas.microsoft.com/office/drawing/2014/main" val="127611418"/>
                    </a:ext>
                  </a:extLst>
                </a:gridCol>
                <a:gridCol w="3862567">
                  <a:extLst>
                    <a:ext uri="{9D8B030D-6E8A-4147-A177-3AD203B41FA5}">
                      <a16:colId xmlns:a16="http://schemas.microsoft.com/office/drawing/2014/main" val="918119183"/>
                    </a:ext>
                  </a:extLst>
                </a:gridCol>
              </a:tblGrid>
              <a:tr h="370840">
                <a:tc>
                  <a:txBody>
                    <a:bodyPr/>
                    <a:lstStyle/>
                    <a:p>
                      <a:pPr algn="ctr"/>
                      <a:r>
                        <a:rPr lang="en-US" sz="2000" dirty="0"/>
                        <a:t>Member/Field</a:t>
                      </a:r>
                    </a:p>
                  </a:txBody>
                  <a:tcPr/>
                </a:tc>
                <a:tc>
                  <a:txBody>
                    <a:bodyPr/>
                    <a:lstStyle/>
                    <a:p>
                      <a:pPr algn="ctr"/>
                      <a:r>
                        <a:rPr lang="en-US" sz="2000" dirty="0"/>
                        <a:t>Description</a:t>
                      </a:r>
                    </a:p>
                  </a:txBody>
                  <a:tcPr/>
                </a:tc>
                <a:extLst>
                  <a:ext uri="{0D108BD9-81ED-4DB2-BD59-A6C34878D82A}">
                    <a16:rowId xmlns:a16="http://schemas.microsoft.com/office/drawing/2014/main" val="3580340092"/>
                  </a:ext>
                </a:extLst>
              </a:tr>
              <a:tr h="370840">
                <a:tc>
                  <a:txBody>
                    <a:bodyPr/>
                    <a:lstStyle/>
                    <a:p>
                      <a:r>
                        <a:rPr lang="en-US" altLang="en-US" sz="2000" dirty="0">
                          <a:latin typeface="Courier New" panose="02070309020205020404" pitchFamily="49" charset="0"/>
                          <a:cs typeface="Times New Roman" panose="02020603050405020304" pitchFamily="18" charset="0"/>
                        </a:rPr>
                        <a:t>GridBagConstraints.NORTH</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Control is centered at top</a:t>
                      </a:r>
                      <a:endParaRPr lang="en-US" sz="2000" dirty="0"/>
                    </a:p>
                  </a:txBody>
                  <a:tcPr/>
                </a:tc>
                <a:extLst>
                  <a:ext uri="{0D108BD9-81ED-4DB2-BD59-A6C34878D82A}">
                    <a16:rowId xmlns:a16="http://schemas.microsoft.com/office/drawing/2014/main" val="42775435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latin typeface="Courier New" panose="02070309020205020404" pitchFamily="49" charset="0"/>
                          <a:cs typeface="Times New Roman" panose="02020603050405020304" pitchFamily="18" charset="0"/>
                        </a:rPr>
                        <a:t>GridBagConstraints.NORTHEAST</a:t>
                      </a:r>
                      <a:endParaRPr lang="en-US" altLang="en-US" sz="2000" dirty="0">
                        <a:latin typeface="Arial" panose="020B0604020202020204" pitchFamily="34" charset="0"/>
                        <a:cs typeface="Times New Roman" panose="02020603050405020304" pitchFamily="18" charset="0"/>
                      </a:endParaRPr>
                    </a:p>
                  </a:txBody>
                  <a:tcPr/>
                </a:tc>
                <a:tc>
                  <a:txBody>
                    <a:bodyPr/>
                    <a:lstStyle/>
                    <a:p>
                      <a:r>
                        <a:rPr lang="en-US" altLang="en-US" sz="2000" dirty="0">
                          <a:latin typeface="Trebuchet MS" panose="020B0603020202020204" pitchFamily="34" charset="0"/>
                          <a:cs typeface="Times New Roman" panose="02020603050405020304" pitchFamily="18" charset="0"/>
                        </a:rPr>
                        <a:t>Control is in upper right corner</a:t>
                      </a:r>
                      <a:endParaRPr lang="en-US" sz="2000" dirty="0"/>
                    </a:p>
                  </a:txBody>
                  <a:tcPr/>
                </a:tc>
                <a:extLst>
                  <a:ext uri="{0D108BD9-81ED-4DB2-BD59-A6C34878D82A}">
                    <a16:rowId xmlns:a16="http://schemas.microsoft.com/office/drawing/2014/main" val="2011365928"/>
                  </a:ext>
                </a:extLst>
              </a:tr>
              <a:tr h="370840">
                <a:tc>
                  <a:txBody>
                    <a:bodyPr/>
                    <a:lstStyle/>
                    <a:p>
                      <a:r>
                        <a:rPr lang="en-US" altLang="en-US" sz="2000" dirty="0">
                          <a:latin typeface="Courier New" panose="02070309020205020404" pitchFamily="49" charset="0"/>
                          <a:cs typeface="Times New Roman" panose="02020603050405020304" pitchFamily="18" charset="0"/>
                        </a:rPr>
                        <a:t>GridBagConstraints.EAST</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At right, centered vertically</a:t>
                      </a:r>
                      <a:endParaRPr lang="en-US" sz="2000" dirty="0"/>
                    </a:p>
                  </a:txBody>
                  <a:tcPr/>
                </a:tc>
                <a:extLst>
                  <a:ext uri="{0D108BD9-81ED-4DB2-BD59-A6C34878D82A}">
                    <a16:rowId xmlns:a16="http://schemas.microsoft.com/office/drawing/2014/main" val="780463603"/>
                  </a:ext>
                </a:extLst>
              </a:tr>
              <a:tr h="471318">
                <a:tc>
                  <a:txBody>
                    <a:bodyPr/>
                    <a:lstStyle/>
                    <a:p>
                      <a:r>
                        <a:rPr lang="en-US" altLang="en-US" sz="2000" dirty="0">
                          <a:latin typeface="Courier New" panose="02070309020205020404" pitchFamily="49" charset="0"/>
                          <a:cs typeface="Times New Roman" panose="02020603050405020304" pitchFamily="18" charset="0"/>
                        </a:rPr>
                        <a:t>GridBagConstraints.SOUTHEAST</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Control is in lower right corner</a:t>
                      </a:r>
                      <a:endParaRPr lang="en-US" sz="2000" dirty="0"/>
                    </a:p>
                  </a:txBody>
                  <a:tcPr/>
                </a:tc>
                <a:extLst>
                  <a:ext uri="{0D108BD9-81ED-4DB2-BD59-A6C34878D82A}">
                    <a16:rowId xmlns:a16="http://schemas.microsoft.com/office/drawing/2014/main" val="4209515451"/>
                  </a:ext>
                </a:extLst>
              </a:tr>
              <a:tr h="370840">
                <a:tc>
                  <a:txBody>
                    <a:bodyPr/>
                    <a:lstStyle/>
                    <a:p>
                      <a:r>
                        <a:rPr lang="en-US" altLang="en-US" sz="2000" dirty="0">
                          <a:latin typeface="Courier New" panose="02070309020205020404" pitchFamily="49" charset="0"/>
                          <a:cs typeface="Times New Roman" panose="02020603050405020304" pitchFamily="18" charset="0"/>
                        </a:rPr>
                        <a:t>GridBagConstraints.SOUTH</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Control is centered at bottom</a:t>
                      </a:r>
                      <a:endParaRPr lang="en-US" sz="2000" dirty="0"/>
                    </a:p>
                  </a:txBody>
                  <a:tcPr/>
                </a:tc>
                <a:extLst>
                  <a:ext uri="{0D108BD9-81ED-4DB2-BD59-A6C34878D82A}">
                    <a16:rowId xmlns:a16="http://schemas.microsoft.com/office/drawing/2014/main" val="788492058"/>
                  </a:ext>
                </a:extLst>
              </a:tr>
              <a:tr h="370840">
                <a:tc>
                  <a:txBody>
                    <a:bodyPr/>
                    <a:lstStyle/>
                    <a:p>
                      <a:r>
                        <a:rPr lang="en-US" altLang="en-US" sz="2000" dirty="0">
                          <a:latin typeface="Courier New" panose="02070309020205020404" pitchFamily="49" charset="0"/>
                          <a:cs typeface="Times New Roman" panose="02020603050405020304" pitchFamily="18" charset="0"/>
                        </a:rPr>
                        <a:t>GridBagConstraints.SOUTHWEST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latin typeface="Trebuchet MS" panose="020B0603020202020204" pitchFamily="34" charset="0"/>
                          <a:cs typeface="Times New Roman" panose="02020603050405020304" pitchFamily="18" charset="0"/>
                        </a:rPr>
                        <a:t>Control is in lower left corner</a:t>
                      </a:r>
                      <a:endParaRPr lang="en-US" altLang="en-US" sz="2000" dirty="0">
                        <a:latin typeface="Arial" panose="020B0604020202020204" pitchFamily="34" charset="0"/>
                        <a:cs typeface="Times New Roman" panose="02020603050405020304" pitchFamily="18" charset="0"/>
                      </a:endParaRPr>
                    </a:p>
                  </a:txBody>
                  <a:tcPr/>
                </a:tc>
                <a:extLst>
                  <a:ext uri="{0D108BD9-81ED-4DB2-BD59-A6C34878D82A}">
                    <a16:rowId xmlns:a16="http://schemas.microsoft.com/office/drawing/2014/main" val="4734687"/>
                  </a:ext>
                </a:extLst>
              </a:tr>
              <a:tr h="370840">
                <a:tc>
                  <a:txBody>
                    <a:bodyPr/>
                    <a:lstStyle/>
                    <a:p>
                      <a:r>
                        <a:rPr lang="en-US" altLang="en-US" sz="2000" dirty="0">
                          <a:latin typeface="Courier New" panose="02070309020205020404" pitchFamily="49" charset="0"/>
                          <a:cs typeface="Times New Roman" panose="02020603050405020304" pitchFamily="18" charset="0"/>
                        </a:rPr>
                        <a:t>GridBagConstraints.WEST</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At left, centered vertically</a:t>
                      </a:r>
                      <a:endParaRPr lang="en-US" sz="2000" dirty="0"/>
                    </a:p>
                  </a:txBody>
                  <a:tcPr/>
                </a:tc>
                <a:extLst>
                  <a:ext uri="{0D108BD9-81ED-4DB2-BD59-A6C34878D82A}">
                    <a16:rowId xmlns:a16="http://schemas.microsoft.com/office/drawing/2014/main" val="988701262"/>
                  </a:ext>
                </a:extLst>
              </a:tr>
              <a:tr h="504242">
                <a:tc>
                  <a:txBody>
                    <a:bodyPr/>
                    <a:lstStyle/>
                    <a:p>
                      <a:r>
                        <a:rPr lang="en-US" altLang="en-US" sz="2000" dirty="0">
                          <a:latin typeface="Courier New" panose="02070309020205020404" pitchFamily="49" charset="0"/>
                          <a:cs typeface="Times New Roman" panose="02020603050405020304" pitchFamily="18" charset="0"/>
                        </a:rPr>
                        <a:t>GridBagConstraints.NORTHWEST</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Control is in upper left corner</a:t>
                      </a:r>
                      <a:endParaRPr lang="en-US" sz="2000" dirty="0"/>
                    </a:p>
                  </a:txBody>
                  <a:tcPr/>
                </a:tc>
                <a:extLst>
                  <a:ext uri="{0D108BD9-81ED-4DB2-BD59-A6C34878D82A}">
                    <a16:rowId xmlns:a16="http://schemas.microsoft.com/office/drawing/2014/main" val="1352331422"/>
                  </a:ext>
                </a:extLst>
              </a:tr>
              <a:tr h="370840">
                <a:tc>
                  <a:txBody>
                    <a:bodyPr/>
                    <a:lstStyle/>
                    <a:p>
                      <a:r>
                        <a:rPr lang="en-US" altLang="en-US" sz="2000" dirty="0">
                          <a:latin typeface="Courier New" panose="02070309020205020404" pitchFamily="49" charset="0"/>
                          <a:cs typeface="Times New Roman" panose="02020603050405020304" pitchFamily="18" charset="0"/>
                        </a:rPr>
                        <a:t>GridBagConstraints.CENTER</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Centered horizontally/vertically</a:t>
                      </a:r>
                      <a:endParaRPr lang="en-US" sz="2000" dirty="0"/>
                    </a:p>
                  </a:txBody>
                  <a:tcPr/>
                </a:tc>
                <a:extLst>
                  <a:ext uri="{0D108BD9-81ED-4DB2-BD59-A6C34878D82A}">
                    <a16:rowId xmlns:a16="http://schemas.microsoft.com/office/drawing/2014/main" val="1985919538"/>
                  </a:ext>
                </a:extLst>
              </a:tr>
            </a:tbl>
          </a:graphicData>
        </a:graphic>
      </p:graphicFrame>
    </p:spTree>
    <p:extLst>
      <p:ext uri="{BB962C8B-B14F-4D97-AF65-F5344CB8AC3E}">
        <p14:creationId xmlns:p14="http://schemas.microsoft.com/office/powerpoint/2010/main" val="1564150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1">
            <a:extLst>
              <a:ext uri="{FF2B5EF4-FFF2-40B4-BE49-F238E27FC236}">
                <a16:creationId xmlns:a16="http://schemas.microsoft.com/office/drawing/2014/main" id="{15E8B252-04E0-45AD-9FDA-F16BA8235B36}"/>
              </a:ext>
            </a:extLst>
          </p:cNvPr>
          <p:cNvSpPr>
            <a:spLocks noChangeArrowheads="1"/>
          </p:cNvSpPr>
          <p:nvPr/>
        </p:nvSpPr>
        <p:spPr bwMode="auto">
          <a:xfrm>
            <a:off x="112853" y="1715170"/>
            <a:ext cx="89154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a:spcBef>
                <a:spcPct val="20000"/>
              </a:spcBef>
              <a:buChar char="•"/>
              <a:tabLst>
                <a:tab pos="2971800" algn="l"/>
              </a:tabLst>
              <a:defRPr sz="3200">
                <a:solidFill>
                  <a:schemeClr val="tx1"/>
                </a:solidFill>
                <a:latin typeface="Times New Roman" panose="02020603050405020304" pitchFamily="18" charset="0"/>
              </a:defRPr>
            </a:lvl1pPr>
            <a:lvl2pPr marL="742950" indent="-285750">
              <a:spcBef>
                <a:spcPct val="20000"/>
              </a:spcBef>
              <a:buChar char="–"/>
              <a:tabLst>
                <a:tab pos="2971800" algn="l"/>
              </a:tabLst>
              <a:defRPr sz="2800">
                <a:solidFill>
                  <a:schemeClr val="tx1"/>
                </a:solidFill>
                <a:latin typeface="Times New Roman" panose="02020603050405020304" pitchFamily="18" charset="0"/>
              </a:defRPr>
            </a:lvl2pPr>
            <a:lvl3pPr marL="1143000" indent="-228600">
              <a:spcBef>
                <a:spcPct val="20000"/>
              </a:spcBef>
              <a:buChar char="•"/>
              <a:tabLst>
                <a:tab pos="2971800" algn="l"/>
              </a:tabLst>
              <a:defRPr sz="2400">
                <a:solidFill>
                  <a:schemeClr val="tx1"/>
                </a:solidFill>
                <a:latin typeface="Times New Roman" panose="02020603050405020304" pitchFamily="18" charset="0"/>
              </a:defRPr>
            </a:lvl3pPr>
            <a:lvl4pPr marL="1600200" indent="-228600">
              <a:spcBef>
                <a:spcPct val="20000"/>
              </a:spcBef>
              <a:buChar char="–"/>
              <a:tabLst>
                <a:tab pos="2971800" algn="l"/>
              </a:tabLst>
              <a:defRPr sz="2000">
                <a:solidFill>
                  <a:schemeClr val="tx1"/>
                </a:solidFill>
                <a:latin typeface="Times New Roman" panose="02020603050405020304" pitchFamily="18" charset="0"/>
              </a:defRPr>
            </a:lvl4pPr>
            <a:lvl5pPr marL="2057400" indent="-228600">
              <a:spcBef>
                <a:spcPct val="20000"/>
              </a:spcBef>
              <a:buChar char="»"/>
              <a:tabLst>
                <a:tab pos="2971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2971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2971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2971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2971800" algn="l"/>
              </a:tabLst>
              <a:defRPr sz="2000">
                <a:solidFill>
                  <a:schemeClr val="tx1"/>
                </a:solidFill>
                <a:latin typeface="Times New Roman" panose="02020603050405020304" pitchFamily="18" charset="0"/>
              </a:defRPr>
            </a:lvl9pPr>
          </a:lstStyle>
          <a:p>
            <a:pPr>
              <a:spcBef>
                <a:spcPct val="0"/>
              </a:spcBef>
              <a:buFontTx/>
              <a:buNone/>
            </a:pPr>
            <a:r>
              <a:rPr lang="en-US" altLang="en-US" dirty="0">
                <a:latin typeface="Tahoma" panose="020B0604030504040204" pitchFamily="34" charset="0"/>
                <a:ea typeface="Tahoma" panose="020B0604030504040204" pitchFamily="34" charset="0"/>
                <a:cs typeface="Tahoma" panose="020B0604030504040204" pitchFamily="34" charset="0"/>
              </a:rPr>
              <a:t>To center a control (in both directions) in its display area, use:</a:t>
            </a:r>
          </a:p>
          <a:p>
            <a:pPr>
              <a:spcBef>
                <a:spcPct val="0"/>
              </a:spcBef>
              <a:buFontTx/>
              <a:buNone/>
            </a:pPr>
            <a:r>
              <a:rPr lang="en-US" altLang="en-US" dirty="0">
                <a:latin typeface="Tahoma" panose="020B0604030504040204" pitchFamily="34" charset="0"/>
                <a:ea typeface="Tahoma" panose="020B0604030504040204" pitchFamily="34" charset="0"/>
                <a:cs typeface="Tahoma" panose="020B0604030504040204" pitchFamily="34" charset="0"/>
              </a:rPr>
              <a:t> </a:t>
            </a:r>
          </a:p>
          <a:p>
            <a:pPr>
              <a:spcBef>
                <a:spcPct val="0"/>
              </a:spcBef>
              <a:buFontTx/>
              <a:buNone/>
            </a:pPr>
            <a:r>
              <a:rPr lang="en-US" altLang="en-US" dirty="0">
                <a:solidFill>
                  <a:schemeClr val="accent2"/>
                </a:solidFill>
                <a:latin typeface="Tahoma" panose="020B0604030504040204" pitchFamily="34" charset="0"/>
                <a:ea typeface="Tahoma" panose="020B0604030504040204" pitchFamily="34" charset="0"/>
                <a:cs typeface="Tahoma" panose="020B0604030504040204" pitchFamily="34" charset="0"/>
              </a:rPr>
              <a:t>gbc.anchor = GridBagConstraints.CENTER;</a:t>
            </a:r>
          </a:p>
        </p:txBody>
      </p:sp>
      <p:sp>
        <p:nvSpPr>
          <p:cNvPr id="5" name="WordArt 5">
            <a:extLst>
              <a:ext uri="{FF2B5EF4-FFF2-40B4-BE49-F238E27FC236}">
                <a16:creationId xmlns:a16="http://schemas.microsoft.com/office/drawing/2014/main" id="{AC7A5B37-3B0E-4C3F-87F8-C692AF6898A3}"/>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sp>
        <p:nvSpPr>
          <p:cNvPr id="6" name="Rectangle 5">
            <a:extLst>
              <a:ext uri="{FF2B5EF4-FFF2-40B4-BE49-F238E27FC236}">
                <a16:creationId xmlns:a16="http://schemas.microsoft.com/office/drawing/2014/main" id="{3DA34209-3691-4BE1-BE8A-E65E12796D44}"/>
              </a:ext>
            </a:extLst>
          </p:cNvPr>
          <p:cNvSpPr/>
          <p:nvPr/>
        </p:nvSpPr>
        <p:spPr>
          <a:xfrm>
            <a:off x="1585732" y="4328935"/>
            <a:ext cx="5081286" cy="1273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42B03F6-956C-43C9-A5FD-58D06D9EAFD8}"/>
              </a:ext>
            </a:extLst>
          </p:cNvPr>
          <p:cNvSpPr/>
          <p:nvPr/>
        </p:nvSpPr>
        <p:spPr>
          <a:xfrm>
            <a:off x="2569580" y="4734049"/>
            <a:ext cx="3264061" cy="4861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0238AFE4-6DC7-4A79-8ECB-0C4ECB305A02}"/>
              </a:ext>
            </a:extLst>
          </p:cNvPr>
          <p:cNvSpPr txBox="1"/>
          <p:nvPr/>
        </p:nvSpPr>
        <p:spPr>
          <a:xfrm>
            <a:off x="3592143" y="4673154"/>
            <a:ext cx="1497343" cy="584775"/>
          </a:xfrm>
          <a:prstGeom prst="rect">
            <a:avLst/>
          </a:prstGeom>
          <a:noFill/>
        </p:spPr>
        <p:txBody>
          <a:bodyPr wrap="square" rtlCol="0">
            <a:spAutoFit/>
          </a:bodyPr>
          <a:lstStyle/>
          <a:p>
            <a:r>
              <a:rPr lang="en-US" sz="3200" b="1" dirty="0">
                <a:solidFill>
                  <a:schemeClr val="bg1"/>
                </a:solidFill>
              </a:rPr>
              <a:t>Control</a:t>
            </a:r>
          </a:p>
        </p:txBody>
      </p:sp>
    </p:spTree>
    <p:extLst>
      <p:ext uri="{BB962C8B-B14F-4D97-AF65-F5344CB8AC3E}">
        <p14:creationId xmlns:p14="http://schemas.microsoft.com/office/powerpoint/2010/main" val="714464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EBC86-C7FE-4A9D-8828-44A23E516F4C}"/>
              </a:ext>
            </a:extLst>
          </p:cNvPr>
          <p:cNvSpPr/>
          <p:nvPr/>
        </p:nvSpPr>
        <p:spPr>
          <a:xfrm>
            <a:off x="380999" y="1447800"/>
            <a:ext cx="8415759" cy="5016758"/>
          </a:xfrm>
          <a:prstGeom prst="rect">
            <a:avLst/>
          </a:prstGeom>
        </p:spPr>
        <p:txBody>
          <a:bodyPr wrap="square">
            <a:spAutoFit/>
          </a:bodyPr>
          <a:lstStyle/>
          <a:p>
            <a:pPr>
              <a:spcBef>
                <a:spcPts val="0"/>
              </a:spcBef>
              <a:spcAft>
                <a:spcPts val="0"/>
              </a:spcAft>
              <a:defRPr/>
            </a:pPr>
            <a:r>
              <a:rPr lang="en-US" sz="3200" dirty="0">
                <a:latin typeface="Tahoma" panose="020B0604030504040204" pitchFamily="34" charset="0"/>
                <a:ea typeface="Tahoma" panose="020B0604030504040204" pitchFamily="34" charset="0"/>
                <a:cs typeface="Tahoma" panose="020B0604030504040204" pitchFamily="34" charset="0"/>
              </a:rPr>
              <a:t>Smaller changes in control size can be made using the ipadx and ipady variables.  These determine how much a control size is to be increased beyond its minimum size (in each direction).  To add five pixels to the width and height of a control using our gbc example:</a:t>
            </a:r>
          </a:p>
          <a:p>
            <a:pPr>
              <a:spcBef>
                <a:spcPts val="0"/>
              </a:spcBef>
              <a:spcAft>
                <a:spcPts val="0"/>
              </a:spcAft>
              <a:defRPr/>
            </a:pPr>
            <a:r>
              <a:rPr lang="en-US" sz="3200" dirty="0">
                <a:latin typeface="Tahoma" panose="020B0604030504040204" pitchFamily="34" charset="0"/>
                <a:ea typeface="Tahoma" panose="020B0604030504040204" pitchFamily="34" charset="0"/>
                <a:cs typeface="Tahoma" panose="020B0604030504040204" pitchFamily="34" charset="0"/>
              </a:rPr>
              <a:t> </a:t>
            </a:r>
          </a:p>
          <a:p>
            <a:pPr marL="228600">
              <a:spcBef>
                <a:spcPts val="0"/>
              </a:spcBef>
              <a:spcAft>
                <a:spcPts val="0"/>
              </a:spcAft>
              <a:defRPr/>
            </a:pP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gbc.ipadx = 5;</a:t>
            </a:r>
          </a:p>
          <a:p>
            <a:pPr marL="228600">
              <a:spcBef>
                <a:spcPts val="0"/>
              </a:spcBef>
              <a:spcAft>
                <a:spcPts val="0"/>
              </a:spcAft>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	gbc.ipady = 5;</a:t>
            </a:r>
          </a:p>
        </p:txBody>
      </p:sp>
      <p:sp>
        <p:nvSpPr>
          <p:cNvPr id="5" name="WordArt 5">
            <a:extLst>
              <a:ext uri="{FF2B5EF4-FFF2-40B4-BE49-F238E27FC236}">
                <a16:creationId xmlns:a16="http://schemas.microsoft.com/office/drawing/2014/main" id="{23DDA127-9824-446B-B7E3-199CE715CDC8}"/>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spTree>
    <p:extLst>
      <p:ext uri="{BB962C8B-B14F-4D97-AF65-F5344CB8AC3E}">
        <p14:creationId xmlns:p14="http://schemas.microsoft.com/office/powerpoint/2010/main" val="3652330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0E37BD-2EEA-4ADE-AE65-E325D012EB2A}"/>
              </a:ext>
            </a:extLst>
          </p:cNvPr>
          <p:cNvSpPr/>
          <p:nvPr/>
        </p:nvSpPr>
        <p:spPr>
          <a:xfrm>
            <a:off x="76200" y="1524000"/>
            <a:ext cx="9067800" cy="3416320"/>
          </a:xfrm>
          <a:prstGeom prst="rect">
            <a:avLst/>
          </a:prstGeom>
        </p:spPr>
        <p:txBody>
          <a:bodyPr>
            <a:spAutoFit/>
          </a:bodyPr>
          <a:lstStyle/>
          <a:p>
            <a:pPr>
              <a:spcBef>
                <a:spcPts val="0"/>
              </a:spcBef>
              <a:spcAft>
                <a:spcPts val="0"/>
              </a:spcAft>
              <a:tabLst>
                <a:tab pos="2743200" algn="ctr"/>
                <a:tab pos="5486400" algn="r"/>
                <a:tab pos="2857500" algn="l"/>
              </a:tabLst>
              <a:defRPr/>
            </a:pPr>
            <a:r>
              <a:rPr lang="en-US" sz="2400" dirty="0">
                <a:latin typeface="Tahoma" panose="020B0604030504040204" pitchFamily="34" charset="0"/>
                <a:ea typeface="Tahoma" panose="020B0604030504040204" pitchFamily="34" charset="0"/>
                <a:cs typeface="Tahoma" panose="020B0604030504040204" pitchFamily="34" charset="0"/>
              </a:rPr>
              <a:t>If a control completely fills its allocated display area, a border region (free space) can be established around the control using the Insets object.  Four values are used to define the top, left, bottom and right side margins from the side of the display area.  The default is Insets(0, 0, 0, 0). If we want 10 pixels of space at the top and bottom, 20 on the left and 30 on the right, we would use:</a:t>
            </a:r>
          </a:p>
          <a:p>
            <a:pPr>
              <a:spcBef>
                <a:spcPts val="0"/>
              </a:spcBef>
              <a:spcAft>
                <a:spcPts val="0"/>
              </a:spcAft>
              <a:tabLst>
                <a:tab pos="2743200" algn="ctr"/>
                <a:tab pos="5486400" algn="r"/>
                <a:tab pos="2857500" algn="l"/>
              </a:tabLst>
              <a:defRPr/>
            </a:pPr>
            <a:r>
              <a:rPr lang="en-US" sz="2400" dirty="0">
                <a:latin typeface="Tahoma" panose="020B0604030504040204" pitchFamily="34" charset="0"/>
                <a:ea typeface="Tahoma" panose="020B0604030504040204" pitchFamily="34" charset="0"/>
                <a:cs typeface="Tahoma" panose="020B0604030504040204" pitchFamily="34" charset="0"/>
              </a:rPr>
              <a:t> </a:t>
            </a:r>
          </a:p>
          <a:p>
            <a:pPr marL="228600">
              <a:spcBef>
                <a:spcPts val="0"/>
              </a:spcBef>
              <a:spcAft>
                <a:spcPts val="0"/>
              </a:spcAft>
              <a:tabLst>
                <a:tab pos="2743200" algn="ctr"/>
                <a:tab pos="5486400" algn="r"/>
                <a:tab pos="2857500" algn="l"/>
              </a:tabLst>
              <a:defRPr/>
            </a:pPr>
            <a:r>
              <a:rPr 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gridConstraints.insets = new Insets(10, 20, 10, 30); </a:t>
            </a:r>
          </a:p>
        </p:txBody>
      </p:sp>
      <p:sp>
        <p:nvSpPr>
          <p:cNvPr id="5" name="WordArt 5">
            <a:extLst>
              <a:ext uri="{FF2B5EF4-FFF2-40B4-BE49-F238E27FC236}">
                <a16:creationId xmlns:a16="http://schemas.microsoft.com/office/drawing/2014/main" id="{950CEB6B-44F5-478D-A232-635224284E45}"/>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sp>
        <p:nvSpPr>
          <p:cNvPr id="6" name="Rectangle 5">
            <a:extLst>
              <a:ext uri="{FF2B5EF4-FFF2-40B4-BE49-F238E27FC236}">
                <a16:creationId xmlns:a16="http://schemas.microsoft.com/office/drawing/2014/main" id="{66CE5690-FACF-4F35-8BA5-F2F4899CF1E4}"/>
              </a:ext>
            </a:extLst>
          </p:cNvPr>
          <p:cNvSpPr/>
          <p:nvPr/>
        </p:nvSpPr>
        <p:spPr>
          <a:xfrm>
            <a:off x="1585732" y="5127585"/>
            <a:ext cx="5081286" cy="1273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CF8201B-1415-4017-B1D0-628E00009F30}"/>
              </a:ext>
            </a:extLst>
          </p:cNvPr>
          <p:cNvSpPr/>
          <p:nvPr/>
        </p:nvSpPr>
        <p:spPr>
          <a:xfrm>
            <a:off x="2222340" y="5370652"/>
            <a:ext cx="3414531" cy="7870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776C2F5-4DA6-4310-BBC6-D936FB969E12}"/>
              </a:ext>
            </a:extLst>
          </p:cNvPr>
          <p:cNvSpPr txBox="1"/>
          <p:nvPr/>
        </p:nvSpPr>
        <p:spPr>
          <a:xfrm>
            <a:off x="3180933" y="5471803"/>
            <a:ext cx="1497343" cy="584775"/>
          </a:xfrm>
          <a:prstGeom prst="rect">
            <a:avLst/>
          </a:prstGeom>
          <a:noFill/>
        </p:spPr>
        <p:txBody>
          <a:bodyPr wrap="square" rtlCol="0">
            <a:spAutoFit/>
          </a:bodyPr>
          <a:lstStyle/>
          <a:p>
            <a:r>
              <a:rPr lang="en-US" sz="3200" b="1" dirty="0">
                <a:solidFill>
                  <a:schemeClr val="bg1"/>
                </a:solidFill>
              </a:rPr>
              <a:t>Control</a:t>
            </a:r>
          </a:p>
        </p:txBody>
      </p:sp>
    </p:spTree>
    <p:extLst>
      <p:ext uri="{BB962C8B-B14F-4D97-AF65-F5344CB8AC3E}">
        <p14:creationId xmlns:p14="http://schemas.microsoft.com/office/powerpoint/2010/main" val="2183519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24BC221A-896C-476F-95AA-A8B6A55F6180}"/>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101379" name="WordArt 5">
            <a:extLst>
              <a:ext uri="{FF2B5EF4-FFF2-40B4-BE49-F238E27FC236}">
                <a16:creationId xmlns:a16="http://schemas.microsoft.com/office/drawing/2014/main" id="{D7B727BD-B289-485E-BCC5-50A9D74321C6}"/>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Layout Managers</a:t>
            </a:r>
          </a:p>
        </p:txBody>
      </p:sp>
      <p:graphicFrame>
        <p:nvGraphicFramePr>
          <p:cNvPr id="2" name="Table 1">
            <a:extLst>
              <a:ext uri="{FF2B5EF4-FFF2-40B4-BE49-F238E27FC236}">
                <a16:creationId xmlns:a16="http://schemas.microsoft.com/office/drawing/2014/main" id="{F7CEA460-8F70-4D83-A36C-6A24D7F4DAF4}"/>
              </a:ext>
            </a:extLst>
          </p:cNvPr>
          <p:cNvGraphicFramePr>
            <a:graphicFrameLocks noGrp="1"/>
          </p:cNvGraphicFramePr>
          <p:nvPr>
            <p:extLst>
              <p:ext uri="{D42A27DB-BD31-4B8C-83A1-F6EECF244321}">
                <p14:modId xmlns:p14="http://schemas.microsoft.com/office/powerpoint/2010/main" val="1521730913"/>
              </p:ext>
            </p:extLst>
          </p:nvPr>
        </p:nvGraphicFramePr>
        <p:xfrm>
          <a:off x="289370" y="1281254"/>
          <a:ext cx="8611563" cy="4754880"/>
        </p:xfrm>
        <a:graphic>
          <a:graphicData uri="http://schemas.openxmlformats.org/drawingml/2006/table">
            <a:tbl>
              <a:tblPr firstRow="1" bandRow="1">
                <a:tableStyleId>{93296810-A885-4BE3-A3E7-6D5BEEA58F35}</a:tableStyleId>
              </a:tblPr>
              <a:tblGrid>
                <a:gridCol w="2088253">
                  <a:extLst>
                    <a:ext uri="{9D8B030D-6E8A-4147-A177-3AD203B41FA5}">
                      <a16:colId xmlns:a16="http://schemas.microsoft.com/office/drawing/2014/main" val="3711140112"/>
                    </a:ext>
                  </a:extLst>
                </a:gridCol>
                <a:gridCol w="6523310">
                  <a:extLst>
                    <a:ext uri="{9D8B030D-6E8A-4147-A177-3AD203B41FA5}">
                      <a16:colId xmlns:a16="http://schemas.microsoft.com/office/drawing/2014/main" val="1735476108"/>
                    </a:ext>
                  </a:extLst>
                </a:gridCol>
              </a:tblGrid>
              <a:tr h="370840">
                <a:tc>
                  <a:txBody>
                    <a:bodyPr/>
                    <a:lstStyle/>
                    <a:p>
                      <a:pPr algn="ctr"/>
                      <a:r>
                        <a:rPr lang="en-US" sz="2400" dirty="0"/>
                        <a:t>Layout</a:t>
                      </a:r>
                    </a:p>
                  </a:txBody>
                  <a:tcPr/>
                </a:tc>
                <a:tc>
                  <a:txBody>
                    <a:bodyPr/>
                    <a:lstStyle/>
                    <a:p>
                      <a:pPr algn="ctr"/>
                      <a:r>
                        <a:rPr lang="en-US" sz="2400" dirty="0"/>
                        <a:t>Description</a:t>
                      </a:r>
                    </a:p>
                  </a:txBody>
                  <a:tcPr/>
                </a:tc>
                <a:extLst>
                  <a:ext uri="{0D108BD9-81ED-4DB2-BD59-A6C34878D82A}">
                    <a16:rowId xmlns:a16="http://schemas.microsoft.com/office/drawing/2014/main" val="4201830753"/>
                  </a:ext>
                </a:extLst>
              </a:tr>
              <a:tr h="370840">
                <a:tc>
                  <a:txBody>
                    <a:bodyPr/>
                    <a:lstStyle/>
                    <a:p>
                      <a:r>
                        <a:rPr lang="en-US" sz="2400" dirty="0"/>
                        <a:t>FlowLayout</a:t>
                      </a:r>
                    </a:p>
                  </a:txBody>
                  <a:tcPr/>
                </a:tc>
                <a:tc>
                  <a:txBody>
                    <a:bodyPr/>
                    <a:lstStyle/>
                    <a:p>
                      <a:r>
                        <a:rPr lang="en-US" sz="2400" dirty="0"/>
                        <a:t>Places controls in successive rows, fitting as many as possible in a given row.</a:t>
                      </a:r>
                    </a:p>
                  </a:txBody>
                  <a:tcPr/>
                </a:tc>
                <a:extLst>
                  <a:ext uri="{0D108BD9-81ED-4DB2-BD59-A6C34878D82A}">
                    <a16:rowId xmlns:a16="http://schemas.microsoft.com/office/drawing/2014/main" val="3699103189"/>
                  </a:ext>
                </a:extLst>
              </a:tr>
              <a:tr h="370840">
                <a:tc>
                  <a:txBody>
                    <a:bodyPr/>
                    <a:lstStyle/>
                    <a:p>
                      <a:r>
                        <a:rPr lang="en-US" sz="2400" dirty="0"/>
                        <a:t>BorderLayout</a:t>
                      </a:r>
                    </a:p>
                  </a:txBody>
                  <a:tcPr/>
                </a:tc>
                <a:tc>
                  <a:txBody>
                    <a:bodyPr/>
                    <a:lstStyle/>
                    <a:p>
                      <a:r>
                        <a:rPr lang="en-US" sz="2400" dirty="0"/>
                        <a:t>Places controls in the specified framed border.</a:t>
                      </a:r>
                    </a:p>
                  </a:txBody>
                  <a:tcPr/>
                </a:tc>
                <a:extLst>
                  <a:ext uri="{0D108BD9-81ED-4DB2-BD59-A6C34878D82A}">
                    <a16:rowId xmlns:a16="http://schemas.microsoft.com/office/drawing/2014/main" val="3011405541"/>
                  </a:ext>
                </a:extLst>
              </a:tr>
              <a:tr h="370840">
                <a:tc>
                  <a:txBody>
                    <a:bodyPr/>
                    <a:lstStyle/>
                    <a:p>
                      <a:r>
                        <a:rPr lang="en-US" sz="2400" dirty="0"/>
                        <a:t>CardLayout</a:t>
                      </a:r>
                    </a:p>
                  </a:txBody>
                  <a:tcPr/>
                </a:tc>
                <a:tc>
                  <a:txBody>
                    <a:bodyPr/>
                    <a:lstStyle/>
                    <a:p>
                      <a:r>
                        <a:rPr lang="en-US" sz="2400" dirty="0"/>
                        <a:t>Places controls on top of each other like a deck of cards.</a:t>
                      </a:r>
                    </a:p>
                  </a:txBody>
                  <a:tcPr/>
                </a:tc>
                <a:extLst>
                  <a:ext uri="{0D108BD9-81ED-4DB2-BD59-A6C34878D82A}">
                    <a16:rowId xmlns:a16="http://schemas.microsoft.com/office/drawing/2014/main" val="1217819715"/>
                  </a:ext>
                </a:extLst>
              </a:tr>
              <a:tr h="370840">
                <a:tc>
                  <a:txBody>
                    <a:bodyPr/>
                    <a:lstStyle/>
                    <a:p>
                      <a:r>
                        <a:rPr lang="en-US" sz="2400" dirty="0"/>
                        <a:t>GridLayout</a:t>
                      </a:r>
                    </a:p>
                  </a:txBody>
                  <a:tcPr/>
                </a:tc>
                <a:tc>
                  <a:txBody>
                    <a:bodyPr/>
                    <a:lstStyle/>
                    <a:p>
                      <a:r>
                        <a:rPr lang="en-US" sz="2400" dirty="0"/>
                        <a:t>Places controls within a specified rectangular grid.</a:t>
                      </a:r>
                    </a:p>
                  </a:txBody>
                  <a:tcPr/>
                </a:tc>
                <a:extLst>
                  <a:ext uri="{0D108BD9-81ED-4DB2-BD59-A6C34878D82A}">
                    <a16:rowId xmlns:a16="http://schemas.microsoft.com/office/drawing/2014/main" val="1443289439"/>
                  </a:ext>
                </a:extLst>
              </a:tr>
              <a:tr h="370840">
                <a:tc>
                  <a:txBody>
                    <a:bodyPr/>
                    <a:lstStyle/>
                    <a:p>
                      <a:r>
                        <a:rPr lang="en-US" sz="2400" dirty="0"/>
                        <a:t>GridBagLayout</a:t>
                      </a:r>
                    </a:p>
                  </a:txBody>
                  <a:tcPr/>
                </a:tc>
                <a:tc>
                  <a:txBody>
                    <a:bodyPr/>
                    <a:lstStyle/>
                    <a:p>
                      <a:r>
                        <a:rPr lang="en-US" sz="2400" dirty="0"/>
                        <a:t>Places controls either in a row or column.</a:t>
                      </a:r>
                    </a:p>
                  </a:txBody>
                  <a:tcPr/>
                </a:tc>
                <a:extLst>
                  <a:ext uri="{0D108BD9-81ED-4DB2-BD59-A6C34878D82A}">
                    <a16:rowId xmlns:a16="http://schemas.microsoft.com/office/drawing/2014/main" val="187636759"/>
                  </a:ext>
                </a:extLst>
              </a:tr>
              <a:tr h="370840">
                <a:tc>
                  <a:txBody>
                    <a:bodyPr/>
                    <a:lstStyle/>
                    <a:p>
                      <a:r>
                        <a:rPr lang="en-US" sz="2400" dirty="0"/>
                        <a:t>BoxLayout</a:t>
                      </a:r>
                    </a:p>
                  </a:txBody>
                  <a:tcPr/>
                </a:tc>
                <a:tc>
                  <a:txBody>
                    <a:bodyPr/>
                    <a:lstStyle/>
                    <a:p>
                      <a:r>
                        <a:rPr lang="en-US" sz="2400" dirty="0"/>
                        <a:t>Arranges controls either in a row or column.</a:t>
                      </a:r>
                    </a:p>
                  </a:txBody>
                  <a:tcPr/>
                </a:tc>
                <a:extLst>
                  <a:ext uri="{0D108BD9-81ED-4DB2-BD59-A6C34878D82A}">
                    <a16:rowId xmlns:a16="http://schemas.microsoft.com/office/drawing/2014/main" val="549999443"/>
                  </a:ext>
                </a:extLst>
              </a:tr>
              <a:tr h="370840">
                <a:tc>
                  <a:txBody>
                    <a:bodyPr/>
                    <a:lstStyle/>
                    <a:p>
                      <a:r>
                        <a:rPr lang="en-US" sz="2400" dirty="0"/>
                        <a:t>SpringLayout</a:t>
                      </a:r>
                    </a:p>
                  </a:txBody>
                  <a:tcPr/>
                </a:tc>
                <a:tc>
                  <a:txBody>
                    <a:bodyPr/>
                    <a:lstStyle/>
                    <a:p>
                      <a:r>
                        <a:rPr lang="en-US" sz="2400" dirty="0"/>
                        <a:t>Arranges controls with positions defined by sprints and struts.</a:t>
                      </a:r>
                    </a:p>
                  </a:txBody>
                  <a:tcPr/>
                </a:tc>
                <a:extLst>
                  <a:ext uri="{0D108BD9-81ED-4DB2-BD59-A6C34878D82A}">
                    <a16:rowId xmlns:a16="http://schemas.microsoft.com/office/drawing/2014/main" val="1025455471"/>
                  </a:ext>
                </a:extLst>
              </a:tr>
            </a:tbl>
          </a:graphicData>
        </a:graphic>
      </p:graphicFrame>
    </p:spTree>
    <p:extLst>
      <p:ext uri="{BB962C8B-B14F-4D97-AF65-F5344CB8AC3E}">
        <p14:creationId xmlns:p14="http://schemas.microsoft.com/office/powerpoint/2010/main" val="265566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D974138-6DDF-48F9-87E8-E0F0708FE106}"/>
              </a:ext>
            </a:extLst>
          </p:cNvPr>
          <p:cNvCxnSpPr/>
          <p:nvPr/>
        </p:nvCxnSpPr>
        <p:spPr>
          <a:xfrm>
            <a:off x="1690577" y="3069220"/>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4">
            <a:extLst>
              <a:ext uri="{FF2B5EF4-FFF2-40B4-BE49-F238E27FC236}">
                <a16:creationId xmlns:a16="http://schemas.microsoft.com/office/drawing/2014/main" id="{5AEA0EB6-1C59-46C0-9A71-E03009C51192}"/>
              </a:ext>
            </a:extLst>
          </p:cNvPr>
          <p:cNvSpPr>
            <a:spLocks noChangeArrowheads="1"/>
          </p:cNvSpPr>
          <p:nvPr/>
        </p:nvSpPr>
        <p:spPr bwMode="auto">
          <a:xfrm>
            <a:off x="39718" y="3401139"/>
            <a:ext cx="1484640"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JButton</a:t>
            </a:r>
          </a:p>
        </p:txBody>
      </p:sp>
      <p:sp>
        <p:nvSpPr>
          <p:cNvPr id="7" name="Oval 4">
            <a:extLst>
              <a:ext uri="{FF2B5EF4-FFF2-40B4-BE49-F238E27FC236}">
                <a16:creationId xmlns:a16="http://schemas.microsoft.com/office/drawing/2014/main" id="{0EB7CB84-1652-48C2-A057-4463596199CC}"/>
              </a:ext>
            </a:extLst>
          </p:cNvPr>
          <p:cNvSpPr>
            <a:spLocks noChangeArrowheads="1"/>
          </p:cNvSpPr>
          <p:nvPr/>
        </p:nvSpPr>
        <p:spPr bwMode="auto">
          <a:xfrm>
            <a:off x="1665340" y="3356471"/>
            <a:ext cx="1333600"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JLabel</a:t>
            </a:r>
          </a:p>
        </p:txBody>
      </p:sp>
      <p:sp>
        <p:nvSpPr>
          <p:cNvPr id="8" name="Oval 4">
            <a:extLst>
              <a:ext uri="{FF2B5EF4-FFF2-40B4-BE49-F238E27FC236}">
                <a16:creationId xmlns:a16="http://schemas.microsoft.com/office/drawing/2014/main" id="{B6529428-3208-466D-A38D-5AF2AF1C335C}"/>
              </a:ext>
            </a:extLst>
          </p:cNvPr>
          <p:cNvSpPr>
            <a:spLocks noChangeArrowheads="1"/>
          </p:cNvSpPr>
          <p:nvPr/>
        </p:nvSpPr>
        <p:spPr bwMode="auto">
          <a:xfrm>
            <a:off x="4653139" y="3484657"/>
            <a:ext cx="1389543"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JSlider</a:t>
            </a:r>
          </a:p>
        </p:txBody>
      </p:sp>
      <p:sp>
        <p:nvSpPr>
          <p:cNvPr id="9" name="Oval 4">
            <a:extLst>
              <a:ext uri="{FF2B5EF4-FFF2-40B4-BE49-F238E27FC236}">
                <a16:creationId xmlns:a16="http://schemas.microsoft.com/office/drawing/2014/main" id="{B49B7127-72E9-4C62-A2B0-270D1866B4D5}"/>
              </a:ext>
            </a:extLst>
          </p:cNvPr>
          <p:cNvSpPr>
            <a:spLocks noChangeArrowheads="1"/>
          </p:cNvSpPr>
          <p:nvPr/>
        </p:nvSpPr>
        <p:spPr bwMode="auto">
          <a:xfrm>
            <a:off x="3139922" y="3457349"/>
            <a:ext cx="1268104"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JPanel</a:t>
            </a:r>
          </a:p>
        </p:txBody>
      </p:sp>
      <p:sp>
        <p:nvSpPr>
          <p:cNvPr id="12" name="Oval 4">
            <a:extLst>
              <a:ext uri="{FF2B5EF4-FFF2-40B4-BE49-F238E27FC236}">
                <a16:creationId xmlns:a16="http://schemas.microsoft.com/office/drawing/2014/main" id="{35F33100-A142-4E86-A70D-1CE1120A9458}"/>
              </a:ext>
            </a:extLst>
          </p:cNvPr>
          <p:cNvSpPr>
            <a:spLocks noChangeArrowheads="1"/>
          </p:cNvSpPr>
          <p:nvPr/>
        </p:nvSpPr>
        <p:spPr bwMode="auto">
          <a:xfrm>
            <a:off x="6170005" y="3515092"/>
            <a:ext cx="2973995"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JTextComponent</a:t>
            </a:r>
          </a:p>
        </p:txBody>
      </p:sp>
      <p:sp>
        <p:nvSpPr>
          <p:cNvPr id="16" name="Oval 15">
            <a:extLst>
              <a:ext uri="{FF2B5EF4-FFF2-40B4-BE49-F238E27FC236}">
                <a16:creationId xmlns:a16="http://schemas.microsoft.com/office/drawing/2014/main" id="{0744F34B-D94B-46A6-9DFF-3C50172A2F6D}"/>
              </a:ext>
            </a:extLst>
          </p:cNvPr>
          <p:cNvSpPr>
            <a:spLocks noChangeArrowheads="1"/>
          </p:cNvSpPr>
          <p:nvPr/>
        </p:nvSpPr>
        <p:spPr bwMode="auto">
          <a:xfrm>
            <a:off x="3082432" y="2052987"/>
            <a:ext cx="2365676" cy="690160"/>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JComponent</a:t>
            </a:r>
          </a:p>
        </p:txBody>
      </p:sp>
      <p:cxnSp>
        <p:nvCxnSpPr>
          <p:cNvPr id="19" name="Straight Arrow Connector 7">
            <a:extLst>
              <a:ext uri="{FF2B5EF4-FFF2-40B4-BE49-F238E27FC236}">
                <a16:creationId xmlns:a16="http://schemas.microsoft.com/office/drawing/2014/main" id="{5DD43422-AF03-4F5F-8904-A5AE3339B3F1}"/>
              </a:ext>
            </a:extLst>
          </p:cNvPr>
          <p:cNvCxnSpPr>
            <a:cxnSpLocks noChangeShapeType="1"/>
          </p:cNvCxnSpPr>
          <p:nvPr/>
        </p:nvCxnSpPr>
        <p:spPr bwMode="auto">
          <a:xfrm flipV="1">
            <a:off x="3791335" y="2831365"/>
            <a:ext cx="132483" cy="569774"/>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0" name="Straight Arrow Connector 7">
            <a:extLst>
              <a:ext uri="{FF2B5EF4-FFF2-40B4-BE49-F238E27FC236}">
                <a16:creationId xmlns:a16="http://schemas.microsoft.com/office/drawing/2014/main" id="{83844AC5-6C0C-4985-98D4-6C37A0CD5298}"/>
              </a:ext>
            </a:extLst>
          </p:cNvPr>
          <p:cNvCxnSpPr>
            <a:cxnSpLocks noChangeShapeType="1"/>
          </p:cNvCxnSpPr>
          <p:nvPr/>
        </p:nvCxnSpPr>
        <p:spPr bwMode="auto">
          <a:xfrm flipV="1">
            <a:off x="2451903" y="2831365"/>
            <a:ext cx="1113024" cy="651612"/>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2" name="Straight Arrow Connector 7">
            <a:extLst>
              <a:ext uri="{FF2B5EF4-FFF2-40B4-BE49-F238E27FC236}">
                <a16:creationId xmlns:a16="http://schemas.microsoft.com/office/drawing/2014/main" id="{A789AE7E-F6A9-4B04-B38F-9C19847B58EF}"/>
              </a:ext>
            </a:extLst>
          </p:cNvPr>
          <p:cNvCxnSpPr>
            <a:cxnSpLocks noChangeShapeType="1"/>
          </p:cNvCxnSpPr>
          <p:nvPr/>
        </p:nvCxnSpPr>
        <p:spPr bwMode="auto">
          <a:xfrm flipH="1" flipV="1">
            <a:off x="5310516" y="2743148"/>
            <a:ext cx="2125543" cy="73982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4" name="Straight Arrow Connector 7">
            <a:extLst>
              <a:ext uri="{FF2B5EF4-FFF2-40B4-BE49-F238E27FC236}">
                <a16:creationId xmlns:a16="http://schemas.microsoft.com/office/drawing/2014/main" id="{4D33F879-BD05-440B-B140-0A799DCF1BB4}"/>
              </a:ext>
            </a:extLst>
          </p:cNvPr>
          <p:cNvCxnSpPr>
            <a:cxnSpLocks noChangeShapeType="1"/>
          </p:cNvCxnSpPr>
          <p:nvPr/>
        </p:nvCxnSpPr>
        <p:spPr bwMode="auto">
          <a:xfrm flipH="1" flipV="1">
            <a:off x="4907666" y="2916820"/>
            <a:ext cx="402849" cy="63478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9" name="Straight Arrow Connector 7">
            <a:extLst>
              <a:ext uri="{FF2B5EF4-FFF2-40B4-BE49-F238E27FC236}">
                <a16:creationId xmlns:a16="http://schemas.microsoft.com/office/drawing/2014/main" id="{EB282789-E7DD-4D7C-84F8-93A919876736}"/>
              </a:ext>
            </a:extLst>
          </p:cNvPr>
          <p:cNvCxnSpPr>
            <a:cxnSpLocks noChangeShapeType="1"/>
          </p:cNvCxnSpPr>
          <p:nvPr/>
        </p:nvCxnSpPr>
        <p:spPr bwMode="auto">
          <a:xfrm flipV="1">
            <a:off x="671050" y="2616260"/>
            <a:ext cx="2007395" cy="78487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39" name="WordArt 5">
            <a:extLst>
              <a:ext uri="{FF2B5EF4-FFF2-40B4-BE49-F238E27FC236}">
                <a16:creationId xmlns:a16="http://schemas.microsoft.com/office/drawing/2014/main" id="{A93F9296-D86C-45A2-B9C7-6305F8C6E9C8}"/>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Some Swing Classes</a:t>
            </a:r>
          </a:p>
        </p:txBody>
      </p:sp>
    </p:spTree>
    <p:extLst>
      <p:ext uri="{BB962C8B-B14F-4D97-AF65-F5344CB8AC3E}">
        <p14:creationId xmlns:p14="http://schemas.microsoft.com/office/powerpoint/2010/main" val="3377006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24BC221A-896C-476F-95AA-A8B6A55F6180}"/>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101379" name="WordArt 5">
            <a:extLst>
              <a:ext uri="{FF2B5EF4-FFF2-40B4-BE49-F238E27FC236}">
                <a16:creationId xmlns:a16="http://schemas.microsoft.com/office/drawing/2014/main" id="{D7B727BD-B289-485E-BCC5-50A9D74321C6}"/>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Layout Managers</a:t>
            </a:r>
          </a:p>
        </p:txBody>
      </p:sp>
      <p:sp>
        <p:nvSpPr>
          <p:cNvPr id="101381" name="Rectangle 5">
            <a:extLst>
              <a:ext uri="{FF2B5EF4-FFF2-40B4-BE49-F238E27FC236}">
                <a16:creationId xmlns:a16="http://schemas.microsoft.com/office/drawing/2014/main" id="{0402197B-FC04-4225-A5C2-6C849D499A72}"/>
              </a:ext>
            </a:extLst>
          </p:cNvPr>
          <p:cNvSpPr>
            <a:spLocks noChangeArrowheads="1"/>
          </p:cNvSpPr>
          <p:nvPr/>
        </p:nvSpPr>
        <p:spPr bwMode="auto">
          <a:xfrm>
            <a:off x="302869" y="1266194"/>
            <a:ext cx="8686800" cy="518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9044" rIns="0" bIns="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ea typeface="Tahoma" panose="020B0604030504040204" pitchFamily="34" charset="0"/>
                <a:cs typeface="Tahoma" panose="020B0604030504040204" pitchFamily="34" charset="0"/>
              </a:rPr>
              <a:t>public void pack() </a:t>
            </a:r>
          </a:p>
          <a:p>
            <a:pPr>
              <a:spcBef>
                <a:spcPct val="0"/>
              </a:spcBef>
              <a:buFontTx/>
              <a:buNone/>
            </a:pPr>
            <a:endParaRPr lang="en-US" altLang="en-US" sz="2800" dirty="0">
              <a:latin typeface="Tahoma" panose="020B0604030504040204" pitchFamily="34" charset="0"/>
              <a:ea typeface="Tahoma" panose="020B0604030504040204" pitchFamily="34" charset="0"/>
              <a:cs typeface="Tahoma" panose="020B0604030504040204" pitchFamily="34" charset="0"/>
            </a:endParaRPr>
          </a:p>
          <a:p>
            <a:pPr>
              <a:spcBef>
                <a:spcPct val="0"/>
              </a:spcBef>
              <a:buFontTx/>
              <a:buNone/>
            </a:pPr>
            <a:r>
              <a:rPr lang="en-US" altLang="en-US" sz="2800" dirty="0">
                <a:latin typeface="Tahoma" panose="020B0604030504040204" pitchFamily="34" charset="0"/>
                <a:ea typeface="Tahoma" panose="020B0604030504040204" pitchFamily="34" charset="0"/>
                <a:cs typeface="Tahoma" panose="020B0604030504040204" pitchFamily="34" charset="0"/>
              </a:rPr>
              <a:t>Causes this Window to be sized to fit the preferred size and layouts of its subcomponents. The resulting width and height of the window are automatically enlarged if either of dimensions is less than the minimum size as specified by the previous call to the setMinimumSize method. </a:t>
            </a:r>
          </a:p>
          <a:p>
            <a:pPr>
              <a:spcBef>
                <a:spcPct val="0"/>
              </a:spcBef>
              <a:buFontTx/>
              <a:buNone/>
            </a:pPr>
            <a:r>
              <a:rPr lang="en-US" altLang="en-US" sz="2800" dirty="0">
                <a:latin typeface="Tahoma" panose="020B0604030504040204" pitchFamily="34" charset="0"/>
                <a:ea typeface="Tahoma" panose="020B0604030504040204" pitchFamily="34" charset="0"/>
                <a:cs typeface="Tahoma" panose="020B0604030504040204" pitchFamily="34" charset="0"/>
              </a:rPr>
              <a:t>If the window and/or its owner are not displayable yet, both of them are made displayable before calculating the preferred size. The Window is validated after its size is being calculated.</a:t>
            </a:r>
          </a:p>
        </p:txBody>
      </p:sp>
    </p:spTree>
    <p:extLst>
      <p:ext uri="{BB962C8B-B14F-4D97-AF65-F5344CB8AC3E}">
        <p14:creationId xmlns:p14="http://schemas.microsoft.com/office/powerpoint/2010/main" val="3915851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WordArt 5">
            <a:extLst>
              <a:ext uri="{FF2B5EF4-FFF2-40B4-BE49-F238E27FC236}">
                <a16:creationId xmlns:a16="http://schemas.microsoft.com/office/drawing/2014/main" id="{88327CA6-E2F6-4A93-8ABC-BACCBFFAA5EA}"/>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Components</a:t>
            </a:r>
          </a:p>
        </p:txBody>
      </p:sp>
      <p:sp>
        <p:nvSpPr>
          <p:cNvPr id="103427" name="TextBox 2">
            <a:extLst>
              <a:ext uri="{FF2B5EF4-FFF2-40B4-BE49-F238E27FC236}">
                <a16:creationId xmlns:a16="http://schemas.microsoft.com/office/drawing/2014/main" id="{29DB9E2F-3DAE-4E26-8C56-6FFCBC3451ED}"/>
              </a:ext>
            </a:extLst>
          </p:cNvPr>
          <p:cNvSpPr txBox="1">
            <a:spLocks noChangeArrowheads="1"/>
          </p:cNvSpPr>
          <p:nvPr/>
        </p:nvSpPr>
        <p:spPr bwMode="auto">
          <a:xfrm>
            <a:off x="501570" y="1638782"/>
            <a:ext cx="8458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latin typeface="Tahoma" panose="020B0604030504040204" pitchFamily="34" charset="0"/>
              </a:rPr>
              <a:t>setSize() vs setPreferredSize()</a:t>
            </a:r>
          </a:p>
          <a:p>
            <a:pPr>
              <a:spcBef>
                <a:spcPct val="0"/>
              </a:spcBef>
              <a:buFontTx/>
              <a:buNone/>
            </a:pPr>
            <a:endParaRPr lang="en-US" altLang="en-US" dirty="0">
              <a:latin typeface="Tahoma" panose="020B0604030504040204" pitchFamily="34" charset="0"/>
            </a:endParaRPr>
          </a:p>
          <a:p>
            <a:pPr>
              <a:spcBef>
                <a:spcPct val="0"/>
              </a:spcBef>
              <a:buFontTx/>
              <a:buNone/>
            </a:pPr>
            <a:r>
              <a:rPr lang="en-US" altLang="en-US" dirty="0">
                <a:latin typeface="Tahoma" panose="020B0604030504040204" pitchFamily="34" charset="0"/>
              </a:rPr>
              <a:t>Typically use setPreferredSize() if you have a layout manager and setSize() if the parent component doesn’t have a layout manager.</a:t>
            </a:r>
          </a:p>
          <a:p>
            <a:pPr>
              <a:spcBef>
                <a:spcPct val="0"/>
              </a:spcBef>
              <a:buFontTx/>
              <a:buNone/>
            </a:pPr>
            <a:endParaRPr lang="en-US" altLang="en-US" dirty="0">
              <a:latin typeface="Tahoma" panose="020B0604030504040204" pitchFamily="34" charset="0"/>
            </a:endParaRPr>
          </a:p>
          <a:p>
            <a:pPr>
              <a:spcBef>
                <a:spcPct val="0"/>
              </a:spcBef>
              <a:buFontTx/>
              <a:buNone/>
            </a:pPr>
            <a:r>
              <a:rPr lang="en-US" altLang="en-US" dirty="0">
                <a:latin typeface="Tahoma" panose="020B0604030504040204" pitchFamily="34" charset="0"/>
              </a:rPr>
              <a:t>a.setPreferredSize(new Dimension(50, 100));</a:t>
            </a:r>
          </a:p>
          <a:p>
            <a:pPr>
              <a:spcBef>
                <a:spcPct val="0"/>
              </a:spcBef>
              <a:buFontTx/>
              <a:buNone/>
            </a:pPr>
            <a:r>
              <a:rPr lang="en-US" altLang="en-US" dirty="0">
                <a:latin typeface="Tahoma" panose="020B0604030504040204" pitchFamily="34" charset="0"/>
              </a:rPr>
              <a:t>// where a is some control</a:t>
            </a:r>
          </a:p>
        </p:txBody>
      </p:sp>
    </p:spTree>
    <p:extLst>
      <p:ext uri="{BB962C8B-B14F-4D97-AF65-F5344CB8AC3E}">
        <p14:creationId xmlns:p14="http://schemas.microsoft.com/office/powerpoint/2010/main" val="314331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3BF2B3CE-2349-44E9-B8E6-CAFD96C6C5B2}"/>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27651" name="WordArt 5">
            <a:extLst>
              <a:ext uri="{FF2B5EF4-FFF2-40B4-BE49-F238E27FC236}">
                <a16:creationId xmlns:a16="http://schemas.microsoft.com/office/drawing/2014/main" id="{59776015-1D83-4A6F-8B9F-978F37719A6D}"/>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Swing Controls</a:t>
            </a:r>
          </a:p>
        </p:txBody>
      </p:sp>
      <p:sp>
        <p:nvSpPr>
          <p:cNvPr id="27652" name="Rectangle 1">
            <a:extLst>
              <a:ext uri="{FF2B5EF4-FFF2-40B4-BE49-F238E27FC236}">
                <a16:creationId xmlns:a16="http://schemas.microsoft.com/office/drawing/2014/main" id="{D1A7658E-9060-4395-851D-E7CCCA479EF5}"/>
              </a:ext>
            </a:extLst>
          </p:cNvPr>
          <p:cNvSpPr>
            <a:spLocks noChangeArrowheads="1"/>
          </p:cNvSpPr>
          <p:nvPr/>
        </p:nvSpPr>
        <p:spPr bwMode="auto">
          <a:xfrm>
            <a:off x="941388" y="1879600"/>
            <a:ext cx="72882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 JFrame is just a window.</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It’s a container object so GUI components may be placed in it.</a:t>
            </a:r>
          </a:p>
        </p:txBody>
      </p:sp>
      <p:pic>
        <p:nvPicPr>
          <p:cNvPr id="2" name="Picture 1">
            <a:extLst>
              <a:ext uri="{FF2B5EF4-FFF2-40B4-BE49-F238E27FC236}">
                <a16:creationId xmlns:a16="http://schemas.microsoft.com/office/drawing/2014/main" id="{24E341F2-A55E-4BF9-9B72-E304BCD345D3}"/>
              </a:ext>
            </a:extLst>
          </p:cNvPr>
          <p:cNvPicPr>
            <a:picLocks noChangeAspect="1"/>
          </p:cNvPicPr>
          <p:nvPr/>
        </p:nvPicPr>
        <p:blipFill>
          <a:blip r:embed="rId3"/>
          <a:stretch>
            <a:fillRect/>
          </a:stretch>
        </p:blipFill>
        <p:spPr>
          <a:xfrm>
            <a:off x="2428081" y="3975100"/>
            <a:ext cx="4314825" cy="2295525"/>
          </a:xfrm>
          <a:prstGeom prst="rect">
            <a:avLst/>
          </a:prstGeom>
        </p:spPr>
      </p:pic>
    </p:spTree>
    <p:extLst>
      <p:ext uri="{BB962C8B-B14F-4D97-AF65-F5344CB8AC3E}">
        <p14:creationId xmlns:p14="http://schemas.microsoft.com/office/powerpoint/2010/main" val="409481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1F3C627B-F86D-42F1-A271-CCAA5F7423D8}"/>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29699" name="WordArt 5">
            <a:extLst>
              <a:ext uri="{FF2B5EF4-FFF2-40B4-BE49-F238E27FC236}">
                <a16:creationId xmlns:a16="http://schemas.microsoft.com/office/drawing/2014/main" id="{58531CF5-0382-4F7B-B7E1-30DF83BD18BF}"/>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Swing Controls</a:t>
            </a:r>
          </a:p>
        </p:txBody>
      </p:sp>
      <p:sp>
        <p:nvSpPr>
          <p:cNvPr id="29700" name="Rectangle 1">
            <a:extLst>
              <a:ext uri="{FF2B5EF4-FFF2-40B4-BE49-F238E27FC236}">
                <a16:creationId xmlns:a16="http://schemas.microsoft.com/office/drawing/2014/main" id="{ACD898BE-1A0F-49FD-A0A4-AB64A2C6CF54}"/>
              </a:ext>
            </a:extLst>
          </p:cNvPr>
          <p:cNvSpPr>
            <a:spLocks noChangeArrowheads="1"/>
          </p:cNvSpPr>
          <p:nvPr/>
        </p:nvSpPr>
        <p:spPr bwMode="auto">
          <a:xfrm>
            <a:off x="941388" y="1879600"/>
            <a:ext cx="72882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 JButton starts some action.</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The text property establishes the caption.</a:t>
            </a:r>
          </a:p>
        </p:txBody>
      </p:sp>
      <p:pic>
        <p:nvPicPr>
          <p:cNvPr id="29701" name="Picture 1">
            <a:extLst>
              <a:ext uri="{FF2B5EF4-FFF2-40B4-BE49-F238E27FC236}">
                <a16:creationId xmlns:a16="http://schemas.microsoft.com/office/drawing/2014/main" id="{FDEA68DD-CD32-48AC-85F4-199EB1C553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429125"/>
            <a:ext cx="29337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007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WordArt 5">
            <a:extLst>
              <a:ext uri="{FF2B5EF4-FFF2-40B4-BE49-F238E27FC236}">
                <a16:creationId xmlns:a16="http://schemas.microsoft.com/office/drawing/2014/main" id="{E89DC431-8AED-49C7-923F-3CF27B7E2C29}"/>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Buttons</a:t>
            </a:r>
          </a:p>
        </p:txBody>
      </p:sp>
      <p:graphicFrame>
        <p:nvGraphicFramePr>
          <p:cNvPr id="2" name="Table 1">
            <a:extLst>
              <a:ext uri="{FF2B5EF4-FFF2-40B4-BE49-F238E27FC236}">
                <a16:creationId xmlns:a16="http://schemas.microsoft.com/office/drawing/2014/main" id="{0779C847-A57E-4021-ABBD-B535EDBFB8DA}"/>
              </a:ext>
            </a:extLst>
          </p:cNvPr>
          <p:cNvGraphicFramePr>
            <a:graphicFrameLocks noGrp="1"/>
          </p:cNvGraphicFramePr>
          <p:nvPr>
            <p:extLst>
              <p:ext uri="{D42A27DB-BD31-4B8C-83A1-F6EECF244321}">
                <p14:modId xmlns:p14="http://schemas.microsoft.com/office/powerpoint/2010/main" val="1116529191"/>
              </p:ext>
            </p:extLst>
          </p:nvPr>
        </p:nvGraphicFramePr>
        <p:xfrm>
          <a:off x="387751" y="1944547"/>
          <a:ext cx="8368498" cy="3806881"/>
        </p:xfrm>
        <a:graphic>
          <a:graphicData uri="http://schemas.openxmlformats.org/drawingml/2006/table">
            <a:tbl>
              <a:tblPr firstRow="1" bandRow="1">
                <a:tableStyleId>{93296810-A885-4BE3-A3E7-6D5BEEA58F35}</a:tableStyleId>
              </a:tblPr>
              <a:tblGrid>
                <a:gridCol w="2177458">
                  <a:extLst>
                    <a:ext uri="{9D8B030D-6E8A-4147-A177-3AD203B41FA5}">
                      <a16:colId xmlns:a16="http://schemas.microsoft.com/office/drawing/2014/main" val="1590747669"/>
                    </a:ext>
                  </a:extLst>
                </a:gridCol>
                <a:gridCol w="6191040">
                  <a:extLst>
                    <a:ext uri="{9D8B030D-6E8A-4147-A177-3AD203B41FA5}">
                      <a16:colId xmlns:a16="http://schemas.microsoft.com/office/drawing/2014/main" val="28668376"/>
                    </a:ext>
                  </a:extLst>
                </a:gridCol>
              </a:tblGrid>
              <a:tr h="468212">
                <a:tc>
                  <a:txBody>
                    <a:bodyPr/>
                    <a:lstStyle/>
                    <a:p>
                      <a:pPr algn="ctr"/>
                      <a:r>
                        <a:rPr lang="en-US" altLang="en-US" sz="2400" dirty="0"/>
                        <a:t>Properties</a:t>
                      </a:r>
                      <a:endParaRPr lang="en-US" sz="2400" dirty="0"/>
                    </a:p>
                  </a:txBody>
                  <a:tcPr/>
                </a:tc>
                <a:tc>
                  <a:txBody>
                    <a:bodyPr/>
                    <a:lstStyle/>
                    <a:p>
                      <a:pPr algn="ctr"/>
                      <a:r>
                        <a:rPr lang="en-US" sz="2400" dirty="0"/>
                        <a:t>Description</a:t>
                      </a:r>
                    </a:p>
                  </a:txBody>
                  <a:tcPr/>
                </a:tc>
                <a:extLst>
                  <a:ext uri="{0D108BD9-81ED-4DB2-BD59-A6C34878D82A}">
                    <a16:rowId xmlns:a16="http://schemas.microsoft.com/office/drawing/2014/main" val="3217715266"/>
                  </a:ext>
                </a:extLst>
              </a:tr>
              <a:tr h="468212">
                <a:tc>
                  <a:txBody>
                    <a:bodyPr/>
                    <a:lstStyle/>
                    <a:p>
                      <a:r>
                        <a:rPr lang="en-US" altLang="en-US" sz="2400" dirty="0"/>
                        <a:t>font</a:t>
                      </a:r>
                      <a:endParaRPr lang="en-US" sz="2400" dirty="0"/>
                    </a:p>
                  </a:txBody>
                  <a:tcPr/>
                </a:tc>
                <a:tc>
                  <a:txBody>
                    <a:bodyPr/>
                    <a:lstStyle/>
                    <a:p>
                      <a:r>
                        <a:rPr lang="en-US" altLang="en-US" sz="2400" dirty="0"/>
                        <a:t>Font name, style, size</a:t>
                      </a:r>
                      <a:endParaRPr lang="en-US" sz="2400" dirty="0"/>
                    </a:p>
                  </a:txBody>
                  <a:tcPr/>
                </a:tc>
                <a:extLst>
                  <a:ext uri="{0D108BD9-81ED-4DB2-BD59-A6C34878D82A}">
                    <a16:rowId xmlns:a16="http://schemas.microsoft.com/office/drawing/2014/main" val="83051071"/>
                  </a:ext>
                </a:extLst>
              </a:tr>
              <a:tr h="468212">
                <a:tc>
                  <a:txBody>
                    <a:bodyPr/>
                    <a:lstStyle/>
                    <a:p>
                      <a:r>
                        <a:rPr lang="en-US" altLang="en-US" sz="2400" dirty="0"/>
                        <a:t>background</a:t>
                      </a:r>
                      <a:endParaRPr lang="en-US" sz="2400" dirty="0"/>
                    </a:p>
                  </a:txBody>
                  <a:tcPr/>
                </a:tc>
                <a:tc>
                  <a:txBody>
                    <a:bodyPr/>
                    <a:lstStyle/>
                    <a:p>
                      <a:r>
                        <a:rPr lang="en-US" altLang="en-US" sz="2400" dirty="0"/>
                        <a:t>Button background color</a:t>
                      </a:r>
                      <a:endParaRPr lang="en-US" sz="2400" dirty="0"/>
                    </a:p>
                  </a:txBody>
                  <a:tcPr/>
                </a:tc>
                <a:extLst>
                  <a:ext uri="{0D108BD9-81ED-4DB2-BD59-A6C34878D82A}">
                    <a16:rowId xmlns:a16="http://schemas.microsoft.com/office/drawing/2014/main" val="4208255329"/>
                  </a:ext>
                </a:extLst>
              </a:tr>
              <a:tr h="486175">
                <a:tc>
                  <a:txBody>
                    <a:bodyPr/>
                    <a:lstStyle/>
                    <a:p>
                      <a:r>
                        <a:rPr lang="en-US" sz="2400" dirty="0"/>
                        <a:t>foreground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Color of text</a:t>
                      </a:r>
                    </a:p>
                  </a:txBody>
                  <a:tcPr/>
                </a:tc>
                <a:extLst>
                  <a:ext uri="{0D108BD9-81ED-4DB2-BD59-A6C34878D82A}">
                    <a16:rowId xmlns:a16="http://schemas.microsoft.com/office/drawing/2014/main" val="2261899658"/>
                  </a:ext>
                </a:extLst>
              </a:tr>
              <a:tr h="468212">
                <a:tc>
                  <a:txBody>
                    <a:bodyPr/>
                    <a:lstStyle/>
                    <a:p>
                      <a:r>
                        <a:rPr lang="en-US" sz="2400" dirty="0"/>
                        <a:t>visible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false, hides the button</a:t>
                      </a:r>
                    </a:p>
                  </a:txBody>
                  <a:tcPr/>
                </a:tc>
                <a:extLst>
                  <a:ext uri="{0D108BD9-81ED-4DB2-BD59-A6C34878D82A}">
                    <a16:rowId xmlns:a16="http://schemas.microsoft.com/office/drawing/2014/main" val="1925899995"/>
                  </a:ext>
                </a:extLst>
              </a:tr>
              <a:tr h="468212">
                <a:tc>
                  <a:txBody>
                    <a:bodyPr/>
                    <a:lstStyle/>
                    <a:p>
                      <a:r>
                        <a:rPr lang="en-US" sz="2400" dirty="0"/>
                        <a:t>Icon</a:t>
                      </a:r>
                    </a:p>
                  </a:txBody>
                  <a:tcPr/>
                </a:tc>
                <a:tc>
                  <a:txBody>
                    <a:bodyPr/>
                    <a:lstStyle/>
                    <a:p>
                      <a:r>
                        <a:rPr lang="en-US" altLang="en-US" sz="2400" dirty="0"/>
                        <a:t>Picture displayed on button</a:t>
                      </a:r>
                      <a:endParaRPr lang="en-US" sz="2400" dirty="0"/>
                    </a:p>
                  </a:txBody>
                  <a:tcPr/>
                </a:tc>
                <a:extLst>
                  <a:ext uri="{0D108BD9-81ED-4DB2-BD59-A6C34878D82A}">
                    <a16:rowId xmlns:a16="http://schemas.microsoft.com/office/drawing/2014/main" val="1088342744"/>
                  </a:ext>
                </a:extLst>
              </a:tr>
              <a:tr h="517848">
                <a:tc>
                  <a:txBody>
                    <a:bodyPr/>
                    <a:lstStyle/>
                    <a:p>
                      <a:r>
                        <a:rPr lang="en-US" sz="2400" dirty="0"/>
                        <a:t>enabled</a:t>
                      </a:r>
                    </a:p>
                  </a:txBody>
                  <a:tcPr/>
                </a:tc>
                <a:tc>
                  <a:txBody>
                    <a:bodyPr/>
                    <a:lstStyle/>
                    <a:p>
                      <a:r>
                        <a:rPr lang="en-US" altLang="en-US" sz="2400" dirty="0"/>
                        <a:t>If false, button is visible, but cannot accept clicks</a:t>
                      </a:r>
                      <a:endParaRPr lang="en-US" sz="2400" dirty="0"/>
                    </a:p>
                  </a:txBody>
                  <a:tcPr/>
                </a:tc>
                <a:extLst>
                  <a:ext uri="{0D108BD9-81ED-4DB2-BD59-A6C34878D82A}">
                    <a16:rowId xmlns:a16="http://schemas.microsoft.com/office/drawing/2014/main" val="3726751942"/>
                  </a:ext>
                </a:extLst>
              </a:tr>
              <a:tr h="461798">
                <a:tc>
                  <a:txBody>
                    <a:bodyPr/>
                    <a:lstStyle/>
                    <a:p>
                      <a:r>
                        <a:rPr lang="en-US" altLang="en-US" sz="2400" dirty="0"/>
                        <a:t>text</a:t>
                      </a:r>
                      <a:endParaRPr lang="en-US" sz="2400" dirty="0"/>
                    </a:p>
                  </a:txBody>
                  <a:tcPr/>
                </a:tc>
                <a:tc>
                  <a:txBody>
                    <a:bodyPr/>
                    <a:lstStyle/>
                    <a:p>
                      <a:r>
                        <a:rPr lang="en-US" altLang="en-US" sz="2400" dirty="0"/>
                        <a:t>String displayed on button</a:t>
                      </a:r>
                      <a:endParaRPr lang="en-US" sz="2400" dirty="0"/>
                    </a:p>
                  </a:txBody>
                  <a:tcPr/>
                </a:tc>
                <a:extLst>
                  <a:ext uri="{0D108BD9-81ED-4DB2-BD59-A6C34878D82A}">
                    <a16:rowId xmlns:a16="http://schemas.microsoft.com/office/drawing/2014/main" val="3238756786"/>
                  </a:ext>
                </a:extLst>
              </a:tr>
            </a:tbl>
          </a:graphicData>
        </a:graphic>
      </p:graphicFrame>
    </p:spTree>
    <p:extLst>
      <p:ext uri="{BB962C8B-B14F-4D97-AF65-F5344CB8AC3E}">
        <p14:creationId xmlns:p14="http://schemas.microsoft.com/office/powerpoint/2010/main" val="255950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a:extLst>
              <a:ext uri="{FF2B5EF4-FFF2-40B4-BE49-F238E27FC236}">
                <a16:creationId xmlns:a16="http://schemas.microsoft.com/office/drawing/2014/main" id="{8CAC87D5-197C-4813-84F0-B16F9F029E45}"/>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graphicFrame>
        <p:nvGraphicFramePr>
          <p:cNvPr id="2" name="Table 1">
            <a:extLst>
              <a:ext uri="{FF2B5EF4-FFF2-40B4-BE49-F238E27FC236}">
                <a16:creationId xmlns:a16="http://schemas.microsoft.com/office/drawing/2014/main" id="{4AEA7FB6-7358-416D-B2E5-93B5BBE1EDEB}"/>
              </a:ext>
            </a:extLst>
          </p:cNvPr>
          <p:cNvGraphicFramePr>
            <a:graphicFrameLocks noGrp="1"/>
          </p:cNvGraphicFramePr>
          <p:nvPr>
            <p:extLst>
              <p:ext uri="{D42A27DB-BD31-4B8C-83A1-F6EECF244321}">
                <p14:modId xmlns:p14="http://schemas.microsoft.com/office/powerpoint/2010/main" val="1682922976"/>
              </p:ext>
            </p:extLst>
          </p:nvPr>
        </p:nvGraphicFramePr>
        <p:xfrm>
          <a:off x="378106" y="1817282"/>
          <a:ext cx="8476527" cy="4023360"/>
        </p:xfrm>
        <a:graphic>
          <a:graphicData uri="http://schemas.openxmlformats.org/drawingml/2006/table">
            <a:tbl>
              <a:tblPr firstRow="1" bandRow="1">
                <a:tableStyleId>{93296810-A885-4BE3-A3E7-6D5BEEA58F35}</a:tableStyleId>
              </a:tblPr>
              <a:tblGrid>
                <a:gridCol w="2237773">
                  <a:extLst>
                    <a:ext uri="{9D8B030D-6E8A-4147-A177-3AD203B41FA5}">
                      <a16:colId xmlns:a16="http://schemas.microsoft.com/office/drawing/2014/main" val="2636874280"/>
                    </a:ext>
                  </a:extLst>
                </a:gridCol>
                <a:gridCol w="6238754">
                  <a:extLst>
                    <a:ext uri="{9D8B030D-6E8A-4147-A177-3AD203B41FA5}">
                      <a16:colId xmlns:a16="http://schemas.microsoft.com/office/drawing/2014/main" val="591714599"/>
                    </a:ext>
                  </a:extLst>
                </a:gridCol>
              </a:tblGrid>
              <a:tr h="370840">
                <a:tc>
                  <a:txBody>
                    <a:bodyPr/>
                    <a:lstStyle/>
                    <a:p>
                      <a:pPr algn="ctr"/>
                      <a:r>
                        <a:rPr lang="en-US" sz="2400" dirty="0"/>
                        <a:t>Methods</a:t>
                      </a:r>
                    </a:p>
                  </a:txBody>
                  <a:tcPr/>
                </a:tc>
                <a:tc>
                  <a:txBody>
                    <a:bodyPr/>
                    <a:lstStyle/>
                    <a:p>
                      <a:pPr algn="ctr"/>
                      <a:r>
                        <a:rPr lang="en-US" sz="2400" dirty="0"/>
                        <a:t>Description</a:t>
                      </a:r>
                    </a:p>
                  </a:txBody>
                  <a:tcPr/>
                </a:tc>
                <a:extLst>
                  <a:ext uri="{0D108BD9-81ED-4DB2-BD59-A6C34878D82A}">
                    <a16:rowId xmlns:a16="http://schemas.microsoft.com/office/drawing/2014/main" val="3440968702"/>
                  </a:ext>
                </a:extLst>
              </a:tr>
              <a:tr h="370840">
                <a:tc>
                  <a:txBody>
                    <a:bodyPr/>
                    <a:lstStyle/>
                    <a:p>
                      <a:r>
                        <a:rPr lang="en-US" altLang="en-US" sz="2400" dirty="0"/>
                        <a:t>setText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button text.</a:t>
                      </a:r>
                    </a:p>
                  </a:txBody>
                  <a:tcPr/>
                </a:tc>
                <a:extLst>
                  <a:ext uri="{0D108BD9-81ED-4DB2-BD59-A6C34878D82A}">
                    <a16:rowId xmlns:a16="http://schemas.microsoft.com/office/drawing/2014/main" val="2913345478"/>
                  </a:ext>
                </a:extLst>
              </a:tr>
              <a:tr h="370840">
                <a:tc>
                  <a:txBody>
                    <a:bodyPr/>
                    <a:lstStyle/>
                    <a:p>
                      <a:r>
                        <a:rPr lang="en-US" altLang="en-US" sz="2400" dirty="0"/>
                        <a:t>setFont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font name, style, size.</a:t>
                      </a:r>
                    </a:p>
                  </a:txBody>
                  <a:tcPr/>
                </a:tc>
                <a:extLst>
                  <a:ext uri="{0D108BD9-81ED-4DB2-BD59-A6C34878D82A}">
                    <a16:rowId xmlns:a16="http://schemas.microsoft.com/office/drawing/2014/main" val="3376852657"/>
                  </a:ext>
                </a:extLst>
              </a:tr>
              <a:tr h="370840">
                <a:tc>
                  <a:txBody>
                    <a:bodyPr/>
                    <a:lstStyle/>
                    <a:p>
                      <a:r>
                        <a:rPr lang="en-US" altLang="en-US" sz="2400" dirty="0"/>
                        <a:t>setBackground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button background color.</a:t>
                      </a:r>
                    </a:p>
                  </a:txBody>
                  <a:tcPr/>
                </a:tc>
                <a:extLst>
                  <a:ext uri="{0D108BD9-81ED-4DB2-BD59-A6C34878D82A}">
                    <a16:rowId xmlns:a16="http://schemas.microsoft.com/office/drawing/2014/main" val="1265124737"/>
                  </a:ext>
                </a:extLst>
              </a:tr>
              <a:tr h="370840">
                <a:tc>
                  <a:txBody>
                    <a:bodyPr/>
                    <a:lstStyle/>
                    <a:p>
                      <a:r>
                        <a:rPr lang="en-US" altLang="en-US" sz="2400" dirty="0"/>
                        <a:t>setForeground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color of text.</a:t>
                      </a:r>
                    </a:p>
                  </a:txBody>
                  <a:tcPr/>
                </a:tc>
                <a:extLst>
                  <a:ext uri="{0D108BD9-81ED-4DB2-BD59-A6C34878D82A}">
                    <a16:rowId xmlns:a16="http://schemas.microsoft.com/office/drawing/2014/main" val="4224388922"/>
                  </a:ext>
                </a:extLst>
              </a:tr>
              <a:tr h="370840">
                <a:tc>
                  <a:txBody>
                    <a:bodyPr/>
                    <a:lstStyle/>
                    <a:p>
                      <a:r>
                        <a:rPr lang="en-US" altLang="en-US" sz="2400" dirty="0"/>
                        <a:t>setEnabled	</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boolean value to indicate if button is clickable.</a:t>
                      </a:r>
                    </a:p>
                  </a:txBody>
                  <a:tcPr/>
                </a:tc>
                <a:extLst>
                  <a:ext uri="{0D108BD9-81ED-4DB2-BD59-A6C34878D82A}">
                    <a16:rowId xmlns:a16="http://schemas.microsoft.com/office/drawing/2014/main" val="3451817837"/>
                  </a:ext>
                </a:extLst>
              </a:tr>
              <a:tr h="370840">
                <a:tc>
                  <a:txBody>
                    <a:bodyPr/>
                    <a:lstStyle/>
                    <a:p>
                      <a:r>
                        <a:rPr lang="en-US" altLang="en-US" sz="2400" dirty="0"/>
                        <a:t>setVisible</a:t>
                      </a:r>
                      <a:endParaRPr lang="en-US" sz="2400" dirty="0"/>
                    </a:p>
                  </a:txBody>
                  <a:tcPr/>
                </a:tc>
                <a:tc>
                  <a:txBody>
                    <a:bodyPr/>
                    <a:lstStyle/>
                    <a:p>
                      <a:r>
                        <a:rPr lang="en-US" altLang="en-US" sz="2400" dirty="0"/>
                        <a:t>Sets boolean value to indicate if button is visible.</a:t>
                      </a:r>
                      <a:endParaRPr lang="en-US" sz="2400" dirty="0"/>
                    </a:p>
                  </a:txBody>
                  <a:tcPr/>
                </a:tc>
                <a:extLst>
                  <a:ext uri="{0D108BD9-81ED-4DB2-BD59-A6C34878D82A}">
                    <a16:rowId xmlns:a16="http://schemas.microsoft.com/office/drawing/2014/main" val="2953951520"/>
                  </a:ext>
                </a:extLst>
              </a:tr>
              <a:tr h="370840">
                <a:tc>
                  <a:txBody>
                    <a:bodyPr/>
                    <a:lstStyle/>
                    <a:p>
                      <a:r>
                        <a:rPr lang="en-US" altLang="en-US" sz="2400" dirty="0"/>
                        <a:t>doClick</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Generates a click event for a button.</a:t>
                      </a:r>
                    </a:p>
                  </a:txBody>
                  <a:tcPr/>
                </a:tc>
                <a:extLst>
                  <a:ext uri="{0D108BD9-81ED-4DB2-BD59-A6C34878D82A}">
                    <a16:rowId xmlns:a16="http://schemas.microsoft.com/office/drawing/2014/main" val="4009006031"/>
                  </a:ext>
                </a:extLst>
              </a:tr>
            </a:tbl>
          </a:graphicData>
        </a:graphic>
      </p:graphicFrame>
      <p:sp>
        <p:nvSpPr>
          <p:cNvPr id="6" name="WordArt 5">
            <a:extLst>
              <a:ext uri="{FF2B5EF4-FFF2-40B4-BE49-F238E27FC236}">
                <a16:creationId xmlns:a16="http://schemas.microsoft.com/office/drawing/2014/main" id="{7F24CE3E-249E-4674-AA53-9835260F6E21}"/>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Buttons</a:t>
            </a:r>
          </a:p>
        </p:txBody>
      </p:sp>
    </p:spTree>
    <p:extLst>
      <p:ext uri="{BB962C8B-B14F-4D97-AF65-F5344CB8AC3E}">
        <p14:creationId xmlns:p14="http://schemas.microsoft.com/office/powerpoint/2010/main" val="6179211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945</TotalTime>
  <Words>2719</Words>
  <Application>Microsoft Office PowerPoint</Application>
  <PresentationFormat>On-screen Show (4:3)</PresentationFormat>
  <Paragraphs>643</Paragraphs>
  <Slides>51</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Calibri</vt:lpstr>
      <vt:lpstr>Calibri Light</vt:lpstr>
      <vt:lpstr>Courier New</vt:lpstr>
      <vt:lpstr>Impact</vt:lpstr>
      <vt:lpstr>ScratchFont</vt:lpstr>
      <vt:lpstr>Tahoma</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Hulett</dc:creator>
  <cp:lastModifiedBy>BRYCE HULETT</cp:lastModifiedBy>
  <cp:revision>146</cp:revision>
  <dcterms:created xsi:type="dcterms:W3CDTF">2017-03-11T15:11:48Z</dcterms:created>
  <dcterms:modified xsi:type="dcterms:W3CDTF">2020-01-07T17:05:47Z</dcterms:modified>
</cp:coreProperties>
</file>