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7" r:id="rId2"/>
    <p:sldId id="367" r:id="rId3"/>
    <p:sldId id="368" r:id="rId4"/>
    <p:sldId id="369" r:id="rId5"/>
    <p:sldId id="370" r:id="rId6"/>
    <p:sldId id="371" r:id="rId7"/>
    <p:sldId id="372" r:id="rId8"/>
    <p:sldId id="373" r:id="rId9"/>
    <p:sldId id="374" r:id="rId10"/>
    <p:sldId id="375" r:id="rId11"/>
    <p:sldId id="376" r:id="rId12"/>
    <p:sldId id="377" r:id="rId13"/>
    <p:sldId id="378" r:id="rId14"/>
    <p:sldId id="379" r:id="rId15"/>
    <p:sldId id="380" r:id="rId16"/>
    <p:sldId id="381" r:id="rId17"/>
    <p:sldId id="382" r:id="rId18"/>
    <p:sldId id="383" r:id="rId19"/>
    <p:sldId id="384" r:id="rId20"/>
    <p:sldId id="385" r:id="rId21"/>
    <p:sldId id="38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0305" autoAdjust="0"/>
  </p:normalViewPr>
  <p:slideViewPr>
    <p:cSldViewPr snapToGrid="0">
      <p:cViewPr varScale="1">
        <p:scale>
          <a:sx n="61" d="100"/>
          <a:sy n="61" d="100"/>
        </p:scale>
        <p:origin x="1456" y="2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1" d="100"/>
          <a:sy n="51" d="100"/>
        </p:scale>
        <p:origin x="2692"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89CCDD8-F644-4CFC-8EB3-9E0EFF06BDA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4991524-155F-4D28-80A7-BE93C9B63C6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BE5443-FFC5-43CA-B8EF-A79ADE693BF8}" type="datetimeFigureOut">
              <a:rPr lang="en-US" smtClean="0"/>
              <a:t>8/28/2017</a:t>
            </a:fld>
            <a:endParaRPr lang="en-US" dirty="0"/>
          </a:p>
        </p:txBody>
      </p:sp>
      <p:sp>
        <p:nvSpPr>
          <p:cNvPr id="4" name="Footer Placeholder 3">
            <a:extLst>
              <a:ext uri="{FF2B5EF4-FFF2-40B4-BE49-F238E27FC236}">
                <a16:creationId xmlns:a16="http://schemas.microsoft.com/office/drawing/2014/main" id="{A22F5351-09C6-4DFC-9F9A-3CB3F3B48AD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503CECC-4A4A-4E6D-AE9A-B81E6566A1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834E89-5E33-4548-B908-BC5A8D2E39E1}" type="slidenum">
              <a:rPr lang="en-US" smtClean="0"/>
              <a:t>‹#›</a:t>
            </a:fld>
            <a:endParaRPr lang="en-US" dirty="0"/>
          </a:p>
        </p:txBody>
      </p:sp>
    </p:spTree>
    <p:extLst>
      <p:ext uri="{BB962C8B-B14F-4D97-AF65-F5344CB8AC3E}">
        <p14:creationId xmlns:p14="http://schemas.microsoft.com/office/powerpoint/2010/main" val="22131994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69AFB5-F799-4D06-92DD-C51F6C49E2DD}" type="datetimeFigureOut">
              <a:rPr lang="en-US" smtClean="0"/>
              <a:t>8/28/2017</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624C7C-75BF-40D7-9DD6-F528632A190E}" type="slidenum">
              <a:rPr lang="en-US" smtClean="0"/>
              <a:t>‹#›</a:t>
            </a:fld>
            <a:endParaRPr lang="en-US" dirty="0"/>
          </a:p>
        </p:txBody>
      </p:sp>
    </p:spTree>
    <p:extLst>
      <p:ext uri="{BB962C8B-B14F-4D97-AF65-F5344CB8AC3E}">
        <p14:creationId xmlns:p14="http://schemas.microsoft.com/office/powerpoint/2010/main" val="2771762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371600" y="1143000"/>
            <a:ext cx="4114800" cy="3086100"/>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extLst>
      <p:ext uri="{BB962C8B-B14F-4D97-AF65-F5344CB8AC3E}">
        <p14:creationId xmlns:p14="http://schemas.microsoft.com/office/powerpoint/2010/main" val="33050088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5502C29B-D565-42C8-9D08-75B9028512F5}"/>
              </a:ext>
            </a:extLst>
          </p:cNvPr>
          <p:cNvSpPr>
            <a:spLocks noChangeArrowheads="1" noTextEdit="1"/>
          </p:cNvSpPr>
          <p:nvPr>
            <p:ph type="sldImg"/>
          </p:nvPr>
        </p:nvSpPr>
        <p:spPr>
          <a:ln/>
        </p:spPr>
      </p:sp>
      <p:sp>
        <p:nvSpPr>
          <p:cNvPr id="34819" name="Rectangle 3">
            <a:extLst>
              <a:ext uri="{FF2B5EF4-FFF2-40B4-BE49-F238E27FC236}">
                <a16:creationId xmlns:a16="http://schemas.microsoft.com/office/drawing/2014/main" id="{7608FC07-97B0-481D-8B6E-8D8B620D616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Using ImageIO to read the contents of an image into a BufferedImage object, makes it very easy for us to manipulate an image.  The BufferedImage class provides 47 methods providing many tools for manipulation.</a:t>
            </a:r>
          </a:p>
        </p:txBody>
      </p:sp>
    </p:spTree>
    <p:extLst>
      <p:ext uri="{BB962C8B-B14F-4D97-AF65-F5344CB8AC3E}">
        <p14:creationId xmlns:p14="http://schemas.microsoft.com/office/powerpoint/2010/main" val="1885373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D31AEB19-187B-4FB0-B207-0E3894DA9765}"/>
              </a:ext>
            </a:extLst>
          </p:cNvPr>
          <p:cNvSpPr>
            <a:spLocks noChangeArrowheads="1" noTextEdit="1"/>
          </p:cNvSpPr>
          <p:nvPr>
            <p:ph type="sldImg"/>
          </p:nvPr>
        </p:nvSpPr>
        <p:spPr>
          <a:ln/>
        </p:spPr>
      </p:sp>
      <p:sp>
        <p:nvSpPr>
          <p:cNvPr id="36867" name="Rectangle 3">
            <a:extLst>
              <a:ext uri="{FF2B5EF4-FFF2-40B4-BE49-F238E27FC236}">
                <a16:creationId xmlns:a16="http://schemas.microsoft.com/office/drawing/2014/main" id="{C533DC1C-A8E1-40EB-A4D3-7FF45ADD04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One of those methods is </a:t>
            </a:r>
            <a:r>
              <a:rPr lang="en-US" altLang="en-US" sz="1600" i="1"/>
              <a:t>getSubimage</a:t>
            </a:r>
            <a:r>
              <a:rPr lang="en-US" altLang="en-US" sz="1600"/>
              <a:t> which r</a:t>
            </a:r>
            <a:r>
              <a:rPr lang="en-US" altLang="en-US"/>
              <a:t>eturns a subimage defined by a specified rectangular region; the subimage shares the same data array as the original image.</a:t>
            </a:r>
          </a:p>
          <a:p>
            <a:pPr eaLnBrk="1" hangingPunct="1"/>
            <a:endParaRPr lang="en-US" altLang="en-US" sz="1600"/>
          </a:p>
          <a:p>
            <a:pPr eaLnBrk="1" hangingPunct="1"/>
            <a:r>
              <a:rPr lang="en-US" altLang="en-US" sz="1600"/>
              <a:t>BufferedImage's </a:t>
            </a:r>
            <a:r>
              <a:rPr lang="en-US" altLang="en-US" sz="1600" i="1"/>
              <a:t>getSubimage</a:t>
            </a:r>
            <a:r>
              <a:rPr lang="en-US" altLang="en-US" sz="1600"/>
              <a:t> method will throw a RasterFormatException if the method's parameter values do not refer to an area within the image.</a:t>
            </a:r>
          </a:p>
          <a:p>
            <a:pPr eaLnBrk="1" hangingPunct="1"/>
            <a:endParaRPr lang="en-US" altLang="en-US" sz="1600"/>
          </a:p>
          <a:p>
            <a:pPr eaLnBrk="1" hangingPunct="1"/>
            <a:r>
              <a:rPr lang="en-US" altLang="en-US" sz="1600"/>
              <a:t>An example application that demonstrates the use of subimages may be found under </a:t>
            </a:r>
            <a:r>
              <a:rPr lang="en-US" altLang="en-US" sz="1600" i="1"/>
              <a:t>Resources</a:t>
            </a:r>
            <a:r>
              <a:rPr lang="en-US" altLang="en-US" sz="1600"/>
              <a:t> in a file named </a:t>
            </a:r>
            <a:r>
              <a:rPr lang="en-US" altLang="en-US" sz="1600" i="1"/>
              <a:t>SubImageDemo.java</a:t>
            </a:r>
            <a:r>
              <a:rPr lang="en-US" altLang="en-US" sz="1600"/>
              <a:t>.</a:t>
            </a:r>
            <a:endParaRPr lang="en-US" altLang="en-US" sz="2000"/>
          </a:p>
          <a:p>
            <a:pPr eaLnBrk="1" hangingPunct="1"/>
            <a:endParaRPr lang="en-US" altLang="en-US" sz="1600"/>
          </a:p>
          <a:p>
            <a:pPr eaLnBrk="1" hangingPunct="1"/>
            <a:endParaRPr lang="en-US" altLang="en-US" sz="1600"/>
          </a:p>
        </p:txBody>
      </p:sp>
    </p:spTree>
    <p:extLst>
      <p:ext uri="{BB962C8B-B14F-4D97-AF65-F5344CB8AC3E}">
        <p14:creationId xmlns:p14="http://schemas.microsoft.com/office/powerpoint/2010/main" val="553457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C1061C05-8B5C-446E-800C-2716D0A7AC64}"/>
              </a:ext>
            </a:extLst>
          </p:cNvPr>
          <p:cNvSpPr>
            <a:spLocks noChangeArrowheads="1" noTextEdit="1"/>
          </p:cNvSpPr>
          <p:nvPr>
            <p:ph type="sldImg"/>
          </p:nvPr>
        </p:nvSpPr>
        <p:spPr>
          <a:ln/>
        </p:spPr>
      </p:sp>
      <p:sp>
        <p:nvSpPr>
          <p:cNvPr id="38915" name="Rectangle 3">
            <a:extLst>
              <a:ext uri="{FF2B5EF4-FFF2-40B4-BE49-F238E27FC236}">
                <a16:creationId xmlns:a16="http://schemas.microsoft.com/office/drawing/2014/main" id="{CAB88AAD-0973-461B-9EBA-ACE46A942CC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ImageIO class provides three write methods, one writes to a File object, one writes to an ImageOutputStream, and one writes to an OutputStream.</a:t>
            </a:r>
          </a:p>
          <a:p>
            <a:pPr eaLnBrk="1" hangingPunct="1"/>
            <a:endParaRPr lang="en-US" altLang="en-US" sz="1600"/>
          </a:p>
          <a:p>
            <a:pPr eaLnBrk="1" hangingPunct="1"/>
            <a:r>
              <a:rPr lang="en-US" altLang="en-US" sz="1600"/>
              <a:t>ImageIO’s </a:t>
            </a:r>
            <a:r>
              <a:rPr lang="en-US" altLang="en-US" sz="1600" i="1"/>
              <a:t>write</a:t>
            </a:r>
            <a:r>
              <a:rPr lang="en-US" altLang="en-US" sz="1600"/>
              <a:t> method throws </a:t>
            </a:r>
            <a:r>
              <a:rPr lang="en-US" altLang="en-US" sz="1600" i="1"/>
              <a:t>IllegalArgumentException</a:t>
            </a:r>
            <a:r>
              <a:rPr lang="en-US" altLang="en-US" sz="1600"/>
              <a:t> if any parameter is null, and </a:t>
            </a:r>
            <a:r>
              <a:rPr lang="en-US" altLang="en-US" sz="1600" i="1"/>
              <a:t>IOException</a:t>
            </a:r>
            <a:r>
              <a:rPr lang="en-US" altLang="en-US" sz="1600"/>
              <a:t> if an error occurs during writing.</a:t>
            </a:r>
          </a:p>
        </p:txBody>
      </p:sp>
    </p:spTree>
    <p:extLst>
      <p:ext uri="{BB962C8B-B14F-4D97-AF65-F5344CB8AC3E}">
        <p14:creationId xmlns:p14="http://schemas.microsoft.com/office/powerpoint/2010/main" val="18176474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F6CEBA3-A104-4A07-A622-6DACD6493845}"/>
              </a:ext>
            </a:extLst>
          </p:cNvPr>
          <p:cNvSpPr>
            <a:spLocks noChangeArrowheads="1" noTextEdit="1"/>
          </p:cNvSpPr>
          <p:nvPr>
            <p:ph type="sldImg"/>
          </p:nvPr>
        </p:nvSpPr>
        <p:spPr>
          <a:ln/>
        </p:spPr>
      </p:sp>
      <p:sp>
        <p:nvSpPr>
          <p:cNvPr id="40963" name="Rectangle 3">
            <a:extLst>
              <a:ext uri="{FF2B5EF4-FFF2-40B4-BE49-F238E27FC236}">
                <a16:creationId xmlns:a16="http://schemas.microsoft.com/office/drawing/2014/main" id="{D61E9F51-334B-4C30-AE34-709554CAC6C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BufferedImage class provides 14 static fields, one of which is TYPE_INT_ARGB; used for specifying an image with 8-bit RGBA color components packed into integer pixels.</a:t>
            </a:r>
          </a:p>
          <a:p>
            <a:pPr eaLnBrk="1" hangingPunct="1"/>
            <a:endParaRPr lang="en-US" altLang="en-US" sz="1600"/>
          </a:p>
          <a:p>
            <a:pPr eaLnBrk="1" hangingPunct="1"/>
            <a:r>
              <a:rPr lang="en-US" altLang="en-US" sz="1600"/>
              <a:t>After creating an BufferedImage and getting the Graphics2D object using getGraphics, we can draw into the image using the Graphics class methods.</a:t>
            </a:r>
          </a:p>
        </p:txBody>
      </p:sp>
    </p:spTree>
    <p:extLst>
      <p:ext uri="{BB962C8B-B14F-4D97-AF65-F5344CB8AC3E}">
        <p14:creationId xmlns:p14="http://schemas.microsoft.com/office/powerpoint/2010/main" val="32492529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4B859064-6C8B-43E2-B9DC-8FF83DEC95F0}"/>
              </a:ext>
            </a:extLst>
          </p:cNvPr>
          <p:cNvSpPr>
            <a:spLocks noChangeArrowheads="1" noTextEdit="1"/>
          </p:cNvSpPr>
          <p:nvPr>
            <p:ph type="sldImg"/>
          </p:nvPr>
        </p:nvSpPr>
        <p:spPr>
          <a:ln/>
        </p:spPr>
      </p:sp>
      <p:sp>
        <p:nvSpPr>
          <p:cNvPr id="43011" name="Rectangle 3">
            <a:extLst>
              <a:ext uri="{FF2B5EF4-FFF2-40B4-BE49-F238E27FC236}">
                <a16:creationId xmlns:a16="http://schemas.microsoft.com/office/drawing/2014/main" id="{A625D484-7AD3-4CFC-9769-CC235D56FA4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Portable Network Graphic, PNG (file with extension “. png”), is another image file format. But unlike Joint Photographic Experts Group, JPEG format (file with extension “. jpg”), PNG format supports transparent colors.</a:t>
            </a:r>
          </a:p>
          <a:p>
            <a:pPr eaLnBrk="1" hangingPunct="1"/>
            <a:endParaRPr lang="en-US" altLang="en-US" sz="1600"/>
          </a:p>
          <a:p>
            <a:pPr eaLnBrk="1" hangingPunct="1"/>
            <a:r>
              <a:rPr lang="en-US" altLang="en-US" sz="1600">
                <a:latin typeface="Tahoma" panose="020B0604030504040204" pitchFamily="34" charset="0"/>
              </a:rPr>
              <a:t>GIF and PNG file formats both support transparency, but GIF supports only fully transparent or fully opaque cases, whereas PNG supports alpha composting, allowing for varying levels of transparency.</a:t>
            </a:r>
            <a:endParaRPr lang="en-US" altLang="en-US" sz="1600"/>
          </a:p>
          <a:p>
            <a:pPr eaLnBrk="1" hangingPunct="1"/>
            <a:endParaRPr lang="en-US" altLang="en-US" sz="1600"/>
          </a:p>
          <a:p>
            <a:pPr eaLnBrk="1" hangingPunct="1"/>
            <a:r>
              <a:rPr lang="en-US" altLang="en-US" sz="1600"/>
              <a:t>If we want to create an image that is not square, we need to choose GIF or PNG as the format to allow for a transparent background in and around the image, as we will see in the next slide.</a:t>
            </a:r>
          </a:p>
        </p:txBody>
      </p:sp>
    </p:spTree>
    <p:extLst>
      <p:ext uri="{BB962C8B-B14F-4D97-AF65-F5344CB8AC3E}">
        <p14:creationId xmlns:p14="http://schemas.microsoft.com/office/powerpoint/2010/main" val="14200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6ADB5B11-7722-46A4-84EA-02DB820876E6}"/>
              </a:ext>
            </a:extLst>
          </p:cNvPr>
          <p:cNvSpPr>
            <a:spLocks noChangeArrowheads="1" noTextEdit="1"/>
          </p:cNvSpPr>
          <p:nvPr>
            <p:ph type="sldImg"/>
          </p:nvPr>
        </p:nvSpPr>
        <p:spPr>
          <a:ln/>
        </p:spPr>
      </p:sp>
      <p:sp>
        <p:nvSpPr>
          <p:cNvPr id="45059" name="Rectangle 3">
            <a:extLst>
              <a:ext uri="{FF2B5EF4-FFF2-40B4-BE49-F238E27FC236}">
                <a16:creationId xmlns:a16="http://schemas.microsoft.com/office/drawing/2014/main" id="{552043D7-474B-493B-8673-E55849CCA41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If you want your panel’s image to appear as something other than rectangular, you can use a file format that supports transparency (GIF or PNG), fill the background with a transparent color, and then draw you image on top of the transparent background.</a:t>
            </a:r>
          </a:p>
          <a:p>
            <a:pPr eaLnBrk="1" hangingPunct="1"/>
            <a:endParaRPr lang="en-US" altLang="en-US" sz="1600"/>
          </a:p>
        </p:txBody>
      </p:sp>
    </p:spTree>
    <p:extLst>
      <p:ext uri="{BB962C8B-B14F-4D97-AF65-F5344CB8AC3E}">
        <p14:creationId xmlns:p14="http://schemas.microsoft.com/office/powerpoint/2010/main" val="101989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92B0557C-1A7F-4772-BC68-1B93672D58D6}"/>
              </a:ext>
            </a:extLst>
          </p:cNvPr>
          <p:cNvSpPr>
            <a:spLocks noChangeArrowheads="1" noTextEdit="1"/>
          </p:cNvSpPr>
          <p:nvPr>
            <p:ph type="sldImg"/>
          </p:nvPr>
        </p:nvSpPr>
        <p:spPr>
          <a:ln/>
        </p:spPr>
      </p:sp>
      <p:sp>
        <p:nvSpPr>
          <p:cNvPr id="47107" name="Rectangle 3">
            <a:extLst>
              <a:ext uri="{FF2B5EF4-FFF2-40B4-BE49-F238E27FC236}">
                <a16:creationId xmlns:a16="http://schemas.microsoft.com/office/drawing/2014/main" id="{0ECA4019-9E59-456C-960D-E179881017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You can remove a component from a panel by calling JPanel's </a:t>
            </a:r>
            <a:r>
              <a:rPr lang="en-US" altLang="en-US" sz="1600" i="1"/>
              <a:t>remove</a:t>
            </a:r>
            <a:r>
              <a:rPr lang="en-US" altLang="en-US" sz="1600"/>
              <a:t> method (inherited from Container) with the component to be removed.  Container provides two </a:t>
            </a:r>
            <a:r>
              <a:rPr lang="en-US" altLang="en-US" sz="1600" i="1"/>
              <a:t>remove</a:t>
            </a:r>
            <a:r>
              <a:rPr lang="en-US" altLang="en-US" sz="1600"/>
              <a:t> methods, the second </a:t>
            </a:r>
            <a:r>
              <a:rPr lang="en-US" altLang="en-US" sz="1600" i="1"/>
              <a:t>remove</a:t>
            </a:r>
            <a:r>
              <a:rPr lang="en-US" altLang="en-US" sz="1600"/>
              <a:t> method accepts a component index to reference the component to be removed.</a:t>
            </a:r>
          </a:p>
          <a:p>
            <a:pPr eaLnBrk="1" hangingPunct="1"/>
            <a:endParaRPr lang="en-US" altLang="en-US" sz="1600"/>
          </a:p>
          <a:p>
            <a:pPr eaLnBrk="1" hangingPunct="1"/>
            <a:r>
              <a:rPr lang="en-US" altLang="en-US" sz="1600"/>
              <a:t>You can remove all components from a panel by calling JPanel's </a:t>
            </a:r>
            <a:r>
              <a:rPr lang="en-US" altLang="en-US" sz="1600" i="1"/>
              <a:t>removeAll</a:t>
            </a:r>
            <a:r>
              <a:rPr lang="en-US" altLang="en-US" sz="1600"/>
              <a:t> method.</a:t>
            </a:r>
          </a:p>
          <a:p>
            <a:pPr eaLnBrk="1" hangingPunct="1"/>
            <a:endParaRPr lang="en-US" altLang="en-US" sz="1600"/>
          </a:p>
          <a:p>
            <a:pPr eaLnBrk="1" hangingPunct="1"/>
            <a:r>
              <a:rPr lang="en-US" altLang="en-US" sz="1600"/>
              <a:t>If you add or remove components from a panel after the panel has been displayed, you may redisplay the panel by calling JPanel's </a:t>
            </a:r>
            <a:r>
              <a:rPr lang="en-US" altLang="en-US" sz="1600" i="1"/>
              <a:t>revalidate</a:t>
            </a:r>
            <a:r>
              <a:rPr lang="en-US" altLang="en-US" sz="1600"/>
              <a:t> method, which will force the program to repaint all of the components currently in the panel and recalculate the panel's layout if necessary.</a:t>
            </a:r>
          </a:p>
          <a:p>
            <a:pPr eaLnBrk="1" hangingPunct="1"/>
            <a:endParaRPr lang="en-US" altLang="en-US" sz="1600"/>
          </a:p>
        </p:txBody>
      </p:sp>
    </p:spTree>
    <p:extLst>
      <p:ext uri="{BB962C8B-B14F-4D97-AF65-F5344CB8AC3E}">
        <p14:creationId xmlns:p14="http://schemas.microsoft.com/office/powerpoint/2010/main" val="1546124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D9228923-94FB-4E81-9C3D-037B0526CCEF}"/>
              </a:ext>
            </a:extLst>
          </p:cNvPr>
          <p:cNvSpPr>
            <a:spLocks noChangeArrowheads="1" noTextEdit="1"/>
          </p:cNvSpPr>
          <p:nvPr>
            <p:ph type="sldImg"/>
          </p:nvPr>
        </p:nvSpPr>
        <p:spPr>
          <a:ln/>
        </p:spPr>
      </p:sp>
      <p:sp>
        <p:nvSpPr>
          <p:cNvPr id="49155" name="Rectangle 3">
            <a:extLst>
              <a:ext uri="{FF2B5EF4-FFF2-40B4-BE49-F238E27FC236}">
                <a16:creationId xmlns:a16="http://schemas.microsoft.com/office/drawing/2014/main" id="{E7BEEE9B-3396-4095-845F-4AA083C7DBA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Visit this page for a short tutorial on how to create custom dialogs: http://www.java2s.com/Tutorial/Java/0240__Swing/extendsJDialogtocreateyourowndialog.htm</a:t>
            </a:r>
          </a:p>
        </p:txBody>
      </p:sp>
    </p:spTree>
    <p:extLst>
      <p:ext uri="{BB962C8B-B14F-4D97-AF65-F5344CB8AC3E}">
        <p14:creationId xmlns:p14="http://schemas.microsoft.com/office/powerpoint/2010/main" val="174673079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670C093-7ED3-461B-B141-B2516D89CC5E}"/>
              </a:ext>
            </a:extLst>
          </p:cNvPr>
          <p:cNvSpPr>
            <a:spLocks noChangeArrowheads="1" noTextEdit="1"/>
          </p:cNvSpPr>
          <p:nvPr>
            <p:ph type="sldImg"/>
          </p:nvPr>
        </p:nvSpPr>
        <p:spPr>
          <a:ln/>
        </p:spPr>
      </p:sp>
      <p:sp>
        <p:nvSpPr>
          <p:cNvPr id="51203" name="Rectangle 3">
            <a:extLst>
              <a:ext uri="{FF2B5EF4-FFF2-40B4-BE49-F238E27FC236}">
                <a16:creationId xmlns:a16="http://schemas.microsoft.com/office/drawing/2014/main" id="{64B65D96-69BC-4598-82F8-619796CC492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Rather than simply allowing the user to type in data at the keyboard, you can create custom dialog boxes to allow for the entry of data through text fields, radio buttons, check boxes, sliders, or any other component your heart desires.</a:t>
            </a:r>
          </a:p>
          <a:p>
            <a:pPr eaLnBrk="1" hangingPunct="1"/>
            <a:endParaRPr lang="en-US" altLang="en-US"/>
          </a:p>
          <a:p>
            <a:pPr eaLnBrk="1" hangingPunct="1"/>
            <a:r>
              <a:rPr lang="en-US" altLang="en-US"/>
              <a:t>Include public methods to access the information the user enters, especially if you are providing the class (without the source) to a third party.  The user can invoke the dialog to allow for user input, then call the accessor methods to get the data.</a:t>
            </a:r>
          </a:p>
          <a:p>
            <a:pPr eaLnBrk="1" hangingPunct="1"/>
            <a:endParaRPr lang="en-US" altLang="en-US"/>
          </a:p>
        </p:txBody>
      </p:sp>
    </p:spTree>
    <p:extLst>
      <p:ext uri="{BB962C8B-B14F-4D97-AF65-F5344CB8AC3E}">
        <p14:creationId xmlns:p14="http://schemas.microsoft.com/office/powerpoint/2010/main" val="16623328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BAFD3B9A-A051-4403-ADB7-2EF68004AD7A}"/>
              </a:ext>
            </a:extLst>
          </p:cNvPr>
          <p:cNvSpPr>
            <a:spLocks noChangeArrowheads="1" noTextEdit="1"/>
          </p:cNvSpPr>
          <p:nvPr>
            <p:ph type="sldImg"/>
          </p:nvPr>
        </p:nvSpPr>
        <p:spPr>
          <a:ln/>
        </p:spPr>
      </p:sp>
      <p:sp>
        <p:nvSpPr>
          <p:cNvPr id="53251" name="Rectangle 3">
            <a:extLst>
              <a:ext uri="{FF2B5EF4-FFF2-40B4-BE49-F238E27FC236}">
                <a16:creationId xmlns:a16="http://schemas.microsoft.com/office/drawing/2014/main" id="{D66BB4FE-96C0-4C54-BB1F-2799F2217FE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slide gives an example of a custom input dialog.</a:t>
            </a:r>
          </a:p>
        </p:txBody>
      </p:sp>
    </p:spTree>
    <p:extLst>
      <p:ext uri="{BB962C8B-B14F-4D97-AF65-F5344CB8AC3E}">
        <p14:creationId xmlns:p14="http://schemas.microsoft.com/office/powerpoint/2010/main" val="3957607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03A9FCAF-C8FD-4374-8775-EF8947114805}"/>
              </a:ext>
            </a:extLst>
          </p:cNvPr>
          <p:cNvSpPr>
            <a:spLocks noChangeArrowheads="1" noTextEdit="1"/>
          </p:cNvSpPr>
          <p:nvPr>
            <p:ph type="sldImg"/>
          </p:nvPr>
        </p:nvSpPr>
        <p:spPr>
          <a:ln/>
        </p:spPr>
      </p:sp>
      <p:sp>
        <p:nvSpPr>
          <p:cNvPr id="18435" name="Rectangle 3">
            <a:extLst>
              <a:ext uri="{FF2B5EF4-FFF2-40B4-BE49-F238E27FC236}">
                <a16:creationId xmlns:a16="http://schemas.microsoft.com/office/drawing/2014/main" id="{9DB4A6CC-33D3-48E2-B274-39425BE23C2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awt package contains a class called Toolkit which provides an </a:t>
            </a:r>
            <a:r>
              <a:rPr lang="en-US" altLang="en-US"/>
              <a:t>abstract superclass of all actual implementations of the Abstract Window Toolkit.  The class has about 75 methods, one of which is beep.</a:t>
            </a:r>
          </a:p>
          <a:p>
            <a:pPr eaLnBrk="1" hangingPunct="1"/>
            <a:endParaRPr lang="en-US" altLang="en-US"/>
          </a:p>
          <a:p>
            <a:pPr eaLnBrk="1" hangingPunct="1"/>
            <a:r>
              <a:rPr lang="en-US" altLang="en-US"/>
              <a:t>You can make you machine beep by executing the following code:</a:t>
            </a:r>
          </a:p>
          <a:p>
            <a:pPr eaLnBrk="1" hangingPunct="1"/>
            <a:endParaRPr lang="en-US" altLang="en-US"/>
          </a:p>
          <a:p>
            <a:pPr eaLnBrk="1" hangingPunct="1"/>
            <a:r>
              <a:rPr lang="en-US" altLang="en-US" sz="1600"/>
              <a:t>import java.awt.Toolkit;</a:t>
            </a:r>
          </a:p>
          <a:p>
            <a:pPr eaLnBrk="1" hangingPunct="1"/>
            <a:endParaRPr lang="en-US" altLang="en-US" sz="1600"/>
          </a:p>
          <a:p>
            <a:pPr eaLnBrk="1" hangingPunct="1"/>
            <a:r>
              <a:rPr lang="en-US" altLang="en-US" sz="1600"/>
              <a:t>public class JustBeep {</a:t>
            </a:r>
          </a:p>
          <a:p>
            <a:pPr eaLnBrk="1" hangingPunct="1"/>
            <a:endParaRPr lang="en-US" altLang="en-US" sz="1600"/>
          </a:p>
          <a:p>
            <a:pPr eaLnBrk="1" hangingPunct="1"/>
            <a:r>
              <a:rPr lang="en-US" altLang="en-US" sz="1600"/>
              <a:t>    public static void main(String[ ] args) {</a:t>
            </a:r>
          </a:p>
          <a:p>
            <a:pPr eaLnBrk="1" hangingPunct="1"/>
            <a:r>
              <a:rPr lang="en-US" altLang="en-US" sz="1600"/>
              <a:t>        Toolkit.getDefaultToolkit( ).beep( );</a:t>
            </a:r>
          </a:p>
          <a:p>
            <a:pPr eaLnBrk="1" hangingPunct="1"/>
            <a:r>
              <a:rPr lang="en-US" altLang="en-US" sz="1600"/>
              <a:t>    }</a:t>
            </a:r>
          </a:p>
          <a:p>
            <a:pPr eaLnBrk="1" hangingPunct="1"/>
            <a:endParaRPr lang="en-US" altLang="en-US" sz="1600"/>
          </a:p>
          <a:p>
            <a:pPr eaLnBrk="1" hangingPunct="1"/>
            <a:r>
              <a:rPr lang="en-US" altLang="en-US" sz="1600"/>
              <a:t>}</a:t>
            </a:r>
          </a:p>
          <a:p>
            <a:pPr eaLnBrk="1" hangingPunct="1"/>
            <a:endParaRPr lang="en-US" altLang="en-US" sz="1600"/>
          </a:p>
          <a:p>
            <a:pPr eaLnBrk="1" hangingPunct="1"/>
            <a:r>
              <a:rPr lang="en-US" altLang="en-US" sz="1600"/>
              <a:t>VERY exciting!</a:t>
            </a:r>
          </a:p>
          <a:p>
            <a:pPr eaLnBrk="1" hangingPunct="1"/>
            <a:endParaRPr lang="en-US" altLang="en-US" sz="1600"/>
          </a:p>
          <a:p>
            <a:pPr eaLnBrk="1" hangingPunct="1"/>
            <a:r>
              <a:rPr lang="en-US" altLang="en-US" sz="1600"/>
              <a:t>An example application that demonstrates the use of </a:t>
            </a:r>
            <a:r>
              <a:rPr lang="en-US" altLang="en-US" sz="1600" i="1"/>
              <a:t>beep</a:t>
            </a:r>
            <a:r>
              <a:rPr lang="en-US" altLang="en-US" sz="1600"/>
              <a:t> may be found under </a:t>
            </a:r>
            <a:r>
              <a:rPr lang="en-US" altLang="en-US" sz="1600" i="1"/>
              <a:t>Resources</a:t>
            </a:r>
            <a:r>
              <a:rPr lang="en-US" altLang="en-US" sz="1600"/>
              <a:t> in a file named </a:t>
            </a:r>
            <a:r>
              <a:rPr lang="en-US" altLang="en-US" sz="1600" i="1"/>
              <a:t>JustBeep.java</a:t>
            </a:r>
            <a:r>
              <a:rPr lang="en-US" altLang="en-US" sz="1600"/>
              <a:t>.</a:t>
            </a:r>
            <a:endParaRPr lang="en-US" altLang="en-US" sz="2000"/>
          </a:p>
          <a:p>
            <a:pPr eaLnBrk="1" hangingPunct="1"/>
            <a:endParaRPr lang="en-US" altLang="en-US" sz="1600"/>
          </a:p>
        </p:txBody>
      </p:sp>
    </p:spTree>
    <p:extLst>
      <p:ext uri="{BB962C8B-B14F-4D97-AF65-F5344CB8AC3E}">
        <p14:creationId xmlns:p14="http://schemas.microsoft.com/office/powerpoint/2010/main" val="25690978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F8E3CCE4-AB93-4D76-8775-5C12FD04DA5E}"/>
              </a:ext>
            </a:extLst>
          </p:cNvPr>
          <p:cNvSpPr>
            <a:spLocks noChangeArrowheads="1" noTextEdit="1"/>
          </p:cNvSpPr>
          <p:nvPr>
            <p:ph type="sldImg"/>
          </p:nvPr>
        </p:nvSpPr>
        <p:spPr>
          <a:ln/>
        </p:spPr>
      </p:sp>
      <p:sp>
        <p:nvSpPr>
          <p:cNvPr id="55299" name="Rectangle 3">
            <a:extLst>
              <a:ext uri="{FF2B5EF4-FFF2-40B4-BE49-F238E27FC236}">
                <a16:creationId xmlns:a16="http://schemas.microsoft.com/office/drawing/2014/main" id="{D9A81677-074D-4D94-AF87-AC854F99CFA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It is good practice to provide a default button for a dialog box.  To do so in Java, use JRootPane’s </a:t>
            </a:r>
            <a:r>
              <a:rPr lang="en-US" altLang="en-US" i="1"/>
              <a:t>setDefaultButton</a:t>
            </a:r>
            <a:r>
              <a:rPr lang="en-US" altLang="en-US"/>
              <a:t> method.</a:t>
            </a:r>
          </a:p>
          <a:p>
            <a:pPr eaLnBrk="1" hangingPunct="1"/>
            <a:endParaRPr lang="en-US" altLang="en-US"/>
          </a:p>
          <a:p>
            <a:pPr eaLnBrk="1" hangingPunct="1"/>
            <a:r>
              <a:rPr lang="en-US" altLang="en-US"/>
              <a:t>The same procedure is used in a frame by invoking </a:t>
            </a:r>
            <a:r>
              <a:rPr lang="en-US" altLang="en-US" i="1"/>
              <a:t>getRootPane</a:t>
            </a:r>
            <a:r>
              <a:rPr lang="en-US" altLang="en-US"/>
              <a:t> on the frame and then invoking </a:t>
            </a:r>
            <a:r>
              <a:rPr lang="en-US" altLang="en-US" i="1"/>
              <a:t>setDefaultButton</a:t>
            </a:r>
            <a:r>
              <a:rPr lang="en-US" altLang="en-US"/>
              <a:t>.</a:t>
            </a:r>
          </a:p>
          <a:p>
            <a:pPr eaLnBrk="1" hangingPunct="1"/>
            <a:endParaRPr lang="en-US" altLang="en-US"/>
          </a:p>
          <a:p>
            <a:pPr eaLnBrk="1" hangingPunct="1"/>
            <a:r>
              <a:rPr lang="en-US" altLang="en-US"/>
              <a:t>Visit this page for a short tutorial on how to use root panes: http://docs.oracle.com/javase/tutorial/uiswing/components/rootpane.html</a:t>
            </a:r>
          </a:p>
        </p:txBody>
      </p:sp>
    </p:spTree>
    <p:extLst>
      <p:ext uri="{BB962C8B-B14F-4D97-AF65-F5344CB8AC3E}">
        <p14:creationId xmlns:p14="http://schemas.microsoft.com/office/powerpoint/2010/main" val="15986651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954E9478-B0CD-49D6-B98F-F4C75F7D17A7}"/>
              </a:ext>
            </a:extLst>
          </p:cNvPr>
          <p:cNvSpPr>
            <a:spLocks noChangeArrowheads="1" noTextEdit="1"/>
          </p:cNvSpPr>
          <p:nvPr>
            <p:ph type="sldImg"/>
          </p:nvPr>
        </p:nvSpPr>
        <p:spPr>
          <a:ln/>
        </p:spPr>
      </p:sp>
      <p:sp>
        <p:nvSpPr>
          <p:cNvPr id="57347" name="Rectangle 3">
            <a:extLst>
              <a:ext uri="{FF2B5EF4-FFF2-40B4-BE49-F238E27FC236}">
                <a16:creationId xmlns:a16="http://schemas.microsoft.com/office/drawing/2014/main" id="{BA0AC07B-F967-419C-B90C-D57B2DFD602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The easiest way to close a dialog box is to make it invisible (the user will no longer be able to interact with it).</a:t>
            </a:r>
          </a:p>
          <a:p>
            <a:pPr eaLnBrk="1" hangingPunct="1"/>
            <a:endParaRPr lang="en-US" altLang="en-US"/>
          </a:p>
          <a:p>
            <a:pPr eaLnBrk="1" hangingPunct="1"/>
            <a:r>
              <a:rPr lang="en-US" altLang="en-US"/>
              <a:t>You can set the modality of a dialog box by invoking the </a:t>
            </a:r>
            <a:r>
              <a:rPr lang="en-US" altLang="en-US" i="1"/>
              <a:t>setModal</a:t>
            </a:r>
            <a:r>
              <a:rPr lang="en-US" altLang="en-US"/>
              <a:t> method for the dialog object.</a:t>
            </a:r>
          </a:p>
        </p:txBody>
      </p:sp>
    </p:spTree>
    <p:extLst>
      <p:ext uri="{BB962C8B-B14F-4D97-AF65-F5344CB8AC3E}">
        <p14:creationId xmlns:p14="http://schemas.microsoft.com/office/powerpoint/2010/main" val="9064492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C32539BE-1FB0-47BF-93E4-51532941F156}"/>
              </a:ext>
            </a:extLst>
          </p:cNvPr>
          <p:cNvSpPr>
            <a:spLocks noChangeArrowheads="1" noTextEdit="1"/>
          </p:cNvSpPr>
          <p:nvPr>
            <p:ph type="sldImg"/>
          </p:nvPr>
        </p:nvSpPr>
        <p:spPr>
          <a:ln/>
        </p:spPr>
      </p:sp>
      <p:sp>
        <p:nvSpPr>
          <p:cNvPr id="20483" name="Rectangle 3">
            <a:extLst>
              <a:ext uri="{FF2B5EF4-FFF2-40B4-BE49-F238E27FC236}">
                <a16:creationId xmlns:a16="http://schemas.microsoft.com/office/drawing/2014/main" id="{3C40F46A-6B97-4662-9CF2-A2E7F0C50C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Not really, </a:t>
            </a:r>
            <a:r>
              <a:rPr lang="en-US" altLang="en-US" sz="1600" i="1"/>
              <a:t>beep</a:t>
            </a:r>
            <a:r>
              <a:rPr lang="en-US" altLang="en-US" sz="1600"/>
              <a:t> is pretty boring!</a:t>
            </a:r>
          </a:p>
          <a:p>
            <a:pPr eaLnBrk="1" hangingPunct="1"/>
            <a:endParaRPr lang="en-US" altLang="en-US" sz="1600"/>
          </a:p>
          <a:p>
            <a:pPr eaLnBrk="1" hangingPunct="1"/>
            <a:r>
              <a:rPr lang="en-US" altLang="en-US" sz="1600"/>
              <a:t>Java has numerous sound capabilities.  Some </a:t>
            </a:r>
            <a:r>
              <a:rPr lang="en-US" altLang="en-US"/>
              <a:t>sound capabilities Java provide are part of the </a:t>
            </a:r>
            <a:r>
              <a:rPr lang="en-US" altLang="en-US" b="1"/>
              <a:t>java.applet.*</a:t>
            </a:r>
            <a:r>
              <a:rPr lang="en-US" altLang="en-US"/>
              <a:t> package.  This package is used to implement Java applications on the Internet but we can use these capabilities in our GUI applications as well.  The AudioClip class is capable of playing AU and WAV files.</a:t>
            </a:r>
          </a:p>
          <a:p>
            <a:pPr eaLnBrk="1" hangingPunct="1"/>
            <a:endParaRPr lang="en-US" altLang="en-US" sz="1600"/>
          </a:p>
          <a:p>
            <a:pPr eaLnBrk="1" hangingPunct="1"/>
            <a:r>
              <a:rPr lang="en-US" altLang="en-US" sz="1600"/>
              <a:t>Note that if you use the </a:t>
            </a:r>
            <a:r>
              <a:rPr lang="en-US" altLang="en-US" sz="1600" i="1"/>
              <a:t>loop</a:t>
            </a:r>
            <a:r>
              <a:rPr lang="en-US" altLang="en-US" sz="1600"/>
              <a:t> method you must give the program time to loop the sound.  The </a:t>
            </a:r>
            <a:r>
              <a:rPr lang="en-US" altLang="en-US" sz="1600" i="1"/>
              <a:t>loop</a:t>
            </a:r>
            <a:r>
              <a:rPr lang="en-US" altLang="en-US" sz="1600"/>
              <a:t> method will create a thread to play the sound, if you exit your program immediately after invoking </a:t>
            </a:r>
            <a:r>
              <a:rPr lang="en-US" altLang="en-US" sz="1600" i="1"/>
              <a:t>loop</a:t>
            </a:r>
            <a:r>
              <a:rPr lang="en-US" altLang="en-US" sz="1600"/>
              <a:t>, it is likely you won’t hear the sound file loop.</a:t>
            </a:r>
          </a:p>
        </p:txBody>
      </p:sp>
    </p:spTree>
    <p:extLst>
      <p:ext uri="{BB962C8B-B14F-4D97-AF65-F5344CB8AC3E}">
        <p14:creationId xmlns:p14="http://schemas.microsoft.com/office/powerpoint/2010/main" val="2221972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86BAF41D-07E2-4C2D-B239-26510587CC81}"/>
              </a:ext>
            </a:extLst>
          </p:cNvPr>
          <p:cNvSpPr>
            <a:spLocks noChangeArrowheads="1" noTextEdit="1"/>
          </p:cNvSpPr>
          <p:nvPr>
            <p:ph type="sldImg"/>
          </p:nvPr>
        </p:nvSpPr>
        <p:spPr>
          <a:ln/>
        </p:spPr>
      </p:sp>
      <p:sp>
        <p:nvSpPr>
          <p:cNvPr id="22531" name="Rectangle 3">
            <a:extLst>
              <a:ext uri="{FF2B5EF4-FFF2-40B4-BE49-F238E27FC236}">
                <a16:creationId xmlns:a16="http://schemas.microsoft.com/office/drawing/2014/main" id="{BD26E10F-EC02-4BD2-A73F-8E4E7B2A379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a:t>
            </a:r>
            <a:r>
              <a:rPr lang="en-US" altLang="en-US" b="1"/>
              <a:t>timer</a:t>
            </a:r>
            <a:r>
              <a:rPr lang="en-US" altLang="en-US"/>
              <a:t> </a:t>
            </a:r>
            <a:r>
              <a:rPr lang="en-US" altLang="en-US" b="1"/>
              <a:t>object</a:t>
            </a:r>
            <a:r>
              <a:rPr lang="en-US" altLang="en-US"/>
              <a:t> generates an event every </a:t>
            </a:r>
            <a:r>
              <a:rPr lang="en-US" altLang="en-US" b="1"/>
              <a:t>delay</a:t>
            </a:r>
            <a:r>
              <a:rPr lang="en-US" altLang="en-US"/>
              <a:t> milliseconds.  The code in the timer’s corresponding </a:t>
            </a:r>
            <a:r>
              <a:rPr lang="en-US" altLang="en-US" b="1"/>
              <a:t>actionPerformed</a:t>
            </a:r>
            <a:r>
              <a:rPr lang="en-US" altLang="en-US"/>
              <a:t> method is executed with each such event.  Other control events can be detected while the timer object processes events in the background.  This multi-tasking allows more than one thing to be happening in your application. Multiple timer objects may be used in one application as well.</a:t>
            </a:r>
          </a:p>
          <a:p>
            <a:pPr eaLnBrk="1" hangingPunct="1"/>
            <a:endParaRPr lang="en-US" altLang="en-US" sz="1600"/>
          </a:p>
          <a:p>
            <a:pPr eaLnBrk="1" hangingPunct="1"/>
            <a:r>
              <a:rPr lang="en-US" altLang="en-US" sz="1600"/>
              <a:t>You may use this approach if your code allows you to start and stop the timer when necessary.  If you wish to run something once every period (like once per second), you may want to use ScheduledExecutorService’s </a:t>
            </a:r>
            <a:r>
              <a:rPr lang="en-US" altLang="en-US" sz="1600" i="1"/>
              <a:t>scheduleAtFixedRate</a:t>
            </a:r>
            <a:r>
              <a:rPr lang="en-US" altLang="en-US" sz="1600"/>
              <a:t> or </a:t>
            </a:r>
            <a:r>
              <a:rPr lang="en-US" altLang="en-US" sz="1600" i="1"/>
              <a:t>scheduleWithFixedDelay</a:t>
            </a:r>
            <a:r>
              <a:rPr lang="en-US" altLang="en-US" sz="1600"/>
              <a:t> to avoid time drift.  This will provide more precise control over execution intervals in your program which is beneficial in real-time applications or in applications implementing precise timers, such as clock applications.</a:t>
            </a:r>
          </a:p>
        </p:txBody>
      </p:sp>
    </p:spTree>
    <p:extLst>
      <p:ext uri="{BB962C8B-B14F-4D97-AF65-F5344CB8AC3E}">
        <p14:creationId xmlns:p14="http://schemas.microsoft.com/office/powerpoint/2010/main" val="2017321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343F26BE-2A76-4CDB-8FE1-7E21FF2FA8DE}"/>
              </a:ext>
            </a:extLst>
          </p:cNvPr>
          <p:cNvSpPr>
            <a:spLocks noChangeArrowheads="1" noTextEdit="1"/>
          </p:cNvSpPr>
          <p:nvPr>
            <p:ph type="sldImg"/>
          </p:nvPr>
        </p:nvSpPr>
        <p:spPr>
          <a:ln/>
        </p:spPr>
      </p:sp>
      <p:sp>
        <p:nvSpPr>
          <p:cNvPr id="24579" name="Rectangle 3">
            <a:extLst>
              <a:ext uri="{FF2B5EF4-FFF2-40B4-BE49-F238E27FC236}">
                <a16:creationId xmlns:a16="http://schemas.microsoft.com/office/drawing/2014/main" id="{B1EBB67C-6841-4C40-AFCF-F19F7583F63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An example application that demonstrates the use of a timer as illustrated in this slide may be found under </a:t>
            </a:r>
            <a:r>
              <a:rPr lang="en-US" altLang="en-US" i="1"/>
              <a:t>Resources</a:t>
            </a:r>
            <a:r>
              <a:rPr lang="en-US" altLang="en-US"/>
              <a:t> in a file named </a:t>
            </a:r>
            <a:r>
              <a:rPr lang="en-US" altLang="en-US" i="1"/>
              <a:t>StartTheBeep.java</a:t>
            </a:r>
            <a:r>
              <a:rPr lang="en-US" altLang="en-US"/>
              <a:t>.</a:t>
            </a:r>
            <a:endParaRPr lang="en-US" altLang="en-US" sz="1600"/>
          </a:p>
        </p:txBody>
      </p:sp>
    </p:spTree>
    <p:extLst>
      <p:ext uri="{BB962C8B-B14F-4D97-AF65-F5344CB8AC3E}">
        <p14:creationId xmlns:p14="http://schemas.microsoft.com/office/powerpoint/2010/main" val="863761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5EFFD642-278E-4518-80FE-01B5F3D36D14}"/>
              </a:ext>
            </a:extLst>
          </p:cNvPr>
          <p:cNvSpPr>
            <a:spLocks noChangeArrowheads="1" noTextEdit="1"/>
          </p:cNvSpPr>
          <p:nvPr>
            <p:ph type="sldImg"/>
          </p:nvPr>
        </p:nvSpPr>
        <p:spPr>
          <a:ln/>
        </p:spPr>
      </p:sp>
      <p:sp>
        <p:nvSpPr>
          <p:cNvPr id="26627" name="Rectangle 3">
            <a:extLst>
              <a:ext uri="{FF2B5EF4-FFF2-40B4-BE49-F238E27FC236}">
                <a16:creationId xmlns:a16="http://schemas.microsoft.com/office/drawing/2014/main" id="{2E4BBF70-C83F-4B1E-83D7-F726ED6EADD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You have used ImageIcon in previous labs, for example Where’s Waldo.  The ImageIcon class is used to paint icons from images.  The images may be loaded using </a:t>
            </a:r>
            <a:r>
              <a:rPr lang="en-US" altLang="en-US"/>
              <a:t>a URL, filename or byte array.</a:t>
            </a:r>
            <a:endParaRPr lang="en-US" altLang="en-US" sz="1600"/>
          </a:p>
          <a:p>
            <a:pPr eaLnBrk="1" hangingPunct="1"/>
            <a:endParaRPr lang="en-US" altLang="en-US" sz="1600"/>
          </a:p>
          <a:p>
            <a:pPr eaLnBrk="1" hangingPunct="1"/>
            <a:r>
              <a:rPr lang="en-US" altLang="en-US" sz="1600"/>
              <a:t>Visit this page for a short tutorial on how to use Icons: https://docs.oracle.com/javase/tutorial/uiswing/components/icon.html</a:t>
            </a:r>
          </a:p>
          <a:p>
            <a:pPr eaLnBrk="1" hangingPunct="1"/>
            <a:endParaRPr lang="en-US" altLang="en-US" sz="1600"/>
          </a:p>
        </p:txBody>
      </p:sp>
    </p:spTree>
    <p:extLst>
      <p:ext uri="{BB962C8B-B14F-4D97-AF65-F5344CB8AC3E}">
        <p14:creationId xmlns:p14="http://schemas.microsoft.com/office/powerpoint/2010/main" val="38104255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CFA89788-38F9-42BC-936A-7D080A2182CB}"/>
              </a:ext>
            </a:extLst>
          </p:cNvPr>
          <p:cNvSpPr>
            <a:spLocks noChangeArrowheads="1" noTextEdit="1"/>
          </p:cNvSpPr>
          <p:nvPr>
            <p:ph type="sldImg"/>
          </p:nvPr>
        </p:nvSpPr>
        <p:spPr>
          <a:ln/>
        </p:spPr>
      </p:sp>
      <p:sp>
        <p:nvSpPr>
          <p:cNvPr id="28675" name="Rectangle 3">
            <a:extLst>
              <a:ext uri="{FF2B5EF4-FFF2-40B4-BE49-F238E27FC236}">
                <a16:creationId xmlns:a16="http://schemas.microsoft.com/office/drawing/2014/main" id="{5681E23F-AFC7-4925-A714-CA11C32A0A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A Jbutton may contain an image, text, or both.</a:t>
            </a:r>
          </a:p>
          <a:p>
            <a:pPr eaLnBrk="1" hangingPunct="1"/>
            <a:endParaRPr lang="en-US" altLang="en-US" sz="1600"/>
          </a:p>
          <a:p>
            <a:pPr eaLnBrk="1" hangingPunct="1"/>
            <a:r>
              <a:rPr lang="en-US" altLang="en-US" sz="1600"/>
              <a:t>To set a button’s image, use the </a:t>
            </a:r>
            <a:r>
              <a:rPr lang="en-US" altLang="en-US" sz="1600" i="1"/>
              <a:t>setIcon</a:t>
            </a:r>
            <a:r>
              <a:rPr lang="en-US" altLang="en-US" sz="1600"/>
              <a:t> method (inherited from AbstractButton).  The </a:t>
            </a:r>
            <a:r>
              <a:rPr lang="en-US" altLang="en-US" sz="1600" i="1"/>
              <a:t>setIcon</a:t>
            </a:r>
            <a:r>
              <a:rPr lang="en-US" altLang="en-US" sz="1600"/>
              <a:t> method s</a:t>
            </a:r>
            <a:r>
              <a:rPr lang="en-US" altLang="en-US"/>
              <a:t>ets the button's default icon.  The icon is also used as the </a:t>
            </a:r>
            <a:r>
              <a:rPr lang="en-US" altLang="en-US" i="1"/>
              <a:t>pressed</a:t>
            </a:r>
            <a:r>
              <a:rPr lang="en-US" altLang="en-US"/>
              <a:t> and </a:t>
            </a:r>
            <a:r>
              <a:rPr lang="en-US" altLang="en-US" i="1"/>
              <a:t>disabled</a:t>
            </a:r>
            <a:r>
              <a:rPr lang="en-US" altLang="en-US"/>
              <a:t> icon if there is no explicit icon set for those states.  The image must be an ImageIcon.  More precisely, the image must be a class that implements Icon (an interface implemented by ImageIcon).</a:t>
            </a:r>
          </a:p>
          <a:p>
            <a:pPr eaLnBrk="1" hangingPunct="1"/>
            <a:endParaRPr lang="en-US" altLang="en-US"/>
          </a:p>
          <a:p>
            <a:pPr eaLnBrk="1" hangingPunct="1"/>
            <a:r>
              <a:rPr lang="en-US" altLang="en-US" sz="1600"/>
              <a:t>   public void setIcon(Icon defaultIcon)</a:t>
            </a:r>
          </a:p>
          <a:p>
            <a:pPr eaLnBrk="1" hangingPunct="1"/>
            <a:endParaRPr lang="en-US" altLang="en-US" sz="1600"/>
          </a:p>
          <a:p>
            <a:pPr eaLnBrk="1" hangingPunct="1"/>
            <a:r>
              <a:rPr lang="en-US" altLang="en-US" sz="1600"/>
              <a:t>The </a:t>
            </a:r>
            <a:r>
              <a:rPr lang="en-US" altLang="en-US" sz="1600" i="1"/>
              <a:t>getIcon</a:t>
            </a:r>
            <a:r>
              <a:rPr lang="en-US" altLang="en-US" sz="1600"/>
              <a:t> method returns the default icon for the button, or null if the button does not have an associated image.</a:t>
            </a:r>
          </a:p>
          <a:p>
            <a:pPr eaLnBrk="1" hangingPunct="1"/>
            <a:endParaRPr lang="en-US" altLang="en-US" sz="1600"/>
          </a:p>
          <a:p>
            <a:pPr eaLnBrk="1" hangingPunct="1"/>
            <a:r>
              <a:rPr lang="en-US" altLang="en-US" sz="1600"/>
              <a:t>   public Icon getIcon( )</a:t>
            </a:r>
          </a:p>
        </p:txBody>
      </p:sp>
    </p:spTree>
    <p:extLst>
      <p:ext uri="{BB962C8B-B14F-4D97-AF65-F5344CB8AC3E}">
        <p14:creationId xmlns:p14="http://schemas.microsoft.com/office/powerpoint/2010/main" val="3336720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9C2C8C8A-9E90-44A7-8139-B62F4F1D0CBD}"/>
              </a:ext>
            </a:extLst>
          </p:cNvPr>
          <p:cNvSpPr>
            <a:spLocks noChangeArrowheads="1" noTextEdit="1"/>
          </p:cNvSpPr>
          <p:nvPr>
            <p:ph type="sldImg"/>
          </p:nvPr>
        </p:nvSpPr>
        <p:spPr>
          <a:ln/>
        </p:spPr>
      </p:sp>
      <p:sp>
        <p:nvSpPr>
          <p:cNvPr id="30723" name="Rectangle 3">
            <a:extLst>
              <a:ext uri="{FF2B5EF4-FFF2-40B4-BE49-F238E27FC236}">
                <a16:creationId xmlns:a16="http://schemas.microsoft.com/office/drawing/2014/main" id="{6B7798AC-42DA-49C7-BF55-B3D208803A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As stated in the slide, the ImageIcon class provides constructors for creating ImageIcons from an Image object, a BufferedImage object (a subclass of Image), or from a string providing a path to an image file.  The class also provides constructions to create ImageIcons from:</a:t>
            </a:r>
          </a:p>
          <a:p>
            <a:pPr eaLnBrk="1" hangingPunct="1"/>
            <a:endParaRPr lang="en-US" altLang="en-US" sz="1600"/>
          </a:p>
          <a:p>
            <a:pPr eaLnBrk="1" hangingPunct="1"/>
            <a:r>
              <a:rPr lang="en-US" altLang="en-US" sz="1600"/>
              <a:t>  A byte array containing </a:t>
            </a:r>
            <a:r>
              <a:rPr lang="en-US" altLang="en-US"/>
              <a:t>bytes which were read from an image file containing a supported image format, such as GIF, JPEG, or PNG.</a:t>
            </a:r>
          </a:p>
          <a:p>
            <a:pPr eaLnBrk="1" hangingPunct="1"/>
            <a:endParaRPr lang="en-US" altLang="en-US"/>
          </a:p>
          <a:p>
            <a:pPr eaLnBrk="1" hangingPunct="1"/>
            <a:r>
              <a:rPr lang="en-US" altLang="en-US"/>
              <a:t>    and</a:t>
            </a:r>
          </a:p>
          <a:p>
            <a:pPr eaLnBrk="1" hangingPunct="1"/>
            <a:endParaRPr lang="en-US" altLang="en-US"/>
          </a:p>
          <a:p>
            <a:pPr eaLnBrk="1" hangingPunct="1"/>
            <a:r>
              <a:rPr lang="en-US" altLang="en-US"/>
              <a:t>  A URL object containing the location of a file.</a:t>
            </a:r>
          </a:p>
          <a:p>
            <a:pPr eaLnBrk="1" hangingPunct="1"/>
            <a:endParaRPr lang="en-US" altLang="en-US"/>
          </a:p>
          <a:p>
            <a:pPr eaLnBrk="1" hangingPunct="1"/>
            <a:r>
              <a:rPr lang="en-US" altLang="en-US"/>
              <a:t>The ImageIcon class provides thirteen methods, the Image class provides ten.</a:t>
            </a:r>
            <a:endParaRPr lang="en-US" altLang="en-US" sz="1600"/>
          </a:p>
        </p:txBody>
      </p:sp>
    </p:spTree>
    <p:extLst>
      <p:ext uri="{BB962C8B-B14F-4D97-AF65-F5344CB8AC3E}">
        <p14:creationId xmlns:p14="http://schemas.microsoft.com/office/powerpoint/2010/main" val="291600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CAE39DA7-058A-480D-8D75-78C8DCC2D05A}"/>
              </a:ext>
            </a:extLst>
          </p:cNvPr>
          <p:cNvSpPr>
            <a:spLocks noChangeArrowheads="1" noTextEdit="1"/>
          </p:cNvSpPr>
          <p:nvPr>
            <p:ph type="sldImg"/>
          </p:nvPr>
        </p:nvSpPr>
        <p:spPr>
          <a:ln/>
        </p:spPr>
      </p:sp>
      <p:sp>
        <p:nvSpPr>
          <p:cNvPr id="32771" name="Rectangle 3">
            <a:extLst>
              <a:ext uri="{FF2B5EF4-FFF2-40B4-BE49-F238E27FC236}">
                <a16:creationId xmlns:a16="http://schemas.microsoft.com/office/drawing/2014/main" id="{60ED7539-5B68-4C2D-900A-9869B53D739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600"/>
              <a:t>The ImageIO class provides methods for easily locating ImageReaders and ImageWriters, and performing simple encoding and decoding.  The class provides 30+ methods, all of which are static.  The methods, among other things allow you to read from and write to an image file.</a:t>
            </a:r>
          </a:p>
          <a:p>
            <a:pPr eaLnBrk="1" hangingPunct="1"/>
            <a:endParaRPr lang="en-US" altLang="en-US" sz="1600"/>
          </a:p>
          <a:p>
            <a:pPr eaLnBrk="1" hangingPunct="1"/>
            <a:r>
              <a:rPr lang="en-US" altLang="en-US" sz="1600"/>
              <a:t>The ImageIO class provides four </a:t>
            </a:r>
            <a:r>
              <a:rPr lang="en-US" altLang="en-US" sz="1600" i="1"/>
              <a:t>read</a:t>
            </a:r>
            <a:r>
              <a:rPr lang="en-US" altLang="en-US" sz="1600"/>
              <a:t> methods, one requires a File object, one an ImageInputStream object, one an InputStream object, and one a URL object.  All of the read methods return a BufferedImage object.</a:t>
            </a:r>
          </a:p>
        </p:txBody>
      </p:sp>
    </p:spTree>
    <p:extLst>
      <p:ext uri="{BB962C8B-B14F-4D97-AF65-F5344CB8AC3E}">
        <p14:creationId xmlns:p14="http://schemas.microsoft.com/office/powerpoint/2010/main" val="1383791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73128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8168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42391549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385305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14126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120553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74585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10709643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EDD429C-8788-47E2-A732-4544F48F98A2}" type="slidenum">
              <a:rPr lang="en-US" smtClean="0"/>
              <a:t>‹#›</a:t>
            </a:fld>
            <a:endParaRPr lang="en-US" dirty="0"/>
          </a:p>
        </p:txBody>
      </p:sp>
      <p:sp>
        <p:nvSpPr>
          <p:cNvPr id="5" name="Text Box 10"/>
          <p:cNvSpPr txBox="1">
            <a:spLocks noChangeArrowheads="1"/>
          </p:cNvSpPr>
          <p:nvPr userDrawn="1"/>
        </p:nvSpPr>
        <p:spPr bwMode="auto">
          <a:xfrm>
            <a:off x="8116479" y="6142349"/>
            <a:ext cx="931682" cy="646113"/>
          </a:xfrm>
          <a:prstGeom prst="rect">
            <a:avLst/>
          </a:prstGeom>
          <a:solidFill>
            <a:schemeClr val="bg2"/>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wrap="square" anchorCtr="1">
            <a:spAutoFit/>
          </a:bodyPr>
          <a:lstStyle>
            <a:lvl1pPr>
              <a:spcBef>
                <a:spcPct val="50000"/>
              </a:spcBef>
              <a:defRPr sz="6600" b="1">
                <a:solidFill>
                  <a:schemeClr val="bg1"/>
                </a:solidFill>
                <a:latin typeface="Rockwell" panose="02060603020205020403" pitchFamily="18" charset="0"/>
              </a:defRPr>
            </a:lvl1pPr>
            <a:lvl2pPr marL="742950" indent="-285750">
              <a:spcBef>
                <a:spcPct val="50000"/>
              </a:spcBef>
              <a:defRPr sz="6600" b="1">
                <a:solidFill>
                  <a:schemeClr val="bg1"/>
                </a:solidFill>
                <a:latin typeface="Rockwell" panose="02060603020205020403" pitchFamily="18" charset="0"/>
              </a:defRPr>
            </a:lvl2pPr>
            <a:lvl3pPr marL="1143000" indent="-228600">
              <a:spcBef>
                <a:spcPct val="50000"/>
              </a:spcBef>
              <a:defRPr sz="6600" b="1">
                <a:solidFill>
                  <a:schemeClr val="bg1"/>
                </a:solidFill>
                <a:latin typeface="Rockwell" panose="02060603020205020403" pitchFamily="18" charset="0"/>
              </a:defRPr>
            </a:lvl3pPr>
            <a:lvl4pPr marL="1600200" indent="-228600">
              <a:spcBef>
                <a:spcPct val="50000"/>
              </a:spcBef>
              <a:defRPr sz="6600" b="1">
                <a:solidFill>
                  <a:schemeClr val="bg1"/>
                </a:solidFill>
                <a:latin typeface="Rockwell" panose="02060603020205020403" pitchFamily="18" charset="0"/>
              </a:defRPr>
            </a:lvl4pPr>
            <a:lvl5pPr marL="2057400" indent="-228600">
              <a:spcBef>
                <a:spcPct val="50000"/>
              </a:spcBef>
              <a:defRPr sz="6600" b="1">
                <a:solidFill>
                  <a:schemeClr val="bg1"/>
                </a:solidFill>
                <a:latin typeface="Rockwell" panose="02060603020205020403" pitchFamily="18" charset="0"/>
              </a:defRPr>
            </a:lvl5pPr>
            <a:lvl6pPr marL="2514600" indent="-228600" eaLnBrk="0" fontAlgn="base" hangingPunct="0">
              <a:spcBef>
                <a:spcPct val="50000"/>
              </a:spcBef>
              <a:spcAft>
                <a:spcPct val="0"/>
              </a:spcAft>
              <a:defRPr sz="6600" b="1">
                <a:solidFill>
                  <a:schemeClr val="bg1"/>
                </a:solidFill>
                <a:latin typeface="Rockwell" panose="02060603020205020403" pitchFamily="18" charset="0"/>
              </a:defRPr>
            </a:lvl6pPr>
            <a:lvl7pPr marL="2971800" indent="-228600" eaLnBrk="0" fontAlgn="base" hangingPunct="0">
              <a:spcBef>
                <a:spcPct val="50000"/>
              </a:spcBef>
              <a:spcAft>
                <a:spcPct val="0"/>
              </a:spcAft>
              <a:defRPr sz="6600" b="1">
                <a:solidFill>
                  <a:schemeClr val="bg1"/>
                </a:solidFill>
                <a:latin typeface="Rockwell" panose="02060603020205020403" pitchFamily="18" charset="0"/>
              </a:defRPr>
            </a:lvl7pPr>
            <a:lvl8pPr marL="3429000" indent="-228600" eaLnBrk="0" fontAlgn="base" hangingPunct="0">
              <a:spcBef>
                <a:spcPct val="50000"/>
              </a:spcBef>
              <a:spcAft>
                <a:spcPct val="0"/>
              </a:spcAft>
              <a:defRPr sz="6600" b="1">
                <a:solidFill>
                  <a:schemeClr val="bg1"/>
                </a:solidFill>
                <a:latin typeface="Rockwell" panose="02060603020205020403" pitchFamily="18" charset="0"/>
              </a:defRPr>
            </a:lvl8pPr>
            <a:lvl9pPr marL="3886200" indent="-228600" eaLnBrk="0" fontAlgn="base" hangingPunct="0">
              <a:spcBef>
                <a:spcPct val="50000"/>
              </a:spcBef>
              <a:spcAft>
                <a:spcPct val="0"/>
              </a:spcAft>
              <a:defRPr sz="6600" b="1">
                <a:solidFill>
                  <a:schemeClr val="bg1"/>
                </a:solidFill>
                <a:latin typeface="Rockwell" panose="02060603020205020403" pitchFamily="18" charset="0"/>
              </a:defRPr>
            </a:lvl9pPr>
          </a:lstStyle>
          <a:p>
            <a:pPr eaLnBrk="1" hangingPunct="1">
              <a:defRPr/>
            </a:pPr>
            <a:r>
              <a:rPr lang="en-US" altLang="en-US" sz="3600" dirty="0">
                <a:latin typeface="ScratchFont" pitchFamily="2" charset="0"/>
              </a:rPr>
              <a:t>GUI</a:t>
            </a:r>
          </a:p>
        </p:txBody>
      </p:sp>
    </p:spTree>
    <p:extLst>
      <p:ext uri="{BB962C8B-B14F-4D97-AF65-F5344CB8AC3E}">
        <p14:creationId xmlns:p14="http://schemas.microsoft.com/office/powerpoint/2010/main" val="2265633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29991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1C51CDB-1A11-48BD-B220-FB3FD2100E05}" type="datetimeFigureOut">
              <a:rPr lang="en-US" smtClean="0"/>
              <a:t>8/28/2017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EDD429C-8788-47E2-A732-4544F48F98A2}" type="slidenum">
              <a:rPr lang="en-US" smtClean="0"/>
              <a:t>‹#›</a:t>
            </a:fld>
            <a:endParaRPr lang="en-US" dirty="0"/>
          </a:p>
        </p:txBody>
      </p:sp>
    </p:spTree>
    <p:extLst>
      <p:ext uri="{BB962C8B-B14F-4D97-AF65-F5344CB8AC3E}">
        <p14:creationId xmlns:p14="http://schemas.microsoft.com/office/powerpoint/2010/main" val="30682902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C51CDB-1A11-48BD-B220-FB3FD2100E05}" type="datetimeFigureOut">
              <a:rPr lang="en-US" smtClean="0"/>
              <a:t>8/28/2017</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DD429C-8788-47E2-A732-4544F48F98A2}" type="slidenum">
              <a:rPr lang="en-US" smtClean="0"/>
              <a:t>‹#›</a:t>
            </a:fld>
            <a:endParaRPr lang="en-US" dirty="0"/>
          </a:p>
        </p:txBody>
      </p:sp>
    </p:spTree>
    <p:extLst>
      <p:ext uri="{BB962C8B-B14F-4D97-AF65-F5344CB8AC3E}">
        <p14:creationId xmlns:p14="http://schemas.microsoft.com/office/powerpoint/2010/main" val="4293625293"/>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WordArt 11"/>
          <p:cNvSpPr>
            <a:spLocks noChangeArrowheads="1" noChangeShapeType="1" noTextEdit="1"/>
          </p:cNvSpPr>
          <p:nvPr/>
        </p:nvSpPr>
        <p:spPr bwMode="auto">
          <a:xfrm>
            <a:off x="1447800" y="304800"/>
            <a:ext cx="6248400" cy="838200"/>
          </a:xfrm>
          <a:prstGeom prst="rect">
            <a:avLst/>
          </a:prstGeom>
        </p:spPr>
        <p:txBody>
          <a:bodyPr wrap="none" fromWordArt="1">
            <a:prstTxWarp prst="textPlain">
              <a:avLst>
                <a:gd name="adj" fmla="val 50000"/>
              </a:avLst>
            </a:prstTxWarp>
          </a:bodyPr>
          <a:lstStyle/>
          <a:p>
            <a:pPr algn="ctr"/>
            <a:r>
              <a:rPr lang="en-US" sz="3600" kern="10" dirty="0">
                <a:ln w="9525">
                  <a:solidFill>
                    <a:srgbClr val="FFFF00"/>
                  </a:solidFill>
                  <a:round/>
                  <a:headEnd/>
                  <a:tailEnd/>
                </a:ln>
                <a:solidFill>
                  <a:srgbClr val="0000FF"/>
                </a:solidFill>
                <a:effectLst>
                  <a:outerShdw dist="35921" dir="2700000" algn="ctr" rotWithShape="0">
                    <a:srgbClr val="C0C0C0"/>
                  </a:outerShdw>
                </a:effectLst>
                <a:latin typeface="Impact" panose="020B0806030902050204" pitchFamily="34" charset="0"/>
              </a:rPr>
              <a:t>Graphical User Interfaces</a:t>
            </a:r>
          </a:p>
        </p:txBody>
      </p:sp>
      <p:sp>
        <p:nvSpPr>
          <p:cNvPr id="14339" name="Rectangle 2"/>
          <p:cNvSpPr>
            <a:spLocks noChangeArrowheads="1"/>
          </p:cNvSpPr>
          <p:nvPr/>
        </p:nvSpPr>
        <p:spPr bwMode="auto">
          <a:xfrm>
            <a:off x="5033913" y="1477963"/>
            <a:ext cx="3987539"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342900" indent="-342900">
              <a:spcBef>
                <a:spcPct val="0"/>
              </a:spcBef>
            </a:pPr>
            <a:r>
              <a:rPr lang="en-US" altLang="en-US" sz="2800" dirty="0">
                <a:latin typeface="Tahoma" panose="020B0604030504040204" pitchFamily="34" charset="0"/>
              </a:rPr>
              <a:t>Sounds</a:t>
            </a:r>
          </a:p>
          <a:p>
            <a:pPr marL="342900" indent="-342900">
              <a:spcBef>
                <a:spcPct val="0"/>
              </a:spcBef>
            </a:pPr>
            <a:r>
              <a:rPr lang="en-US" altLang="en-US" sz="2800" dirty="0">
                <a:latin typeface="Tahoma" panose="020B0604030504040204" pitchFamily="34" charset="0"/>
              </a:rPr>
              <a:t>Timers</a:t>
            </a:r>
          </a:p>
          <a:p>
            <a:pPr marL="342900" indent="-342900">
              <a:spcBef>
                <a:spcPct val="0"/>
              </a:spcBef>
            </a:pPr>
            <a:r>
              <a:rPr lang="en-US" altLang="en-US" sz="2800" dirty="0">
                <a:latin typeface="Tahoma" panose="020B0604030504040204" pitchFamily="34" charset="0"/>
              </a:rPr>
              <a:t>Images</a:t>
            </a:r>
          </a:p>
          <a:p>
            <a:pPr marL="342900" indent="-342900">
              <a:spcBef>
                <a:spcPct val="0"/>
              </a:spcBef>
            </a:pPr>
            <a:r>
              <a:rPr lang="en-US" altLang="en-US" sz="2800" dirty="0" err="1">
                <a:latin typeface="Tahoma" panose="020B0604030504040204" pitchFamily="34" charset="0"/>
              </a:rPr>
              <a:t>JDialog</a:t>
            </a:r>
            <a:endParaRPr lang="en-US" altLang="en-US" sz="2400" dirty="0">
              <a:latin typeface="Tahoma" panose="020B0604030504040204" pitchFamily="34" charset="0"/>
            </a:endParaRPr>
          </a:p>
        </p:txBody>
      </p:sp>
      <p:pic>
        <p:nvPicPr>
          <p:cNvPr id="1434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340" y="1344108"/>
            <a:ext cx="4838700" cy="484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5286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91775EA-F524-486B-9C3E-8AF962DB8E1E}"/>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33795" name="WordArt 5">
            <a:extLst>
              <a:ext uri="{FF2B5EF4-FFF2-40B4-BE49-F238E27FC236}">
                <a16:creationId xmlns:a16="http://schemas.microsoft.com/office/drawing/2014/main" id="{FD837EB1-EED0-4C7A-B922-BF518C830701}"/>
              </a:ext>
            </a:extLst>
          </p:cNvPr>
          <p:cNvSpPr>
            <a:spLocks noChangeArrowheads="1" noChangeShapeType="1" noTextEdit="1"/>
          </p:cNvSpPr>
          <p:nvPr/>
        </p:nvSpPr>
        <p:spPr bwMode="auto">
          <a:xfrm>
            <a:off x="609600" y="381000"/>
            <a:ext cx="8001000" cy="9906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Arial" panose="020B0604020202020204" pitchFamily="34" charset="0"/>
                <a:cs typeface="Arial" panose="020B0604020202020204" pitchFamily="34" charset="0"/>
              </a:rPr>
              <a:t>Read Image Files, Subimages, Image Icons</a:t>
            </a:r>
          </a:p>
        </p:txBody>
      </p:sp>
      <p:sp>
        <p:nvSpPr>
          <p:cNvPr id="33796" name="TextBox 3">
            <a:extLst>
              <a:ext uri="{FF2B5EF4-FFF2-40B4-BE49-F238E27FC236}">
                <a16:creationId xmlns:a16="http://schemas.microsoft.com/office/drawing/2014/main" id="{0E70B8B1-40F8-4713-A6E8-D25312F8F792}"/>
              </a:ext>
            </a:extLst>
          </p:cNvPr>
          <p:cNvSpPr txBox="1">
            <a:spLocks noChangeArrowheads="1"/>
          </p:cNvSpPr>
          <p:nvPr/>
        </p:nvSpPr>
        <p:spPr bwMode="auto">
          <a:xfrm>
            <a:off x="266700" y="1524000"/>
            <a:ext cx="8686800" cy="526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accent2"/>
                </a:solidFill>
                <a:latin typeface="Tahoma" panose="020B0604030504040204" pitchFamily="34" charset="0"/>
              </a:rPr>
              <a:t>try{</a:t>
            </a:r>
          </a:p>
          <a:p>
            <a:pPr>
              <a:spcBef>
                <a:spcPct val="0"/>
              </a:spcBef>
              <a:buFontTx/>
              <a:buNone/>
            </a:pPr>
            <a:r>
              <a:rPr lang="en-US" altLang="en-US" sz="2800" dirty="0">
                <a:solidFill>
                  <a:schemeClr val="accent2"/>
                </a:solidFill>
                <a:latin typeface="Tahoma" panose="020B0604030504040204" pitchFamily="34" charset="0"/>
              </a:rPr>
              <a:t>    </a:t>
            </a:r>
            <a:r>
              <a:rPr lang="en-US" altLang="en-US" sz="2800" dirty="0" err="1">
                <a:solidFill>
                  <a:schemeClr val="accent2"/>
                </a:solidFill>
                <a:latin typeface="Tahoma" panose="020B0604030504040204" pitchFamily="34" charset="0"/>
              </a:rPr>
              <a:t>BufferedImage</a:t>
            </a:r>
            <a:r>
              <a:rPr lang="en-US" altLang="en-US" sz="2800" dirty="0">
                <a:solidFill>
                  <a:schemeClr val="accent2"/>
                </a:solidFill>
                <a:latin typeface="Tahoma" panose="020B0604030504040204" pitchFamily="34" charset="0"/>
              </a:rPr>
              <a:t> image = </a:t>
            </a:r>
            <a:r>
              <a:rPr lang="en-US" altLang="en-US" sz="2800" dirty="0" err="1">
                <a:solidFill>
                  <a:schemeClr val="accent2"/>
                </a:solidFill>
                <a:latin typeface="Tahoma" panose="020B0604030504040204" pitchFamily="34" charset="0"/>
              </a:rPr>
              <a:t>ImageIO.read</a:t>
            </a:r>
            <a:r>
              <a:rPr lang="en-US" altLang="en-US" sz="2800" dirty="0">
                <a:solidFill>
                  <a:schemeClr val="accent2"/>
                </a:solidFill>
                <a:latin typeface="Tahoma" panose="020B0604030504040204" pitchFamily="34" charset="0"/>
              </a:rPr>
              <a:t>(new    	File("trump.png"));</a:t>
            </a:r>
          </a:p>
          <a:p>
            <a:pPr>
              <a:spcBef>
                <a:spcPct val="0"/>
              </a:spcBef>
              <a:buFontTx/>
              <a:buNone/>
            </a:pPr>
            <a:r>
              <a:rPr lang="en-US" altLang="en-US" sz="2800" dirty="0">
                <a:solidFill>
                  <a:schemeClr val="accent2"/>
                </a:solidFill>
                <a:latin typeface="Tahoma" panose="020B0604030504040204" pitchFamily="34" charset="0"/>
              </a:rPr>
              <a:t>}</a:t>
            </a:r>
          </a:p>
          <a:p>
            <a:pPr>
              <a:spcBef>
                <a:spcPct val="0"/>
              </a:spcBef>
              <a:buFontTx/>
              <a:buNone/>
            </a:pPr>
            <a:r>
              <a:rPr lang="en-US" altLang="en-US" sz="2800" dirty="0">
                <a:solidFill>
                  <a:schemeClr val="accent2"/>
                </a:solidFill>
                <a:latin typeface="Tahoma" panose="020B0604030504040204" pitchFamily="34" charset="0"/>
              </a:rPr>
              <a:t>catch(</a:t>
            </a:r>
            <a:r>
              <a:rPr lang="en-US" altLang="en-US" sz="2800" dirty="0" err="1">
                <a:solidFill>
                  <a:schemeClr val="accent2"/>
                </a:solidFill>
                <a:latin typeface="Tahoma" panose="020B0604030504040204" pitchFamily="34" charset="0"/>
              </a:rPr>
              <a:t>IOException</a:t>
            </a:r>
            <a:r>
              <a:rPr lang="en-US" altLang="en-US" sz="2800" dirty="0">
                <a:solidFill>
                  <a:schemeClr val="accent2"/>
                </a:solidFill>
                <a:latin typeface="Tahoma" panose="020B0604030504040204" pitchFamily="34" charset="0"/>
              </a:rPr>
              <a:t> e){</a:t>
            </a:r>
          </a:p>
          <a:p>
            <a:pPr>
              <a:spcBef>
                <a:spcPct val="0"/>
              </a:spcBef>
              <a:buFontTx/>
              <a:buNone/>
            </a:pPr>
            <a:r>
              <a:rPr lang="en-US" altLang="en-US" sz="2800" dirty="0">
                <a:latin typeface="Tahoma" panose="020B0604030504040204" pitchFamily="34" charset="0"/>
              </a:rPr>
              <a:t>    </a:t>
            </a:r>
            <a:r>
              <a:rPr lang="en-US" altLang="en-US" sz="2800" dirty="0">
                <a:solidFill>
                  <a:schemeClr val="accent6">
                    <a:lumMod val="75000"/>
                  </a:schemeClr>
                </a:solidFill>
                <a:latin typeface="Tahoma" panose="020B0604030504040204" pitchFamily="34" charset="0"/>
              </a:rPr>
              <a:t>// output something    </a:t>
            </a:r>
            <a:r>
              <a:rPr lang="en-US" altLang="en-US" sz="2800" dirty="0">
                <a:latin typeface="Tahoma" panose="020B0604030504040204" pitchFamily="34" charset="0"/>
              </a:rPr>
              <a:t>	</a:t>
            </a:r>
          </a:p>
          <a:p>
            <a:pPr>
              <a:spcBef>
                <a:spcPct val="0"/>
              </a:spcBef>
              <a:buFontTx/>
              <a:buNone/>
            </a:pPr>
            <a:r>
              <a:rPr lang="en-US" altLang="en-US" sz="2800" dirty="0">
                <a:solidFill>
                  <a:schemeClr val="accent2"/>
                </a:solidFill>
                <a:latin typeface="Tahoma" panose="020B0604030504040204" pitchFamily="34" charset="0"/>
              </a:rPr>
              <a:t>}</a:t>
            </a:r>
            <a:r>
              <a:rPr lang="en-US" altLang="en-US" sz="2800" dirty="0">
                <a:solidFill>
                  <a:schemeClr val="accent6">
                    <a:lumMod val="75000"/>
                  </a:schemeClr>
                </a:solidFill>
                <a:latin typeface="Tahoma" panose="020B0604030504040204" pitchFamily="34" charset="0"/>
              </a:rPr>
              <a:t>/*</a:t>
            </a:r>
          </a:p>
          <a:p>
            <a:pPr>
              <a:spcBef>
                <a:spcPct val="0"/>
              </a:spcBef>
              <a:buFontTx/>
              <a:buNone/>
            </a:pPr>
            <a:r>
              <a:rPr lang="en-US" altLang="en-US" sz="2800" dirty="0" err="1">
                <a:solidFill>
                  <a:schemeClr val="accent6">
                    <a:lumMod val="75000"/>
                  </a:schemeClr>
                </a:solidFill>
                <a:latin typeface="Tahoma" panose="020B0604030504040204" pitchFamily="34" charset="0"/>
              </a:rPr>
              <a:t>ImageIO's</a:t>
            </a:r>
            <a:r>
              <a:rPr lang="en-US" altLang="en-US" sz="2800" dirty="0">
                <a:solidFill>
                  <a:schemeClr val="accent6">
                    <a:lumMod val="75000"/>
                  </a:schemeClr>
                </a:solidFill>
                <a:latin typeface="Tahoma" panose="020B0604030504040204" pitchFamily="34" charset="0"/>
              </a:rPr>
              <a:t> read() method will throw an </a:t>
            </a:r>
            <a:r>
              <a:rPr lang="en-US" altLang="en-US" sz="2800" dirty="0" err="1">
                <a:solidFill>
                  <a:schemeClr val="accent6">
                    <a:lumMod val="75000"/>
                  </a:schemeClr>
                </a:solidFill>
                <a:latin typeface="Tahoma" panose="020B0604030504040204" pitchFamily="34" charset="0"/>
              </a:rPr>
              <a:t>IOException</a:t>
            </a:r>
            <a:r>
              <a:rPr lang="en-US" altLang="en-US" sz="2800" dirty="0">
                <a:solidFill>
                  <a:schemeClr val="accent6">
                    <a:lumMod val="75000"/>
                  </a:schemeClr>
                </a:solidFill>
                <a:latin typeface="Tahoma" panose="020B0604030504040204" pitchFamily="34" charset="0"/>
              </a:rPr>
              <a:t> if an error occurred while reading the file, and an </a:t>
            </a:r>
            <a:r>
              <a:rPr lang="en-US" altLang="en-US" sz="2800" dirty="0" err="1">
                <a:solidFill>
                  <a:schemeClr val="accent6">
                    <a:lumMod val="75000"/>
                  </a:schemeClr>
                </a:solidFill>
                <a:latin typeface="Tahoma" panose="020B0604030504040204" pitchFamily="34" charset="0"/>
              </a:rPr>
              <a:t>IllegalArgumentException</a:t>
            </a:r>
            <a:r>
              <a:rPr lang="en-US" altLang="en-US" sz="2800" dirty="0">
                <a:solidFill>
                  <a:schemeClr val="accent6">
                    <a:lumMod val="75000"/>
                  </a:schemeClr>
                </a:solidFill>
                <a:latin typeface="Tahoma" panose="020B0604030504040204" pitchFamily="34" charset="0"/>
              </a:rPr>
              <a:t> if the File parameter value is null.</a:t>
            </a:r>
          </a:p>
          <a:p>
            <a:pPr>
              <a:spcBef>
                <a:spcPct val="0"/>
              </a:spcBef>
              <a:buFontTx/>
              <a:buNone/>
            </a:pPr>
            <a:r>
              <a:rPr lang="en-US" altLang="en-US" sz="2800" dirty="0">
                <a:solidFill>
                  <a:schemeClr val="accent6">
                    <a:lumMod val="75000"/>
                  </a:schemeClr>
                </a:solidFill>
                <a:latin typeface="Tahoma" panose="020B0604030504040204" pitchFamily="34" charset="0"/>
              </a:rPr>
              <a:t>*/</a:t>
            </a:r>
          </a:p>
        </p:txBody>
      </p:sp>
    </p:spTree>
    <p:extLst>
      <p:ext uri="{BB962C8B-B14F-4D97-AF65-F5344CB8AC3E}">
        <p14:creationId xmlns:p14="http://schemas.microsoft.com/office/powerpoint/2010/main" val="3325600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B3490C20-0C70-47FC-9BBF-81E131E67F1A}"/>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35843" name="WordArt 5">
            <a:extLst>
              <a:ext uri="{FF2B5EF4-FFF2-40B4-BE49-F238E27FC236}">
                <a16:creationId xmlns:a16="http://schemas.microsoft.com/office/drawing/2014/main" id="{8BBDAD18-3024-422B-B9B2-1313D3A272FB}"/>
              </a:ext>
            </a:extLst>
          </p:cNvPr>
          <p:cNvSpPr>
            <a:spLocks noChangeArrowheads="1" noChangeShapeType="1" noTextEdit="1"/>
          </p:cNvSpPr>
          <p:nvPr/>
        </p:nvSpPr>
        <p:spPr bwMode="auto">
          <a:xfrm>
            <a:off x="609600" y="381000"/>
            <a:ext cx="8001000" cy="9906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Arial" panose="020B0604020202020204" pitchFamily="34" charset="0"/>
                <a:cs typeface="Arial" panose="020B0604020202020204" pitchFamily="34" charset="0"/>
              </a:rPr>
              <a:t>Read Image Files, Subimages, Image Icons</a:t>
            </a:r>
          </a:p>
        </p:txBody>
      </p:sp>
      <p:sp>
        <p:nvSpPr>
          <p:cNvPr id="35844" name="TextBox 3">
            <a:extLst>
              <a:ext uri="{FF2B5EF4-FFF2-40B4-BE49-F238E27FC236}">
                <a16:creationId xmlns:a16="http://schemas.microsoft.com/office/drawing/2014/main" id="{004C716E-17BA-4F4C-AE44-F51AC7396CF2}"/>
              </a:ext>
            </a:extLst>
          </p:cNvPr>
          <p:cNvSpPr txBox="1">
            <a:spLocks noChangeArrowheads="1"/>
          </p:cNvSpPr>
          <p:nvPr/>
        </p:nvSpPr>
        <p:spPr bwMode="auto">
          <a:xfrm>
            <a:off x="266700" y="1524000"/>
            <a:ext cx="8686800" cy="483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BufferedImage's</a:t>
            </a:r>
            <a:r>
              <a:rPr lang="en-US" altLang="en-US" sz="2800" dirty="0">
                <a:latin typeface="Tahoma" panose="020B0604030504040204" pitchFamily="34" charset="0"/>
              </a:rPr>
              <a:t> </a:t>
            </a:r>
            <a:r>
              <a:rPr lang="en-US" altLang="en-US" sz="2800" dirty="0" err="1">
                <a:solidFill>
                  <a:schemeClr val="accent2"/>
                </a:solidFill>
                <a:latin typeface="Tahoma" panose="020B0604030504040204" pitchFamily="34" charset="0"/>
              </a:rPr>
              <a:t>getSubimage</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method retrieves a rectangular piece of an image.</a:t>
            </a:r>
          </a:p>
          <a:p>
            <a:pPr>
              <a:spcBef>
                <a:spcPct val="0"/>
              </a:spcBef>
              <a:buFontTx/>
              <a:buNone/>
            </a:pPr>
            <a:r>
              <a:rPr lang="en-US" altLang="en-US" sz="2800" dirty="0">
                <a:latin typeface="Tahoma" panose="020B0604030504040204" pitchFamily="34" charset="0"/>
              </a:rPr>
              <a:t> </a:t>
            </a:r>
          </a:p>
          <a:p>
            <a:pPr>
              <a:spcBef>
                <a:spcPct val="0"/>
              </a:spcBef>
              <a:buFontTx/>
              <a:buNone/>
            </a:pPr>
            <a:r>
              <a:rPr lang="en-US" altLang="en-US" sz="2800" dirty="0">
                <a:latin typeface="Tahoma" panose="020B0604030504040204" pitchFamily="34" charset="0"/>
              </a:rPr>
              <a:t>Give </a:t>
            </a:r>
            <a:r>
              <a:rPr lang="en-US" altLang="en-US" sz="2800" dirty="0" err="1">
                <a:latin typeface="Tahoma" panose="020B0604030504040204" pitchFamily="34" charset="0"/>
              </a:rPr>
              <a:t>getSubimage</a:t>
            </a:r>
            <a:r>
              <a:rPr lang="en-US" altLang="en-US" sz="2800" dirty="0">
                <a:latin typeface="Tahoma" panose="020B0604030504040204" pitchFamily="34" charset="0"/>
              </a:rPr>
              <a:t>() the x and y coordinates of the upper left corner of the piece wanted along with its width and height. For example: </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     </a:t>
            </a:r>
            <a:r>
              <a:rPr lang="en-US" altLang="en-US" sz="2800" dirty="0" err="1">
                <a:solidFill>
                  <a:schemeClr val="accent2"/>
                </a:solidFill>
                <a:latin typeface="Tahoma" panose="020B0604030504040204" pitchFamily="34" charset="0"/>
              </a:rPr>
              <a:t>image.getSubimage</a:t>
            </a:r>
            <a:r>
              <a:rPr lang="en-US" altLang="en-US" sz="2800" dirty="0">
                <a:solidFill>
                  <a:schemeClr val="accent2"/>
                </a:solidFill>
                <a:latin typeface="Tahoma" panose="020B0604030504040204" pitchFamily="34" charset="0"/>
              </a:rPr>
              <a:t>( 10, 20, 200, 240); </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latin typeface="Tahoma" panose="020B0604030504040204" pitchFamily="34" charset="0"/>
              </a:rPr>
              <a:t>BufferedImage's</a:t>
            </a:r>
            <a:r>
              <a:rPr lang="en-US" altLang="en-US" sz="2800" dirty="0">
                <a:latin typeface="Tahoma" panose="020B0604030504040204" pitchFamily="34" charset="0"/>
              </a:rPr>
              <a:t> </a:t>
            </a:r>
            <a:r>
              <a:rPr lang="en-US" altLang="en-US" sz="2800" dirty="0" err="1">
                <a:latin typeface="Tahoma" panose="020B0604030504040204" pitchFamily="34" charset="0"/>
              </a:rPr>
              <a:t>getSubimage</a:t>
            </a:r>
            <a:r>
              <a:rPr lang="en-US" altLang="en-US" sz="2800" dirty="0">
                <a:latin typeface="Tahoma" panose="020B0604030504040204" pitchFamily="34" charset="0"/>
              </a:rPr>
              <a:t>() method will return a </a:t>
            </a:r>
            <a:r>
              <a:rPr lang="en-US" altLang="en-US" sz="2800" dirty="0" err="1">
                <a:latin typeface="Tahoma" panose="020B0604030504040204" pitchFamily="34" charset="0"/>
              </a:rPr>
              <a:t>BufferedImage</a:t>
            </a:r>
            <a:r>
              <a:rPr lang="en-US" altLang="en-US" sz="2800" dirty="0">
                <a:latin typeface="Tahoma" panose="020B0604030504040204" pitchFamily="34" charset="0"/>
              </a:rPr>
              <a:t> object.</a:t>
            </a:r>
          </a:p>
        </p:txBody>
      </p:sp>
    </p:spTree>
    <p:extLst>
      <p:ext uri="{BB962C8B-B14F-4D97-AF65-F5344CB8AC3E}">
        <p14:creationId xmlns:p14="http://schemas.microsoft.com/office/powerpoint/2010/main" val="738493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7993A20D-3DF4-4FE8-941D-4F19E5CA2212}"/>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37891" name="WordArt 5">
            <a:extLst>
              <a:ext uri="{FF2B5EF4-FFF2-40B4-BE49-F238E27FC236}">
                <a16:creationId xmlns:a16="http://schemas.microsoft.com/office/drawing/2014/main" id="{992F61FD-6BCA-48D4-98FA-7306312A4A60}"/>
              </a:ext>
            </a:extLst>
          </p:cNvPr>
          <p:cNvSpPr>
            <a:spLocks noChangeArrowheads="1" noChangeShapeType="1" noTextEdit="1"/>
          </p:cNvSpPr>
          <p:nvPr/>
        </p:nvSpPr>
        <p:spPr bwMode="auto">
          <a:xfrm>
            <a:off x="609600" y="381000"/>
            <a:ext cx="8001000" cy="9906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Arial" panose="020B0604020202020204" pitchFamily="34" charset="0"/>
                <a:cs typeface="Arial" panose="020B0604020202020204" pitchFamily="34" charset="0"/>
              </a:rPr>
              <a:t>Save Image Files</a:t>
            </a:r>
          </a:p>
        </p:txBody>
      </p:sp>
      <p:sp>
        <p:nvSpPr>
          <p:cNvPr id="37892" name="TextBox 3">
            <a:extLst>
              <a:ext uri="{FF2B5EF4-FFF2-40B4-BE49-F238E27FC236}">
                <a16:creationId xmlns:a16="http://schemas.microsoft.com/office/drawing/2014/main" id="{EF87E93A-AC9A-4603-A26C-0A26F6CBF0D2}"/>
              </a:ext>
            </a:extLst>
          </p:cNvPr>
          <p:cNvSpPr txBox="1">
            <a:spLocks noChangeArrowheads="1"/>
          </p:cNvSpPr>
          <p:nvPr/>
        </p:nvSpPr>
        <p:spPr bwMode="auto">
          <a:xfrm>
            <a:off x="266700" y="1524000"/>
            <a:ext cx="86868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To save an image, use </a:t>
            </a:r>
            <a:r>
              <a:rPr lang="en-US" altLang="en-US" sz="2800" dirty="0" err="1">
                <a:latin typeface="Tahoma" panose="020B0604030504040204" pitchFamily="34" charset="0"/>
              </a:rPr>
              <a:t>ImageIO's</a:t>
            </a:r>
            <a:r>
              <a:rPr lang="en-US" altLang="en-US" sz="2800" dirty="0">
                <a:latin typeface="Tahoma" panose="020B0604030504040204" pitchFamily="34" charset="0"/>
              </a:rPr>
              <a:t> </a:t>
            </a:r>
            <a:r>
              <a:rPr lang="en-US" altLang="en-US" sz="2800" dirty="0">
                <a:solidFill>
                  <a:schemeClr val="accent2"/>
                </a:solidFill>
                <a:latin typeface="Tahoma" panose="020B0604030504040204" pitchFamily="34" charset="0"/>
              </a:rPr>
              <a:t>write() </a:t>
            </a:r>
            <a:r>
              <a:rPr lang="en-US" altLang="en-US" sz="2800" dirty="0">
                <a:latin typeface="Tahoma" panose="020B0604030504040204" pitchFamily="34" charset="0"/>
              </a:rPr>
              <a:t>method, passing these arguments: a </a:t>
            </a:r>
            <a:r>
              <a:rPr lang="en-US" altLang="en-US" sz="2800" dirty="0" err="1">
                <a:latin typeface="Tahoma" panose="020B0604030504040204" pitchFamily="34" charset="0"/>
              </a:rPr>
              <a:t>BufferedImage</a:t>
            </a:r>
            <a:r>
              <a:rPr lang="en-US" altLang="en-US" sz="2800" dirty="0">
                <a:latin typeface="Tahoma" panose="020B0604030504040204" pitchFamily="34" charset="0"/>
              </a:rPr>
              <a:t> object, the image format, and a File object in which to save the image. The format should be entered as a string and may be "jpg", "</a:t>
            </a:r>
            <a:r>
              <a:rPr lang="en-US" altLang="en-US" sz="2800" dirty="0" err="1">
                <a:latin typeface="Tahoma" panose="020B0604030504040204" pitchFamily="34" charset="0"/>
              </a:rPr>
              <a:t>png</a:t>
            </a:r>
            <a:r>
              <a:rPr lang="en-US" altLang="en-US" sz="2800" dirty="0">
                <a:latin typeface="Tahoma" panose="020B0604030504040204" pitchFamily="34" charset="0"/>
              </a:rPr>
              <a:t>", "gif", or "bmp". </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try {</a:t>
            </a:r>
          </a:p>
          <a:p>
            <a:pPr>
              <a:spcBef>
                <a:spcPct val="0"/>
              </a:spcBef>
              <a:buFontTx/>
              <a:buNone/>
            </a:pPr>
            <a:r>
              <a:rPr lang="en-US" altLang="en-US" sz="2800" dirty="0">
                <a:solidFill>
                  <a:schemeClr val="accent2"/>
                </a:solidFill>
                <a:latin typeface="Tahoma" panose="020B0604030504040204" pitchFamily="34" charset="0"/>
              </a:rPr>
              <a:t>   File </a:t>
            </a:r>
            <a:r>
              <a:rPr lang="en-US" altLang="en-US" sz="2800" dirty="0" err="1">
                <a:solidFill>
                  <a:schemeClr val="accent2"/>
                </a:solidFill>
                <a:latin typeface="Tahoma" panose="020B0604030504040204" pitchFamily="34" charset="0"/>
              </a:rPr>
              <a:t>file</a:t>
            </a:r>
            <a:r>
              <a:rPr lang="en-US" altLang="en-US" sz="2800" dirty="0">
                <a:solidFill>
                  <a:schemeClr val="accent2"/>
                </a:solidFill>
                <a:latin typeface="Tahoma" panose="020B0604030504040204" pitchFamily="34" charset="0"/>
              </a:rPr>
              <a:t> = new File("icon.gif"); </a:t>
            </a:r>
          </a:p>
          <a:p>
            <a:pPr>
              <a:spcBef>
                <a:spcPct val="0"/>
              </a:spcBef>
              <a:buFontTx/>
              <a:buNone/>
            </a:pPr>
            <a:r>
              <a:rPr lang="en-US" altLang="en-US" sz="2800" dirty="0">
                <a:solidFill>
                  <a:schemeClr val="accent2"/>
                </a:solidFill>
                <a:latin typeface="Tahoma" panose="020B0604030504040204" pitchFamily="34" charset="0"/>
              </a:rPr>
              <a:t>   </a:t>
            </a:r>
            <a:r>
              <a:rPr lang="en-US" altLang="en-US" sz="2800" dirty="0" err="1">
                <a:solidFill>
                  <a:schemeClr val="accent2"/>
                </a:solidFill>
                <a:latin typeface="Tahoma" panose="020B0604030504040204" pitchFamily="34" charset="0"/>
              </a:rPr>
              <a:t>ImageIO.write</a:t>
            </a:r>
            <a:r>
              <a:rPr lang="en-US" altLang="en-US" sz="2800" dirty="0">
                <a:solidFill>
                  <a:schemeClr val="accent2"/>
                </a:solidFill>
                <a:latin typeface="Tahoma" panose="020B0604030504040204" pitchFamily="34" charset="0"/>
              </a:rPr>
              <a:t>( image, "gif", file);</a:t>
            </a:r>
          </a:p>
          <a:p>
            <a:pPr>
              <a:spcBef>
                <a:spcPct val="0"/>
              </a:spcBef>
              <a:buFontTx/>
              <a:buNone/>
            </a:pPr>
            <a:r>
              <a:rPr lang="en-US" altLang="en-US" sz="2800" dirty="0">
                <a:solidFill>
                  <a:schemeClr val="accent2"/>
                </a:solidFill>
                <a:latin typeface="Tahoma" panose="020B0604030504040204" pitchFamily="34" charset="0"/>
              </a:rPr>
              <a:t>}</a:t>
            </a:r>
          </a:p>
          <a:p>
            <a:pPr>
              <a:spcBef>
                <a:spcPct val="0"/>
              </a:spcBef>
              <a:buFontTx/>
              <a:buNone/>
            </a:pPr>
            <a:r>
              <a:rPr lang="en-US" altLang="en-US" sz="2800" dirty="0">
                <a:solidFill>
                  <a:schemeClr val="accent2"/>
                </a:solidFill>
                <a:latin typeface="Tahoma" panose="020B0604030504040204" pitchFamily="34" charset="0"/>
              </a:rPr>
              <a:t>catch(Exception e) {}</a:t>
            </a:r>
          </a:p>
        </p:txBody>
      </p:sp>
    </p:spTree>
    <p:extLst>
      <p:ext uri="{BB962C8B-B14F-4D97-AF65-F5344CB8AC3E}">
        <p14:creationId xmlns:p14="http://schemas.microsoft.com/office/powerpoint/2010/main" val="2226728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6D881600-A80C-43E2-975F-A0B333B64086}"/>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39939" name="WordArt 5">
            <a:extLst>
              <a:ext uri="{FF2B5EF4-FFF2-40B4-BE49-F238E27FC236}">
                <a16:creationId xmlns:a16="http://schemas.microsoft.com/office/drawing/2014/main" id="{8177CD1C-5F74-4168-A7CA-7A0F6E803014}"/>
              </a:ext>
            </a:extLst>
          </p:cNvPr>
          <p:cNvSpPr>
            <a:spLocks noChangeArrowheads="1" noChangeShapeType="1" noTextEdit="1"/>
          </p:cNvSpPr>
          <p:nvPr/>
        </p:nvSpPr>
        <p:spPr bwMode="auto">
          <a:xfrm>
            <a:off x="609600" y="381000"/>
            <a:ext cx="8001000" cy="9906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Arial" panose="020B0604020202020204" pitchFamily="34" charset="0"/>
                <a:cs typeface="Arial" panose="020B0604020202020204" pitchFamily="34" charset="0"/>
              </a:rPr>
              <a:t>Create/Save an Image File</a:t>
            </a:r>
          </a:p>
        </p:txBody>
      </p:sp>
      <p:sp>
        <p:nvSpPr>
          <p:cNvPr id="39940" name="TextBox 3">
            <a:extLst>
              <a:ext uri="{FF2B5EF4-FFF2-40B4-BE49-F238E27FC236}">
                <a16:creationId xmlns:a16="http://schemas.microsoft.com/office/drawing/2014/main" id="{D16058EE-9609-4E98-921D-B1BF9687CC12}"/>
              </a:ext>
            </a:extLst>
          </p:cNvPr>
          <p:cNvSpPr txBox="1">
            <a:spLocks noChangeArrowheads="1"/>
          </p:cNvSpPr>
          <p:nvPr/>
        </p:nvSpPr>
        <p:spPr bwMode="auto">
          <a:xfrm>
            <a:off x="266700" y="1524000"/>
            <a:ext cx="86868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endParaRPr lang="en-US" altLang="en-US" sz="2400">
              <a:solidFill>
                <a:srgbClr val="00B050"/>
              </a:solidFill>
              <a:latin typeface="Tahoma" panose="020B0604030504040204" pitchFamily="34" charset="0"/>
            </a:endParaRPr>
          </a:p>
        </p:txBody>
      </p:sp>
      <p:sp>
        <p:nvSpPr>
          <p:cNvPr id="39941" name="Rectangle 1">
            <a:extLst>
              <a:ext uri="{FF2B5EF4-FFF2-40B4-BE49-F238E27FC236}">
                <a16:creationId xmlns:a16="http://schemas.microsoft.com/office/drawing/2014/main" id="{8B3E3E92-C751-4EAB-A867-CAE400107746}"/>
              </a:ext>
            </a:extLst>
          </p:cNvPr>
          <p:cNvSpPr>
            <a:spLocks noChangeArrowheads="1"/>
          </p:cNvSpPr>
          <p:nvPr/>
        </p:nvSpPr>
        <p:spPr bwMode="auto">
          <a:xfrm>
            <a:off x="228600" y="1754188"/>
            <a:ext cx="8382000" cy="354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solidFill>
                  <a:schemeClr val="accent2"/>
                </a:solidFill>
                <a:latin typeface="Tahoma" panose="020B0604030504040204" pitchFamily="34" charset="0"/>
              </a:rPr>
              <a:t>int</a:t>
            </a:r>
            <a:r>
              <a:rPr lang="en-US" altLang="en-US" sz="2800" dirty="0">
                <a:solidFill>
                  <a:schemeClr val="accent2"/>
                </a:solidFill>
                <a:latin typeface="Tahoma" panose="020B0604030504040204" pitchFamily="34" charset="0"/>
              </a:rPr>
              <a:t> width = 100, height = 100;</a:t>
            </a:r>
          </a:p>
          <a:p>
            <a:pPr>
              <a:spcBef>
                <a:spcPct val="0"/>
              </a:spcBef>
              <a:buFontTx/>
              <a:buNone/>
            </a:pPr>
            <a:r>
              <a:rPr lang="en-US" altLang="en-US" sz="2800" dirty="0" err="1">
                <a:solidFill>
                  <a:schemeClr val="accent2"/>
                </a:solidFill>
                <a:latin typeface="Tahoma" panose="020B0604030504040204" pitchFamily="34" charset="0"/>
              </a:rPr>
              <a:t>BufferedImage</a:t>
            </a:r>
            <a:r>
              <a:rPr lang="en-US" altLang="en-US" sz="2800" dirty="0">
                <a:solidFill>
                  <a:schemeClr val="accent2"/>
                </a:solidFill>
                <a:latin typeface="Tahoma" panose="020B0604030504040204" pitchFamily="34" charset="0"/>
              </a:rPr>
              <a:t> image = new </a:t>
            </a:r>
            <a:r>
              <a:rPr lang="en-US" altLang="en-US" sz="2800" dirty="0" err="1">
                <a:solidFill>
                  <a:schemeClr val="accent2"/>
                </a:solidFill>
                <a:latin typeface="Tahoma" panose="020B0604030504040204" pitchFamily="34" charset="0"/>
              </a:rPr>
              <a:t>BufferedImage</a:t>
            </a:r>
            <a:r>
              <a:rPr lang="en-US" altLang="en-US" sz="2800" dirty="0">
                <a:solidFill>
                  <a:schemeClr val="accent2"/>
                </a:solidFill>
                <a:latin typeface="Tahoma" panose="020B0604030504040204" pitchFamily="34" charset="0"/>
              </a:rPr>
              <a:t>(</a:t>
            </a:r>
            <a:r>
              <a:rPr lang="en-US" altLang="en-US" sz="2800" dirty="0" err="1">
                <a:solidFill>
                  <a:schemeClr val="accent2"/>
                </a:solidFill>
                <a:latin typeface="Tahoma" panose="020B0604030504040204" pitchFamily="34" charset="0"/>
              </a:rPr>
              <a:t>width,height,BufferedImage.TYPE_INT_ARGB</a:t>
            </a:r>
            <a:r>
              <a:rPr lang="en-US" altLang="en-US" sz="2800" dirty="0">
                <a:solidFill>
                  <a:schemeClr val="accent2"/>
                </a:solidFill>
                <a:latin typeface="Tahoma" panose="020B0604030504040204" pitchFamily="34" charset="0"/>
              </a:rPr>
              <a:t>);</a:t>
            </a:r>
          </a:p>
          <a:p>
            <a:pPr>
              <a:spcBef>
                <a:spcPct val="0"/>
              </a:spcBef>
              <a:buFontTx/>
              <a:buNone/>
            </a:pPr>
            <a:r>
              <a:rPr lang="en-US" altLang="en-US" sz="2800" dirty="0">
                <a:solidFill>
                  <a:schemeClr val="accent2"/>
                </a:solidFill>
                <a:latin typeface="Tahoma" panose="020B0604030504040204" pitchFamily="34" charset="0"/>
              </a:rPr>
              <a:t>Graphics g = </a:t>
            </a:r>
            <a:r>
              <a:rPr lang="en-US" altLang="en-US" sz="2800" dirty="0" err="1">
                <a:solidFill>
                  <a:schemeClr val="accent2"/>
                </a:solidFill>
                <a:latin typeface="Tahoma" panose="020B0604030504040204" pitchFamily="34" charset="0"/>
              </a:rPr>
              <a:t>image.getGraphics</a:t>
            </a:r>
            <a:r>
              <a:rPr lang="en-US" altLang="en-US" sz="2800" dirty="0">
                <a:solidFill>
                  <a:schemeClr val="accent2"/>
                </a:solidFill>
                <a:latin typeface="Tahoma" panose="020B0604030504040204" pitchFamily="34" charset="0"/>
              </a:rPr>
              <a:t>();</a:t>
            </a:r>
          </a:p>
          <a:p>
            <a:pPr>
              <a:spcBef>
                <a:spcPct val="0"/>
              </a:spcBef>
              <a:buFontTx/>
              <a:buNone/>
            </a:pPr>
            <a:r>
              <a:rPr lang="en-US" altLang="en-US" sz="2800" dirty="0" err="1">
                <a:solidFill>
                  <a:schemeClr val="accent2"/>
                </a:solidFill>
                <a:latin typeface="Tahoma" panose="020B0604030504040204" pitchFamily="34" charset="0"/>
              </a:rPr>
              <a:t>g.setColor</a:t>
            </a:r>
            <a:r>
              <a:rPr lang="en-US" altLang="en-US" sz="2800" dirty="0">
                <a:solidFill>
                  <a:schemeClr val="accent2"/>
                </a:solidFill>
                <a:latin typeface="Tahoma" panose="020B0604030504040204" pitchFamily="34" charset="0"/>
              </a:rPr>
              <a:t>(</a:t>
            </a:r>
            <a:r>
              <a:rPr lang="en-US" altLang="en-US" sz="2800" dirty="0" err="1">
                <a:solidFill>
                  <a:schemeClr val="accent2"/>
                </a:solidFill>
                <a:latin typeface="Tahoma" panose="020B0604030504040204" pitchFamily="34" charset="0"/>
              </a:rPr>
              <a:t>Color.yellow</a:t>
            </a:r>
            <a:r>
              <a:rPr lang="en-US" altLang="en-US" sz="2800" dirty="0">
                <a:solidFill>
                  <a:schemeClr val="accent2"/>
                </a:solidFill>
                <a:latin typeface="Tahoma" panose="020B0604030504040204" pitchFamily="34" charset="0"/>
              </a:rPr>
              <a: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solidFill>
                  <a:schemeClr val="accent6">
                    <a:lumMod val="75000"/>
                  </a:schemeClr>
                </a:solidFill>
                <a:latin typeface="Tahoma" panose="020B0604030504040204" pitchFamily="34" charset="0"/>
              </a:rPr>
              <a:t>// draw something</a:t>
            </a:r>
          </a:p>
        </p:txBody>
      </p:sp>
    </p:spTree>
    <p:extLst>
      <p:ext uri="{BB962C8B-B14F-4D97-AF65-F5344CB8AC3E}">
        <p14:creationId xmlns:p14="http://schemas.microsoft.com/office/powerpoint/2010/main" val="9101725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6A5B409-D8DE-4F47-AC4B-9270FDB51C9B}"/>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41987" name="WordArt 5">
            <a:extLst>
              <a:ext uri="{FF2B5EF4-FFF2-40B4-BE49-F238E27FC236}">
                <a16:creationId xmlns:a16="http://schemas.microsoft.com/office/drawing/2014/main" id="{40C7727A-9E35-4165-87E8-C837346E004F}"/>
              </a:ext>
            </a:extLst>
          </p:cNvPr>
          <p:cNvSpPr>
            <a:spLocks noChangeArrowheads="1" noChangeShapeType="1" noTextEdit="1"/>
          </p:cNvSpPr>
          <p:nvPr/>
        </p:nvSpPr>
        <p:spPr bwMode="auto">
          <a:xfrm>
            <a:off x="609600" y="381000"/>
            <a:ext cx="8001000" cy="9906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Arial" panose="020B0604020202020204" pitchFamily="34" charset="0"/>
                <a:cs typeface="Arial" panose="020B0604020202020204" pitchFamily="34" charset="0"/>
              </a:rPr>
              <a:t>Create/Save an Image File</a:t>
            </a:r>
          </a:p>
        </p:txBody>
      </p:sp>
      <p:sp>
        <p:nvSpPr>
          <p:cNvPr id="41988" name="TextBox 3">
            <a:extLst>
              <a:ext uri="{FF2B5EF4-FFF2-40B4-BE49-F238E27FC236}">
                <a16:creationId xmlns:a16="http://schemas.microsoft.com/office/drawing/2014/main" id="{776DCAEA-9D34-4FA6-B6B1-7278CB45E4E8}"/>
              </a:ext>
            </a:extLst>
          </p:cNvPr>
          <p:cNvSpPr txBox="1">
            <a:spLocks noChangeArrowheads="1"/>
          </p:cNvSpPr>
          <p:nvPr/>
        </p:nvSpPr>
        <p:spPr bwMode="auto">
          <a:xfrm>
            <a:off x="346841" y="2076669"/>
            <a:ext cx="8953500" cy="3108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accent2"/>
                </a:solidFill>
                <a:latin typeface="Tahoma" panose="020B0604030504040204" pitchFamily="34" charset="0"/>
              </a:rPr>
              <a:t>try {</a:t>
            </a:r>
          </a:p>
          <a:p>
            <a:pPr>
              <a:spcBef>
                <a:spcPct val="0"/>
              </a:spcBef>
              <a:buFontTx/>
              <a:buNone/>
            </a:pPr>
            <a:r>
              <a:rPr lang="en-US" altLang="en-US" sz="2800" dirty="0">
                <a:solidFill>
                  <a:schemeClr val="accent2"/>
                </a:solidFill>
                <a:latin typeface="Tahoma" panose="020B0604030504040204" pitchFamily="34" charset="0"/>
              </a:rPr>
              <a:t>   </a:t>
            </a:r>
            <a:r>
              <a:rPr lang="en-US" altLang="en-US" sz="2800" dirty="0" err="1">
                <a:solidFill>
                  <a:schemeClr val="accent2"/>
                </a:solidFill>
                <a:latin typeface="Tahoma" panose="020B0604030504040204" pitchFamily="34" charset="0"/>
              </a:rPr>
              <a:t>ImageIO.write</a:t>
            </a:r>
            <a:r>
              <a:rPr lang="en-US" altLang="en-US" sz="2800" dirty="0">
                <a:solidFill>
                  <a:schemeClr val="accent2"/>
                </a:solidFill>
                <a:latin typeface="Tahoma" panose="020B0604030504040204" pitchFamily="34" charset="0"/>
              </a:rPr>
              <a:t>(image,"</a:t>
            </a:r>
            <a:r>
              <a:rPr lang="en-US" altLang="en-US" sz="2800" dirty="0" err="1">
                <a:solidFill>
                  <a:schemeClr val="accent2"/>
                </a:solidFill>
                <a:latin typeface="Tahoma" panose="020B0604030504040204" pitchFamily="34" charset="0"/>
              </a:rPr>
              <a:t>png</a:t>
            </a:r>
            <a:r>
              <a:rPr lang="en-US" altLang="en-US" sz="2800" dirty="0">
                <a:solidFill>
                  <a:schemeClr val="accent2"/>
                </a:solidFill>
                <a:latin typeface="Tahoma" panose="020B0604030504040204" pitchFamily="34" charset="0"/>
              </a:rPr>
              <a:t>", new File("skull.png"));</a:t>
            </a:r>
          </a:p>
          <a:p>
            <a:pPr>
              <a:spcBef>
                <a:spcPct val="0"/>
              </a:spcBef>
              <a:buFontTx/>
              <a:buNone/>
            </a:pPr>
            <a:r>
              <a:rPr lang="en-US" altLang="en-US" sz="2800" dirty="0">
                <a:solidFill>
                  <a:schemeClr val="accent2"/>
                </a:solidFill>
                <a:latin typeface="Tahoma" panose="020B0604030504040204" pitchFamily="34" charset="0"/>
              </a:rPr>
              <a:t>}</a:t>
            </a:r>
          </a:p>
          <a:p>
            <a:pPr>
              <a:spcBef>
                <a:spcPct val="0"/>
              </a:spcBef>
              <a:buFontTx/>
              <a:buNone/>
            </a:pPr>
            <a:r>
              <a:rPr lang="en-US" altLang="en-US" sz="2800" dirty="0">
                <a:solidFill>
                  <a:schemeClr val="accent2"/>
                </a:solidFill>
                <a:latin typeface="Tahoma" panose="020B0604030504040204" pitchFamily="34" charset="0"/>
              </a:rPr>
              <a:t>catch (</a:t>
            </a:r>
            <a:r>
              <a:rPr lang="en-US" altLang="en-US" sz="2800" dirty="0" err="1">
                <a:solidFill>
                  <a:schemeClr val="accent2"/>
                </a:solidFill>
                <a:latin typeface="Tahoma" panose="020B0604030504040204" pitchFamily="34" charset="0"/>
              </a:rPr>
              <a:t>IOException</a:t>
            </a:r>
            <a:r>
              <a:rPr lang="en-US" altLang="en-US" sz="2800" dirty="0">
                <a:solidFill>
                  <a:schemeClr val="accent2"/>
                </a:solidFill>
                <a:latin typeface="Tahoma" panose="020B0604030504040204" pitchFamily="34" charset="0"/>
              </a:rPr>
              <a:t> e) {</a:t>
            </a:r>
          </a:p>
          <a:p>
            <a:pPr>
              <a:spcBef>
                <a:spcPct val="0"/>
              </a:spcBef>
              <a:buFontTx/>
              <a:buNone/>
            </a:pPr>
            <a:r>
              <a:rPr lang="en-US" altLang="en-US" sz="2800" dirty="0">
                <a:solidFill>
                  <a:schemeClr val="accent2"/>
                </a:solidFill>
                <a:latin typeface="Tahoma" panose="020B0604030504040204" pitchFamily="34" charset="0"/>
              </a:rPr>
              <a:t>    String message = "Could not save skull.png";</a:t>
            </a:r>
          </a:p>
          <a:p>
            <a:pPr>
              <a:spcBef>
                <a:spcPct val="0"/>
              </a:spcBef>
              <a:buFontTx/>
              <a:buNone/>
            </a:pPr>
            <a:r>
              <a:rPr lang="en-US" altLang="en-US" sz="2800" dirty="0">
                <a:solidFill>
                  <a:schemeClr val="accent2"/>
                </a:solidFill>
                <a:latin typeface="Tahoma" panose="020B0604030504040204" pitchFamily="34" charset="0"/>
              </a:rPr>
              <a:t>    </a:t>
            </a:r>
            <a:r>
              <a:rPr lang="en-US" altLang="en-US" sz="2800" dirty="0" err="1">
                <a:solidFill>
                  <a:schemeClr val="accent2"/>
                </a:solidFill>
                <a:latin typeface="Tahoma" panose="020B0604030504040204" pitchFamily="34" charset="0"/>
              </a:rPr>
              <a:t>JOptionPane.showMessageDialog</a:t>
            </a:r>
            <a:r>
              <a:rPr lang="en-US" altLang="en-US" sz="2800" dirty="0">
                <a:solidFill>
                  <a:schemeClr val="accent2"/>
                </a:solidFill>
                <a:latin typeface="Tahoma" panose="020B0604030504040204" pitchFamily="34" charset="0"/>
              </a:rPr>
              <a:t>(null, message);</a:t>
            </a:r>
          </a:p>
          <a:p>
            <a:pPr>
              <a:spcBef>
                <a:spcPct val="0"/>
              </a:spcBef>
              <a:buFontTx/>
              <a:buNone/>
            </a:pPr>
            <a:r>
              <a:rPr lang="en-US" altLang="en-US" sz="2800" dirty="0">
                <a:solidFill>
                  <a:schemeClr val="accent2"/>
                </a:solidFill>
                <a:latin typeface="Tahoma" panose="020B0604030504040204" pitchFamily="34" charset="0"/>
              </a:rPr>
              <a:t>}</a:t>
            </a:r>
          </a:p>
        </p:txBody>
      </p:sp>
    </p:spTree>
    <p:extLst>
      <p:ext uri="{BB962C8B-B14F-4D97-AF65-F5344CB8AC3E}">
        <p14:creationId xmlns:p14="http://schemas.microsoft.com/office/powerpoint/2010/main" val="2662187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6A11BC98-2458-40BE-BA31-6C352C7AC395}"/>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44035" name="WordArt 5">
            <a:extLst>
              <a:ext uri="{FF2B5EF4-FFF2-40B4-BE49-F238E27FC236}">
                <a16:creationId xmlns:a16="http://schemas.microsoft.com/office/drawing/2014/main" id="{1D80643C-282D-4CDF-945C-590ACA7A357E}"/>
              </a:ext>
            </a:extLst>
          </p:cNvPr>
          <p:cNvSpPr>
            <a:spLocks noChangeArrowheads="1" noChangeShapeType="1" noTextEdit="1"/>
          </p:cNvSpPr>
          <p:nvPr/>
        </p:nvSpPr>
        <p:spPr bwMode="auto">
          <a:xfrm>
            <a:off x="609600" y="381000"/>
            <a:ext cx="8001000" cy="9906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Arial" panose="020B0604020202020204" pitchFamily="34" charset="0"/>
                <a:cs typeface="Arial" panose="020B0604020202020204" pitchFamily="34" charset="0"/>
              </a:rPr>
              <a:t>Create/Save an Image File</a:t>
            </a:r>
          </a:p>
        </p:txBody>
      </p:sp>
      <p:sp>
        <p:nvSpPr>
          <p:cNvPr id="44036" name="TextBox 3">
            <a:extLst>
              <a:ext uri="{FF2B5EF4-FFF2-40B4-BE49-F238E27FC236}">
                <a16:creationId xmlns:a16="http://schemas.microsoft.com/office/drawing/2014/main" id="{CACD3303-DC71-4B85-BA4E-445FCC59D453}"/>
              </a:ext>
            </a:extLst>
          </p:cNvPr>
          <p:cNvSpPr txBox="1">
            <a:spLocks noChangeArrowheads="1"/>
          </p:cNvSpPr>
          <p:nvPr/>
        </p:nvSpPr>
        <p:spPr bwMode="auto">
          <a:xfrm>
            <a:off x="378372" y="1524000"/>
            <a:ext cx="8232228"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400" dirty="0">
                <a:latin typeface="Tahoma" panose="020B0604030504040204" pitchFamily="34" charset="0"/>
              </a:rPr>
              <a:t>Panels always fill a rectangular area.  If you want a panel to appear as any other shape, fill the panel's background with a transparent color and draw any shape object over the transparent background.  Color has a constructor with four integers: red, green, blue, and alpha channel.  The alpha channel sets how transparent to make the color.  0 means totally transparent, 255 means totally opaque (no transparency). </a:t>
            </a:r>
          </a:p>
          <a:p>
            <a:pPr>
              <a:spcBef>
                <a:spcPct val="0"/>
              </a:spcBef>
              <a:buFontTx/>
              <a:buNone/>
            </a:pPr>
            <a:endParaRPr lang="en-US" altLang="en-US" sz="2400" dirty="0">
              <a:latin typeface="Tahoma" panose="020B0604030504040204" pitchFamily="34" charset="0"/>
            </a:endParaRPr>
          </a:p>
          <a:p>
            <a:pPr>
              <a:spcBef>
                <a:spcPct val="0"/>
              </a:spcBef>
              <a:buFontTx/>
              <a:buNone/>
            </a:pPr>
            <a:r>
              <a:rPr lang="en-US" altLang="en-US" sz="2400" dirty="0">
                <a:solidFill>
                  <a:schemeClr val="accent2"/>
                </a:solidFill>
                <a:latin typeface="Tahoma" panose="020B0604030504040204" pitchFamily="34" charset="0"/>
              </a:rPr>
              <a:t>Color transparent = new Color(100, 220, 55, 0);</a:t>
            </a:r>
          </a:p>
          <a:p>
            <a:pPr>
              <a:spcBef>
                <a:spcPct val="0"/>
              </a:spcBef>
              <a:buFontTx/>
              <a:buNone/>
            </a:pPr>
            <a:endParaRPr lang="en-US" altLang="en-US" sz="2400" dirty="0">
              <a:latin typeface="Tahoma" panose="020B0604030504040204" pitchFamily="34" charset="0"/>
            </a:endParaRPr>
          </a:p>
          <a:p>
            <a:pPr>
              <a:spcBef>
                <a:spcPct val="0"/>
              </a:spcBef>
              <a:buFontTx/>
              <a:buNone/>
            </a:pPr>
            <a:r>
              <a:rPr lang="en-US" altLang="en-US" sz="2400" dirty="0">
                <a:latin typeface="Tahoma" panose="020B0604030504040204" pitchFamily="34" charset="0"/>
              </a:rPr>
              <a:t>Both GIF and PNG file formats support transparency, but GIF supports only fully transparent or fully opaque cases.  PNG supports varying levels of transparency.</a:t>
            </a:r>
          </a:p>
        </p:txBody>
      </p:sp>
    </p:spTree>
    <p:extLst>
      <p:ext uri="{BB962C8B-B14F-4D97-AF65-F5344CB8AC3E}">
        <p14:creationId xmlns:p14="http://schemas.microsoft.com/office/powerpoint/2010/main" val="3348898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D3CBBB75-2B13-4F15-A011-99A0D860C537}"/>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46083" name="WordArt 5">
            <a:extLst>
              <a:ext uri="{FF2B5EF4-FFF2-40B4-BE49-F238E27FC236}">
                <a16:creationId xmlns:a16="http://schemas.microsoft.com/office/drawing/2014/main" id="{0A035074-0B4A-4BEE-98E6-5005FE15B594}"/>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JPanel Revisited</a:t>
            </a:r>
          </a:p>
        </p:txBody>
      </p:sp>
      <p:sp>
        <p:nvSpPr>
          <p:cNvPr id="46084" name="TextBox 3">
            <a:extLst>
              <a:ext uri="{FF2B5EF4-FFF2-40B4-BE49-F238E27FC236}">
                <a16:creationId xmlns:a16="http://schemas.microsoft.com/office/drawing/2014/main" id="{DB2293FD-CFFF-4F94-8DF2-4DFDEB7E24A7}"/>
              </a:ext>
            </a:extLst>
          </p:cNvPr>
          <p:cNvSpPr txBox="1">
            <a:spLocks noChangeArrowheads="1"/>
          </p:cNvSpPr>
          <p:nvPr/>
        </p:nvSpPr>
        <p:spPr bwMode="auto">
          <a:xfrm>
            <a:off x="304800" y="1543050"/>
            <a:ext cx="88392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solidFill>
                  <a:schemeClr val="accent2"/>
                </a:solidFill>
                <a:latin typeface="Tahoma" panose="020B0604030504040204" pitchFamily="34" charset="0"/>
              </a:rPr>
              <a:t>remove(</a:t>
            </a:r>
            <a:r>
              <a:rPr lang="en-US" altLang="en-US" sz="2800" i="1" dirty="0">
                <a:solidFill>
                  <a:schemeClr val="accent2"/>
                </a:solidFill>
                <a:latin typeface="Tahoma" panose="020B0604030504040204" pitchFamily="34" charset="0"/>
              </a:rPr>
              <a:t>comp</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remove </a:t>
            </a:r>
            <a:r>
              <a:rPr lang="en-US" altLang="en-US" sz="2800" i="1" dirty="0">
                <a:latin typeface="Tahoma" panose="020B0604030504040204" pitchFamily="34" charset="0"/>
              </a:rPr>
              <a:t>comp</a:t>
            </a:r>
            <a:r>
              <a:rPr lang="en-US" altLang="en-US" sz="2800" dirty="0">
                <a:latin typeface="Tahoma" panose="020B0604030504040204" pitchFamily="34" charset="0"/>
              </a:rPr>
              <a:t> component</a:t>
            </a:r>
          </a:p>
          <a:p>
            <a:pPr>
              <a:spcBef>
                <a:spcPct val="0"/>
              </a:spcBef>
              <a:buFontTx/>
              <a:buNone/>
            </a:pPr>
            <a:endParaRPr lang="en-US" altLang="en-US" sz="2800" dirty="0">
              <a:solidFill>
                <a:srgbClr val="FF0000"/>
              </a:solidFill>
              <a:latin typeface="Tahoma" panose="020B0604030504040204" pitchFamily="34" charset="0"/>
            </a:endParaRPr>
          </a:p>
          <a:p>
            <a:pPr>
              <a:spcBef>
                <a:spcPct val="0"/>
              </a:spcBef>
              <a:buFontTx/>
              <a:buNone/>
            </a:pPr>
            <a:r>
              <a:rPr lang="en-US" altLang="en-US" sz="2800" dirty="0" err="1">
                <a:solidFill>
                  <a:schemeClr val="accent2"/>
                </a:solidFill>
                <a:latin typeface="Tahoma" panose="020B0604030504040204" pitchFamily="34" charset="0"/>
              </a:rPr>
              <a:t>removeAll</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remove all components</a:t>
            </a:r>
          </a:p>
          <a:p>
            <a:pPr>
              <a:spcBef>
                <a:spcPct val="0"/>
              </a:spcBef>
              <a:buFontTx/>
              <a:buNone/>
            </a:pPr>
            <a:endParaRPr lang="en-US" altLang="en-US" sz="2800" dirty="0">
              <a:solidFill>
                <a:srgbClr val="FF0000"/>
              </a:solidFill>
              <a:latin typeface="Tahoma" panose="020B0604030504040204" pitchFamily="34" charset="0"/>
            </a:endParaRPr>
          </a:p>
          <a:p>
            <a:pPr>
              <a:spcBef>
                <a:spcPct val="0"/>
              </a:spcBef>
              <a:buFontTx/>
              <a:buNone/>
            </a:pPr>
            <a:r>
              <a:rPr lang="en-US" altLang="en-US" sz="2800" dirty="0">
                <a:solidFill>
                  <a:schemeClr val="accent2"/>
                </a:solidFill>
                <a:latin typeface="Tahoma" panose="020B0604030504040204" pitchFamily="34" charset="0"/>
              </a:rPr>
              <a:t>revalidate()      </a:t>
            </a:r>
            <a:r>
              <a:rPr lang="en-US" altLang="en-US" sz="2800" dirty="0">
                <a:latin typeface="Tahoma" panose="020B0604030504040204" pitchFamily="34" charset="0"/>
              </a:rPr>
              <a:t>repaint all of the components</a:t>
            </a:r>
          </a:p>
        </p:txBody>
      </p:sp>
    </p:spTree>
    <p:extLst>
      <p:ext uri="{BB962C8B-B14F-4D97-AF65-F5344CB8AC3E}">
        <p14:creationId xmlns:p14="http://schemas.microsoft.com/office/powerpoint/2010/main" val="493393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4">
            <a:extLst>
              <a:ext uri="{FF2B5EF4-FFF2-40B4-BE49-F238E27FC236}">
                <a16:creationId xmlns:a16="http://schemas.microsoft.com/office/drawing/2014/main" id="{CC7F58F2-E9DA-4965-B20B-4C8A53B8392B}"/>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solidFill>
                <a:srgbClr val="FF0000"/>
              </a:solidFill>
              <a:latin typeface="Tahoma" panose="020B0604030504040204" pitchFamily="34" charset="0"/>
            </a:endParaRPr>
          </a:p>
          <a:p>
            <a:pPr eaLnBrk="1" hangingPunct="1">
              <a:spcBef>
                <a:spcPct val="0"/>
              </a:spcBef>
              <a:buFontTx/>
              <a:buNone/>
            </a:pPr>
            <a:endParaRPr lang="en-US" altLang="en-US" sz="2800">
              <a:solidFill>
                <a:srgbClr val="FF0000"/>
              </a:solidFill>
              <a:latin typeface="Tahoma" panose="020B0604030504040204" pitchFamily="34" charset="0"/>
            </a:endParaRPr>
          </a:p>
        </p:txBody>
      </p:sp>
      <p:sp>
        <p:nvSpPr>
          <p:cNvPr id="48131" name="WordArt 5">
            <a:extLst>
              <a:ext uri="{FF2B5EF4-FFF2-40B4-BE49-F238E27FC236}">
                <a16:creationId xmlns:a16="http://schemas.microsoft.com/office/drawing/2014/main" id="{388CDD30-7B32-4D64-A6FE-CF0246BBA92C}"/>
              </a:ext>
            </a:extLst>
          </p:cNvPr>
          <p:cNvSpPr>
            <a:spLocks noChangeArrowheads="1" noChangeShapeType="1" noTextEdit="1"/>
          </p:cNvSpPr>
          <p:nvPr/>
        </p:nvSpPr>
        <p:spPr bwMode="auto">
          <a:xfrm>
            <a:off x="914400" y="304800"/>
            <a:ext cx="7010400" cy="914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JDialog</a:t>
            </a:r>
          </a:p>
        </p:txBody>
      </p:sp>
      <p:sp>
        <p:nvSpPr>
          <p:cNvPr id="48132" name="Rectangle 1">
            <a:extLst>
              <a:ext uri="{FF2B5EF4-FFF2-40B4-BE49-F238E27FC236}">
                <a16:creationId xmlns:a16="http://schemas.microsoft.com/office/drawing/2014/main" id="{1F3038EE-911E-4FCE-88FA-2B540C82A544}"/>
              </a:ext>
            </a:extLst>
          </p:cNvPr>
          <p:cNvSpPr>
            <a:spLocks noChangeArrowheads="1"/>
          </p:cNvSpPr>
          <p:nvPr/>
        </p:nvSpPr>
        <p:spPr bwMode="auto">
          <a:xfrm>
            <a:off x="228600" y="1222375"/>
            <a:ext cx="8153400" cy="526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Dialogs are separate windows that display information and usually gather additional information from the program user.</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Creating a new dialog is similar to creating a new </a:t>
            </a:r>
            <a:r>
              <a:rPr lang="en-US" altLang="en-US" sz="2800" dirty="0" err="1">
                <a:latin typeface="Tahoma" panose="020B0604030504040204" pitchFamily="34" charset="0"/>
              </a:rPr>
              <a:t>JFrame</a:t>
            </a:r>
            <a:r>
              <a:rPr lang="en-US" altLang="en-US" sz="2800" dirty="0">
                <a:latin typeface="Tahoma" panose="020B0604030504040204" pitchFamily="34" charset="0"/>
              </a:rPr>
              <a:t>.</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Create a dialog class by extending </a:t>
            </a:r>
            <a:r>
              <a:rPr lang="en-US" altLang="en-US" sz="2800" dirty="0" err="1">
                <a:latin typeface="Tahoma" panose="020B0604030504040204" pitchFamily="34" charset="0"/>
              </a:rPr>
              <a:t>JDialog</a:t>
            </a:r>
            <a:r>
              <a:rPr lang="en-US" altLang="en-US" sz="2800" dirty="0">
                <a:latin typeface="Tahoma" panose="020B0604030504040204" pitchFamily="34" charset="0"/>
              </a:rPr>
              <a:t>. To display a dialog, create a new instance of the dialog, disable resizing, pack it, and make it visible with </a:t>
            </a:r>
            <a:r>
              <a:rPr lang="en-US" altLang="en-US" sz="2800" dirty="0" err="1">
                <a:latin typeface="Tahoma" panose="020B0604030504040204" pitchFamily="34" charset="0"/>
              </a:rPr>
              <a:t>JDialog's</a:t>
            </a:r>
            <a:r>
              <a:rPr lang="en-US" altLang="en-US" sz="2800" dirty="0">
                <a:latin typeface="Tahoma" panose="020B0604030504040204" pitchFamily="34" charset="0"/>
              </a:rPr>
              <a:t> </a:t>
            </a:r>
            <a:r>
              <a:rPr lang="en-US" altLang="en-US" sz="2800" dirty="0" err="1">
                <a:solidFill>
                  <a:schemeClr val="accent2"/>
                </a:solidFill>
                <a:latin typeface="Tahoma" panose="020B0604030504040204" pitchFamily="34" charset="0"/>
              </a:rPr>
              <a:t>setResizable</a:t>
            </a:r>
            <a:r>
              <a:rPr lang="en-US" altLang="en-US" sz="2800" dirty="0">
                <a:solidFill>
                  <a:schemeClr val="accent2"/>
                </a:solidFill>
                <a:latin typeface="Tahoma" panose="020B0604030504040204" pitchFamily="34" charset="0"/>
              </a:rPr>
              <a:t>()</a:t>
            </a:r>
            <a:r>
              <a:rPr lang="en-US" altLang="en-US" sz="2800" dirty="0">
                <a:latin typeface="Tahoma" panose="020B0604030504040204" pitchFamily="34" charset="0"/>
              </a:rPr>
              <a:t>, </a:t>
            </a:r>
            <a:r>
              <a:rPr lang="en-US" altLang="en-US" sz="2800" dirty="0">
                <a:solidFill>
                  <a:schemeClr val="accent2"/>
                </a:solidFill>
                <a:latin typeface="Tahoma" panose="020B0604030504040204" pitchFamily="34" charset="0"/>
              </a:rPr>
              <a:t>pack()</a:t>
            </a:r>
            <a:r>
              <a:rPr lang="en-US" altLang="en-US" sz="2800" dirty="0">
                <a:latin typeface="Tahoma" panose="020B0604030504040204" pitchFamily="34" charset="0"/>
              </a:rPr>
              <a:t>, and </a:t>
            </a:r>
            <a:r>
              <a:rPr lang="en-US" altLang="en-US" sz="2800" dirty="0" err="1">
                <a:solidFill>
                  <a:schemeClr val="accent2"/>
                </a:solidFill>
                <a:latin typeface="Tahoma" panose="020B0604030504040204" pitchFamily="34" charset="0"/>
              </a:rPr>
              <a:t>setVisible</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methods.</a:t>
            </a:r>
          </a:p>
        </p:txBody>
      </p:sp>
    </p:spTree>
    <p:extLst>
      <p:ext uri="{BB962C8B-B14F-4D97-AF65-F5344CB8AC3E}">
        <p14:creationId xmlns:p14="http://schemas.microsoft.com/office/powerpoint/2010/main" val="3005884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4">
            <a:extLst>
              <a:ext uri="{FF2B5EF4-FFF2-40B4-BE49-F238E27FC236}">
                <a16:creationId xmlns:a16="http://schemas.microsoft.com/office/drawing/2014/main" id="{4B659AD4-1D46-4AC9-8757-CAB7B5BEA01B}"/>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solidFill>
                <a:srgbClr val="FF0000"/>
              </a:solidFill>
              <a:latin typeface="Tahoma" panose="020B0604030504040204" pitchFamily="34" charset="0"/>
            </a:endParaRPr>
          </a:p>
          <a:p>
            <a:pPr eaLnBrk="1" hangingPunct="1">
              <a:spcBef>
                <a:spcPct val="0"/>
              </a:spcBef>
              <a:buFontTx/>
              <a:buNone/>
            </a:pPr>
            <a:endParaRPr lang="en-US" altLang="en-US" sz="2800">
              <a:solidFill>
                <a:srgbClr val="FF0000"/>
              </a:solidFill>
              <a:latin typeface="Tahoma" panose="020B0604030504040204" pitchFamily="34" charset="0"/>
            </a:endParaRPr>
          </a:p>
        </p:txBody>
      </p:sp>
      <p:sp>
        <p:nvSpPr>
          <p:cNvPr id="50179" name="WordArt 5">
            <a:extLst>
              <a:ext uri="{FF2B5EF4-FFF2-40B4-BE49-F238E27FC236}">
                <a16:creationId xmlns:a16="http://schemas.microsoft.com/office/drawing/2014/main" id="{B862260E-6818-4D70-83E6-A59848A35BDE}"/>
              </a:ext>
            </a:extLst>
          </p:cNvPr>
          <p:cNvSpPr>
            <a:spLocks noChangeArrowheads="1" noChangeShapeType="1" noTextEdit="1"/>
          </p:cNvSpPr>
          <p:nvPr/>
        </p:nvSpPr>
        <p:spPr bwMode="auto">
          <a:xfrm>
            <a:off x="914400" y="304800"/>
            <a:ext cx="7010400" cy="914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JDialog</a:t>
            </a:r>
          </a:p>
        </p:txBody>
      </p:sp>
      <p:sp>
        <p:nvSpPr>
          <p:cNvPr id="50180" name="Rectangle 1">
            <a:extLst>
              <a:ext uri="{FF2B5EF4-FFF2-40B4-BE49-F238E27FC236}">
                <a16:creationId xmlns:a16="http://schemas.microsoft.com/office/drawing/2014/main" id="{26918C25-CB45-48CA-982B-DCDC3376488F}"/>
              </a:ext>
            </a:extLst>
          </p:cNvPr>
          <p:cNvSpPr>
            <a:spLocks noChangeArrowheads="1"/>
          </p:cNvSpPr>
          <p:nvPr/>
        </p:nvSpPr>
        <p:spPr bwMode="auto">
          <a:xfrm>
            <a:off x="342900" y="1787525"/>
            <a:ext cx="8153400" cy="267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a:latin typeface="Tahoma" panose="020B0604030504040204" pitchFamily="34" charset="0"/>
              </a:rPr>
              <a:t>Dialogs offer lots of versatility in how you would like to gather data from the user.</a:t>
            </a:r>
          </a:p>
          <a:p>
            <a:pPr>
              <a:spcBef>
                <a:spcPct val="0"/>
              </a:spcBef>
              <a:buFontTx/>
              <a:buNone/>
            </a:pPr>
            <a:endParaRPr lang="en-US" altLang="en-US" sz="2800">
              <a:latin typeface="Tahoma" panose="020B0604030504040204" pitchFamily="34" charset="0"/>
            </a:endParaRPr>
          </a:p>
          <a:p>
            <a:pPr>
              <a:spcBef>
                <a:spcPct val="0"/>
              </a:spcBef>
              <a:buFontTx/>
              <a:buNone/>
            </a:pPr>
            <a:r>
              <a:rPr lang="en-US" altLang="en-US" sz="2800">
                <a:latin typeface="Tahoma" panose="020B0604030504040204" pitchFamily="34" charset="0"/>
              </a:rPr>
              <a:t>Provide public methods to get the information that the user entered in the dialog.</a:t>
            </a:r>
          </a:p>
        </p:txBody>
      </p:sp>
    </p:spTree>
    <p:extLst>
      <p:ext uri="{BB962C8B-B14F-4D97-AF65-F5344CB8AC3E}">
        <p14:creationId xmlns:p14="http://schemas.microsoft.com/office/powerpoint/2010/main" val="386661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4">
            <a:extLst>
              <a:ext uri="{FF2B5EF4-FFF2-40B4-BE49-F238E27FC236}">
                <a16:creationId xmlns:a16="http://schemas.microsoft.com/office/drawing/2014/main" id="{7203D07B-E79A-41E3-B0CC-60ACAC377E4D}"/>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solidFill>
                <a:srgbClr val="FF0000"/>
              </a:solidFill>
              <a:latin typeface="Tahoma" panose="020B0604030504040204" pitchFamily="34" charset="0"/>
            </a:endParaRPr>
          </a:p>
          <a:p>
            <a:pPr eaLnBrk="1" hangingPunct="1">
              <a:spcBef>
                <a:spcPct val="0"/>
              </a:spcBef>
              <a:buFontTx/>
              <a:buNone/>
            </a:pPr>
            <a:endParaRPr lang="en-US" altLang="en-US" sz="2800">
              <a:solidFill>
                <a:srgbClr val="FF0000"/>
              </a:solidFill>
              <a:latin typeface="Tahoma" panose="020B0604030504040204" pitchFamily="34" charset="0"/>
            </a:endParaRPr>
          </a:p>
        </p:txBody>
      </p:sp>
      <p:sp>
        <p:nvSpPr>
          <p:cNvPr id="52227" name="WordArt 5">
            <a:extLst>
              <a:ext uri="{FF2B5EF4-FFF2-40B4-BE49-F238E27FC236}">
                <a16:creationId xmlns:a16="http://schemas.microsoft.com/office/drawing/2014/main" id="{5FFCCDDA-B36D-4AA5-AF8A-06FBBD646A9D}"/>
              </a:ext>
            </a:extLst>
          </p:cNvPr>
          <p:cNvSpPr>
            <a:spLocks noChangeArrowheads="1" noChangeShapeType="1" noTextEdit="1"/>
          </p:cNvSpPr>
          <p:nvPr/>
        </p:nvSpPr>
        <p:spPr bwMode="auto">
          <a:xfrm>
            <a:off x="914400" y="304800"/>
            <a:ext cx="7010400" cy="914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JDialog</a:t>
            </a:r>
          </a:p>
        </p:txBody>
      </p:sp>
      <p:pic>
        <p:nvPicPr>
          <p:cNvPr id="52228" name="Picture 1">
            <a:extLst>
              <a:ext uri="{FF2B5EF4-FFF2-40B4-BE49-F238E27FC236}">
                <a16:creationId xmlns:a16="http://schemas.microsoft.com/office/drawing/2014/main" id="{3D8338F0-236B-471B-858A-114C1FF06F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2127250"/>
            <a:ext cx="3038475" cy="426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00913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WordArt 2">
            <a:extLst>
              <a:ext uri="{FF2B5EF4-FFF2-40B4-BE49-F238E27FC236}">
                <a16:creationId xmlns:a16="http://schemas.microsoft.com/office/drawing/2014/main" id="{3D70B8BC-B5FB-4B45-AEED-D1B86EFB1023}"/>
              </a:ext>
            </a:extLst>
          </p:cNvPr>
          <p:cNvSpPr>
            <a:spLocks noChangeArrowheads="1" noChangeShapeType="1" noTextEdit="1"/>
          </p:cNvSpPr>
          <p:nvPr/>
        </p:nvSpPr>
        <p:spPr bwMode="auto">
          <a:xfrm>
            <a:off x="914400" y="381000"/>
            <a:ext cx="7010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Sounds</a:t>
            </a:r>
          </a:p>
        </p:txBody>
      </p:sp>
      <p:sp>
        <p:nvSpPr>
          <p:cNvPr id="17411" name="Text Box 3">
            <a:extLst>
              <a:ext uri="{FF2B5EF4-FFF2-40B4-BE49-F238E27FC236}">
                <a16:creationId xmlns:a16="http://schemas.microsoft.com/office/drawing/2014/main" id="{4A3E07BB-7DC7-4E5A-95BF-8BE4C8337E14}"/>
              </a:ext>
            </a:extLst>
          </p:cNvPr>
          <p:cNvSpPr txBox="1">
            <a:spLocks noChangeArrowheads="1"/>
          </p:cNvSpPr>
          <p:nvPr/>
        </p:nvSpPr>
        <p:spPr bwMode="auto">
          <a:xfrm>
            <a:off x="914400" y="1752600"/>
            <a:ext cx="73914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p>
          <a:p>
            <a:pPr eaLnBrk="1" hangingPunct="1">
              <a:spcBef>
                <a:spcPct val="0"/>
              </a:spcBef>
              <a:buFontTx/>
              <a:buNone/>
            </a:pPr>
            <a:r>
              <a:rPr lang="en-US" altLang="en-US"/>
              <a:t>Toolkit.getDefaultToolkit().beep(); </a:t>
            </a:r>
          </a:p>
          <a:p>
            <a:pPr eaLnBrk="1" hangingPunct="1">
              <a:spcBef>
                <a:spcPct val="0"/>
              </a:spcBef>
              <a:buFontTx/>
              <a:buNone/>
            </a:pPr>
            <a:endParaRPr lang="en-US" altLang="en-US" sz="2400"/>
          </a:p>
          <a:p>
            <a:pPr eaLnBrk="1" hangingPunct="1">
              <a:spcBef>
                <a:spcPct val="0"/>
              </a:spcBef>
              <a:buFontTx/>
              <a:buNone/>
            </a:pPr>
            <a:endParaRPr lang="en-US" altLang="en-US" sz="2400"/>
          </a:p>
        </p:txBody>
      </p:sp>
    </p:spTree>
    <p:extLst>
      <p:ext uri="{BB962C8B-B14F-4D97-AF65-F5344CB8AC3E}">
        <p14:creationId xmlns:p14="http://schemas.microsoft.com/office/powerpoint/2010/main" val="37640053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4">
            <a:extLst>
              <a:ext uri="{FF2B5EF4-FFF2-40B4-BE49-F238E27FC236}">
                <a16:creationId xmlns:a16="http://schemas.microsoft.com/office/drawing/2014/main" id="{C3B47473-588A-44FF-8839-16060203C987}"/>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solidFill>
                <a:srgbClr val="FF0000"/>
              </a:solidFill>
              <a:latin typeface="Tahoma" panose="020B0604030504040204" pitchFamily="34" charset="0"/>
            </a:endParaRPr>
          </a:p>
          <a:p>
            <a:pPr eaLnBrk="1" hangingPunct="1">
              <a:spcBef>
                <a:spcPct val="0"/>
              </a:spcBef>
              <a:buFontTx/>
              <a:buNone/>
            </a:pPr>
            <a:endParaRPr lang="en-US" altLang="en-US" sz="2800">
              <a:solidFill>
                <a:srgbClr val="FF0000"/>
              </a:solidFill>
              <a:latin typeface="Tahoma" panose="020B0604030504040204" pitchFamily="34" charset="0"/>
            </a:endParaRPr>
          </a:p>
        </p:txBody>
      </p:sp>
      <p:sp>
        <p:nvSpPr>
          <p:cNvPr id="54275" name="WordArt 5">
            <a:extLst>
              <a:ext uri="{FF2B5EF4-FFF2-40B4-BE49-F238E27FC236}">
                <a16:creationId xmlns:a16="http://schemas.microsoft.com/office/drawing/2014/main" id="{6AA6A384-589E-47A9-8A3F-E08A3383A752}"/>
              </a:ext>
            </a:extLst>
          </p:cNvPr>
          <p:cNvSpPr>
            <a:spLocks noChangeArrowheads="1" noChangeShapeType="1" noTextEdit="1"/>
          </p:cNvSpPr>
          <p:nvPr/>
        </p:nvSpPr>
        <p:spPr bwMode="auto">
          <a:xfrm>
            <a:off x="914400" y="304800"/>
            <a:ext cx="7010400" cy="914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JDialog</a:t>
            </a:r>
          </a:p>
        </p:txBody>
      </p:sp>
      <p:sp>
        <p:nvSpPr>
          <p:cNvPr id="54276" name="Rectangle 2">
            <a:extLst>
              <a:ext uri="{FF2B5EF4-FFF2-40B4-BE49-F238E27FC236}">
                <a16:creationId xmlns:a16="http://schemas.microsoft.com/office/drawing/2014/main" id="{0D62A01A-9151-49FC-92C6-CD09BFC7D521}"/>
              </a:ext>
            </a:extLst>
          </p:cNvPr>
          <p:cNvSpPr>
            <a:spLocks noChangeArrowheads="1"/>
          </p:cNvSpPr>
          <p:nvPr/>
        </p:nvSpPr>
        <p:spPr bwMode="auto">
          <a:xfrm>
            <a:off x="228600" y="1744663"/>
            <a:ext cx="8763000"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To set a button to be the default enter button in a dialog, use </a:t>
            </a:r>
            <a:r>
              <a:rPr lang="en-US" altLang="en-US" sz="2800" dirty="0" err="1">
                <a:latin typeface="Tahoma" panose="020B0604030504040204" pitchFamily="34" charset="0"/>
              </a:rPr>
              <a:t>JDialog's</a:t>
            </a:r>
            <a:r>
              <a:rPr lang="en-US" altLang="en-US" sz="2800" dirty="0">
                <a:latin typeface="Tahoma" panose="020B0604030504040204" pitchFamily="34" charset="0"/>
              </a:rPr>
              <a:t> </a:t>
            </a:r>
            <a:r>
              <a:rPr lang="en-US" altLang="en-US" sz="2800" dirty="0" err="1">
                <a:solidFill>
                  <a:schemeClr val="accent2"/>
                </a:solidFill>
                <a:latin typeface="Tahoma" panose="020B0604030504040204" pitchFamily="34" charset="0"/>
              </a:rPr>
              <a:t>getRootPane</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method and </a:t>
            </a:r>
            <a:r>
              <a:rPr lang="en-US" altLang="en-US" sz="2800" dirty="0" err="1">
                <a:latin typeface="Tahoma" panose="020B0604030504040204" pitchFamily="34" charset="0"/>
              </a:rPr>
              <a:t>JRootPane's</a:t>
            </a:r>
            <a:r>
              <a:rPr lang="en-US" altLang="en-US" sz="2800" dirty="0">
                <a:latin typeface="Tahoma" panose="020B0604030504040204" pitchFamily="34" charset="0"/>
              </a:rPr>
              <a:t> </a:t>
            </a:r>
            <a:r>
              <a:rPr lang="en-US" altLang="en-US" sz="2800" dirty="0" err="1">
                <a:solidFill>
                  <a:schemeClr val="accent2"/>
                </a:solidFill>
                <a:latin typeface="Tahoma" panose="020B0604030504040204" pitchFamily="34" charset="0"/>
              </a:rPr>
              <a:t>setDefaultButton</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method, like this: </a:t>
            </a:r>
          </a:p>
          <a:p>
            <a:pPr>
              <a:spcBef>
                <a:spcPct val="0"/>
              </a:spcBef>
              <a:buFontTx/>
              <a:buNone/>
            </a:pPr>
            <a:endParaRPr lang="en-US" altLang="en-US" sz="1400" dirty="0">
              <a:latin typeface="Tahoma" panose="020B0604030504040204" pitchFamily="34" charset="0"/>
            </a:endParaRPr>
          </a:p>
          <a:p>
            <a:pPr>
              <a:spcBef>
                <a:spcPct val="0"/>
              </a:spcBef>
              <a:buFontTx/>
              <a:buNone/>
            </a:pPr>
            <a:r>
              <a:rPr lang="en-US" altLang="en-US" sz="2800" dirty="0">
                <a:latin typeface="Tahoma" panose="020B0604030504040204" pitchFamily="34" charset="0"/>
              </a:rPr>
              <a:t>  </a:t>
            </a:r>
            <a:r>
              <a:rPr lang="en-US" altLang="en-US" sz="2800" dirty="0" err="1">
                <a:solidFill>
                  <a:schemeClr val="accent2"/>
                </a:solidFill>
                <a:latin typeface="Tahoma" panose="020B0604030504040204" pitchFamily="34" charset="0"/>
              </a:rPr>
              <a:t>getRootPane</a:t>
            </a:r>
            <a:r>
              <a:rPr lang="en-US" altLang="en-US" sz="2800" dirty="0">
                <a:solidFill>
                  <a:schemeClr val="accent2"/>
                </a:solidFill>
                <a:latin typeface="Tahoma" panose="020B0604030504040204" pitchFamily="34" charset="0"/>
              </a:rPr>
              <a:t>(). </a:t>
            </a:r>
            <a:r>
              <a:rPr lang="en-US" altLang="en-US" sz="2800" dirty="0" err="1">
                <a:solidFill>
                  <a:schemeClr val="accent2"/>
                </a:solidFill>
                <a:latin typeface="Tahoma" panose="020B0604030504040204" pitchFamily="34" charset="0"/>
              </a:rPr>
              <a:t>setDefaultButton</a:t>
            </a:r>
            <a:r>
              <a:rPr lang="en-US" altLang="en-US" sz="2800" dirty="0">
                <a:solidFill>
                  <a:schemeClr val="accent2"/>
                </a:solidFill>
                <a:latin typeface="Tahoma" panose="020B0604030504040204" pitchFamily="34" charset="0"/>
              </a:rPr>
              <a:t>(</a:t>
            </a:r>
            <a:r>
              <a:rPr lang="en-US" altLang="en-US" sz="2800" dirty="0" err="1">
                <a:solidFill>
                  <a:schemeClr val="accent2"/>
                </a:solidFill>
                <a:latin typeface="Tahoma" panose="020B0604030504040204" pitchFamily="34" charset="0"/>
              </a:rPr>
              <a:t>okButton</a:t>
            </a:r>
            <a:r>
              <a:rPr lang="en-US" altLang="en-US" sz="2800" dirty="0">
                <a:solidFill>
                  <a:schemeClr val="accent2"/>
                </a:solidFill>
                <a:latin typeface="Tahoma" panose="020B0604030504040204" pitchFamily="34" charset="0"/>
              </a:rPr>
              <a:t>); </a:t>
            </a:r>
          </a:p>
          <a:p>
            <a:pPr>
              <a:spcBef>
                <a:spcPct val="0"/>
              </a:spcBef>
              <a:buFontTx/>
              <a:buNone/>
            </a:pPr>
            <a:endParaRPr lang="en-US" altLang="en-US" sz="1400" dirty="0">
              <a:latin typeface="Tahoma" panose="020B0604030504040204" pitchFamily="34" charset="0"/>
            </a:endParaRPr>
          </a:p>
          <a:p>
            <a:pPr>
              <a:spcBef>
                <a:spcPct val="0"/>
              </a:spcBef>
              <a:buFontTx/>
              <a:buNone/>
            </a:pPr>
            <a:r>
              <a:rPr lang="en-US" altLang="en-US" sz="2800" dirty="0">
                <a:latin typeface="Tahoma" panose="020B0604030504040204" pitchFamily="34" charset="0"/>
              </a:rPr>
              <a:t>You can also set the default enter button in a </a:t>
            </a:r>
            <a:r>
              <a:rPr lang="en-US" altLang="en-US" sz="2800" dirty="0" err="1">
                <a:latin typeface="Tahoma" panose="020B0604030504040204" pitchFamily="34" charset="0"/>
              </a:rPr>
              <a:t>JFrame</a:t>
            </a:r>
            <a:r>
              <a:rPr lang="en-US" altLang="en-US" sz="2800" dirty="0">
                <a:latin typeface="Tahoma" panose="020B0604030504040204" pitchFamily="34" charset="0"/>
              </a:rPr>
              <a:t> by using </a:t>
            </a:r>
            <a:r>
              <a:rPr lang="en-US" altLang="en-US" sz="2800" dirty="0" err="1">
                <a:latin typeface="Tahoma" panose="020B0604030504040204" pitchFamily="34" charset="0"/>
              </a:rPr>
              <a:t>JFrame's</a:t>
            </a:r>
            <a:r>
              <a:rPr lang="en-US" altLang="en-US" sz="2800" dirty="0">
                <a:latin typeface="Tahoma" panose="020B0604030504040204" pitchFamily="34" charset="0"/>
              </a:rPr>
              <a:t> </a:t>
            </a:r>
            <a:r>
              <a:rPr lang="en-US" altLang="en-US" sz="2800" dirty="0" err="1">
                <a:latin typeface="Tahoma" panose="020B0604030504040204" pitchFamily="34" charset="0"/>
              </a:rPr>
              <a:t>getRootPane</a:t>
            </a:r>
            <a:r>
              <a:rPr lang="en-US" altLang="en-US" sz="2800" dirty="0">
                <a:latin typeface="Tahoma" panose="020B0604030504040204" pitchFamily="34" charset="0"/>
              </a:rPr>
              <a:t>() method and </a:t>
            </a:r>
            <a:r>
              <a:rPr lang="en-US" altLang="en-US" sz="2800" dirty="0" err="1">
                <a:latin typeface="Tahoma" panose="020B0604030504040204" pitchFamily="34" charset="0"/>
              </a:rPr>
              <a:t>JRootPane's</a:t>
            </a:r>
            <a:r>
              <a:rPr lang="en-US" altLang="en-US" sz="2800" dirty="0">
                <a:latin typeface="Tahoma" panose="020B0604030504040204" pitchFamily="34" charset="0"/>
              </a:rPr>
              <a:t> </a:t>
            </a:r>
            <a:r>
              <a:rPr lang="en-US" altLang="en-US" sz="2800" dirty="0" err="1">
                <a:latin typeface="Tahoma" panose="020B0604030504040204" pitchFamily="34" charset="0"/>
              </a:rPr>
              <a:t>setDefaultButton</a:t>
            </a:r>
            <a:r>
              <a:rPr lang="en-US" altLang="en-US" sz="2800" dirty="0">
                <a:latin typeface="Tahoma" panose="020B0604030504040204" pitchFamily="34" charset="0"/>
              </a:rPr>
              <a:t>() method.</a:t>
            </a:r>
          </a:p>
        </p:txBody>
      </p:sp>
    </p:spTree>
    <p:extLst>
      <p:ext uri="{BB962C8B-B14F-4D97-AF65-F5344CB8AC3E}">
        <p14:creationId xmlns:p14="http://schemas.microsoft.com/office/powerpoint/2010/main" val="24237408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4">
            <a:extLst>
              <a:ext uri="{FF2B5EF4-FFF2-40B4-BE49-F238E27FC236}">
                <a16:creationId xmlns:a16="http://schemas.microsoft.com/office/drawing/2014/main" id="{D3B5D6E4-EA78-41F0-A56A-152CA59DFB68}"/>
              </a:ext>
            </a:extLst>
          </p:cNvPr>
          <p:cNvSpPr txBox="1">
            <a:spLocks noChangeArrowheads="1"/>
          </p:cNvSpPr>
          <p:nvPr/>
        </p:nvSpPr>
        <p:spPr bwMode="auto">
          <a:xfrm>
            <a:off x="1828800" y="5715000"/>
            <a:ext cx="18415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sz="2800">
              <a:solidFill>
                <a:srgbClr val="FF0000"/>
              </a:solidFill>
              <a:latin typeface="Tahoma" panose="020B0604030504040204" pitchFamily="34" charset="0"/>
            </a:endParaRPr>
          </a:p>
          <a:p>
            <a:pPr eaLnBrk="1" hangingPunct="1">
              <a:spcBef>
                <a:spcPct val="0"/>
              </a:spcBef>
              <a:buFontTx/>
              <a:buNone/>
            </a:pPr>
            <a:endParaRPr lang="en-US" altLang="en-US" sz="2800">
              <a:solidFill>
                <a:srgbClr val="FF0000"/>
              </a:solidFill>
              <a:latin typeface="Tahoma" panose="020B0604030504040204" pitchFamily="34" charset="0"/>
            </a:endParaRPr>
          </a:p>
        </p:txBody>
      </p:sp>
      <p:sp>
        <p:nvSpPr>
          <p:cNvPr id="56323" name="WordArt 5">
            <a:extLst>
              <a:ext uri="{FF2B5EF4-FFF2-40B4-BE49-F238E27FC236}">
                <a16:creationId xmlns:a16="http://schemas.microsoft.com/office/drawing/2014/main" id="{86CFB84E-9FB1-4E69-8EB4-088E70E00D24}"/>
              </a:ext>
            </a:extLst>
          </p:cNvPr>
          <p:cNvSpPr>
            <a:spLocks noChangeArrowheads="1" noChangeShapeType="1" noTextEdit="1"/>
          </p:cNvSpPr>
          <p:nvPr/>
        </p:nvSpPr>
        <p:spPr bwMode="auto">
          <a:xfrm>
            <a:off x="914400" y="304800"/>
            <a:ext cx="7010400" cy="914400"/>
          </a:xfrm>
          <a:prstGeom prst="rect">
            <a:avLst/>
          </a:prstGeom>
        </p:spPr>
        <p:txBody>
          <a:bodyPr wrap="none" fromWordArt="1">
            <a:prstTxWarp prst="textPlain">
              <a:avLst>
                <a:gd name="adj" fmla="val 50000"/>
              </a:avLst>
            </a:prstTxWarp>
          </a:bodyPr>
          <a:lstStyle/>
          <a:p>
            <a:pPr algn="ctr"/>
            <a:r>
              <a:rPr lang="en-US" sz="3600" kern="10">
                <a:ln w="9525">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JDialog</a:t>
            </a:r>
          </a:p>
        </p:txBody>
      </p:sp>
      <p:sp>
        <p:nvSpPr>
          <p:cNvPr id="56324" name="Rectangle 1">
            <a:extLst>
              <a:ext uri="{FF2B5EF4-FFF2-40B4-BE49-F238E27FC236}">
                <a16:creationId xmlns:a16="http://schemas.microsoft.com/office/drawing/2014/main" id="{6388ECBA-B653-484E-A2DE-58A69901AC95}"/>
              </a:ext>
            </a:extLst>
          </p:cNvPr>
          <p:cNvSpPr>
            <a:spLocks noChangeArrowheads="1"/>
          </p:cNvSpPr>
          <p:nvPr/>
        </p:nvSpPr>
        <p:spPr bwMode="auto">
          <a:xfrm>
            <a:off x="342900" y="1787525"/>
            <a:ext cx="8153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To close a dialog, simply make it invisible with </a:t>
            </a:r>
            <a:r>
              <a:rPr lang="en-US" altLang="en-US" sz="2800" dirty="0" err="1">
                <a:latin typeface="Tahoma" panose="020B0604030504040204" pitchFamily="34" charset="0"/>
              </a:rPr>
              <a:t>JDialog's</a:t>
            </a:r>
            <a:r>
              <a:rPr lang="en-US" altLang="en-US" sz="2800" dirty="0">
                <a:latin typeface="Tahoma" panose="020B0604030504040204" pitchFamily="34" charset="0"/>
              </a:rPr>
              <a:t> </a:t>
            </a:r>
            <a:r>
              <a:rPr lang="en-US" altLang="en-US" sz="2800" dirty="0" err="1">
                <a:solidFill>
                  <a:schemeClr val="accent2"/>
                </a:solidFill>
                <a:latin typeface="Tahoma" panose="020B0604030504040204" pitchFamily="34" charset="0"/>
              </a:rPr>
              <a:t>setVisible</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method. </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A dialog may be modal or non-modal. When a modal dialog is displayed, the program stops to wait for the user to close the dialog. Use a modal dialog if the program should wait for user input before proceeding.</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solidFill>
                  <a:schemeClr val="accent2"/>
                </a:solidFill>
                <a:latin typeface="Tahoma" panose="020B0604030504040204" pitchFamily="34" charset="0"/>
              </a:rPr>
              <a:t>dialog.setModal</a:t>
            </a:r>
            <a:r>
              <a:rPr lang="en-US" altLang="en-US" sz="2800" dirty="0">
                <a:solidFill>
                  <a:schemeClr val="accent2"/>
                </a:solidFill>
                <a:latin typeface="Tahoma" panose="020B0604030504040204" pitchFamily="34" charset="0"/>
              </a:rPr>
              <a:t>(true);</a:t>
            </a:r>
          </a:p>
        </p:txBody>
      </p:sp>
    </p:spTree>
    <p:extLst>
      <p:ext uri="{BB962C8B-B14F-4D97-AF65-F5344CB8AC3E}">
        <p14:creationId xmlns:p14="http://schemas.microsoft.com/office/powerpoint/2010/main" val="1713286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WordArt 2">
            <a:extLst>
              <a:ext uri="{FF2B5EF4-FFF2-40B4-BE49-F238E27FC236}">
                <a16:creationId xmlns:a16="http://schemas.microsoft.com/office/drawing/2014/main" id="{80A905F3-B3B8-4602-A616-D3FA5C1BDE3D}"/>
              </a:ext>
            </a:extLst>
          </p:cNvPr>
          <p:cNvSpPr>
            <a:spLocks noChangeArrowheads="1" noChangeShapeType="1" noTextEdit="1"/>
          </p:cNvSpPr>
          <p:nvPr/>
        </p:nvSpPr>
        <p:spPr bwMode="auto">
          <a:xfrm>
            <a:off x="914400" y="381000"/>
            <a:ext cx="7010400" cy="7620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Sounds</a:t>
            </a:r>
          </a:p>
        </p:txBody>
      </p:sp>
      <p:sp>
        <p:nvSpPr>
          <p:cNvPr id="19459" name="Text Box 3">
            <a:extLst>
              <a:ext uri="{FF2B5EF4-FFF2-40B4-BE49-F238E27FC236}">
                <a16:creationId xmlns:a16="http://schemas.microsoft.com/office/drawing/2014/main" id="{A844C5D7-3CB1-4C7E-8F35-F0A23B747856}"/>
              </a:ext>
            </a:extLst>
          </p:cNvPr>
          <p:cNvSpPr txBox="1">
            <a:spLocks noChangeArrowheads="1"/>
          </p:cNvSpPr>
          <p:nvPr/>
        </p:nvSpPr>
        <p:spPr bwMode="auto">
          <a:xfrm>
            <a:off x="0" y="1447800"/>
            <a:ext cx="9296400" cy="578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AudioClip</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blueSound</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eaLnBrk="1" hangingPunct="1">
              <a:spcBef>
                <a:spcPct val="0"/>
              </a:spcBef>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try{</a:t>
            </a:r>
          </a:p>
          <a:p>
            <a:pPr eaLnBrk="1" hangingPunct="1">
              <a:spcBef>
                <a:spcPct val="0"/>
              </a:spcBef>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blueSound</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Applet.newAudioClip</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(new URL("file:"+"blue.wav"));</a:t>
            </a:r>
          </a:p>
          <a:p>
            <a:pPr eaLnBrk="1" hangingPunct="1">
              <a:spcBef>
                <a:spcPct val="0"/>
              </a:spcBef>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eaLnBrk="1" hangingPunct="1">
              <a:spcBef>
                <a:spcPct val="0"/>
              </a:spcBef>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catch(Exception e){</a:t>
            </a:r>
          </a:p>
          <a:p>
            <a:pPr eaLnBrk="1" hangingPunct="1">
              <a:spcBef>
                <a:spcPct val="0"/>
              </a:spcBef>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System.out.println</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("Error loading sound file");</a:t>
            </a:r>
          </a:p>
          <a:p>
            <a:pPr eaLnBrk="1" hangingPunct="1">
              <a:spcBef>
                <a:spcPct val="0"/>
              </a:spcBef>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eaLnBrk="1" hangingPunct="1">
              <a:spcBef>
                <a:spcPct val="0"/>
              </a:spcBef>
              <a:buFontTx/>
              <a:buNone/>
            </a:pP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blueSound.play</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plays the sound</a:t>
            </a:r>
          </a:p>
          <a:p>
            <a:pPr eaLnBrk="1" hangingPunct="1">
              <a:spcBef>
                <a:spcPct val="0"/>
              </a:spcBef>
              <a:buFontTx/>
              <a:buNone/>
            </a:pP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blueSound.loop</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loops the sound continuously</a:t>
            </a:r>
          </a:p>
          <a:p>
            <a:pPr eaLnBrk="1" hangingPunct="1">
              <a:spcBef>
                <a:spcPct val="0"/>
              </a:spcBef>
              <a:buFontTx/>
              <a:buNone/>
            </a:pP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blueSound.stop</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stops the sound</a:t>
            </a:r>
          </a:p>
          <a:p>
            <a:pPr eaLnBrk="1" hangingPunct="1">
              <a:spcBef>
                <a:spcPct val="0"/>
              </a:spcBef>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eaLnBrk="1" hangingPunct="1">
              <a:spcBef>
                <a:spcPct val="0"/>
              </a:spcBef>
              <a:buFontTx/>
              <a:buNone/>
            </a:pPr>
            <a:r>
              <a:rPr lang="en-US" altLang="en-US" sz="24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must have the following imports</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import java.net.URL;</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import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java.applet</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eaLnBrk="1" hangingPunct="1">
              <a:spcBef>
                <a:spcPct val="0"/>
              </a:spcBef>
              <a:buFontTx/>
              <a:buNone/>
            </a:pPr>
            <a:endParaRPr lang="en-US" altLang="en-US" sz="2400" dirty="0"/>
          </a:p>
        </p:txBody>
      </p:sp>
    </p:spTree>
    <p:extLst>
      <p:ext uri="{BB962C8B-B14F-4D97-AF65-F5344CB8AC3E}">
        <p14:creationId xmlns:p14="http://schemas.microsoft.com/office/powerpoint/2010/main" val="3904348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97BE9C6E-993A-4CCF-ACA4-7CA5AF736BF1}"/>
              </a:ext>
            </a:extLst>
          </p:cNvPr>
          <p:cNvSpPr>
            <a:spLocks noChangeArrowheads="1"/>
          </p:cNvSpPr>
          <p:nvPr/>
        </p:nvSpPr>
        <p:spPr bwMode="auto">
          <a:xfrm>
            <a:off x="152400" y="1524000"/>
            <a:ext cx="8918028" cy="465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Timer </a:t>
            </a:r>
            <a:r>
              <a:rPr lang="en-US" altLang="en-US" sz="2800" dirty="0" err="1">
                <a:solidFill>
                  <a:schemeClr val="accent2"/>
                </a:solidFill>
                <a:latin typeface="Tahoma" panose="020B0604030504040204" pitchFamily="34" charset="0"/>
                <a:ea typeface="Tahoma" panose="020B0604030504040204" pitchFamily="34" charset="0"/>
                <a:cs typeface="Tahoma" panose="020B0604030504040204" pitchFamily="34" charset="0"/>
              </a:rPr>
              <a:t>timer</a:t>
            </a: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 new Timer(</a:t>
            </a:r>
            <a:r>
              <a:rPr lang="en-US" altLang="en-US" sz="2800" i="1" dirty="0">
                <a:solidFill>
                  <a:schemeClr val="accent2"/>
                </a:solidFill>
                <a:latin typeface="Tahoma" panose="020B0604030504040204" pitchFamily="34" charset="0"/>
                <a:ea typeface="Tahoma" panose="020B0604030504040204" pitchFamily="34" charset="0"/>
                <a:cs typeface="Tahoma" panose="020B0604030504040204" pitchFamily="34" charset="0"/>
              </a:rPr>
              <a:t>delay</a:t>
            </a: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new ActionListener() {</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public void </a:t>
            </a:r>
            <a:r>
              <a:rPr lang="en-US" altLang="en-US" sz="2800" dirty="0" err="1">
                <a:solidFill>
                  <a:schemeClr val="accent2"/>
                </a:solidFill>
                <a:latin typeface="Tahoma" panose="020B0604030504040204" pitchFamily="34" charset="0"/>
                <a:ea typeface="Tahoma" panose="020B0604030504040204" pitchFamily="34" charset="0"/>
                <a:cs typeface="Tahoma" panose="020B0604030504040204" pitchFamily="34" charset="0"/>
              </a:rPr>
              <a:t>actionPerformed</a:t>
            </a: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a:t>
            </a:r>
            <a:r>
              <a:rPr lang="en-US" altLang="en-US" sz="2800" dirty="0" err="1">
                <a:solidFill>
                  <a:schemeClr val="accent2"/>
                </a:solidFill>
                <a:latin typeface="Tahoma" panose="020B0604030504040204" pitchFamily="34" charset="0"/>
                <a:ea typeface="Tahoma" panose="020B0604030504040204" pitchFamily="34" charset="0"/>
                <a:cs typeface="Tahoma" panose="020B0604030504040204" pitchFamily="34" charset="0"/>
              </a:rPr>
              <a:t>ActionEvent</a:t>
            </a: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e){</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800" dirty="0" err="1">
                <a:solidFill>
                  <a:schemeClr val="accent2"/>
                </a:solidFill>
                <a:latin typeface="Tahoma" panose="020B0604030504040204" pitchFamily="34" charset="0"/>
                <a:ea typeface="Tahoma" panose="020B0604030504040204" pitchFamily="34" charset="0"/>
                <a:cs typeface="Tahoma" panose="020B0604030504040204" pitchFamily="34" charset="0"/>
              </a:rPr>
              <a:t>beepTimerActionPerformed</a:t>
            </a: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(e);</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   }</a:t>
            </a:r>
          </a:p>
          <a:p>
            <a:pPr>
              <a:buFontTx/>
              <a:buNone/>
            </a:pP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a:buFontTx/>
              <a:buNone/>
            </a:pPr>
            <a:r>
              <a:rPr lang="en-US" altLang="en-US" sz="28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where </a:t>
            </a:r>
            <a:r>
              <a:rPr lang="en-US" altLang="en-US" sz="2800" i="1"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delay</a:t>
            </a:r>
            <a:r>
              <a:rPr lang="en-US" altLang="en-US" sz="2800" dirty="0">
                <a:solidFill>
                  <a:schemeClr val="accent6">
                    <a:lumMod val="75000"/>
                  </a:schemeClr>
                </a:solidFill>
                <a:latin typeface="Tahoma" panose="020B0604030504040204" pitchFamily="34" charset="0"/>
                <a:ea typeface="Tahoma" panose="020B0604030504040204" pitchFamily="34" charset="0"/>
                <a:cs typeface="Tahoma" panose="020B0604030504040204" pitchFamily="34" charset="0"/>
              </a:rPr>
              <a:t> is in milliseconds</a:t>
            </a:r>
            <a:endPar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endParaRPr>
          </a:p>
          <a:p>
            <a:pPr>
              <a:buFontTx/>
              <a:buNone/>
            </a:pPr>
            <a:r>
              <a:rPr lang="en-US" altLang="en-US" sz="2800" dirty="0" err="1">
                <a:solidFill>
                  <a:schemeClr val="accent2"/>
                </a:solidFill>
                <a:latin typeface="Tahoma" panose="020B0604030504040204" pitchFamily="34" charset="0"/>
                <a:ea typeface="Tahoma" panose="020B0604030504040204" pitchFamily="34" charset="0"/>
                <a:cs typeface="Tahoma" panose="020B0604030504040204" pitchFamily="34" charset="0"/>
              </a:rPr>
              <a:t>timer.start</a:t>
            </a: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a:buFontTx/>
              <a:buNone/>
            </a:pPr>
            <a:r>
              <a:rPr lang="en-US" altLang="en-US" sz="2800" dirty="0" err="1">
                <a:solidFill>
                  <a:schemeClr val="accent2"/>
                </a:solidFill>
                <a:latin typeface="Tahoma" panose="020B0604030504040204" pitchFamily="34" charset="0"/>
                <a:ea typeface="Tahoma" panose="020B0604030504040204" pitchFamily="34" charset="0"/>
                <a:cs typeface="Tahoma" panose="020B0604030504040204" pitchFamily="34" charset="0"/>
              </a:rPr>
              <a:t>timer.stop</a:t>
            </a: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a:buFontTx/>
              <a:buNone/>
            </a:pPr>
            <a:r>
              <a:rPr lang="en-US" altLang="en-US" sz="2800" dirty="0" err="1">
                <a:solidFill>
                  <a:schemeClr val="accent2"/>
                </a:solidFill>
                <a:latin typeface="Tahoma" panose="020B0604030504040204" pitchFamily="34" charset="0"/>
                <a:ea typeface="Tahoma" panose="020B0604030504040204" pitchFamily="34" charset="0"/>
                <a:cs typeface="Tahoma" panose="020B0604030504040204" pitchFamily="34" charset="0"/>
              </a:rPr>
              <a:t>timer.isRunning</a:t>
            </a:r>
            <a:r>
              <a:rPr lang="en-US" altLang="en-US" sz="28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p:txBody>
      </p:sp>
      <p:sp>
        <p:nvSpPr>
          <p:cNvPr id="21507" name="WordArt 5">
            <a:extLst>
              <a:ext uri="{FF2B5EF4-FFF2-40B4-BE49-F238E27FC236}">
                <a16:creationId xmlns:a16="http://schemas.microsoft.com/office/drawing/2014/main" id="{113DCECE-1CB9-4D63-8E0F-BEA4D84B39CA}"/>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Timers/Animation</a:t>
            </a:r>
          </a:p>
        </p:txBody>
      </p:sp>
    </p:spTree>
    <p:extLst>
      <p:ext uri="{BB962C8B-B14F-4D97-AF65-F5344CB8AC3E}">
        <p14:creationId xmlns:p14="http://schemas.microsoft.com/office/powerpoint/2010/main" val="3279094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D17CEC93-ED19-4E3D-AAD8-5514D7F79F25}"/>
              </a:ext>
            </a:extLst>
          </p:cNvPr>
          <p:cNvSpPr>
            <a:spLocks noChangeArrowheads="1"/>
          </p:cNvSpPr>
          <p:nvPr/>
        </p:nvSpPr>
        <p:spPr bwMode="auto">
          <a:xfrm>
            <a:off x="152400" y="1065213"/>
            <a:ext cx="8763000" cy="5780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private void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clickButtonActionPerformed</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ActionEvent</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e){</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if(</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timer.isRunning</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beepButton.setText</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("Start the Beep!");</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timer.stop</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else{</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beepButton.setText</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("Stop the Beep!");</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timer.start</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private void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beepTimerActionPerformed</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ActionEvent</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e){</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        </a:t>
            </a:r>
            <a:r>
              <a:rPr lang="en-US" altLang="en-US" sz="2400" dirty="0" err="1">
                <a:solidFill>
                  <a:schemeClr val="accent2"/>
                </a:solidFill>
                <a:latin typeface="Tahoma" panose="020B0604030504040204" pitchFamily="34" charset="0"/>
                <a:ea typeface="Tahoma" panose="020B0604030504040204" pitchFamily="34" charset="0"/>
                <a:cs typeface="Tahoma" panose="020B0604030504040204" pitchFamily="34" charset="0"/>
              </a:rPr>
              <a:t>Toolkit.getDefaultToolkit</a:t>
            </a: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().beep();</a:t>
            </a:r>
          </a:p>
          <a:p>
            <a:pPr>
              <a:buFontTx/>
              <a:buNone/>
            </a:pPr>
            <a:r>
              <a:rPr lang="en-US" altLang="en-US" sz="2400" dirty="0">
                <a:solidFill>
                  <a:schemeClr val="accent2"/>
                </a:solidFill>
                <a:latin typeface="Tahoma" panose="020B0604030504040204" pitchFamily="34" charset="0"/>
                <a:ea typeface="Tahoma" panose="020B0604030504040204" pitchFamily="34" charset="0"/>
                <a:cs typeface="Tahoma" panose="020B0604030504040204" pitchFamily="34" charset="0"/>
              </a:rPr>
              <a:t>}</a:t>
            </a:r>
          </a:p>
        </p:txBody>
      </p:sp>
      <p:sp>
        <p:nvSpPr>
          <p:cNvPr id="23555" name="WordArt 5">
            <a:extLst>
              <a:ext uri="{FF2B5EF4-FFF2-40B4-BE49-F238E27FC236}">
                <a16:creationId xmlns:a16="http://schemas.microsoft.com/office/drawing/2014/main" id="{8DEF7125-A9E8-473A-B7C3-594CBE75DBB4}"/>
              </a:ext>
            </a:extLst>
          </p:cNvPr>
          <p:cNvSpPr>
            <a:spLocks noChangeArrowheads="1" noChangeShapeType="1" noTextEdit="1"/>
          </p:cNvSpPr>
          <p:nvPr/>
        </p:nvSpPr>
        <p:spPr bwMode="auto">
          <a:xfrm>
            <a:off x="1066800" y="1524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Timers/Animation</a:t>
            </a:r>
          </a:p>
        </p:txBody>
      </p:sp>
    </p:spTree>
    <p:extLst>
      <p:ext uri="{BB962C8B-B14F-4D97-AF65-F5344CB8AC3E}">
        <p14:creationId xmlns:p14="http://schemas.microsoft.com/office/powerpoint/2010/main" val="2604416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0BF7CCFF-14E5-4941-84DC-DB088B5C68E8}"/>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25603" name="WordArt 5">
            <a:extLst>
              <a:ext uri="{FF2B5EF4-FFF2-40B4-BE49-F238E27FC236}">
                <a16:creationId xmlns:a16="http://schemas.microsoft.com/office/drawing/2014/main" id="{18ACA015-C867-4A20-9785-35A48432D8D9}"/>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Image Icon</a:t>
            </a:r>
          </a:p>
        </p:txBody>
      </p:sp>
      <p:sp>
        <p:nvSpPr>
          <p:cNvPr id="25604" name="TextBox 3">
            <a:extLst>
              <a:ext uri="{FF2B5EF4-FFF2-40B4-BE49-F238E27FC236}">
                <a16:creationId xmlns:a16="http://schemas.microsoft.com/office/drawing/2014/main" id="{68B1E3A6-E022-4EFC-80BE-33B71EA149BB}"/>
              </a:ext>
            </a:extLst>
          </p:cNvPr>
          <p:cNvSpPr txBox="1">
            <a:spLocks noChangeArrowheads="1"/>
          </p:cNvSpPr>
          <p:nvPr/>
        </p:nvSpPr>
        <p:spPr bwMode="auto">
          <a:xfrm>
            <a:off x="381000" y="1816100"/>
            <a:ext cx="84582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ImageIcon</a:t>
            </a:r>
            <a:r>
              <a:rPr lang="en-US" altLang="en-US" sz="2800" dirty="0">
                <a:latin typeface="Tahoma" panose="020B0604030504040204" pitchFamily="34" charset="0"/>
              </a:rPr>
              <a:t> is the class for images used in buttons and labels. An </a:t>
            </a:r>
            <a:r>
              <a:rPr lang="en-US" altLang="en-US" sz="2800" dirty="0" err="1">
                <a:latin typeface="Tahoma" panose="020B0604030504040204" pitchFamily="34" charset="0"/>
              </a:rPr>
              <a:t>ImageIcon</a:t>
            </a:r>
            <a:r>
              <a:rPr lang="en-US" altLang="en-US" sz="2800" dirty="0">
                <a:latin typeface="Tahoma" panose="020B0604030504040204" pitchFamily="34" charset="0"/>
              </a:rPr>
              <a:t> object is typically a small image and is easily loaded into the program using the file name or URL. An </a:t>
            </a:r>
            <a:r>
              <a:rPr lang="en-US" altLang="en-US" sz="2800" dirty="0" err="1">
                <a:latin typeface="Tahoma" panose="020B0604030504040204" pitchFamily="34" charset="0"/>
              </a:rPr>
              <a:t>ImageIcon</a:t>
            </a:r>
            <a:r>
              <a:rPr lang="en-US" altLang="en-US" sz="2800" dirty="0">
                <a:latin typeface="Tahoma" panose="020B0604030504040204" pitchFamily="34" charset="0"/>
              </a:rPr>
              <a:t> is not a type of Image, so an </a:t>
            </a:r>
            <a:r>
              <a:rPr lang="en-US" altLang="en-US" sz="2800" dirty="0" err="1">
                <a:latin typeface="Tahoma" panose="020B0604030504040204" pitchFamily="34" charset="0"/>
              </a:rPr>
              <a:t>ImageIcon</a:t>
            </a:r>
            <a:r>
              <a:rPr lang="en-US" altLang="en-US" sz="2800" dirty="0">
                <a:latin typeface="Tahoma" panose="020B0604030504040204" pitchFamily="34" charset="0"/>
              </a:rPr>
              <a:t> may not be used where Images are expected, nor may an Image be used where an </a:t>
            </a:r>
            <a:r>
              <a:rPr lang="en-US" altLang="en-US" sz="2800" dirty="0" err="1">
                <a:latin typeface="Tahoma" panose="020B0604030504040204" pitchFamily="34" charset="0"/>
              </a:rPr>
              <a:t>ImageIcon</a:t>
            </a:r>
            <a:r>
              <a:rPr lang="en-US" altLang="en-US" sz="2800" dirty="0">
                <a:latin typeface="Tahoma" panose="020B0604030504040204" pitchFamily="34" charset="0"/>
              </a:rPr>
              <a:t> is expected.</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err="1">
                <a:latin typeface="Tahoma" panose="020B0604030504040204" pitchFamily="34" charset="0"/>
              </a:rPr>
              <a:t>ImageIcon</a:t>
            </a:r>
            <a:r>
              <a:rPr lang="en-US" altLang="en-US" sz="2800" dirty="0">
                <a:latin typeface="Tahoma" panose="020B0604030504040204" pitchFamily="34" charset="0"/>
              </a:rPr>
              <a:t> has a </a:t>
            </a:r>
            <a:r>
              <a:rPr lang="en-US" altLang="en-US" sz="2800" dirty="0" err="1">
                <a:solidFill>
                  <a:schemeClr val="accent2"/>
                </a:solidFill>
                <a:latin typeface="Tahoma" panose="020B0604030504040204" pitchFamily="34" charset="0"/>
              </a:rPr>
              <a:t>getImage</a:t>
            </a:r>
            <a:r>
              <a:rPr lang="en-US" altLang="en-US" sz="2800" dirty="0">
                <a:solidFill>
                  <a:schemeClr val="accent2"/>
                </a:solidFill>
                <a:latin typeface="Tahoma" panose="020B0604030504040204" pitchFamily="34" charset="0"/>
              </a:rPr>
              <a:t>()</a:t>
            </a:r>
            <a:r>
              <a:rPr lang="en-US" altLang="en-US" sz="2800" dirty="0">
                <a:latin typeface="Tahoma" panose="020B0604030504040204" pitchFamily="34" charset="0"/>
              </a:rPr>
              <a:t> method that does return an Image object.</a:t>
            </a:r>
          </a:p>
        </p:txBody>
      </p:sp>
    </p:spTree>
    <p:extLst>
      <p:ext uri="{BB962C8B-B14F-4D97-AF65-F5344CB8AC3E}">
        <p14:creationId xmlns:p14="http://schemas.microsoft.com/office/powerpoint/2010/main" val="1019857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BBC9C63-E6B7-4C5C-827C-0C0021EED05E}"/>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27651" name="WordArt 5">
            <a:extLst>
              <a:ext uri="{FF2B5EF4-FFF2-40B4-BE49-F238E27FC236}">
                <a16:creationId xmlns:a16="http://schemas.microsoft.com/office/drawing/2014/main" id="{2FE3CADC-6E42-4E90-924F-9BFC2CEAB5E0}"/>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Image Icon</a:t>
            </a:r>
          </a:p>
        </p:txBody>
      </p:sp>
      <p:sp>
        <p:nvSpPr>
          <p:cNvPr id="27652" name="TextBox 3">
            <a:extLst>
              <a:ext uri="{FF2B5EF4-FFF2-40B4-BE49-F238E27FC236}">
                <a16:creationId xmlns:a16="http://schemas.microsoft.com/office/drawing/2014/main" id="{A8F723E4-D305-47A8-99CC-A6D409C54D47}"/>
              </a:ext>
            </a:extLst>
          </p:cNvPr>
          <p:cNvSpPr txBox="1">
            <a:spLocks noChangeArrowheads="1"/>
          </p:cNvSpPr>
          <p:nvPr/>
        </p:nvSpPr>
        <p:spPr bwMode="auto">
          <a:xfrm>
            <a:off x="381000" y="1816100"/>
            <a:ext cx="8458200" cy="397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a:latin typeface="Tahoma" panose="020B0604030504040204" pitchFamily="34" charset="0"/>
              </a:rPr>
              <a:t>A </a:t>
            </a:r>
            <a:r>
              <a:rPr lang="en-US" altLang="en-US" sz="2800" dirty="0" err="1">
                <a:latin typeface="Tahoma" panose="020B0604030504040204" pitchFamily="34" charset="0"/>
              </a:rPr>
              <a:t>JButton</a:t>
            </a:r>
            <a:r>
              <a:rPr lang="en-US" altLang="en-US" sz="2800" dirty="0">
                <a:latin typeface="Tahoma" panose="020B0604030504040204" pitchFamily="34" charset="0"/>
              </a:rPr>
              <a:t> can display an image instead of text or in addition to text. </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Set a button's image with </a:t>
            </a:r>
            <a:r>
              <a:rPr lang="en-US" altLang="en-US" sz="2800" dirty="0" err="1">
                <a:latin typeface="Tahoma" panose="020B0604030504040204" pitchFamily="34" charset="0"/>
              </a:rPr>
              <a:t>JButton's</a:t>
            </a:r>
            <a:r>
              <a:rPr lang="en-US" altLang="en-US" sz="2800" dirty="0">
                <a:latin typeface="Tahoma" panose="020B0604030504040204" pitchFamily="34" charset="0"/>
              </a:rPr>
              <a:t> </a:t>
            </a:r>
            <a:r>
              <a:rPr lang="en-US" altLang="en-US" sz="2800" dirty="0" err="1">
                <a:solidFill>
                  <a:schemeClr val="accent2"/>
                </a:solidFill>
                <a:latin typeface="Tahoma" panose="020B0604030504040204" pitchFamily="34" charset="0"/>
              </a:rPr>
              <a:t>setIcon</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method. The image must be an </a:t>
            </a:r>
            <a:r>
              <a:rPr lang="en-US" altLang="en-US" sz="2800" dirty="0" err="1">
                <a:latin typeface="Tahoma" panose="020B0604030504040204" pitchFamily="34" charset="0"/>
              </a:rPr>
              <a:t>ImageIcon</a:t>
            </a:r>
            <a:r>
              <a:rPr lang="en-US" altLang="en-US" sz="2800" dirty="0">
                <a:latin typeface="Tahoma" panose="020B0604030504040204" pitchFamily="34" charset="0"/>
              </a:rPr>
              <a:t>. </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Get a button's image with </a:t>
            </a:r>
            <a:r>
              <a:rPr lang="en-US" altLang="en-US" sz="2800" dirty="0" err="1">
                <a:latin typeface="Tahoma" panose="020B0604030504040204" pitchFamily="34" charset="0"/>
              </a:rPr>
              <a:t>JButton's</a:t>
            </a:r>
            <a:r>
              <a:rPr lang="en-US" altLang="en-US" sz="2800" dirty="0">
                <a:latin typeface="Tahoma" panose="020B0604030504040204" pitchFamily="34" charset="0"/>
              </a:rPr>
              <a:t> </a:t>
            </a:r>
            <a:r>
              <a:rPr lang="en-US" altLang="en-US" sz="2800" dirty="0" err="1">
                <a:solidFill>
                  <a:schemeClr val="accent2"/>
                </a:solidFill>
                <a:latin typeface="Tahoma" panose="020B0604030504040204" pitchFamily="34" charset="0"/>
              </a:rPr>
              <a:t>getIcon</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method.  </a:t>
            </a:r>
            <a:r>
              <a:rPr lang="en-US" altLang="en-US" sz="2800" dirty="0" err="1">
                <a:solidFill>
                  <a:schemeClr val="accent2"/>
                </a:solidFill>
                <a:latin typeface="Tahoma" panose="020B0604030504040204" pitchFamily="34" charset="0"/>
              </a:rPr>
              <a:t>getIcon</a:t>
            </a:r>
            <a:r>
              <a:rPr lang="en-US" altLang="en-US" sz="2800" dirty="0">
                <a:solidFill>
                  <a:schemeClr val="accent2"/>
                </a:solidFill>
                <a:latin typeface="Tahoma" panose="020B0604030504040204" pitchFamily="34" charset="0"/>
              </a:rPr>
              <a:t>() </a:t>
            </a:r>
            <a:r>
              <a:rPr lang="en-US" altLang="en-US" sz="2800" dirty="0">
                <a:latin typeface="Tahoma" panose="020B0604030504040204" pitchFamily="34" charset="0"/>
              </a:rPr>
              <a:t>returns null if the button's image hasn't been set.</a:t>
            </a:r>
          </a:p>
        </p:txBody>
      </p:sp>
    </p:spTree>
    <p:extLst>
      <p:ext uri="{BB962C8B-B14F-4D97-AF65-F5344CB8AC3E}">
        <p14:creationId xmlns:p14="http://schemas.microsoft.com/office/powerpoint/2010/main" val="244479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E844DD08-150B-49BB-801B-E052B357182B}"/>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29699" name="WordArt 5">
            <a:extLst>
              <a:ext uri="{FF2B5EF4-FFF2-40B4-BE49-F238E27FC236}">
                <a16:creationId xmlns:a16="http://schemas.microsoft.com/office/drawing/2014/main" id="{3BBA6AB9-F111-4DB9-8F04-45A8E1B9FC16}"/>
              </a:ext>
            </a:extLst>
          </p:cNvPr>
          <p:cNvSpPr>
            <a:spLocks noChangeArrowheads="1" noChangeShapeType="1" noTextEdit="1"/>
          </p:cNvSpPr>
          <p:nvPr/>
        </p:nvSpPr>
        <p:spPr bwMode="auto">
          <a:xfrm>
            <a:off x="1066800" y="381000"/>
            <a:ext cx="6400800" cy="6858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Impact" panose="020B0806030902050204" pitchFamily="34" charset="0"/>
              </a:rPr>
              <a:t>Image Icon</a:t>
            </a:r>
          </a:p>
        </p:txBody>
      </p:sp>
      <p:sp>
        <p:nvSpPr>
          <p:cNvPr id="29700" name="TextBox 3">
            <a:extLst>
              <a:ext uri="{FF2B5EF4-FFF2-40B4-BE49-F238E27FC236}">
                <a16:creationId xmlns:a16="http://schemas.microsoft.com/office/drawing/2014/main" id="{B14558D8-1F89-462F-83BD-C5A166DF7D90}"/>
              </a:ext>
            </a:extLst>
          </p:cNvPr>
          <p:cNvSpPr txBox="1">
            <a:spLocks noChangeArrowheads="1"/>
          </p:cNvSpPr>
          <p:nvPr/>
        </p:nvSpPr>
        <p:spPr bwMode="auto">
          <a:xfrm>
            <a:off x="210207" y="1524000"/>
            <a:ext cx="8639503" cy="4031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dirty="0">
                <a:latin typeface="Tahoma" panose="020B0604030504040204" pitchFamily="34" charset="0"/>
              </a:rPr>
              <a:t>The </a:t>
            </a:r>
            <a:r>
              <a:rPr lang="en-US" altLang="en-US" dirty="0" err="1">
                <a:latin typeface="Tahoma" panose="020B0604030504040204" pitchFamily="34" charset="0"/>
              </a:rPr>
              <a:t>ImageIcon</a:t>
            </a:r>
            <a:r>
              <a:rPr lang="en-US" altLang="en-US" dirty="0">
                <a:latin typeface="Tahoma" panose="020B0604030504040204" pitchFamily="34" charset="0"/>
              </a:rPr>
              <a:t> constructor can create a new </a:t>
            </a:r>
            <a:r>
              <a:rPr lang="en-US" altLang="en-US" dirty="0" err="1">
                <a:latin typeface="Tahoma" panose="020B0604030504040204" pitchFamily="34" charset="0"/>
              </a:rPr>
              <a:t>ImageIcon</a:t>
            </a:r>
            <a:r>
              <a:rPr lang="en-US" altLang="en-US" dirty="0">
                <a:latin typeface="Tahoma" panose="020B0604030504040204" pitchFamily="34" charset="0"/>
              </a:rPr>
              <a:t> object from an Image object, a </a:t>
            </a:r>
            <a:r>
              <a:rPr lang="en-US" altLang="en-US" dirty="0" err="1">
                <a:latin typeface="Tahoma" panose="020B0604030504040204" pitchFamily="34" charset="0"/>
              </a:rPr>
              <a:t>BufferedImage</a:t>
            </a:r>
            <a:r>
              <a:rPr lang="en-US" altLang="en-US" dirty="0">
                <a:latin typeface="Tahoma" panose="020B0604030504040204" pitchFamily="34" charset="0"/>
              </a:rPr>
              <a:t> object, or a string that gives the path and name of an image file. </a:t>
            </a:r>
          </a:p>
          <a:p>
            <a:pPr>
              <a:spcBef>
                <a:spcPct val="0"/>
              </a:spcBef>
              <a:buFontTx/>
              <a:buNone/>
            </a:pPr>
            <a:endParaRPr lang="en-US" altLang="en-US" dirty="0">
              <a:latin typeface="Tahoma" panose="020B0604030504040204" pitchFamily="34" charset="0"/>
            </a:endParaRPr>
          </a:p>
          <a:p>
            <a:pPr>
              <a:spcBef>
                <a:spcPct val="0"/>
              </a:spcBef>
              <a:buFontTx/>
              <a:buNone/>
            </a:pPr>
            <a:r>
              <a:rPr lang="en-US" altLang="en-US" dirty="0" err="1">
                <a:solidFill>
                  <a:schemeClr val="accent2"/>
                </a:solidFill>
                <a:latin typeface="Tahoma" panose="020B0604030504040204" pitchFamily="34" charset="0"/>
              </a:rPr>
              <a:t>ImageIcon</a:t>
            </a:r>
            <a:r>
              <a:rPr lang="en-US" altLang="en-US" dirty="0">
                <a:solidFill>
                  <a:schemeClr val="accent2"/>
                </a:solidFill>
                <a:latin typeface="Tahoma" panose="020B0604030504040204" pitchFamily="34" charset="0"/>
              </a:rPr>
              <a:t> </a:t>
            </a:r>
            <a:r>
              <a:rPr lang="en-US" altLang="en-US" dirty="0" err="1">
                <a:solidFill>
                  <a:schemeClr val="accent2"/>
                </a:solidFill>
                <a:latin typeface="Tahoma" panose="020B0604030504040204" pitchFamily="34" charset="0"/>
              </a:rPr>
              <a:t>im</a:t>
            </a:r>
            <a:r>
              <a:rPr lang="en-US" altLang="en-US" dirty="0">
                <a:solidFill>
                  <a:schemeClr val="accent2"/>
                </a:solidFill>
                <a:latin typeface="Tahoma" panose="020B0604030504040204" pitchFamily="34" charset="0"/>
              </a:rPr>
              <a:t> = new </a:t>
            </a:r>
            <a:r>
              <a:rPr lang="en-US" altLang="en-US" dirty="0" err="1">
                <a:solidFill>
                  <a:schemeClr val="accent2"/>
                </a:solidFill>
                <a:latin typeface="Tahoma" panose="020B0604030504040204" pitchFamily="34" charset="0"/>
              </a:rPr>
              <a:t>ImageIcon</a:t>
            </a:r>
            <a:r>
              <a:rPr lang="en-US" altLang="en-US" dirty="0">
                <a:solidFill>
                  <a:schemeClr val="accent2"/>
                </a:solidFill>
                <a:latin typeface="Tahoma" panose="020B0604030504040204" pitchFamily="34" charset="0"/>
              </a:rPr>
              <a:t>("hello.gif"); </a:t>
            </a:r>
          </a:p>
          <a:p>
            <a:pPr>
              <a:spcBef>
                <a:spcPct val="0"/>
              </a:spcBef>
              <a:buFontTx/>
              <a:buNone/>
            </a:pPr>
            <a:endParaRPr lang="en-US" altLang="en-US" dirty="0">
              <a:solidFill>
                <a:schemeClr val="accent2"/>
              </a:solidFill>
              <a:latin typeface="Tahoma" panose="020B0604030504040204" pitchFamily="34" charset="0"/>
            </a:endParaRPr>
          </a:p>
          <a:p>
            <a:pPr>
              <a:spcBef>
                <a:spcPct val="0"/>
              </a:spcBef>
              <a:buFontTx/>
              <a:buNone/>
            </a:pPr>
            <a:r>
              <a:rPr lang="en-US" altLang="en-US" dirty="0" err="1">
                <a:solidFill>
                  <a:schemeClr val="accent2"/>
                </a:solidFill>
                <a:latin typeface="Tahoma" panose="020B0604030504040204" pitchFamily="34" charset="0"/>
              </a:rPr>
              <a:t>ImageIcon</a:t>
            </a:r>
            <a:r>
              <a:rPr lang="en-US" altLang="en-US" dirty="0">
                <a:solidFill>
                  <a:schemeClr val="accent2"/>
                </a:solidFill>
                <a:latin typeface="Tahoma" panose="020B0604030504040204" pitchFamily="34" charset="0"/>
              </a:rPr>
              <a:t> </a:t>
            </a:r>
            <a:r>
              <a:rPr lang="en-US" altLang="en-US" dirty="0" err="1">
                <a:solidFill>
                  <a:schemeClr val="accent2"/>
                </a:solidFill>
                <a:latin typeface="Tahoma" panose="020B0604030504040204" pitchFamily="34" charset="0"/>
              </a:rPr>
              <a:t>im</a:t>
            </a:r>
            <a:r>
              <a:rPr lang="en-US" altLang="en-US" dirty="0">
                <a:solidFill>
                  <a:schemeClr val="accent2"/>
                </a:solidFill>
                <a:latin typeface="Tahoma" panose="020B0604030504040204" pitchFamily="34" charset="0"/>
              </a:rPr>
              <a:t> = new </a:t>
            </a:r>
            <a:r>
              <a:rPr lang="en-US" altLang="en-US" dirty="0" err="1">
                <a:solidFill>
                  <a:schemeClr val="accent2"/>
                </a:solidFill>
                <a:latin typeface="Tahoma" panose="020B0604030504040204" pitchFamily="34" charset="0"/>
              </a:rPr>
              <a:t>ImageIcon</a:t>
            </a:r>
            <a:r>
              <a:rPr lang="en-US" altLang="en-US" dirty="0">
                <a:solidFill>
                  <a:schemeClr val="accent2"/>
                </a:solidFill>
                <a:latin typeface="Tahoma" panose="020B0604030504040204" pitchFamily="34" charset="0"/>
              </a:rPr>
              <a:t>(</a:t>
            </a:r>
            <a:r>
              <a:rPr lang="en-US" altLang="en-US" dirty="0" err="1">
                <a:solidFill>
                  <a:schemeClr val="accent2"/>
                </a:solidFill>
                <a:latin typeface="Tahoma" panose="020B0604030504040204" pitchFamily="34" charset="0"/>
              </a:rPr>
              <a:t>someImage</a:t>
            </a:r>
            <a:r>
              <a:rPr lang="en-US" altLang="en-US" dirty="0">
                <a:solidFill>
                  <a:schemeClr val="accent2"/>
                </a:solidFill>
                <a:latin typeface="Tahoma" panose="020B0604030504040204" pitchFamily="34" charset="0"/>
              </a:rPr>
              <a:t>); </a:t>
            </a:r>
          </a:p>
        </p:txBody>
      </p:sp>
    </p:spTree>
    <p:extLst>
      <p:ext uri="{BB962C8B-B14F-4D97-AF65-F5344CB8AC3E}">
        <p14:creationId xmlns:p14="http://schemas.microsoft.com/office/powerpoint/2010/main" val="181789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BF4BD7B6-E401-4720-AA49-F04D97A42621}"/>
              </a:ext>
            </a:extLst>
          </p:cNvPr>
          <p:cNvSpPr>
            <a:spLocks noChangeArrowheads="1"/>
          </p:cNvSpPr>
          <p:nvPr/>
        </p:nvSpPr>
        <p:spPr bwMode="auto">
          <a:xfrm>
            <a:off x="609600" y="1524000"/>
            <a:ext cx="7162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FontTx/>
              <a:buNone/>
            </a:pPr>
            <a:endParaRPr lang="en-US" altLang="en-US">
              <a:latin typeface="Tahoma" panose="020B0604030504040204" pitchFamily="34" charset="0"/>
            </a:endParaRPr>
          </a:p>
        </p:txBody>
      </p:sp>
      <p:sp>
        <p:nvSpPr>
          <p:cNvPr id="31747" name="WordArt 5">
            <a:extLst>
              <a:ext uri="{FF2B5EF4-FFF2-40B4-BE49-F238E27FC236}">
                <a16:creationId xmlns:a16="http://schemas.microsoft.com/office/drawing/2014/main" id="{1E46DC78-98BB-4583-A47C-74DED39BF103}"/>
              </a:ext>
            </a:extLst>
          </p:cNvPr>
          <p:cNvSpPr>
            <a:spLocks noChangeArrowheads="1" noChangeShapeType="1" noTextEdit="1"/>
          </p:cNvSpPr>
          <p:nvPr/>
        </p:nvSpPr>
        <p:spPr bwMode="auto">
          <a:xfrm>
            <a:off x="609600" y="381000"/>
            <a:ext cx="8001000" cy="990600"/>
          </a:xfrm>
          <a:prstGeom prst="rect">
            <a:avLst/>
          </a:prstGeom>
        </p:spPr>
        <p:txBody>
          <a:bodyPr wrap="none" fromWordArt="1">
            <a:prstTxWarp prst="textPlain">
              <a:avLst>
                <a:gd name="adj" fmla="val 50000"/>
              </a:avLst>
            </a:prstTxWarp>
          </a:bodyPr>
          <a:lstStyle/>
          <a:p>
            <a:pPr algn="ctr"/>
            <a:r>
              <a:rPr lang="en-US" sz="3600" kern="10">
                <a:ln w="25400">
                  <a:solidFill>
                    <a:srgbClr val="FFFF00"/>
                  </a:solidFill>
                  <a:round/>
                  <a:headEnd type="none" w="sm" len="sm"/>
                  <a:tailEnd type="none" w="sm" len="sm"/>
                </a:ln>
                <a:solidFill>
                  <a:srgbClr val="0000FF"/>
                </a:solidFill>
                <a:effectLst>
                  <a:outerShdw dist="35921" dir="2700000" algn="ctr" rotWithShape="0">
                    <a:srgbClr val="C0C0C0"/>
                  </a:outerShdw>
                </a:effectLst>
                <a:latin typeface="Arial" panose="020B0604020202020204" pitchFamily="34" charset="0"/>
                <a:cs typeface="Arial" panose="020B0604020202020204" pitchFamily="34" charset="0"/>
              </a:rPr>
              <a:t>Read Image Files, Subimages, Image Icons</a:t>
            </a:r>
          </a:p>
        </p:txBody>
      </p:sp>
      <p:sp>
        <p:nvSpPr>
          <p:cNvPr id="31748" name="TextBox 3">
            <a:extLst>
              <a:ext uri="{FF2B5EF4-FFF2-40B4-BE49-F238E27FC236}">
                <a16:creationId xmlns:a16="http://schemas.microsoft.com/office/drawing/2014/main" id="{85128D44-622C-44C4-BB79-EC7A0C38BBB4}"/>
              </a:ext>
            </a:extLst>
          </p:cNvPr>
          <p:cNvSpPr txBox="1">
            <a:spLocks noChangeArrowheads="1"/>
          </p:cNvSpPr>
          <p:nvPr/>
        </p:nvSpPr>
        <p:spPr bwMode="auto">
          <a:xfrm>
            <a:off x="266700" y="1524000"/>
            <a:ext cx="86868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FontTx/>
              <a:buNone/>
            </a:pPr>
            <a:r>
              <a:rPr lang="en-US" altLang="en-US" sz="2800" dirty="0" err="1">
                <a:latin typeface="Tahoma" panose="020B0604030504040204" pitchFamily="34" charset="0"/>
              </a:rPr>
              <a:t>ImageIO</a:t>
            </a:r>
            <a:r>
              <a:rPr lang="en-US" altLang="en-US" sz="2800" dirty="0">
                <a:latin typeface="Tahoma" panose="020B0604030504040204" pitchFamily="34" charset="0"/>
              </a:rPr>
              <a:t> is a class for reading and writing image files of various types.</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Use </a:t>
            </a:r>
            <a:r>
              <a:rPr lang="en-US" altLang="en-US" sz="2800" dirty="0" err="1">
                <a:latin typeface="Tahoma" panose="020B0604030504040204" pitchFamily="34" charset="0"/>
              </a:rPr>
              <a:t>ImageIO's</a:t>
            </a:r>
            <a:r>
              <a:rPr lang="en-US" altLang="en-US" sz="2800" dirty="0">
                <a:latin typeface="Tahoma" panose="020B0604030504040204" pitchFamily="34" charset="0"/>
              </a:rPr>
              <a:t> </a:t>
            </a:r>
            <a:r>
              <a:rPr lang="en-US" altLang="en-US" sz="2800" dirty="0">
                <a:solidFill>
                  <a:schemeClr val="accent2"/>
                </a:solidFill>
                <a:latin typeface="Tahoma" panose="020B0604030504040204" pitchFamily="34" charset="0"/>
              </a:rPr>
              <a:t>read() </a:t>
            </a:r>
            <a:r>
              <a:rPr lang="en-US" altLang="en-US" sz="2800" dirty="0">
                <a:latin typeface="Tahoma" panose="020B0604030504040204" pitchFamily="34" charset="0"/>
              </a:rPr>
              <a:t>method to read an image file. read() returns a </a:t>
            </a:r>
            <a:r>
              <a:rPr lang="en-US" altLang="en-US" sz="2800" dirty="0" err="1">
                <a:latin typeface="Tahoma" panose="020B0604030504040204" pitchFamily="34" charset="0"/>
              </a:rPr>
              <a:t>BufferedImage</a:t>
            </a:r>
            <a:r>
              <a:rPr lang="en-US" altLang="en-US" sz="2800" dirty="0">
                <a:latin typeface="Tahoma" panose="020B0604030504040204" pitchFamily="34" charset="0"/>
              </a:rPr>
              <a:t> object. </a:t>
            </a:r>
            <a:r>
              <a:rPr lang="en-US" altLang="en-US" sz="2800" dirty="0" err="1">
                <a:latin typeface="Tahoma" panose="020B0604030504040204" pitchFamily="34" charset="0"/>
              </a:rPr>
              <a:t>ImageIO's</a:t>
            </a:r>
            <a:r>
              <a:rPr lang="en-US" altLang="en-US" sz="2800" dirty="0">
                <a:latin typeface="Tahoma" panose="020B0604030504040204" pitchFamily="34" charset="0"/>
              </a:rPr>
              <a:t> read() method is a static method of </a:t>
            </a:r>
            <a:r>
              <a:rPr lang="en-US" altLang="en-US" sz="2800" dirty="0" err="1">
                <a:latin typeface="Tahoma" panose="020B0604030504040204" pitchFamily="34" charset="0"/>
              </a:rPr>
              <a:t>ImageIO</a:t>
            </a:r>
            <a:r>
              <a:rPr lang="en-US" altLang="en-US" sz="2800" dirty="0">
                <a:latin typeface="Tahoma" panose="020B0604030504040204" pitchFamily="34" charset="0"/>
              </a:rPr>
              <a:t>. </a:t>
            </a:r>
          </a:p>
          <a:p>
            <a:pPr>
              <a:spcBef>
                <a:spcPct val="0"/>
              </a:spcBef>
              <a:buFontTx/>
              <a:buNone/>
            </a:pPr>
            <a:endParaRPr lang="en-US" altLang="en-US" sz="2800" dirty="0">
              <a:latin typeface="Tahoma" panose="020B0604030504040204" pitchFamily="34" charset="0"/>
            </a:endParaRPr>
          </a:p>
          <a:p>
            <a:pPr>
              <a:spcBef>
                <a:spcPct val="0"/>
              </a:spcBef>
              <a:buFontTx/>
              <a:buNone/>
            </a:pPr>
            <a:r>
              <a:rPr lang="en-US" altLang="en-US" sz="2800" dirty="0">
                <a:latin typeface="Tahoma" panose="020B0604030504040204" pitchFamily="34" charset="0"/>
              </a:rPr>
              <a:t>So use </a:t>
            </a:r>
            <a:r>
              <a:rPr lang="en-US" altLang="en-US" sz="2800" i="1" dirty="0" err="1">
                <a:latin typeface="Tahoma" panose="020B0604030504040204" pitchFamily="34" charset="0"/>
              </a:rPr>
              <a:t>ImageIO</a:t>
            </a:r>
            <a:r>
              <a:rPr lang="en-US" altLang="en-US" sz="2800" i="1" dirty="0">
                <a:latin typeface="Tahoma" panose="020B0604030504040204" pitchFamily="34" charset="0"/>
              </a:rPr>
              <a:t>.</a:t>
            </a:r>
            <a:r>
              <a:rPr lang="en-US" altLang="en-US" sz="2800" dirty="0">
                <a:latin typeface="Tahoma" panose="020B0604030504040204" pitchFamily="34" charset="0"/>
              </a:rPr>
              <a:t> in front of read() to call read().  The read() method we will use requires us to pass a File object as an argument. </a:t>
            </a:r>
          </a:p>
        </p:txBody>
      </p:sp>
    </p:spTree>
    <p:extLst>
      <p:ext uri="{BB962C8B-B14F-4D97-AF65-F5344CB8AC3E}">
        <p14:creationId xmlns:p14="http://schemas.microsoft.com/office/powerpoint/2010/main" val="413665808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1757</TotalTime>
  <Words>2648</Words>
  <Application>Microsoft Office PowerPoint</Application>
  <PresentationFormat>On-screen Show (4:3)</PresentationFormat>
  <Paragraphs>230</Paragraphs>
  <Slides>21</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Impact</vt:lpstr>
      <vt:lpstr>ScratchFont</vt:lpstr>
      <vt:lpstr>Tahoma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Bryce Hulett</dc:creator>
  <cp:lastModifiedBy>Bryce Hulett</cp:lastModifiedBy>
  <cp:revision>175</cp:revision>
  <dcterms:created xsi:type="dcterms:W3CDTF">2017-03-11T15:11:48Z</dcterms:created>
  <dcterms:modified xsi:type="dcterms:W3CDTF">2017-08-28T16:28:54Z</dcterms:modified>
</cp:coreProperties>
</file>