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10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E94D-9796-4047-B5EB-37FC35631E5A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DA07-C70D-40A2-8351-47702790D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150" y="676275"/>
            <a:ext cx="6991350" cy="2761488"/>
            <a:chOff x="57150" y="676275"/>
            <a:chExt cx="6991350" cy="2761488"/>
          </a:xfrm>
        </p:grpSpPr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1476375" y="676275"/>
            <a:ext cx="2987676" cy="2752344"/>
          </p:xfrm>
          <a:graphic>
            <a:graphicData uri="http://schemas.openxmlformats.org/presentationml/2006/ole">
              <p:oleObj spid="_x0000_s1035" name="Graph" r:id="rId3" imgW="3689280" imgH="3231360" progId="Origin50.Graph">
                <p:embed/>
              </p:oleObj>
            </a:graphicData>
          </a:graphic>
        </p:graphicFrame>
        <p:grpSp>
          <p:nvGrpSpPr>
            <p:cNvPr id="15" name="Group 14"/>
            <p:cNvGrpSpPr/>
            <p:nvPr/>
          </p:nvGrpSpPr>
          <p:grpSpPr>
            <a:xfrm>
              <a:off x="57150" y="676275"/>
              <a:ext cx="6991350" cy="2761488"/>
              <a:chOff x="57150" y="676275"/>
              <a:chExt cx="6991350" cy="2761488"/>
            </a:xfrm>
          </p:grpSpPr>
          <p:graphicFrame>
            <p:nvGraphicFramePr>
              <p:cNvPr id="1031" name="Object 7"/>
              <p:cNvGraphicFramePr>
                <a:graphicFrameLocks noChangeAspect="1"/>
              </p:cNvGraphicFramePr>
              <p:nvPr/>
            </p:nvGraphicFramePr>
            <p:xfrm>
              <a:off x="4019550" y="676275"/>
              <a:ext cx="3028950" cy="2761488"/>
            </p:xfrm>
            <a:graphic>
              <a:graphicData uri="http://schemas.openxmlformats.org/presentationml/2006/ole">
                <p:oleObj spid="_x0000_s1031" name="Graph" r:id="rId4" imgW="3771360" imgH="3244320" progId="Origin50.Graph">
                  <p:embed/>
                </p:oleObj>
              </a:graphicData>
            </a:graphic>
          </p:graphicFrame>
          <p:grpSp>
            <p:nvGrpSpPr>
              <p:cNvPr id="13" name="Group 12"/>
              <p:cNvGrpSpPr/>
              <p:nvPr/>
            </p:nvGrpSpPr>
            <p:grpSpPr>
              <a:xfrm>
                <a:off x="57150" y="933450"/>
                <a:ext cx="4611608" cy="2195512"/>
                <a:chOff x="57150" y="933450"/>
                <a:chExt cx="4611608" cy="2195512"/>
              </a:xfrm>
            </p:grpSpPr>
            <p:grpSp>
              <p:nvGrpSpPr>
                <p:cNvPr id="4" name="Group 4"/>
                <p:cNvGrpSpPr>
                  <a:grpSpLocks/>
                </p:cNvGrpSpPr>
                <p:nvPr/>
              </p:nvGrpSpPr>
              <p:grpSpPr bwMode="auto">
                <a:xfrm>
                  <a:off x="76199" y="1028700"/>
                  <a:ext cx="1525972" cy="2100262"/>
                  <a:chOff x="2870867" y="2438400"/>
                  <a:chExt cx="990600" cy="1477572"/>
                </a:xfrm>
              </p:grpSpPr>
              <p:pic>
                <p:nvPicPr>
                  <p:cNvPr id="5" name="Picture 6" descr="C:\Users\Sudip Bhowmick\AppData\Local\Microsoft\Windows\INetCache\Content.Word\BP_001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 l="18462" r="7692" b="10001"/>
                  <a:stretch>
                    <a:fillRect/>
                  </a:stretch>
                </p:blipFill>
                <p:spPr bwMode="auto">
                  <a:xfrm>
                    <a:off x="2870867" y="2438400"/>
                    <a:ext cx="990600" cy="7429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" name="Picture 7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2870867" y="3181350"/>
                    <a:ext cx="990600" cy="73462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57150" y="933450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800225" y="990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81500" y="952500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sp>
        <p:nvSpPr>
          <p:cNvPr id="16" name="TextBox 15"/>
          <p:cNvSpPr txBox="1"/>
          <p:nvPr/>
        </p:nvSpPr>
        <p:spPr>
          <a:xfrm>
            <a:off x="0" y="3352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Figure 1: a)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SEM image of as prepared Black Phosphorous (BP)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(b) Room temperature Raman spectra showing its characteristic peaks, </a:t>
            </a:r>
            <a:r>
              <a:rPr lang="en-US" sz="1200" b="1" dirty="0" smtClean="0">
                <a:solidFill>
                  <a:srgbClr val="000000"/>
                </a:solidFill>
                <a:latin typeface="Times New Roman"/>
                <a:ea typeface="Calibri"/>
              </a:rPr>
              <a:t>A</a:t>
            </a:r>
            <a:r>
              <a:rPr lang="en-US" sz="1200" b="1" baseline="30000" dirty="0" smtClean="0">
                <a:solidFill>
                  <a:srgbClr val="000000"/>
                </a:solidFill>
                <a:latin typeface="Times New Roman"/>
                <a:ea typeface="Calibri"/>
              </a:rPr>
              <a:t>1</a:t>
            </a:r>
            <a:r>
              <a:rPr lang="en-US" sz="1200" b="1" baseline="-25000" dirty="0" smtClean="0">
                <a:solidFill>
                  <a:srgbClr val="000000"/>
                </a:solidFill>
                <a:latin typeface="Times New Roman"/>
                <a:ea typeface="Calibri"/>
              </a:rPr>
              <a:t>g</a:t>
            </a:r>
            <a:r>
              <a:rPr lang="en-US" sz="1200" b="1" dirty="0" smtClean="0">
                <a:solidFill>
                  <a:srgbClr val="000000"/>
                </a:solidFill>
                <a:latin typeface="Times New Roman"/>
                <a:ea typeface="Calibri"/>
              </a:rPr>
              <a:t>, B</a:t>
            </a:r>
            <a:r>
              <a:rPr lang="en-US" sz="1200" b="1" baseline="-25000" dirty="0" smtClean="0">
                <a:solidFill>
                  <a:srgbClr val="000000"/>
                </a:solidFill>
                <a:latin typeface="Times New Roman"/>
                <a:ea typeface="Calibri"/>
              </a:rPr>
              <a:t>2g</a:t>
            </a:r>
            <a:r>
              <a:rPr lang="en-US" sz="1200" b="1" dirty="0" smtClean="0">
                <a:solidFill>
                  <a:srgbClr val="000000"/>
                </a:solidFill>
                <a:latin typeface="Times New Roman"/>
                <a:ea typeface="Calibri"/>
              </a:rPr>
              <a:t>, and A</a:t>
            </a:r>
            <a:r>
              <a:rPr lang="en-US" sz="1200" b="1" baseline="30000" dirty="0" smtClean="0">
                <a:solidFill>
                  <a:srgbClr val="000000"/>
                </a:solidFill>
                <a:latin typeface="Times New Roman"/>
                <a:ea typeface="Calibri"/>
              </a:rPr>
              <a:t>2</a:t>
            </a:r>
            <a:r>
              <a:rPr lang="en-US" sz="1200" b="1" baseline="-25000" dirty="0" smtClean="0">
                <a:solidFill>
                  <a:srgbClr val="000000"/>
                </a:solidFill>
                <a:latin typeface="Times New Roman"/>
                <a:ea typeface="Calibri"/>
              </a:rPr>
              <a:t>g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modes. Scattered points are experimental data and solid line is the fitted spectra,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The difference between </a:t>
            </a:r>
            <a:r>
              <a:rPr lang="en-US" sz="1200" b="1" dirty="0" smtClean="0">
                <a:solidFill>
                  <a:srgbClr val="000000"/>
                </a:solidFill>
                <a:latin typeface="Times New Roman"/>
                <a:ea typeface="Calibri"/>
              </a:rPr>
              <a:t>B</a:t>
            </a:r>
            <a:r>
              <a:rPr lang="en-US" sz="1200" b="1" baseline="-25000" dirty="0" smtClean="0">
                <a:solidFill>
                  <a:srgbClr val="000000"/>
                </a:solidFill>
                <a:latin typeface="Times New Roman"/>
                <a:ea typeface="Calibri"/>
              </a:rPr>
              <a:t>2g</a:t>
            </a:r>
            <a:r>
              <a:rPr lang="en-US" sz="1200" b="1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Times New Roman"/>
                <a:ea typeface="Calibri"/>
              </a:rPr>
              <a:t>and A</a:t>
            </a:r>
            <a:r>
              <a:rPr lang="en-US" sz="1200" b="1" baseline="30000" dirty="0" smtClean="0">
                <a:solidFill>
                  <a:srgbClr val="000000"/>
                </a:solidFill>
                <a:latin typeface="Times New Roman"/>
                <a:ea typeface="Calibri"/>
              </a:rPr>
              <a:t>2</a:t>
            </a:r>
            <a:r>
              <a:rPr lang="en-US" sz="1200" b="1" baseline="-25000" dirty="0" smtClean="0">
                <a:solidFill>
                  <a:srgbClr val="000000"/>
                </a:solidFill>
                <a:latin typeface="Times New Roman"/>
                <a:ea typeface="Calibri"/>
              </a:rPr>
              <a:t>g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is 27.5 cm</a:t>
            </a:r>
            <a:r>
              <a:rPr lang="en-US" sz="12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suggests layer number is not more than 8 (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Edge phonon of BP.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77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Origin Graph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 Bhattacharya</dc:creator>
  <cp:lastModifiedBy>Partha Bhattacharya</cp:lastModifiedBy>
  <cp:revision>10</cp:revision>
  <dcterms:created xsi:type="dcterms:W3CDTF">2020-06-22T15:24:50Z</dcterms:created>
  <dcterms:modified xsi:type="dcterms:W3CDTF">2020-06-22T17:21:39Z</dcterms:modified>
</cp:coreProperties>
</file>