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9" r:id="rId5"/>
    <p:sldId id="261" r:id="rId6"/>
    <p:sldId id="260" r:id="rId7"/>
    <p:sldId id="270" r:id="rId8"/>
    <p:sldId id="271" r:id="rId9"/>
    <p:sldId id="273" r:id="rId10"/>
    <p:sldId id="272" r:id="rId11"/>
    <p:sldId id="274" r:id="rId12"/>
    <p:sldId id="275" r:id="rId13"/>
    <p:sldId id="263" r:id="rId14"/>
    <p:sldId id="265" r:id="rId15"/>
    <p:sldId id="266" r:id="rId16"/>
    <p:sldId id="267" r:id="rId1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30">
    <p:spTree>
      <p:nvGrpSpPr>
        <p:cNvPr id="1" name=""/>
        <p:cNvGrpSpPr/>
        <p:nvPr/>
      </p:nvGrpSpPr>
      <p:grpSpPr>
        <a:xfrm>
          <a:off x="0" y="0"/>
          <a:ext cx="9144000" cy="5143500"/>
          <a:chOff x="0" y="0"/>
          <a:chExt cx="9144000" cy="5143500"/>
        </a:xfrm>
      </p:grpSpPr>
      <p:pic>
        <p:nvPicPr>
          <p:cNvPr id="2" name="Google Shape;9;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_31_1_1_1_1_1_1">
    <p:spTree>
      <p:nvGrpSpPr>
        <p:cNvPr id="1" name=""/>
        <p:cNvGrpSpPr/>
        <p:nvPr/>
      </p:nvGrpSpPr>
      <p:grpSpPr>
        <a:xfrm>
          <a:off x="0" y="0"/>
          <a:ext cx="9144000" cy="5143500"/>
          <a:chOff x="0" y="0"/>
          <a:chExt cx="9144000" cy="5143500"/>
        </a:xfrm>
      </p:grpSpPr>
      <p:pic>
        <p:nvPicPr>
          <p:cNvPr id="2" name="Google Shape;27;p11"/>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_31_1_1_1_1_1_1_1">
    <p:spTree>
      <p:nvGrpSpPr>
        <p:cNvPr id="1" name=""/>
        <p:cNvGrpSpPr/>
        <p:nvPr/>
      </p:nvGrpSpPr>
      <p:grpSpPr>
        <a:xfrm>
          <a:off x="0" y="0"/>
          <a:ext cx="9144000" cy="5143500"/>
          <a:chOff x="0" y="0"/>
          <a:chExt cx="9144000" cy="5143500"/>
        </a:xfrm>
      </p:grpSpPr>
      <p:pic>
        <p:nvPicPr>
          <p:cNvPr id="2" name="Google Shape;29;p1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_31_1_1_1_1_1_1_1_1">
    <p:spTree>
      <p:nvGrpSpPr>
        <p:cNvPr id="1" name=""/>
        <p:cNvGrpSpPr/>
        <p:nvPr/>
      </p:nvGrpSpPr>
      <p:grpSpPr>
        <a:xfrm>
          <a:off x="0" y="0"/>
          <a:ext cx="9144000" cy="5143500"/>
          <a:chOff x="0" y="0"/>
          <a:chExt cx="9144000" cy="5143500"/>
        </a:xfrm>
      </p:grpSpPr>
      <p:pic>
        <p:nvPicPr>
          <p:cNvPr id="2" name="Google Shape;31;p1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_31_1_1_1_1_1_1_1_1_1">
    <p:spTree>
      <p:nvGrpSpPr>
        <p:cNvPr id="1" name=""/>
        <p:cNvGrpSpPr/>
        <p:nvPr/>
      </p:nvGrpSpPr>
      <p:grpSpPr>
        <a:xfrm>
          <a:off x="0" y="0"/>
          <a:ext cx="9144000" cy="5143500"/>
          <a:chOff x="0" y="0"/>
          <a:chExt cx="9144000" cy="5143500"/>
        </a:xfrm>
      </p:grpSpPr>
      <p:pic>
        <p:nvPicPr>
          <p:cNvPr id="2" name="Google Shape;33;p1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30_1">
    <p:bg>
      <p:bgPr>
        <a:solidFill>
          <a:srgbClr val="9DD7CE"/>
        </a:solidFill>
        <a:effectLst/>
      </p:bgPr>
    </p:bg>
    <p:spTree>
      <p:nvGrpSpPr>
        <p:cNvPr id="1" name=""/>
        <p:cNvGrpSpPr/>
        <p:nvPr/>
      </p:nvGrpSpPr>
      <p:grpSpPr>
        <a:xfrm>
          <a:off x="0" y="0"/>
          <a:ext cx="9144000" cy="5143500"/>
          <a:chOff x="0" y="0"/>
          <a:chExt cx="9144000" cy="5143500"/>
        </a:xfrm>
      </p:grpSpPr>
      <p:pic>
        <p:nvPicPr>
          <p:cNvPr id="2" name="Google Shape;11;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32">
    <p:spTree>
      <p:nvGrpSpPr>
        <p:cNvPr id="1" name=""/>
        <p:cNvGrpSpPr/>
        <p:nvPr/>
      </p:nvGrpSpPr>
      <p:grpSpPr>
        <a:xfrm>
          <a:off x="0" y="0"/>
          <a:ext cx="9144000" cy="5143500"/>
          <a:chOff x="0" y="0"/>
          <a:chExt cx="9144000" cy="5143500"/>
        </a:xfrm>
      </p:grpSpPr>
      <p:pic>
        <p:nvPicPr>
          <p:cNvPr id="2" name="Google Shape;13;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31">
    <p:spTree>
      <p:nvGrpSpPr>
        <p:cNvPr id="1" name=""/>
        <p:cNvGrpSpPr/>
        <p:nvPr/>
      </p:nvGrpSpPr>
      <p:grpSpPr>
        <a:xfrm>
          <a:off x="0" y="0"/>
          <a:ext cx="9144000" cy="5143500"/>
          <a:chOff x="0" y="0"/>
          <a:chExt cx="9144000" cy="5143500"/>
        </a:xfrm>
      </p:grpSpPr>
      <p:pic>
        <p:nvPicPr>
          <p:cNvPr id="2" name="Google Shape;15;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31_1">
    <p:spTree>
      <p:nvGrpSpPr>
        <p:cNvPr id="1" name=""/>
        <p:cNvGrpSpPr/>
        <p:nvPr/>
      </p:nvGrpSpPr>
      <p:grpSpPr>
        <a:xfrm>
          <a:off x="0" y="0"/>
          <a:ext cx="9144000" cy="5143500"/>
          <a:chOff x="0" y="0"/>
          <a:chExt cx="9144000" cy="5143500"/>
        </a:xfrm>
      </p:grpSpPr>
      <p:pic>
        <p:nvPicPr>
          <p:cNvPr id="2" name="Google Shape;17;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31_1_1">
    <p:spTree>
      <p:nvGrpSpPr>
        <p:cNvPr id="1" name=""/>
        <p:cNvGrpSpPr/>
        <p:nvPr/>
      </p:nvGrpSpPr>
      <p:grpSpPr>
        <a:xfrm>
          <a:off x="0" y="0"/>
          <a:ext cx="9144000" cy="5143500"/>
          <a:chOff x="0" y="0"/>
          <a:chExt cx="9144000" cy="5143500"/>
        </a:xfrm>
      </p:grpSpPr>
      <p:pic>
        <p:nvPicPr>
          <p:cNvPr id="2" name="Google Shape;19;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31_1_1_1">
    <p:spTree>
      <p:nvGrpSpPr>
        <p:cNvPr id="1" name=""/>
        <p:cNvGrpSpPr/>
        <p:nvPr/>
      </p:nvGrpSpPr>
      <p:grpSpPr>
        <a:xfrm>
          <a:off x="0" y="0"/>
          <a:ext cx="9144000" cy="5143500"/>
          <a:chOff x="0" y="0"/>
          <a:chExt cx="9144000" cy="5143500"/>
        </a:xfrm>
      </p:grpSpPr>
      <p:pic>
        <p:nvPicPr>
          <p:cNvPr id="2" name="Google Shape;21;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31_1_1_1_1">
    <p:spTree>
      <p:nvGrpSpPr>
        <p:cNvPr id="1" name=""/>
        <p:cNvGrpSpPr/>
        <p:nvPr/>
      </p:nvGrpSpPr>
      <p:grpSpPr>
        <a:xfrm>
          <a:off x="0" y="0"/>
          <a:ext cx="9144000" cy="5143500"/>
          <a:chOff x="0" y="0"/>
          <a:chExt cx="9144000" cy="5143500"/>
        </a:xfrm>
      </p:grpSpPr>
      <p:pic>
        <p:nvPicPr>
          <p:cNvPr id="2" name="Google Shape;23;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31_1_1_1_1_1">
    <p:spTree>
      <p:nvGrpSpPr>
        <p:cNvPr id="1" name=""/>
        <p:cNvGrpSpPr/>
        <p:nvPr/>
      </p:nvGrpSpPr>
      <p:grpSpPr>
        <a:xfrm>
          <a:off x="0" y="0"/>
          <a:ext cx="9144000" cy="5143500"/>
          <a:chOff x="0" y="0"/>
          <a:chExt cx="9144000" cy="5143500"/>
        </a:xfrm>
      </p:grpSpPr>
      <p:pic>
        <p:nvPicPr>
          <p:cNvPr id="2" name="Google Shape;25;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for title"/>
          <p:cNvSpPr txBox="1">
            <a:spLocks noGrp="1"/>
          </p:cNvSpPr>
          <p:nvPr>
            <p:ph type="title"/>
          </p:nvPr>
        </p:nvSpPr>
        <p:spPr>
          <a:xfrm>
            <a:off x="790575" y="542925"/>
            <a:ext cx="7591425" cy="571500"/>
          </a:xfrm>
          <a:prstGeom prst="rect">
            <a:avLst/>
          </a:prstGeom>
        </p:spPr>
        <p:txBody>
          <a:bodyPr>
            <a:spAutoFit/>
          </a:bodyPr>
          <a:lstStyle/>
          <a:p>
            <a:pPr marL="0" marR="0" lvl="0" indent="0" algn="l" rtl="0" fontAlgn="base">
              <a:lnSpc>
                <a:spcPct val="100000"/>
              </a:lnSpc>
              <a:spcBef>
                <a:spcPts val="0"/>
              </a:spcBef>
              <a:spcAft>
                <a:spcPts val="0"/>
              </a:spcAft>
            </a:pPr>
            <a:endParaRPr/>
          </a:p>
        </p:txBody>
      </p:sp>
      <p:sp>
        <p:nvSpPr>
          <p:cNvPr id="3" name="Placeholder for body"/>
          <p:cNvSpPr txBox="1">
            <a:spLocks noGrp="1"/>
          </p:cNvSpPr>
          <p:nvPr>
            <p:ph type="body"/>
          </p:nvPr>
        </p:nvSpPr>
        <p:spPr>
          <a:xfrm>
            <a:off x="723900" y="1152525"/>
            <a:ext cx="7686675" cy="3419475"/>
          </a:xfrm>
          <a:prstGeom prst="rect">
            <a:avLst/>
          </a:prstGeom>
        </p:spPr>
        <p:txBody>
          <a:bodyPr>
            <a:spAutoFit/>
          </a:bodyPr>
          <a:lstStyle/>
          <a:p>
            <a:pPr marL="0" marR="0" lvl="0" indent="0" algn="l" rtl="0" fontAlgn="base">
              <a:lnSpc>
                <a:spcPct val="100000"/>
              </a:lnSpc>
              <a:spcBef>
                <a:spcPts val="0"/>
              </a:spcBef>
              <a:spcAft>
                <a:spcPts val="0"/>
              </a:spcAft>
            </a:pPr>
            <a:endParaRPr/>
          </a:p>
        </p:txBody>
      </p:sp>
    </p:spTree>
  </p:cSld>
  <p:clrMap bg1="lt1" tx1="dk1" bg2="dk2" tx2="lt2" accent1="accent1" accent2="accent2" accent3="accent3" accent4="accent4" accent5="accent5" accent6="accent6" hlink="hlink" folHlink="folHlink"/>
  <p:sldLayoutIdLst>
    <p:sldLayoutId id="2423186058" r:id="rId1"/>
    <p:sldLayoutId id="2423186059" r:id="rId2"/>
    <p:sldLayoutId id="2423186060" r:id="rId3"/>
    <p:sldLayoutId id="2423186061" r:id="rId4"/>
    <p:sldLayoutId id="2423186062" r:id="rId5"/>
    <p:sldLayoutId id="2423186063" r:id="rId6"/>
    <p:sldLayoutId id="2423186064" r:id="rId7"/>
    <p:sldLayoutId id="2423186065" r:id="rId8"/>
    <p:sldLayoutId id="2423186066" r:id="rId9"/>
    <p:sldLayoutId id="2423186067" r:id="rId10"/>
    <p:sldLayoutId id="2423186068" r:id="rId11"/>
    <p:sldLayoutId id="2423186069" r:id="rId12"/>
    <p:sldLayoutId id="2423186070" r:id="rId13"/>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TextBox 1"/>
          <p:cNvSpPr txBox="1"/>
          <p:nvPr/>
        </p:nvSpPr>
        <p:spPr>
          <a:xfrm>
            <a:off x="1619672" y="1059582"/>
            <a:ext cx="5486400" cy="461665"/>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400" b="1" u="none" strike="noStrike" cap="none" spc="0" dirty="0">
                <a:solidFill>
                  <a:srgbClr val="5A9E91">
                    <a:alpha val="100000"/>
                  </a:srgbClr>
                </a:solidFill>
                <a:latin typeface="Calibri"/>
              </a:rPr>
              <a:t>Telecom Churn Case Study</a:t>
            </a:r>
          </a:p>
        </p:txBody>
      </p:sp>
      <p:sp>
        <p:nvSpPr>
          <p:cNvPr id="3" name="TextBox 2"/>
          <p:cNvSpPr txBox="1"/>
          <p:nvPr/>
        </p:nvSpPr>
        <p:spPr>
          <a:xfrm>
            <a:off x="899592" y="1923678"/>
            <a:ext cx="7315200" cy="1200329"/>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400" b="1" u="none" strike="noStrike" cap="none" spc="0" dirty="0" smtClean="0">
                <a:solidFill>
                  <a:schemeClr val="accent5">
                    <a:lumMod val="50000"/>
                  </a:schemeClr>
                </a:solidFill>
                <a:latin typeface="Calibri"/>
              </a:rPr>
              <a:t>Identifying Key Parameter to Retain High Profit Customers and Predicting High-Risk Churn to Minimize Customer Attrition</a:t>
            </a:r>
            <a:endParaRPr lang="en-US" sz="2400" b="1" u="none" strike="noStrike" cap="none" spc="0" dirty="0">
              <a:solidFill>
                <a:schemeClr val="accent5">
                  <a:lumMod val="50000"/>
                </a:schemeClr>
              </a:solidFill>
              <a:latin typeface="Calibri"/>
            </a:endParaRPr>
          </a:p>
        </p:txBody>
      </p:sp>
      <p:sp>
        <p:nvSpPr>
          <p:cNvPr id="4" name="TextBox 3"/>
          <p:cNvSpPr txBox="1"/>
          <p:nvPr/>
        </p:nvSpPr>
        <p:spPr>
          <a:xfrm>
            <a:off x="6300192" y="3219822"/>
            <a:ext cx="2232248" cy="523220"/>
          </a:xfrm>
          <a:prstGeom prst="rect">
            <a:avLst/>
          </a:prstGeom>
          <a:noFill/>
        </p:spPr>
        <p:txBody>
          <a:bodyPr wrap="square" rtlCol="0">
            <a:spAutoFit/>
          </a:bodyPr>
          <a:lstStyle/>
          <a:p>
            <a:r>
              <a:rPr lang="en-US" sz="1400" b="1" dirty="0" smtClean="0">
                <a:solidFill>
                  <a:schemeClr val="accent5">
                    <a:lumMod val="50000"/>
                  </a:schemeClr>
                </a:solidFill>
              </a:rPr>
              <a:t>Partha Pratim Choudhury</a:t>
            </a:r>
            <a:endParaRPr lang="en-US" sz="1400" b="1" dirty="0" smtClean="0">
              <a:solidFill>
                <a:schemeClr val="accent5">
                  <a:lumMod val="50000"/>
                </a:schemeClr>
              </a:solidFill>
            </a:endParaRPr>
          </a:p>
          <a:p>
            <a:r>
              <a:rPr lang="en-US" sz="1400" b="1" dirty="0" smtClean="0">
                <a:solidFill>
                  <a:schemeClr val="accent5">
                    <a:lumMod val="50000"/>
                  </a:schemeClr>
                </a:solidFill>
              </a:rPr>
              <a:t>IIIT-Bangalore</a:t>
            </a:r>
            <a:endParaRPr lang="en-IN" sz="1400" b="1"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23479"/>
            <a:ext cx="6984776" cy="1877437"/>
          </a:xfrm>
          <a:prstGeom prst="rect">
            <a:avLst/>
          </a:prstGeom>
        </p:spPr>
        <p:txBody>
          <a:bodyPr wrap="square">
            <a:spAutoFit/>
          </a:bodyPr>
          <a:lstStyle/>
          <a:p>
            <a:pPr lvl="0" algn="just" fontAlgn="base"/>
            <a:r>
              <a:rPr lang="en-US" sz="1600" b="1" dirty="0" smtClean="0">
                <a:solidFill>
                  <a:schemeClr val="accent6">
                    <a:lumMod val="75000"/>
                  </a:schemeClr>
                </a:solidFill>
              </a:rPr>
              <a:t>Feature Selection: </a:t>
            </a:r>
            <a:r>
              <a:rPr lang="en-US" sz="1600" dirty="0" smtClean="0">
                <a:solidFill>
                  <a:schemeClr val="accent6">
                    <a:lumMod val="75000"/>
                  </a:schemeClr>
                </a:solidFill>
              </a:rPr>
              <a:t>Recursive </a:t>
            </a:r>
            <a:r>
              <a:rPr lang="en-US" sz="1600" dirty="0">
                <a:solidFill>
                  <a:schemeClr val="accent6">
                    <a:lumMod val="75000"/>
                  </a:schemeClr>
                </a:solidFill>
              </a:rPr>
              <a:t>Feature Elimination (RFE</a:t>
            </a:r>
            <a:r>
              <a:rPr lang="en-US" sz="1600" dirty="0" smtClean="0">
                <a:solidFill>
                  <a:schemeClr val="accent6">
                    <a:lumMod val="75000"/>
                  </a:schemeClr>
                </a:solidFill>
              </a:rPr>
              <a:t>).</a:t>
            </a:r>
          </a:p>
          <a:p>
            <a:pPr lvl="0" algn="just" fontAlgn="base"/>
            <a:endParaRPr lang="en-US" sz="1600" dirty="0" smtClean="0">
              <a:solidFill>
                <a:schemeClr val="accent6">
                  <a:lumMod val="75000"/>
                </a:schemeClr>
              </a:solidFill>
            </a:endParaRPr>
          </a:p>
          <a:p>
            <a:pPr marL="285750" indent="-285750" algn="just" fontAlgn="base">
              <a:buFont typeface="Arial" panose="020B0604020202020204" pitchFamily="34" charset="0"/>
              <a:buChar char="•"/>
            </a:pPr>
            <a:r>
              <a:rPr lang="en-US" sz="1200" b="1" dirty="0" smtClean="0">
                <a:solidFill>
                  <a:schemeClr val="accent6">
                    <a:lumMod val="75000"/>
                  </a:schemeClr>
                </a:solidFill>
              </a:rPr>
              <a:t>Data Preparation</a:t>
            </a:r>
            <a:r>
              <a:rPr lang="en-US" sz="1200" b="1" dirty="0" smtClean="0">
                <a:solidFill>
                  <a:schemeClr val="accent6">
                    <a:lumMod val="75000"/>
                  </a:schemeClr>
                </a:solidFill>
                <a:sym typeface="Wingdings" panose="05000000000000000000" pitchFamily="2" charset="2"/>
              </a:rPr>
              <a:t>: </a:t>
            </a:r>
            <a:r>
              <a:rPr lang="en-US" sz="1200" b="1" dirty="0">
                <a:solidFill>
                  <a:schemeClr val="accent6">
                    <a:lumMod val="75000"/>
                  </a:schemeClr>
                </a:solidFill>
                <a:sym typeface="Wingdings" panose="05000000000000000000" pitchFamily="2" charset="2"/>
              </a:rPr>
              <a:t>(</a:t>
            </a:r>
            <a:r>
              <a:rPr lang="en-IN" sz="1200" b="1" dirty="0">
                <a:solidFill>
                  <a:schemeClr val="accent6">
                    <a:lumMod val="75000"/>
                  </a:schemeClr>
                </a:solidFill>
              </a:rPr>
              <a:t>Data Standardization/Normalization)</a:t>
            </a:r>
            <a:endParaRPr lang="en-US" sz="1200" b="1" dirty="0">
              <a:solidFill>
                <a:schemeClr val="accent6">
                  <a:lumMod val="75000"/>
                </a:schemeClr>
              </a:solidFill>
            </a:endParaRPr>
          </a:p>
          <a:p>
            <a:pPr lvl="0" algn="just" fontAlgn="base"/>
            <a:endParaRPr lang="en-US" dirty="0" smtClean="0">
              <a:solidFill>
                <a:schemeClr val="accent6">
                  <a:lumMod val="75000"/>
                </a:schemeClr>
              </a:solidFill>
            </a:endParaRPr>
          </a:p>
          <a:p>
            <a:pPr lvl="0" algn="just" fontAlgn="base"/>
            <a:endParaRPr lang="en-US" dirty="0" smtClean="0">
              <a:solidFill>
                <a:schemeClr val="accent6">
                  <a:lumMod val="75000"/>
                </a:schemeClr>
              </a:solidFill>
            </a:endParaRPr>
          </a:p>
          <a:p>
            <a:pPr lvl="0" algn="just" fontAlgn="base"/>
            <a:r>
              <a:rPr lang="en-US" dirty="0">
                <a:solidFill>
                  <a:schemeClr val="accent6">
                    <a:lumMod val="75000"/>
                  </a:schemeClr>
                </a:solidFill>
              </a:rPr>
              <a:t>
</a:t>
            </a:r>
          </a:p>
        </p:txBody>
      </p:sp>
      <p:sp>
        <p:nvSpPr>
          <p:cNvPr id="3" name="TextBox 2"/>
          <p:cNvSpPr txBox="1"/>
          <p:nvPr/>
        </p:nvSpPr>
        <p:spPr>
          <a:xfrm>
            <a:off x="1259632" y="987574"/>
            <a:ext cx="6863059" cy="1938992"/>
          </a:xfrm>
          <a:prstGeom prst="rect">
            <a:avLst/>
          </a:prstGeom>
          <a:noFill/>
        </p:spPr>
        <p:txBody>
          <a:bodyPr wrap="square" rtlCol="0">
            <a:spAutoFit/>
          </a:bodyPr>
          <a:lstStyle/>
          <a:p>
            <a:pPr marL="285750" indent="-285750">
              <a:buFont typeface="Arial" panose="020B0604020202020204" pitchFamily="34" charset="0"/>
              <a:buChar char="•"/>
            </a:pPr>
            <a:r>
              <a:rPr lang="en-US" altLang="en-US" sz="1000" dirty="0" smtClean="0">
                <a:solidFill>
                  <a:schemeClr val="accent6">
                    <a:lumMod val="50000"/>
                  </a:schemeClr>
                </a:solidFill>
              </a:rPr>
              <a:t>Imports </a:t>
            </a:r>
            <a:r>
              <a:rPr lang="en-US" altLang="en-US" sz="1000" dirty="0">
                <a:solidFill>
                  <a:schemeClr val="accent6">
                    <a:lumMod val="50000"/>
                  </a:schemeClr>
                </a:solidFill>
              </a:rPr>
              <a:t>the </a:t>
            </a:r>
            <a:r>
              <a:rPr lang="en-US" altLang="en-US" sz="1000" b="1" dirty="0">
                <a:solidFill>
                  <a:schemeClr val="accent6">
                    <a:lumMod val="50000"/>
                  </a:schemeClr>
                </a:solidFill>
              </a:rPr>
              <a:t>preprocessing</a:t>
            </a:r>
            <a:r>
              <a:rPr lang="en-US" altLang="en-US" sz="1000" dirty="0">
                <a:solidFill>
                  <a:schemeClr val="accent6">
                    <a:lumMod val="50000"/>
                  </a:schemeClr>
                </a:solidFill>
              </a:rPr>
              <a:t> module from the </a:t>
            </a:r>
            <a:r>
              <a:rPr lang="en-US" altLang="en-US" sz="1000" b="1" dirty="0" err="1">
                <a:solidFill>
                  <a:schemeClr val="accent6">
                    <a:lumMod val="50000"/>
                  </a:schemeClr>
                </a:solidFill>
              </a:rPr>
              <a:t>scikit</a:t>
            </a:r>
            <a:r>
              <a:rPr lang="en-US" altLang="en-US" sz="1000" b="1" dirty="0">
                <a:solidFill>
                  <a:schemeClr val="accent6">
                    <a:lumMod val="50000"/>
                  </a:schemeClr>
                </a:solidFill>
              </a:rPr>
              <a:t>-learn</a:t>
            </a:r>
            <a:r>
              <a:rPr lang="en-US" altLang="en-US" sz="1000" dirty="0">
                <a:solidFill>
                  <a:schemeClr val="accent6">
                    <a:lumMod val="50000"/>
                  </a:schemeClr>
                </a:solidFill>
              </a:rPr>
              <a:t> </a:t>
            </a:r>
            <a:r>
              <a:rPr lang="en-US" altLang="en-US" sz="1000" dirty="0" smtClean="0">
                <a:solidFill>
                  <a:schemeClr val="accent6">
                    <a:lumMod val="50000"/>
                  </a:schemeClr>
                </a:solidFill>
              </a:rPr>
              <a:t>library of Python.</a:t>
            </a:r>
          </a:p>
          <a:p>
            <a:pPr marL="285750" indent="-285750">
              <a:buFont typeface="Arial" panose="020B0604020202020204" pitchFamily="34" charset="0"/>
              <a:buChar char="•"/>
            </a:pPr>
            <a:r>
              <a:rPr lang="en-US" altLang="en-US" sz="1000" dirty="0" smtClean="0">
                <a:solidFill>
                  <a:schemeClr val="accent6">
                    <a:lumMod val="50000"/>
                  </a:schemeClr>
                </a:solidFill>
              </a:rPr>
              <a:t>Imports</a:t>
            </a:r>
            <a:r>
              <a:rPr lang="en-US" altLang="en-US" sz="1000" b="1" dirty="0" smtClean="0">
                <a:solidFill>
                  <a:schemeClr val="accent6">
                    <a:lumMod val="50000"/>
                  </a:schemeClr>
                </a:solidFill>
              </a:rPr>
              <a:t> </a:t>
            </a:r>
            <a:r>
              <a:rPr lang="en-US" altLang="en-US" sz="1000" b="1" dirty="0" err="1" smtClean="0">
                <a:solidFill>
                  <a:schemeClr val="accent6">
                    <a:lumMod val="50000"/>
                  </a:schemeClr>
                </a:solidFill>
              </a:rPr>
              <a:t>Standardscaler</a:t>
            </a:r>
            <a:r>
              <a:rPr lang="en-US" altLang="en-US" sz="1000" b="1" dirty="0" smtClean="0">
                <a:solidFill>
                  <a:schemeClr val="accent6">
                    <a:lumMod val="50000"/>
                  </a:schemeClr>
                </a:solidFill>
              </a:rPr>
              <a:t> </a:t>
            </a:r>
            <a:r>
              <a:rPr lang="en-US" altLang="en-US" sz="1000" dirty="0" smtClean="0">
                <a:solidFill>
                  <a:schemeClr val="accent6">
                    <a:lumMod val="50000"/>
                  </a:schemeClr>
                </a:solidFill>
              </a:rPr>
              <a:t>Class </a:t>
            </a:r>
          </a:p>
          <a:p>
            <a:pPr marL="285750" indent="-285750">
              <a:buFont typeface="Arial" panose="020B0604020202020204" pitchFamily="34" charset="0"/>
              <a:buChar char="•"/>
            </a:pPr>
            <a:r>
              <a:rPr lang="en-US" sz="1000" b="1" dirty="0">
                <a:solidFill>
                  <a:schemeClr val="accent6">
                    <a:lumMod val="50000"/>
                  </a:schemeClr>
                </a:solidFill>
              </a:rPr>
              <a:t>Split Data into Train &amp; </a:t>
            </a:r>
            <a:r>
              <a:rPr lang="en-US" sz="1000" b="1" dirty="0" smtClean="0">
                <a:solidFill>
                  <a:schemeClr val="accent6">
                    <a:lumMod val="50000"/>
                  </a:schemeClr>
                </a:solidFill>
              </a:rPr>
              <a:t>Test ( 70 % and 30% ratio)</a:t>
            </a:r>
          </a:p>
          <a:p>
            <a:pPr marL="285750" indent="-285750">
              <a:buFont typeface="Arial" panose="020B0604020202020204" pitchFamily="34" charset="0"/>
              <a:buChar char="•"/>
            </a:pPr>
            <a:endParaRPr lang="en-US" sz="1000" b="1" dirty="0" smtClean="0">
              <a:solidFill>
                <a:schemeClr val="accent6">
                  <a:lumMod val="50000"/>
                </a:schemeClr>
              </a:solidFill>
            </a:endParaRPr>
          </a:p>
          <a:p>
            <a:pPr marL="285750" indent="-285750">
              <a:buFont typeface="Arial" panose="020B0604020202020204" pitchFamily="34" charset="0"/>
              <a:buChar char="•"/>
            </a:pPr>
            <a:endParaRPr lang="en-US" sz="1000" b="1" dirty="0">
              <a:solidFill>
                <a:schemeClr val="accent6">
                  <a:lumMod val="50000"/>
                </a:schemeClr>
              </a:solidFill>
            </a:endParaRPr>
          </a:p>
          <a:p>
            <a:pPr marL="285750" indent="-285750">
              <a:buFont typeface="Arial" panose="020B0604020202020204" pitchFamily="34" charset="0"/>
              <a:buChar char="•"/>
            </a:pPr>
            <a:endParaRPr lang="en-US" sz="1000" b="1" dirty="0" smtClean="0">
              <a:solidFill>
                <a:schemeClr val="accent6">
                  <a:lumMod val="50000"/>
                </a:schemeClr>
              </a:solidFill>
            </a:endParaRPr>
          </a:p>
          <a:p>
            <a:pPr marL="285750" indent="-285750">
              <a:buFont typeface="Arial" panose="020B0604020202020204" pitchFamily="34" charset="0"/>
              <a:buChar char="•"/>
            </a:pPr>
            <a:endParaRPr lang="en-US" sz="1000" b="1" dirty="0">
              <a:solidFill>
                <a:schemeClr val="accent6">
                  <a:lumMod val="50000"/>
                </a:schemeClr>
              </a:solidFill>
            </a:endParaRPr>
          </a:p>
          <a:p>
            <a:pPr marL="285750" indent="-285750">
              <a:buFont typeface="Arial" panose="020B0604020202020204" pitchFamily="34" charset="0"/>
              <a:buChar char="•"/>
            </a:pPr>
            <a:r>
              <a:rPr lang="en-US" sz="1000" b="1" dirty="0" smtClean="0">
                <a:solidFill>
                  <a:schemeClr val="accent6">
                    <a:lumMod val="50000"/>
                  </a:schemeClr>
                </a:solidFill>
              </a:rPr>
              <a:t>Note: As we observed that the imbalance data present around 9% in the both train and test data. So, we apply oversampling to balance the train dataset for model.</a:t>
            </a:r>
          </a:p>
          <a:p>
            <a:pPr marL="285750" indent="-285750">
              <a:buFont typeface="Arial" panose="020B0604020202020204" pitchFamily="34" charset="0"/>
              <a:buChar char="•"/>
            </a:pPr>
            <a:r>
              <a:rPr lang="en-US" sz="1000" b="1" dirty="0" smtClean="0">
                <a:solidFill>
                  <a:schemeClr val="accent6">
                    <a:lumMod val="50000"/>
                  </a:schemeClr>
                </a:solidFill>
              </a:rPr>
              <a:t>Import SMOTE module from “</a:t>
            </a:r>
            <a:r>
              <a:rPr lang="en-US" sz="1000" b="1" dirty="0" err="1" smtClean="0">
                <a:solidFill>
                  <a:schemeClr val="accent6">
                    <a:lumMod val="50000"/>
                  </a:schemeClr>
                </a:solidFill>
              </a:rPr>
              <a:t>imblearn_oversampling</a:t>
            </a:r>
            <a:r>
              <a:rPr lang="en-US" sz="1000" b="1" dirty="0" smtClean="0">
                <a:solidFill>
                  <a:schemeClr val="accent6">
                    <a:lumMod val="50000"/>
                  </a:schemeClr>
                </a:solidFill>
              </a:rPr>
              <a:t>” library for balancing the data </a:t>
            </a:r>
            <a:endParaRPr lang="en-US" sz="1000" b="1" dirty="0">
              <a:solidFill>
                <a:schemeClr val="accent6">
                  <a:lumMod val="50000"/>
                </a:schemeClr>
              </a:solidFill>
            </a:endParaRPr>
          </a:p>
          <a:p>
            <a:pPr marL="285750" indent="-285750">
              <a:buFont typeface="Arial" panose="020B0604020202020204" pitchFamily="34" charset="0"/>
              <a:buChar char="•"/>
            </a:pPr>
            <a:endParaRPr lang="en-US" altLang="en-US" sz="1000" dirty="0">
              <a:solidFill>
                <a:schemeClr val="accent6">
                  <a:lumMod val="50000"/>
                </a:schemeClr>
              </a:solidFill>
            </a:endParaRPr>
          </a:p>
          <a:p>
            <a:endParaRPr lang="en-IN" sz="1000" dirty="0">
              <a:solidFill>
                <a:schemeClr val="accent6">
                  <a:lumMod val="50000"/>
                </a:schemeClr>
              </a:solidFill>
            </a:endParaRPr>
          </a:p>
        </p:txBody>
      </p:sp>
      <p:sp>
        <p:nvSpPr>
          <p:cNvPr id="6" name="Rectangle 3"/>
          <p:cNvSpPr>
            <a:spLocks noChangeArrowheads="1"/>
          </p:cNvSpPr>
          <p:nvPr/>
        </p:nvSpPr>
        <p:spPr bwMode="auto">
          <a:xfrm>
            <a:off x="827584" y="173901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267744" y="1540472"/>
            <a:ext cx="1800200" cy="523440"/>
          </a:xfrm>
          <a:prstGeom prst="rect">
            <a:avLst/>
          </a:prstGeom>
        </p:spPr>
      </p:pic>
      <p:pic>
        <p:nvPicPr>
          <p:cNvPr id="9" name="Picture 8"/>
          <p:cNvPicPr>
            <a:picLocks noChangeAspect="1"/>
          </p:cNvPicPr>
          <p:nvPr/>
        </p:nvPicPr>
        <p:blipFill>
          <a:blip r:embed="rId3"/>
          <a:stretch>
            <a:fillRect/>
          </a:stretch>
        </p:blipFill>
        <p:spPr>
          <a:xfrm>
            <a:off x="1763688" y="2645200"/>
            <a:ext cx="3096344" cy="862654"/>
          </a:xfrm>
          <a:prstGeom prst="rect">
            <a:avLst/>
          </a:prstGeom>
        </p:spPr>
      </p:pic>
      <p:sp>
        <p:nvSpPr>
          <p:cNvPr id="10" name="Left Arrow 9"/>
          <p:cNvSpPr/>
          <p:nvPr/>
        </p:nvSpPr>
        <p:spPr>
          <a:xfrm>
            <a:off x="4226812" y="1802192"/>
            <a:ext cx="978408" cy="1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4515177" y="2914621"/>
            <a:ext cx="978408" cy="1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66272" y="3536746"/>
            <a:ext cx="2239716" cy="415498"/>
          </a:xfrm>
          <a:prstGeom prst="rect">
            <a:avLst/>
          </a:prstGeom>
        </p:spPr>
        <p:txBody>
          <a:bodyPr wrap="none">
            <a:spAutoFit/>
          </a:bodyPr>
          <a:lstStyle/>
          <a:p>
            <a:pPr marL="171450" indent="-171450">
              <a:buFont typeface="Arial" panose="020B0604020202020204" pitchFamily="34" charset="0"/>
              <a:buChar char="•"/>
            </a:pPr>
            <a:r>
              <a:rPr lang="en-IN" sz="1050" b="1" dirty="0">
                <a:solidFill>
                  <a:schemeClr val="accent6">
                    <a:lumMod val="50000"/>
                  </a:schemeClr>
                </a:solidFill>
                <a:latin typeface="Helvetica Neue"/>
              </a:rPr>
              <a:t>Feature reduction using </a:t>
            </a:r>
            <a:r>
              <a:rPr lang="en-IN" sz="1050" b="1" dirty="0" smtClean="0">
                <a:solidFill>
                  <a:schemeClr val="accent6">
                    <a:lumMod val="50000"/>
                  </a:schemeClr>
                </a:solidFill>
                <a:latin typeface="Helvetica Neue"/>
              </a:rPr>
              <a:t>RFE:</a:t>
            </a:r>
          </a:p>
          <a:p>
            <a:r>
              <a:rPr lang="en-IN" sz="1050" b="1" dirty="0" smtClean="0">
                <a:solidFill>
                  <a:schemeClr val="accent6">
                    <a:lumMod val="50000"/>
                  </a:schemeClr>
                </a:solidFill>
                <a:latin typeface="Helvetica Neue"/>
              </a:rPr>
              <a:t> </a:t>
            </a:r>
            <a:endParaRPr lang="en-IN" sz="1050" b="1" i="0" dirty="0">
              <a:solidFill>
                <a:schemeClr val="accent6">
                  <a:lumMod val="50000"/>
                </a:schemeClr>
              </a:solidFill>
              <a:effectLst/>
              <a:latin typeface="Helvetica Neue"/>
            </a:endParaRPr>
          </a:p>
        </p:txBody>
      </p:sp>
      <p:sp>
        <p:nvSpPr>
          <p:cNvPr id="13" name="Rectangle 12"/>
          <p:cNvSpPr/>
          <p:nvPr/>
        </p:nvSpPr>
        <p:spPr>
          <a:xfrm>
            <a:off x="1216986" y="3747938"/>
            <a:ext cx="4723166" cy="707886"/>
          </a:xfrm>
          <a:prstGeom prst="rect">
            <a:avLst/>
          </a:prstGeom>
        </p:spPr>
        <p:txBody>
          <a:bodyPr wrap="square">
            <a:spAutoFit/>
          </a:bodyPr>
          <a:lstStyle/>
          <a:p>
            <a:pPr marL="285750" indent="-285750">
              <a:buFont typeface="Arial" panose="020B0604020202020204" pitchFamily="34" charset="0"/>
              <a:buChar char="•"/>
            </a:pPr>
            <a:r>
              <a:rPr lang="en-US" altLang="en-US" sz="1000" dirty="0">
                <a:solidFill>
                  <a:schemeClr val="accent6">
                    <a:lumMod val="50000"/>
                  </a:schemeClr>
                </a:solidFill>
              </a:rPr>
              <a:t>Imports the </a:t>
            </a:r>
            <a:r>
              <a:rPr lang="en-US" altLang="en-US" sz="1000" b="1" dirty="0" err="1">
                <a:solidFill>
                  <a:schemeClr val="accent6">
                    <a:lumMod val="50000"/>
                  </a:schemeClr>
                </a:solidFill>
              </a:rPr>
              <a:t>LogisticRegression</a:t>
            </a:r>
            <a:r>
              <a:rPr lang="en-US" altLang="en-US" sz="1000" dirty="0" smtClean="0">
                <a:solidFill>
                  <a:schemeClr val="accent6">
                    <a:lumMod val="50000"/>
                  </a:schemeClr>
                </a:solidFill>
              </a:rPr>
              <a:t> </a:t>
            </a:r>
            <a:r>
              <a:rPr lang="en-US" altLang="en-US" sz="1000" dirty="0">
                <a:solidFill>
                  <a:schemeClr val="accent6">
                    <a:lumMod val="50000"/>
                  </a:schemeClr>
                </a:solidFill>
              </a:rPr>
              <a:t>module from the </a:t>
            </a:r>
            <a:r>
              <a:rPr lang="en-US" altLang="en-US" sz="1000" b="1" dirty="0" err="1">
                <a:solidFill>
                  <a:schemeClr val="accent6">
                    <a:lumMod val="50000"/>
                  </a:schemeClr>
                </a:solidFill>
              </a:rPr>
              <a:t>sklearn.linear_mode</a:t>
            </a:r>
            <a:r>
              <a:rPr lang="en-US" altLang="en-US" sz="1000" dirty="0" err="1">
                <a:solidFill>
                  <a:schemeClr val="accent6">
                    <a:lumMod val="50000"/>
                  </a:schemeClr>
                </a:solidFill>
              </a:rPr>
              <a:t>l</a:t>
            </a:r>
            <a:r>
              <a:rPr lang="en-US" altLang="en-US" sz="1000" dirty="0">
                <a:solidFill>
                  <a:schemeClr val="accent6">
                    <a:lumMod val="50000"/>
                  </a:schemeClr>
                </a:solidFill>
              </a:rPr>
              <a:t> library </a:t>
            </a:r>
            <a:endParaRPr lang="en-US" altLang="en-US" sz="1000" dirty="0" smtClean="0">
              <a:solidFill>
                <a:schemeClr val="accent6">
                  <a:lumMod val="50000"/>
                </a:schemeClr>
              </a:solidFill>
            </a:endParaRPr>
          </a:p>
          <a:p>
            <a:pPr marL="285750" indent="-285750">
              <a:buFont typeface="Arial" panose="020B0604020202020204" pitchFamily="34" charset="0"/>
              <a:buChar char="•"/>
            </a:pPr>
            <a:r>
              <a:rPr lang="en-US" altLang="en-US" sz="1000" dirty="0">
                <a:solidFill>
                  <a:schemeClr val="accent6">
                    <a:lumMod val="50000"/>
                  </a:schemeClr>
                </a:solidFill>
              </a:rPr>
              <a:t>Imports the </a:t>
            </a:r>
            <a:r>
              <a:rPr lang="en-US" altLang="en-US" sz="1000" b="1" dirty="0" smtClean="0">
                <a:solidFill>
                  <a:schemeClr val="accent6">
                    <a:lumMod val="50000"/>
                  </a:schemeClr>
                </a:solidFill>
              </a:rPr>
              <a:t>RFE</a:t>
            </a:r>
            <a:r>
              <a:rPr lang="en-US" altLang="en-US" sz="1000" dirty="0" smtClean="0">
                <a:solidFill>
                  <a:schemeClr val="accent6">
                    <a:lumMod val="50000"/>
                  </a:schemeClr>
                </a:solidFill>
              </a:rPr>
              <a:t> </a:t>
            </a:r>
            <a:r>
              <a:rPr lang="en-US" altLang="en-US" sz="1000" dirty="0">
                <a:solidFill>
                  <a:schemeClr val="accent6">
                    <a:lumMod val="50000"/>
                  </a:schemeClr>
                </a:solidFill>
              </a:rPr>
              <a:t>module from the </a:t>
            </a:r>
            <a:r>
              <a:rPr lang="en-US" altLang="en-US" sz="1000" b="1" dirty="0" err="1">
                <a:solidFill>
                  <a:schemeClr val="accent6">
                    <a:lumMod val="50000"/>
                  </a:schemeClr>
                </a:solidFill>
              </a:rPr>
              <a:t>sklearn.feature_selection</a:t>
            </a:r>
            <a:r>
              <a:rPr lang="en-US" altLang="en-US" sz="1000" dirty="0">
                <a:solidFill>
                  <a:schemeClr val="accent6">
                    <a:lumMod val="50000"/>
                  </a:schemeClr>
                </a:solidFill>
              </a:rPr>
              <a:t> library </a:t>
            </a:r>
          </a:p>
          <a:p>
            <a:pPr marL="285750" indent="-285750">
              <a:buFont typeface="Arial" panose="020B0604020202020204" pitchFamily="34" charset="0"/>
              <a:buChar char="•"/>
            </a:pPr>
            <a:endParaRPr lang="en-US" altLang="en-US" sz="1000" dirty="0">
              <a:solidFill>
                <a:schemeClr val="accent6">
                  <a:lumMod val="50000"/>
                </a:schemeClr>
              </a:solidFill>
            </a:endParaRPr>
          </a:p>
          <a:p>
            <a:pPr marL="285750" indent="-285750">
              <a:buFont typeface="Arial" panose="020B0604020202020204" pitchFamily="34" charset="0"/>
              <a:buChar char="•"/>
            </a:pPr>
            <a:endParaRPr lang="en-US" altLang="en-US" sz="1000" dirty="0">
              <a:solidFill>
                <a:schemeClr val="accent6">
                  <a:lumMod val="50000"/>
                </a:schemeClr>
              </a:solidFill>
            </a:endParaRPr>
          </a:p>
        </p:txBody>
      </p:sp>
    </p:spTree>
    <p:extLst>
      <p:ext uri="{BB962C8B-B14F-4D97-AF65-F5344CB8AC3E}">
        <p14:creationId xmlns:p14="http://schemas.microsoft.com/office/powerpoint/2010/main" val="35879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95486"/>
            <a:ext cx="7416824" cy="1200329"/>
          </a:xfrm>
          <a:prstGeom prst="rect">
            <a:avLst/>
          </a:prstGeom>
        </p:spPr>
        <p:txBody>
          <a:bodyPr wrap="square">
            <a:spAutoFit/>
          </a:bodyPr>
          <a:lstStyle/>
          <a:p>
            <a:pPr lvl="0" algn="just" fontAlgn="base"/>
            <a:r>
              <a:rPr lang="en-US" sz="1200" b="1" dirty="0" smtClean="0">
                <a:solidFill>
                  <a:schemeClr val="accent6">
                    <a:lumMod val="75000"/>
                  </a:schemeClr>
                </a:solidFill>
              </a:rPr>
              <a:t>Modeling implementation and Evaluation:</a:t>
            </a:r>
          </a:p>
          <a:p>
            <a:pPr marL="171450" lvl="0" indent="-171450" algn="just" fontAlgn="base">
              <a:buFont typeface="Arial" panose="020B0604020202020204" pitchFamily="34" charset="0"/>
              <a:buChar char="•"/>
            </a:pPr>
            <a:r>
              <a:rPr lang="en-US" sz="1200" b="1" dirty="0" smtClean="0">
                <a:solidFill>
                  <a:schemeClr val="accent6">
                    <a:lumMod val="75000"/>
                  </a:schemeClr>
                </a:solidFill>
              </a:rPr>
              <a:t> </a:t>
            </a:r>
            <a:r>
              <a:rPr lang="en-US" sz="1200" dirty="0" smtClean="0">
                <a:solidFill>
                  <a:schemeClr val="accent6">
                    <a:lumMod val="75000"/>
                  </a:schemeClr>
                </a:solidFill>
              </a:rPr>
              <a:t>Implement </a:t>
            </a:r>
            <a:r>
              <a:rPr lang="en-US" sz="1200" b="1" dirty="0" smtClean="0">
                <a:solidFill>
                  <a:schemeClr val="accent6">
                    <a:lumMod val="75000"/>
                  </a:schemeClr>
                </a:solidFill>
              </a:rPr>
              <a:t>Logistic Regression model </a:t>
            </a:r>
            <a:r>
              <a:rPr lang="en-US" sz="1200" dirty="0" smtClean="0">
                <a:solidFill>
                  <a:schemeClr val="accent6">
                    <a:lumMod val="75000"/>
                  </a:schemeClr>
                </a:solidFill>
              </a:rPr>
              <a:t>on the balanced train dataset</a:t>
            </a:r>
          </a:p>
          <a:p>
            <a:pPr marL="171450" lvl="0" indent="-171450" algn="just" fontAlgn="base">
              <a:buFont typeface="Arial" panose="020B0604020202020204" pitchFamily="34" charset="0"/>
              <a:buChar char="•"/>
            </a:pPr>
            <a:endParaRPr lang="en-US" sz="1200" dirty="0" smtClean="0">
              <a:solidFill>
                <a:schemeClr val="accent6">
                  <a:lumMod val="75000"/>
                </a:schemeClr>
              </a:solidFill>
            </a:endParaRPr>
          </a:p>
          <a:p>
            <a:pPr lvl="0" algn="just" fontAlgn="base"/>
            <a:r>
              <a:rPr lang="en-US" sz="1200" dirty="0" smtClean="0">
                <a:solidFill>
                  <a:schemeClr val="accent6">
                    <a:lumMod val="75000"/>
                  </a:schemeClr>
                </a:solidFill>
              </a:rPr>
              <a:t>Note: Applied Regression model because our target variables are continuous variables </a:t>
            </a:r>
            <a:r>
              <a:rPr lang="en-US" sz="1200" dirty="0">
                <a:solidFill>
                  <a:schemeClr val="accent6">
                    <a:lumMod val="75000"/>
                  </a:schemeClr>
                </a:solidFill>
              </a:rPr>
              <a:t>
Evaluation</a:t>
            </a:r>
            <a:r>
              <a:rPr lang="en-US" sz="1200" dirty="0" smtClean="0">
                <a:solidFill>
                  <a:schemeClr val="accent6">
                    <a:lumMod val="75000"/>
                  </a:schemeClr>
                </a:solidFill>
              </a:rPr>
              <a:t>: Evaluation method used to find out the performance measures of the ML models are </a:t>
            </a:r>
            <a:r>
              <a:rPr lang="en-US" sz="1200" dirty="0">
                <a:solidFill>
                  <a:schemeClr val="accent6">
                    <a:lumMod val="75000"/>
                  </a:schemeClr>
                </a:solidFill>
              </a:rPr>
              <a:t>like </a:t>
            </a:r>
            <a:r>
              <a:rPr lang="en-US" sz="1200" dirty="0" smtClean="0">
                <a:solidFill>
                  <a:schemeClr val="accent6">
                    <a:lumMod val="75000"/>
                  </a:schemeClr>
                </a:solidFill>
              </a:rPr>
              <a:t>model accuracy and confusion metrics </a:t>
            </a:r>
            <a:r>
              <a:rPr lang="en-US" sz="1200" b="1" dirty="0" smtClean="0">
                <a:solidFill>
                  <a:schemeClr val="accent6">
                    <a:lumMod val="75000"/>
                  </a:schemeClr>
                </a:solidFill>
              </a:rPr>
              <a:t>(Sensitivity/Recall(TP), Specificity(TN), False Positive Rate(FP) and Precision(TP))</a:t>
            </a:r>
            <a:r>
              <a:rPr lang="en-US" sz="1200" dirty="0" smtClean="0">
                <a:solidFill>
                  <a:schemeClr val="accent6">
                    <a:lumMod val="75000"/>
                  </a:schemeClr>
                </a:solidFill>
              </a:rPr>
              <a:t> .</a:t>
            </a:r>
            <a:endParaRPr lang="en-US" sz="1200" dirty="0">
              <a:solidFill>
                <a:schemeClr val="accent6">
                  <a:lumMod val="75000"/>
                </a:schemeClr>
              </a:solidFill>
            </a:endParaRPr>
          </a:p>
        </p:txBody>
      </p:sp>
      <p:pic>
        <p:nvPicPr>
          <p:cNvPr id="3" name="Picture 2"/>
          <p:cNvPicPr>
            <a:picLocks noChangeAspect="1"/>
          </p:cNvPicPr>
          <p:nvPr/>
        </p:nvPicPr>
        <p:blipFill>
          <a:blip r:embed="rId2"/>
          <a:stretch>
            <a:fillRect/>
          </a:stretch>
        </p:blipFill>
        <p:spPr>
          <a:xfrm>
            <a:off x="611560" y="1563638"/>
            <a:ext cx="3065799" cy="2448272"/>
          </a:xfrm>
          <a:prstGeom prst="rect">
            <a:avLst/>
          </a:prstGeom>
        </p:spPr>
      </p:pic>
      <p:sp>
        <p:nvSpPr>
          <p:cNvPr id="4" name="Rectangle 3"/>
          <p:cNvSpPr/>
          <p:nvPr/>
        </p:nvSpPr>
        <p:spPr>
          <a:xfrm>
            <a:off x="3677359" y="2643758"/>
            <a:ext cx="5508104" cy="1615827"/>
          </a:xfrm>
          <a:prstGeom prst="rect">
            <a:avLst/>
          </a:prstGeom>
        </p:spPr>
        <p:txBody>
          <a:bodyPr wrap="square">
            <a:spAutoFit/>
          </a:bodyPr>
          <a:lstStyle/>
          <a:p>
            <a:pPr lvl="0" algn="just" fontAlgn="base"/>
            <a:r>
              <a:rPr lang="en-US" b="1" dirty="0" smtClean="0">
                <a:solidFill>
                  <a:schemeClr val="accent6">
                    <a:lumMod val="75000"/>
                  </a:schemeClr>
                </a:solidFill>
              </a:rPr>
              <a:t>Observation: </a:t>
            </a:r>
          </a:p>
          <a:p>
            <a:pPr marL="171450" lvl="0" indent="-171450" algn="just" fontAlgn="base">
              <a:buFont typeface="Arial" panose="020B0604020202020204" pitchFamily="34" charset="0"/>
              <a:buChar char="•"/>
            </a:pPr>
            <a:r>
              <a:rPr lang="en-US" sz="1000" dirty="0" smtClean="0">
                <a:solidFill>
                  <a:schemeClr val="accent6">
                    <a:lumMod val="75000"/>
                  </a:schemeClr>
                </a:solidFill>
              </a:rPr>
              <a:t>We got</a:t>
            </a:r>
            <a:r>
              <a:rPr lang="en-US" b="1" dirty="0" smtClean="0">
                <a:solidFill>
                  <a:schemeClr val="accent6">
                    <a:lumMod val="75000"/>
                  </a:schemeClr>
                </a:solidFill>
              </a:rPr>
              <a:t> </a:t>
            </a:r>
            <a:r>
              <a:rPr lang="en-US" sz="1050" dirty="0" smtClean="0">
                <a:solidFill>
                  <a:schemeClr val="accent6">
                    <a:lumMod val="75000"/>
                  </a:schemeClr>
                </a:solidFill>
              </a:rPr>
              <a:t>83% and 80% accuracy in Train and Test dataset, so, we can understand that no overfitting in the model and model has perform at excellent level</a:t>
            </a:r>
          </a:p>
          <a:p>
            <a:pPr marL="171450" lvl="0" indent="-171450" algn="just" fontAlgn="base">
              <a:buFont typeface="Arial" panose="020B0604020202020204" pitchFamily="34" charset="0"/>
              <a:buChar char="•"/>
            </a:pPr>
            <a:r>
              <a:rPr lang="en-US" sz="1050" dirty="0" smtClean="0">
                <a:solidFill>
                  <a:schemeClr val="accent6">
                    <a:lumMod val="75000"/>
                  </a:schemeClr>
                </a:solidFill>
              </a:rPr>
              <a:t>The parameters in confusion metrics also perform at decent level.</a:t>
            </a:r>
          </a:p>
          <a:p>
            <a:pPr marL="171450" indent="-171450" algn="just" fontAlgn="base">
              <a:buFont typeface="Arial" panose="020B0604020202020204" pitchFamily="34" charset="0"/>
              <a:buChar char="•"/>
            </a:pPr>
            <a:r>
              <a:rPr lang="en-US" sz="1050" dirty="0" smtClean="0">
                <a:solidFill>
                  <a:schemeClr val="accent6">
                    <a:lumMod val="75000"/>
                  </a:schemeClr>
                </a:solidFill>
              </a:rPr>
              <a:t>But, the </a:t>
            </a:r>
            <a:r>
              <a:rPr lang="en-US" sz="1050" dirty="0">
                <a:solidFill>
                  <a:schemeClr val="accent6">
                    <a:lumMod val="75000"/>
                  </a:schemeClr>
                </a:solidFill>
              </a:rPr>
              <a:t>model has drawback in predicting churn as high false </a:t>
            </a:r>
            <a:r>
              <a:rPr lang="en-US" sz="1050" dirty="0" smtClean="0">
                <a:solidFill>
                  <a:schemeClr val="accent6">
                    <a:lumMod val="75000"/>
                  </a:schemeClr>
                </a:solidFill>
              </a:rPr>
              <a:t>positives, which is ~ 19%,</a:t>
            </a:r>
          </a:p>
          <a:p>
            <a:pPr algn="just" fontAlgn="base"/>
            <a:r>
              <a:rPr lang="en-US" sz="1050" dirty="0" smtClean="0">
                <a:solidFill>
                  <a:schemeClr val="accent6">
                    <a:lumMod val="75000"/>
                  </a:schemeClr>
                </a:solidFill>
              </a:rPr>
              <a:t>      So, we will apply the other Supervised Regression model like </a:t>
            </a:r>
            <a:r>
              <a:rPr lang="en-US" sz="1050" b="1" dirty="0" smtClean="0">
                <a:solidFill>
                  <a:schemeClr val="accent6">
                    <a:lumMod val="75000"/>
                  </a:schemeClr>
                </a:solidFill>
              </a:rPr>
              <a:t>Decision Trees </a:t>
            </a:r>
            <a:r>
              <a:rPr lang="en-US" sz="1050" dirty="0" smtClean="0">
                <a:solidFill>
                  <a:schemeClr val="accent6">
                    <a:lumMod val="75000"/>
                  </a:schemeClr>
                </a:solidFill>
              </a:rPr>
              <a:t>and </a:t>
            </a:r>
            <a:r>
              <a:rPr lang="en-US" sz="1050" b="1" dirty="0" smtClean="0">
                <a:solidFill>
                  <a:schemeClr val="accent6">
                    <a:lumMod val="75000"/>
                  </a:schemeClr>
                </a:solidFill>
              </a:rPr>
              <a:t>Random  </a:t>
            </a:r>
          </a:p>
          <a:p>
            <a:pPr algn="just" fontAlgn="base"/>
            <a:r>
              <a:rPr lang="en-US" sz="1050" b="1" dirty="0">
                <a:solidFill>
                  <a:schemeClr val="accent6">
                    <a:lumMod val="75000"/>
                  </a:schemeClr>
                </a:solidFill>
              </a:rPr>
              <a:t> </a:t>
            </a:r>
            <a:r>
              <a:rPr lang="en-US" sz="1050" b="1" dirty="0" smtClean="0">
                <a:solidFill>
                  <a:schemeClr val="accent6">
                    <a:lumMod val="75000"/>
                  </a:schemeClr>
                </a:solidFill>
              </a:rPr>
              <a:t>     Forest</a:t>
            </a:r>
            <a:r>
              <a:rPr lang="en-US" sz="1050" dirty="0" smtClean="0">
                <a:solidFill>
                  <a:schemeClr val="accent6">
                    <a:lumMod val="75000"/>
                  </a:schemeClr>
                </a:solidFill>
              </a:rPr>
              <a:t> to optimize the model performance.</a:t>
            </a:r>
          </a:p>
          <a:p>
            <a:pPr marL="171450" indent="-171450" algn="just" fontAlgn="base">
              <a:buFont typeface="Arial" panose="020B0604020202020204" pitchFamily="34" charset="0"/>
              <a:buChar char="•"/>
            </a:pPr>
            <a:r>
              <a:rPr lang="en-US" sz="1050" b="1" dirty="0" smtClean="0">
                <a:solidFill>
                  <a:schemeClr val="accent6">
                    <a:lumMod val="75000"/>
                  </a:schemeClr>
                </a:solidFill>
              </a:rPr>
              <a:t>F1 Score</a:t>
            </a:r>
            <a:r>
              <a:rPr lang="en-US" sz="1050" b="1" dirty="0">
                <a:solidFill>
                  <a:schemeClr val="accent6">
                    <a:lumMod val="75000"/>
                  </a:schemeClr>
                </a:solidFill>
              </a:rPr>
              <a:t>: </a:t>
            </a:r>
            <a:r>
              <a:rPr lang="en-US" sz="1050" dirty="0">
                <a:solidFill>
                  <a:schemeClr val="accent6">
                    <a:lumMod val="75000"/>
                  </a:schemeClr>
                </a:solidFill>
              </a:rPr>
              <a:t>F1 = 2 * (precision * recall) / (precision + recall) : </a:t>
            </a:r>
            <a:r>
              <a:rPr lang="en-US" sz="1050" b="1" dirty="0" smtClean="0">
                <a:solidFill>
                  <a:schemeClr val="accent6">
                    <a:lumMod val="75000"/>
                  </a:schemeClr>
                </a:solidFill>
              </a:rPr>
              <a:t>81%</a:t>
            </a:r>
            <a:endParaRPr lang="en-US" sz="1050" b="1" dirty="0">
              <a:solidFill>
                <a:schemeClr val="accent6">
                  <a:lumMod val="75000"/>
                </a:schemeClr>
              </a:solidFill>
            </a:endParaRPr>
          </a:p>
        </p:txBody>
      </p:sp>
      <p:pic>
        <p:nvPicPr>
          <p:cNvPr id="5" name="Picture 4"/>
          <p:cNvPicPr>
            <a:picLocks noChangeAspect="1"/>
          </p:cNvPicPr>
          <p:nvPr/>
        </p:nvPicPr>
        <p:blipFill>
          <a:blip r:embed="rId3"/>
          <a:stretch>
            <a:fillRect/>
          </a:stretch>
        </p:blipFill>
        <p:spPr>
          <a:xfrm>
            <a:off x="4067944" y="1460546"/>
            <a:ext cx="3281541" cy="1194154"/>
          </a:xfrm>
          <a:prstGeom prst="rect">
            <a:avLst/>
          </a:prstGeom>
        </p:spPr>
      </p:pic>
    </p:spTree>
    <p:extLst>
      <p:ext uri="{BB962C8B-B14F-4D97-AF65-F5344CB8AC3E}">
        <p14:creationId xmlns:p14="http://schemas.microsoft.com/office/powerpoint/2010/main" val="247676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23478"/>
            <a:ext cx="4537108" cy="523220"/>
          </a:xfrm>
          <a:prstGeom prst="rect">
            <a:avLst/>
          </a:prstGeom>
        </p:spPr>
        <p:txBody>
          <a:bodyPr wrap="square">
            <a:spAutoFit/>
          </a:bodyPr>
          <a:lstStyle/>
          <a:p>
            <a:pPr lvl="0" algn="just" fontAlgn="base"/>
            <a:r>
              <a:rPr lang="en-US" sz="1600" b="1" dirty="0">
                <a:solidFill>
                  <a:schemeClr val="accent6">
                    <a:lumMod val="75000"/>
                  </a:schemeClr>
                </a:solidFill>
              </a:rPr>
              <a:t>Modeling </a:t>
            </a:r>
            <a:r>
              <a:rPr lang="en-US" sz="1600" b="1" dirty="0" smtClean="0">
                <a:solidFill>
                  <a:schemeClr val="accent6">
                    <a:lumMod val="75000"/>
                  </a:schemeClr>
                </a:solidFill>
              </a:rPr>
              <a:t>implementation and Evaluation:</a:t>
            </a:r>
          </a:p>
          <a:p>
            <a:pPr lvl="0" algn="just" fontAlgn="base"/>
            <a:r>
              <a:rPr lang="en-US" sz="1200" dirty="0">
                <a:solidFill>
                  <a:schemeClr val="accent6">
                    <a:lumMod val="75000"/>
                  </a:schemeClr>
                </a:solidFill>
              </a:rPr>
              <a:t>Implement </a:t>
            </a:r>
            <a:r>
              <a:rPr lang="en-US" sz="1200" b="1" dirty="0" smtClean="0">
                <a:solidFill>
                  <a:schemeClr val="accent6">
                    <a:lumMod val="75000"/>
                  </a:schemeClr>
                </a:solidFill>
              </a:rPr>
              <a:t>Decision tree on the Train and Test dataset</a:t>
            </a:r>
            <a:endParaRPr lang="en-US" sz="1200" b="1" dirty="0">
              <a:solidFill>
                <a:schemeClr val="accent6">
                  <a:lumMod val="75000"/>
                </a:schemeClr>
              </a:solidFill>
            </a:endParaRPr>
          </a:p>
        </p:txBody>
      </p:sp>
      <p:pic>
        <p:nvPicPr>
          <p:cNvPr id="3" name="Picture 2"/>
          <p:cNvPicPr>
            <a:picLocks noChangeAspect="1"/>
          </p:cNvPicPr>
          <p:nvPr/>
        </p:nvPicPr>
        <p:blipFill>
          <a:blip r:embed="rId2"/>
          <a:stretch>
            <a:fillRect/>
          </a:stretch>
        </p:blipFill>
        <p:spPr>
          <a:xfrm>
            <a:off x="4716016" y="341879"/>
            <a:ext cx="1584176" cy="304819"/>
          </a:xfrm>
          <a:prstGeom prst="rect">
            <a:avLst/>
          </a:prstGeom>
        </p:spPr>
      </p:pic>
      <p:pic>
        <p:nvPicPr>
          <p:cNvPr id="5" name="Picture 4"/>
          <p:cNvPicPr>
            <a:picLocks noChangeAspect="1"/>
          </p:cNvPicPr>
          <p:nvPr/>
        </p:nvPicPr>
        <p:blipFill>
          <a:blip r:embed="rId3"/>
          <a:stretch>
            <a:fillRect/>
          </a:stretch>
        </p:blipFill>
        <p:spPr>
          <a:xfrm>
            <a:off x="827584" y="630865"/>
            <a:ext cx="3600400" cy="1580845"/>
          </a:xfrm>
          <a:prstGeom prst="rect">
            <a:avLst/>
          </a:prstGeom>
        </p:spPr>
      </p:pic>
      <p:sp>
        <p:nvSpPr>
          <p:cNvPr id="6" name="TextBox 5"/>
          <p:cNvSpPr txBox="1"/>
          <p:nvPr/>
        </p:nvSpPr>
        <p:spPr>
          <a:xfrm>
            <a:off x="4969587" y="1570896"/>
            <a:ext cx="4032449" cy="2793072"/>
          </a:xfrm>
          <a:prstGeom prst="rect">
            <a:avLst/>
          </a:prstGeom>
          <a:noFill/>
        </p:spPr>
        <p:txBody>
          <a:bodyPr wrap="square" rtlCol="0">
            <a:spAutoFit/>
          </a:bodyPr>
          <a:lstStyle/>
          <a:p>
            <a:r>
              <a:rPr lang="en-US" sz="1100" b="1" dirty="0" smtClean="0">
                <a:solidFill>
                  <a:schemeClr val="accent6">
                    <a:lumMod val="50000"/>
                  </a:schemeClr>
                </a:solidFill>
              </a:rPr>
              <a:t>Observation:</a:t>
            </a:r>
          </a:p>
          <a:p>
            <a:pPr marL="171450" indent="-171450">
              <a:buFont typeface="Arial" panose="020B0604020202020204" pitchFamily="34" charset="0"/>
              <a:buChar char="•"/>
            </a:pPr>
            <a:r>
              <a:rPr lang="en-US" sz="1100" dirty="0" smtClean="0">
                <a:solidFill>
                  <a:schemeClr val="accent6">
                    <a:lumMod val="50000"/>
                  </a:schemeClr>
                </a:solidFill>
              </a:rPr>
              <a:t>Model Accuracy (88%) on the Test dataset has improved than the Logistics Regression Model</a:t>
            </a:r>
            <a:endParaRPr lang="en-US" sz="1100" dirty="0">
              <a:solidFill>
                <a:schemeClr val="accent6">
                  <a:lumMod val="50000"/>
                </a:schemeClr>
              </a:solidFill>
            </a:endParaRPr>
          </a:p>
          <a:p>
            <a:r>
              <a:rPr lang="en-US" sz="1100" dirty="0" smtClean="0">
                <a:solidFill>
                  <a:schemeClr val="accent6">
                    <a:lumMod val="50000"/>
                  </a:schemeClr>
                </a:solidFill>
              </a:rPr>
              <a:t>Note:</a:t>
            </a:r>
          </a:p>
          <a:p>
            <a:r>
              <a:rPr lang="en-US" sz="1100" dirty="0" smtClean="0">
                <a:solidFill>
                  <a:schemeClr val="accent6">
                    <a:lumMod val="50000"/>
                  </a:schemeClr>
                </a:solidFill>
              </a:rPr>
              <a:t>The </a:t>
            </a:r>
            <a:r>
              <a:rPr lang="en-US" sz="1100" b="1" dirty="0" smtClean="0">
                <a:solidFill>
                  <a:schemeClr val="accent6">
                    <a:lumMod val="50000"/>
                  </a:schemeClr>
                </a:solidFill>
              </a:rPr>
              <a:t>Sensitivity/Recall ( Actually Churn customer and model also  identify as churn customer</a:t>
            </a:r>
            <a:r>
              <a:rPr lang="en-US" sz="1100" dirty="0" smtClean="0">
                <a:solidFill>
                  <a:schemeClr val="accent6">
                    <a:lumMod val="50000"/>
                  </a:schemeClr>
                </a:solidFill>
              </a:rPr>
              <a:t>) </a:t>
            </a:r>
            <a:r>
              <a:rPr lang="en-US" sz="1100" dirty="0">
                <a:solidFill>
                  <a:schemeClr val="accent6">
                    <a:lumMod val="50000"/>
                  </a:schemeClr>
                </a:solidFill>
              </a:rPr>
              <a:t>has lower </a:t>
            </a:r>
            <a:r>
              <a:rPr lang="en-US" sz="1100" dirty="0" smtClean="0">
                <a:solidFill>
                  <a:schemeClr val="accent6">
                    <a:lumMod val="50000"/>
                  </a:schemeClr>
                </a:solidFill>
              </a:rPr>
              <a:t>(77%) </a:t>
            </a:r>
            <a:r>
              <a:rPr lang="en-US" sz="1100" b="1" dirty="0" smtClean="0">
                <a:solidFill>
                  <a:schemeClr val="accent6">
                    <a:lumMod val="50000"/>
                  </a:schemeClr>
                </a:solidFill>
              </a:rPr>
              <a:t>than </a:t>
            </a:r>
            <a:r>
              <a:rPr lang="en-US" sz="1100" b="1" dirty="0">
                <a:solidFill>
                  <a:schemeClr val="accent6">
                    <a:lumMod val="50000"/>
                  </a:schemeClr>
                </a:solidFill>
              </a:rPr>
              <a:t>LR </a:t>
            </a:r>
            <a:r>
              <a:rPr lang="en-US" sz="1100" b="1" dirty="0" smtClean="0">
                <a:solidFill>
                  <a:schemeClr val="accent6">
                    <a:lumMod val="50000"/>
                  </a:schemeClr>
                </a:solidFill>
              </a:rPr>
              <a:t>Model </a:t>
            </a:r>
            <a:r>
              <a:rPr lang="en-US" sz="1100" dirty="0" smtClean="0">
                <a:solidFill>
                  <a:schemeClr val="accent6">
                    <a:lumMod val="50000"/>
                  </a:schemeClr>
                </a:solidFill>
              </a:rPr>
              <a:t>i.e. the </a:t>
            </a:r>
            <a:r>
              <a:rPr lang="en-US" sz="1100" dirty="0">
                <a:solidFill>
                  <a:schemeClr val="accent6">
                    <a:lumMod val="50000"/>
                  </a:schemeClr>
                </a:solidFill>
              </a:rPr>
              <a:t>churn data is not </a:t>
            </a:r>
            <a:r>
              <a:rPr lang="en-US" sz="1100" dirty="0" smtClean="0">
                <a:solidFill>
                  <a:schemeClr val="accent6">
                    <a:lumMod val="50000"/>
                  </a:schemeClr>
                </a:solidFill>
              </a:rPr>
              <a:t>reliable.</a:t>
            </a:r>
          </a:p>
          <a:p>
            <a:pPr marL="171450" indent="-171450">
              <a:buFont typeface="Arial" panose="020B0604020202020204" pitchFamily="34" charset="0"/>
              <a:buChar char="•"/>
            </a:pPr>
            <a:r>
              <a:rPr lang="en-US" sz="1100" dirty="0" smtClean="0">
                <a:solidFill>
                  <a:schemeClr val="accent6">
                    <a:lumMod val="50000"/>
                  </a:schemeClr>
                </a:solidFill>
              </a:rPr>
              <a:t>If we </a:t>
            </a:r>
            <a:r>
              <a:rPr lang="en-US" sz="1100" dirty="0">
                <a:solidFill>
                  <a:schemeClr val="accent6">
                    <a:lumMod val="50000"/>
                  </a:schemeClr>
                </a:solidFill>
              </a:rPr>
              <a:t>compare the ROC (</a:t>
            </a:r>
            <a:r>
              <a:rPr lang="en-IN" sz="1100" dirty="0">
                <a:solidFill>
                  <a:schemeClr val="accent6">
                    <a:lumMod val="50000"/>
                  </a:schemeClr>
                </a:solidFill>
              </a:rPr>
              <a:t>Receiver </a:t>
            </a:r>
            <a:r>
              <a:rPr lang="en-IN" sz="1100" dirty="0" smtClean="0">
                <a:solidFill>
                  <a:schemeClr val="accent6">
                    <a:lumMod val="50000"/>
                  </a:schemeClr>
                </a:solidFill>
              </a:rPr>
              <a:t>Operating Characteristic</a:t>
            </a:r>
            <a:r>
              <a:rPr lang="en-US" sz="1100" dirty="0" smtClean="0">
                <a:solidFill>
                  <a:schemeClr val="accent6">
                    <a:lumMod val="50000"/>
                  </a:schemeClr>
                </a:solidFill>
              </a:rPr>
              <a:t>) plots of both Train and Test dataset, we can observed that the AUC parameter (83%) is much lower in the test data compared with train data.</a:t>
            </a:r>
          </a:p>
          <a:p>
            <a:pPr marL="171450" indent="-171450">
              <a:buFont typeface="Arial" panose="020B0604020202020204" pitchFamily="34" charset="0"/>
              <a:buChar char="•"/>
            </a:pPr>
            <a:r>
              <a:rPr lang="en-US" sz="1100" dirty="0" smtClean="0">
                <a:solidFill>
                  <a:schemeClr val="accent6">
                    <a:lumMod val="50000"/>
                  </a:schemeClr>
                </a:solidFill>
              </a:rPr>
              <a:t>So, we need to implement other ML model to find the best model performance.</a:t>
            </a:r>
          </a:p>
          <a:p>
            <a:pPr marL="171450" indent="-171450">
              <a:buFont typeface="Arial" panose="020B0604020202020204" pitchFamily="34" charset="0"/>
              <a:buChar char="•"/>
            </a:pPr>
            <a:r>
              <a:rPr lang="en-US" sz="1100" b="1" dirty="0">
                <a:solidFill>
                  <a:schemeClr val="accent6">
                    <a:lumMod val="75000"/>
                  </a:schemeClr>
                </a:solidFill>
              </a:rPr>
              <a:t>F1 Score: </a:t>
            </a:r>
            <a:r>
              <a:rPr lang="en-US" sz="1100" dirty="0">
                <a:solidFill>
                  <a:schemeClr val="accent6">
                    <a:lumMod val="75000"/>
                  </a:schemeClr>
                </a:solidFill>
              </a:rPr>
              <a:t>F1 = 2 * (precision * recall) / (precision + recall) : </a:t>
            </a:r>
            <a:r>
              <a:rPr lang="en-US" sz="1100" b="1" dirty="0" smtClean="0">
                <a:solidFill>
                  <a:schemeClr val="accent6">
                    <a:lumMod val="75000"/>
                  </a:schemeClr>
                </a:solidFill>
              </a:rPr>
              <a:t>53%</a:t>
            </a:r>
            <a:endParaRPr lang="en-US" sz="1100" b="1" dirty="0">
              <a:solidFill>
                <a:schemeClr val="accent6">
                  <a:lumMod val="75000"/>
                </a:schemeClr>
              </a:solidFill>
            </a:endParaRP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endParaRPr lang="en-IN" sz="1100" dirty="0">
              <a:solidFill>
                <a:schemeClr val="accent6">
                  <a:lumMod val="50000"/>
                </a:schemeClr>
              </a:solidFill>
            </a:endParaRPr>
          </a:p>
        </p:txBody>
      </p:sp>
      <p:pic>
        <p:nvPicPr>
          <p:cNvPr id="7" name="Picture 6"/>
          <p:cNvPicPr>
            <a:picLocks noChangeAspect="1"/>
          </p:cNvPicPr>
          <p:nvPr/>
        </p:nvPicPr>
        <p:blipFill>
          <a:blip r:embed="rId4"/>
          <a:stretch>
            <a:fillRect/>
          </a:stretch>
        </p:blipFill>
        <p:spPr>
          <a:xfrm>
            <a:off x="395536" y="2355726"/>
            <a:ext cx="1978677" cy="2153232"/>
          </a:xfrm>
          <a:prstGeom prst="rect">
            <a:avLst/>
          </a:prstGeom>
        </p:spPr>
      </p:pic>
      <p:pic>
        <p:nvPicPr>
          <p:cNvPr id="8" name="Picture 7"/>
          <p:cNvPicPr>
            <a:picLocks noChangeAspect="1"/>
          </p:cNvPicPr>
          <p:nvPr/>
        </p:nvPicPr>
        <p:blipFill>
          <a:blip r:embed="rId5"/>
          <a:stretch>
            <a:fillRect/>
          </a:stretch>
        </p:blipFill>
        <p:spPr>
          <a:xfrm>
            <a:off x="2555776" y="2355726"/>
            <a:ext cx="2074498" cy="2153232"/>
          </a:xfrm>
          <a:prstGeom prst="rect">
            <a:avLst/>
          </a:prstGeom>
        </p:spPr>
      </p:pic>
    </p:spTree>
    <p:extLst>
      <p:ext uri="{BB962C8B-B14F-4D97-AF65-F5344CB8AC3E}">
        <p14:creationId xmlns:p14="http://schemas.microsoft.com/office/powerpoint/2010/main" val="1291455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3" name="TextBox 2"/>
          <p:cNvSpPr txBox="1"/>
          <p:nvPr/>
        </p:nvSpPr>
        <p:spPr>
          <a:xfrm>
            <a:off x="827584" y="267494"/>
            <a:ext cx="7315200" cy="892552"/>
          </a:xfrm>
          <a:prstGeom prst="rect">
            <a:avLst/>
          </a:prstGeom>
          <a:noFill/>
        </p:spPr>
        <p:txBody>
          <a:bodyPr vert="horz" lIns="91440" tIns="45720" rIns="91440" bIns="45720" rtlCol="0" anchorCtr="0">
            <a:spAutoFit/>
          </a:bodyPr>
          <a:lstStyle/>
          <a:p>
            <a:pPr lvl="0" algn="just" fontAlgn="base"/>
            <a:r>
              <a:rPr lang="en-US" b="1" dirty="0">
                <a:solidFill>
                  <a:schemeClr val="accent6">
                    <a:lumMod val="75000"/>
                  </a:schemeClr>
                </a:solidFill>
              </a:rPr>
              <a:t>Modeling </a:t>
            </a:r>
            <a:r>
              <a:rPr lang="en-US" b="1" dirty="0" smtClean="0">
                <a:solidFill>
                  <a:schemeClr val="accent6">
                    <a:lumMod val="75000"/>
                  </a:schemeClr>
                </a:solidFill>
              </a:rPr>
              <a:t>implementation and Evaluation:</a:t>
            </a:r>
            <a:endParaRPr lang="en-US" b="1" dirty="0">
              <a:solidFill>
                <a:schemeClr val="accent6">
                  <a:lumMod val="75000"/>
                </a:schemeClr>
              </a:solidFill>
            </a:endParaRPr>
          </a:p>
          <a:p>
            <a:pPr lvl="0" algn="just" fontAlgn="base"/>
            <a:r>
              <a:rPr lang="en-US" sz="1400" dirty="0">
                <a:solidFill>
                  <a:schemeClr val="accent6">
                    <a:lumMod val="75000"/>
                  </a:schemeClr>
                </a:solidFill>
              </a:rPr>
              <a:t>Implement </a:t>
            </a:r>
            <a:r>
              <a:rPr lang="en-US" sz="1400" b="1" dirty="0" smtClean="0">
                <a:solidFill>
                  <a:schemeClr val="accent6">
                    <a:lumMod val="75000"/>
                  </a:schemeClr>
                </a:solidFill>
              </a:rPr>
              <a:t>Random Forest </a:t>
            </a:r>
            <a:r>
              <a:rPr lang="en-US" sz="1400" b="1" dirty="0">
                <a:solidFill>
                  <a:schemeClr val="accent6">
                    <a:lumMod val="75000"/>
                  </a:schemeClr>
                </a:solidFill>
              </a:rPr>
              <a:t>on the Train and Test </a:t>
            </a:r>
            <a:r>
              <a:rPr lang="en-US" sz="1400" b="1" dirty="0" smtClean="0">
                <a:solidFill>
                  <a:schemeClr val="accent6">
                    <a:lumMod val="75000"/>
                  </a:schemeClr>
                </a:solidFill>
              </a:rPr>
              <a:t>dataset after Hyper-parameter tuning</a:t>
            </a:r>
            <a:endParaRPr lang="en-US" sz="1400" b="1" dirty="0">
              <a:solidFill>
                <a:schemeClr val="accent6">
                  <a:lumMod val="75000"/>
                </a:schemeClr>
              </a:solidFill>
            </a:endParaRPr>
          </a:p>
          <a:p>
            <a:pPr marL="0" marR="0" lvl="0" indent="0" algn="l" rtl="0" fontAlgn="base">
              <a:lnSpc>
                <a:spcPct val="100000"/>
              </a:lnSpc>
              <a:spcBef>
                <a:spcPts val="0"/>
              </a:spcBef>
              <a:spcAft>
                <a:spcPts val="0"/>
              </a:spcAft>
            </a:pPr>
            <a:endParaRPr lang="en-US" sz="2000" u="none" strike="noStrike" cap="none" spc="0" dirty="0">
              <a:solidFill>
                <a:srgbClr val="003F4F">
                  <a:alpha val="100000"/>
                </a:srgbClr>
              </a:solidFill>
              <a:latin typeface="Calibri"/>
            </a:endParaRPr>
          </a:p>
        </p:txBody>
      </p:sp>
      <p:pic>
        <p:nvPicPr>
          <p:cNvPr id="4" name="Picture 3"/>
          <p:cNvPicPr>
            <a:picLocks noChangeAspect="1"/>
          </p:cNvPicPr>
          <p:nvPr/>
        </p:nvPicPr>
        <p:blipFill>
          <a:blip r:embed="rId2"/>
          <a:stretch>
            <a:fillRect/>
          </a:stretch>
        </p:blipFill>
        <p:spPr>
          <a:xfrm>
            <a:off x="899592" y="811726"/>
            <a:ext cx="2348240" cy="1688016"/>
          </a:xfrm>
          <a:prstGeom prst="rect">
            <a:avLst/>
          </a:prstGeom>
        </p:spPr>
      </p:pic>
      <p:pic>
        <p:nvPicPr>
          <p:cNvPr id="5" name="Picture 4"/>
          <p:cNvPicPr>
            <a:picLocks noChangeAspect="1"/>
          </p:cNvPicPr>
          <p:nvPr/>
        </p:nvPicPr>
        <p:blipFill>
          <a:blip r:embed="rId3"/>
          <a:stretch>
            <a:fillRect/>
          </a:stretch>
        </p:blipFill>
        <p:spPr>
          <a:xfrm>
            <a:off x="107504" y="2671878"/>
            <a:ext cx="2409753" cy="2443501"/>
          </a:xfrm>
          <a:prstGeom prst="rect">
            <a:avLst/>
          </a:prstGeom>
        </p:spPr>
      </p:pic>
      <p:pic>
        <p:nvPicPr>
          <p:cNvPr id="6" name="Picture 5"/>
          <p:cNvPicPr>
            <a:picLocks noChangeAspect="1"/>
          </p:cNvPicPr>
          <p:nvPr/>
        </p:nvPicPr>
        <p:blipFill>
          <a:blip r:embed="rId4"/>
          <a:stretch>
            <a:fillRect/>
          </a:stretch>
        </p:blipFill>
        <p:spPr>
          <a:xfrm>
            <a:off x="2517257" y="2679434"/>
            <a:ext cx="2304256" cy="2499742"/>
          </a:xfrm>
          <a:prstGeom prst="rect">
            <a:avLst/>
          </a:prstGeom>
        </p:spPr>
      </p:pic>
      <p:sp>
        <p:nvSpPr>
          <p:cNvPr id="7" name="Rectangle 6"/>
          <p:cNvSpPr/>
          <p:nvPr/>
        </p:nvSpPr>
        <p:spPr>
          <a:xfrm>
            <a:off x="4821513" y="1159745"/>
            <a:ext cx="4446240" cy="2354491"/>
          </a:xfrm>
          <a:prstGeom prst="rect">
            <a:avLst/>
          </a:prstGeom>
        </p:spPr>
        <p:txBody>
          <a:bodyPr wrap="square">
            <a:spAutoFit/>
          </a:bodyPr>
          <a:lstStyle/>
          <a:p>
            <a:r>
              <a:rPr lang="en-US" sz="1050" b="1" dirty="0">
                <a:solidFill>
                  <a:schemeClr val="accent6">
                    <a:lumMod val="50000"/>
                  </a:schemeClr>
                </a:solidFill>
              </a:rPr>
              <a:t>Observation:</a:t>
            </a:r>
          </a:p>
          <a:p>
            <a:pPr marL="171450" indent="-171450">
              <a:buFont typeface="Arial" panose="020B0604020202020204" pitchFamily="34" charset="0"/>
              <a:buChar char="•"/>
            </a:pPr>
            <a:r>
              <a:rPr lang="en-US" sz="1050" dirty="0">
                <a:solidFill>
                  <a:schemeClr val="accent6">
                    <a:lumMod val="50000"/>
                  </a:schemeClr>
                </a:solidFill>
              </a:rPr>
              <a:t>Model Accuracy </a:t>
            </a:r>
            <a:r>
              <a:rPr lang="en-US" sz="1050" dirty="0" smtClean="0">
                <a:solidFill>
                  <a:schemeClr val="accent6">
                    <a:lumMod val="50000"/>
                  </a:schemeClr>
                </a:solidFill>
              </a:rPr>
              <a:t>(94%) </a:t>
            </a:r>
            <a:r>
              <a:rPr lang="en-US" sz="1050" dirty="0">
                <a:solidFill>
                  <a:schemeClr val="accent6">
                    <a:lumMod val="50000"/>
                  </a:schemeClr>
                </a:solidFill>
              </a:rPr>
              <a:t>on the Test dataset has improved than the Logistics Regression </a:t>
            </a:r>
            <a:r>
              <a:rPr lang="en-US" sz="1050" dirty="0" smtClean="0">
                <a:solidFill>
                  <a:schemeClr val="accent6">
                    <a:lumMod val="50000"/>
                  </a:schemeClr>
                </a:solidFill>
              </a:rPr>
              <a:t>Model as well as Decision Tree.</a:t>
            </a:r>
          </a:p>
          <a:p>
            <a:pPr marL="171450" indent="-171450">
              <a:buFont typeface="Arial" panose="020B0604020202020204" pitchFamily="34" charset="0"/>
              <a:buChar char="•"/>
            </a:pPr>
            <a:r>
              <a:rPr lang="en-US" sz="1050" dirty="0">
                <a:solidFill>
                  <a:schemeClr val="accent6">
                    <a:lumMod val="50000"/>
                  </a:schemeClr>
                </a:solidFill>
              </a:rPr>
              <a:t>If we compare the ROC (</a:t>
            </a:r>
            <a:r>
              <a:rPr lang="en-IN" sz="1050" dirty="0">
                <a:solidFill>
                  <a:schemeClr val="accent6">
                    <a:lumMod val="50000"/>
                  </a:schemeClr>
                </a:solidFill>
              </a:rPr>
              <a:t>Receiver Operating Characteristic</a:t>
            </a:r>
            <a:r>
              <a:rPr lang="en-US" sz="1050" dirty="0">
                <a:solidFill>
                  <a:schemeClr val="accent6">
                    <a:lumMod val="50000"/>
                  </a:schemeClr>
                </a:solidFill>
              </a:rPr>
              <a:t>) plots of both Train and Test dataset, we can observed that the AUC parameter is </a:t>
            </a:r>
            <a:r>
              <a:rPr lang="en-US" sz="1050" dirty="0" smtClean="0">
                <a:solidFill>
                  <a:schemeClr val="accent6">
                    <a:lumMod val="50000"/>
                  </a:schemeClr>
                </a:solidFill>
              </a:rPr>
              <a:t>on the higher side </a:t>
            </a:r>
            <a:r>
              <a:rPr lang="en-US" sz="1050" dirty="0">
                <a:solidFill>
                  <a:schemeClr val="accent6">
                    <a:lumMod val="50000"/>
                  </a:schemeClr>
                </a:solidFill>
              </a:rPr>
              <a:t>in the test data compared with </a:t>
            </a:r>
            <a:r>
              <a:rPr lang="en-US" sz="1050" dirty="0" smtClean="0">
                <a:solidFill>
                  <a:schemeClr val="accent6">
                    <a:lumMod val="50000"/>
                  </a:schemeClr>
                </a:solidFill>
              </a:rPr>
              <a:t>Decision Tree.</a:t>
            </a:r>
            <a:endParaRPr lang="en-US" sz="1050" dirty="0">
              <a:solidFill>
                <a:schemeClr val="accent6">
                  <a:lumMod val="50000"/>
                </a:schemeClr>
              </a:solidFill>
            </a:endParaRPr>
          </a:p>
          <a:p>
            <a:pPr marL="171450" indent="-171450">
              <a:buFont typeface="Arial" panose="020B0604020202020204" pitchFamily="34" charset="0"/>
              <a:buChar char="•"/>
            </a:pPr>
            <a:endParaRPr lang="en-US" sz="1050" dirty="0">
              <a:solidFill>
                <a:schemeClr val="accent6">
                  <a:lumMod val="50000"/>
                </a:schemeClr>
              </a:solidFill>
            </a:endParaRPr>
          </a:p>
          <a:p>
            <a:r>
              <a:rPr lang="en-US" sz="1050" dirty="0">
                <a:solidFill>
                  <a:schemeClr val="accent6">
                    <a:lumMod val="50000"/>
                  </a:schemeClr>
                </a:solidFill>
              </a:rPr>
              <a:t>Note:</a:t>
            </a:r>
          </a:p>
          <a:p>
            <a:r>
              <a:rPr lang="en-US" sz="1050" dirty="0">
                <a:solidFill>
                  <a:schemeClr val="accent6">
                    <a:lumMod val="50000"/>
                  </a:schemeClr>
                </a:solidFill>
              </a:rPr>
              <a:t>The </a:t>
            </a:r>
            <a:r>
              <a:rPr lang="en-US" sz="1050" b="1" dirty="0">
                <a:solidFill>
                  <a:schemeClr val="accent6">
                    <a:lumMod val="50000"/>
                  </a:schemeClr>
                </a:solidFill>
              </a:rPr>
              <a:t>Sensitivity/Recall ( Actually Churn customer and model also  identify as churn customer</a:t>
            </a:r>
            <a:r>
              <a:rPr lang="en-US" sz="1050" dirty="0">
                <a:solidFill>
                  <a:schemeClr val="accent6">
                    <a:lumMod val="50000"/>
                  </a:schemeClr>
                </a:solidFill>
              </a:rPr>
              <a:t>) has </a:t>
            </a:r>
            <a:r>
              <a:rPr lang="en-US" sz="1050" dirty="0" smtClean="0">
                <a:solidFill>
                  <a:schemeClr val="accent6">
                    <a:lumMod val="50000"/>
                  </a:schemeClr>
                </a:solidFill>
              </a:rPr>
              <a:t>much lower (61%) </a:t>
            </a:r>
            <a:r>
              <a:rPr lang="en-US" sz="1050" b="1" dirty="0">
                <a:solidFill>
                  <a:schemeClr val="accent6">
                    <a:lumMod val="50000"/>
                  </a:schemeClr>
                </a:solidFill>
              </a:rPr>
              <a:t>than LR Model </a:t>
            </a:r>
            <a:r>
              <a:rPr lang="en-US" sz="1050" dirty="0">
                <a:solidFill>
                  <a:schemeClr val="accent6">
                    <a:lumMod val="50000"/>
                  </a:schemeClr>
                </a:solidFill>
              </a:rPr>
              <a:t>i.e. the churn data is not reliable</a:t>
            </a:r>
            <a:r>
              <a:rPr lang="en-US" sz="1050" dirty="0" smtClean="0">
                <a:solidFill>
                  <a:schemeClr val="accent6">
                    <a:lumMod val="50000"/>
                  </a:schemeClr>
                </a:solidFill>
              </a:rPr>
              <a:t>.</a:t>
            </a:r>
          </a:p>
          <a:p>
            <a:endParaRPr lang="en-US" sz="1050" dirty="0">
              <a:solidFill>
                <a:schemeClr val="accent6">
                  <a:lumMod val="50000"/>
                </a:schemeClr>
              </a:solidFill>
            </a:endParaRPr>
          </a:p>
          <a:p>
            <a:r>
              <a:rPr lang="en-US" sz="1050" b="1" dirty="0">
                <a:solidFill>
                  <a:schemeClr val="accent6">
                    <a:lumMod val="75000"/>
                  </a:schemeClr>
                </a:solidFill>
              </a:rPr>
              <a:t>F1 Score: </a:t>
            </a:r>
            <a:r>
              <a:rPr lang="en-US" sz="1050" dirty="0">
                <a:solidFill>
                  <a:schemeClr val="accent6">
                    <a:lumMod val="75000"/>
                  </a:schemeClr>
                </a:solidFill>
              </a:rPr>
              <a:t>F1 = 2 * (precision * recall) / (precision + recall) : </a:t>
            </a:r>
            <a:r>
              <a:rPr lang="en-US" sz="1050" b="1" dirty="0" smtClean="0">
                <a:solidFill>
                  <a:schemeClr val="accent6">
                    <a:lumMod val="75000"/>
                  </a:schemeClr>
                </a:solidFill>
              </a:rPr>
              <a:t>65%</a:t>
            </a:r>
            <a:endParaRPr lang="en-US" sz="1050" b="1" dirty="0">
              <a:solidFill>
                <a:schemeClr val="accent6">
                  <a:lumMod val="75000"/>
                </a:schemeClr>
              </a:solidFill>
            </a:endParaRPr>
          </a:p>
          <a:p>
            <a:endParaRPr lang="en-US" sz="105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3" name="TextBox 2"/>
          <p:cNvSpPr txBox="1"/>
          <p:nvPr/>
        </p:nvSpPr>
        <p:spPr>
          <a:xfrm>
            <a:off x="916649" y="339502"/>
            <a:ext cx="7315200" cy="1954381"/>
          </a:xfrm>
          <a:prstGeom prst="rect">
            <a:avLst/>
          </a:prstGeom>
          <a:noFill/>
        </p:spPr>
        <p:txBody>
          <a:bodyPr vert="horz" lIns="91440" tIns="45720" rIns="91440" bIns="45720" rtlCol="0" anchorCtr="0">
            <a:spAutoFit/>
          </a:bodyPr>
          <a:lstStyle/>
          <a:p>
            <a:pPr lvl="0" fontAlgn="base"/>
            <a:r>
              <a:rPr lang="en-US" sz="1100" b="1" dirty="0">
                <a:solidFill>
                  <a:srgbClr val="003F4F">
                    <a:alpha val="100000"/>
                  </a:srgbClr>
                </a:solidFill>
              </a:rPr>
              <a:t>Final Analysis </a:t>
            </a:r>
            <a:r>
              <a:rPr lang="en-US" sz="1100" b="1" dirty="0" smtClean="0">
                <a:solidFill>
                  <a:srgbClr val="003F4F">
                    <a:alpha val="100000"/>
                  </a:srgbClr>
                </a:solidFill>
              </a:rPr>
              <a:t>:</a:t>
            </a:r>
          </a:p>
          <a:p>
            <a:pPr lvl="0" fontAlgn="base"/>
            <a:endParaRPr lang="en-US" sz="1100" b="1" dirty="0">
              <a:solidFill>
                <a:srgbClr val="003F4F">
                  <a:alpha val="100000"/>
                </a:srgbClr>
              </a:solidFill>
            </a:endParaRPr>
          </a:p>
          <a:p>
            <a:pPr lvl="0" fontAlgn="base"/>
            <a:r>
              <a:rPr lang="en-US" sz="1100" dirty="0">
                <a:solidFill>
                  <a:srgbClr val="003F4F">
                    <a:alpha val="100000"/>
                  </a:srgbClr>
                </a:solidFill>
              </a:rPr>
              <a:t>1. We observe for Decision Tree, the Accuracy is about 88%, Sensitivity is 78% while AUC is at </a:t>
            </a:r>
            <a:r>
              <a:rPr lang="en-US" sz="1100" dirty="0" smtClean="0">
                <a:solidFill>
                  <a:srgbClr val="003F4F">
                    <a:alpha val="100000"/>
                  </a:srgbClr>
                </a:solidFill>
              </a:rPr>
              <a:t>83%. </a:t>
            </a:r>
            <a:r>
              <a:rPr lang="en-US" sz="1100" dirty="0">
                <a:solidFill>
                  <a:srgbClr val="003F4F">
                    <a:alpha val="100000"/>
                  </a:srgbClr>
                </a:solidFill>
              </a:rPr>
              <a:t>Since </a:t>
            </a:r>
            <a:r>
              <a:rPr lang="en-US" sz="1100" dirty="0" smtClean="0">
                <a:solidFill>
                  <a:srgbClr val="003F4F">
                    <a:alpha val="100000"/>
                  </a:srgbClr>
                </a:solidFill>
              </a:rPr>
              <a:t>the </a:t>
            </a:r>
            <a:r>
              <a:rPr lang="en-US" sz="1100" dirty="0">
                <a:solidFill>
                  <a:srgbClr val="003F4F">
                    <a:alpha val="100000"/>
                  </a:srgbClr>
                </a:solidFill>
              </a:rPr>
              <a:t>sensitivity is low, the churn data is not reliable</a:t>
            </a:r>
          </a:p>
          <a:p>
            <a:pPr lvl="0" fontAlgn="base"/>
            <a:endParaRPr lang="en-US" sz="1100" dirty="0">
              <a:solidFill>
                <a:srgbClr val="003F4F">
                  <a:alpha val="100000"/>
                </a:srgbClr>
              </a:solidFill>
            </a:endParaRPr>
          </a:p>
          <a:p>
            <a:pPr lvl="0" fontAlgn="base"/>
            <a:r>
              <a:rPr lang="en-US" sz="1100" dirty="0">
                <a:solidFill>
                  <a:srgbClr val="003F4F">
                    <a:alpha val="100000"/>
                  </a:srgbClr>
                </a:solidFill>
              </a:rPr>
              <a:t>2. Random Forest the Accuracy is about 94%, Sensitivity is at 61% and AUC is at 93%. Since </a:t>
            </a:r>
            <a:r>
              <a:rPr lang="en-US" sz="1100" dirty="0" smtClean="0">
                <a:solidFill>
                  <a:srgbClr val="003F4F">
                    <a:alpha val="100000"/>
                  </a:srgbClr>
                </a:solidFill>
              </a:rPr>
              <a:t>the </a:t>
            </a:r>
            <a:r>
              <a:rPr lang="en-US" sz="1100" dirty="0">
                <a:solidFill>
                  <a:srgbClr val="003F4F">
                    <a:alpha val="100000"/>
                  </a:srgbClr>
                </a:solidFill>
              </a:rPr>
              <a:t>sensitivity is low, the churn data is not reliable.</a:t>
            </a:r>
          </a:p>
          <a:p>
            <a:pPr lvl="0" fontAlgn="base"/>
            <a:endParaRPr lang="en-US" sz="1100" dirty="0">
              <a:solidFill>
                <a:srgbClr val="003F4F">
                  <a:alpha val="100000"/>
                </a:srgbClr>
              </a:solidFill>
            </a:endParaRPr>
          </a:p>
          <a:p>
            <a:pPr lvl="0" fontAlgn="base"/>
            <a:r>
              <a:rPr lang="en-US" sz="1100" dirty="0">
                <a:solidFill>
                  <a:srgbClr val="003F4F">
                    <a:alpha val="100000"/>
                  </a:srgbClr>
                </a:solidFill>
              </a:rPr>
              <a:t>3. For Logistics Regression, the </a:t>
            </a:r>
            <a:r>
              <a:rPr lang="en-US" sz="1100" b="1" dirty="0">
                <a:solidFill>
                  <a:srgbClr val="003F4F">
                    <a:alpha val="100000"/>
                  </a:srgbClr>
                </a:solidFill>
              </a:rPr>
              <a:t>Accuracy is 80%, Sensitivity is 80% and F1 score is about 91%.</a:t>
            </a:r>
          </a:p>
          <a:p>
            <a:pPr lvl="0" fontAlgn="base"/>
            <a:r>
              <a:rPr lang="en-US" sz="1100" dirty="0">
                <a:solidFill>
                  <a:srgbClr val="003F4F">
                    <a:alpha val="100000"/>
                  </a:srgbClr>
                </a:solidFill>
              </a:rPr>
              <a:t>As the F1 Score is very high coupled with Accuracy being high as well, we conclude that Logistic Regression Model is the best model to predict churn</a:t>
            </a:r>
            <a:endParaRPr lang="en-US" sz="1100" u="none" strike="noStrike" cap="none" spc="0" dirty="0">
              <a:solidFill>
                <a:srgbClr val="003F4F">
                  <a:alpha val="100000"/>
                </a:srgbClr>
              </a:solidFill>
              <a:latin typeface="Calibri"/>
            </a:endParaRPr>
          </a:p>
        </p:txBody>
      </p:sp>
      <p:sp>
        <p:nvSpPr>
          <p:cNvPr id="4" name="Rectangle 3"/>
          <p:cNvSpPr/>
          <p:nvPr/>
        </p:nvSpPr>
        <p:spPr>
          <a:xfrm>
            <a:off x="916648" y="2355726"/>
            <a:ext cx="7543783" cy="2031325"/>
          </a:xfrm>
          <a:prstGeom prst="rect">
            <a:avLst/>
          </a:prstGeom>
        </p:spPr>
        <p:txBody>
          <a:bodyPr wrap="square">
            <a:spAutoFit/>
          </a:bodyPr>
          <a:lstStyle/>
          <a:p>
            <a:r>
              <a:rPr lang="en-IN" sz="1100" b="1" dirty="0" smtClean="0">
                <a:solidFill>
                  <a:schemeClr val="accent6">
                    <a:lumMod val="50000"/>
                  </a:schemeClr>
                </a:solidFill>
              </a:rPr>
              <a:t>Recommendations </a:t>
            </a:r>
            <a:r>
              <a:rPr lang="en-IN" sz="1100" b="1" dirty="0">
                <a:solidFill>
                  <a:schemeClr val="accent6">
                    <a:lumMod val="50000"/>
                  </a:schemeClr>
                </a:solidFill>
              </a:rPr>
              <a:t>to </a:t>
            </a:r>
            <a:r>
              <a:rPr lang="en-IN" sz="1100" b="1" dirty="0" smtClean="0">
                <a:solidFill>
                  <a:schemeClr val="accent6">
                    <a:lumMod val="50000"/>
                  </a:schemeClr>
                </a:solidFill>
              </a:rPr>
              <a:t>Business:</a:t>
            </a:r>
            <a:endParaRPr lang="en-IN" sz="1100" b="1" dirty="0">
              <a:solidFill>
                <a:schemeClr val="accent6">
                  <a:lumMod val="50000"/>
                </a:schemeClr>
              </a:solidFill>
            </a:endParaRPr>
          </a:p>
          <a:p>
            <a:endParaRPr lang="en-IN" sz="1050" dirty="0">
              <a:solidFill>
                <a:schemeClr val="accent6">
                  <a:lumMod val="50000"/>
                </a:schemeClr>
              </a:solidFill>
            </a:endParaRPr>
          </a:p>
          <a:p>
            <a:r>
              <a:rPr lang="en-IN" sz="1050" dirty="0">
                <a:solidFill>
                  <a:schemeClr val="accent6">
                    <a:lumMod val="50000"/>
                  </a:schemeClr>
                </a:solidFill>
              </a:rPr>
              <a:t>1) W</a:t>
            </a:r>
            <a:r>
              <a:rPr lang="en-IN" sz="1050" dirty="0" smtClean="0">
                <a:solidFill>
                  <a:schemeClr val="accent6">
                    <a:lumMod val="50000"/>
                  </a:schemeClr>
                </a:solidFill>
              </a:rPr>
              <a:t>e </a:t>
            </a:r>
            <a:r>
              <a:rPr lang="en-IN" sz="1050" dirty="0">
                <a:solidFill>
                  <a:schemeClr val="accent6">
                    <a:lumMod val="50000"/>
                  </a:schemeClr>
                </a:solidFill>
              </a:rPr>
              <a:t>can clearly infer that incoming &amp; outgoing calls </a:t>
            </a:r>
            <a:r>
              <a:rPr lang="en-IN" sz="1050" dirty="0" smtClean="0">
                <a:solidFill>
                  <a:schemeClr val="accent6">
                    <a:lumMod val="50000"/>
                  </a:schemeClr>
                </a:solidFill>
              </a:rPr>
              <a:t>within </a:t>
            </a:r>
            <a:r>
              <a:rPr lang="en-IN" sz="1050" dirty="0">
                <a:solidFill>
                  <a:schemeClr val="accent6">
                    <a:lumMod val="50000"/>
                  </a:schemeClr>
                </a:solidFill>
              </a:rPr>
              <a:t>a circle is key for identifying churn customers, specially the usage during the action </a:t>
            </a:r>
            <a:r>
              <a:rPr lang="en-IN" sz="1050" dirty="0" smtClean="0">
                <a:solidFill>
                  <a:schemeClr val="accent6">
                    <a:lumMod val="50000"/>
                  </a:schemeClr>
                </a:solidFill>
              </a:rPr>
              <a:t>phase </a:t>
            </a:r>
            <a:r>
              <a:rPr lang="en-IN" sz="1050" dirty="0">
                <a:solidFill>
                  <a:schemeClr val="accent6">
                    <a:lumMod val="50000"/>
                  </a:schemeClr>
                </a:solidFill>
              </a:rPr>
              <a:t>when compared to good month (7th month) has reduced</a:t>
            </a:r>
          </a:p>
          <a:p>
            <a:endParaRPr lang="en-IN" sz="1050" dirty="0">
              <a:solidFill>
                <a:schemeClr val="accent6">
                  <a:lumMod val="50000"/>
                </a:schemeClr>
              </a:solidFill>
            </a:endParaRPr>
          </a:p>
          <a:p>
            <a:r>
              <a:rPr lang="en-IN" sz="1050" dirty="0">
                <a:solidFill>
                  <a:schemeClr val="accent6">
                    <a:lumMod val="50000"/>
                  </a:schemeClr>
                </a:solidFill>
              </a:rPr>
              <a:t>2) The other key factor is if the recharge amount shows a dip in the action phase it signifies a churn of the customer</a:t>
            </a:r>
          </a:p>
          <a:p>
            <a:endParaRPr lang="en-IN" sz="1050" dirty="0">
              <a:solidFill>
                <a:schemeClr val="accent6">
                  <a:lumMod val="50000"/>
                </a:schemeClr>
              </a:solidFill>
            </a:endParaRPr>
          </a:p>
          <a:p>
            <a:r>
              <a:rPr lang="en-IN" sz="1050" dirty="0">
                <a:solidFill>
                  <a:schemeClr val="accent6">
                    <a:lumMod val="50000"/>
                  </a:schemeClr>
                </a:solidFill>
              </a:rPr>
              <a:t>3) Age on network is also a key indicator for identifying the churn, if </a:t>
            </a:r>
            <a:r>
              <a:rPr lang="en-IN" sz="1050" dirty="0" smtClean="0">
                <a:solidFill>
                  <a:schemeClr val="accent6">
                    <a:lumMod val="50000"/>
                  </a:schemeClr>
                </a:solidFill>
              </a:rPr>
              <a:t>“</a:t>
            </a:r>
            <a:r>
              <a:rPr lang="en-IN" sz="1050" dirty="0" err="1" smtClean="0">
                <a:solidFill>
                  <a:schemeClr val="accent6">
                    <a:lumMod val="50000"/>
                  </a:schemeClr>
                </a:solidFill>
              </a:rPr>
              <a:t>aon</a:t>
            </a:r>
            <a:r>
              <a:rPr lang="en-IN" sz="1050" dirty="0">
                <a:solidFill>
                  <a:schemeClr val="accent6">
                    <a:lumMod val="50000"/>
                  </a:schemeClr>
                </a:solidFill>
              </a:rPr>
              <a:t>" is less than 500 days and their usage is reduced, it indicates the customer is about to be churned</a:t>
            </a:r>
          </a:p>
          <a:p>
            <a:endParaRPr lang="en-IN" sz="1050" dirty="0">
              <a:solidFill>
                <a:schemeClr val="accent6">
                  <a:lumMod val="50000"/>
                </a:schemeClr>
              </a:solidFill>
            </a:endParaRPr>
          </a:p>
          <a:p>
            <a:r>
              <a:rPr lang="en-IN" sz="1050" dirty="0">
                <a:solidFill>
                  <a:schemeClr val="accent6">
                    <a:lumMod val="50000"/>
                  </a:schemeClr>
                </a:solidFill>
              </a:rPr>
              <a:t>4) The usage of mobile data has also reduced when compared with 7th month. So, data usage &amp; amount can also be the other features for understanding the churn </a:t>
            </a:r>
            <a:r>
              <a:rPr lang="en-IN" sz="1050" dirty="0" smtClean="0">
                <a:solidFill>
                  <a:schemeClr val="accent6">
                    <a:lumMod val="50000"/>
                  </a:schemeClr>
                </a:solidFill>
              </a:rPr>
              <a:t>behaviour</a:t>
            </a:r>
            <a:endParaRPr lang="en-IN" sz="105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Conclusion</a:t>
            </a:r>
          </a:p>
        </p:txBody>
      </p:sp>
      <p:sp>
        <p:nvSpPr>
          <p:cNvPr id="3" name="TextBox 2"/>
          <p:cNvSpPr txBox="1"/>
          <p:nvPr/>
        </p:nvSpPr>
        <p:spPr>
          <a:xfrm>
            <a:off x="914400" y="1800225"/>
            <a:ext cx="7315200" cy="1077218"/>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1600" u="none" strike="noStrike" cap="none" spc="0" dirty="0">
                <a:solidFill>
                  <a:srgbClr val="003F4F">
                    <a:alpha val="100000"/>
                  </a:srgbClr>
                </a:solidFill>
                <a:latin typeface="Calibri"/>
              </a:rPr>
              <a:t>Identified high-risk churn customers using predictive </a:t>
            </a:r>
            <a:r>
              <a:rPr lang="en-US" sz="1600" u="none" strike="noStrike" cap="none" spc="0" dirty="0" smtClean="0">
                <a:solidFill>
                  <a:srgbClr val="003F4F">
                    <a:alpha val="100000"/>
                  </a:srgbClr>
                </a:solidFill>
                <a:latin typeface="Calibri"/>
              </a:rPr>
              <a:t>models. Implementing </a:t>
            </a:r>
            <a:r>
              <a:rPr lang="en-US" sz="1600" u="none" strike="noStrike" cap="none" spc="0" dirty="0">
                <a:solidFill>
                  <a:srgbClr val="003F4F">
                    <a:alpha val="100000"/>
                  </a:srgbClr>
                </a:solidFill>
                <a:latin typeface="Calibri"/>
              </a:rPr>
              <a:t>proactive retention strategies can significantly reduce churn</a:t>
            </a:r>
            <a:r>
              <a:rPr lang="en-US" sz="1600" u="none" strike="noStrike" cap="none" spc="0" dirty="0" smtClean="0">
                <a:solidFill>
                  <a:srgbClr val="003F4F">
                    <a:alpha val="100000"/>
                  </a:srgbClr>
                </a:solidFill>
                <a:latin typeface="Calibri"/>
              </a:rPr>
              <a:t>.</a:t>
            </a:r>
            <a:r>
              <a:rPr lang="en-US" sz="1600" u="none" strike="noStrike" cap="none" spc="0" dirty="0">
                <a:solidFill>
                  <a:srgbClr val="003F4F">
                    <a:alpha val="100000"/>
                  </a:srgbClr>
                </a:solidFill>
                <a:latin typeface="Calibri"/>
              </a:rPr>
              <a:t>
Next Steps: Real-world deployment of models, continuous monitoring, and model refinement.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105025"/>
          <a:chOff x="914400" y="1028700"/>
          <a:chExt cx="8229600" cy="2105025"/>
        </a:xfrm>
      </p:grpSpPr>
      <p:sp>
        <p:nvSpPr>
          <p:cNvPr id="2" name="TextBox 1"/>
          <p:cNvSpPr txBox="1"/>
          <p:nvPr/>
        </p:nvSpPr>
        <p:spPr>
          <a:xfrm>
            <a:off x="3635896" y="1131590"/>
            <a:ext cx="2073424" cy="76944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4400" b="1" dirty="0" smtClean="0">
                <a:solidFill>
                  <a:srgbClr val="5A9E91">
                    <a:alpha val="100000"/>
                  </a:srgbClr>
                </a:solidFill>
                <a:latin typeface="Calibri"/>
              </a:rPr>
              <a:t>Q&amp;A:</a:t>
            </a:r>
            <a:endParaRPr lang="en-US" sz="4400" b="1" u="none" strike="noStrike" cap="none" spc="0" dirty="0">
              <a:solidFill>
                <a:srgbClr val="5A9E91">
                  <a:alpha val="100000"/>
                </a:srgbClr>
              </a:solidFill>
              <a:latin typeface="Calibri"/>
            </a:endParaRPr>
          </a:p>
        </p:txBody>
      </p:sp>
      <p:sp>
        <p:nvSpPr>
          <p:cNvPr id="3" name="TextBox 2"/>
          <p:cNvSpPr txBox="1"/>
          <p:nvPr/>
        </p:nvSpPr>
        <p:spPr>
          <a:xfrm>
            <a:off x="1907704" y="1779662"/>
            <a:ext cx="7315200" cy="1015663"/>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endParaRPr lang="en-US" sz="2000" u="none" strike="noStrike" cap="none" spc="0" dirty="0" smtClean="0">
              <a:solidFill>
                <a:srgbClr val="003F4F">
                  <a:alpha val="100000"/>
                </a:srgbClr>
              </a:solidFill>
              <a:latin typeface="Calibri"/>
            </a:endParaRPr>
          </a:p>
          <a:p>
            <a:pPr marL="0" marR="0" lvl="0" indent="0" algn="l" rtl="0" fontAlgn="base">
              <a:lnSpc>
                <a:spcPct val="100000"/>
              </a:lnSpc>
              <a:spcBef>
                <a:spcPts val="0"/>
              </a:spcBef>
              <a:spcAft>
                <a:spcPts val="0"/>
              </a:spcAft>
            </a:pPr>
            <a:endParaRPr lang="en-US" sz="2000" dirty="0">
              <a:solidFill>
                <a:srgbClr val="003F4F">
                  <a:alpha val="100000"/>
                </a:srgbClr>
              </a:solidFill>
              <a:latin typeface="Calibri"/>
            </a:endParaRPr>
          </a:p>
          <a:p>
            <a:pPr marL="0" marR="0" lvl="0" indent="0" algn="l" rtl="0" fontAlgn="base">
              <a:lnSpc>
                <a:spcPct val="100000"/>
              </a:lnSpc>
              <a:spcBef>
                <a:spcPts val="0"/>
              </a:spcBef>
              <a:spcAft>
                <a:spcPts val="0"/>
              </a:spcAft>
            </a:pPr>
            <a:r>
              <a:rPr lang="en-US" sz="2000" u="none" strike="noStrike" cap="none" spc="0" dirty="0" smtClean="0">
                <a:solidFill>
                  <a:srgbClr val="003F4F">
                    <a:alpha val="100000"/>
                  </a:srgbClr>
                </a:solidFill>
                <a:latin typeface="Calibri"/>
              </a:rPr>
              <a:t>Invite </a:t>
            </a:r>
            <a:r>
              <a:rPr lang="en-US" sz="2000" u="none" strike="noStrike" cap="none" spc="0" dirty="0">
                <a:solidFill>
                  <a:srgbClr val="003F4F">
                    <a:alpha val="100000"/>
                  </a:srgbClr>
                </a:solidFill>
                <a:latin typeface="Calibri"/>
              </a:rPr>
              <a:t>questions and discussion on the case study.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403648" y="1419622"/>
            <a:ext cx="54864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smtClean="0">
                <a:solidFill>
                  <a:schemeClr val="accent1">
                    <a:lumMod val="75000"/>
                  </a:schemeClr>
                </a:solidFill>
                <a:latin typeface="Calibri"/>
              </a:rPr>
              <a:t>Introduction</a:t>
            </a:r>
            <a:endParaRPr lang="en-US" sz="4000" b="1" u="none" strike="noStrike" cap="none" spc="0" dirty="0">
              <a:solidFill>
                <a:schemeClr val="accent1">
                  <a:lumMod val="75000"/>
                </a:schemeClr>
              </a:solidFill>
              <a:latin typeface="Calibri"/>
            </a:endParaRPr>
          </a:p>
        </p:txBody>
      </p:sp>
      <p:sp>
        <p:nvSpPr>
          <p:cNvPr id="6" name="Rectangle 3"/>
          <p:cNvSpPr>
            <a:spLocks noChangeArrowheads="1"/>
          </p:cNvSpPr>
          <p:nvPr/>
        </p:nvSpPr>
        <p:spPr bwMode="auto">
          <a:xfrm>
            <a:off x="539552" y="2211710"/>
            <a:ext cx="7632848" cy="167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i="0" u="none" strike="noStrike" cap="none" normalizeH="0" baseline="0" dirty="0" smtClean="0">
                <a:ln>
                  <a:noFill/>
                </a:ln>
                <a:solidFill>
                  <a:schemeClr val="accent6">
                    <a:lumMod val="50000"/>
                  </a:schemeClr>
                </a:solidFill>
                <a:effectLst/>
              </a:rPr>
              <a:t>Customer churn is a persistent challenge within the telecom sector, </a:t>
            </a:r>
            <a:r>
              <a:rPr kumimoji="0" lang="en-US" altLang="en-US" sz="1400" i="0" u="none" strike="noStrike" cap="none" normalizeH="0" baseline="0" dirty="0" smtClean="0">
                <a:ln>
                  <a:noFill/>
                </a:ln>
                <a:solidFill>
                  <a:schemeClr val="accent6">
                    <a:lumMod val="50000"/>
                  </a:schemeClr>
                </a:solidFill>
                <a:effectLst/>
              </a:rPr>
              <a:t>demanding </a:t>
            </a:r>
            <a:r>
              <a:rPr kumimoji="0" lang="en-US" altLang="en-US" sz="1400" i="0" u="none" strike="noStrike" cap="none" normalizeH="0" baseline="0" dirty="0" smtClean="0">
                <a:ln>
                  <a:noFill/>
                </a:ln>
                <a:solidFill>
                  <a:schemeClr val="accent6">
                    <a:lumMod val="50000"/>
                  </a:schemeClr>
                </a:solidFill>
                <a:effectLst/>
              </a:rPr>
              <a:t>innovative solutions to mitigate its impact. This presentation delves into the core factors driving churn, explores key metrics influencing customer loyalty, and highlights strategic approaches to enhance retention rates. By addressing these issues head-on, telecom companies can transform churn from a pressing problem into an opportunity for growth and improved customer satisfaction.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2915816" y="813193"/>
            <a:ext cx="3240360" cy="523220"/>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5A9E91">
                    <a:alpha val="100000"/>
                  </a:srgbClr>
                </a:solidFill>
                <a:latin typeface="Calibri"/>
              </a:rPr>
              <a:t>Problem Statement</a:t>
            </a:r>
          </a:p>
        </p:txBody>
      </p:sp>
      <p:sp>
        <p:nvSpPr>
          <p:cNvPr id="4" name="Rectangle 1"/>
          <p:cNvSpPr>
            <a:spLocks noChangeArrowheads="1"/>
          </p:cNvSpPr>
          <p:nvPr/>
        </p:nvSpPr>
        <p:spPr bwMode="auto">
          <a:xfrm>
            <a:off x="1187624" y="2067694"/>
            <a:ext cx="69127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accent6">
                    <a:lumMod val="75000"/>
                  </a:schemeClr>
                </a:solidFill>
                <a:effectLst/>
                <a:latin typeface="Arial" panose="020B0604020202020204" pitchFamily="34" charset="0"/>
              </a:rPr>
              <a:t>Industry Challenge:</a:t>
            </a:r>
            <a:r>
              <a:rPr kumimoji="0" lang="en-US" altLang="en-US" b="0" i="0" u="none" strike="noStrike" cap="none" normalizeH="0" baseline="0" dirty="0" smtClean="0">
                <a:ln>
                  <a:noFill/>
                </a:ln>
                <a:solidFill>
                  <a:schemeClr val="accent6">
                    <a:lumMod val="75000"/>
                  </a:schemeClr>
                </a:solidFill>
                <a:effectLst/>
                <a:latin typeface="Arial" panose="020B0604020202020204" pitchFamily="34" charset="0"/>
              </a:rPr>
              <a:t> Telecom companies worldwide are grappling with significant annual churn rates, ranging between 15% and 25%, which pose a serious threat to sustained growth and market stability.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accent6">
                  <a:lumMod val="75000"/>
                </a:schemeClr>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339502"/>
            <a:ext cx="4320480" cy="523220"/>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smtClean="0">
                <a:solidFill>
                  <a:srgbClr val="5A9E91">
                    <a:alpha val="100000"/>
                  </a:srgbClr>
                </a:solidFill>
                <a:latin typeface="Calibri"/>
              </a:rPr>
              <a:t>Significance &amp; Objectives</a:t>
            </a:r>
            <a:endParaRPr lang="en-US" sz="2800" b="1" u="none" strike="noStrike" cap="none" spc="0" dirty="0">
              <a:solidFill>
                <a:srgbClr val="5A9E91">
                  <a:alpha val="100000"/>
                </a:srgbClr>
              </a:solidFill>
              <a:latin typeface="Calibri"/>
            </a:endParaRPr>
          </a:p>
        </p:txBody>
      </p:sp>
      <p:sp>
        <p:nvSpPr>
          <p:cNvPr id="3" name="Rectangle 2"/>
          <p:cNvSpPr/>
          <p:nvPr/>
        </p:nvSpPr>
        <p:spPr>
          <a:xfrm>
            <a:off x="1619672" y="1059582"/>
            <a:ext cx="6966520" cy="2677656"/>
          </a:xfrm>
          <a:prstGeom prst="rect">
            <a:avLst/>
          </a:prstGeom>
        </p:spPr>
        <p:txBody>
          <a:bodyPr wrap="square">
            <a:spAutoFit/>
          </a:bodyPr>
          <a:lstStyle/>
          <a:p>
            <a:pPr lvl="0" eaLnBrk="0" fontAlgn="base" hangingPunct="0">
              <a:spcBef>
                <a:spcPct val="0"/>
              </a:spcBef>
              <a:spcAft>
                <a:spcPct val="0"/>
              </a:spcAft>
            </a:pPr>
            <a:r>
              <a:rPr lang="en-US" altLang="en-US" sz="1200" b="1" dirty="0">
                <a:solidFill>
                  <a:schemeClr val="accent6">
                    <a:lumMod val="75000"/>
                  </a:schemeClr>
                </a:solidFill>
                <a:latin typeface="Arial" panose="020B0604020202020204" pitchFamily="34" charset="0"/>
                <a:cs typeface="Arial" panose="020B0604020202020204" pitchFamily="34" charset="0"/>
              </a:rPr>
              <a:t>Significance</a:t>
            </a:r>
            <a:r>
              <a:rPr lang="en-US" altLang="en-US" sz="1200" b="1" dirty="0" smtClean="0">
                <a:solidFill>
                  <a:schemeClr val="accent6">
                    <a:lumMod val="75000"/>
                  </a:schemeClr>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200" dirty="0">
              <a:solidFill>
                <a:schemeClr val="accent6">
                  <a:lumMod val="75000"/>
                </a:schemeClr>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200" dirty="0">
                <a:solidFill>
                  <a:schemeClr val="accent6">
                    <a:lumMod val="75000"/>
                  </a:schemeClr>
                </a:solidFill>
                <a:latin typeface="Arial" panose="020B0604020202020204" pitchFamily="34" charset="0"/>
                <a:cs typeface="Arial" panose="020B0604020202020204" pitchFamily="34" charset="0"/>
              </a:rPr>
              <a:t>Retaining existing customers is far more cost-effective, requiring 5 to 10 times less investment than acquiring new ones. </a:t>
            </a:r>
          </a:p>
          <a:p>
            <a:pPr lvl="0" eaLnBrk="0" fontAlgn="base" hangingPunct="0">
              <a:spcBef>
                <a:spcPct val="0"/>
              </a:spcBef>
              <a:spcAft>
                <a:spcPct val="0"/>
              </a:spcAft>
              <a:buFontTx/>
              <a:buChar char="•"/>
            </a:pPr>
            <a:r>
              <a:rPr lang="en-US" altLang="en-US" sz="1200" dirty="0">
                <a:solidFill>
                  <a:schemeClr val="accent6">
                    <a:lumMod val="75000"/>
                  </a:schemeClr>
                </a:solidFill>
                <a:latin typeface="Arial" panose="020B0604020202020204" pitchFamily="34" charset="0"/>
                <a:cs typeface="Arial" panose="020B0604020202020204" pitchFamily="34" charset="0"/>
              </a:rPr>
              <a:t>High-value customers are key drivers of profitability, making their retention critical to long-term success</a:t>
            </a:r>
            <a:r>
              <a:rPr lang="en-US" altLang="en-US" sz="1200" dirty="0" smtClean="0">
                <a:solidFill>
                  <a:schemeClr val="accent6">
                    <a:lumMod val="75000"/>
                  </a:schemeClr>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en-US" sz="1200" dirty="0" smtClean="0">
                <a:solidFill>
                  <a:schemeClr val="accent6">
                    <a:lumMod val="75000"/>
                  </a:schemeClr>
                </a:solidFill>
                <a:latin typeface="Arial" panose="020B0604020202020204" pitchFamily="34" charset="0"/>
                <a:cs typeface="Arial" panose="020B0604020202020204" pitchFamily="34" charset="0"/>
              </a:rPr>
              <a:t> </a:t>
            </a:r>
            <a:endParaRPr lang="en-US" altLang="en-US" sz="1200" dirty="0">
              <a:solidFill>
                <a:schemeClr val="accent6">
                  <a:lumMod val="75000"/>
                </a:schemeClr>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1200" b="1" dirty="0">
                <a:solidFill>
                  <a:schemeClr val="accent6">
                    <a:lumMod val="75000"/>
                  </a:schemeClr>
                </a:solidFill>
                <a:latin typeface="Arial" panose="020B0604020202020204" pitchFamily="34" charset="0"/>
                <a:cs typeface="Arial" panose="020B0604020202020204" pitchFamily="34" charset="0"/>
              </a:rPr>
              <a:t>Objective</a:t>
            </a:r>
            <a:r>
              <a:rPr lang="en-US" altLang="en-US" sz="1200" b="1" dirty="0" smtClean="0">
                <a:solidFill>
                  <a:schemeClr val="accent6">
                    <a:lumMod val="75000"/>
                  </a:schemeClr>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200" dirty="0">
              <a:solidFill>
                <a:schemeClr val="accent6">
                  <a:lumMod val="75000"/>
                </a:schemeClr>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200" dirty="0">
                <a:solidFill>
                  <a:schemeClr val="accent6">
                    <a:lumMod val="75000"/>
                  </a:schemeClr>
                </a:solidFill>
                <a:latin typeface="Arial" panose="020B0604020202020204" pitchFamily="34" charset="0"/>
                <a:cs typeface="Arial" panose="020B0604020202020204" pitchFamily="34" charset="0"/>
              </a:rPr>
              <a:t> </a:t>
            </a:r>
            <a:r>
              <a:rPr lang="en-IN" sz="1200" dirty="0">
                <a:solidFill>
                  <a:schemeClr val="accent6">
                    <a:lumMod val="75000"/>
                  </a:schemeClr>
                </a:solidFill>
                <a:latin typeface="Arial" panose="020B0604020202020204" pitchFamily="34" charset="0"/>
                <a:cs typeface="Arial" panose="020B0604020202020204" pitchFamily="34" charset="0"/>
              </a:rPr>
              <a:t>Evaluating various machine learning models based on their performance metrics to predict customers likely to leave the network.</a:t>
            </a:r>
          </a:p>
          <a:p>
            <a:pPr lvl="0" eaLnBrk="0" fontAlgn="base" hangingPunct="0">
              <a:spcBef>
                <a:spcPct val="0"/>
              </a:spcBef>
              <a:spcAft>
                <a:spcPct val="0"/>
              </a:spcAft>
              <a:buFontTx/>
              <a:buChar char="•"/>
            </a:pPr>
            <a:r>
              <a:rPr lang="en-US" altLang="en-US" sz="1200" dirty="0">
                <a:solidFill>
                  <a:schemeClr val="accent6">
                    <a:lumMod val="75000"/>
                  </a:schemeClr>
                </a:solidFill>
                <a:latin typeface="Arial" panose="020B0604020202020204" pitchFamily="34" charset="0"/>
                <a:cs typeface="Arial" panose="020B0604020202020204" pitchFamily="34" charset="0"/>
              </a:rPr>
              <a:t>Pinpoint the key factors contributing to customer churn. </a:t>
            </a:r>
          </a:p>
          <a:p>
            <a:pPr lvl="0" eaLnBrk="0" fontAlgn="base" hangingPunct="0">
              <a:spcBef>
                <a:spcPct val="0"/>
              </a:spcBef>
              <a:spcAft>
                <a:spcPct val="0"/>
              </a:spcAft>
              <a:buFontTx/>
              <a:buChar char="•"/>
            </a:pPr>
            <a:r>
              <a:rPr lang="en-US" altLang="en-US" sz="1200" dirty="0">
                <a:solidFill>
                  <a:schemeClr val="accent6">
                    <a:lumMod val="75000"/>
                  </a:schemeClr>
                </a:solidFill>
                <a:latin typeface="Arial" panose="020B0604020202020204" pitchFamily="34" charset="0"/>
                <a:cs typeface="Arial" panose="020B0604020202020204" pitchFamily="34" charset="0"/>
              </a:rPr>
              <a:t>Accurately predict customers at high risk of leaving. </a:t>
            </a:r>
          </a:p>
          <a:p>
            <a:pPr lvl="0" eaLnBrk="0" fontAlgn="base" hangingPunct="0">
              <a:spcBef>
                <a:spcPct val="0"/>
              </a:spcBef>
              <a:spcAft>
                <a:spcPct val="0"/>
              </a:spcAft>
              <a:buFontTx/>
              <a:buChar char="•"/>
            </a:pPr>
            <a:r>
              <a:rPr lang="en-US" altLang="en-US" sz="1200" dirty="0">
                <a:solidFill>
                  <a:schemeClr val="accent6">
                    <a:lumMod val="75000"/>
                  </a:schemeClr>
                </a:solidFill>
                <a:latin typeface="Arial" panose="020B0604020202020204" pitchFamily="34" charset="0"/>
                <a:cs typeface="Arial" panose="020B0604020202020204" pitchFamily="34" charset="0"/>
              </a:rPr>
              <a:t>Formulate targeted and effective retention strategies to reduce churn and boost customer loyalty. </a:t>
            </a:r>
          </a:p>
        </p:txBody>
      </p:sp>
    </p:spTree>
    <p:extLst>
      <p:ext uri="{BB962C8B-B14F-4D97-AF65-F5344CB8AC3E}">
        <p14:creationId xmlns:p14="http://schemas.microsoft.com/office/powerpoint/2010/main" val="3249578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Dataset</a:t>
            </a:r>
          </a:p>
        </p:txBody>
      </p:sp>
      <p:sp>
        <p:nvSpPr>
          <p:cNvPr id="3" name="TextBox 2"/>
          <p:cNvSpPr txBox="1"/>
          <p:nvPr/>
        </p:nvSpPr>
        <p:spPr>
          <a:xfrm>
            <a:off x="467544" y="1923678"/>
            <a:ext cx="6048672" cy="1531445"/>
          </a:xfrm>
          <a:prstGeom prst="rect">
            <a:avLst/>
          </a:prstGeom>
          <a:noFill/>
        </p:spPr>
        <p:txBody>
          <a:bodyPr vert="horz" wrap="square" lIns="91440" tIns="45720" rIns="91440" bIns="45720" rtlCol="0" anchorCtr="0">
            <a:spAutoFit/>
          </a:bodyPr>
          <a:lstStyle/>
          <a:p>
            <a:pPr marL="0" marR="0" lvl="0" indent="0" algn="l" rtl="0" fontAlgn="base">
              <a:lnSpc>
                <a:spcPct val="150000"/>
              </a:lnSpc>
              <a:spcBef>
                <a:spcPts val="0"/>
              </a:spcBef>
              <a:spcAft>
                <a:spcPts val="0"/>
              </a:spcAft>
            </a:pPr>
            <a:r>
              <a:rPr lang="en-US" sz="1600" u="none" strike="noStrike" cap="none" spc="0" dirty="0">
                <a:solidFill>
                  <a:srgbClr val="003F4F">
                    <a:alpha val="100000"/>
                  </a:srgbClr>
                </a:solidFill>
                <a:latin typeface="Calibri"/>
              </a:rPr>
              <a:t>Source</a:t>
            </a:r>
            <a:r>
              <a:rPr lang="en-US" sz="1600" u="none" strike="noStrike" cap="none" spc="0" dirty="0" smtClean="0">
                <a:solidFill>
                  <a:srgbClr val="003F4F">
                    <a:alpha val="100000"/>
                  </a:srgbClr>
                </a:solidFill>
                <a:latin typeface="Calibri"/>
              </a:rPr>
              <a:t>: Public Dataset From a </a:t>
            </a:r>
            <a:r>
              <a:rPr lang="en-US" sz="1600" u="none" strike="noStrike" cap="none" spc="0" dirty="0">
                <a:solidFill>
                  <a:srgbClr val="003F4F">
                    <a:alpha val="100000"/>
                  </a:srgbClr>
                </a:solidFill>
                <a:latin typeface="Calibri"/>
              </a:rPr>
              <a:t>Leading Telecom Company.
Key Features: Customer details, usage metrics, and derived metrics.
Data shape includes specific numbers of rows and columns after filtering.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4" y="-9525"/>
            <a:ext cx="2555776" cy="2509267"/>
          </a:xfrm>
          <a:prstGeom prst="rect">
            <a:avLst/>
          </a:prstGeom>
        </p:spPr>
      </p:pic>
      <p:pic>
        <p:nvPicPr>
          <p:cNvPr id="5" name="Picture 4"/>
          <p:cNvPicPr>
            <a:picLocks noChangeAspect="1"/>
          </p:cNvPicPr>
          <p:nvPr/>
        </p:nvPicPr>
        <p:blipFill>
          <a:blip r:embed="rId3"/>
          <a:stretch>
            <a:fillRect/>
          </a:stretch>
        </p:blipFill>
        <p:spPr>
          <a:xfrm>
            <a:off x="2051720" y="3535655"/>
            <a:ext cx="3686689" cy="82879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457825"/>
          <a:chOff x="914400" y="1028700"/>
          <a:chExt cx="8229600" cy="5457825"/>
        </a:xfrm>
      </p:grpSpPr>
      <p:sp>
        <p:nvSpPr>
          <p:cNvPr id="2" name="TextBox 1"/>
          <p:cNvSpPr txBox="1"/>
          <p:nvPr/>
        </p:nvSpPr>
        <p:spPr>
          <a:xfrm>
            <a:off x="3635896" y="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5A9E91">
                    <a:alpha val="100000"/>
                  </a:srgbClr>
                </a:solidFill>
                <a:latin typeface="Calibri"/>
              </a:rPr>
              <a:t>Methodology</a:t>
            </a:r>
          </a:p>
        </p:txBody>
      </p:sp>
      <p:sp>
        <p:nvSpPr>
          <p:cNvPr id="3" name="TextBox 2"/>
          <p:cNvSpPr txBox="1"/>
          <p:nvPr/>
        </p:nvSpPr>
        <p:spPr>
          <a:xfrm>
            <a:off x="618209" y="730455"/>
            <a:ext cx="5184576" cy="3893374"/>
          </a:xfrm>
          <a:prstGeom prst="rect">
            <a:avLst/>
          </a:prstGeom>
          <a:noFill/>
        </p:spPr>
        <p:txBody>
          <a:bodyPr vert="horz" wrap="square" lIns="91440" tIns="45720" rIns="91440" bIns="45720" rtlCol="0" anchorCtr="0">
            <a:spAutoFit/>
          </a:bodyPr>
          <a:lstStyle/>
          <a:p>
            <a:pPr marL="0" marR="0" lvl="0" indent="0" algn="just" rtl="0" fontAlgn="base">
              <a:lnSpc>
                <a:spcPct val="100000"/>
              </a:lnSpc>
              <a:spcBef>
                <a:spcPts val="0"/>
              </a:spcBef>
              <a:spcAft>
                <a:spcPts val="0"/>
              </a:spcAft>
            </a:pPr>
            <a:r>
              <a:rPr lang="en-US" sz="1100" b="1" u="none" strike="noStrike" cap="none" spc="0" dirty="0" smtClean="0">
                <a:solidFill>
                  <a:schemeClr val="accent6">
                    <a:lumMod val="75000"/>
                  </a:schemeClr>
                </a:solidFill>
                <a:latin typeface="Calibri"/>
              </a:rPr>
              <a:t>Steps: </a:t>
            </a:r>
          </a:p>
          <a:p>
            <a:pPr marL="0" marR="0" lvl="0" indent="0" algn="just" rtl="0" fontAlgn="base">
              <a:lnSpc>
                <a:spcPct val="100000"/>
              </a:lnSpc>
              <a:spcBef>
                <a:spcPts val="0"/>
              </a:spcBef>
              <a:spcAft>
                <a:spcPts val="0"/>
              </a:spcAft>
            </a:pPr>
            <a:endParaRPr lang="en-US" sz="1100" u="none" strike="noStrike" cap="none" spc="0" dirty="0" smtClean="0">
              <a:solidFill>
                <a:schemeClr val="accent6">
                  <a:lumMod val="75000"/>
                </a:schemeClr>
              </a:solidFill>
              <a:latin typeface="Calibri"/>
            </a:endParaRPr>
          </a:p>
          <a:p>
            <a:pPr marL="0" marR="0" lvl="0" indent="0" algn="just" rtl="0" fontAlgn="base">
              <a:lnSpc>
                <a:spcPct val="100000"/>
              </a:lnSpc>
              <a:spcBef>
                <a:spcPts val="0"/>
              </a:spcBef>
              <a:spcAft>
                <a:spcPts val="0"/>
              </a:spcAft>
            </a:pPr>
            <a:endParaRPr lang="en-US" sz="1100" b="1" u="none" strike="noStrike" cap="none" spc="0" dirty="0" smtClean="0">
              <a:solidFill>
                <a:schemeClr val="accent6">
                  <a:lumMod val="75000"/>
                </a:schemeClr>
              </a:solidFill>
              <a:latin typeface="Calibri"/>
            </a:endParaRPr>
          </a:p>
          <a:p>
            <a:pPr lvl="0" algn="just"/>
            <a:r>
              <a:rPr lang="en-IN" sz="1200" b="1" dirty="0" smtClean="0">
                <a:solidFill>
                  <a:schemeClr val="accent6">
                    <a:lumMod val="75000"/>
                  </a:schemeClr>
                </a:solidFill>
              </a:rPr>
              <a:t>Columns with Missing </a:t>
            </a:r>
            <a:r>
              <a:rPr lang="en-IN" sz="1200" b="1" dirty="0">
                <a:solidFill>
                  <a:schemeClr val="accent6">
                    <a:lumMod val="75000"/>
                  </a:schemeClr>
                </a:solidFill>
              </a:rPr>
              <a:t>value</a:t>
            </a:r>
            <a:r>
              <a:rPr lang="en-IN" sz="1200" b="1" dirty="0" smtClean="0">
                <a:solidFill>
                  <a:schemeClr val="accent6">
                    <a:lumMod val="75000"/>
                  </a:schemeClr>
                </a:solidFill>
              </a:rPr>
              <a:t>:</a:t>
            </a:r>
          </a:p>
          <a:p>
            <a:pPr marL="171450" lvl="0" indent="-171450" algn="just">
              <a:buFont typeface="Arial" panose="020B0604020202020204" pitchFamily="34" charset="0"/>
              <a:buChar char="•"/>
            </a:pPr>
            <a:r>
              <a:rPr lang="en-IN" sz="1200" dirty="0" smtClean="0">
                <a:solidFill>
                  <a:schemeClr val="accent6">
                    <a:lumMod val="75000"/>
                  </a:schemeClr>
                </a:solidFill>
              </a:rPr>
              <a:t>Imputing </a:t>
            </a:r>
            <a:r>
              <a:rPr lang="en-IN" sz="1200" dirty="0">
                <a:solidFill>
                  <a:schemeClr val="accent6">
                    <a:lumMod val="75000"/>
                  </a:schemeClr>
                </a:solidFill>
              </a:rPr>
              <a:t>categorical columns with </a:t>
            </a:r>
            <a:r>
              <a:rPr lang="en-IN" sz="1200" b="1" dirty="0">
                <a:solidFill>
                  <a:schemeClr val="accent6">
                    <a:lumMod val="75000"/>
                  </a:schemeClr>
                </a:solidFill>
              </a:rPr>
              <a:t>mode</a:t>
            </a:r>
            <a:r>
              <a:rPr lang="en-IN" sz="1200" dirty="0">
                <a:solidFill>
                  <a:schemeClr val="accent6">
                    <a:lumMod val="75000"/>
                  </a:schemeClr>
                </a:solidFill>
              </a:rPr>
              <a:t> (a number that occurs most frequently in a dataset )</a:t>
            </a:r>
          </a:p>
          <a:p>
            <a:pPr marL="171450" lvl="0" indent="-171450" algn="just">
              <a:buFont typeface="Arial" panose="020B0604020202020204" pitchFamily="34" charset="0"/>
              <a:buChar char="•"/>
            </a:pPr>
            <a:r>
              <a:rPr lang="en-IN" sz="1200" dirty="0">
                <a:solidFill>
                  <a:schemeClr val="accent6">
                    <a:lumMod val="75000"/>
                  </a:schemeClr>
                </a:solidFill>
              </a:rPr>
              <a:t>Imputing missing value in numerical columns with </a:t>
            </a:r>
            <a:r>
              <a:rPr lang="en-IN" sz="1200" b="1" dirty="0">
                <a:solidFill>
                  <a:schemeClr val="accent6">
                    <a:lumMod val="75000"/>
                  </a:schemeClr>
                </a:solidFill>
              </a:rPr>
              <a:t>“0” </a:t>
            </a:r>
          </a:p>
          <a:p>
            <a:pPr marL="171450" lvl="0" indent="-171450" algn="just">
              <a:buFont typeface="Arial" panose="020B0604020202020204" pitchFamily="34" charset="0"/>
              <a:buChar char="•"/>
            </a:pPr>
            <a:r>
              <a:rPr lang="en-IN" sz="1200" dirty="0">
                <a:solidFill>
                  <a:schemeClr val="accent6">
                    <a:lumMod val="75000"/>
                  </a:schemeClr>
                </a:solidFill>
              </a:rPr>
              <a:t>Other columns like” last_date_of_month_6” , “date_of_last_rech_7</a:t>
            </a:r>
            <a:r>
              <a:rPr lang="en-IN" sz="1200" dirty="0" smtClean="0">
                <a:solidFill>
                  <a:schemeClr val="accent6">
                    <a:lumMod val="75000"/>
                  </a:schemeClr>
                </a:solidFill>
              </a:rPr>
              <a:t>”(Refer Notebook for other columns) </a:t>
            </a:r>
            <a:r>
              <a:rPr lang="en-IN" sz="1200" dirty="0">
                <a:solidFill>
                  <a:schemeClr val="accent6">
                    <a:lumMod val="75000"/>
                  </a:schemeClr>
                </a:solidFill>
              </a:rPr>
              <a:t>impute with </a:t>
            </a:r>
            <a:r>
              <a:rPr lang="en-IN" sz="1200" b="1" dirty="0">
                <a:solidFill>
                  <a:schemeClr val="accent6">
                    <a:lumMod val="75000"/>
                  </a:schemeClr>
                </a:solidFill>
              </a:rPr>
              <a:t>“0</a:t>
            </a:r>
            <a:r>
              <a:rPr lang="en-IN" sz="1200" b="1" dirty="0" smtClean="0">
                <a:solidFill>
                  <a:schemeClr val="accent6">
                    <a:lumMod val="75000"/>
                  </a:schemeClr>
                </a:solidFill>
              </a:rPr>
              <a:t>”</a:t>
            </a:r>
          </a:p>
          <a:p>
            <a:pPr marL="171450" indent="-171450" algn="just">
              <a:buFont typeface="Arial" panose="020B0604020202020204" pitchFamily="34" charset="0"/>
              <a:buChar char="•"/>
            </a:pPr>
            <a:r>
              <a:rPr lang="en-IN" sz="1200" b="1" dirty="0">
                <a:solidFill>
                  <a:schemeClr val="accent6">
                    <a:lumMod val="75000"/>
                  </a:schemeClr>
                </a:solidFill>
              </a:rPr>
              <a:t>Drop</a:t>
            </a:r>
            <a:r>
              <a:rPr lang="en-IN" sz="1200" dirty="0">
                <a:solidFill>
                  <a:schemeClr val="accent6">
                    <a:lumMod val="75000"/>
                  </a:schemeClr>
                </a:solidFill>
              </a:rPr>
              <a:t> the columns that has unique value.</a:t>
            </a:r>
          </a:p>
          <a:p>
            <a:pPr marL="171450" lvl="0" indent="-171450" algn="just">
              <a:buFont typeface="Arial" panose="020B0604020202020204" pitchFamily="34" charset="0"/>
              <a:buChar char="•"/>
            </a:pPr>
            <a:endParaRPr lang="en-IN" sz="1200" dirty="0" smtClean="0">
              <a:solidFill>
                <a:schemeClr val="accent6">
                  <a:lumMod val="75000"/>
                </a:schemeClr>
              </a:solidFill>
            </a:endParaRPr>
          </a:p>
          <a:p>
            <a:pPr marL="171450" lvl="0" indent="-171450" algn="just">
              <a:buFont typeface="Arial" panose="020B0604020202020204" pitchFamily="34" charset="0"/>
              <a:buChar char="•"/>
            </a:pPr>
            <a:endParaRPr lang="en-IN" sz="1200" dirty="0">
              <a:solidFill>
                <a:schemeClr val="accent6">
                  <a:lumMod val="75000"/>
                </a:schemeClr>
              </a:solidFill>
            </a:endParaRPr>
          </a:p>
          <a:p>
            <a:pPr algn="just"/>
            <a:r>
              <a:rPr lang="en-IN" sz="1200" b="1" dirty="0">
                <a:solidFill>
                  <a:schemeClr val="accent2"/>
                </a:solidFill>
              </a:rPr>
              <a:t>Note: </a:t>
            </a:r>
          </a:p>
          <a:p>
            <a:pPr marL="171450" lvl="0" indent="-171450" algn="just">
              <a:buFont typeface="Arial" panose="020B0604020202020204" pitchFamily="34" charset="0"/>
              <a:buChar char="•"/>
            </a:pPr>
            <a:r>
              <a:rPr lang="en-IN" sz="1200" b="1" dirty="0">
                <a:solidFill>
                  <a:schemeClr val="accent6">
                    <a:lumMod val="75000"/>
                  </a:schemeClr>
                </a:solidFill>
              </a:rPr>
              <a:t>High Percentage of Missing Values:</a:t>
            </a:r>
            <a:r>
              <a:rPr lang="en-IN" sz="1200" dirty="0">
                <a:solidFill>
                  <a:schemeClr val="accent6">
                    <a:lumMod val="75000"/>
                  </a:schemeClr>
                </a:solidFill>
              </a:rPr>
              <a:t> Delete columns with 70-80% or more missing data, as they contribute little to analysis or modelling.</a:t>
            </a:r>
          </a:p>
          <a:p>
            <a:pPr marL="171450" lvl="0" indent="-171450" algn="just">
              <a:buFont typeface="Arial" panose="020B0604020202020204" pitchFamily="34" charset="0"/>
              <a:buChar char="•"/>
            </a:pPr>
            <a:r>
              <a:rPr lang="en-IN" sz="1200" b="1" dirty="0">
                <a:solidFill>
                  <a:schemeClr val="accent6">
                    <a:lumMod val="75000"/>
                  </a:schemeClr>
                </a:solidFill>
              </a:rPr>
              <a:t>Unavailable Data for Imputation:</a:t>
            </a:r>
            <a:r>
              <a:rPr lang="en-IN" sz="1200" dirty="0">
                <a:solidFill>
                  <a:schemeClr val="accent6">
                    <a:lumMod val="75000"/>
                  </a:schemeClr>
                </a:solidFill>
              </a:rPr>
              <a:t> Drop columns if missing values can't be reasonably imputed, impacting data quality or model performance.</a:t>
            </a:r>
          </a:p>
          <a:p>
            <a:pPr marL="171450" lvl="0" indent="-171450" algn="just">
              <a:buFont typeface="Arial" panose="020B0604020202020204" pitchFamily="34" charset="0"/>
              <a:buChar char="•"/>
            </a:pPr>
            <a:r>
              <a:rPr lang="en-IN" sz="1200" b="1" dirty="0">
                <a:solidFill>
                  <a:schemeClr val="accent6">
                    <a:lumMod val="75000"/>
                  </a:schemeClr>
                </a:solidFill>
              </a:rPr>
              <a:t>Etc.</a:t>
            </a:r>
            <a:endParaRPr lang="en-IN" sz="1200" dirty="0">
              <a:solidFill>
                <a:schemeClr val="accent6">
                  <a:lumMod val="75000"/>
                </a:schemeClr>
              </a:solidFill>
            </a:endParaRPr>
          </a:p>
          <a:p>
            <a:pPr algn="just"/>
            <a:r>
              <a:rPr lang="en-IN" sz="1200" dirty="0">
                <a:solidFill>
                  <a:schemeClr val="accent6">
                    <a:lumMod val="75000"/>
                  </a:schemeClr>
                </a:solidFill>
              </a:rPr>
              <a:t> </a:t>
            </a:r>
          </a:p>
          <a:p>
            <a:pPr marL="0" marR="0" lvl="0" indent="0" algn="just" rtl="0" fontAlgn="base">
              <a:lnSpc>
                <a:spcPct val="100000"/>
              </a:lnSpc>
              <a:spcBef>
                <a:spcPts val="0"/>
              </a:spcBef>
              <a:spcAft>
                <a:spcPts val="0"/>
              </a:spcAft>
            </a:pPr>
            <a:r>
              <a:rPr lang="en-US" sz="1100" u="none" strike="noStrike" cap="none" spc="0" dirty="0">
                <a:solidFill>
                  <a:schemeClr val="accent6">
                    <a:lumMod val="75000"/>
                  </a:schemeClr>
                </a:solidFill>
                <a:latin typeface="Calibri"/>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152" y="730455"/>
            <a:ext cx="2880320" cy="3096344"/>
          </a:xfrm>
          <a:prstGeom prst="rect">
            <a:avLst/>
          </a:prstGeom>
        </p:spPr>
      </p:pic>
      <p:sp>
        <p:nvSpPr>
          <p:cNvPr id="5" name="Rectangle 4"/>
          <p:cNvSpPr/>
          <p:nvPr/>
        </p:nvSpPr>
        <p:spPr>
          <a:xfrm>
            <a:off x="611560" y="400050"/>
            <a:ext cx="3273204" cy="369332"/>
          </a:xfrm>
          <a:prstGeom prst="rect">
            <a:avLst/>
          </a:prstGeom>
        </p:spPr>
        <p:txBody>
          <a:bodyPr wrap="none">
            <a:spAutoFit/>
          </a:bodyPr>
          <a:lstStyle/>
          <a:p>
            <a:pPr lvl="0" algn="just" fontAlgn="base"/>
            <a:r>
              <a:rPr lang="en-US" b="1" dirty="0">
                <a:solidFill>
                  <a:schemeClr val="accent6">
                    <a:lumMod val="75000"/>
                  </a:schemeClr>
                </a:solidFill>
              </a:rPr>
              <a:t>Dataset Verification &amp; Cleaning: </a:t>
            </a:r>
          </a:p>
        </p:txBody>
      </p:sp>
      <p:sp>
        <p:nvSpPr>
          <p:cNvPr id="6" name="TextBox 5"/>
          <p:cNvSpPr txBox="1"/>
          <p:nvPr/>
        </p:nvSpPr>
        <p:spPr>
          <a:xfrm>
            <a:off x="8307908" y="4026399"/>
            <a:ext cx="848309" cy="261610"/>
          </a:xfrm>
          <a:prstGeom prst="rect">
            <a:avLst/>
          </a:prstGeom>
          <a:noFill/>
        </p:spPr>
        <p:txBody>
          <a:bodyPr wrap="none" rtlCol="0">
            <a:spAutoFit/>
          </a:bodyPr>
          <a:lstStyle/>
          <a:p>
            <a:r>
              <a:rPr lang="en-US" sz="1100" dirty="0" smtClean="0">
                <a:solidFill>
                  <a:schemeClr val="accent6">
                    <a:lumMod val="50000"/>
                  </a:schemeClr>
                </a:solidFill>
              </a:rPr>
              <a:t>Continued..</a:t>
            </a:r>
            <a:endParaRPr lang="en-IN" sz="11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63212"/>
            <a:ext cx="8460432" cy="4401205"/>
          </a:xfrm>
          <a:prstGeom prst="rect">
            <a:avLst/>
          </a:prstGeom>
        </p:spPr>
        <p:txBody>
          <a:bodyPr wrap="square">
            <a:spAutoFit/>
          </a:bodyPr>
          <a:lstStyle/>
          <a:p>
            <a:pPr lvl="0" algn="just" fontAlgn="base"/>
            <a:r>
              <a:rPr lang="en-US" sz="1400" b="1" dirty="0">
                <a:solidFill>
                  <a:schemeClr val="accent6">
                    <a:lumMod val="50000"/>
                  </a:schemeClr>
                </a:solidFill>
              </a:rPr>
              <a:t>Customer Segmentation: </a:t>
            </a:r>
            <a:endParaRPr lang="en-US" sz="1400" b="1" dirty="0" smtClean="0">
              <a:solidFill>
                <a:schemeClr val="accent6">
                  <a:lumMod val="50000"/>
                </a:schemeClr>
              </a:solidFill>
            </a:endParaRPr>
          </a:p>
          <a:p>
            <a:pPr lvl="0" algn="just" fontAlgn="base"/>
            <a:endParaRPr lang="en-US" sz="1400" b="1" dirty="0" smtClean="0">
              <a:solidFill>
                <a:schemeClr val="accent6">
                  <a:lumMod val="50000"/>
                </a:schemeClr>
              </a:solidFill>
            </a:endParaRPr>
          </a:p>
          <a:p>
            <a:pPr marL="285750" lvl="0" indent="-285750" algn="just">
              <a:buFont typeface="Arial" panose="020B0604020202020204" pitchFamily="34" charset="0"/>
              <a:buChar char="•"/>
            </a:pPr>
            <a:r>
              <a:rPr lang="en-IN" sz="1400" dirty="0">
                <a:solidFill>
                  <a:schemeClr val="accent6">
                    <a:lumMod val="50000"/>
                  </a:schemeClr>
                </a:solidFill>
              </a:rPr>
              <a:t>Calculate the Data and voice recharge amount for individual months and calculate the avg. recharge amount</a:t>
            </a:r>
            <a:r>
              <a:rPr lang="en-IN" sz="1400" dirty="0" smtClean="0">
                <a:solidFill>
                  <a:schemeClr val="accent6">
                    <a:lumMod val="50000"/>
                  </a:schemeClr>
                </a:solidFill>
              </a:rPr>
              <a:t>.</a:t>
            </a:r>
            <a:r>
              <a:rPr lang="en-IN" sz="1400" dirty="0">
                <a:solidFill>
                  <a:schemeClr val="accent6">
                    <a:lumMod val="50000"/>
                  </a:schemeClr>
                </a:solidFill>
              </a:rPr>
              <a:t> </a:t>
            </a:r>
          </a:p>
          <a:p>
            <a:pPr marL="285750" lvl="0" indent="-285750" algn="just">
              <a:buFont typeface="Arial" panose="020B0604020202020204" pitchFamily="34" charset="0"/>
              <a:buChar char="•"/>
            </a:pPr>
            <a:r>
              <a:rPr lang="en-IN" sz="1400" dirty="0">
                <a:solidFill>
                  <a:schemeClr val="accent6">
                    <a:lumMod val="50000"/>
                  </a:schemeClr>
                </a:solidFill>
              </a:rPr>
              <a:t>Determines the </a:t>
            </a:r>
            <a:r>
              <a:rPr lang="en-IN" sz="1400" b="1" dirty="0">
                <a:solidFill>
                  <a:schemeClr val="accent6">
                    <a:lumMod val="50000"/>
                  </a:schemeClr>
                </a:solidFill>
              </a:rPr>
              <a:t>70th percentile </a:t>
            </a:r>
            <a:r>
              <a:rPr lang="en-IN" sz="1400" dirty="0">
                <a:solidFill>
                  <a:schemeClr val="accent6">
                    <a:lumMod val="50000"/>
                  </a:schemeClr>
                </a:solidFill>
              </a:rPr>
              <a:t>of these average amounts. </a:t>
            </a:r>
          </a:p>
          <a:p>
            <a:pPr marL="285750" indent="-285750" algn="just">
              <a:buFont typeface="Arial" panose="020B0604020202020204" pitchFamily="34" charset="0"/>
              <a:buChar char="•"/>
            </a:pPr>
            <a:r>
              <a:rPr lang="en-IN" sz="1400" dirty="0" smtClean="0">
                <a:solidFill>
                  <a:schemeClr val="accent6">
                    <a:lumMod val="50000"/>
                  </a:schemeClr>
                </a:solidFill>
              </a:rPr>
              <a:t>Filters </a:t>
            </a:r>
            <a:r>
              <a:rPr lang="en-IN" sz="1400" dirty="0">
                <a:solidFill>
                  <a:schemeClr val="accent6">
                    <a:lumMod val="50000"/>
                  </a:schemeClr>
                </a:solidFill>
              </a:rPr>
              <a:t>the DataFrame to retain only the users whose average recharge amount is above this </a:t>
            </a:r>
            <a:r>
              <a:rPr lang="en-IN" sz="1400" b="1" dirty="0">
                <a:solidFill>
                  <a:schemeClr val="accent6">
                    <a:lumMod val="50000"/>
                  </a:schemeClr>
                </a:solidFill>
              </a:rPr>
              <a:t>70th percentile</a:t>
            </a:r>
            <a:r>
              <a:rPr lang="en-IN" sz="1400" b="1" dirty="0" smtClean="0">
                <a:solidFill>
                  <a:schemeClr val="accent6">
                    <a:lumMod val="50000"/>
                  </a:schemeClr>
                </a:solidFill>
              </a:rPr>
              <a:t>.</a:t>
            </a:r>
          </a:p>
          <a:p>
            <a:pPr marL="285750" indent="-285750" algn="just">
              <a:buFont typeface="Arial" panose="020B0604020202020204" pitchFamily="34" charset="0"/>
              <a:buChar char="•"/>
            </a:pPr>
            <a:endParaRPr lang="en-US" sz="1400" b="1" dirty="0">
              <a:solidFill>
                <a:schemeClr val="accent6">
                  <a:lumMod val="50000"/>
                </a:schemeClr>
              </a:solidFill>
            </a:endParaRPr>
          </a:p>
          <a:p>
            <a:pPr marL="285750" indent="-285750" algn="just">
              <a:buFont typeface="Arial" panose="020B0604020202020204" pitchFamily="34" charset="0"/>
              <a:buChar char="•"/>
            </a:pPr>
            <a:endParaRPr lang="en-US" sz="1400" b="1" dirty="0" smtClean="0">
              <a:solidFill>
                <a:schemeClr val="accent6">
                  <a:lumMod val="50000"/>
                </a:schemeClr>
              </a:solidFill>
            </a:endParaRPr>
          </a:p>
          <a:p>
            <a:pPr marL="285750" indent="-285750" algn="just">
              <a:buFont typeface="Arial" panose="020B0604020202020204" pitchFamily="34" charset="0"/>
              <a:buChar char="•"/>
            </a:pPr>
            <a:endParaRPr lang="en-IN" sz="1400" dirty="0" smtClean="0">
              <a:solidFill>
                <a:schemeClr val="accent6">
                  <a:lumMod val="50000"/>
                </a:schemeClr>
              </a:solidFill>
            </a:endParaRPr>
          </a:p>
          <a:p>
            <a:pPr marL="285750" indent="-285750" algn="just">
              <a:buFont typeface="Arial" panose="020B0604020202020204" pitchFamily="34" charset="0"/>
              <a:buChar char="•"/>
            </a:pPr>
            <a:r>
              <a:rPr lang="en-IN" sz="1400" dirty="0" smtClean="0">
                <a:solidFill>
                  <a:schemeClr val="accent6">
                    <a:lumMod val="50000"/>
                  </a:schemeClr>
                </a:solidFill>
              </a:rPr>
              <a:t>Dropping </a:t>
            </a:r>
            <a:r>
              <a:rPr lang="en-IN" sz="1400" dirty="0">
                <a:solidFill>
                  <a:schemeClr val="accent6">
                    <a:lumMod val="50000"/>
                  </a:schemeClr>
                </a:solidFill>
              </a:rPr>
              <a:t>irrelevant columns (Refer Notebook for cols name</a:t>
            </a:r>
            <a:r>
              <a:rPr lang="en-IN" sz="1400" dirty="0" smtClean="0">
                <a:solidFill>
                  <a:schemeClr val="accent6">
                    <a:lumMod val="50000"/>
                  </a:schemeClr>
                </a:solidFill>
              </a:rPr>
              <a:t>)</a:t>
            </a:r>
            <a:endParaRPr lang="en-US" sz="1400" b="1" dirty="0">
              <a:solidFill>
                <a:schemeClr val="accent6">
                  <a:lumMod val="50000"/>
                </a:schemeClr>
              </a:solidFill>
            </a:endParaRPr>
          </a:p>
          <a:p>
            <a:pPr algn="just" fontAlgn="base"/>
            <a:r>
              <a:rPr lang="en-US" sz="1400" b="1" dirty="0" smtClean="0">
                <a:solidFill>
                  <a:schemeClr val="accent6">
                    <a:lumMod val="50000"/>
                  </a:schemeClr>
                </a:solidFill>
              </a:rPr>
              <a:t>Churn </a:t>
            </a:r>
            <a:r>
              <a:rPr lang="en-US" sz="1400" b="1" dirty="0">
                <a:solidFill>
                  <a:schemeClr val="accent6">
                    <a:lumMod val="50000"/>
                  </a:schemeClr>
                </a:solidFill>
              </a:rPr>
              <a:t>Identification: </a:t>
            </a:r>
          </a:p>
          <a:p>
            <a:pPr lvl="0" algn="just"/>
            <a:endParaRPr lang="en-US" sz="1400" b="1" dirty="0">
              <a:solidFill>
                <a:schemeClr val="accent6">
                  <a:lumMod val="75000"/>
                </a:schemeClr>
              </a:solidFill>
            </a:endParaRPr>
          </a:p>
          <a:p>
            <a:pPr marL="285750" lvl="0" indent="-285750" algn="just">
              <a:buFont typeface="Arial" panose="020B0604020202020204" pitchFamily="34" charset="0"/>
              <a:buChar char="•"/>
            </a:pPr>
            <a:r>
              <a:rPr lang="en-IN" sz="1400" dirty="0">
                <a:solidFill>
                  <a:schemeClr val="accent6">
                    <a:lumMod val="50000"/>
                  </a:schemeClr>
                </a:solidFill>
              </a:rPr>
              <a:t>The code calculates total usage for a month and then predicts churn based on whether there was any usage or not. If there was usage, the customer is not considered churned (0), and if there was no usage, they are considered churned (1</a:t>
            </a:r>
            <a:r>
              <a:rPr lang="en-IN" sz="1400" dirty="0" smtClean="0">
                <a:solidFill>
                  <a:schemeClr val="accent6">
                    <a:lumMod val="50000"/>
                  </a:schemeClr>
                </a:solidFill>
              </a:rPr>
              <a:t>)</a:t>
            </a:r>
          </a:p>
          <a:p>
            <a:pPr marL="285750" lvl="0" indent="-285750" algn="just">
              <a:buFont typeface="Arial" panose="020B0604020202020204" pitchFamily="34" charset="0"/>
              <a:buChar char="•"/>
            </a:pPr>
            <a:endParaRPr lang="en-US" sz="1400" dirty="0">
              <a:solidFill>
                <a:schemeClr val="accent6">
                  <a:lumMod val="50000"/>
                </a:schemeClr>
              </a:solidFill>
            </a:endParaRPr>
          </a:p>
          <a:p>
            <a:pPr marL="285750" lvl="0" indent="-285750" algn="just">
              <a:buFont typeface="Arial" panose="020B0604020202020204" pitchFamily="34" charset="0"/>
              <a:buChar char="•"/>
            </a:pPr>
            <a:endParaRPr lang="en-US" sz="1400" dirty="0" smtClean="0">
              <a:solidFill>
                <a:schemeClr val="accent6">
                  <a:lumMod val="50000"/>
                </a:schemeClr>
              </a:solidFill>
            </a:endParaRPr>
          </a:p>
          <a:p>
            <a:pPr marL="285750" lvl="0" indent="-285750" algn="just">
              <a:buFont typeface="Arial" panose="020B0604020202020204" pitchFamily="34" charset="0"/>
              <a:buChar char="•"/>
            </a:pPr>
            <a:endParaRPr lang="en-IN" sz="1400" dirty="0">
              <a:solidFill>
                <a:schemeClr val="accent6">
                  <a:lumMod val="50000"/>
                </a:schemeClr>
              </a:solidFill>
            </a:endParaRPr>
          </a:p>
          <a:p>
            <a:pPr marL="285750" lvl="0" indent="-285750" algn="just">
              <a:buFont typeface="Arial" panose="020B0604020202020204" pitchFamily="34" charset="0"/>
              <a:buChar char="•"/>
            </a:pPr>
            <a:r>
              <a:rPr lang="en-IN" sz="1400" dirty="0">
                <a:solidFill>
                  <a:schemeClr val="accent6">
                    <a:lumMod val="50000"/>
                  </a:schemeClr>
                </a:solidFill>
              </a:rPr>
              <a:t>Check for any outliers at 25%,50%,75%,90%,95% and 99%</a:t>
            </a:r>
          </a:p>
          <a:p>
            <a:pPr marL="285750" indent="-285750" algn="just">
              <a:buFont typeface="Arial" panose="020B0604020202020204" pitchFamily="34" charset="0"/>
              <a:buChar char="•"/>
            </a:pPr>
            <a:endParaRPr lang="en-IN" sz="1400" dirty="0">
              <a:solidFill>
                <a:schemeClr val="accent6">
                  <a:lumMod val="50000"/>
                </a:schemeClr>
              </a:solidFill>
            </a:endParaRPr>
          </a:p>
          <a:p>
            <a:pPr marL="285750" indent="-285750" algn="just">
              <a:buFont typeface="Arial" panose="020B0604020202020204" pitchFamily="34" charset="0"/>
              <a:buChar char="•"/>
            </a:pPr>
            <a:endParaRPr lang="en-US" sz="1400" b="1" dirty="0">
              <a:solidFill>
                <a:schemeClr val="accent6">
                  <a:lumMod val="50000"/>
                </a:schemeClr>
              </a:solidFill>
            </a:endParaRPr>
          </a:p>
        </p:txBody>
      </p:sp>
      <p:pic>
        <p:nvPicPr>
          <p:cNvPr id="3" name="Picture 2"/>
          <p:cNvPicPr>
            <a:picLocks noChangeAspect="1"/>
          </p:cNvPicPr>
          <p:nvPr/>
        </p:nvPicPr>
        <p:blipFill>
          <a:blip r:embed="rId2"/>
          <a:stretch>
            <a:fillRect/>
          </a:stretch>
        </p:blipFill>
        <p:spPr>
          <a:xfrm>
            <a:off x="2267744" y="3363838"/>
            <a:ext cx="1965350" cy="648072"/>
          </a:xfrm>
          <a:prstGeom prst="rect">
            <a:avLst/>
          </a:prstGeom>
        </p:spPr>
      </p:pic>
      <p:pic>
        <p:nvPicPr>
          <p:cNvPr id="4" name="Picture 3"/>
          <p:cNvPicPr>
            <a:picLocks noChangeAspect="1"/>
          </p:cNvPicPr>
          <p:nvPr/>
        </p:nvPicPr>
        <p:blipFill>
          <a:blip r:embed="rId3"/>
          <a:stretch>
            <a:fillRect/>
          </a:stretch>
        </p:blipFill>
        <p:spPr>
          <a:xfrm>
            <a:off x="1403648" y="1491630"/>
            <a:ext cx="936104" cy="517148"/>
          </a:xfrm>
          <a:prstGeom prst="rect">
            <a:avLst/>
          </a:prstGeom>
        </p:spPr>
      </p:pic>
    </p:spTree>
    <p:extLst>
      <p:ext uri="{BB962C8B-B14F-4D97-AF65-F5344CB8AC3E}">
        <p14:creationId xmlns:p14="http://schemas.microsoft.com/office/powerpoint/2010/main" val="319885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18569"/>
            <a:ext cx="7992888" cy="1200329"/>
          </a:xfrm>
          <a:prstGeom prst="rect">
            <a:avLst/>
          </a:prstGeom>
        </p:spPr>
        <p:txBody>
          <a:bodyPr wrap="square">
            <a:spAutoFit/>
          </a:bodyPr>
          <a:lstStyle/>
          <a:p>
            <a:pPr algn="just" fontAlgn="base"/>
            <a:r>
              <a:rPr lang="en-US" sz="1400" b="1" dirty="0" smtClean="0">
                <a:solidFill>
                  <a:schemeClr val="accent6">
                    <a:lumMod val="50000"/>
                  </a:schemeClr>
                </a:solidFill>
              </a:rPr>
              <a:t>EDA </a:t>
            </a:r>
            <a:r>
              <a:rPr lang="en-US" sz="1400" b="1" dirty="0">
                <a:solidFill>
                  <a:schemeClr val="accent6">
                    <a:lumMod val="50000"/>
                  </a:schemeClr>
                </a:solidFill>
              </a:rPr>
              <a:t>(</a:t>
            </a:r>
            <a:r>
              <a:rPr lang="en-IN" sz="1400" b="1" dirty="0">
                <a:solidFill>
                  <a:schemeClr val="accent6">
                    <a:lumMod val="50000"/>
                  </a:schemeClr>
                </a:solidFill>
              </a:rPr>
              <a:t>Exploratory Data Analysis):</a:t>
            </a:r>
          </a:p>
          <a:p>
            <a:pPr lvl="0"/>
            <a:endParaRPr lang="en-US" sz="1100" dirty="0">
              <a:solidFill>
                <a:schemeClr val="accent6">
                  <a:lumMod val="50000"/>
                </a:schemeClr>
              </a:solidFill>
            </a:endParaRPr>
          </a:p>
          <a:p>
            <a:pPr marL="285750" lvl="0" indent="-285750">
              <a:buFont typeface="Arial" panose="020B0604020202020204" pitchFamily="34" charset="0"/>
              <a:buChar char="•"/>
            </a:pPr>
            <a:r>
              <a:rPr lang="en-US" sz="1200" dirty="0">
                <a:solidFill>
                  <a:schemeClr val="accent6">
                    <a:lumMod val="50000"/>
                  </a:schemeClr>
                </a:solidFill>
              </a:rPr>
              <a:t>Univariate </a:t>
            </a:r>
            <a:r>
              <a:rPr lang="en-US" sz="1200" dirty="0" smtClean="0">
                <a:solidFill>
                  <a:schemeClr val="accent6">
                    <a:lumMod val="50000"/>
                  </a:schemeClr>
                </a:solidFill>
              </a:rPr>
              <a:t>&amp; Bivariate </a:t>
            </a:r>
            <a:r>
              <a:rPr lang="en-US" sz="1200" dirty="0">
                <a:solidFill>
                  <a:schemeClr val="accent6">
                    <a:lumMod val="50000"/>
                  </a:schemeClr>
                </a:solidFill>
              </a:rPr>
              <a:t>Analysis Check imbalance in data-set (dependent variable</a:t>
            </a:r>
            <a:r>
              <a:rPr lang="en-US" sz="1200" dirty="0" smtClean="0">
                <a:solidFill>
                  <a:schemeClr val="accent6">
                    <a:lumMod val="50000"/>
                  </a:schemeClr>
                </a:solidFill>
              </a:rPr>
              <a:t>)</a:t>
            </a:r>
          </a:p>
          <a:p>
            <a:pPr marL="285750" lvl="0" indent="-285750">
              <a:buFont typeface="Arial" panose="020B0604020202020204" pitchFamily="34" charset="0"/>
              <a:buChar char="•"/>
            </a:pPr>
            <a:r>
              <a:rPr lang="en-US" sz="1200" dirty="0" smtClean="0">
                <a:solidFill>
                  <a:schemeClr val="accent6">
                    <a:lumMod val="50000"/>
                  </a:schemeClr>
                </a:solidFill>
              </a:rPr>
              <a:t>Using Seaborn visualization library, Histogram/scatter plot the </a:t>
            </a:r>
            <a:r>
              <a:rPr lang="en-US" sz="1200" dirty="0">
                <a:solidFill>
                  <a:schemeClr val="accent6">
                    <a:lumMod val="50000"/>
                  </a:schemeClr>
                </a:solidFill>
              </a:rPr>
              <a:t>distribution of recharge amounts for churned and non-churned customers, helping to identify potential patterns or differences between the two </a:t>
            </a:r>
            <a:r>
              <a:rPr lang="en-US" sz="1200" dirty="0" smtClean="0">
                <a:solidFill>
                  <a:schemeClr val="accent6">
                    <a:lumMod val="50000"/>
                  </a:schemeClr>
                </a:solidFill>
              </a:rPr>
              <a:t>groups (Non churn &amp; Churn ).</a:t>
            </a:r>
          </a:p>
          <a:p>
            <a:pPr marL="285750" lvl="0" indent="-285750">
              <a:buFont typeface="Arial" panose="020B0604020202020204" pitchFamily="34" charset="0"/>
              <a:buChar char="•"/>
            </a:pPr>
            <a:endParaRPr lang="en-IN" sz="1100"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827584" y="1300482"/>
            <a:ext cx="2966681" cy="1932092"/>
          </a:xfrm>
          <a:prstGeom prst="rect">
            <a:avLst/>
          </a:prstGeom>
        </p:spPr>
      </p:pic>
      <p:sp>
        <p:nvSpPr>
          <p:cNvPr id="8" name="TextBox 7"/>
          <p:cNvSpPr txBox="1"/>
          <p:nvPr/>
        </p:nvSpPr>
        <p:spPr>
          <a:xfrm>
            <a:off x="836729" y="3341876"/>
            <a:ext cx="3528392" cy="1061829"/>
          </a:xfrm>
          <a:prstGeom prst="rect">
            <a:avLst/>
          </a:prstGeom>
          <a:noFill/>
        </p:spPr>
        <p:txBody>
          <a:bodyPr wrap="square" rtlCol="0">
            <a:spAutoFit/>
          </a:bodyPr>
          <a:lstStyle/>
          <a:p>
            <a:r>
              <a:rPr lang="en-US" sz="900" dirty="0" smtClean="0">
                <a:solidFill>
                  <a:schemeClr val="accent6">
                    <a:lumMod val="50000"/>
                  </a:schemeClr>
                </a:solidFill>
              </a:rPr>
              <a:t>Observations: </a:t>
            </a:r>
          </a:p>
          <a:p>
            <a:pPr marL="285750" indent="-285750">
              <a:buFont typeface="Arial" panose="020B0604020202020204" pitchFamily="34" charset="0"/>
              <a:buChar char="•"/>
            </a:pPr>
            <a:r>
              <a:rPr lang="en-US" sz="900" dirty="0" smtClean="0">
                <a:solidFill>
                  <a:schemeClr val="accent6">
                    <a:lumMod val="50000"/>
                  </a:schemeClr>
                </a:solidFill>
              </a:rPr>
              <a:t>Low recharge customer has the probability to Churn more than the high recharge customers</a:t>
            </a:r>
          </a:p>
          <a:p>
            <a:pPr marL="285750" indent="-285750">
              <a:buFont typeface="Arial" panose="020B0604020202020204" pitchFamily="34" charset="0"/>
              <a:buChar char="•"/>
            </a:pPr>
            <a:r>
              <a:rPr lang="en-US" sz="900" dirty="0" smtClean="0">
                <a:solidFill>
                  <a:schemeClr val="accent6">
                    <a:lumMod val="50000"/>
                  </a:schemeClr>
                </a:solidFill>
              </a:rPr>
              <a:t>Churn probability higher between no recharge to 1K INR monthly recharge. More than 1K churn % is significantly reduced and No churn customers beyond the monthly recharge of 12K INR recharge.</a:t>
            </a:r>
            <a:endParaRPr lang="en-IN" sz="900" dirty="0">
              <a:solidFill>
                <a:schemeClr val="accent6">
                  <a:lumMod val="50000"/>
                </a:schemeClr>
              </a:solidFill>
            </a:endParaRPr>
          </a:p>
        </p:txBody>
      </p:sp>
      <p:pic>
        <p:nvPicPr>
          <p:cNvPr id="9" name="Picture 8"/>
          <p:cNvPicPr>
            <a:picLocks noChangeAspect="1"/>
          </p:cNvPicPr>
          <p:nvPr/>
        </p:nvPicPr>
        <p:blipFill>
          <a:blip r:embed="rId3"/>
          <a:stretch>
            <a:fillRect/>
          </a:stretch>
        </p:blipFill>
        <p:spPr>
          <a:xfrm>
            <a:off x="5587821" y="1300482"/>
            <a:ext cx="2720888" cy="2046856"/>
          </a:xfrm>
          <a:prstGeom prst="rect">
            <a:avLst/>
          </a:prstGeom>
        </p:spPr>
      </p:pic>
      <p:sp>
        <p:nvSpPr>
          <p:cNvPr id="10" name="TextBox 9"/>
          <p:cNvSpPr txBox="1"/>
          <p:nvPr/>
        </p:nvSpPr>
        <p:spPr>
          <a:xfrm>
            <a:off x="5371412" y="3278088"/>
            <a:ext cx="3092050" cy="1061829"/>
          </a:xfrm>
          <a:prstGeom prst="rect">
            <a:avLst/>
          </a:prstGeom>
          <a:noFill/>
        </p:spPr>
        <p:txBody>
          <a:bodyPr wrap="square" rtlCol="0">
            <a:spAutoFit/>
          </a:bodyPr>
          <a:lstStyle/>
          <a:p>
            <a:r>
              <a:rPr lang="en-US" sz="900" dirty="0">
                <a:solidFill>
                  <a:schemeClr val="accent6">
                    <a:lumMod val="50000"/>
                  </a:schemeClr>
                </a:solidFill>
              </a:rPr>
              <a:t>Observation </a:t>
            </a:r>
            <a:r>
              <a:rPr lang="en-US" sz="900" dirty="0" smtClean="0">
                <a:solidFill>
                  <a:schemeClr val="accent6">
                    <a:lumMod val="50000"/>
                  </a:schemeClr>
                </a:solidFill>
              </a:rPr>
              <a:t>:</a:t>
            </a:r>
          </a:p>
          <a:p>
            <a:pPr marL="285750" indent="-285750">
              <a:buFont typeface="Arial" panose="020B0604020202020204" pitchFamily="34" charset="0"/>
              <a:buChar char="•"/>
            </a:pPr>
            <a:r>
              <a:rPr lang="en-US" sz="900" dirty="0" smtClean="0">
                <a:solidFill>
                  <a:schemeClr val="accent6">
                    <a:lumMod val="50000"/>
                  </a:schemeClr>
                </a:solidFill>
              </a:rPr>
              <a:t>The </a:t>
            </a:r>
            <a:r>
              <a:rPr lang="en-US" sz="900" dirty="0">
                <a:solidFill>
                  <a:schemeClr val="accent6">
                    <a:lumMod val="50000"/>
                  </a:schemeClr>
                </a:solidFill>
              </a:rPr>
              <a:t>relationship between recharge amounts for the 6th and 7th months for churned and non-churned customers</a:t>
            </a:r>
            <a:r>
              <a:rPr lang="en-US" sz="900" dirty="0" smtClean="0">
                <a:solidFill>
                  <a:schemeClr val="accent6">
                    <a:lumMod val="50000"/>
                  </a:schemeClr>
                </a:solidFill>
              </a:rPr>
              <a:t>.</a:t>
            </a:r>
          </a:p>
          <a:p>
            <a:pPr marL="285750" indent="-285750">
              <a:buFont typeface="Arial" panose="020B0604020202020204" pitchFamily="34" charset="0"/>
              <a:buChar char="•"/>
            </a:pPr>
            <a:r>
              <a:rPr lang="en-US" sz="900" dirty="0" smtClean="0">
                <a:solidFill>
                  <a:schemeClr val="accent6">
                    <a:lumMod val="50000"/>
                  </a:schemeClr>
                </a:solidFill>
              </a:rPr>
              <a:t>Those customer recharge less than 5K in both months has higher chance to churn. High recharge customer are more loyal to the network.</a:t>
            </a:r>
            <a:endParaRPr lang="en-IN" sz="900" dirty="0">
              <a:solidFill>
                <a:schemeClr val="accent6">
                  <a:lumMod val="50000"/>
                </a:schemeClr>
              </a:solidFill>
            </a:endParaRPr>
          </a:p>
        </p:txBody>
      </p:sp>
      <p:pic>
        <p:nvPicPr>
          <p:cNvPr id="13" name="Picture 12"/>
          <p:cNvPicPr>
            <a:picLocks noChangeAspect="1"/>
          </p:cNvPicPr>
          <p:nvPr/>
        </p:nvPicPr>
        <p:blipFill>
          <a:blip r:embed="rId4"/>
          <a:stretch>
            <a:fillRect/>
          </a:stretch>
        </p:blipFill>
        <p:spPr>
          <a:xfrm>
            <a:off x="5868145" y="337851"/>
            <a:ext cx="2160240" cy="500817"/>
          </a:xfrm>
          <a:prstGeom prst="rect">
            <a:avLst/>
          </a:prstGeom>
        </p:spPr>
      </p:pic>
    </p:spTree>
    <p:extLst>
      <p:ext uri="{BB962C8B-B14F-4D97-AF65-F5344CB8AC3E}">
        <p14:creationId xmlns:p14="http://schemas.microsoft.com/office/powerpoint/2010/main" val="343765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350" y="195486"/>
            <a:ext cx="3507307" cy="369332"/>
          </a:xfrm>
          <a:prstGeom prst="rect">
            <a:avLst/>
          </a:prstGeom>
        </p:spPr>
        <p:txBody>
          <a:bodyPr wrap="none">
            <a:spAutoFit/>
          </a:bodyPr>
          <a:lstStyle/>
          <a:p>
            <a:pPr algn="just" fontAlgn="base"/>
            <a:r>
              <a:rPr lang="en-US" b="1" dirty="0">
                <a:solidFill>
                  <a:schemeClr val="accent6">
                    <a:lumMod val="50000"/>
                  </a:schemeClr>
                </a:solidFill>
              </a:rPr>
              <a:t>EDA (</a:t>
            </a:r>
            <a:r>
              <a:rPr lang="en-IN" b="1" dirty="0">
                <a:solidFill>
                  <a:schemeClr val="accent6">
                    <a:lumMod val="50000"/>
                  </a:schemeClr>
                </a:solidFill>
              </a:rPr>
              <a:t>Exploratory Data </a:t>
            </a:r>
            <a:r>
              <a:rPr lang="en-IN" b="1" dirty="0" smtClean="0">
                <a:solidFill>
                  <a:schemeClr val="accent6">
                    <a:lumMod val="50000"/>
                  </a:schemeClr>
                </a:solidFill>
              </a:rPr>
              <a:t>Analysis_2):</a:t>
            </a:r>
            <a:endParaRPr lang="en-IN" b="1" dirty="0">
              <a:solidFill>
                <a:schemeClr val="accent6">
                  <a:lumMod val="50000"/>
                </a:schemeClr>
              </a:solidFill>
            </a:endParaRPr>
          </a:p>
        </p:txBody>
      </p:sp>
      <p:sp>
        <p:nvSpPr>
          <p:cNvPr id="3" name="Rectangle 2"/>
          <p:cNvSpPr/>
          <p:nvPr/>
        </p:nvSpPr>
        <p:spPr>
          <a:xfrm>
            <a:off x="683568" y="564818"/>
            <a:ext cx="1717137" cy="307777"/>
          </a:xfrm>
          <a:prstGeom prst="rect">
            <a:avLst/>
          </a:prstGeom>
        </p:spPr>
        <p:txBody>
          <a:bodyPr wrap="none">
            <a:spAutoFit/>
          </a:bodyPr>
          <a:lstStyle/>
          <a:p>
            <a:r>
              <a:rPr lang="en-IN" sz="1400" b="1" dirty="0">
                <a:solidFill>
                  <a:schemeClr val="accent6">
                    <a:lumMod val="50000"/>
                  </a:schemeClr>
                </a:solidFill>
                <a:latin typeface="Helvetica Neue"/>
              </a:rPr>
              <a:t>Correlation Matrix</a:t>
            </a:r>
            <a:endParaRPr lang="en-IN" sz="1400" b="1" i="0" dirty="0">
              <a:solidFill>
                <a:schemeClr val="accent6">
                  <a:lumMod val="50000"/>
                </a:schemeClr>
              </a:solidFill>
              <a:effectLst/>
              <a:latin typeface="Helvetica Neue"/>
            </a:endParaRPr>
          </a:p>
        </p:txBody>
      </p:sp>
      <p:sp>
        <p:nvSpPr>
          <p:cNvPr id="4" name="AutoShape 2" descr="data:image/png;base64,iVBORw0KGgoAAAANSUhEUgAABJAAAATJCAYAAACIUewWAAAABHNCSVQICAgIfAhkiAAAAAlwSFlzAAALEgAACxIB0t1+/AAAADh0RVh0U29mdHdhcmUAbWF0cGxvdGxpYiB2ZXJzaW9uMy4xLjMsIGh0dHA6Ly9tYXRwbG90bGliLm9yZy+AADFEAAAgAElEQVR4nOzdeZhdVZk2/Ps+Y42pzITRIMqkQIAwKWIQbRv1vRhEo+2HYquI2toTgna/bTv01y3Sn932aytftBUHoHFClEagGwk4kEBkSmgQlYQpkJBUUvOZn/ePs9MWyfOcyq5UJanK/buuXKl6zj5rrb322mufrOyzH5oZREREREREREREIpk93QAREREREREREdm7aQFJRERERERERERa0gKSiIiIiIiIiIi0pAUkERERERERERFpSQtIIiIiIiIiIiLSkhaQRERERERERESkJS0giYiIiIiIiIhMISS/RnIjyTXB6yT5LyR/S/Ihkifsap1aQBIRERERERERmVquBvCHLV4/G8BLkz8XA/jyrlaoBSQRERERERERkSnEzO4C0Ntik3MAfNOaVgCYSXL/XakztytvlqnvP/JH2PaxM69a6m6bmTnLjT+16Hw3/vTwfDdeqvnD7ozSf7jx9fOPd+ODjU43/ujGOW58qEQ3nvHDOGhOxX8BQH/J34dqzS+ss9hw48MVfw3XdjgqTScseNqNb67MdOOVut/O5weLbrxc9dvfaPjxvkG/oYND/v5mgs4+9/hn3Hi0X9VG1o135Utu/Km+HjdeCY7XUfOe98vpn+3Ghyp+ezb3+ce3Vvf7rV53w3jzEQ+78cerh7rxwXLBjb8Sd7rxStsMv2IADfr79tNe/w7YvkG/T8sVf5+zfvEolYI+8ocW/nTWt934swtf4cYHrduNr3xiPzderfr1Rg5d4M8fwxX/nIzOvc19fvm1Wrr2HH6Q/4bhqn8AorlspBwdX7/eRjCXdbb78RH/FA6NlIMKAo3g3AOAA/fz9y26dkTz9OH7D7vx/pJ/Xlbr/jyx7lm/3t4t/mAs5P1yFh7kj7mhETcMBtfE/sFgXg+2j87VC05Y58Z/tWGhG6/V/QoO+dCJbvzES/3PJOz257knjznXjW+t+teNfNbv/1rD7+e+sj/Yo/Hz+Ab/+rz+Ob/e7i7/HL7vnvV+BQCG+obceGeP/7nqtX9wkBvftMU/yLmcf8zWr/cH3ciQP4Hki36fvvoUv083bPH7Ihf8a+foAwbc+LrNXX57cv5Bm9dVduNrn/fbWcz75Tz1nB+vVIN+zvr9PDjoz/eDA0E/F/x+e/bJLW58JJg8Oro73Pjb3uz/e+DZXv/AFPNuGE89639IKpeDD08AskEfZYJ4NpjQSiW/jjmz/cZG54AFJ/5M/yMJKsFngyee9ueDYtG/DvzV0mCHpwnv37PTxZtqj70fzTuHtllmZstSFHEggKdG/f50Ent2vG3SApJIStHikYiIiIiIiMhESBaL0iwYbc9bPNylBTd9hW0aIXkIydtIPkLyv0ku3NNtEhEREREREZHd7mkAB4/6/SAA8S2qO0ELSHsYGXw/ZHy+CeBKMzsKwMkANk5g2SIiIiIiIiIyNfwIwDuTbGynAugzs3F/fQ3QAtKkI/lDkr8i+TDJi5PYIMlPk1wJ4DSS60heQfKe5M9Lku2uJnnBqLIGW9RzNICcmf0nAJjZoJm5D2IgeTHJVSRX3dLYOpG7KyIiIiIiIiKTjOR1AO4GcATJp0m+h+QlJC9JNrkZwOMAfgvgKwA+uKt16mEuk++PzayXZDuAe0l+H0AngDVm9gkAYPOJlf1mdjLJdwL4ZwBvSlnP4QC2kvwBgEMB/BeAj5nZDk99G/1dyun80DERERERERGZvpif1s8Ib8nM3j7G6wbgQxNZp+5AmnwfIfkggBVofv/wpQDqAL6/3XbXjfr7tHHUkwPwKgCXAjgJwIsBXDSOckREREREREREXkB3IE0ikksAvBbAaWY2THI5gDYAJefOIHN+riFZ5GPzNiU/B3DT0wDuN7PHk+1/COBUAP/Wqo1nXrV0h9gdl1zvbnvKx093408e/gE3fkDHZjc+VPPTfD7Xc6wbX7DZT2E+MMNPK/tAZa4bz6ZcLt06HJ8eXUU/nWcpeKTV1iE/PqPDLydKL79+2N+3ue39bnyIbW68XPXjUWrZapAyfHDITy3b3uZ3dpTSO9qvee1+DvPBmp8a95l+P+3yAd3+tz+Ha/4ptWF4phs/ZIY/pvsqfsrfDb1+SuQo9W6UFOGp+iFu/NDCE357irPdeLni71dn39NBe4BKxyy/jkF/H7o6opsa/e3TpgaPUow/96JT3fiCp+5144PzXuzGh4b9dMNtxXT/u7VpwE/t2xOc8w3zz5kohW8+mJ4aQer0zYPp2hPp7ffbUwyuTtFxLPlZr9HuT03hfo0E5cTzfXwcR8r+a51t/piO0rBvHPB3Ynann0K7UvOvD+WyvxP5ID00g30ecL/MDnT60yhqwZCo1/0dzkTtCbr64d4XufGj5/mPbdxU8uf14z94thu/7/M3uPEjzznejW898l1ufH5ugxtnME8/0zjALye4jg3V/HHy3Eb/QB6wwD+HK1W/PSODfqp1AOiaGaSpL/oTS+9W/wTcf57f1sFgzJVG/NTjnV1FNx6N6Q1b/HNmwWx/8A4H59Ljm/x+OGzugBvfNOx/fn18o38yvXi+fwx6h/39rdX8Yxl9ZohS1A8O+HNNd09Qb9U/vpWSX05Ht98PhYI/fp7b4scPnuuX3z/ib18u+8e3vT1+nGx07YhE83r0+bUelN8ZXBMLwXy5dcCvoHeL/wF84cH+fLClX18skcmnO5AmVw+ALcni0ZFoLuhElo76++7k53UATkx+PgeAP1s03QtgFsl5ye+vAfDf42m0tBYtHomIiIiIiIhMV7oDaXLdAuASkg8B+DWaX2OLFJOHamcAbPsu41cA3EjyHgC3AxiK3mxmdZKXArg9uVvpV8n7RURERERERKad6E5YmRxaQJpEZlYG4N1j7d0z+69m9qnt3r8BL7xr6eNj1PefAPzvgYmIiIiIiIiIjJO+wiYiIiIiIiIiIi3pDqS9gJkt3NltSR4D4FvbhctmdsqENkpEREREREREJKEFpCnGzFYDWLSn2yEiIiIiIiKyJzGvL1XtTlpA2sdlZu6YovuUj5/ubrvyH37uxstv8nNVFrN+yvAFRT9Vb1/NT9Wbn3moG5/73Bo3buY/BipKtdkWpNosVzPI53ZMh9lfyiGb8dNkzmz3U9T2BylbK7UgFXqQ6a0RpKAu1f3y5xX8tPOPc4Ybj9KXdhT9zou2j1LRtrf7E3y0XyN1P83x3HyvG39syB9DuYyfcnZBV78bf3TjbDcO+CntD+p8Pti+M4j7olS9zw74qYazMw504wdjrRuv5vxxsnXOYWir+GmLM3V/TLf5RYXp06OU4X1+tQgyhoc2N+a68eKCo9z4rCfvd+OZzMmp6m0P+iFKX19v+C9Ec8ezOX+CygQVRMeF9Ds0Sk08q8NPr/zspij9tN+eYjC/RvNx1c9YjPbixKQmzmbieSuqO+rrzrZ0+aHrDf/kmNUe5Dx3H5cYay/65UfnZJTeOsjEHcoE81Yw5NA/4m+/Pu/Puy/pesqNZ+fNd+NHnnO8G19z/So33v42N4wy/Ulr3tA6N17JHOLGmQ8+LxT8ya+tzT/upbJfzsH7+fEL33kYvveD9e5rubyf9nzWXP+axeAcGAyG7n6z/cH166DeSFe3n3w4GxTTP+y/ML/Hn896B/3ynxvw++FFM7e68c0Dc9z4xgF/vjxkln/sH7ag/83v/2xw7rW1+yexBRP+rFnB5/gOv/3R+OmZ43/Wiq6HW4b8/j9g5ogb328x8NNf7fieUqmBQsGf6Lo6/Xj/4MRkVO5oC67pXf45sHXQb08+eAh0dIx7+/xjeaA/LYpMKC3XiQS8xSMA4eKRyFQVLR6JTDfR4pHIdBMtHolMVd7iEYBw8UhEJofOuGmE5OdIPkzyEZL/QlI5DUVERERERERkl2kBaQ8jme5+3ricVwB4JYBjAbwcwEkAXj0RZYuIiIiIiIjIvk3PQJpkJH8I4GAAbQC+YGbLSA4C+DyA1wP4S5LfBnA9gDOTt/2Rmf2W5NUAbjKz7yVlDZpZ9FAES+ooACCAPIANk7RbIiIiIiIiIntUJniGlEwO3YE0+f7YzE4EsBjAR0jOQfPJumvM7BQz2/Zk6n4zOxnAFwH8c9pKzOxuAHcAeDb5c6uZPeJtS/JikqtIrvq3/7x7HLskIiIiIiIiIvsSLSBNvo+QfBDACjTvRHopgDqA72+33XWj/j4tbSUkXwLgKAAHATgQwGtInuFta2bLzGyxmS1+z+tSVyUiIiIiIiIi+xgtIE0ikksAvBbAaWZ2HID70fyaWcnMts8fac7PNSTHKHkgdpAQGQBwHoAVZjZoZoMAfgLg1F3eCRERERERERHZ5+kZSJOrB8AWMxsmeSRaL+gsBfDZ5O9t3ytbB+BEAN8BcA6azzWKPAngfST/Ac1nIL0aO/FVuKcWnb9jQYd/wN22/CZ//ar4yqPc+FF/4z/Du/OoI9z4tXP+0o33D85248CRbrRWawTb+4bz/vdmO9qj79MSjaCK3v6iG186f7m/fffBbnzEOtz4LWsWuPFy2R8a9Yb/yKxyuerGrZEux/X+C/wxUfGLR63mlz+vrd+Nb6n47d88cqAbP+VLr3fjh5yzxI3bwS9x4/dV3uLGH37C39+H4bend0vNjUcsyDF+0Vb/VB4+yr+DcKBjvhu/esWLU7UHAKJkjof4u4zBEX/7KCdkZ4f/Ql9/uvP4pTd92o3nTnqlGx846GV+e57z2xOdGsMlP/7sBv/YV6v+fjWCCnJ5/2TKBP1Zr/vlzJ7tj91nan5BtZo/p7z0RX75pYpfTj04jIND/gvRHNEIzg1LN0zCcwwAujr9fR4c9t+ztd/f51zwyeqJkv9CtebPc8Wi/398Q8Pb//9T08CgH4+2j65jmeC/FnO5dO2JHL1fnxtft3WWG1856M9bJx53nht/4rBL3PjAG/zj+8gD/vGt1fzrcCa7vxsv5P3+qdfnuvFoKD6w8gl/+2COKLT753YuH+doic6DgT5/Qltb8Y8xg4no11m/L0rD/nxWgh8fHq648Wee9AdvtF/R2E0rk/PHUK26NVU5uWCsLFjg92c0VqL5vr+v7MYbwYS8tddvT7Gt1T87djQy5B/H+x/yP+NFYzobjJ+24HN5uRw//2ZgwI8PDfljKxN8WKlV/XOgFlzTH3hgxI1HYzQT7HN0rY8+kzz1lH+dedsrokfoTg8M/i0nk0MLSJPrFgCXkHwIwK/R/BpbpEhyJZp3HL09iX0FwI0k7wFwO4ChFu//HoDXAFiN5h1Mt5jZj3ex/eKIPnSLiIiIiIiITFdaQJpEZlYGcLbzkrcM/K9m9qnt3r8BL7xr6eMt6qoDeP942ikiIiIiIiIi0oqegSQiIiIiIiIiIi3pDqS9gJkt3NltSR4D4FvbhctmdsqENkpERERERERkL5bJ6RlIu5MWkKYYM1sNYNGeboeIiIiIiIiI7Dv0FTYREREREREREWlJdyDt454e3jHd9wEdm91ti9mZbvyov3m1G1/xmTvd+HGX+OlOh8/2c1J2daZLazo07MdHSn76tFzK2x4zGaAeZC2O0jdv6n6RG5/bv9aND3QtcOPDI/PceJQ+OBKlTo1S8kbb14Is9fmgHzJB+RtHetz4go4tbryPfjrSQ85Z4safvHG5Gz/wDL/86mFvcePdwViM0qlu7o1S1AblNIIUtS89wY13PLrSjRcPfonfIPjpsBmkrW1lJEhf3+Vnvg71BSl2I1FTcye90o1XV/7cjXcf46cVHqqd5MY7g/TBUXtGhv2To9Dmp9aOygnP1SAtNYOpYHDQb097u9+eKJX7cDlIr1zw2xllrawEqY9zwbmRgR+vRidfoNVYHyn5ZbUV/fcEWZfRu9W/QHR1RscsSBtdC9K2B/N9reb3aTSvRMc4EqUMj+azyDMD/nx/0Ax/MuivtPnlDPvXwwM6e934ppxfb7nsX7DagnM1+swQ9U+x6Hd0tH10zmeicz4Y040W50Yu7+9blD497WeG6DSrB2nko3qj8idK1EVpq20E+xWlZo/b4zcomhejsRi1J63ouGfD8ZPuM2Ta42vRbmXisR6NrUwwSKMxGo0VC45ZuG/BPkR91AjKiYofx8c5kdS0gCSSUrR4JCIiIiIiIrsP81o52530FbZxIrmQ5B/t6XZsQ/IdJB8Y9adBUs9KEhEREREREZFdpgWk8VsIYK9ZQDKza8xskZktAnAhgHVm9sCebpeIiIiIiIiITH3TegGJ5F+QXJP8+bPkrqFHSH6F5MMkbyPZnmy7nOQVJO8h+RjJVyXxLMkrSd5L8iGS70+K/yyAVyV3+/x5UP9FJH9I8sck15L8k6RN95NcQXJ2st2i5PeHSN5ActaoNi1Ofp5Lct1O7vrbAVzXol8uJrmK5KqbvvdvO1mkiIiIiIiIiOyrpu0CEskTAbwbwCkATgXwPgCzALwUwL+a2csAbAXw5lFvy5nZyQD+DMDfJrH3AOgzs5MAnATgfSQPBfAxAD9L7vr5pxZNeTmadyqdDOD/BTBsZscDuBvAO5NtvgngcjM7FsDqUXWP11K0WEAys2VmttjMFr/pgvfsYlUiIiIiIiIiMt1N54donw7gBjMbAgCSPwDwKgBrR32161dofhVtmx848T8AcCzJC5Lfe9BchKrsZDvuMLMBAAMk+wD8OImvTsrtATDTzLalLPsGgO/uZNk7IHkKmotUa8ZbhoiIiIiIiMjeLpMyo7bsmum8gBSNpPKon+sA2p3X6vh93xDAh83s1hcUTi7ZyXaMrq8x6vcGxu7/Gn5/l5ifx3ZHb0OLu4+2V6rt2IShmp+He0FxoxvvPOoIN37cJVvd+INXPejGs29Ml6qyo91PeVkqu+EwvWilam4dff2GObN2vEkvlwWiDKlRxtYR8/t0oGuBG+8ZeMaNFwtHuvGojzo7/AaVSukm2lzRT9ka9UOU7rQjGMUN89szXGt343OLW/xyFvpj8cAz/ZTtz9xxn1+On+0+FKUwb5Uy3BON0f7uA9z47IMH3Xhm7SNu/LLMI/hc49Id4maWuq314CCXKn45PZ3+YEmb1TDImIvSzP3deMfhh/vbP3C/X9DL/XC15sfbi348F6RazwYnay5I9V0uB+mhg7kmToftbx/NHe1ByvmoH6KUyG2FoP0px1uhELSnmj4tZtQX0VisBftcLATlB7sWjd2uDv8NfQNxamq3PcE8XamkS+kdzQVRv8Xl+PGhst/OgYJ/Mu3X4X+WeGZwlhsfrvvXjf3bNrnxfMGfX6P5eEaX3xF9A34/F/JuGJngnC92+P3QKuV5W4c/GBs1v01RGvZCm/+xNDpf43nOj+eCeqNyCgV/+7RyOb/8WtQ/wTwalROmuw/KyQf7lXZejD5zRu2MxlB0XCoVf1KMto/GT6Pu908mOMcAv+8aZuG+RedrtM9hPPg82gj6Ipp3i0Ff1IMPztGxbwQXjnBs5SbmnBFpZdp+hQ3AXQDOJdlBshPAeQB+No5ybgXwAZJ5ACB5eFLeAIDuXW2kmfUB2LLtmUtoPgB7291I6wCcmPx8AcZAMgPgLQD+fVfbtS+JPpN5i0dAvGgisrfzFo+A9AtdIlNV2kUQkb1d2sUjkb1d2gW8aPFIRCbHtL0DyczuI3k1gHuS0FcB+LcttPZVNL/Odh+b/8p6HsC5AB4CUCP5IICrx3gO0ljeBeAqkh0AHkfz2U0A8I8AvkPyQgA/3YlyzgDwtJk9vgttERERERERERF5gWm7gAQAZvZ5AJ/fLvzyUa//46ifl4z6eROSZyCZWQPAXyV/tnfWGPVfDeDqUb8v9F5Lnsl0qvP+RwEcOyr0v8eob7lXjoiIiIiIiMh0Q92FtlvpZm4REREREREREWlpWt+BtLuQfD2AK7YLrzWz86ZyXSIiIiIiIiIigBaQJkSSoe3WMTecYnWJiIiIiIiIiABaQBIRERERERGRKSijZyDtVlpA2sedUfqPHWLP9RzrbAn01Xrc+LVz/tKND59tbjz7Rv8kP+R/HeHGX/HJ17jx9uOPd+NfwfvceLHg15vL+fFi3m8/AFRq/nsywfy18on93Hi16sczmaPd+AcOudmN9846zI0PoduNr+o8wI2Xq24Y9XoQD7IEl8p+3w0O+W84suN3bnwz5rnx3oo/Fv9zq/9NztL8c9043+4fsDd//xw3vuAN/lgsL3yZG//2vNe68UbD75+on+c9cocbHzhssRvvPeVEN37A2nzQHr/eVnq6/H0YGPa339znP3Kvs8PffmjYb5QFpyV/dI2//SvPcOPVN13ox3/rlz9S8tvTN+Bvf6Z/aDBU8fthJIhv2Jx145VqPD95jnyRv/1Q2T8HylU/vnGz3w+1Wrr2HPViv/yhkt8P0VxTrwfb19O1BwDmz/bjQ6Wg7qBNxx/uvzAY9nVQ74i/faXql79gln9+Dwz65UfnUmSiUmUfPe95N/67LXPc+PMD8934m7I3ufH13ce58f6afz08cD//o/BwKV0H7T/PH4vR8a0E8WrwQq1ac+MWXE+icgCgUfPHUMeMdjfeGcTLJb9NxTa/T6sVf/tqxQ2jVvXLifa5VvMvovmCX04u7x+zWtUvh8EpELWnEl3UA+VyVG8wF1T84xjNfxYc96j9Q/0jwfZ+Oe2dbW68e6Y/fmpBezLBh+lyOTgHWpyqhbx/DY2OZbHoj5VKNNaLfvnRGIqOTTQWo3qrQV909vjHAPCPgch46CHaIilFi0ciIiIiIiIi09U+tYBE8iMkHyF5Dckiyf8i+QDJpeMoaxHJN0xGO8eL5JJkfx4meeeebo+IiIiIiIiITA/72lfYPgjgbDNbS/JUAHkzWzTOshYBWAzA/07RbkZyJoAvAfhDM3uSpH/Pt4iIiIiIiMg0wOgZIjIppu0dSCT/guSa5M+fkbwKwIsB/Ijk5QC+DWBRcsfOYSTXkfwUyftIriZ5ZFJOJ8mvkbyX5P0kzyFZAPBpAEtb3cFE8pMkv0HytqT880l+Lin/FpL5ZLuzkrJXJ3UVk/g6knOTnxeTXN5il/8IwA/M7EkAMLONLfrmYpKrSK762g9vS9mzIiIiIiIiIrKvmZYLSCRPBPBuAKcAOBXA+wD8/wDWAzjTzK4A8F4APzOzRWa27Qm+m8zsBABfBnBpEvtrAD81s5MAnAngSgB5AJ8AcH3y/utbNOcwAG8EcA6ai1Z3mNkxAEYAvJFkG4CrASxN4jkAHxjHbh8OYBbJ5SR/RfKd0YZmtszMFpvZ4j8+9w/GUZWIiIiIiIiI7Eum5QISgNMB3GBmQ2Y2COAHAF61E+/7QfL3rwAsTH7+AwAfI/kAgOUA2gAckqItPzGzKoDVALIAbkniq5M6jgCw1sweS+LfAOCnDWotB+BENBerXg/gb0gePo5yREREREREREReYLo+A2m8X4QsJ3/X8fu+IYA3m9mvX1ABeUqaMs2sQbJq9j/JJhtJHa3aWsPvF/mivIzbPI3mHVRDAIZI3gXgOACPtXrT+vnH7xBbsPlhd9v8zEPdeP+gn/u4qzNdqvtXfNJPkf7LT/7UjZ98uZ9bOXf6xW68nDKtc5DVFLmswczfiWzGf1Nvn19WseCXE2SixTOzj3XjCwb83OPW5Zc/UnbDKPhZoMM076Wyv78dben266nqwW58fnGz356sv/Y9POK3p7PD3z4aiwte90o3/uR3f+LGD/pD/wA35p7l1xt+VztIpfuiHc9TAOj+75+78bZDX+bGazW/nzMt/ishSo/bN+jvw4xO/w0jQQrz3q1BWuGUKcaLZ/jzR+kuf/7oXjzsb19a7MYL+XSXlU2DBTc+s8NPvVtrBGmLg/TWwSkQzlub+v1UwzM6gzTQwTkfpSCO+id6LsFwMAd1tfmTRLnm73A0TqKU81H7AaBU8d/T3RGkDA/ms82D/kermZ1Rim5/36pBFvZCkO45F+xzNH+3Ou89Ud9FfR1Z1zfHjR8y059Ht5Y73PizHcH1cOsjbjw/8zA3PlKe5caj61g++ORc9U9tdLb5/RalZm8Eqc2z2SAdeXCOReUAQDZMbR6UFUwImWgiCkTp4nNBe6JLZSVoT9T+qJyojzK5dPs1UedGWtH+RqLjFY0hCyaPTMqxWA+OV3TcI9F8n7IbWqoFY6JW9efvVteUNKKx2AjOmbRjVGQiTdfRdxeAc0l2kOwEcB6An42zrFsBfJjJLE1y27/kBgB073JLgUcBLCT5kuT3CwFsy6C2Ds27igDgzWOUcyOAV5HMkexA8+t7/qco2SXR4pGIiIiIiIjsPsxmpu2fvdHe2apdZGb3oflcoXsArATwVTO7f5zFfQbNZx49RHJN8jsA3AHg6FYP0d7JtpbQfF7Td0muRvPOpKuSlz8F4Askf4bmXVGtynkEza/HPYTmfn/VzNaMt10iIiIiIiIiIttM16+wwcw+D+Dz28UWjvp5OZrPNPJeWwVgSfLzCID3O+X3AjhpjDZ8crvfu7zXzOx2ADt8R8XMfobmw7F3ipldieZDvkVEREREREREJsy0vANJREREREREREQmzrS9A2l3IvluAH+6XfgXZvahqVyXiIiIiIiIyN4qM8kPrJcX0gLSBDCzrwP4+nSrS0REREREREQEAGhpcyXLtHL/bza5A2C/xnp3+5kbf+3Gl225wI13dqRLi3zu1q+48YFf3u3G77nil278qZv8dkZp54OMpJjT48fLVX+/2ot++c9v8cvJ5/xyin4GcJx40EY3Pgub3PjMrevc+L/3vcGNRw/7L+T9/Vq/0Y8XC9F++fGjDxpy4zMLfhyI9/nb9x/hxrs6/Z3rbPfbdP7s5W687ZGVbvypm+504ze/7T/ceJRCO0rF/eqX+OfkAQOPuvG2R+9141fPvtyNR2lwo3ZWghTj7cUo7o+VJ5/142Hq2iBN8EUv8/Mk9Dzhx4dWrHDjX335MjeeS3muzp7hx7vb/XwIHYUgBziA+3/jVxKlTC7k/XK6gvo8c80AACAASURBVPm4s81PH9xV9Nv64G/9QRGlrC7k/XhPd9CnwXzTFbTz0SeCFNQpUz7P6vH3K0rb3tXut2ek7JcTHfuetoobX/GIf9yrVX/H9pvnN3RTr19vdG5H16VKUG903KN+PmB+/D/F+83w++LAzs1+m8wf7PMbz7rxnt7H3fi3B85149G5NKfb79NN/f6HiWj+y2X9+I0/fs7fPkh73t7pT7x9mwdTldPR1RZs7w+WqJy2Nn8sbu0dSVV+vuCXX620zCuzY3va/QMZpWzPBSnS29r9/RroK7vxVndFtAdtygd9EZ2vUR0bNwy78WjfssEHwI3r+4J6/e2jsdjR6e9vNtixQpt/7Esj/rUyE0w4+YJffrnsj6FoTAz2l9z44UfOduObnvfHRLWWbuxWSvFnA0/XDL//r7g4+LA7Taw45eRpu6Bx6sp79rpjp2cgyQ60eNSUdvFIdh8tHjVN9uKR7HlaPEraM8mLR7LnafGoabIXj2TP0+JRUu8kLx6JyOTQV9hEREREREREZMqJ/lNNJsc+dQcSyY+QfITkNSSLJP+L5AMkl46jrEUk/e8B7QEke0j+mOSDJB9OHrYtIiIiIiIiIrLL9rU7kD4I4GwzW0vyVAB5M1s0zrIWAVgM4OYJa92u+RCA/zaz/0VyHoBfk7zGzPx7wkVEREREREREdtK0vQOJ5F+QXJP8+TOSVwF4MYAfkbwcwLcBLEruQDqM5DqSnyJ5H8nVJI9Myukk+TWS95K8n+Q5JAsAPg1gaas7mEh+kuQ3SN6WlH8+yc8l5d9CMp9sd1ZS9uqkrmISX0dybvLzYpLLW+yyAegmSQBdAHoBuF8WJnkxyVUkV33/37+ZvnNFREREREREZJ8yLe9AInkigHcDOAUAAawE8P8A+EMAZ5rZJpIrAVxqZm9K3gMAm8zsBJIfBHApgPcC+GsAPzWzPyY5E8A9AP4LwCcALDazPxmjOYcBOBPA0QDuBvBmM7uM5A0A3kjyFgBXAzjLzB4j+U0AHwDwzyl3+4sAfgRgPYBuAEvNzH3qqJktA7AMiLOwiYiIiIiIiOzNWmU8lIk3Xe9AOh3ADWY2ZGaDAH4A4FU78b4fJH//CsDC5Oc/APAxkg8AWA6gDcAhKdryEzOrAlgNIAvgliS+OqnjCABrzeyxJP4NAGekKH+b1wN4AMABaH697oskg0TSIiIiIiIiIiI7b1regYTmXUfjUU7+ruP3fUM07xp6QW54kqekKdPMGiSrZv+TXLiR1NGqrTX8fpGvbYx63g3gs0n5vyW5FsCRaN4xFXp045wdYg9U5rrbmh3rN7Lmp1ce8rOIolT241/B+9x47vSL3TiDJcGD3+Sncl9y1xVufNO8o9z4/BXf9ysAsOHUC9z4M5UD3PivH/dTmxYK/hpuPucPi2t/668JdnfveBwBIJc70o2Xy34qVEapYoMUqY0gV3at5m8/POKXf8vT/lTU1eXvVyHvj9GhYX+/IuWy387PP/UKNz6j21/bzbz1MjdeGvbPjVxwfC3oz2vu8vuhp2eJGy90nunGh7b46aej49hKuezvWyFIQxyJ9jlKN9xo+Nv/f3ce7cbnzjvejRdPfI8bL/X5Yyg6V+t1/1iuf7bqxru6/LGeyxXc+OCg356of4bcKPDsc/6x7+7225PP+WmUCwV/f4t+85EL/lewb8A/jl2dwdxR9ttTr/v7lR3H/0YOj/ht6g7aNDjiH4O1T/rHfvas6Ni3u/GhYf8RhsWiX++mXr8vIg3/FEal6vdDPTj3ItG0svZpv+K18I9xhvu58Rcf7PfDfeV5QYv8zzCR4ZIfLwVjsVb3d7h/0C+HwXX1pUdF7U9Xzowe/3MHEKdtj7KhR/Nf2jZ1dHS78XrQd5EorX24fTAfZFNmbor6p7Ojw41H51hUTq02MV8KmDXL/ydDdFwi+x88041H158oE1ZHu3/ORKJmpj1eQDxWikW/TZWqf9BmzPAvclGTZs32t4/GRPS5cGgo+LwedFLac0NkPKbrMLsLwLkkO0h2AjgPwM/GWdatAD6cPFsIJLf9a2QAza+K7apHASwk+ZLk9wsB3Jn8vA7AicnPbx6jnCcBnJW0cT8072x6fALaJ9uJFo9EREREREREpqtpuYBkZveh+Vyhe9B8/tFXzez+cRb3GQB5AA+RXJP8DgB3ADi61UO0d7KtJTTvHvouydVo3pl0VfLypwB8geTP0Lwraqx2viIp43YAl5vZpvG2S0RERERERERkm+n6FTaY2ecBfH672MJRPy9H85lG3murACxJfh4B8H6n/F4AJ43Rhk9u93uX95qZ3Q5gh+9ZmNnPABzeqo5R265H83lNIiIiIiIiItMe9RDt3Wpa3oEkIiIiIiIiIiITZ9regbQ7kXw3gD/dLvwLM/vQVK5LRERERERERATQAtKEMLOvA/j6dKtLRERERERERATQAtI+b6i043dGg+yuqAepJyMjJf8NUXrlYpAeupwyveuSu65w48vPuNyNn/Vd/+attae9K6zj0DU3uPH6MW9w45nsIW68FPRRLR+lwPVP2eEgfX2UejdKwRqm0g0ysGaCNKJps8K3tfkVROlLa0H61fagnJGRIH19UE6U3nVo2C8n6s8onWra/omOe/+A3z9RP4xHdIyjOsrldH2UNq1wpLsn78Z7e/1U6FGfRu2sBqnNo2PZE7Snv99P8d4WpDnOB+dwLWhPNOa6u/39HRz0x1DUnpkzguPudzMs77czOux9A/720XUpup5Ec1m0PRCnUe4f9MvKB/P0jBl+X2/tC87XoK8LeX+nLbgW15GunVHa+WxwcKIU2tE50AheiNofifbL+/wCxGOl4p96cVrtYBpNm5o9ikf9FqWcj0THJRt1BIB68IEuek80L0bHOJJ23orkg3Oj3gjKj8b0pD83JdrfYN4K2p/2nJmo62o0HsL5NSzHb08jOl7hmI7moJQfqgAwGHPFYrp5txKM6egQRGM97TUumof2VUw7icguUW+LpBQtHomIiIiIiIhMV1pA2kkkDyD5vT3djlZI/ozkA8mf9SR/uKfbJCIiIiIiIiJT35T+Chub92jSLO3NnemZ2XoAF0x2PbvCzF617WeS3wdw4x5sjoiIiIiIiIhME1PuDiSSC0k+QvJLAO4DcCHJ1STXkLxi1HZfJrmK5MMkPzUqvo7k35O8O3n9BJK3kvwdyUvGqHdN8nOW5D8m9T5E8sMt3jdmfWy6MtmH1SSXJvElJG8aVdYXSV60E33UDeA1ANw7kEhenLRl1V03LRurOBEREREREZG9DjOctn/2RlP1DqQjALwbwN8BWAHgRABbANxG8lwz+yGAvzazXpJZALeTPNbMHkre/5SZnUbynwBcDeCVANoAPAzgqp2o/2IAhwI43sxqJGePsf1Y9Z0PYBGA4wDMBXAvybt2piMC5wG43cz6vRfNbBmAZQDw1duDJ/yJiIiIiIiIiCSm3B1IiSfMbAWAkwAsN7PnzawG4BoAZyTbvJXkfQDuB/AyAEePev+Pkr9XA1hpZgNm9jyAEsmZO1H/awFcldQJM+sdY/ux6jsdwHVmVjezDQDuTPZtvN4O4LpdeL+IiIiIiIiIyP+YqncgDSV/u/d1kTwUwKUATjKzLSSvRvOOn23Kyd+NUT9v+31n+oSIcnP6xqovuj+thhcu8rUF2/2+YeQcACejeReSiIiIiIiIiMgum6oLSNusBPAFknPR/Arb2wH8HwAz0Fxk6iO5H4CzASyfwHpvA3AJyeXbvsK2E3chtXIXgPeT/AaA2WjeRfVRAHkAR5Msorl4dBaAn49R1lsA3GRmpZ2pOM1XK9sKfnw47xeSy/nxWs1fe4u2jzQafjmb5h3lxs/67ofc+O1v+Vc33v3Ae9z48y95N15UfNp97YB1v3DjxcJCN17Iu+GwjxiesVk3Wi7X3Xg+7998ONnHLFIspmtPqeTvV1ub30GZjN8/pZL//P3uLn/7fD5dObmcv1/Z4N7PStXv57Y2/w354NwbGvL7p1Dwy8kw/XGM3pIP6qgF+5YL9iGtjnb/2BSD9vQP1Pxycn450VisB/NQ1D9tQTtLI/4x6+jwx3Sh4FdQqaTLKRGVPxKcY41G0D9+GOWy3z/t7dE575dTCsqJZIKLWzUYh0B8XmaLwXk2ku7Yd3f7Ozc46Pd1WvW6355ofp0RHIOor6Pyw+kj6GoG/Zx2Hkr7aIiO4L/ghkbSlVOMPgvt1Keu38sG50zUD5mU3xlo1Z3ZYLCnvRREbW2Yf/Cjfchkg31O2aBsMCjieTqq1y8/KCY8N7LBfkWi/Y0/+/kamXT7G6n5l8lwv9I+ryVt/0Ra7ZcFY7ERHLNII7i0Rp/DomtQ1NRobEWivov2d7qL5hCZHFN6AcnMniX5cQB3oHkXz81mdiMAkLwfzWcMPQ7A/1f9+H0VwOEAHiJZBfAVAF/chfJuAHAagAfR/Mh1mZk9BwAkvwPgIQC/QfPreGN5G4DP7kJbZAzR4pGIiIiIiIjIdDXlFpDMbB2Al4/6/VoA1zrbXRS8f+Gon69G86HWO7zWqt7k2Ud/kfwZq707W99Hkz/bv/8yAJeNVc+o7Zfs7LYiIiIiIiIiIjtjqj5EW0REREREREREdpMpdwfSZCN5DIBvbRcum9kpY7zvBgCHbhe+3Mxuncj27e66RERERERERES0gLQdM1sNYNE43rfbsp7tzrpERERERERE9kZpH+Auu0ZfYRMRERERERERkZZ0B9I+7qA5lR1iW4f9YdEwf3W3oz3dqm8uSLVYzAepNoOMlNFi8/wV33fja097lxvvfuA9bnxg0QlufA2A1/znJ93Xeg/yb14bfMrPhVos+nl8o1S3W3p3PF4A0N2Td+NdXf6xjFJ9p03xGqXGjVLpRmlHN28qu/Fov9qjVOglf796ZvjbzwziW/v9tNrR9rN6/AO2cVOQCj3l0n20X3Nn++2ZN9uv4Onngpy841AO2lTIB+nZg1S3tSCtemenX06UoXbL1qob338/P+f27Jl+fO0T/liMztUoJfnGjX5u8M4uv95CwS9oaMg/ZnHaa789GzYE7en0z7Fczm/P8Ehw3IP2R+3sC86xzo5g/AQpz6P2pE3/DQBb+vw2dQVjMUrnvnbdsBvv6Sm68WheHB5Od92IjkGp5O9XKWXa+ej6kDYVd0cwf0fXpaj8g+f45+qWYX9M1xtRO/14qexPNtVgGo36J0wjHqQFHxjw57JIPH7icvLBCRXNZyPBGIrmm6hNUbr7am1iUo9b8JkkPjf8gxAds2g+s+BYRmM6KidKLZ82RXm5HH3GS1UMymX/uEfHN5v1+zlqTyQqv1ZLVw4Qn5fR5+zomMXSzbvReR/tc9pjGV27RSaSRplIStHikYiIiIiIiMh0pTuQphE2l9n/DsBbANQBfNnM/mXPtkpERERERERk4jG6pUwmxZRaQEoWSGgW3Sy6z7sIwMEAjjSzBsn5e7g9IiIiIiIiIjIN7PXLdSQXknyE5JcA3AfgQpKrSa4hecWo7b5MchXJh0l+alR8Hcm/J3l38voJJG8l+TuSl7SolySvTOpZTXJpEs+Q/FJSz00kbyZ5QYtyxqy/RV1LSN40qqwvkryoRXd9AMCnty2wmdnGoE0XJ21ZdfP3vtqiOBERERERERGRqXMH0hEA3o3m17NWADgRwBYAt5E818x+COCvzayXZBbA7SSPNbOHkvc/ZWankfwnAFcDeCWANgAPA7gqqPN8AIsAHAdgLoB7Sd6VvHchgGMAzAfwCICvjdH+seqP6krrMABLSZ4H4HkAHzGz32y/kZktA7AMAG57sDIxTy4UERERERERkWlrqiwgPWFmK0ieA2C5mT0PACSvAXAGgB8CeCvJi9Hcp/0BHA1g2wLSj5K/VwPoMrMBAAMkSyRnmtlWp87TAVxnZnUAG0jeCeCkJP7d5C6f50jesRPtb1l/i7r6d7aDEkUAJTNbTPJ8NBe2XpWyDBEREREREZG9HqOUkDIppsoC0lDytzs6SB4K4FIAJ5nZFpJXo3mHzzbbcr02Rv287feoD9Lle21trPqjMmt44dcM24LttnkawLYc9jcA+PpYDesv7bj7XUU/9eRQxU/72ghS40bptqPUk5VakBY0+KJlOUilu+FU/xuFh665wY13vOx1bnx+i2xrP32d/9pZ3/uwG8/ljnLjadMWt3f4w3Vk2D9mxWK61NpRSvWoPVGq7HqQSjcaExO1X11dfjmDQ34/RynDO9r9+EBQTi7n90M01qN+iMzo9tuztd9vT0f7xF1Io2NcyPttitLsxml/06V7jsya6afu3tzrTxRdXf58FqXArVSD/Qo+tLS3++0ZCVJr1/LpUrPXgrTXFhz6jg6/PVGq72LRP5e6g36Ljld0bhTy6VKnR+VE/R/NQdF4BuJ5ZaQUpAYP9qGz0+/rwSA9e1uQ1j469lGK8WhMTHbK8LTnatTOfHCMIwNlv5+72/zrxmDZ72cLTprOjmhu8tsTzeu5Nr+cKHV9JuU/hNKmVAeAepBLPBs82SI6z9IKTkukLT6+bvjbR6nco3Kij+XR9FGHv2MMyknbn9GTX+P2B+VE/Z/2M154zgcp5zP+uReVHz0POTqOE6lY9NsafbapBX0Rjzm/3vBzdspjrGdJy+4w1YbZSgCvJjk3+ara2wHcCWAGmotMfST3A3D2BNR1F5pfB8uSnIfmnU73APg5gDcnz0LaD8CSSazrCQBHkyyS7AFw1hjl/BDAa5KfXw3gsQlom2wnWjwSERERERERma6myh1IAAAze5bkxwHcgeZ/D9xsZjcCAMn70Xym0OMAfjEB1d0A4DQADwIwAJeZ2XMkv4/mQs4aNBdoVgLom4y6AIDkd9D8Kt5vANw/RjmfBXANyT8HMAjgvbvYLhERERERERGRvX8ByczWAXj5qN+vBXCts91FwfsXjvr5ajQfYr3Da877DMBHkz+j4w2Sl5rZIMk5aN4ptLpFOTtb/w51JdtcBuCyqPzttt0K4I07s62IiIiIiIjIVJb2q36ya/b6BaS91E3Jw68LAD6z7W4hEREREREREZHpaJ9fQCJ5DIBvbRcum9kp0XvMbIlTzg0ADt0ufLmZ3brLjdyDdYmIiIiIiIiI7PMLSGa2GsCiCSjnvAlozl5Xl4iIiIiIiIjIVMvCJiIiIiIiIiIiu9k+fwfSvq5a2/GhYyVm3W1ntlfdeG9/0Y3ngtGVDZYtM8Hzz7IZc+P5oPxnKge48foxb3DjB6zzk/b1HuTfmLbo4e9hziN3uq/dfsH/cePZb33AjwcPfavX/X3O5f3ts1n/mFWqDTc+o93fPpf1661U/HIa/ubIRgczUCj4gyLa33LZb080tro6/RdKZX8HOjv8eruDcoaGg/YEx5dB99RqwXEPyunp9uODQ1H/TNxDBsN9y/h9VKv6+xYMXbS3+eXU/V1DseDH24r+RNHXX3fjQfORDQZXreY3KJfz+yeTzbvxSslvD4PBUiz68ehcjdrT2eV3XGmk5sYj0XioBsc9ak8+GA9ROWF7grFejyatFgrBPFQJ980fK13dfnx42O/rjo50H9HC60bQ1wj62oJzLDrGUTlRe9LKB/1fC8ov0+/nnna/n3v7g8kj0NHmx4dLfjz6rBL1Z3S8orkgmrMy0YUGAIO6o3kuqiMsP2oro+tAun2ORNeTtKJqo3irvp4I4TkciB4oHH0EiKbF4FRCLnghOo5R/0xytzXrDvahEcxzFkyA0bU1H3x+jfqiYX5nx+exH5cXojpqt9IdSCIpRYtHIiIiIiIiItOVFpCmEZJnkbyP5AMkf07yJXu6TSIiIiIiIiIy9U2pBSQ2Tak272ZfBvAOM1sE4FoA/3sPt0dEREREREREpoG9fjGG5EKSj5D8EoD7AFxIcjXJNSSvGLXdl0muIvkwyU+Niq8j+fck705eP4HkrSR/R/KSFvWS5JVJPatJLk3iGZJfSuq5ieTNJC9oUc6Y9beoawnJm0aV9UWSF7XoLgMwI/m5B8D6oE0XJ21ZdfuNy1oUJyIiIiIiIrJ3YiYzbf/sjabKQ7SPAPBuAH8HYAWAEwFsAXAbyXPN7IcA/trMeklmAdxO8lgzeyh5/1NmdhrJfwJwNYBXAmgD8DCAq4I6zwewCMBxAOYCuJfkXcl7FwI4BsB8AI8A+NoY7R+r/qiutN4L4GaSIwD6AZzqbWRmywAsA4DrfhE8zU1EREREREREJLF3Lmvt6AkzWwHgJADLzex5M6sBuAbAGck2byV5H4D7AbwMwNGj3v+j5O/VAFaa2YCZPQ+gRHJmUOfpAK4zs7qZbQBwZ1L/6QC+a2YNM3sOwB070f6x6o/qSuvPAbzBzA4C8HUAnx9HGSIiIiIiIiIiLzBV7kAaSv52c/SRPBTApQBOMrMtJK9G8w6fbcrJ341RP2/7PeqDKB/gePIEjlV/VGYNL1zkC5LHAiTnATjOzFYmoesB3DJWwzqLO6al3Drk50HtHy668aXzl7vxTd0vcuMj1uHGVz6xnxvv7XPDYbrWXz/utzOTPcSNFwsL3fjgU1Ea6yPCNM3Zb33AjS+68Gg3fvyfnODGu198kBv/1ZmfduODFT81eLRG/MQGP94Icrmyy9++XPFrLZfTpbV/75qL3Xjn0Uf6FRw83w1/8vG3uvEo1XrUnv7+dCnbo9TH3d3+9BLd9xeltF335IgbL5f91O/R+Jw1yz83xqNYiNKk+/GO9mD7IBX38EiQYzfw5pf/zo1vrPnzSqnuH5uOnD+oGxaMiSC+vr/Tr7cSpTn2z+H+oaif3XDohIX9brzS8PuhERzHn6/xK06b+r1W8497NB6ipx8WgxTK0TkWpqIHMDTsn0/RvkVtetWxVTdervsXLTM/vvpxv4JSyW9QND8Vi0Fq9uCjRya4nKS9Xzmqd/ZMP94/6FdQ8w8LCjl/+/5hvz+jzzZROu9K1S+/WvX7rVzxty9Fqd9T/hduPbg+Z4L01VG6cACw4PyLNBrReeaXE30+i65ZDC5+0fkap0j3680Hn/TrwdiK9iu6tkbnXjS2cvl06e6j+TLqh3wu6J+gPe3BuVop+R1UjybF4DNnNK9Hov2Kzplov1oZGvLn6egYZII2LZjnD66Nm9JdT2rw+yga043oWhl9kBSZQFPlDqRtVgJ4Ncm5yVfV3o7m3Toz0Fxk6iO5H4CzJ6CuuwAsJZlNFmfOAHAPgJ8DeHPyLKT9ACyZxLqeAHA0ySLJHgBntShjC4Aekocnv78Oza/XyQSLPkCIiIiIiIjI7sMMp+2fvdFUuQMJAGBmz5L8OJpfGyOAm83sRgAgeT+azxR6HMAvJqC6GwCcBuBBNB9OfZmZPUfy+2gu5KwB8Biai1rBPTK7VhcAkPwOgIcA/AbNr+e5zKxG8n0Avk+ygeaC0h/vYrtERERERERERPb+BSQzWwfg5aN+vxbNFPXbb3dR8P6Fo36+Gs2HWO/wmvM+A/DR5M/oeIPkpWY2SHIOmncKrW5Rzs7Wv0NdyTaXAbgsKn+7bW9AczFKRERERERERGTC7PULSHupm5KHXxcAfGbb3UIiIiIiIiIiItPRPr+ARPIYAN/aLlw2s1Oi95jZEqecGwAcul34cjO7dZcbuQfrEhEREREREdkb7a3PCpqu9vkFJDNbDWDRBJRz3gQ0Z6+rS0RERERERERkn19A2tcNV3bMKDajw089Wan5q7u93Qe78bn9a934QNcCN16t+um2o3ThUabKQpDWOUp9XAhSFheLQR5aAJVKurTwx//JCW78/i/e58Zf9q5hNz5yun/KZumn84yy+DaivKAppU3NGh2zzkXHuvGBVf5z47uO9tOvRgoF/1imzXaaD8rJBv/zEfV/2nqjtK9tbcF4aJGqfKJEQyjat2yQvLASpL6ORPvW25jjxufmN7nxoVyXG980MsONd+YrbpxB6t1SJUrT7IZD9eDYR+VEx2WwUnTjxVzNjadNBRyltI+KiVKST9TYjepNm4oeiNsU1TFY8S8qxVyQ6jsYQ6nn15SDK/U8FDQnbTr6UtkvqKsjSGEepFofcT6/AEBXu9/P0WeYQf9yi0zQn2Eq8aB/Cik/aUfHfSL/hz0b7EQ2mKij83VP/ad/1Ndp22MpJ4RGsH2URj7tuZH2nI+kTWsf7VckmhOjcybq57TXmVb7FdXRaETXYj9eDyphcDDT9nUk+pxnE/R5XWQiKR+5SErR4pGIiIiIiOw+aRcCRWTX7PEFJJKDe7oNo5FcRPINo35/B8mHkj+/JHlcEp9J8oN7rqUvRPJMkg+M+lMiee6ebpeIiIiIiIiITH36CtuOFgFYDODm5Pe1AF5tZltIng1gGYBTAMwE8EEAX9ojrdyOmd2B5FlOJGcD+C2A2/Zoo0REREREREQmiR6ivXvt8TuQtmHTlSTXkFxNcumo1y5LYg+S/GyLMhaRXJHcLXQDyVlJ/KQkdve2OoL3FwB8GsDS5C6epWb2SzPbkmyyAsBByc+fBXBYst2VQXlLSN5J8jskHyP52eSOpnuS/Tks2e5FJG9P2ng7yUOS+NUkLxhV3s7erXUBgJ+YmfvNfpIXk1xFctXtNy7bySJFREREREREZF+11ywgATgfzTtojgPwWgBXktw/uevnXACnmNlxAD7XooxvopnO/lgAqwH8bRL/OoBLzOw0AMHjGAEzqwD4BIDrzWyRmV2/3SbvAfCT5OePAfhdst1HW7TpOAB/CuAYABcCONzMTgbwVQAfTrb5IoBvJu2+BsC/tChvZ7wNwHXRi2a2zMwWm9nis865eBerEhEREREREZHpbm9aQDodwHVmVjezDQDuBHASmotJX992N42Z9XpvJtkDYKaZ3ZmEvgHgDJIzAXSb2S+T+LXjaRzJM9FcQLo85VvvNbNnzawM4Hf4/dfKVgNYmPx82qh2fQvNvhgXkvujuVh163jLEBERERERvEMzAAAAIABJREFUEREZbW96BlL05UUCQY7bXSt35wsgj0XzjqGzzWxzyreXR/3cGPV7A3H/b9vfGpJFPjZzXRZ2or63ArjBzNLlORcRERERERGZQpjZm+6Jmf72pgWkuwC8n+Q3AMwGcAaAjwKoAPgEyWvNbJjkbO8uJDPrI7mF5KvM7Gdofl3szuTh1wMkTzWzFWh+vauVAQDd235Jnkf0AwAXmtlj0Xa76JdJu74F4B0Afp7E1wE4EcB3AJwDIL8TZb0dwMd3tmIv82Wl5q+5dRX9b/+NWIcbH+ha4MZ7Bp5x45nM0W68FnzpsKPox/M5v/21fBCv+euT0VzU1pZBteq/p173490vPsiNv+xd7mOq8PA3HnXjxY803Hi17je2PV9z42S6Uz+XjdZhJyh1aod/KnW+9FA3Pvjfj7nxzKHp1otzOb/fqlW/n6PSs2H/pJNJ+RDAKHVtLpediOaMUfeeKSc6xyoNf0wP0h9bs7DJjT/XmOnGR+r+9NuZK7vxCINDnM1EHZFuTGSDecuCcuoN/w3FnD93WGNnLkOjBO3JRB0RFRPt127I3tyIzrPgfDULrjV1Px7N00C68zg7RR4iWgn+e6vRCK6fnVE/++VEnxm62vwXNgfXw6g7C8EpMFLy4wzGejRNR9eTsJzgOpb2HGvW4cejvojalDYeXfuiB+NGYz2aJzJBn5p/qQeDcqLPQo3guhTVG7W/FpwDaaX9t/R4xoonKiYcD9HxStn+qPxWZUV1Z4OLVq3mD5ZscB7H+xCdG/7WlWqwfVC61lFkd9ibFpBuQPOrXA+i+a/Sy8zsOQC3kFwEYBXJCprZ0f4qKONdAK4i2QHgcQDvTuLvAfAVkkMAlgPoa9GOOwB8jOQDAP4BwOsAzAHwpWSCqiXPD9pM8hfJA7l/MsZzkMbyEQBfI/lRAM+PavdXANxI8h4AtwMYalUIyYUADkbz638ySaLFIxEREREREZHpao8vIJlZV/K3oXnH0Q4LMWb2WTSzno1V1gMATnVeejh5QDVIfgzAqhZl9KL57KVtrgfw3mDbPxqjPcvRXLDa9vsS7zUzWwfgNc77N+CF+9PyzqKknANbbSMiIiIiIiIiktYeX0DaTd5I8uNo7u8TAC7as80RERERERERkV0RfV1UJseUXEAi+a8AXrld+Atm9nVvezO7Hs07iUaX8XoAV2y36VozO28c7TkGzecXjVY2s1PSlrU31SUiIiIiIiIiAkzRBSQz+9AElHErJijVvZmtBrBoIsram+oSEREREREREQHC/CgiIiIiIiIiIiJNU/IOJJk4Jyx4eofY+uG57raNIGnkLWsWuPHhkXluvFg40o1/4JCb3fgzs49145VGwY1f+9sZbryjwx/uUUb7Lb0V/wUA7UFZubzfR78689NufOR0v5ziR/x0oeUT/b448c9OcuNdhx3s13uy355KPUoH7IbRPxikoq35meqitMubfvwTNz73FSe68e5XnObGh37jH7NyyU+Tncv7+zujp80vf9Avv1rw87gefJBfTj1IMx2lX11f9ts/POS3p9jmj6sDDuxy4+NJhZ4PxnqpFIzd4HRqa/N3Oionsn/uOTe+ruyfA5sb3W58y7Cfo7tS8+ebbKbdjZ+Xu9GNj3Tv58ZLBb8992aPcuPVICV8ZDFXuvGhtjluvJL1xy4zh7jxKI11LchQHx33KMtlIxgOHe1+P9SD7VuNdQZ5ncsVv7CoTYu7H3bjfTm/r+vmzx/tbcFYCeazatVvUHeXX37UR1E66UIh6Ovg2Efp6Pf3P2Jg/Ua/nN6tfvxNx613488En2HM/PYcMMePj1T88dBW8NvT6Z8yiDKzZzP+C4+v8y8QUcp5C8bPpg0D/hsANIITob2z6MZ7Zvo7Z0E5xaLfpqHgmhUpBNfWtuAaF43FqD3RZ7aorzPB9tFcUA9OsmxbcE4G7a8HgygTzK+RaCw2gh3Y/PygG7egoPZO/zo5f0GnX070WSj4bFYuB+dGi4k9mw3O42AMRZ/Dhof9zj5gVtWNb3jeLyjtfFkaCeb7it8X7R3+Zxggik8PjP6hIpNCdyCJpBQtHomIiIiIiIhMV7t1AYmkv5S9h5BcRPINo35/B8mHkj+/JHncnmzfeJBcQvIBkg+TvHNPt0dEREREREREpr59/VaKRQAWA9j23am1AF5tZltIng1gGYApk92M5EwAXwLwh2b2JMn5e7pNIiIiIiIiIjL17ZGvsLHpSpJrSK4muXTUa5clsQdJfrZFGYtIrkjuFrqB5KwkflISu3tbHcH7CwA+DWBpcsfOUjP7pZltSTZZAeCgZNuFJB8l+dWkzdeQfC3JX5D8DcmTW7TzkyS/QfI2kutInk/yc8k+3kIyn2x3Fsn7k/jXSBaT+DqSc5OfF5Nc3qJr/wjAD8zsSQAws41Bmy4muYrkquv//ZoWxYmIiIiIiIiI7LlnIJ2P5t0/xwF4LYArSe6f3PVzLoBTzOw4AJ9rUcY3AVxuZscCWA3gb5P41wFcYmanAQgezwaYWQXAJwBcb2aLzOz67TZ5D4DRT/Z9CYAvADgWwJFoLtacDuBSAH81xv4eBuCNAM4B8G0Ad5jZMQBGALyRZBuAqwEsTeI5AB8Yo0zP4QBmkVxO8lck3+ltZGbLzGyxmS1e+rZ3jKMaERERERERkT2Lmcy0/bM32lOtOh3AdWZWN7MNAO4EcBKai0lfN7NhADCzXu/NJHsAzDSzbc/4+QaAM5KvcHWb2S+T+LXjaRzJM9FcQLp8VHitma02+7/s3XmYXVWZNvz7PnXOqTkzyBijoAxCEiQQkBlBRF4VtW0QXgTEF7WdsJXRVpBuP6GxP5sWaT6kDaBg0yBo08rwNkKgCSBpyUCERiHIPGauSp3x+f7YO+ZY9TynsiuVVKVy/66rrtR5zjprr7322kNW7bMfqwNYAuAeSx77vxjAtEGqvMPMKmnZFgB3pvF1n90trf+pxvUZQtPzAPZFMll1DIBvkHznEOoREREREREREfmTkXoGUpRrjwCGkFB60Ho3vAJyOoBrABxrZm82vFVq+L3e8LqOwfuxBABmVidZsfX5Jtd9tlm7q1g/0Rckif2TFwC8YWY9AHpI3o/kLq+nog+8WZ4wIDalfZVbtq/mp3ctlfzUkMUgDWeUaXHZxF3c+Har/+DGV3f6j3jq7vZTJUcpOJM5Paee8XHKy7W9/s1tLS1+XWvKfl0t9Id7peb33b5n7efG//sfH3Xje53uP7e+tp+/EdoK4U17rmo1SI2b9+uP0pROec++bnzVIj8ddtfuu7rxKGVulNY+F7QnqqcjSI8apQ+NMssGwwQM8mdXK/526QhS5uaDfS9MBRzl7W4iSrcebeMgk25YT1avVrdz49u3veHG19T8tMIvrvAPs/lgm+WCfbh33PZuvH31q349nf42rtT8/oz+KBUdX9e0+6nNO0vL3XhLocuvKJDP+w2Khla0bxSitNoZh0k03prVUw1OEa1Fv7KortX5iW68q77SjZdb/DFXDvaNcNtHx7MgxXi0baJ9OEo/HYnqf9PvBkwY769Yxc+SjWXl8W58mzb/GqY3uIZZsbbbjbcV/fVty/v76pqaf5BozfsbIOqfqJ+j43R03ojOY0Cc2jxKz14P2sRgLEbp4qP6I/WgfNaxGKV5rwZjK9oHIvG5NWpPFB+e82HGbg6PKdEYisZPtNx6MBSz9nOz/rFgGfXgHB2pVIOxUs22H0fCsRgst9l+nKV+keE0Uncg3Y/k2UMtJLdBcrfNbwDcDeBTJDsAgOQk78NmthLAcpKHpKFTAMxNn1+0muQBafzEQdqxGsCfrhxITgVwK4BTGu4G2hyeBDCN5Lr/FZ+C5K4sAHgWyV1FAPCxQer5BYBDSObTPpwN4IlhbutWL5o8EhERERGRzSeaPBKRTWOk7kC6DcCBABYiuePoHDN7BcCdJGcCmE+yjCQ7WvR8oVMBXJVOlDwD4PQ0fgaAH5LsAXAfgOBvXQCAewGcR3IBgO8AOBrAZABXpn/RqZrZrCGv5QYysz6SpwO4mWQewKMArkrf/haAfyF5AYBHBqnnCZJ3AliE5O6ma8zMfYi4iIiIiIiIyJYs+iaAbBqbdQLJzLrSfw3A2elP/zKXAAizrzWUWwDgAOetJemDtUHyPADzm9SxDMmzl9a5CcCnnXLPAtir4fVp0XvOZy/q97rLe8/M7gGwj/P5B5A8HHuDmNllAC7b0PIiIiIiIiIiIoMZqTuQNqXjSJ6PZN3+COC0kW2OiIiIiIiIiMiWbdRPIJH8AYCD+oUvN7M5XnkzuwnJnUSNdRwD4NJ+RZea2UeGsZ2nA/hyv/CDZvb54VrGSCxLRERERERERGTUTyANx6SImd0F4K5haE6zZcwB4E5qbcnLEhERERERERmN9AykzWuksrCJiIiIiIiIiMgWYtTfgSSbVrk2cAj0sM0tu03xTTdeq3e58Uhnhz9v2YNuN25d/qzy5OV/cOP5/O5uvFj0l1sq1dx4V5e/e3R351Eu+zlDy5Uol6i/bDO/dHuh6rdpl53d+F6nr3Hjj895wl/AZ/xwve73ddQesxa/nmDFWlqCvxBMmuKGu3bf1Y2vXPSkG69tF3Qo/O3S1l7066n59ZB+vLPd74dItN3zQTVhe3L+enV1++uV4/D9hSZqU6RQ8PeBSjVb/t1oFXoq/joD493odi0vBeUnudF60MzWot8P5UKHG2/pmOjXs/o1f7kIVrjuL7dYCNqT84/rLUX/uNvZ6x/vI9E+X8xn+ztVtG+0FrON3aieocjapqr5546+XKcbH9/3erDcaW6cwU7QMkx/EozqqfmnysxKJb9Do31sW3+XdK9fAKCXrW58cmGFG3+Z/jVMdKzpKPrnw56yfwCP+jM6rxaLfj254PzZ1uYvIF+Iz0vRX+sLrdmWHZ3TC/movN/WqD1R+Wi5UT35jMehfND+QiHa9zL2T1BPqeS3J6o/F6wWg30pKh/1TzSGomNQPjjPR/2QtX+i5bLJJVh43ZlRuM7BdVgh3P+yjcVoH8jl/ONo1rEuMhQaZSIZRZNHIiIiIiIiImPVZr0DieSaxjT2I43kTAA7mNmv0tcnAzg3fXsNgM+Z2cKRal9WJMcD+AmAqUi27Xejh42LiIiIiIiIbMkY3V4nm8TW3tszAXyg4fVSAIeZ2XQAfwvg6hFp1dB9HsDvzGwGgMMB/APJ6HsdIiIiIiIiIiIbZEQmkJi4jOTjJBeTPKHhvXPS2EKSlzSpYybJh0kuInkbyYlpfL809tC6ZQSfLwK4GMAJJBeQPMHM5pnZ8rTIwwB2SstOI/kkyWvSNt9A8iiSD5L8Pcn9m7TzIpLXkbyb5LMkP0ry79N1vJNkIS33XpKPpfEfkcmX+NPPTEl/n0XyviZdawC6mXxRtwvAMgADvmRP8kyS80nOv/3mf2lSnYiIiIiIiIjIyN2B9FEkd//MAHAUgMtIbk/yWADHA5id3kXz903quB7AuendQosBXJjG5wD4rJkdCCB85KOZlQF8E8BNZjbTzG7qV+QMAHc0vN4VwOUApgPYHcBJAA4G8DUAFwyyvrsAOA7Ah5F8xexeM9sbwFoAx5FsA3AtgBPSeB7A5wap03MFgD0AvISkT75sZgMe2GNmV5vZLDOb9cGPnzGExYiIiIiIiIjI1mSkJpAOBvBTM6uZ2asA5gLYD8lk0hwz6wUAM1vmfTh91s8EM5ubhq4DcCjJCQC6zWxeGr9xKI0jeQSSCaRzG8JLzWxxOiGzBMA9ZmZIJmqmDVLlHWZWScu2ALgzja/77G5p/U81rs8Qmn4MgAUAdkAyQXcFyXFDqEdERERERERE5E8260O0G0Q5FYnka1jDXe+GV0BOB3ANgGPNrDGPcWNyzXrD6zoG78cSAJhZnWQlnXhq/GyzdlexfqLPz8O83ukALknr/wPJpUjulvpN9IHX1wxMd1uq+It5JpiLKpUqbtyCNNN9ff7qzu/cwY2vDdKa5nLvDNrjp8aNUltG6cWbZVuLUtqOC9K5//FVfxn1oI9If0it3f9iN17bLxhCn/HDuQPe5canf2a6G5+0zx5ufF7nhW584H1viVLJf+Oh3U7yy7/F78/63v76dj4SjMUgD3eUij4aK/WgfM8af8y9axe/nlrQP31lf73aOwuZ2tPX57dn3LignmAcAkAuSk8cpQ8Oyler2VJ3Hz/LT2u/vOwfhxY82+HGS+UgfX3Or6elSTpgX7CNzd/HqrVsp6ldJq9041EKc9Lv598tn+rGo7FowWmpdZieqlcM0jRH7YnGT1dnlDbar6fsHyIAxGnbg8MHot3m6RXbuvG4r3f26w8WEB3PqlV/Aa1Ff6xE7YmE/RC20y//2mtr3XgpOG4tDdJhv2dWsM9X2t34k/Xxbvzt2/S48WgfK9f89nQW/ZveyzV/jK4p+fVPmBDsG8HxvhCknO+e4PdDM9G5r6PDb2s0FqOU551d2Q4g0bVWe1twbRC0Jxe0p60tOH4HfR2N6c5Ovz1RPZEo5Xx0nozi0XpFovN81zj//Bld3+eD6+mO9uCaKuieqJ+LxWz1AECwaujoyHay7+7y94E1pWjM+fUUgnNftO3b2oN9L1jpqJ6xLrr2lE1jpO5Auh/Js4daSG6D5G6b3wC4G8CnSHYAAMlJ3ofNbCWA5SQPSUOnAJibPr9oNckD0viJg7RjNYDudS9ITgVwK4BTGu4G2hyeBDCN5K7p61OQ3JUFAM8C2Df9/WOD1PMcgPcCAMm3ILmz6ZlhbamEFzQiIiIiIiIiY9VI3YF0G4ADASxEcsfROWb2CoA7Sc4EMJ9kGcCvED9f6FQAV6WTTc8gufsGSL569kOSPQDuA+D/+TZxL4DzSC4A8B0ARwOYDODK9K8nVTObNeS13EBm1kfydAA3M7n15FEAV6VvfwvAv5C8AMAjg1T1twCuJbkYyV1N55rZG5uq3SIiIiIiIiKyddisE0hm1pX+awDOTn/6l7kEQJh9raHcAgAHOG8tSR+sDZLnAZjfpI5lSJ69tM5NAD7tlHsWwF4Nr0+L3nM+e1G/113ee2Z2D4B9nM8/AMD/rtbAsi8BeN+GlBURERERERER2VAjdQfSpnQcyfORrNsfAZw2ss0RERERERERkeHG3Eg9lWfrNOonkEj+AMBB/cKXm9kcr7yZ3YTkTqLGOo4BcGm/okvN7CPD2M7TAXy5X/hBM/v8cC1jJJYlIiIiIiIiIjLqJ5CGY1LEzO4CcNcwNKfZMuYAcCe1tuRliYiIiIiIiIiM+gkk2bRKlYEZxVoL2dKXRqkks6ZULAXplYt+5vGwPQzuYoxTtvvtjNLQWr1JXS1RqvJsqVwjUTrgtoKfPrhe99dh+memu/GF/98iN77f1/x0wPXp2dKIRil2+6r+oagt76d1LsFPv5o1pXCU2rcebN9obEUpcL39C4jHSZSCPW5PtrEbjcOo/c1EKcCDLNChKPV4T9VP0d1b8Q8IpbJff3T8yJoWOUoLH6nW/D4t5v1tEPVnjv4bE4qr/XrMb+irdb8/W/N+/dW6vyHNojHnhkPVarYxHR1Cs6aib8kB1WB/qvqHUeSjbR+0qRocd4tBX0djLjzHZezsqO+ybrNI1uNHteKvcEuLP+aidpYqwfmw6NcfHY/r5tfTEux7UQLjWlBPfF0QnZeCxQbn1Wif2XnnTjz3xzVBZb7oHBqJxmJ0rsx6LZR1jEbn9Kz1RNeFWUXXQps643h87MhYzzBdu0ZjNDq0Zt/u8XEukvV6KCoftTXrOmfta6Wtl5GkCSSRjKLJIxERGd2iySORsSbr5JHIlmqY5rlkSzZcfxGRDTIqnjhFclSd5UjOJPmBhtcnk1yU/swjOaPhvS+RfILkDSPT2vVInk1yQfrzOMkayUkj3S4RERERERER2bLpDiTfTACzAPwqfb0UwGFmtpzksQCuBjA7fe+vABxrZks3fzP/nJldBuAyACD5QQBfMbNlI9sqEREREREREdnSjYo7kNZh4rL07pnFJE9oeO+cNLaQ5CVN6phJ8uH0bqHbSE5M4/ulsYfWLSP4fBHAxQBOSO/kOcHM5pnZ8rTIwwB2SsteBeDtAP6d5FeC+i4ieR3Ju0k+S/KjJP8+XZc7SRbScu8l+Vga/xHJ1jT+LMkp6e+zSN63gd35CQA/3cCyIiIiIiIiIiKhUTWBBOCjSO7+mQHgKACXkdw+vevneACzzWwGgL9vUsf1AM41s+kAFgO4MI3PAfBZMzsQQPCoTMDMygC+CeAmM5tpZjf1K3IGgDvSsp8F8BKAI8zse03atAuA4wB8GMBPANxrZnsDWAvgOJJtAK4FcEIazwP4XJP6miLZAeD9AH4WvH8myfkk5//6368e6mJERERERERERgxzHLM/g647+X6S/0PyDyTPc96fSvLe9EaVRY2P6Rmq0TaBdDCAn5pZzcxeBTAXwH5IJpPmmFkvAERfyyI5HsAEM5ubhq4DcCjJCQC6zWxeGr9xKI0jeQSSCaRzM370DjOrIJnQagFwZxpfDGAagN0ALDWzpxrbPZQ2pj4I4MGon8zsajObZWazjvzQmRuxGBERERERERHZnEi2APgBgGMB7AngEyT37FfsbwD8m5ntA+BEAFdu7HJH2wRSNM1GhAlzN6reDa+AnA7gGgAfNrM3M368BABmVgdQsfV5UutI7jZq1r4q1m+ntg1c3onQ19dERERERERExqL9AfzBzJ5Jv0X1r0i+8dTIAIxLfx+P5NtTG2W0PUT7fgCfIXkdgElI7sI5G0AZwDdJ3mhmvSQneXfXmNlKkstJHmJmDwA4BcDc9OHXq0keYGYPI5lgaWY1gO51L0hOBXArgFMa7hIaTk8CmEZyVzP7w7p2p+89C2BfJF+b+9hgFaV3YR0G4H9vyILr9YFzV5WqX7ajtb4hVf6JBXk1860tbrwWfLGwHiy2s92vPxelcvQXi2o129xkS0s831cu+41lV7a52nywjA24k/HPtBf8jTlpnz3c+H5fa3fjj373EX8B1/vhumXr06h4te73W1ex4i83GHO5oPsZ9HMtSPWdc/YXAGBwJK0FY7dS9RtUyPvLjfozF9Qf7gOBqN8AIBcMuqiPyhW/UdGYjtz7eLcbj5ZbLPjxStVfbme7Hy9Xso3deF/1+yEaE/lctuVWzB907bk+Nx4NiZr5bxTz/gG5VvMPpNFxsWWY/kzV7LjrifqZTfcNfxtEdUXrxqAe73wLxH0dnbQsOB5syK3uG2JTZ0POen4otET94Jev1vwVaA2OEVnlgwOvBftkS3AsyIX7vL++0ebNB9c2o1F0PonOQcM1piPRdWp0bRDt88FlcyiX8XgWXcNEhmsfDq89Mi4g7Odg+0abvcmlSmZZx2J0vMm3BOsWrUNwDZNV1KfIOLZk9CN5JoDGrwxdbWbrnkGzI4DnG957AesTfa1zEYC7SX4RQCeSb3ZtlNE2gXQbgAMBLERyJXeOmb0C4E6SMwHMJ1lGkh3tgqCOUwFclT4H6BkAp6fxMwD8kGQPgPsArGzSjnsBnEdyAYDvADgawGQAV6YXn1UzmzXktezHzPpIng7gZpJ5AI8CuCp9+1sA/oXkBQCC/8X/mY8AuNvMeoarfSIiIiIiIiKy+aSTRdFDi70Zw/6zi58AcK2Z/QPJAwH8mORe6TejhmRUTCCZWVf6ryG54+hsp8wlAMLsaw3lFgA4wHlrSfpgbaQPmJrfpI5lSJ69tM5NAD4dlJ02SHsu6ve6y3vPzO4BsI/z+QcAvLPZMvqVvxbJA7lFRERERERExixmvU1v7HgBwM4Nr3fCwK+onYEkuRbM7KE0edcUAK8NdaFbU28fR3IByccBHALg70a6QSIiIiIiIiIiGT0K4B0k30ayiOQxPf/er8xzAN4LACT3QPJM5dc3ZqGj4g6koSD5AwAH9QtfbmZzvPJmdhOSO4ka6zgGwKX9ii41s48MoT2nA/hyv/CDZvb5rHWNpmWJiIiIiIiIyOhhZlWSXwBwF5IH6P3IzJaQvBjAfDP7dwBfRfIYn68g+XrbaQ0JvYZki51AGo7JEjO7C0mHb7R04sqdvBpum3NZIiIiIiIiIjK6mNmvkDwfujH2zYbff4eBN91slC12AklEREREREREtl6bOmOj/Dlu5B1MsoX7/i8HDoA1PVGKWr+Ocd3+o7SqQV7TKCVyW6u/8/eVgtTKQSrMUjlImRvk1AzTWzdLbR58KEp52tHu59mN1iGrajVb2tFI1vTK7/7ku9z4jCU/c+PP16a68Xn/46dsj9YrSrPa0R6MxSBLdpQGtVDwt28lSPEeDZWo/VE8MnmSP9dfKmfb7n19Q064MMCXdvFv3lzUeagbX9nX6safesFft9612dq6zWR/H4uOH5Xg+JR1X4rGYiSqJ4pnTccc1RON6egYlPXYkbX8cLVnOC9h8vlhSusc1JN13VqCdMxRPcWgT6PjRNbjfUtwgZ51G0zdwd9X1/T65cvBcTcSHTuidkb7fNbzc7S9ouvsqP58PrqmynZMnDSxEL6XtU+jvovWITpuFYvRuvn1tARPaq2E1wZ++azp6LNu+2ifz3qunzTR3zfKFb989H/m1T3+RU/WFPLjx/nn56zjJ7r2yPp/0M6O4Fq6ya4RXuNn7ItobJVKfl8XgrEeHUejduaC8lnbf8EJwQFqjHj5qyeN2QmN7f/hxlG37bamh2iLDIvogkNERERERERkrBrRCSSSa0Zy+f2RnEnyAw2vTya5KP2ZR3LGSLZvQ5D8S5K/I7mE5I0j3R4RERERERER2fLpGUh/biaAWVj/IKqlAA4zs+UkjwVwNYDZI9W4wZB8B4DzARyUtnnbkW6TiIiIiIiIyKbAnL5UtTmNit5m4jKSj5NcTPKEhvfOSWMLSV7SpI6ZJB9O7xa6jeTENL5fGnto3TKCzxcBXAzgBJILSJ5gZvPMbHla5GGmvBamAAAgAElEQVQAOzWU/2Ra70KSP27SrmtJ/jPJe0k+Q/Iwkj8i+QTJaxvKfSJdz8dJXtoQX9Pw+180fsbxfwD8YF2bzey1oE1nkpxPcv6Dd17dpDoRERERERERkdFzB9JHkdz9MwPAFACPkrw/jR0PYLaZ9ZKc1KSO6wF80czmkrwYwIUAzkKS7v5MM5vXbALKzMokvwlglpl9wSlyBoA7AIDkuwB8HcmdPm8M0i4AmAjgSAAfAnA7klR6n07XcyaA1wBcCmBfAMsB3E3yeDP7+SD19vfOtH0PAmgBcJGZ3ems69VI7qZyH6ItIiIiIiIiItJoVNyBBOBgAD81s5qZvQpgLoD9ABwFYI6Z9QKAmS3zPkxyPIAJZjY3DV0H4FCSEwB0m9m8ND6kZwKRPALJBNK5aehIALeY2RvN2tXgdktSDSwG8KqZLTazOoAlAKYhWdf7zOx1M6sCuAGAn8qouTyAdwA4HMAnAFyT9oGIiIiIiIiIyJCNljuQorRWBLAxd8hsdLosktMBXAPgWDN7c4jtKqX/1ht+X/c6DyBIKA30W07bIMt5AcDDZlYBsJTk/yCZUHo0+sCanoF5KdvbsqVZjdKLFoLRFWW9jtJtd7T5mzFabrU6PKmGo1SbAFALViL6TKk0POnTo20Qpp8OVtqC5kRpiKN6Ziz5mRtf+K6PufHD537Hjf/n2g/57cmYNjpK5dpa9OPRWAnraY3SfPvlS2X/DQZT99F2ibZ7tG9Ug/SuvWuzpTJuZmHnYW5831dudeOP7/hBN/5EfXym5UbbPlq3jvYoZa5ffm3UR9E2C9pTqfgbM5c1k25Qf9Zttnatn2o4ShmeVdb+ieJRyuJIOejnoYj246hN9eA8EKWsLhSyrVu0iaPjPaN2BgeWZue4LLI+emJVjx8f1+nH1/T67Vyxyh/T0TVMlHq8ry9bGu4oFXqUVjvqHwYbuFoNtldw7IiWu2x5BW1tftrzYjAWo+uz6BzUWsx2Do3qack4hqJzXD66hvE3cXhtE+1j0bVfFI/2+aj90XVt1M+W8RovGnPRGFobHMuKwb6RNbV8dD6M2h/twwDQFuz30f4aDMXwuBvFo30mEp37wn0suO4Mr9ezNmiMiM5/smmMljuQ7kfy7KEWktsgufvmNwDuBvApkh0AEH1VzMxWAlhO8pA0dAqAuemzgFaTPCCNnzhIO1YD6F73guRUALcCOMXMnmoodw+AvyQ5uVm7MngEwGEkp5BsQXL30Lq7qV4luQfJHICPDFLPzwEckbZpCpKvtD2zkW2TfqILBREREZHRIJo8EhlroskjEdk0RssdSLcBOBDAQiR/bz3HzF4BcGf6jKD5JMtIsqNdENRxKoCr0smmZwCcnsbPAPBDkj0A7gOwskk77gVwHskFAL4D4GgAkwFcmc7aV81slpktIfltAHNJ1gA8BuC0Ia05ADN7meT56fIJ4Fdm9ov07fMA/AeA5wE8DqCrSVV3AXgfyd8BqAE4u+GuKRERERERERGRIRnRCSQz60r/NQBnpz/9y1wCIHz4dUO5BQAOcN5aYmbTAYDkeQDmN6ljGZLnEa1zE5KHXXtlr0PyrKXB2nVaw+/PAtgreO9GOM9oMrNbANwy2HLSsgbgr9MfEREREREREZFhMVruQNqUjkvv7skD+CM24k4hEREREREREZGt0RY3gUTyBwAO6he+3MzmeOXN7CYkdxI11nEMgEv7FV1qZoM9Y6hZu74O4OP9wjeb2beHWudoWJaIiIiIiIjIaKSHaG9eW9wEkpl9fhjquAvJ84KGTTp5s1kmcDbnskRERERERERE9Nh6ERERERERERFpaou7A0mGV8655S/KUt/e7s83Vqv+B7y6AaCjza9/TU/dr7/ml28t+vX3rvXLZ9XS4tff0sJwnbPWxYx3XFqw2GZt9ZRKfl/XowUEnq9NdeOHz/2OG7/vsPPdeP6GD7vxqP3RnapRnEFHt7X65aOxWAvqaRmmbMkMpvSjzRLFo30jl3XAIR6jq/qKbvyZqUe58d2Xz3Pj99be78YzDsXMOtv9FVu5yi8ftSfqn1y0TwaDNBrrWY81WdsTlY/aU6tla0+x4NdTGaZjaDSmhzDUMyvkg22WsY/yQT1Z+zprH23qfSxSDy4y+sp+O7s6/HpWBPtqdA3TEezzPT1B//inAeTz/oG6VPIvVhgc2HM5v6GVqr9cBu2JtnsztaCuQrS/Vvy2Rn0djem+vuDaIzj3RftYtG2q8BuUD/ooag8KfjhzPYGonugaJjoPRMfXiAU7fTSGomNE1J7o2qOnJ/h/QlB/eP4cwliPxuLa4Do463VSeE4P4rVopwmUK347o/qzjgmRodAEkkhGWf9DJyIiIiIiIptATl+q2pxGtLdJrhnJ5fdHcibJDzS8PpnkovRnHskZI9m+wZCcSvJeko+lbf7A4J8SEREREREREWlO03V/biaAxkmXpQAOM7PpAP4WwNUj0qoN9zcA/s3M9gFwIoArR7g9IiIiIiIiIjIGjIoJJCYuI/k4ycUkT2h475w0tpDkJU3qmEny4fTOm9tITkzj+6Wxh9YtI/h8EcDFAE4guYDkCWY2z8yWp0UeBrBTQ/lPpvUuJPnjJu26luQ/p3cGPUPyMJI/IvkEyWsbyn0iXc/HSV7aEF/T8PtfNH7GYQDGpb+PB/BS0KYzSc4nOf+R/zva58REREREREREZKSNlmcgfRTJ3T8zAEwB8CjJ+9PY8QBmm1kvyUlN6rgewBfNbC7JiwFcCOAsAHMAnGlm85pNQJlZmeQ3Acwysy84Rc4AcAcAkHwXgK8DOMjM3hikXQAwEcCRAD4E4HYABwH4dLqeMwG8BuBSAPsCWA7gbpLHm9nPB6m3v4vSz34RQCcA92m2ZnY10rupLr0l49PcREREREREREaBKFmObBqj4g4kAAcD+KmZ1czsVQBzAeyHZAJkjpn1AoCZLfM+THI8gAlmNjcNXQfgUJITAHSb2br0PzcOpXEkj0AygXRuGjoSwC1m9kazdjW43ZLUB4sBvGpmi82sDmAJgGlI1vU+M3vdzKoAbgBw6BCa+gkA15rZTki+ivdjRuk/REREREREREQ20Gi5AymaNiQQ5OTcuHo3vAJyOoBrABxrZm8OsV2l9N96w+/rXucBBElbgX7LaRtkOWcAeD8AmNlDJNuQ3NH1WvSB4/d5cUDspd4pbtl60J3btPm5dF9bO96vx/x6du942o0/X9nZjdeCeu58wR/WbW1+rvXWVn+O7c03Sm4cANo7/GUUi35dn378TDfeOXO6v4CObjf8xu13uPEp79nXr2eSvy0f2u0kN95X9dcrSuU673/8dv7n2g+58fwNH3bj00/e043P+Kz/3PruqW9x498s/j9uvG9txW9PkI65a1xrUI+/qxaK/th669R2N17zsz2Hqcd//3t/H1vbUw7a42/HqdPGufFm6byj954K9rOFfdu68WLxWDeeD85CUTrj6J7J03a8x40/P24vN14xf8F7bO/nb67V/W1swXFx9/oiN766fRu/PSi68d8t29EvX8t2eju67QE33tvu30BbafH3gesf3cWN14OU89WgncWCv+9FKYurQf3juvztEqUpbzbWy2X/Q6Ug3XOUUvrT+7jflMfqgt/XNfjrcNeSHdz48hX+cWjFCv94MHmyvy1rQZ9G65V1n4zqmTLBL//S635F/tEPOH7fV9z4iz3+eS/a9jtO8Y8FfRV/jLYW/IpKFf/YES03Shr02ON9bjwYnmhr98fPc0vjv23Wgh2kvdMfK+Mn+JefUVr41la/TcveXOvGGaUkD86tra3+NqsHgzG6NouuAaLjGTKmka8EGy0X9M/KVf6+nXVfjcpH+2ohOA8/84cVbtyCitra/X1g2+06/QUEovPDypX+tVw0ngGgpcWvK/pMdCdLteqXP3y2f+5e+JTfnmhsRWNx+XL//yKVsn8h2d7hb4PB/wspsuFGy90p9yN59lALyW2Q3H3zGwB3A/gUyQ4AiL4qZmYrASwneUgaOgXA3PT5RatJHpDGTxykHasB/Ol/xCSnArgVwClm1ngouAfAX5Kc3KxdGTwC4DCSU0i2ILmTaN3dVK+S3CO9k+gjg9TzHID3pm3aA8nR4vWNbJv0E00eiYiIiIiIiIxVo+V/wrcBOBDAQiR33JxjZq8AuDN9RtB8kmUAvwJwQVDHqQCuSiebngFweho/A8APSfYAuA/AyibtuBfAeSQXAPgOgKMBTAZwZTojXTWzWWa2hOS3AcwlWQPwGIDThrTmAMzsZZLnp8sngF+Z2S/St88D8B8AngfwOICuJlV9Fcm6fgVJP55m0Z+HRERERERERLZgjG7plE1iRCeQzKwr/dcAnJ3+9C9zCYDw4dcN5RYAOMB5a4mZTQcAkucBmN+kjmVInke0zk1IHnbtlb0OybOWBmvXaQ2/Pwtgr+C9G+E8o8nMbgFwy2DLScv+DskDukVEREREREREhs1ouQNpUzouvbsnD+CP2Ig7hUREREREREREtkZb3AQSyR9g4F02l5vZHK+8md2E5E6ixjqOAXBpv6JLzWywZww1a9fXAXy8X/hmM/v2UOscDcsSEREREREREdniJpDM7PPDUMddAO4ahuY01vltAJtlAmdzLktEREREREREZIubQJLh9WZ5YD7dbdr954yvrfkpIJeX/ed6b9ex3I33Vv3U5m/CT2+9beubfnvqfj1dXZPdeE+Pnx41n/dTdk6YWEQtSFW6ttdPn5kv+HV17rm7G189/zG//Dve5sanvGdfN75q0RI33rX7rm689BY/hWxb3u+jat1/OF21GqSWDVLyRilnZ3x2hhtfeNVCN77Hye9w47XpfprVKLVsLmMK3Cg9apxK1w0jyBIbpnWO2tPR7adcjtLBDucj9csVv7JCsD8FmXRRKvv1hH0UxN+Y8HY3vsOa37vxNe1+qu+nK9PceHvBT5Fu5jdoVfu2bryj4iclZ95Pc1ypZevPyKrOt7jxrj7/+JorZEu7HO1L0bEgSredz5gmO9Ksf6KMz9H+UQiO67lg3VYV/HNQR321G6/k/P042sei40SUrjpar+i4Fe1jUb9F+2pk2Sr/A5PG++XLfuZuLC+Pc+PbBtcwvTW/n1es7XbjrYUgJXze74i+sn9eLQb1hP2cMWV7lHZ8p7dOwPNL/euwaKxEotTjDKqJ0sVHorTw0XGiWdr2LKK+zvo83uhaMdrGWdsTqQfdkLX/I9F2YcYVi9YrulaJ68m+3aMxFKlW/WVE8eES1Z91nbfW3ElZx6RsHD2yXCSQdfJIRERGt2H6f6fIqBdNHomIiGyMMTWBRHLNSLdhpJA8meSChp86yZkj3S4RERERERER2fLpK2xjhJndAOAGACC5N4BfmNmCkW2ViIiIiIiIiIwFY+oOpHWYuIzk4yQXkzyh4b1z0thCkpc0qWMmyYdJLiJ5G8mJaXy/NPbQumU0qeM0kj8neTvJpSS/QPKvST6W1j1pkGXdR3JW+vsUks9uYBd8AsBPN7CsiIiIiIiIyJYnlxu7P6PQ6GzVxvsogJkAZgA4CsBlJLcneSyA4wHMNrMZAP6+SR3XAzjXzKYDWAzgwjQ+B8BnzexAABvyMJy9AJwEYH8kmdN6zWwfAA8B+OQgyxqqE9BkAonkmSTnk5z/i3+bs5GLEhEREREREZGxbqx+he1gAD81sxqAV0nOBbAfgMMAzDGzXgAws2Xeh0mOBzDBzOamoesA3ExyAoBuM5uXxm8E8L8Gacu9ZrYawGqSKwHcnsYXA5geLSvj+ja2fTaSSarwzigzuxrA1QAw74nVW+fj+kVERERERERkg43VO5CiXH4EsDETJkPJEVhq+L3e8LqOwSfwqli/jdo2cHknQl9fExEREREREZFhNFbvQLofwGdIXgdgEoBDAZwNoAzgmyRvNLNekpO8u5DMbCXJ5SQPMbMHAJwCYK6ZLSe5muQBZvYwksmajRItK337WQD7AvgNgL8YrC6SOQAfT9d3g1TqLQNia6rtbtkpBfeGLby5dkc3vpJdfj2tfmrZZeXxbrze4s9zbstX3HixMMWNV1sHrisA9PX530Rsb/fLd3fnUS77uaBLpSBH9M7buuGuPStufM3vnvKX/Z4D/Xp239WNr1z0pBuv7+3PhZbgr3NX0W9nve4fQiyYps0FU7DdU9/ixvc4+R1u/Ikbfu8vdy9/wfWcH28r+u2vVv3tWK/59XR0DM+hNBd0UD3IPV4P+rO9u3VY2tNMLeiL6Hu9ra3ButX9eqIxxGCde+udfvnOHdz4Nsv9MVQtvN2N91WLbryr0OfGK/DLl/IdbryzvMKNR/0QpaNvK/hvVFr8MdFXHOfGO9b6x3sLlsvgz1HR9sqqWPQXEPVPJDoGAdnbWij4H6iafzzoy/ljdFz5DTeedd3y+eHp7FyLX08t2FcjUX/2lbLt89tO9N/wrl8AoLfmj/VJhZVu/AV2u3EGf2/sLPjnw1XB+TMac+0F/2hZLAb1BNultdXfN3L5+G/EDDZO1mW3BPFCMBZbgus5Bp0Ulc8H6xbVE5WPROsVHYf6+vwDY9g/wbGjXM62D0f1ZxX1Ty7o/+haJV/wx0/UzigeHcuicdtMtIxacLES7a8WHP/yOX/bFwrRdWEwdoPlRvtALriuzTrWx4po35dNY6xOIN0G4EAAC5HccXSOmb0C4M40tf18kmUAvwJwQVDHqQCuItkB4BkAp6fxMwD8kGQPgPsA+Fck2UTL+i6AfyN5CoBfb0A9hwJ4wcyeGYY2SSCaPBIREREREREZq8bUBJKZdaX/GpI7js52ylwCIMy+1lBuAYADnLeWpA+7BsnzAMxvUse1AK5teD3Ney9alpk9CWB6Q+hvBmnzfUGbRURERERERESGbExNIG0mx5E8H0nf/RHAaSPbHBERERERERGRTWurn0Ai+QMAB/ULX25mbn57M7sJwE396jgGwKX9ii41s48MW0NHYFkiIiIiIiIioxWjBzHKJrHVTyCZ2eeHoY67ANw1DM0ZVcsSEREREREREQGiR8GLiIiIiIiIiIikaFnzxMqY8t9PLRswAF5cNd4tu6LHT885+8pj3PjUDx/uxuvTdnPjc1b438LrXRukCw/SiPf0+rk529v89kfpVKO0rADQ2RmkKg2mZF95tRTW5YlSpPasKbvxWpDTO+qjzi4/xXh0PIhSrU97q5+WOkoxHmXZXLp0jV9PUFGUTvUD58924wdeeLgb79hzTzd+67ZfcuM9fdnSwb70ir+9MmbDxl+/8EU33n7QoW587eSpbvz7i7I/Yz9KmzttJ/8G1nLVryc61ZTK/hsrV/nbvh5UdHbx+268Zzd/TLzZvpMb/9Gvt3Xj0b4R7WNre6J9NarHX99xE9rceLRdonr61vobph4eO/z4cUdPdONry/7Br1z12/nam379lUpwDAr6vxqUH4q3TS248bV9fvlysOyXXvY/UC77B4pKEH/7LuPc+IoVfhr5QpBifLj6KB+cKyP1YKwft59/vH9+pb++fRV/vXad4ifBfWFltxtf2euft5/8vb+9sl4fd3b646dazXZ+fmrxS357ghNHS5A6vXuif35uplD0j+v5gr8NohTjkWolOFkGorTwpT7/eBb1UdYU31HxqJ5qxd/GUfmo/h139sdupBjsk08/vcqNR8f7XLAdo/6MFFr97ZW1nkhXd6sbb2mJt2+0G0fH41xwbi0HY7dS8sdiVH8kuu4vtmX7slA+72/L732ha0znuV/+7c+N2QmNiV//51G37XQHkkhG0eSRiIiIiIiIyFg16iaQSJ5FsiN47zSSV2zi5U8jeVLD66NJ/jfJxem/Rza8d8GmbEtWJCeQvIXkkySfIHngSLdJREREREREZJPIcez+jEKjbgIJwFkA3AmkzWQagJMaXr8B4INmtjeAUwH8uOG9UTWBBOByAHea2e4AZgB4YoTbIyIiIiIiIiJjwIhOIJHsJPlLkgtJPk7yQgA7ALiX5L1pmdNJPkVyLoCDBqnvrSTvIbko/XdqGt+F5MMkHyV5MUn/C/iJSwAcQnIBya+Y2WNmtu4L6UsAtJFsJXkJgPa03A1Be6aldwNdk67fDSSPIvkgyd+T3D8tN4nkz9N2P0xyehq/iOTXGup7nOS0YFnjABwK4F8AwMzKZrYiKHsmyfkk599603VNukJEREREREREZOTvQHo/gJfMbIaZ7QXgHwG8BOAIMzuC5PYAvoVk4uhoAP4Tb9e7AsD1ZjYdwA0A/imNXw7gcjPbL62/mfMAPGBmM83se/3e+xiAx8ysZGbnAViblju5SX27psufDmB3JHc3HQzga1h/B9O30nqnp7HrB2mj5+0AXgcwh+Rj6aSV+wRFM7vazGaZ2ayPnnDqEBYlIiIiIiIiIluTkZ5AWgzgKJKXkjzEzPqn1JgN4D4ze93MygBuGqS+AwHcmP7+YyQTNeviN6e/39j/QxuC5LsAXArgMxk/utTMFptZHckdTPdYktpjMZKvyyFt548BwMx+DWAyST8VWiwP4N0A/tnM9gHQg2QyTERERERERGTMYS43Zn9Go2y5AYeZmT1Fcl8AHwDwHZJ3e8U2ZhEb8dk/IbkTgNsAfNLMns748cb87fWG13Ws73/vCVkGoIo/n+Tz8zknXgDwgpk9kr6+BRswgfT8yoHzVDt0+9/wy+f8R1NN/fDhbvy5X9znxnc8wk8v2rft8W68s8PfeaLU8pG1a/2UmqUS0N4+MLNaoUB0tPvLXtPjp0Lt6gzSKAdpfIvFbBndotS1rWGaT3+5UXriKDV4dPyqBllKW4t+PKq/b62flrqt3U+LXM/57T/wwsPd+EPfus+Nz/wr91ueKB3/ZTfe2RakYK/76xUN0eiZeFH5jtn+8/DXzvsvv/zee7nxc8ctwqWrzvQXktHqXj8+vitIwx700apmXyjOYM1uB7jxrifmufHCLtPdeLU6xY1HqXGjbVkKUvu2tkb7arbjXCFojwUNKvWW/fZ0BDtroKfkL7et6LczOnaUysExMUgXXveLD1uKegDoWevH2/3M0eHxbM2qkhvv7PIritJMV4J1KxSDPgrSwkfH+yj1ddTXFsQZbOOof15YNc6Nb9fd48ZXl/1LnxdX+SnPo3ryLf41THR+bg1Skkf9FvVzVE+03Kyp6Ou1upvuvmdlL9o7/b5rccoD8fEsapMx2O+DPqoFYzTq02AIZRatV9SeevCB6IotvKZyL++zy+f9egqFYCxmvD6OROsVnw/99lSDg0o0piNrVpfQ1T3wOFqrGXJBXdFYjNSDdY76NLzOi/bXqJ5oH8t4PIiWKzKcRvoZSDsA6DWznwD4LpI7aFYDWHdV8AiAw0lOJlkA8PFBqpwH4MT095MBrPvf1cNIvn6GhvcjjcsHyQkAfgngfDN7sF/ZStqujXU/kvaC5OEA3jCzVQCeRdInIPluAG+LKjCzVwA8T3K3NPReAL8bhraNed7kEYDMk0cio91wTR6JiMjo4E0eAQgnj0S2VN7kEaBJE5HNbUTvQAKwN4DLSNYBVAB8DsnXze4g+XL6HKSLADwE4GUAv0X8BwAA+BKAH5E8G8nzgE5P42cB+AnJryKZDOr/VblGiwBUSS4EcC2ATiTPMfoGyW+kZd5nZq8BuBrAIpK/HeQ5SIO5CMmzixYB6EWS7Q0AfgbgkyQXAHgUwFOD1PNFADeQLAJ4BuvXX0RERERERERkyEb6K2x3AbirX3g+gO83lJkDYM4G1vcsgCOdt14EcICZGckT02VEdVSQ3L3T6O+CsucCOHeQ9uzV8Po07z0zWwbgw87n1wJ4X1S/U34BgFkbWl5ERERERERkS5X165CycUb6DqTNZV8AVzD5Qv4KAJ8a4faIiIiIiIiIiGwxtsgJJJJfx8DnId1sZt/2ypvZAwBm9Ktjb6SZzxqUzGz2ENozGcA9zlvvNbM3s9Y3WpYlIiIiIiIiIgJsoRNI6USRO1mUoY7FAGYOU3veHK66RtOyRERERERERESALXQCSURERERERES2chzRxPJbHU0gbeXK1YEPHeutFt2y23WtcuO2865ufMdDl7vxF+/9rRvnJ/wHoEXPRWtv998olfx4vdVP4NfXV3fjE8b55SdNaEGpbH5dJT/e0uK3icG65fP+gTBf8OO5oP62dn9b1mp+O3NBgxjUb3W/nqozrgCgzc/AGq5vuF5F/9DVMXVPNz7zr1a48QVXLnDjNuCR9s21Ff0xFI1dBv0crC76pkx14+17+Aklexct8iua5oeHwszf9uWKvxJd7X4f1WrD055V7du68faddnHjxT8sdOM5HuzHg40Z7ZP5vH/8yAVjvdAa7APBcqNrpXzOf6MlSPUdHZta2/xjRyXYt8PjdLhvZHvgZSHvl+/LVAsQdA8AoB4cz6J1bvW7KNzG0Tbr6g4qyqitzd/GPT3VTPU066MsovX1rjsAoK9acOPbdvjHuad6J2eqZ/uu1W68pcVPdx/tG+3tfj9XKsF5NeiHqJ5Cq39+y7VkKx/FgficW2zzPxMc7uNzd7B/Vwv+8aClJTguBsfRqJ5IVD8r/gkoLB8c6KJroehYENaf8TnAwZCIrzmj80PQnmrFrz8fnE9agzFXDwZQ1n4Iz8PB+SGpKzpnBf9XCNoaxVuDfaYajK34+tsNh30UX3toIkU2PY0ykYyiySMRERERERGRsWrUTSCRPItkR/DeaSSv2MTLn0bypIbXR5P8b5KL03+PbHjvgk3ZlqxIfoXkEpKPk/wpSf/PaiIiIiIiIiIiGYy6CSQAZwFwJ5A2k2kATmp4/QaAD5rZ3gBOxZ9nbhs1E0gkdwTwJQCzzGwvAC0AThzZVomIiIiIiIjIWDCiE0gkO0n+kuTC9K6ZCwHsAOBekvemZU4n+RTJuQAOGqS+t5K8h+Si9N+paXwXkg+TfJTkxSTXNKnmEgCHkI1IvFsAACAASURBVFxA8itm9piZvZS+twRAG8lWkpcAaE/L3RC0ZxrJJ0lek67fDSSPIvkgyd+T3D8tN4nkz9N2P0xyehq/iOTXGup7nOS0Jm3Pp23KI5mEe8krRPJMkvNJzv/Pn1/dpDoRERERERGR0Yk5jtmf0Wik70B6P4CXzGxGetfMPyKZ9DjCzI4guT2AbyGZODoagP+E3PWuAHC9mU0HcAOAf0rjlwO43Mz2QzCp0uA8AA+Y2Uwz+16/9z4G4DEzK5nZeQDWpuVOblLfrunypwPYHcndTQcD+BrW38H0rbTe6Wns+kHaOICZvQjguwCeA/AygJVmdndQ9mozm2Vms446/sysixIRERERERGRrcxITyAtBnAUyUtJHmJm/VNtzAZwn5m9bmZlADcNUt+BAG5Mf/8xkomadfGb099v7P+hDUHyXQAuBfCZjB9damaLzayO5A6meyxJX7QY63MiHZy2F2b2awCTSY7P2L6JAD4M4G1I7uLqJPm/M7ZVRERERERERGSAOMfnZmBmT5HcF8AHAHyHpHfHzMakvBqWdFkkdwJwG4BPmtnTGT9eavi93vC6jvX9792fZgCq+PNJvmYPxT4KyWTV62mbbwXwHgA/ada4PbZ5fUDs1d4JbtknX5vkxn9b/rgbr+zix+tv99vysZ/5udO3O9r/5mLfbvu78f/3+fe48dZWP+1od5cfX7Eqzi/e0e7PvXZ2+LcarlqVba62UvFT1I4b7w+BWi1Kke7vAlGaz3pQPqqnUPDXN2gO1vT4b3SNa8203GrVr+fWbb/kxkvHf9mNmz/k8JZjdnPjB3zjMDfeOXu2G3+q9TR/AYFofWu3/6v/gWC5dvypfvkFfjhKc9tMZ7v/mVLZL/9aX5ASOziqlcrZ0r/v8Jtb3Hj5nTPd+Mv7fsyNF+b6+0Y4FoN9tb3TTyUepcOulPxU68Uuf9+I9oEoFX1nd7SP+fX09fr5m19flu1YE63vnsF5oKcUpFau+/Hetdna08zk4M82vSU/Xg1OERMn+oO6HIzpvrX+th/XHaWH9tdt+239sVsqDc/fCqNU2dE2jrxt0io3/vLqbjf+6uopbnxP5/oFAF4Jr2H8eGurP9arVX/FVq70y48f7+/zlWB7rV7tb/doH65W/INrveYPxNY2vz0AUC7H1zeeKB19lKo8SvMeHb8tWOdyUH903K0Hx7NckAo9+nZIOejTqHzQfNSjdgbH72is1INrqpVR+aA9FrQn6v9I1vETicZPpFj0x1WwuQAALcG2rwQH8ELeX0a0zaJzZbRcCw6Y0T4WiZZbbBvR/9rLVmKkn4G0A4BeM/sJkq9fvRvAagDrriIeAXA4yckkCwD8GYn15mH9g6NPBvBf6e8PI/n6GTD4g6Ublw+SEwD8EsD5ZvZgv7KVtF0b634k7QXJwwG8YWarADyLpE9A8t1I7i6KPAfgAJIdTP43+F4ATwxD26SfaPJIRERERERENqNcbuz+jEIjPU25N4DLSNYBVAB8DsnXze4g+XL6HKSLADyE5Lk+v0WSXSzyJQA/Ink2gNcBnJ7GzwLwE5JfRTIZ1P+rco0WAaiSXAjgWgCdSJ5j9A2S30jLvM/MXgNwNYBFJH87yHOQBnMRgDkkFwHoRZLtDQB+BuCTJBcAeBTAU1EFZvYIyVuQ9FEVwGNp+0RERERERERENspIf4XtLgB39QvPB/D9hjJzAMzZwPqeBXCk89aLAA4wMyN5YrqMqI4Kkrt3Gv1dUPZcAOcO0p69Gl6f5r1nZsuQPL+o/+fXAnhfVL9T/kIAF25oeRERERERERGRDTHSdyBtLvsCuCL9atcKAJ8a4faIiIiIiIiIiGwxtsgJJJJfx8DnId1sZt/2ypvZAwBm9Ktjb6SZzxqUzMx/Km3z9kwGcI/z1nvN7M2s9Y2WZYmIiIiIiIiMVkNJBiNDt0VOIKUTRe5kUYY6FgPw0/Nkr+vN4aprNC1LRERERERERATYQieQZPg8v2rSgNjUcdGNTBPDepb8sejGuzs3fEb41yf9AietuNx977mb7/A+gakfOmJA9ILiI7ii9Wy3np7egWk7q1WgvX3gs9lbWojuTv/p96uDdPRR+SjldiFISRr1Ws8aP41vR4efDJAMUrwGKa4ZPOw/F6TQjlLOtrb65WvBXwiiNNbtwXpF7e8JUsV3tmVLUXvANw4L33v4b+c60bnY/9z3DIieif/C1Xtd49bjdUU+T9ScdLpXvuNKnL3tjW49PQ/c70QfQuesfQdEz52wEJeu+PSAeJRWNmlnkD69zy/f4WcwByt+PStXB/mJM+rd6yA33vbbX7vxt+zpp/CtlLdz4/lCtkwY5TX+mG4LxrQFaa+jVMO5KJ90IEr5G7WnpSPnplh+7o+rsfPUgenWczkiyFrsevoFYIdtB65DjkBXW5Au2RlDu789hyeeHtjOZolLopTYfWW/T7va/f2jUg32jV5/23d3+31dDpYbpZEvFv2VKwZXdLXgeNnSkm0MeccmAGgJxmJ0WHlx1cDxAwA7jlvtxleW2v161vjXJDt1L/MXHFzDbDsT+PVv/EHR2hqko3c2QblcR95Jxd3SQhQKA/uorS2Hnp6BY3f36TvgiYUvDogzR/d4XK8b8oWBG3/NyrVo72p12x+lGGe0LYNtH5WPbgaoBYMiak80RsP2BAuODpdR9vqofNg/FX/8RO2P6onUo9TvGe+6YI6Z9/tqsG7eObFWqyPvnMtaQPd8sq5NG6q3t9LkejfbWIzOodE5NzqONrt+8tsTXB8H9efyUdzfZ7JeG4gMxejMDSdblOGYPAKQcfII7uQRgEyTR4A/eQTEk0HR5JGMff7kEdzJIwCZJo+A+D9o2SaP4E4eAXAnj0Q80cW+N3kEINPkEeBPHgHZJo8AuJNHzUSTR7L1Go7JIwDu5BEAd/IIgDt5BMCdPALi/3h6k0cAwskj2XptysmjJO7vM8MxeQQ0+2OpJk1ENifdgSQiIiIiIiIiW55mtx3LsBux3iZ5FsmO4L3TSF6xiZc/jeRJDa+PJvnfJBen/x65KZc/3EieTHJBw0+dpJ6VJCIiIiIiIiIbbSSn684C4E4gbSbTAJzU8PoNAB80s70BnIqBGdpGNTO7wcxmmtlMAKcAeNbMFox0u0RERERERERky7dZJpBIdpL8JcmFJB8neSGAHQDcS/LetMzpJJ8iOReA/zTU9fW9leQ9JBel/05N47uQfJjkoyQvJrmmSTWXADgkvVvnK2b2mJm9lL63BEAbyda03jUkL03vTPpPkvuTvI/kMyQ/1KSdp5H8OcnbSS4l+QWSf03ysbSdk9JyM9PXi0jeRnJiGr+P5Kz09ykknx28twEAnwDw0ybtOpPkfJLz77jVf0aLiIiIiIiIiMg6m+sOpPcDeMnMZpjZXgD+EcBLAI4wsyNIbg/gW0gmjo4GsOcg9V0B4Hozmw7gBgD/lMYvB3C5me2X1t/MeQAeSO/a+V6/9z4G4DEzK6WvOwHcZ2b7AlgN4O/Sdn4EwMWDLGcvJHc67Q/g2wB6zWwfAA8B+GRa5noA56brsxjAhYPUOZgT0GQCycyuNrNZZjbr2I/qoboiIiIiIiIi0tzmmkBaDOCo9C6eQ8xsZb/3ZyOZoHndzMoAbhqkvgMBrEtL9GMABzfEb05/99MWDYLkuwBcCuAzDeEygDvT3xcDmGtmlfT3aYNUea+ZrTaz1wGsBHB7Qz3TSI4HMMHM1qV3ug7AoUNpe9r+2UgmqR4fah0iIiIiIiIiox1zHLM/o9FmycJmZk+R3BfABwB8h+TdXrGNWcRGfPZPSO4E4DYAnzSzpxveqpjZumXUAZQAwMzqJAfrw1LD7/WG13UM3v9VrJ/kaxuk7DonosndR/31lAem3FxZ7nLL7tT5uhtfgh3deJCRHG1F/43StHf5y31///nGxPP/4adUz/3lOW48SrHb1+enKZ043i8/cXwOq3v8dejp9etqCXJctwQHhijVaqXop0iNDjCd7X75njVVN54L6olGebSNo1TZLX5zUAjWK+qHjg6/QbUgo3et7tfTVvQb2jl7thvf/9yKG//NpfP8BQdPUrOg33JBKtrV2+3mxrtn9fjlH/6Nv4Dd/TsOh5ICtx5s/GrNryvINJ25LyJvduzsxnd453Q33rLkUTfO3BF+PGhOsZgtnXFLkCmk0OGXr9f8DmLw559oW1bK/s4R7WOtrUV/AYHoWJDP+/WXKsGxJlixzlZ/X43W14KB1SyNdcU/LKKvHByHgjZFYzc6LnZ1+TtHtG/UozcCWZPTRH2UdbnRPtNb8hu0quxf5kxuX+3Gn142Kain043v2PmmG29p8euJ+q0z2FdLZb9/ouv/7i6/nraOVjcejfVCqz9+CsX4EjPc79uic2u2/akQHP+Sy1qvnuA4Gly3FVqj+n3F4BojSlMfXVNF7Snlsq1Xs+OQx4JjR3RtFq1vLlhueO2Xi84b/noVw+3ui44Rcb/58WaXC9E5ulSK+iJqU3S9Hux/wX5ZqwUbMxCNuUh7RyFTeZGh2FzPQNoByV0xPwHwXQDvRvJVsO60yCMADic5mWQBwMcHqXIekokSADgZwH+lvz+M5OtnaHg/0rh8kJwA4JcAzjezBwddqWGS3o21nOQhaegUAOtmRp4FsG/6+18MVheTK++PA/jXYW6mNIgmj0RERERERETGqs1yBxKAvQFcRrIOoALgc0i+bnYHyZfT5yBdhOS5QC8D+C2AZtPYXwLwI5JnA3gdwOlp/CwAPyH5VSSTQf6tK4lFAKokFwK4FslzjnYF8A2S30jLvM/MXsu6skNwKoCrSHYAeAbr1+e7AP6N5CkAfr0B9RwK4AUze2bTNFNEREREREREtkab6ytsdwG4q194PoDvN5SZA2DOBtb3LIAjnbdeBHCAmRnJE9NlRHVUALy3X/jvgrJdDb9fFL3nfO5aJJNT615P894zswUADnA+/ySAxu9f/E20rLT8fV49IiIiIiIiImNO9L1+2SQ21x1Im8u+AK5g8kXxFQA+NcLtERERERERERHZ4o3qCSSSX8fA5yHdbGbf9sqb2QMAZvSrY28MfJRtycz8p+QOrZ3HIMnc1mipmX1kuJYxEssSEREREREREQFG+QRSOlHkThZlqGMxgJnD06JwGd5X9Lb4ZYmIiIiIiIiIAACjVLeydbjqLgwYANUgXWvk9Tf89KXR2IpS0W67jZ96MkoXHqVE7umN0j375aP0pdVq3A9x6tEofbNfV9bdb1y3/x3frPXsuI3/gSi1dpR19LmX/DdqUU7vwIRx/jPza34G2dCy5RU3HjUnSq/cmjFFcGTmKXu68UO/+7/ceH7yZDf+vcK5bjxrP7dEKzwE0T7w/7N372F2VFXe+L/f7tP3dG6AmgAhGomKCQkkISAXA4rjbcZRvCB5wTC+g5cZlVEZ9XEUZMaf8sLMgIPz+ouO3EFAQWEQg4OEgNwSICRREAUCQiIkJOn09VzX+8ep6LGz1umuzul0p/v7eZ5+cnqdOrt27dq1q3qnTq2oL0Z1jdITT4r6RLB8tN7oOI7qX+24T6OpKThWU+6zpqbgmAyOjaj4qH3S1idMAx20Z1R8Y8pMw9H2vmm2nysjV/T/fyxfio/tZ7a0uPGo7aJty/vDUCgq5+Vt/rk1etRDIe8XFKWLj1KVR3I5/+BLe/7ZuTMYp4Nrj2h7Zxwc7a9059vJ7X47RMtHY0c22O9ROUFGcmx+KeWJL9Dd7fefaqJtq9U5Mdo30fVclFI9uo5MK5NJV0602qj+aasZnpdSXpfX1ah90vahaLVtbbW5XyGfDxp6CBoa/M6V9jo+un7d3uEfx2nHlVpt87n/q6F2F4CjUNd3vjRmJzQmfPwbo27f6YlTIinV6LwsIiIiIiIiss8YdRNIJM9O0tl77y0jeekwr38mydMqfj+Z5MMk1yf/nlTx3gdIPk7yruGs02CRPJzk/SR/ldS3eaTrJCIiIiIiIiL7vlE3gQTgbADuBNJeMhPAaRW/bwXwl2Y2F8BH8OcP5P4ogE+a2Yl7r3o+khkAVwP4uJm9EcASAClvpBcRERERERER2d2ITiCRbCN5G8nHSG4geS6A6QDu2nVXD8kzST5J8m4Axw5Q3iEk7yS5Lvl3RhKfRfIBkqtJnk+yq0ox3wRwPMm1JP/BzB41s03Je78C0EyyieRXARwH4DskLwzqs4zkj0neSvIZkn9P8rMkH03qMzVZbn7y+zqSN5OcksRXklyYvN6f5MYq9X4bgHVm9hgAmNnLZuZ+AZfkWSTXkFxzz0+XVylSREREREREZHQi68bsz2g00rV6O4BNZjbPzOYAuBjAJgAnmtmJJKcB+BrKE0cnA/CfSPsnlwK40swOB3ANgG8l8UsAXGJmi5Lyq/kigHvMbL6Z/Xu/904B8KiZZc3sfABrACw1s3OqlDcH5TuajkI5o1yPmR0B4H4AZyTLXAngC0m91wM4d4A6emYDMJIrSD5C8h+jBc1suZktNLOFx7/zrCGsSkRERERERETGk5GeQFoP4K0kLyB5vJn1T6eyGMBKM9tiZjkA1w9Q3jEArk1eX4XyHUK74jcmr6/t/6HBIPlGABcA+FjKj95lZp1mtgVAB4Bbk/h6ADNJTgIw2czuTuJXADhhCFXMoLy9S5N/30vyLUMoR0RERERERETkz4zoBJKZPQlgAcqTKd9Ivha222J7soo9+OwfkTwIwM0AzjCzp1J+PFvxulTxewnlSZ9qCvjTPhrogdjPA7jbzLaaWQ+AnwI4MmVdRURERERERER2M9AExrAiOR3ANjO7Onku0TIAnQDaUX549YMALiG5H4CdAD4A4LEqRd4H4FSU7z5aCuDeJP4Ayl8/uz55v5pd699Vx8kAbgPwJTP7ZZrtGwwz6yC5PbkD6x4ApwPYdTfSRpQn2B4C8P4BiloB4B+TDHY5AG8G0P8reLspFHefY8vU1yZPfX3Kckolf76vri4qx18+k/GXt2A6sT6YRi1VmV6NymJQ1bTLR4ruU62A+vp06y2W/Him3v9AvuA3RqHgL5/2K7vRdqVtn6ALIepCTLmCtPv3hIve7cZXff6/3fiCsxe58eKR/grqgw2L6rM3NDb4dcrm/OWLwXHc2uKXUyj45XR2+506Gg+KzthXTdp9b0FnZLTPguXzwfZGfXq46xOOo8HVBIOxJion7XifL/mD3+TGTjfeU2wJygeKJf+9pgZ/+UIwbmWDbWuMygn2caQuHLfS9enw3Fej8SM+ZtKdN6JxOjr/NDcFywf7K+qLDRn/jUIx3Xkjk/L8nFba8+RIKgXjQVq1eixI2raLxqfo+jUt75q8Ggvas1QXXE+Pss4yktWJjr+0+7IYnVtTbtso2zUiVY3oBBKAuQAuJFlCOWPYJ1D+utntJDcnz0E6D+XnBW0G8AiA4FQMAPg0gO+TPAfAFgBnJvGzAVxN8nMoTwb1/6pcpXUACiQfA3A5gDYArwXwFZJfSZZ5m5m9lHZjq/gIyg/jbgXwdEW9LwJwA8nTAfyiWgFmtp3kvwFYjfJV5E/N7LYa1lESI/nHuYiIiIiIiCTC/3yS4TCiE0hmtgLlO2cqrQHwHxXLXAbgskGWtxHASc5bLwA42syM5KnJOqIy8gD6PzvoX4JllwxQn8tRnoTa9ftM7z0zWwvgaOfzTwA4vCL0TwOs72oAV1dbRkREREREREQkrZG+A2lvWQDgUpbvg94B4G9GuD4iIiIiIiIiIvuMfXICieSXUX4eUqUbzezr3vLJs4Xm9StjLsrPSqqUNbPFQ6jPX6Ccoa3SM2b23rRljaZ1iYiIiIiIiIgA++gEUjJR5E4WpShjPYD5NaqP91W8YbE31yUiIiIiIiIyWrFuRBPLjztqbRERERERERERqWqfvANJasdPn+6nGcvURynD/eVLJX/5+qCcKJV7reoTyeVrl1YtTGtfo1Sx0QR7lOY4Sh/cl/OXJ/36R+mMI1Fq2ThNsx+PtjdO9e2LsrIGXShM8R7VP0qNm9lvPze+4OxFbvzhi1e78dJlQUr1oJ2j1PXRoTGU9LFRuuEoHrVRdLxu7/A3rlapd6M2io7hSDSe1UWdK6pPQ7rlo3aIUrMXER3z6eoTpUKP0nOn/U/BqD9E5eRL/iDXU2xx46yS6j5q02I0nqU8bqI2yqS8EiulPMeF9U+ZUr1WGUijcStSH/TFqD5RH41OG9HQEZWfqfffiM6rkfh8nqqYcAwaCtYok1F0rrTwGslfbziuVMvHPIyifTNSKdvTXpNE663VsV2r/hOWn/I6onpZfjztdVL0t0h0nRpdq6S9rhUZSboDSUREREREREREqhp1E0gkzybZGry3jOSlw7z+mSRPq/j9ZJIPk1yf/HtSxXsfIPk4ybuGs06DQbKB5BVJPR8n+aWRrpOIiIiIiIjIsCHH7s8oNOomkACcDcCdQNpLZgI4reL3rQD+0szmAvgI/jxz20cBfNLMTtx71Qt9AEBTUs8FAD5GcuaI1khERERERERExoQRnUAi2UbyNpKPkdxA8lwA0wHcteuuHpJnknyS5N0Ajh2gvENI3klyXfLvjCQ+i+QDJFeTPJ9kV5VivgngeJJrSf6DmT1qZpuS934FoJlkE8mvAjgOwHdIXhjUZxnJH5O8leQzJP+e5GdJPprUZ2qy3Pzk93UkbyY5JYmvJLkweb0/yY1V6m0A2khmALQAyAHYGdTrLJJrSK6572fLqxQpIiIiIiIiIjLydyC9HcAmM5tnZnMAXAxgE4ATzexEktMAfA3liaOTARw2QHmXArjSzA4HcA2AbyXxSwBcYmaLkvKr+SKAe8xsvpn9e7/3TgHwqJllzex8AGsALDWzc6qUNwflO5qOAvB1AD1mdgSA+wGckSxzJYAvJPVeD+DcAero+SGAbgCbATwH4CIz2+YtaGbLzWyhmS1809vPGsKqRERERERERGQ8GekJpPUA3kryApLHm1lHv/cXA1hpZlvMLAfg+gHKOwbAtcnrq1C+Q2hX/Mbk9bX9PzQYJN8I4AIAH0v50bvMrNPMtgDoAHBrEl8PYCbJSQAmm9ndSfwKACcMoYpHASiifAfXqwF8juRrhlCOiIiIiIiIyOhXVzd2f0ahlMlja8vMniS5AMA7AXyD5B3eYnuyij347B+RPAjAzQDOMLOnUn48W/G6VPF7CQO3fwF/muRrHmDZ0wD8zMzyAF4i+UsACwE8Xe1Dp7zuV7vFfl+c4S67uXOCG1+242I3nj30SDe+s326Gz/gcf9Z5N2HHOHGX2ye6cavWeWnTm9t9Zu7udk/OPv64lzDE9v9z0TpPDc+1+vG06Yz3pQtuPFC3s9bHKWjb2lrcOOlYPkobfTrXzfRr0+QqjdKj/rb37rftgzrXwryUn+j4D87vnXxMW68b3+/rxdv/YEbbzv2ODfe+arXufF/3/AFv/wjg+26zI8vPHOOGz/m3CVuvHX+fDf+jW3/241XE5273jDLz6Pcl/M/EKXWzuX9crZs8/t6lJ74tDve68anvct/RF1fMK78fw8sduPFIJ901Ed7u3PB8n45+eDYnrxfmxuPjkkLUgRn+/zyi8HYkcv5y7/97dPceJTCvOAXg4ltfj27+/xyikH/WfloMJaV/Hg1817v75udPen69HO/98f7bNb/QLRvDp09yY1v25534696hb/NW7YGOyEQpcRuavKP1bgv+uV//GT/RvBneg504z05f73zJj7hxp/L++P6Hzpb3Piadf6xWiikO0FPmdLkxnM5v5y+YL+v/eVv3Hgp6HCNLf56Jx8wxY0D8T5ubPb7UEOjf/0UpR6vqw+OmWC8iWQa/H3f251149G1QVSf6HwSidLUR+N6pD6oz8zX+vssqmcm48cf37DFjUftk8mkO7YjUT+JRP0wMmmKfwzXV/kjm8FbPT3+OBrtm+5Ov8/l+vxyom0rBefoqK9HbRqP09E+mBzERdIb6WcgTUf5K11XA7gIwJEAOgG0J4s8CGAJyf1INqD8oOhq7gNwavJ6KYB7k9cPoPz1M1S8H6lcP0hOBnAbgC+Z2S8H3KiUkruutpM8PgmdDmDX3UgbUX4gNgC8f4CingNwEsvaABwNwL+6kj0STR6JiIiIiIiIjFUjegcSgLkALiRZApAH8AmUv252O8nNyXOQzkP5eUGbATwCwJ+iLfs0gO+TPAfAFgBnJvGzAVxN8nMoTwb1/6pcpXUACiQfA3A5gDYArwXwFZJfSZZ5m5m9lHZjq/gIyg/jbkX5jqFd9b4IwA0kTwfwiwHK+DaAywBsAEAAl5nZuhrWUURERERERETGqZH+CtsKACv6hdcA+I+KZS5DeWJkMOVtBHCS89YLAI42MyN5arKOqIw8gLf0C/9LsOySAepzOcqTULt+n+m9Z2ZrUb5jqP/nnwBweEXon6qsqwsD36ElIiIiIiIiIpLaSN+BtLcsAHApSQLYAeBvRrg+IiIiIiIiIrInUj7PTPbMPjmBRPLL2P1umxvN7Ove8mZ2D4B5/cqYi3KmtkpZM/OfoFq9Pn+Bcoa2Ss+Ymf9U1z2wN9clIiIiIiIiIgLsoxNIyUSRO1mUooz1APxURenL8r6KNyz25rpERERERERERIARzsImIiIiIiIiIiKj3z55B5LUztP5V+8We3Xjs+6y9RMPdOM9bzjGjbc+8aAbn3pwlxvvnLXQjbf/+l43Pv21fW580qQlbnxnZ8GNNzT435vdf2qc8G/HzpK/7na/rGy26Mabm/1D0MzceE93zo23tjW6cdb59SwV/fJZ59c/KAbZnF9Oa7NfTrBZ6I22q73JjZeCrzq3LD7BL/8+vw+1vCFIyLjY/yZr9z2r3Hj7wm43XiwtcOP1QTtb0M7HnLvEjd//tZVu/MhPd/oFzfvffnwIOrr9/3+Y0u5vRC7vb/OOoKp1Kb/PPu2Ud7rx3197ixs/6B29bjyX98ehIOXMKAAAIABJREFUxgZ/PCiV/GO7tzvrxlsnNLtxK/kHRyHvl58J6lNEMHZ0+uNla7tfn0xwsPbl/P3S3BjUv95fvrvPj7c1++XkCv7ypeCYqQv+eyxaHgB29vgfmtCSrk93bPfbevLUFjcedfV83m+Lpia/ngwKKgZ9qyETtWlQTnDeqA/2canOX/7Znulu/JDWzW58e+MUN74xN8Mvp+l5N1430V9vNuvXv7W1wY1H2xu1T2trteTBu4vGgrqMXw7p94dC3r/mAYCGpmjb/LKia5Jy0t/dBac4lIr+sRSNZ1E5URtFx0B0PikF2xUtH10jlXLBdgX7LK1oPMsEx3DYh4L9G2+Xf/5paPSvXaP+k8/5fTGqT1rRfgSATHB8RKJzbtR342PDVxe1dcryo74e7cuxjtFBIsNCrS2SUjR5JCIiIiIiIjJWjekJJJJnk2wN3ltG8tK9XafhQvJEkmsrfvpI/vVI10tERERERERE9n1jegIJwNkA3AmkscbM7jKz+WY2H8BJAHoA3DHC1RIRERERERGRMWDMTCCRbCN5G8nHSG4geS6A6QDuInlXssyZJJ8keTeAYwco7xCSd5Jcl/w7I4nPIvkAydUkzyfpP9CnvOwSkneTvCFZ7zdJLiX5EMn1JGcNsK7LSb6/orxwXf28H8DtZtYT1OsskmtIrrnlxu8PskgRERERERGRUYR1Y/dnFBqdtRqatwPYZGbzzGwOgIsBbAJwopmdSHIagK+hPHF0MoDDBijvUgBXmtnhAK4B8K0kfgmAS8xsUVL+QOYB+AyAuQBOBzDbzI4C8D0AnxpgXUN1KoDrojfNbLmZLTSzhX/1gb/Zw1WJiIiIiIiIyFg3liaQ1gN4K8kLSB5vZv3TKy0GsNLMtphZDsD1A5R3DIBrk9dXATiuIn5j8vra/h9yrDazzWaWBfAU/vS1svUAZg6wrtSSibK5AFYMtQwRERERERERkUp+HsZ9kJk9SXIBgHcC+AZJ7/k/6XIt1uazlbmcSxW/lxC3/651FZBM8rGcr9HP1f7nPgjgZjPLD6ZyXdndi+xomuouezCeceOdra9w400Hv9aN1z3zuBvftthPed786jf68SdWu/HGthPdeEuzn061u9tP2XnAVH9+9RX71aGrx+8OXd1RKle/rCgdcJT6tanZ7zKZhiD9dLvfZfr6/JSqaVPgRtlLC0E646ZGv5woJWzUbi3tTW68dz8/rXPr3DluvGfdOjduf/0RN962MOfGOx94yI3jjX/rlx+0W5SSt3X+fDd+5Kc73fgj33rYX8F/+eGhZD8t+ocNerN+YW3N/rFRCspJm165b/psN37gSQvd+PO33+vGecyn/XjQRi0tfjrsOM2xX//myX6K9zgdczB2NPjrbWhKl3Y5qk8hyAyeD1IHNzf69e/t85fP5v14S1PQDsF+KQXJMqv19SjreV/Or1NbU5SSPN0BNXmyP55FLNi2KGN42qzOUR9NKzpWO53rDgDoaJrkxl9V59/svSF3qF9+UM6M+mfdeENmlhuP2mHSJP+Y7+n1B7MoU/nEif4x2TLBf3RnlPK8sdlvz+bWuF9lGvzO0tLml1UMzulRX29s9MsPhrOwraNrnlyQXj4S1ScqJxoX0x7b0bVc2nKia4aobzU2+300SiEf9a0oJXy0Xc2t/noj0X6P1lsfDODR+RAAGhv9z/T1+fEi/AE2qlNTi3/MRG1dLKbL5Jz2WqK1dTB/KorsmTFzBxLJ6QB6zOxqABcBOBJAJ4D2ZJEHASwhuR/JBgAfGKDI+1D+KhgALAWw66+NBwCckrw+tf+Hhiha10YAu2ZV3gNgMCPzh1Hl62uy56LJIxEREREREdmL6jh2f0ahMXMHEspf27qQZAlAHsAnUP5q2O0kNyfPQToPwP0ANgN4BEDw/3UAgE8D+D7JcwBsAXBmEj8bwNUkPwfgNgD9vyo3FNG6vgvgJyQfAnAngO5qhZCcCeBgAHfXoE4iIiIiIiIiIgDG0ASSma3A7s/9WQPgPyqWuQzAZYMsbyOAk5y3XgBwtJkZyVOTdURlrASwsuL3Jd570brM7EUAR1eEvjSIOh9YbRkRERERERERkbTGzATSXrQAwKXJM4l2AFAaMxEREREREREZ08b9BBLJL2P35yHdaGZf95Y3s3sAzOtXxlyUs6dVyprZ4ppVdATWJSIiIiIiIjJaMcp0IsNi3E8gJRNF7mRRijLWA/DTJNXY3lyXiIiIiIiIiAgA0KLckDIudDzyP7t1gGzzZHfZfMZPCfu9h15fk7pMf5WfZC5KGx1kCMbL29Old41EacSrqQ+ell+rwyza5mKU6jv4QJQuvhTl2A1EqbLTpmCPtittuxUK6dKjDreGGqXqzeVqs11HfXSOG3/lm6amLmvFJ+5142n3fSTl4mifEKTkTTkcdPeMrj40lHHIE7V/2v0VZFEO+27a6o/U2FHLspoag/TNKbtWNB5H427k4Gl+vpBs3l8+aoeXtvoHU2OD/4F8wa//xHa/Pn3ZdA390Zl+vpDu1v3ceF3Jr/9dW+e58WIpOH/W+/Xsy6UbtArB2BS1c7HorzdK513L82G1NOnu8kEnirYhrbQ3G9Rq/Eh7Xkp7bZZ2/IuWt2E+jaX92zG6FkrbzlF7DkXaPhGJ6pT274G05/poH0fHxlc+HFz4jxF9110wZic0mj/8hVG373S/l4iIiIiIiIiIVDWmJpBI3pdi2WUkLx3O+uxtJGeQvIPk4yR/TXLmSNdJRERERERERPZ9Y+oZSGb2ppGuwwi7EsDXzeznJCcAGF3fxRARERERERGpleArgzI8xtodSF3Jv9NIriK5luQGkscn8TNJPknybgDHDlDWISTvJLku+XdGEp9F8gGSq0mev2udQRlLSN5N8oZkvd8kuZTkQyTXk5w1wLouJ/n+/tsXrOswABkz+zkAmFmXmfUEy55Fcg3JNZffdFu1ZhARERERERERGVsTSBVOA7DCzOYDmAdgLclpAL6G8sTRyQAOG6CMSwFcaWaHA7gGwLeS+CUALjGzRQA2DaIu8wB8BsBcAKcDmG1mRwH4HoBPDbCuNGYD2EHyJpKPkryQpPukSjNbbmYLzWzhsve9awirEhEREREREZHxZKxOIK0GcCbJ8wDMNbNOAIsBrDSzLWaWA3D9AGUcA+Da5PVVAI6riN+YvL62/4e8upjZZjPLAngKwB1JfD2AmQOsK40MgOMBfB7AIgCvAbBsCOWIiIiIiIiIiPyZMTmBZGarAJwA4AUAV5E8Y9dbe1LsED+XrXhdqvi9hPgZVLvWVUCyj0gSQGOV9TwP4FEze9rMCgB+DODIIdZZREREREREZHRj3dj9GYXG1EO0dyF5CIAXzOy7JNtQnki5AMAlJPcDsBPABwA8VqWY+wCcivIdQUsB3JvEHwBwCsp3MJ1aoypH69oIYAGAGwC8B0BDlTJWA5hC8gAz2wLgJABrBlpxrnnibrG2jufdZfvaXzFQcX+mPOc1eKXgkd91KY+dkqWb66tLWc+RFG1a2m0olfyC6oKH0EXLR9LWJ+UuG3ZR37Wgomn7erzemhQTHjOvfNNUN/7ifdvCsibPmeDGo+NsuI+nqK9E48c+dHi7hrs9a3WsRsXU1/tvFAq16T+1HDvSblsULwZ9sT44LqPhNW19Ij19frwxuKKI6h9JeXoI933a9sk3trrxiR2/95dvanfjxZLfoBOai/6KA9m8+9QANDf6G9CbTbcjo2Npb4iOy7TXW2ml/dupVuNlrYbd+uCaqlbXctHyxeD/vNO2p6UcC2p1LbQ3rgnTVjVaPmyjoK2jcuqQ7hgbpfMKMk6MyQkkAEsAnEMyD6ALwBlmtjn5Stv9ADYDeASAf7Yv+zSA75M8B8AWAGcm8bMBXE3ycwBuA9BRg/pG6/ougJ+QfAjAnQC6owLMrEjy8wDuTO5Wejj5vIiIiIiIiIjIHhlTE0hmNiH59woAVzjvXwbgskGWtRHlu3j6ewHA0WZmJE9Flbt8zGwlgJUVvy/x3ovWZWYvAji6IvSlAer8cwCHV1tGRERERERERCStMTWBtJcsAHBpcpfPDgB/M8L1ERERERERERl/9vXnFexjxv0EEskvo/w8pEo3mtnXveXN7B4A8/qVMRfl5xdVyprZ4ppVdATWJSIiIiIiIiICaAIJyUSRO1mUooz1AObXpkajZ10iIiIiIiIiIkD4jHgREREREREREZGycX8H0nhX4u6J6HKtU9xl64p5N16rtJ2RKJ1nfbUceo5apsMe7tTaw60uSC2bdvlSyvzNYRrUGqVsHe6+ONzlR+qGeap/8pwJ4Xs7NnS58egYSNtEafd9rXZBrdq0Vn16uI+NKBVw2v0Y1SeKpx0j0qrlIZl229Kem2rVFNF6o7ZobgrqE6Sfrk+ZfjqTSZmqPCg/X0hXH+/6BQD6Wvdz443ZTjce1bMv76+4qcH/QNSe+UJtOmnaY3goRuocl1a0zbVqo7THWK3K2Rvp6/cFYTuPYPuE+zLleBmNE7KHhvtCWf6MWlskpX198khEREREREQkrTE1gUTyvhTLLiN56XDWZ28j+X9I/ork4yS/xX3lv5JEREREREREZFQbUxNIZvamka7DSCH5JgDHAjgcwBwAiwC8eUQrJSIiIiIiIiJjwpiaQCLZlfw7jeQqkmtJbiB5fBI/k+STJO9GebKlWlmHkLyT5Lrk3xlJfBbJB0iuJnn+rnUGZSwheTfJG5L1fpPkUpIPkVxPctYA67qc5Pv7b1/AADQDaATQBKABwItBvc4iuYbkmqtuuKlaM4iIiIiIiIiIjK0JpAqnAVhhZvMBzAOwluQ0AF9DeeLoZACHDVDGpQCuNLPDAVwD4FtJ/BIAl5jZIgCbBlGXeQA+A2AugNMBzDazowB8D8CnBljXoJnZ/QDuArA5+VlhZo8Hyy43s4VmtvD0D74v7apERERERERERh7rxu7PKDQ6a7XnVgM4k+R5AOaaWSeAxQBWmtkWM8sBuH6AMo4BcG3y+ioAx1XEb0xeX9v/Q15dzGyzmWUBPAXgjiS+HsDMAdY1aCRfC+ANAA4CcCCAk0iekLYcEREREREREZH+MiNdgeFgZquSyZN3AbiK5IUAdmLPEkAO9bPZitelit9LiNt/17oKSCb5kgdiN1ZZz3sBPGBmu77GdzuAowGsqla5X2w7crdYR5f/7O0oFfCMA/14b58fLwa5jCdN8ONRfXJ5v/xs1s+R2dLsp/yNHjWe7YtzbTY2+HOv9fV+YU2NUcpZv/woXWhDg19OPu9/oFj041Fa5GKwyVE5n561wo0/1uY/fmtnn9+Fn3zePxRyKbfr4Gl+OZ09bhgWNHRbi9/OPUGfjlKVd3Wny9daCLbrDbP8vtvR7e/IYtEvf8Un7nXjUepjIM46OP90/ybOk+74qhvfMe2Nbvzhnjlu/DfP+dtsQVu/eprf1tu6/HKilOE9vcGxmjIHe2NwrKY9xmqV7rmlKegrQX2i7Y3GuKj+UT2jMTFfSLdhUflp6wkAzc1+G+Vy6Y7jKK19NE5Hbd3a4tenNzg3TWjzl9/0oj8gROfiSCZo074q50rPrGl+fbZ1++N3vuCv944tC9x4R1fQns1+OS+86A8G0bVEdP4vBgNvdJ6J8pwUCv56o3hUzgEHBBdtiLctEh0bUZ+ORMd9dK5PPd4E575icAkf/ed+qco44akL6llIuV3TXxUcA8H1bnQMb9nq9+liUJ+64DwzaVKDG087Jkb9JG2fnjol/rO1EOz7SNptiK7POjv8ndPS6tc1yjYf9aFovCkE50pls5e9YUx2M5KHAHjJzL4L4L8AHAngQQBLSO5HsgHABwYo5j4ApyavlwLY9ZfXAwBOSV6f2v9DQxStayOAXVdI70H5uUaR5wC8mWQm2b43A3C/wiZ7JhrMRURERERk70k7eSQie2ZM3oEEYAmAc0jmAXQBOMPMNidfabsf5WcEPQLA/6/psk8D+D7JcwBsAXBmEj8bwNUkPwfgNgAdNahvtK7vAvgJyYcA3Amgu0oZPwRwEspfjTMAPzOzW2tQNxEREREREZHRJ7qNTobFmJpAMrMJyb9XALjCef8yAJcNsqyNKE/I9PcCgKPNzEieCmBNlTJWAlhZ8fsS771oXWb2IspfQ9vlS1XWVQTwseh9EREREREREZGh0ndx0luAcla3dQA+CeBzI1wfERERERERERlHSL6d5G9I/o7kF4NlPkjy1yR/RXIwScCqGlN3IA0FyS9j9+ch3WhmX/eWN7N7AMzrV8ZclLOnVcqa2eKaVXQE1iUiIiIiIiIiowvJegDfBnAygOcBrCZ5i5n9umKZQ1H+FtOxZrad5Cv2dL3jfgIpmShyJ4tSlLEewPza1Gj0rEtERERERERk1IpSKo59RwH4nZk9DQAkf4By4q1fVyzztwC+bWbbAcDMXtrTlY7b1hYRERERERERGY1InkVyTcXPWRVvHwjg9xW/P5/EKs0GMJvkL0k+QPLte1qncX8H0njX0bX7U+sntJq7bH0w3djV6z/5fkKrv3xfzl++s8dffmKbX5/erF9OY4Nf0WzWz/PZ0OgvH5UDAIVCyY2zzv9MseTXlSmTBvT1+eutr09XEINsBZlgk3N5f73r2k5w4wv+cJMbf3rGW934Y33+3ZQNGb+eUcbWXMGPT5rg96Fc3i8/m/PLaW3244Vi0Ke7/OUbG/zlC0W/nn05f8dMaff3S2/WX37LNr/8uiodMXrrpDu+6sZ/8bbzUy2/rc6/oXJSu7/ebDB+dATjx37tfqfo7PWTcG4J9kHaYyyb88vJBH06aueSv4sRDDUwf7VhfRqCvlgXjBGlkl9O1KeLQf2jeNTO0XYVCv4bacfWamU1BueIYnS8BuN01EYMKpu2jSLFYJ9VO+7TiIqJ9tnOPv/Sc//2vL98r7/8lh3+fpnQ6lcouobJZoPzasqsPlE7py2nr88fszLBCTq6HunpjXObN6Xs011dflmtLdE1j7/eWo2LfX1+faI2irarmA/GxejaIygnlwuO+ZTtHF17NDX68brg2iPqE9HYkXYsa2oMzg/BMd/V5ffpqD5xn/bjUT8E4r6Y9twajZelYKCzIF4K/h7IB9scyaQ8D8i+y8yWA1gevO11hP6dLwPgUJSz1B8E4B6Sc8xsx1DrpDuQRFKKTmwiIiIiIiIie8HzAA6u+P0gAJucZX5iZnkzewbAb1CeUBqycTuBRPI8kp8f6XrUCsmlJNdW/JRI6llJIiIiIiIiMjaRY/enutUADiX5apKNAE4FcEu/ZX4M4MRyM3F/lL/S9vSeNPe4nUAaa8zsGjObb2bzAZwOYKOZrR3peomIiIiIiIhI7ZhZAcDfA1gB4HEAN5jZr0ieT/KvksVWAHiZ5K8B3AXgHDN7eU/WO6YmkEi2kbyN5GMkN5D8EMmNJC8g+VDy89pBljU/edDUOpI3k5ySxBclsftJXkhyQ5UylpH8MclbST5D8u9Jfpbko0nZUwdY10qSC5PX+5PcOMim+DCA66rU648P47rnp9FXKkVERERERERkNDKzn5rZbDOblWSXh5l91cxuSV6bmX3WzA4zs7lm9oM9XeeYmkAC8HYAm8xsnpnNAfCzJL7TzI4CcCmAiwdZ1pUAvmBmhwNYD+DcJH4ZgI+b2TGIn+VbaQ6A01BOs/d1AD1mdgSA+wGcMcC6hupDqDKBZGbLzWyhmS08/p1nRYuJiIiIiIiIiAAYexNI6wG8Nbnj6Hgz60ji11X8e8xAhZCcBGCymd2dhK4AcALJyQDazey+JH7tIOp0l5l1mtkWAB0Abq2o68xoXYMoN6r7YpQnqcI7o0RERERERERE0vBzo+6jzOxJkgsAvBPAN0jeseutysX2YBVDyZmYrXhdqvi9hIHbv4A/TfIFCcR3cyqq3H20W+XclKr+Zra1+GWkzQQ8qc3PYvZyhz+f2Zv1V9DSlG5XhilwgzSumSDlckNjHUpBytOorNaWdGmFI1GK16ichoYo7W/KtgvShXb0NbnxDQf+pRt//fb73Hhj4zvceLRdTU3pUn1HaVMntPh98aW+IKVwPugTwZEcpXWO9mOUJrYQ3OuYC+rT1uxvV63SdgPAjmlvdOMn3fFVN/6Lt53vxrO3L3XjPb1B2uUgCaIFqbuzBb8TTW710wo3NtT7KwhEfbGzK90x1tTk17O7x9/5dcE4nTbFe5RhvKk53XZF+yVKzx2lvY5E2xV16SgtdbVDoBQcrwW/q4TbFo1Dkej8EB0D0fidSXlCidJPR+NE2u2KRONWV9YfSKNjdfPWBjfeG4zf0TVMJBq/o2uD6LogOsYYtHN9kEe8Pti/mSFcyUfHRzQOFYr+OBQd91Ga91ze/0BQPBqDto7aLkqdHm1XT+9gvkhQWY5/fujtS1tO2mszf3sb/UMAjDpdIO15I9rvDcH+Siu6Xq8Ltiu6RgKApkY/3hWcy4LDHhae46Lj0o9Hx160y6L1WjDct7aMtXtDBikYN2V4jKnWJjkd5btvrgZwEYAjk7c+VPHv/QOVk9y5tJ3k8UnodAB3m9l2AJ0kj07ip+5pnaN1Ja83AliQvH7/QGWRrAPwAQB7/N1GiUUXiSIiIiIiIiJj1Zi6AwnAXAAXkiwByAP4BIAfAmgi+SDKE2YfHmRZHwHwHZKtKKe6OzOJfxTAd0l2A1iJ8tfS9lS0rosA3EDydAC/GEQ5JwB43sz2KDWfiIiIiIiIiEilMTWBZGYrUE5V90fJba7fNrOv9Vv2vAHKWgvgaOetXyUPuwbJLwJYU6WMywFcXvH7TO+9aF1m9gSAwytC/zRAnVcGdRYRERERERERGbIxNYG0l7yL5JdQbrtnASwb2eqIiIiIiIiIjEM1fManDGzMTyBV3vXjIfltAMf2C19iZpcF5V0P4Pp+ZfwFgAv6LfqMmb03XW0HtjfXJSIiIiIiIiICjIMJpIGY2d/VoIzdvjo3XPbmukREREREREREAE0gjXv1TkbSnV1+zsiOTr+MtiB9drR8lK61rdWPb9sRpH2NUlsGaVyjtK9RSt5CPs62FqU89doTiNN25nJ+PEqX3NzsJ07MB3XNF/xGKgVtVwiWjzz5vD+EPF6a5MbvKr7djUdpiLNB+0TptsuJCHe3s8svP+qLLc1+vKPTb59of0XpV4uI9nvQT/J+x9oRHGOldBmFq4q27eGeOW58W918N569fakbn/6O17nxDdc97sYntEVppt0wnn8xOL4LfptG40rU5/JB2uW0aZr7+vwVRynVo2OedX68tcXf3qg+ncF5ILpLPBrjongkSp0ejVlRKvr6ICdyVD4AZIJxPWqjKB6lMI/6Sq7Tj6cd76Nzd9QWkeiYj0R9IiqnvcU/WDt7g3Guy8/DXRf09agdovNAIUgtH0mbiTU6BoLTVRiP6hkt39VZwtSpTX5ZQV/s7U03DmWz/vLZrF+n6NopOi57s7Vp62Jwso8OjZEqJzrmC0E79PamSwkfDX/R8g3R9XHQf+K+7pcTDscpB6FCwcJzdNQXo22LlILF64Jty6UcV6J9kPaY6eyOLgD1J7/UjnqTSErRYC4iIiIyGkSTRyJjTTR5JONINJMuw0KtXWMkl5GcXvH7RpL776V1N5JcTvJJkk+QPGVvrFdERERERERExjbdgVR7ywBsALBpTwsimTGzQoqPfBnAS2Y2m+Xv8kzd0zqIiIiIiIiIiIzbO5BIfpbkhuTn7CT2leTOnZ+TvI7k56t8fj7JB0iuI3kzySkk3w9gIYBrSK4l2ZIs/imSj5BcT/L1yefbSH6f5GqSj5J8TxJfRvJGkrcCuIPkNJKrkvI2kDy+ymb9DYBvAICZlcxs6563lIiIiIiIiIiMd+NyAonkAgBnAlgM4GgAf0tyEYBTABwB4H0oTwRVcyWAL5jZ4QDWAzjXzH4IYA2ApWY238x6k2W3mtmRAP4vgF2TUl8G8AszWwTgRAAXkmxL3jsGwEfM7CQApwFYYWbzAcwDsDbYpsnJy39OJqtuJPnKYNmzSK4hueaXty8fYDNFRERERERERqG6urH7MwqNzloNv+MA3Gxm3WbWBeAmAO8A8BMz6zWzTgC3Rh8mOQnAZDO7OwldAeCEKuu7Kfn3YQAzk9dvA/BFkmsBrATQDGBG8t7PzWxb8no1gDNJngdgblI3TwbAQQB+mUxW3Q/gIm9BM1tuZgvNbOGx7zirSrVFRERERERERMbvBJKXRms4U2vtSiJZxJ+eO0UApyR3Ks03sxlmtitvdfeuD5rZKpQnp14AcBXJM4J1vAygB8DNye83AjiyhtsgIiIiIiIiIuPUeH2I9ioAl5P8JsoTOe9F+Stt/z/Jb6DcLu8C8F3vw2bWQXI7yePN7B4ApwPYdTdSJ4D2QdRhBcrPRvqUmRnJI8zs0f4LkTwEwAtm9t3kK25Hovz1uf51suS5SUsA/ALAWwD8eqBK9PXtnvqyLphKKwZZMjt2lgZazaB09/jlWLDeKG1nJlObedG2tricYtAYLc3+Z3p6a9NGfX21KeevF77kxrsLrW78rg1+l067XdG+jPocg3hUTq36YjaXrpy6oKKTJta78dYWf/ntHf56t2zzn6UfrbcUNFB91NBD8Jvn/G2bFIx+Pb1+nTZc97gbn/PhN7jxt9x8thv/963+3ZR1wTZHx3DUt9Kq1bEaqa9Pty+Huz5pxWNBuu2K+nRjQ7DfS3H5UZ9IWSXk8rXpRL0px9dCwV9vdAd8tA+i7Y3i0TEW2fCUv111LLrxaDxrbPA3LO1544AD0qW7t+Dag0E7ZLP+9mYy/vL5vD+2phX1ByBu00h0XDYEx1nqvmXpymls9JeP2rRaW3iiY6aUchhNe+ylPeYjTU1+H4r2e7R/o3YrBsdApKXZr09TsB+jMTTtfgTSjwdpy2lv9/+UjvpKrfpoJrgGSNtHRYZiXE4gmdkjJC8H8FAS+p6Efwa9AAAgAElEQVSZrSZ5C4DHADyL8rOMOqoU8xEA3yHZCuBplCegAODyJN6L8rOMIv8M4GIA60gSwEYA73aWWwLgHJJ5AF0AojuQAOALKN+ldDGALRV1khqK/sgQERERERERGavG5QQSAJjZvwH4t37hi8zsvGRSaBWAf63y+bUoP4C7f/xHAH5UEZpZ8d4alCeEkDxg+2PO5y9HeRJq1+9XoPyMpQGZ2bOo/iwmERERERERkbEh7a3CskfG7QRSYDnJw1B+oPUVZvbISFdIRERERERERGSkaQKpgpmd1j9G8tsAju0XvsTMLts7tdodyQcB9P/S/ulmtn4k6iMiIiIiIiIiY5smkAZgZn830nXoz8wWj3QdRERERERERGT80ASSiIiIiIiIiOx7WJsM3DI4mkAa54pOusdaPYcsberMtCk1o9TBpZTpRSNhmuk6huvw2rOaKBV3rTK9Rftge26iG+/JN9SkPmn3ZbTLouzQ0XalTS0bSZtKPBL1h0LBj9cqtXna5avtr/A4Dto6m4vSp/vlTGjzT/pvuflsN37ney/2C7rmLD8eiLYrOibTlpOvUSr3tOtNmz47bflRiuDhrk+tDGVsHe5tS3suS5umuVbpqqNjY+IE/xiOjvkdHbVKV12bY6xYrEkxQNC3ovMSU643SsEeqdV5rJqoL6ZNX5+2j0aiVOhp09fXKhX6vpJSPWwfDG8fygXnyVr1ByD9+J1W2n1cq+v7faVvydik6TqRlGp10SoiIiIiIiKyr9AEUo2RXEZyesXvG0nuv5fW/WGS60muI/mzvbVeERERERERERnbNIFUe8sATB9oocEgOeivGCbLXgLgRDM7HMA6AH9fi3qIiIiIiIiIjDrk2P0ZhcbtBBLJz5LckPycncS+QvIJkj8neR3Jz1f5/HySDyR3+9xMcgrJ9wNYCOAakmtJtiSLf4rkI8ndQa9PPt9G8vskV5N8lOR7kvgykjeSvBXAHSSnkVyVlLeB5PFRlZKfNpIEMBHApqDuZ5FcQ3LNgz9fPoTWExEREREREZHxZFxOIJFcAOBMAIsBHA3gb0kuAnAKgCMAvA/liaBqrgTwheRun/UAzjWzHwJYA2Cpmc03s95k2a1mdiSA/wtg16TUlwH8wswWATgRwIUk25L3jgHwETM7CcBpAFaY2XwA8wCs9SpjZnkAn0jqsgnAYQD+K1h2uZktNLOFi09O9+BZERERERERERl/xuUEEoDjANxsZt1m1gXgJgDvAPATM+s1s04At0YfJjkJwGQzuzsJXQHghCrruyn592EAM5PXbwPwRZJrAawE0AxgRvLez81sW/J6NYAzSZ4HYG5SN69ODShPIB2B8lfo1gH4UpU6iYiIiIiIiIgMyqCfsTPGeF8oHM4vGWaTf4v4U5sTwClm9ps/qwS5GED3rt/NbBXJEwC8C8BVJC80syuddcxPln8qKecGAF8cqGKfmXL1brE/HHK0u+zLJf+Z3If+9/luPLPoWDfeN3maG+ct17jxphNOcuOd+7/Gjf/r3Ye58fZJfor61pZ6N759R96NA8CUyX5ZTY3+8qfMecqNbyvt58ZzJf/QnJb5gxt/sfAqN96d9yu0dmOrG8/m3DAaG/zMc5Mm+nPQPb3pMtUtO/BON751sr+Pe0ptbvzQx651412v8/v0zpZXuPHpD/3QX+8cv0+/3HqwG79l/Qw33tnt51+NMvyddsd73fi0U97pxvumz3bjV206MVivG67q1dP8D3X0+Mtbqz/EFoJU1v++Nbg78ho/fvhS/7g//oJ3uPHGOfPc+LWZM914vuBXJ6r/K6b47dPZ4x8zvVk3jK6gr6RNV/2GV/vr7er1431BfZqb/Hhvnx+PklZO9A9hdAX9JypnZ6e/A7K5eAyK2uh1M/222Bnssyj9+8H7++eObd3+uN6X84+Nvqxfz02b/YF66hT/vBS1Rdq08JFtO/yGiB7dsOzIX7vxJ7KHuvGenN9ub915vRt/Ycab3Pj2whQ3/sDvJrnx3j6/fTIZf8PaWvx4Lh/F3TDuuPkxN17M+YNQS3QwVWHBAdU60b82aJ+cbh0Njf4+69rZ68YjTc1+ny7k/T4XxRua/PpkGvzrv6h9ou3K9fk7MzrGonIOPsTvixaV0+CPTU8+vtWvT9E/n0T16djq/p81SuaX09LW4sYnTPLj0TVPtF8aG/04ALDOP87q6/14d6c/jmaCNu3a6Z/kDprpjyubnt3hxovBPoi2OVo+6usTJvptDfj1HDPqxus9MSNjvLb2KgB/TbI1+drYewH8FMBfkmwmOQHlCRuXmXUA2F7xPKLTAey6G6kTQPsg6rAC5WcjEQBIHuEtRPIQAC+Z2XdR/krakUF5LwA4jOQBye8nA3h8EPWQlKLJIxERGd1qNWkiIiKjQzR5JCLDY1zegWRmj5C8HMBDSeh7Zraa5C0AHgPwLMrPMuqoUsxHAHyHZCuAp1F+phIAXJ7Ee1F+llHknwFcDGBdMom0EcC7neWWADiHZB5AF4Azgm3aRPJrAFYlyz6LckY4EREREREREZE9Mi4nkADAzP4NwL/1C19kZuclk0KrAPxrlc+vRfkB3P3jPwLwo4rQzIr31qA8IYTkAdsfcz5/OcqTULt+vwLlZywNyMy+A+A7g1lWRERERERERGSwxu0EUmA5ycNQfqD1FWb2yEhXSERERERERERkpGkCqYKZndY/RvLbAPo/OfcSM7ts79RqdyQfBND/Uaanm9n6kaiPiIiIiIiIyN5mUdYGGRaaQBqAmf3dSNehPzNbPNJ1EBEREREREZHxY7xmYRMRERERERERkUHSHUjj3OaZb9ot9qrfr3aXbXrVG9x4ZlH/b/iV5R+81423zp7txu3YE9x436pfuPFJC/wkefsfcIQb37Yt58abGv151GmvbHTjAPDytoIbb27yD6mXCq904/s3bHXjXWx34xuzB7vxac1+OcAkN5rNNbvxxga/lHzBvzW0L+unxG5tSXcr6e8nznHj07t+68bZNt2Nd7/OvzlvwuP3ufGWg2a58dzs+W68+RG/L06ffbgbLxT8/ZXJpGufae860Y3//tpb3PiBJy1048UD/HKGcufvtq56N75fu39sZAv+cfb8i/7K61Km5T3+gne48Xu+cLsbX/T5bW585zHL3Hhbq1+f+iAr/Ivb/OWnTvQ/UCz5y2ezJTce9aE6+PEXt/ntH9WnFNSnL+uG0eIPKbCgfXr6/Hh7m/+BXN6vT8dOv5y66L/Hgu0CgO4+/0OT2vx9kA3q9MI2fyA9YFLRjdcHld3R4bdFU5O/fF29X59CwV9vJpPu/xBLfjPEbR34Xd4fd2e1POfGtzXt58b/MNkf76dvWuPGm1/pX8P09k1049F5rKnRj+fybhgTgrEjOpaKOX8Mrcv4Y25dsAMK+aBCABoa/eub+vqorKAPNfh1itKql4rBeJaynGJQTrR8XXCSi7YraodIfIz52xUpFv1jPtPg1z86D1jJL4dBO8Tt7G9XQ5M/xtUHY0ra/hMpBSeUumBsAgAGdYq2OZ/z6xptQynYZ2lF5Vu0zSmvkURqSRNIIilFk0ciIiIiIiKyF1Ffqtqb9pnWJjmZ5CcHWGYmyd0ehB0st6F2tRtZJNtJrq342Ury4pGul4iIiIiIiIiMDfvMBBKAyQCqTiABmAlgwAmkscbMOs1s/q4fAM8CuGmk6yUiIiIiIiIiY8O+NIH0TQCzkjtsLkx+NpBcT/JDFcscnyzzD8mdRveQfCT52f2BPw6SzSQvS8p+lOSJSbyV5A0k15G8nuSDJP2HjZSX7yJ5AcmHSf4PyaNIriT5NMm/GmBdy0heWlHWf5NcMoi6HwrgFQDuqbLMWSTXkFxz3Q9+MJgmEREREREREZFxbF96BtIXAcwxs/kkTwHwcQDzAOwPYDXJVckynzezdwPlCR8AJ5tZXzKxch2AcMKnwt8BgJnNJfl6AHeQnI3yHVDbzexwknMArB2gnDYAK83sCyRvBvAvAE4GcBiAKwDcUmVdQ/VhANdb9NS18rqWA1gOAM889bvaPP1NREREREREZG/SM5D2qn1pAqnScQCuM7MigBdJ3g1gEYD++VgaAFxKcj6AIoDBTswcB+A/AMDMniD5bPLZ4wBcksQ3kFw3QDk5AD9LXq8HkDWzPMn1KH/drtq6hupUAKfvwedFRERERERERP7MvjqBNNjchf8A4EWU71SqAxAkDh50+WlzJuYr7gQqAcgCgJmVSO5q+6jMAv78K4ZBkuSKypHzAGTM7OHBVrDLdk8X33XAa9xlpzz3qBvvPOiNbrx9rp9fuW+tX07+3f68V/vCHjfeff/9brxpwUfdeGur3913dvpZ1aZO9tPcTn9VBju7/Bu3Onb6aTj7iv66uzMT3PgUbHXjL5d2318A0FVsc+Ovqt/kxuvr/LTFUZrmtiCdcXdvlCrWj0fl5M1vn66W/d34Adt/68Y3TznMjTfMOtyNN/7uMb+cBae48VceFqT8/dVqN872v3LjYareICVv3yFHuPGD3tHrxp+//V43jg/54WqiFN35IBlhZ6+flndyq/+BQsFfPmqjIAsxGufMc+OLPr/Nja++6EG//ODpcUE2Y7S1+PGd3UFa5OAY22+i/8ZLW/1y6oOU7Q1Buuco429Un/0n+hv83Et+h8gX/BW0NPn7sacv6Os5Pz6hJd3NstE9uNVSzkdp2HuDD7W3+G3Um/X7dL7ob9sB7Tk3/sKLfqrsSGOweJS6OxKNQ4VCun0Q9dGO3iY3/nKDP94fWHrWjW+tm+bGu6fOcOP7veCP95mMfw1THxw0U9r9g+bFbX4/iTLCT24PzpOT/fN8fZDyfMIk//zfs9M/P1Qrq21Sq798sBGZIEV6c6vfGbM9/nVVXVROS7pjIOrrUX3y2Si9fLr6FIOBNEpT39ziX/NUG5880THW2OzXM9qPDU1BPVv9Y7W+wa9/S5u/fF3Uf4J2bmryy4/aOdouAGhs9LetL2i76OkudcF40Nbm17W13W+LQj446QYKheC6M9jmtnb/GBOppX3pfq9OALvOqqsAfIhkPckDAJwA4KF+ywDAJACbzayE8l05/iiyu1UAlgJA8nWyGQB+A+BeAB9M4ocBmLsnGzTAujYCmE+yjuTBAI4aRFkfRvlrejKMoskjERERERERkbFqn7kDycxeJvlLkhsA3A5gHYDHABiAfzSzP5B8GUCB5GMALgfwnwB+RPIDAO4C0D3I1f0ngO8kXzUrAFhmZlmS/wngiuSra48mdejYw02L1vVLAM+g/NW3DQAeGURZHwTwzj2sj4iIiIiIiMioZynvtJU9s89MIAGAmZ3WL3ROv/fzAN7Sb5nK7658KVluI4A5VdbTB2CZ81YfgP+VPJR7FoA7Afj3VpfLmVDx+jzvvWhdyVfflkZlB+vzv3smIiIiIiIiIrIH9qkJpFGgFcBdJBtQfnbRJ8zMf3iBiIiIiIiIiMgYMa4nkEj+BYAL+oWfMbP3esubWSeAhU45DwLo/7S0081sfU0qOkLrEhEREREREREBxvkEkpmtALCiBuUsrkF1Rt26REREREREREQAgBblupVx4Xt3YrcO0N3j94kovWjaFO+RKC14X1+UtjNIA90XpGUN0sRWe+5ad7dfqaisqI3etajLjXfmmt14oeQXtL3HT82aC1JoR7bv9OOlILtotF29ff4+zufT7fu3zPfbpzfvpyON2ufOh/z1Fgr+htUFO7+hMUhVnvPLYdA+kybVJp3qju3+N2Vzeb+vR316//2DnPNDEKX6Lhb9fdAYpJeP0shHKcOj9R4w1d8JUdbEqI1e+77Xu/H5n5zvxifNPsSNr3nz19x4X2GwyUDLtuz0+1DaU/f7fvVFN555zWvdeGHyK9z4f77wbjce7fdIU5O/v9Kmio/6Q7X2SdtHcynHs0/jEjdeOHCWX37bVDf+/d++yY1nc359skFK8ontQcrwMI21rxS0W3QMR5m1o33W0xuMr9F4NtU/lnqCa4/oPBZde6Qdg6LzXlT/6BomF5xn0p6fAaC31+8T0bZFfaIh2OaoTtG2Rcde9LcIg8ZLm+4+Kic6d1uNtiusT7De+iBVfDSelYI3WoLxNTpWoz66s9M/OKKxIOo/0Xgfidqh2vkh2gdRX4n6RLSPo7bef4o/vm7v8I+9aF9G+yCb9Xda2mPma2cEJ7gxomfVDWN2QqP1hA+Oun2XcggWGT/STh6JiMjolvYPPZF9VTR5JDLWaFwX2btG3V/CJP1bEYZW1vkk35ryM/NJvrPi96Uk1yU/95Gcl8Qnk/xkrepaCyRnkLyD5OMkf01y5kjXSURERERERET2faNuAqmWzOyrZvY/KT82H8A7K35/BsCbzexwAP8MYHkSnwxgVE0gAbgSwIVm9gYARwF4aYTrIyIiIiIiIiJjwKidQGLZhSQ3kFxP8kMV7/1jEnuM5DerlHE5yfcnrxcldxA9RvIhku3O8o0AzgfwIZJrSX7IzO4zs+3JIg8AOCh5/U0As5LlLgzWv4Tk3SRvIPkkyW8mdzQ9lNR/VrLcISTvTO5yupPkjP71T34P784ieRiAjJn9HADMrMvMeqLlRURERERERPZp5Nj9GYVG7QQSgPehfDfQPABvBXAhyWkk3wHgrwEsNrN5AP7PQAUlE0PXA/hM8pm3Aujtv5yZ5QB8FcD1ZjbfzK7vt8hHAdyevP4igKeS5c6psvp5AD4DYC6A0wHMNrOjAHwPwKeSZS4FcGVyl9M1AL410DY5ZgPYQfImko8mk2/uEyZJnkVyDck1q/57ubeIiIiIiIiIiMgf+Y+OHx2OA3CdmRUBvEjybgCLALwZwGW77q4xs22DKOt1ADab2erkM0EOqhjJE1GeQDou5UdXm9nmpIynANyRxNcDODF5fQzKE2YAcBUGMSnmyAA4HsARAJ5DecJsGYD/6r+gmS1H8lU8LwubiIiIiIiIiEil0XwHUnTPFoHUkx5D+cyfPkwejvIdQ+8xs5dTfjxb8bpU8XsJ8QTerroWkOwjlvMyVssJ/jyAR83saTMrAPgxgCNT1lVEREREREREZDej+Q6kVQA+RvIKAFMBnADgHAA5AF8lea2Z9ZCcOoi7kJ4AMJ3kIjNbnTz/qDeZaOmvE8Afn4+UPI/oJgCnm9mT0XJ76D4Ap6J899FSAPcm8Y0AFgC4AcB7ADRUKWM1gCkkDzCzLQBOArBmoBXn87vHmpvSfd+yFEzNtbX45eS9VgfQ21dy440Nfjms8+ONjf68aD7vVzST8ctpanK/AQgAyOX9utbX++sumR9va8i58d6iv6tzBX8OMRNUteRXM1Qfb7LLgn1fF0xNR8sXS/6KW4L26QvaISo/k/ErVBf0oSglbKbBLyftV5TTLl8MdmRjg99u3Av/NVAKDvz6+pTjRzSApBSNK22t0T72l5//yflufO1/rnXj8z7u1z93nL9vMnX+8lHfjeJRHyKDvjvrUDdeeOq3/vKv8ctPmy456g/RdoXLB/2kFNQnOj9UE3XFtH26+MpXu/HMHza6cb7SP76Lwfhdq0ciRE0UtUPYPsF4E+2DXHAubmryC4r2fc65fgHia5ioz+UL6cayhuDK2bueAuJ2jtotEp1X057Hailqo+gcVAz2/RAOV3+9wcER1bMUdIpwu9Ke64N2qA82OOqjkaicsD7B4uFYMMx9KKr//2PvzqMtq8pz/3+f05/qKIouAmqJ2CFUlVKIKK2ggomJ2Ayi/DAQHajRa5OhqMkVkCRDCI5Eo+YSrgnYcL3EXDF6lcaGxiBIVYSqAuWiAjGEvpFqTrvPfn9/7FVyODXfc846tYvaVTyfMWrU3u9ea8655pprrV2z1l5v3X7Ojo1WWTXHaHpNKS9f97qRfefJvwPU2wfT9cVO7Wm74dtHJ/f2ZcBaYA3wQ+CMiLg/Iq4AvgWslnQL8OGZCqqebXQS8DlJa4DvAQPJ4lcDB2x+iDatZyLtBvx9FVtdlfkIcH31kO/iQ7RreD9wmqS1tJ6T9IEq/j+BoyTdBBwKbJpmGydo9cUPJK2jddfV/9zKdllBNnlkZmZmZmZmtrPquDuQImJB9XfQuuNoiwdUR8S5tLKgzVTWqZNerwJePot1HqX1rKXNLgXemSz7thnKuga4ZtL7o0ufRcTdtO4Ymrr+A1Pa/PEZ6vsesGy6ZczMzMzMzMzM6urkO5DMzMzMzMzMzKwDdNwdSHMh6QvAK6eEPxsRF02zzmuB86aE74qIE+dQ/0G0nl802WhEHFq3rE6qy8zMzMzMzKxTRbseDmizslNMIEXEe+ewzpXAlW2qfx1QfvJqmz2VdZmZmZmZmZmZgX/CZmZmZmZmZmZmM9gp7kCyp8Zgfzk+NFKOZ3cTZuU8vqFee/rLmdyZmKiXHnUiSamZpezs7++ikaSibTTKGdoakaR/p1zO/J7RYry7a7AY70pSd/f3Zek/680d96TpSMvbWzf1eJDts3J8QW950E1MlAdXlqK2p7fcD42amfb6+ur1Z90U5lla2WaznIt+cLC3Vnum0667gvuT1NpZCu1M1p5GuSvoToqfXz6U2OX5zy7Gl7+7XNCaC9YU473F1AvQrfLY6koamqUIzkZclhp8YuGuxXjPvs8sxht3/rJc0O7lcJ6CuBzPZGM9OzayFO9ZfLqs1+k1ImlTT08ypgcXlwvas7zvu+/7j7xRpfYk25anKi+X00iOPdVMDd6V1JsVMzZWb1DMG6zXnmw/zkty746UL7cklyV6k/2u5Dqc9U9P8g08249Zf2b7a7pjLzuP5mnV66VC70qWT7chWz4rP+mjTFaOku8YWf9k+z47JrPvTtk+Hk++WzbTE2w5nA3eumOorqyYbDxk/ZBdx8bGtl8W5Eiq7ukux7NtSL421/6ulR4zNY8Ns7nwHUhmNWWTR2ZmZmZmZmY7q46bQJK0sY1lnSPpuJrrrJD0uknvT5a0tvrzY0nLq/hiSX/Srra2g6S/lnSbpJ9L+jtl09NmZmZmZmZmOzp17bx/OlBntqpNIuLMiPh+zdVWAK+b9P4u4KiIWAb8BXBhFV8MdMwEkqRX0MpEtww4EDgEOGq7NsrMzMzMzMzMdgodO4GklvMl3SppnaSTJn12RhVbI+ncacq4WNKbq9eHVHcQrZF0k6SFheX7gHOAkyTdIumkiPhxRDxWLXIjsG/1+lzgudVy5yf1Hy3pWkn/LOkOSedWdzTdVLX/udVyz5b0g+oupx9IetbU9lfvp7s7K4ABoA/oB3qBB5J2nS5ptaTV//bdC0uLmJmZmZmZmZn9Vic/RPuNtO4GWk7rsZ2rJF1Xxd4AHBoRQ5KWzFRQNTF0KXBSRKyStAgYnrpcRIxJOhNYGRHvKxT1DuDy6vXHgAMjYsUM1S8HXgQ8CtwJfDEiXibpA8B/Az4IfB74ckR8SdIfA39XbeOsRcQNkq4G7qP19LzPR8TPk2UvpLqT6n9ckT+Cz8zMzMzMzMwMOnsC6XDgaxExATwg6Vqe+FnWRRExBBARj86irBcA90XEqmqd9XUbI+kYWhNIh9dcdVVE3FeV8Svgqiq+Djimen0YrQkzgK8Afz2H9u1Pa6Jq8x1S35N0ZERcV7csMzMzMzMzs04XHfqsoJ1VJ08gZQ+AFtMkrmzjOk+sLC0DvgicEBGP1Fx9coLY5qT3TfL+39zWBtXPDKsHYieJ6wE4EbgxIjZWy18OvByYdgLpOb8ztkXs4Q3lFOBZes77HmgU48ND5XiWOv2YleXyH95Y3uwsq+m9940X47vsUt6u7m7RTFKwPvjgFjeqAXma9Cyt873r5xfjI2P1nnN+Ys+/FuNDi55RjI/1zivGJ+LFxXhjIkv9Ws47+tjjxTDj41mq8nL5L2yuLcbXD+5ZLj85FIY3lcsfHU3GYpJ/dXB+ef+ObczGdLmcXZ69oBhPU4wn/TO8acvjtBUv55/u7ctP7fs9b8abNp8kO876epO+TlJ0b9hYjvf3l88HIyPlMZSlOd5z1/LyDzxabuf6ZKysPuqTxfjY4eV93PvOYpjxlQcV4we9/+BifOF++xbjPcecWYyPTNS7fN9//j8W43u9Ylm53r32Ksa7krTXWar7zEB/lsa6vHyWir5/ID+HZmN3YqIc703HdHn57JrY+MZXivGBg19SjMfi8jHZ/Zty+Vk66dHR8ge7LCqPlaxPM9kx32iUC+pOlt99SflYevQ35fav31COr3heOf7IxvL5O7N4Ub393p9+Eyufy7Jx2Js0c8PG5NyXZjAP+vu23IYlu/by4IPla8TYePkg6O8v75ssnunpKfdFloa9mZw/su+LAwPl9tQ9D/W0KeV5lqa+UbM9Wf9MJAdrd3YS6i+HJ5Ix1J38E2lsrDxOGo1yQX3Jd6Fs/GTnDiXnjsHBbjYm38Oy81mXyh8MDpbb1FXzPPeMJeU+2rCxXE53Muay+KahZB8k+ybCEym27XXyKLuO1rOIuiXtARwJ3ETrDp4/ljQPYDY/YQNuB/aWdEi1zkJJ2bfvDcBvn49UPY/oG8ApEXFHttxW+jHwh9Xrk4F/q17fDWz+18Yf0HquUebXwFGSeiT10rpTq/gTNnuydk0emXW6upNHZjuqupNHZjuq0uQRkE4eme2o6k4emdm20ckTSJcBa4E1wA+BMyLi/oi4AvgWsFrSLcCHZyooIsaAk4DPSVoDfI/WA6dLrgYO2PwQbeBMYDfg76vY6qrMR4Drq4d8Fx+iXcP7gdMkrQVOAT5Qxf8nrUmhm4BDgU3TlPEvwK9o/TRuDbAmIr69le0yMzMzMzMzM+u8n7BFxILq7wA+Uv2Zusy5tLKgzVTWqZNer6L1k66Z1nmU1rOWNrsUKP5IISLeNkNZ1wDXTHp/dOmziLgbeFVh/QemtPnj09Q1AbxruvaYmZmZmZmZ7TSSn5HattHJdyCZmZmZmZmZmVkH6Lg7kOZC0heAVwTAyxkAACAASURBVE4JfzYiLppmndcC500J3xURJ86h/oNoZU+bbDQiDq1bVifVZWZmZmZmZmYGO8kEUkS8dw7rXAlc2ab61wEr2lFWJ9VlZmZmZmZmZgY7yQSSmZmZmZmZmT29hPxUnqeSJ5Ce5obGthwCu8wr5zmeaJYfUDY+3izG+wa6i/HurnI5m8bKB//ieeW0nY2kPQsWlIf1+vXjxfjAYLmd8xf0FeMAw0Plsrq6e4vxkbFyW5OuSJ8FN7xwr2J8cMMDxXj3vF2L8cZEuYK+nnIu1InyLk5TZXd1l8vP9v2GwT2K8Xnj64vx0Z55xfjExIJivL+/PCa6espjLtuugXnl/dvdlZST5JZVtuMTE8kOmLegnEyyO+n/dsrGRE9Pvbobjfbk390wVN4HSxbVG9MjjfL5oKerXE63ygUd9P6Di/Gf/t2/F+PL31U+p4wfVW5Pb1d2ni73w16vWFaMP3TTbcX4bsuSFOD7lsN193smS0k+UTNPc09yDDTnkO953kDWpvLyCw46oBgfWreuGB/cb2kx3uwvl58d39l5Nz1Wy0MrlZWT1ZsZGi7vgwXzy2N3fLy8/Kbkupp/hym35zebyh3RVz7d099bbs/IaLk9vUk5dfs/ucyk15PxRrkfoH3Pm1VSUPZvuUgurtnydduZHRvZd4+65eTX7uT6kCxf9xqdVZuNiew0l/Vntl3Zd492jZ/supH1zxxO37VNTJQraWZfDKl3PlbNbci+R3bVHNNm7eTpOrOasskjMzMzMzMzs53Vdp1AkrSxjWWdI+m4muuskPS6Se9PlrS2+vNjScvb1b6ngqSPSLql+nOrpAlJS7Z3u8zMzMzMzMxsx7bT/IQtIs6cw2orgJXAd6v3dwFHRcRjkk4ALgR2mOxmEXE+cD6ApNcDH4qIR7dvq8zMzMzMzMxsR9cRP2FTy/nVXTPrJJ006bMzqtgaSedOU8bFkt5cvT6kuoNojaSbJC0sLN8HnAOcVN2xc1JE/DgiHqsWuZHqaQ+Slkq6XdIXqzZeIuk4SddL+oWkl03TrrMlfUnSVZLulvRGSX9dbdMVknqr5Y6VdHMV/ydJ/VX8bkm7V69XSrpmlt36VuBrSZtOl7Ra0uqrLrtwlsWZmZmZmZmZdRBp5/3TgTrlDqQ30robaDmwO7BK0nVV7A3AoRExNJufY1UTQ5cCJ0XEKkmLgOGpy0XEmKQzgZUR8b5CUe8ALp/0fn/gLcDpwCrgbcDhwO8Df1a1M/Nc4BjgAOAG4E0RcYaky4DflXQFcDFwbETcIenLwHuAz8y0vSWS5gHHA6XtIiIupHV3Fd+46al4JJ2ZmZmZmZmZ7cg64g4kWhMxX4uIiYh4ALgWOAQ4DrgoIoYAZvlzrBcA90XEqmqd9RFRTuOVkHQMrQmkj04K3xUR6yKiCdwG/CBa6STWAUtnKPLyiBivlu0Grqjim9d9QVX+HVX8S8CRddo8xeuB6/3zNTMzMzMzMzNrh065Aym7P0tkuTGnL2vOd9VIWgZ8ETghIh6Z9NHknMbNSe+bzNyPowAR0ZQ0Hk/kMd287nT3pzV4YqKvnLN7S39I8vO1LRo2vmXVzSjPKy4eLGcfy9IiZ3fd9fSXyx8eK8cbzXJBu84bK5ff01eMDwyWc+aODJdT3fb1ldvTu6iP4WSdsZFyvEtJHt9Ed5IyfKRvi19jtsqfX663f8ODtepN0z0n7Umzmiay1KzjlPeZeuYX4/PHflOMT0zsntSc7MtkLI6PluecozdJqT6vXj7mLC1rT2/SP1l7knIGFg/Was90suM4S3WbLd+f9PXISDLoahpOss5PJOeP3RbVqzcb613d5Q8W7lfOd7/8XeXz6Jp/WFuMD7wrSa8c5TE32FMuv2ePPYvx3V9SHlv333hbMU55s/I008kxn6XzbiaXw/6+crxR67+HoHuaQzVrU0TWpqSgJXsUw/OeVz5Pr1/7s2J8YnmWvrlcbbuyOmd9ND5e74TflZwMRseS81+SdX7RgqScmglRdxksD5bHNpY3OOvn3p5646Q7KacvKac3SW2e3S+ejcPurOJp9PSU11GyL7M+ytPX12tT3XT3SopvW9r55NioW362XVl/NpPrWLZfepIxlF3Hsu2qmyq+pzcbP7WKSY+ZuZzj6o6hTKTfj8sf9CbH0njNa5ayjU5OCO3aXrPpdModSNfRehZRt6Q9aN19cxNwFfDH1U+ymGVGsduBvSUdUq2zUFI2wbMB+O2/yCU9C/gGcMqku4GeCrcDSyXtX70/hdZdWAB3AwdXr980U0GSdgGOAv61zW20SjZ5ZGZmZmZmZk8hde28fzpQp7TqMmAtsAb4IXBGRNwfEVcA3wJWS7oF+PBMBUXEGHAS8DlJa4Dvkd+5czVwwOaHaANnArsBf1/FVm/ths1GRIwApwFfl7SO1p1JF1QffxL4rKQfAbOZuTgRuCoiNm2TxpqZmZmZmZnZ0852/QlbRCyo/g7gI9WfqcucC6TZ1yYtd+qk16uAl89inUdpPWtps0uBdxaWuxs4MKnrSZ8V1j17yvsFpc8i4gfASwrr/wh4fr4VWyx/Ma0HcpuZmZmZmZmZtUWn3IFkZmZmZmZmZmYdqlMeoj1rkr4AvHJK+LMRcdE067wWOG9K+K6IOLGN7ToN+MCU8PUR8d521bE96jIzMzMzMzPrRNGuJ+XbrOxwE0hzmSSJiCuBK7dBcybXcRGQTmLtqHWZmZmZmZmZme1wE0jWXo88vmVsbLw8i3tfTzlXbE9vOZdulmJ8dLSc8vKBR7L8ykrS/vYVU312CdZvKOfJ7O3bcoWBwe403fCmTVuW09WlNEVqllJ1/aYkFXeaSby8/KruFxXj4xNJ2t+knOfuVtjxQJfqpTb/uXYpf5Ckim00yh/87NF9ivFsu7JUtIsWDxfjzWQsZilq+xb0l9vTKD/HvpmktO/vL5efpXGdaJbT1770kL24886NxXUa41u2aXy0QU/vlsfTgw8Msfueg8VysmMg6+vsP3uayRDaNFTuu6zeujZuKlecnW8efLhc77P2Lp/nsn7IUmv3HHNmMT5+VPk8N/CucntGXrq8GD/srKPL5ey7dzF+/+FvLcaHV8wvxkePT3KDrymHx5NjmyQ+OpqlGw4mkuMp2wfP2LPcp2OFS9N0aak3DZcraCYn6mzf/8eKY8rlP3NeMT62PPkqtrYczo6xrN+y8+5Y8bqa91F2qGb7ZSIpf8PG8glwbKR8jnigXDz77FPOj9JIrhs93b3F+K6LyuUnp3vGG/XOWSOj5b4bHRPzCpuw527isfXlvisNxbFx6C0MoWc/a5CHHi5/P8vGRJYyfGCg/MSLbN9nBgbKx2o2drO09v397XkCR5YuPvtulo2J7Dthei5LTh49Ser3rJxMeppL4tn2DgyUz01Ze5rNKJ7XN21qsOvi8vFX6oqx8XI5u+zSy8hIdj7O+roYrp3uPtvHY2lflMvJ9k12fu3rzY695Bj2nTj2FPAzkKzjlSeP8gt/nckjyP8BW5o8gvwiYra1sjFdZ/IIKE4eAbUnj8y2lezL+7acPDLbHrLTa2nyCKg1eQTlySMgnTwy21ay83qdyaPpyqk7eWRm24bvQDIzMzMzMzOzHY98T8xTqSN7W1L5v9vnVtY5ko6ruc4KSa+b9P5kSWurPz+WtHzSZ++X9HNJl7SrzVtD0tGSbpF0m6Rrt3d7zMzMzMzMzGzHt9PfgRQR5QdRTG8FsBL4bvX+LuCoiHhM0gnAhcCh1Wd/ApwQEXdtdWO3kqTFwN8Dx0fEryXtub3bZGZmZmZmZmY7vo68A2kztZwv6VZJ6ySdNOmzM6rYGknnTlPGxZLeXL0+pLqDaI2kmyQtLCzfB5wDnFTdyXNSRPw4Ih6rFrkR2Lda9gJgP+Bbkj6U1H+2pC9JukrS3ZLeKOmvq7ZfIam3Wu5YSTdX8X+S1F/F75a0e/V6paRrpumytwHfiIhfA0TEg0mbTpe0WtLq6y+/cJrizMzMzMzMzMw6/w6kN9K6G2g5sDuwStJ1VewNwKERMSRpyUwFVRNDlwInRcQqSYuALVI2RcSYpDOBlRHxvkJR7wAur5Z9t6TjgWMi4uFpqn8ucAxwAHAD8KaIOEPSZcDvSroCuBg4NiLukPRl4D3AZ2barimeD/RWk0wLgc9GxJcL23ghrbuo+Px3/eQ5MzMzMzMzM5tep08gHQ58LSImgAeqZ/ocAhwFXBQRQwAR8egsynoBcF9ErKrWWV+3MZKOoTWBdHjNVS+PiHFJ64Bu4Ioqvg5YWrXtroi4o4p/CXgv9SeQeoCDgWOBQeAGSTdOKtfMzMzMzMxspxA4m/BTqdMnkLLRIKDunTNzWeeJlaVlwBdpPe/okZqrjwJERFPSeMRv7/pp0toH0436Bk/81DBJ+vpb9wAPR8QmYFN1t9ZyIJ1AahQy1WcpYbu6ys1Mwqin/AvJruSHk2Pj5d2TpTZXUnFPUm8jKb+vL9muJI1oM6CZpJru709SUyfpd7O+y4xPJG3Nfoya5Egdmyjv5MV9G8r1Rr1TRd208Nl2Zfs+608l9fYmYyJL2tBolCvIjoGsnImJcjzb79n9gFmK2p7ecgrzbOy2U9bWbCx2Jae58ey4T7YhG1qNRtJHPcnYSsrPtiurNzv0RpJjrLerPCgmorwvDzvr6GL8hk9eU4yv/NOXFeObDt/iF9sALEj+L6WpReV4ck7Jjo1MegwkH2T1NpJjrJ2ya01X0qZNE/OK8fndQ8V4ML8YbybnuUzWzrr7LBvrde9XzsrJrp/ZeStrZ3YdyK4b3eVDLE0lXrcf0pTkWT8ky6fn1uy7Vs3ypxPJSlmb6l4HMtny2TV9IhlDNb96MP3X79nL2tOucrZ1gqm630kydY+NuuVn34Wmk/Vd3Wt9pu6xkR6XaTnlD7LrQ3aeM2unjn4GEnAdrWcRdUvaAzgSuAm4CvhjSfMAZvMTNuB2YG9Jh1TrLJSU/at4A62fgFEt+yzgG8Ap2+huntuBpZL2r96fAmzOoHY3rbuKAN40Qzn/Chwhqafqm0OBn7e5rU972ZdfMzMzMzMzs51Vp08gXQasBdYAPwTOiIj7I+IK4FvAakm3AB+eqaCIGANOAj4naQ3wPfI7eq4GDtj8EG3gTGA34O+r2Oqt3bApbRsBTgO+Xv3MrQlcUH38SeCzkn4ETPt/rRHxc1o/j1tLa6LtixFxazvbamZmZmZmZmZPPx35E7aIWFD9HcBHqj9TlzkXSLOvTVru1EmvVwEvn8U6j9J61tJmlwLvTJZdOkNZZ095v6D0WUT8AHhJYf0f0Xo49qxExPnA+bNd3szMzMzMzGxHFNv6d572JO5tMzMzMzMzMzObVkfegTQXkr4AvHJK+LMRcdE067wWOG9K+K6IOHEO9Z8GfGBK+PqIeG/dsjqpLjMzMzMzMzOznWYCaS6TJxFxJXBlm+q/CEgnq9rpqazLzMzMzMzMzGynmUCy9slSQw70l+N10452Zzl2s/YkSc8Ge8vxTUk5WZrYsbEkZXuWtrtH6TZnZWXStL91U+Ambe3rzVLdluNZKvHBrpFivF1pnesa6C3380SS1zlLDd6TDIos7XUmSzVcN3Vttt+z1MoTSd7Xnt7td2pPty3JZa2uen2dp8ZNUoMnaZp7e+sNxuyYqXusTjTLKwz2jBfjA/vuXYyv/NOXFeOr/+amYvyZ7ywf2yNd5ZTzC2J9MQ57FqPZMZPt9+zYqJtyfiJJLTGXFM3ZOtn5Ptu27Dw63Czn7VjQnV21dilGs2tZ3VTcdfu6XbJ6s3TVPT3lDU73cdI/vT3l7ap7HevpzlYol5+l1e7raU8q+uz6k103ppOep2u2KR9DNa+tyb5sV3vq93W98tNytvExVle2XfW/C7Wn3rSf0+9aeTuzdTJzuXbUWb7us2Oy47sr+e70tH0U0NN2w7cP97ZZTdk/JszMzMzMzMx2Vh05gSRpYxvLOkfScTXXWSHpdZPenyxpbfXnx5KWT/rs/ZJ+LumSdrV5riTtIunbktZIuq16VpKZmZmZmZmZ2VbZ6X/CFhFnzmG1FcBK4LvV+7uAoyLiMUknABcCh1af/QlwQkTctdWN3XrvBX4WEa+XtAfw/yRdEhFj27thZmZmZmZmZrbj6sg7kDZTy/mSbpW0TtJJkz47o4qtkXTuNGVcLOnN1etDqjuI1ki6SdLCwvJ9wDnASZJukXRSRPw4Ih6rFrkR2Lda9gJgP+Bbkj6U1H+2pC9JukrS3ZLeKOmvq7ZfIam3Wu5YSTdX8X+S1F/F75a0e/V6paRrpumyABaq9YPZBcCjQKPQptMlrZa0+sdXXjhNcWZmZmZmZmadKaSd9k8n6vQ7kN5I626g5cDuwCpJ11WxNwCHRsSQpCUzFVRNDF0KnBQRqyQtAoanLhcRY5LOBFZGxPsKRb0DuLxa9t2SjgeOiYiHp6n+ucAxwAHADcCbIuIMSZcBvyvpCuBi4NiIuEPSl4H3AJ+Zabum+DzwLeBeYGG1rVs8VTgiLqR1FxWf+Vbdx0eamZmZmZmZ2dNNR9+BBBwOfC0iJiLiAeBa4BDgOOCiiBgCiIhHZ1HWC4D7ImJVtc76iNji7pzpSDqG1gTSR+usB1weEePAOqAbuKKKrwOWVm27KyLuqOJfAo6sWQfAa4FbgL1pTbJ9vpooMzMzMzMzMzObs06fQMru2xJ1c4HObZ0nVpaWAV8E/iAiHqm5+ihAdTfQeDyRq7ZJ6y6w6e5Pa/DEfirnAH7CacA3ouWXtJ7d9MKabTUzMzMzMzMze5JO/wnbdcC7JH0JWELrrpyPAGPAmZL+1+afsM3iLqTbgb0lHVL9hG0hMJzchbSB1k/AAJD0LOAbwCmT7hJqp9uBpZL2ryZ+TqF1txXA3cDBtH4296YZyvk1cCzwI0l70bqz6c7pVnj+vltu/iMbe4vLSuX5tyVL+orxjRvLN3gpmbZ84bPL5T+8vjtpT7mc++6fKMYXLqw33B94YItfOP7WvHnlPurpKTfqpUvXF+Mbx/qL8UjmFFfqJ+VyBncvxse6ynOOP3vsWcX4A815xXjW17295Q+Gh8v7oKu7vPyrB35UjK+fv1cxPt5d7rfvDpd/zTo6VH6OfHdveWzNX1guf2RovNyesfL27rFHsn+b5bE+kez30ZHysTS0YaQY7+0vj/UlS2aag95SM/mV62B/+UAeHas3Tz9vsLwPRka2+PUtkI/FFz2n3J4HHi3Hu5Jy3njbx4rxnuc+rxifWLhrMX7/+f9YjO/1imXl8vfYs1zO4W8txjcdvsUj/AB45jvL/fmfBxxRjB/0jhcX44ues3cx3vu8vyvGxxvl/Z79SHrRgvJ+GR5tz6+qk0OM5kRe/vzB8qAYGa1Xd98Hfr8YX3rcS8rL77VHMT6w8M+L8aHk/Do2Vj5mluyaXdOL4doa5ebQUx6KLH1W+Tz06G/KBWVj6PnPLC//yIby+a87+e4xUe42RpP0I91d9c4pjeRe95Gx5Hyf7MdGcoz1Jdfh8aQcgLHxct/1JddEJYMlkp3T01Puo6Ghcmdkx2VPb7mc/uT600w2uSfpo+5sp9U0Nl6ueMuHSLQ0m/XqbYzXOy/WPf8p6YdGo7wB2Xee3r7y+Bkfb88/N0dHy/Vm2wv5cSnV+7dFOra6y5Vn58WJZB90J9+Ps23O9k22D8zaqdMnkC4DDgPW0Lp76IyIuB+4QtIKYLWkMVrZ0v5suoKqZxudBHxO0iCt5x8dB2wsLH418DFJtwCfAl4N7Ab8fXURbUTEynZsYNW2EUmnAV+X1AOsAi6oPv4k8I+S/gwozx484S+AiyWto3VX00dneDaTzUE2eWRmZmZmZmZPncjuTrBtoiMnkCJiQfV30Lrj6COFZc4F0uxrk5Y7ddLrVcDLZ7HOo7SetbTZpcA7k2WXzlDW2VPeLyh9FhE/ALb478mI+BHw/JnaXC17L/Ca2SxrZmZmZmZmZjZbnq4zMzMzMzMzM7NpdeQdSHMh6QvAK6eEPxsRF02zzmuB86aE74qIE+dQ/2nAB6aEr4+I99Ytq5PqMjMzMzMzMzPbaSaQ5jJ5EhFXAle2qf6LgHSyqp2eyrrMzMzMzMzMOlK7skLYrPgnbGZmZmZmZmZmNq2d5g4km5uh8S3TPe4yr16azP9qlGd9B5P03FlKzU2j5Q8WzS+nqsxSai5cWB7WGzeW08fOm1defv78PNvaUJLOff6CvmJ8rFmuo7+n3KaJZnlud9PAbuV6Rx8rxrv7yqm+s7TF/T3lDyaivG8msvTNSQrf7D8IhgaXFOMLRh4pxkf6FhXjzYnFxXj/vPJ+ydKmTiQdNJBk4MvKieSgyVLmZv0zkaRcnrewnA67O8lX3UxSLndN8z832WfZGOpN0iXnKa7bk7Z943B5m5csKpeftb9nv/2L8cavflFeft9nFuN7vWJZMf7QTbcV47u/pHwuGF4xvxhfEOuL8ZGuecX4Qe94cTG+7h/L7XnRyeUc5s1y96THQLbfs+vJYH823sorZCnes5Tt2fLTfdbfV25Ttg3POqLc17++Zm0xvvfLnleMT7w4SfecdGpXEs/a2Zd8A8z6ITvfZ6ePJNs9QyPlChYuKK8wXj40GB4rl5N9hwnKDX18U7nevuQrQF9vud5Nw+Xye5Nyempm2+7pKZefxcezPOJzEMmgULLzs4RIWTntkp+H6t2dkJWTxdtVzthY+cKUHUtZ/2ey7x7Z+TJLFd8u2XZl/ZOdy9op+7dF9v0pk/UpyXkok1Wb7fvsmmvWTr4DyaymbPLIzMzMzMzMbGe1U9+BJGljRCxoU1nnANdFxPfbUV67SToZ+Mik0DLgpRFxy3ZqkpmZmZmZmdk2E9ltj7ZN7NQTSO0UEWdu7zZMJyIuAS4BkHQQ8K+ePDIzMzMzMzOzdnhaTNep5XxJt0paJ+mkSZ+dUcXWSDp3mjIulvTm6vUhkn5crXOTpOKDZiSdKumbkr4t6S5J75P0p5JulnSjpCXVciuq92slXSZp1yp+jaSV1evdJd09y01+K/C1abbldEmrJa3+3jcvnGWRZmZmZmZmZvZ09XS5A+mNwApgObA7sErSdVXsDcChETG0eUJnOpL6gEuBkyJilaRFwPA0qxwIvAQYAH4JfDQiXiLpb4G3A58Bvgz8t4i4tvqp3FnAB+e4rQAnAX+QfRgRFwIXAvzLT56KR9KZmZmZmZmZ2Y7s6TKBdDjwtYiYAB6QdC1wCHAUcFFEDAFExKOzKOsFwH0Rsapap5wK5wlXR8QGYIOkx4FvV/F1wDJJuwCLI+LaKv4l4Os1tu1JJB0KDEXErXMtw8zMzMzMzKzTZVk2bdt4ukwgZaNKQN07cOquMzrpdXPS+yYz93+DJ35mWM7XvaU/ZJqfr0013pj9AbfrvHJa50ajnKM2S885OL/8weh4vXThS+aXc/v2JrlxBwbL8eGRcqrbLBX9okX9jI6W1xkZLrep2czStpfj/T3lcsa6k7TtveVnxc8feqQYz060jWaSzrgnSYsc9fIQZ6lZx7v7i/Gu3nIK83nD5bneiYm9a7Wnf6CvGB9JMu1Fkr65v79cTiaSG/96erPUvuXx0JPkdx1YPFiM101lDHmK7mayDVkq8f6BcnzDxnppgrP2jIyW49mxt/ui8phu9O5ZjPfsVy6/cecvy8vvtVcxvtuyckPvv/G2Ynz0+PLYampRMb4g+T+NRc8pHxsvOrl8Xv/5Jb8oxuP3iuE8lXtyzGfpvLOs0b1JqvJM3dTHkKeIztra35eM9X1+pxjf5+XljfvPf/t5ud4Dyu3JZH2dmUiyvHcnp/XsWpx1aRYfHS0X1Jwor7DLovJ1KTktpvUuHiyf1x/fVL7+ZOX09yTtT66HWTrvvuR60lNzrGfjMDsXQ37+7uktNzY7btI09UndWTlKxlzWF2k5SV9n5WT9kO375Otlem3NvgfX3cdZavnsWM3GXHZezMrJKNm/2ffmrD+z8ZP384xNm3Ud7dLTlR3H5eWbNRM51+27bb29ZvA0eQYScB1wkqRuSXsARwI3AVcBfyxpHsBsfsIG3A7sLemQap2FkuY8ERcRjwOPSTqiCp0CbL4b6W7g4Or1m2cqS1IX8Bbgf8+1PTazbPLIzMzMzMzMbGf1dLkD6TLgMGANrbuHzoiI+4ErJK0AVksaA74L/Nl0BUXEWPUQ7s9JGqT1/KPjgI1b0b4/Ai6oJrLuBE6r4p8G/lnSKcAPZ1HOkcA9EXHnVrTFzMzMzMzMzOxJduoJpIhYUP0dwEeqP1OXORdIs69NWu7USa9XAS+fxToXAxdPer+09FlE3FIqLyJuB5ZNCv33Geq7ZjbtMjMzMzMzMzOrY6eeQDIzMzMzMzOznVNkD0CzbcITSFNI+gLwyinhz0bERdOs81rgvCnhuyLixG3QvqesLjMzMzMzMzMz8ATSFiLivXNY50rgym3QnO1al5mZmZmZmZkZPH2ysJmZmZmZmZmZ2Ryp9Xxpe7r6px+yxQAYHi0v22yWx8peS8rxodHy/OR4o1z+Y483i/GJiXpjtK+vXG9fb3n5ZrlahoaTD4DeHtVq0/BoXlZJJIu36ye+/UkfZaeDuvsgK0dJt00kYystP+mfg55XrmBTOhbLyz/0aLmCuqfL3t5y+XXL2Wu3cnxkrFx+Iz3GJmq3J/usJzkGsvNE3TGRLZ/F9/md7mJ8JDmfNZIxPTRcjtc9Brq66p0j6sr6OZOds7Jisn4+8K0vKsYPO+voYnzeoYcV41csPqUY7+6qt13/8UB5v+fnsrysd97z8XKbXnRQMb5xr+cV4/f07leMbxofLMbXj/QV4zffUT5vNWueQOYNlvsoG9PZ0M3GSlpOUtC8wXJ8bLxcfiQVL96l3D8jo9kxXC5/IrmeNJPtUrJdWT9kuys7hsfHs3KS9iQn0bHxet87ALqTbevubs/5rO42ZLLvQtl3WEQ0oAAAIABJREFUg0x2HWvXP42yY7Wr5vbWLafu9SpTdwxl42dgIDmX1dxfjUb9MZ2NrWwMZX2a1Z2Vnx0zNXc94zX3QdaeM0+u+Q+XHcxDP7tpp53Q2OOAl3XcvvMdSGY11Z08MjMzMzMzM9vRdfwEkqQPSpqXfHaqpM9Ps+67Jb29Zn1LJb1t0vtXS/p3Seuqv1816bM/q1P2tiZpsaR/kXS7pJ9LKv/Xr5mZmZmZmZlZDR0/gQR8EChOIM0kIi6IiC/XXG0p8LZJ7x8GXh8RBwF/BHxl0mcdNYEEfBa4IiJeCCwHfr6d22NmZmZmZmZmO4GOmkCSNF/SdyStkXSrpLOAvYGrJV1dLXOapDskXQu8cobyzpb04er1/pK+X5X9U0nPTVY7FzhC0i2SPhQRN0fEvdVntwEDkvolnQsMVstdktS/tLob6IvV9lwi6ThJ10v6haSXVcstkfRNSWsl3Shp2dT2V+9vlbQ0qWsRcCTwjwARMRYRv0mWPV3Sakmrr/2/F07XhWZmZmZmZmYdKejaaf90op7t3YApjgfujYjfBZC0C3AacExEPCzpGcAngYOBx4GrgZtnWfYlwLkRcZmkAfLJs48BH46I3yt89ibg5ogYBT4m6X0RsWKGevcH3gKcDqyidXfT4cDv07qD6Q3VNt0cEW+ofiL3ZWCmcqfaD3gIuEjScuDfgQ9ExKapC0bEhcCFUH6ItpmZmZmZmZnZZJ02rbUOOE7SeZKOiIjHp3x+KHBNRDwUEWPApbMpVNJCYJ+IuAwgIkYiYqhOwyS9GDgPeFed9YC7ImJdRDRp3cH0g2iloVhH6+dy0JpQ+krVth8Cu1WTZ3X0AC8F/kdEvATYRGsyzMzMzMzMzMxsq3TUHUgRcYekg4HXAZ+SdFVpsTkUvVVpsyTtC1wGvD0iflVz9clJpJuT3jd5ov9L7QugwZMn+Qamqece4J6I+En1/l+YxQTS6NiWsf5yRmEaScrzLJX4QF+9tKONRnn5viQVepZSOGt/aVsBesoZjulLUt1DniI1S9uZpZbN0ohmsrTCPT3tSfecpRfNtivbZ11t2q6uLA1qUv7wWPmDfCyWy8n2b91U6Fn53cmZN0tpW/cYG08qzobDdGll83To9Y7XLFV23XTDWVuHR8rxweSsOZ6czzZsrJcyt27/ZGmjs7Eynh5jyVjMUoMn5dRNNXzYWUcX4zd88ppi/MhPLyjGh1eWj9UFA+Vc6xPNrJ3Z4M36P1kc6Fp+SLnuNauK8YEFuxbjjw4sK8b3GFhfjI9OlC9CzWhT6vRkTNTd982aYzEzPFIuZ95gdp0px7Nren9fVk55+aGkPdn1J9vcrPysP/N+q5fqPtuPjCfFt1Hd7zATSZu6uuptcybti5rqplrPrgPZ992s/InkWK1bTrZf2vVdtOYhX/u7R93+rztO5iKrI+u77Fqfqf9dqF57zNqpo4aZpL2BoYj4KvBpWnfUbAAWVov8BDha0m6Semn9NGxGEbEeuEfSG6p6+rPMblPqQ9Ji4DvAxyPi+inLjlft2FrXASdX9R0NPFy1+W5afYCklwLPyQqIiPuB/5T0gip0LPCzNrTNpqh7kjczMzMzM7P2C2mn/dOJOuoOJOAg4HxJTVr/d/Ie4DDgckn3RcQxks4GbgDuA34KJPePbOEU4B8knVOV/RbgzsJya4GGpDXAxcB8Ws8x+oSkT1TLvCYiHqT1HKG1kn4aESfX3tonnE3r2UVrgSFa2d4A/g/wdkm30Hp+0h0zlPPfgEsk9dHattO2ok1mZmZmZmZmZkCHTSBFxJXAlVPCq4HPTVrmIuCiWZZ39qTXvwBeNYt1xmndvTPZXybLfhT46DRl3Q0cOOn9qaXPIuJR4A8K6w8Dr5mpzZOWvwVYOdvlzczMzMzMzMxmo6N+wmZmZmZmZmZmZp2no+5AmitJf86Wz0P6ekT81TTrHESV+WyS0Yg4dA717wb8oPDRsRHxSN3yOqUuMzMzMzMzMzPYSSaQqomidLIoWWcdsKJN9T/SrrI6qS4zMzMzMzOzThVOP/eU2ikmkGzuShlDs/Sc/X3leJaeO0tJPtBXL022kgb1ZakzkzSu0VvOnjY6Wi+F73SpOcfH25MuOftxad00wX097TmhdmftSZbPUrZmKd4bE0l64mTfZ9s7lqR77kraP5iMxaz9mWxMJBl5UXIIZO3M9nsjGVcDfeWKs+2aLvVxlhY+TV+fbFvWR3WzGmb1Zn2dLT/YX6/erI/qjpVMdr4hSZ2eqdvO7HyftWfeoYcV40d+ekExft2H/28xrms/XYxHkrq+rzs7Vuud47LrA8DGXZ9djC9Ynqxw26pieHhZ+dGF67vnF+O7DWxIKti1GK2b0jsTyUGjNo31rD1ZOWNJivfe5JtqJAVl6a2z7zCjY+V4pjtJ3ZJtb5ryvGYK9ux6mB7z2UmR/HtVvnw5XncsNqiZqrzmV5i6aeHrXhOzcrLvftk1vSvp/4lp9llJ1v5IrsPZdjVrHtxZM7PTa3ps1PyOlx3bT4W6x0D2vTntu6TzGsn32rrtMWsnT9eZmZmZmZmZmdm0On4CSdIHJc1LPjtV0uenWffdkt5es76lkt426f2rJf27pHXV36+a9Nmf1Sl7W5P0IUm3SbpV0tckDWzvNpmZmZmZmZnZjq/jJ5CADwLFCaSZRMQFEfHlmqstBd426f3DwOsj4iDgj3jyg7c7ZgJJ0j7A+4GVEXEg0A384fZtlZmZmZmZmdm2EWin/TMTScdL+n+SfinpY9Ms92ZJIWnl1vZ3R00gSZov6TuS1lR30ZwF7A1cLenqapnTJN0h6VrglTOUd7akD1ev95f0/arsn0p6brLaucARkm6R9KGIuDki7q0+uw0YkNQv6VxgsFrukqT+pZJul/TFansukXScpOsl/ULSy6rllkj6pqS1km6UtGxq+6v3t0paOs0m91Rt6qE16XZvaSFJp0taLWn1v11+4TTFmZmZmZmZmVknkdQNfAE4ATgAeKukAwrLLaR1o8lP2lFvR00gAccD90bE8uoums/QmgQ5JiKOkfQM4JO0Jo5eTaujZusS4AsRsRx4BXBfstzHgB9FxIqI+Nspn70JuDkiRiPiY8BwtdzJ09S7P/BZYBnwQlp3Nx0OfJgn7mD6ZFXusipW964pIuK/gE8Dv6627fGIuCpZ9sKIWBkRKw8/4fS6VZmZmZmZmZnZ9vMy4JcRcWdEjAH/G/iDwnJ/Afw1MNKOSjttAmkdcJyk8yQdERGPT/n8UOCaiHio6qRLZ1NoNeu2T0RcBhARIxExVKdhkl4MnAe8q856wF0RsS4imrTuYPpBtFKHrKP1czloTSh9pWrbD4HdJO1Ss3270howz6F119Z8Sf9fzbaamZmZmZmZ2XY2+ZdD1Z/Jd3/sA/znpPf3VLHJ678EeGZElNPizkGSHHX7iIg7JB0MvA74lKTSHTRzSZq8VTkNJe0LXAa8PSJ+VXP10Umvm5PeN3mi/0vtC1pZ0idP8k33UOzjaE1WPVS1+Ru07rT6as32mpmZmZmZmXW8UKfdE9M+EXEhkD1zJptDaH0odQF/C5zazjZ11ASSpL2BRyPiq5I20trYDcBCWg+z/gnwWUm7AeuBtwBrZio3ItZLukfSGyLim5L6ge7kLqTN9W1u02LgO8DHI+L6KcuOS+qNiPHaG/tk1wEnA38h6Wjg4arNdwO/V7XjpbTuLsr8Gnh5lbFuGDgWWD1TxfMHt4yNjG4ZA5holuMbN5U/GBsvx7tUns970X7l+FDSnvFGefnHN5TnGJNqGRwsn3QeXz9RXgHo6y0X1tNTjjca5TZNNMvxrI8GBsptjZrTqln7s3ZmepNysvaMJ+X39Za3q5n0T+bBR8pjbnSs3lg8YL9y+cNj5eVHx8vxTcPl9tfdX4vml1fYNFKudziJZ+rud4D+vnId2XliLNkHmayPsuN40fxyfCi5WXco6aP+/vYcYwP99fZBJBU0kvNcV1J8dsgsWpAcY8nyWXuuWHxKMT68sly+rv10Mb7wqBcW40f+ze8X47377FuM/8e8DxTj2bk1G58Ao5//VDG+6PdeW4w393tRMX7QovL/Mz0WS4rxkYm+Yrw72cnZ8ZqN3ew8PV1flNtTb/lsbGXHxshoeYXRJP47e3QX49kxn43pnuSbcKNRjme6u+sd8xMT9U4qo6PlHVa3XoBG8v2M5Frc3SzXMZYMom3dF0ouBI2a3xmy72x125NpJOV01Tz22qXRSL4LJfsrkv6sez3Mlq/bz3PZL13ZeSsZ0xPJfQrZ+SOSoT6enD/qfrfJtjmS60B+7JXPl7bDuwd45qT3+/LkZyAvBA4ErqnOm78DfEvS70fEjPMEmY6aQAIOAs6X1ATGgfcAhwGXS7qveg7S2cANtJ7z81Nmf0ScAvyDpHOqst8C3FlYbi3QkLQGuBiYT+s5Rp+Q9IlqmddExIO0ZgPXSvrpDM9BmsnZwEWS1gJDtLK9Afwf4O2SbgFWAXdkBUTETyT9C60+aQA3k89W2lbIJl/MzMzMzMzMngKrgOdJeg7wX7QysP82m3z1OKDdN7+XdA3w4a2ZPIIOm0CKiCuBK6eEVwOfm7TMRcBFsyzv7EmvfwG8ahbrjNO6e2eyv0yW/Sjw0WnKupvWrN/m96eWPouIRyk88CoihoHXzNTmScufBZw12+XNzMzMzMzMbMcSEQ1J76M1f9IN/FNE3FbdMLM6Ir61LertqAkkMzMzMzMzM7PZiOw3gE8DEfFd4LtTYmcmyx7djjp3igkkSX9O6ydpk309Iv5qmnUOosp8NsloRBw6h/p3A35Q+OjYiHikbnmdUpeZmZmZmZmZGewkE0jVRFE6WZSssw5Y0ab6H2lXWZ1Ul5mZmZmZmZkZPDlFvJmZmZmZmZmZ2RZ2ijuQbO6GC+luBwfKy2YpKbOUwj0107huGinPZy4YmCjGh5UsP79c7+Mb6qXwnT8vn1/N0g33JjkBszScdVPdjo8n9SaZ4dLUqUkKWWW5wRMTSWr2rprljCUpheuOoax/+pLUxJlNo+V6Fw2W26lkLG4aLpef9U+WJnZTknJ+/kCS9nq8vHwzKb9rDr8dH6+dQrYsS7det00bh8rxhfPL5Y+MlcvfNFRvu7Jje3y83J7+vmTfkJVfHnORjKFm0p/DyTlrMEmpnmR7prurXE52no4kx/GRf/P7xfh1f1p+3uMR551QjE+8MElpn/TzdKnZ93jNUcX4g9+6ohjf81WvKC+/Vzn3xTN0TzH+cPdexXh2bCSnm3Tfk4yt3uTaN1HelWSZ37NU6CTHRnb9rLvPRkbL8XnJd5jR5JjPzmXZd4NMdsrK+nm0Zir3nuQ6n50rp0t5nl6DkjHUru8wGSXbkMWza2WWjj6TfUfKxnTWD9m1NfsOk9WbZJBvm6w/M9n21h0/dfs5P5dte9nYaibHa1dyTezqqve9M+vrrD1196VZO3kCyaym7MuvmZmZmZmZPXUi+Y8S2zY65idskj4oaV7y2amSPj/Nuu+W9Paa9S2V9LZJ718t6d8lrav+flWd8rY3SSdLumXSn6YkPyvJzMzMzMzMzLZax0wgAR8EihNIM4mICyLiyzVXWwq8bdL7h4HXR8RBwB+xZYa2jhYRl0TEiohYAZwC3B0Rt2zvdpmZmZmZmZnZjm+7TCBJmi/pO5LWSLpV0lnA3sDVkq6uljlN0h2SrgVeOUN5Z0v6cPV6f0nfr8r+qaTnJqudCxxR3a3zoYi4OSLurT67DRiQ1F+VuVHSedWdSd+X9DJJ10i6U1L5QQ789s6pb0r6tqS7JL1P0p9KulnSjZKWVMutqN6vlXSZpF2r+DWSVlavd5d09+x6mLcCX5umXadLWi1p9b9998JZFmlmZmZmZmZmT1fb6w6k44F7I2J5RBwIfAa4FzgmIo6R9Azgk7Qmjl4NHFCj7EuAL0TEcuAVwH3Jch8DflTdtfO3Uz57E3BzRGx+RON84JqIOBjYAPxl1a4TgXNmaM+BtO50ehnwV8BQRLwEuAHY/LO7LwMfjYhlwDrgrFltae4kpplAiogLI2JlRKw8/HWnb2VVZmZmZmZmZk+9UNdO+6cTba9WrQOOq+7qOSIiHp/y+aG0Jmweiogx4NLZFCppIbBPRFwGEBEjEZHk5knLeDFwHvCuSeExYHMalnXAtRExXr1eOkORV0fEhoh4CHgc+PakcpZK2gVYHBHXVvEvAUfWafOU9h9Ka5Lq1rmWYWZmZmZmZmY22XbJwhYRd0g6GHgd8ClJV5UWm0PRW/UIdkn7ApcBb4+IX036aDyeyKPYBEYBIqIpaaY+nJxotjnpfZOZ+7/BE5N8SWLaLfwh09x9NBtZqsrB/nrpS7uS3dHXV563zFLLjzbKyy8YKK8wNNpdjHcn06VZVrWecjEM9ItGluY4SSNfdwI5y/6Z7ZssRWqeFjnbl+VyslS9aSraRFZOY5p0wyXZGBoaLu+YrN960xSy5fjIeDk+v79cwYMT2Y7P0r6Wl87Sao81yu3JjtUs3XM7ZWMi2/fZvqkrG7tjyT5bMFhe4dHflMvJ0hOn25W0J0vNnh2rWX9maY6z9MqZrD3ZsZGXk5zvu8s7uHeffYvxI847oRj/0UcvL9f7jak3ELeMjRfD04rFexTjex5/dDH+X9+4slz3ge8uxh/t3bNcfjO7UXrXYrQ/Of9lsjGUnVey00R2Dc1kQ3Esuf5kY2hgoO4xVo7PHyzHf7OhHM/6LTs2RkbKFTeTjshSmD/pW+Mk3Uk52TlounNBuo/TspJyknh2rcnTwtdrTzZ2s3qz7a37HSbbZxNj9QpKtysZ1On37Gx7a+6XrP+zMZT1p2pefzJZ/0wnHaM1+4jkPFT3n6V1v25l25y1P91nc+g7s7q21zOQ9qZ1l8xXgU8DL6X107CF1SI/AY6WtJukXuAtsyk3ItYD90h6Q1VPf5bZbUp9SFoMfAf4eERcP4fNmpPq7qvHJB1RhU4BNt+NdDdwcPX6zTOVJamLVl/97zY30ybJJo/MzMzMzOypk02mmNm2sV3uQAIOAs6X1ATGgfcAhwGXS7qveg7S2bSeE3Qf8FMguR9kC6cA/yDpnKrstwB3FpZbCzQkrQEupvWco/2BT0j6RLXMayLiwTlsX11/BFxQTXbdCZxWxT8N/LOkU4AfzqKcI4F7IqK0vWZmZmZmZmY7jdi6HyFZTdvrJ2xXAlPv/V4NfG7SMhcBF82yvLMnvf4F8KpZrDMOHDsl/JfJsgtKdU39rLDexbQmpza/X1r6LCJuAV5eWP92YNmk0H/P6qqWv6ZUjpmZmZmZmZnZ1vBNf2ZmZmZmZmZmNq3t9RO2OZH052z5PKSvR8RfTbPOQcBXpoRHI+LQNrbrtbQyt012V0Sc2K46tkddZmZmZmZmZmawg00gVRNF6WRRss46YMW2adFv6yj9JG+Hr8vMzMzMzMysU0XddNe2VdzbZmZmZmZmZmY2LUXE9m6DbUd/869bPwA2bmxPXvuBgfJ8ZtZCJQ/cn5gor9DdXe8J/aNjzfSz7q56ZfX01Fs+2+aB/vZkGejvK5czkW9y0W8eL+/7ZrIBXclOWzC/3lx21j+P/aZRq5xMNlay86WS7Tph5cZifLxZTiqZxa+5ubcYbyb7K0tp29tb7xiD/DjL1D5em8nxWvMYy8qve4bLzkPN5LySl1Ov/dn2DvSXl28kp92JmqfjuvurkfRDdgxkx0y2vdl4yLZr/ze+sBg//FPHF+O9uy8pFwT85OAzivENo33lNiXHX5YNZnS83pj4xd3ljc7+o7UxXu67RYvKN5tn18rsepUdA1k/9PaWy3nkkbFa7cnOx7vtVt4vdcd0dj2sq1lz7GbtGR2rd67JTpXrN+TXw6SpaVn9/bNNhDy97LtBJpKxVfc7VSYbW901/3u97nenzNh4uaDsu1N2zPT319uArJyh4XoXlGz8zJ9fPgfVvW6Pjtbv6Ox82a7vGAsXlCvYNJRdK2tVy8hIewbXmSe36aDpUP/xy/+3005oPHv/F3TcvvMdSGY11b3omJmZmZmZme3oOn4CSdIHJc1LPjtV0uenWffdkt5es76lkt426f2rJf27pHXV36+a9NlbJP1c0tV16thWJC2TdIOk26r2DmzvNpmZmZmZmZnZjm9HeIj2B4GvAkN1V4yIC+ZQ31LgbcD/qt4/DLw+Iu6VdCCtB1jvU332DuBPImK7TyBJ6qHVT6dExBpJuwHj27lZZmZmZmZmZttE9tNx2zY66g4kSfMlfUfSGkm3SjoL2Bu4evNdPpJOk3SHpGuBV85Q3tmSPly93l/S96uyfyrpuclq5wJHSLpF0oci4uaIuLf67DZgQFK/pDOBw4ELJJ2f1H+qpG9K+rakuyS9T9KfSrpZ0o2SllTLrajer5V0maRdq/g1klZWr3eXdPc0m/saYG1ErAGIiEciovjjZUmnS1otafUNV144TZFmZmZmZmZmZh02gQQcD9wbEcsj4kDgM8C9wDERcYykZwCfpDVx9GrggBplXwJ8ISKWA68A7kuW+xjwo4hYERF/O+WzNwE3R8RoRJwDrAZOjoiPTFPvgbTuaHoZ8FfAUES8BLgB2Pzzui8DH42IZcA64Kwa27XZ84GQdGU1QVZ+GigQERdGxMqIWHnYa0+fQ1VmZmZmZmZm9nTSaRNI64DjJJ0n6YiIeHzK54cC10TEQxExBlw6m0IlLQT2iYjLACJiJCJq/SRO0ouB84B31VkPuDoiNkTEQ8DjwLer+DpgqaRdgMURcW0V/xJwZM06oPVzxMOBk6u/T5R07BzKMTMzMzMzMzN7ko56BlJE3CHpYOB1wKckXVVabA5Fb9UPIyXtC1wGvD0iflVz9dFJr5uT3jeZuf8bPDHJN9MDse8Bro2IhwEkfRd4KfCDWq2lfvrSdqmbwjdL85ktn5XflWRVy9KmRuSpaLMMbXXTCmeyVLHZPsv7qD311pWnci/HO20sdqX9XF5+bKJ8iC/u21CMD00MFuPNZm+t9jSz9OJtTHKaHWfpPs6O7+SY6UtSgGey1Nf5PqsXV3ZsJ/mws3J6kn7LjNV8kl1Wb5a2u+65Ix9D9QbXRNKgLKV61g+Hf+r4YvzfPn5FMX7EeSekbdowWk4Lv7C/nHZ+03j5uFw/VO7Uef3lA3OsUW9MZMdMI9kH2T7O+jrbxxtH23ONzuLZtTiTXt/adN2om3A1u0zWvc7XrTc7N7W1jnYt36z3/azudabuGKo7VrK+7q55/svKmZiodyxlmtkJv03qjp/ax2TtYyD/LPsun5a1ncZWZrptsyeEO+op1VG9LWlvWj/x+irwaVoTIBuAhdUiPwGOlrSbpF7gLbMpNyLWA/dIekNVT3+W2W1KfUhaDHwH+HhEXD+HzZqpbY8Dj0k6ogqdAmy+G+lu4ODq9ZtnKOpKYJmkedUDtY8Cftbm5hr55JGZmZmZmZnZzqqj7kACDgLOl9SklUHsPcBhwOWS7queg3Q2recH3Qf8FJjtvRSnAP8g6Zyq7LcAdxaWWws0JK0BLgbmA/sDn5D0iWqZ10TEg3PYvswf0XoY97yqTadV8U8D/yzpFOCH0xUQEY9J+htgFa3/Cv5uRHynjW00MzMzMzMzs6epjppAiograd1JM9lq4HOTlrkIuGiW5Z096fUvgFfNYp1xYOqzg/4yWfboGcq6mNYk1Ob3S0ufRcQtwMsL698OLJsU+u8z1PdV4KvTLWNmZmZmZmZmVldHTSCZmZmZmZmZmc1GbN3jjq2mnWICSdKfs+XzkL4eEX81zToHAV+ZEh6NiEPnUP9raWVom+yuiDixblmdVJeZmZmZmZmZGewkE0jVRFE6WZSssw5Y0ab6Sz+92yaeyrrMzMzMzMzMzGAnmUCyuWsWU6dmae3LZWQpzJXkwqybabFuetdMtvz4eL2satOlBM1SU9dNc5ypn1q7LEuJXXdftkvW/okkL/IcshaXy6k5FptJe9Kx1Sw/439oYrAYV81UwFl7/n/27jzerrK8G/7vt8885WSGgGBkqiIZgMgQCCQIaK11QoqCSKx9qaLF0tehPnSIPvoKYt9Wizw2VgGRUsQKFVsBBxKQOUKSEwSxQFBICBlIzrzH6/ljr8jm5Lr2OSvZSU52ft/P53yyz7XXvte97nWve63cZ+11pd2unREdl5GoC0XHTDFluucwO2JQTtRGabcr6ovFYlCdcIwIyk/Z2aN29sf6+NiLjvlouxqDq4nG4NiIju1CwY9HmqZOduMLrvxDN37vZ34cllW87x/ceH+uyY13tfgD6ZY+vzEGs36na25K1+eiYybq04VCumMsbfrpqA9F5UR9NOyLwTFg0dgRXMPE6w3GlJTXQtF4vLd0dzehtzflARWIxwk/HrVFNE5H14XR8pkafV0ldbb71OOoH7fgmAxPYynbLTpvpD320l5rReeNqJ3DYynttXGVY68YXFc1NtamD4Xn+hq1aVrV2kKkVjSBJCIiIiJSR2o1eSQiMt7Zbv5Dt7zaHvg79a4h+ZdJenvvvcUkr67y2Y+Q/GDK9c0keX7F72eR/CXJnuTfMyreO5fkEyTvTrOO3YFkE8nrk3o+QfKze7tOIiIiIiIiIlIfxv0EEoC/BOBOII3GzL5hZt9J+bGZAM6v+H0TgD82s1kALsKrH7z9YQCXmNminalfjZ0LoCWp5/EA/pzkzL1aIxERERERERGpC+NqAolkB8n/IrmK5BqSfw/gIAB3b7/Lh+SHSD5FcjmAU0YpbwnJTyavjyD506TsR0keHnzsCgALSK4keZmZPWZm65L3HgfQSrKF5N8BOBXAN0heFax/McnbSN5O8lmSHyf5VyQfI/kgycnJcnOT31eTvJXkpCS+jOS85PVUkmurbK4B6CDZCKANQA5Ab1Cvi0muILniwbuWVilSRERERERERGScTSABeCuAdWY2x8yOAfBPANaCeVwzAAAgAElEQVQBWGRmi0jOAPA5lCeOzgJwdIqybwTwdTObA2A+gPXBcn8N4F4zm2tm/zjivXMAPGZmWTP7PIAVAC4ws09VWe8xKN/RdALKmeIGzexYAA8A2P71uu8A+IyZzQbQA+DvU2zXdt8HMJBs128BfMXMtngLmtlSM5tnZvNOOvvinViViIiIiIiIiOxPxttDtHsAfIXklQB+ZGb3jnii/4kAlpnZRgAgeTOAo0YrlGQXgIPN7FYAMLPhtBUj+UYAVwI4O+VH7zazPgB9JLcBuD2J9wCYTbIbwEQzW57ErwdwS9r6oTxBVUT5jq1JAO4l+VMze2YnyhIREREREREZ18z0EO09aVzdgWRmT6H8/J4eAF9Kvia2w2I7UfQu9SqSrwFwK4APmtnTKT+erXhdqvi9hNEn8Ap4ZR+1jrLs+QDuMLO8mb0E4D4A81LWVURERERERERkB+PqDiSSBwHYYmbfJdkPYDGAPgBdKD/M+iEAXyU5BeXn+5wLYNVo5ZpZL8nnSb7LzG4j2QKgwcwGncW3r297nSYC+C8AnzWz+3ZtC926bSP5MskFZnYvgAsBbL8baS3KE2oPA3jvKEX9FsAZJL+L8kPHT0L5K4BVHXzAjnNrQ1l/vi0fZITt7Ghy40PD/lxfseiXM32yHx/O+fUplvzlB4f89TY2+uU0BNOoL28LKgqgpSXd3OvAYFxWGqS/3kLKbL1RtstCWM10bVoK9k0kl/M/YMF0cVT/1x3q98WBIX/5UslfwZRuf/moL0bHxrMb/SG2WGpz49H2znm93z69g35/iOqzcbO/g6P1VnuvtTXqi/4HorZubAiO72K6vxX8wUy/PgPDfjyX98uJxq2g+mH7NDWl+7uFBQUNBONZXI4f72jz6xMtH23vnz3vJ/jMzHmTG++f9Fo3nr36S2582tmnu3GbOM2NP3j8p914X7bZjRfv+wc3DgDNp/jfip+/5Aw33nbYTDc++43z3fjWjoPc+IB1uvFfPzvVjRcK/njQ1OT39ZaW6Bhzw+H42tzsl29BZ4nGghkH+vsmOndHffSg6X5FB4bTbW9UfiEagzK1OZZKQfmDQ/7+jcbEhmAMHR6OLwwsOEc3Bn0oE1zyROf6aPm043q0bflgvRZsGINOHV3DpBXve/+NTFCfaPlIVE42G11T+eVH7RNfm0XXhP6OLxaD64WUtwREY1810balVQz+05HLB30rurYJys8E40o+2AfRuNIQlCNSS+NqAgnALABXkSwByAP4KICTAfyY5PrkOUhLUH5+0HoAjwJoGGPZFwL4F5KfT8o+F4D39a7VAAokVwG4DkAHgCMA/C3Jv02WOTu5y6dWLkL5YdztSZ0+lMS/AuB7JC8E8PNRyvg6gGsBrEH5jqtrzWx1DesoibSTRyIiIiIiIiL7unE1gWRmdwK4c0R4BYB/rljmWpQnSsZS3pKK178B4P8Z8dWfyQN484jwF4JlF45S1nUoT0Jt/32m956ZrUT5jqGRn38SwOyK0N9UWVc/ypNiIiIiIiIiInXPxtdTeeqeWltERERERERERKoaV3cg7SySl2PHu29uMbMvVvnMLAA3jAhnzezEnVj/W1DO0FbpWTN7d9qyxtO6RERERERERESAOplASiaKwsmi4DM9AObWaP3eV+92iz25LhERERERERERoE4mkERERERERERk/2JQ9rk9SRNI+zkv3W1Ha5B2NEgN2T/oL98apA6OUs4PDPvxrna//CileleHH+/tD1LgBvXs7IgfERal+m4OUndHKXOjFLVRKtdskM6zJUqvnDL1eGOQ0zDIXhqmZo/6SiRKOZs2FfpQ0IfaWvx4vuCXP5j1l+9sS9cXoxTHLU1+PGrn3kF//3a2+R+I6hPt92pZbqPPROl9o1Tf0XEfpfqO6hTFozbq7vDrORTkmd7Wly5VdpSWOptzw2hvjfZN0IeCTsHgGIvqMxz06ZbmqD5BO7xhlr/eVY+48c45/nonvP0tbvylH97hxqe/daEb7+v0U8J3tfg7oD8XHHwA5i/x82zcv8RPghotv+GED7jxg7Y94cZL3Ye78WhfZoK+mDIDeDi+Rvs+nw+O1SitfXB+GAiuGdrbgjTW4TWDv3xbS1D/aLwPzhtRGu5oDMr7YTQFV9q54JhncOnRGLRzlMo9uu6oto5IdC6LxsVYyk6aUpRGPrqmioTXZkGfLgbxqA9FikEnSt/OviilfdQforEgKif1NWdjbcayqD61FFwyhNLus2i8D7oWGqLxQE83lj1A3UwkpWjySERERERERKRe7VcTSCT/kmR78N5ikldX+exHSH5w99Vu15BcRHJlxc8wyXft7XqJiIiIiIiIyL5vf/sK218C+C6AwbQfNLNv1L46tWNmdyN5KDjJyQD+B8Bde7VSIiIiIiIiIruJnoG0Z9XtHUgkO0j+F8lVJNeQ/HsABwG4m+TdyTIfIvkUyeUAThmlvCUkP5m8PoLkT5OyHyXpPsCA5EKSy0l+L1nPFSQvIPkwyZ7tnyP5WpI/I7k6+ffQJH4dyfdWlNc/xs1/L4Afm5k7UUbyYpIrSK6450dLx1ikiIiIiIiIiOyv6nYCCcBbAawzszlmdgyAfwKwDsAiM1tEcgaAz6E8cXQWgKNTlH0jgK+b2RwA8wGsr7LsHACfADALwIUAjjKzEwD8K4C/SJa5GsB3zGx2UvbXUtTF8z4AN0VvmtlSM5tnZvNOe/vFu7gqEREREREREal39TyB1APgTJJXklxgZttGvH8igGVmttHMcgBuHkuhJLsAHGxmtwKAmQ1Hd/okHjGz9WaWBfA0XvlaWQ+AmcnrkwH8W/L6BgCnjqUuQf1moDxZdefOliEiIiIiIiIiUqlun4FkZk+RPB7A2wB8iaT3PKCdSaeV9kuWlcmTSxW/lxC3//Z6FZBM8rGco9LPV/xqfwLgVjOLMsq+ekVOC0TpMzta/TyuW3v9JmkIpidbgq2IUpgXin48SmHeP+SvOEpZPDDkb3BUz/Y2hinJc2GaY3/5KPNolK43SqUb7bMoRXeUFjQ6IqJ9Ga03SnXbFKRsjdKdZoJ2iPZl2P5BQ0f7OOpzURro9hZ/x0Sp5aPyo/4QLZ/L+x/oCOoTqZYBN2063SgVbZSut1BIt4KoPsWgjbJBG3W1+R94MeUQH21X0HXDcS7qi9GxmgneSJs6OCo/Gjv6DzjSjbd2TvILevwRf72HvcGNTz9jvht/4Qf+30SKH/+YGx/IN7lxEuhs9k+PbYfNdOPzl5zhxu9f8nM3PuPcL7jxzd2vc+NTe59148wc4saj1ODReBmdN6IBv1YZsTNBPXN5v0LR+NrWkvZ8GJXjb+9wNkhtHrRDs9+1MDjsx4MhAo0NfjwTrDhKzx0d81OntWDz5qz7XnROjPZZtO7o2iZKMR5dO6WtTyTtNVV0PonKia5hor4YHZPxuT5K5e7Ho74SifpKrY75qJy05Ufn1aifAFX6aPCZqO9ausunUNpzcSS6loi2N+0xI7Iz6vYOJJIHARg0s+8C+AqA4wD0AehKFnkIwEKSU0g2ATh3LOWaWS+A57dnOCPZEmV2S+F+lL92BgAXAPhF8notgOOT1+8EEFy2vMr7UeXra7LrogsgEREZ36LJI5F6E00eidSbaDJF9h8G1u3PeFS3dyCh/DWuq0iWAOQBfBTlr4r9mOT65DlISwA8gPIzjB4FEPw9aAcXAvgXkp9Pyj4XwDO7UNdLAXyb5KcAbATwoST+TQD/SfJhAD8DMFCtEJIzARwCYPku1EVERERERERE5FXqdgLJzO7Ejs8BWgHgnyuWuRbAtWMsb0nF698A8O9pf/VnlgFYVvH7Qu89M1vrlWdmGwCcVBH67CjrWwvg4NHqJSIiIiIiIiKShm76ExERERERERGRqur2DqSdRfJy7Pg8pFvM7ItVPjML5explbJmduJuqN8eW5eIiIiIiIjIeDVenxVUrzSBNEIyURROFgWf6QEwd/fUaO+tS0REREREREQE0FfYRERERERERERkFLoDaT931IzBHWIv9bWmKqMx6EVbthbdOIO7DI89quTGN/f7KxjK+vOfz/7WT9M8YYJfTlSfZ9fu2DbbdXQ0ufHGRr9OC2b7derP+eWY+ZWa1/W4G+9rnOTGC+Zv89Nbp/vLl/z1EubGf/M7f/nhYX9fFop+OX927Bo33ts0xS8n2K7v/HyiG+/v9dMZZ4L9NWmSfwwMDhb8coJO9LqZbW486zdD6Le/G3Lj214eduONTf52zZzZ5caL/u4CADQEuSkbG9Ptewu2uaXZLyeX9z8QHa+HTPWPsRe2+MfYUNbfsEvxj268eMDr3Hi+ze9zhR+M/KZxWeeso904Jk9zw8/NXeTGB4rtbrxo/nY1f+IdbvzQBW904y0HH+jGf/3aj7nxLa2z3fjQ7LPd+KwJT7vxlw7wl88d8xE3bv1+h+gd9I+BLX3xZc/sN8534xtO+IAbn3HuF9z4+qCcAy7xbx7OvM7PfdE+M9j3A/65dXjYH5/OONUfP3pzwTiX89to64AfL/jVCY/5UqffR1/aFG2XX87JR+fc+IbgGiZDv0LdnX752bzft1qa/HK6OvzlS8H42uGfHpDN+eXkgzGxKejSuVywYwDkg/daWv3CMsE1T74Q1cnfhmzWX28xuDaIrqna2/16ZvN+Yzc2+fVpbPDjhWC7moNyItmsX5+moJxS0A5RH0Jwbdbd7bdP1Iei83m0v/JZf6xpDvpPR0cwdgTtHCmW/OWj7QKATLCP21r9cYjB8RRdJ73xcL+Prl3vLx/t42gfRMfG8JC/b5qD7RKpJU0giaQUTR6JiIiIiIjInhP94V12j332K2wkJ5K8ZJRlZpI8fwxlzSTp3wJRfn8eya/tTD33FJLNJJeSfIrkkyTP2dt1EhEREREREZH6sM9OIAGYCKDqBBKAmQBGnUAajZmtMLNLd7Wc3exyAC+Z2VEAjgawfC/XR0RERERERETqxL48gXQFgMNJriR5VfKzhmQPyfMqllmQLHNZcqfRvSQfTX78BxWMQHIhyR8lrztJXpusZ3W1O31I9pO8kuQvSf6U5Akkl5F8huQ7kmVaK8p7jOSiJL6Y5NUVZf2I5MIq1fxTAF8CADMrmdmmKvW6mOQKkituv+XbY2kCEREREREREdmP7cvPQPprAMeY2dxkEucjAOYAmArgEZL3JMt80szeDgAk2wGcZWbDJI8EcBOAeSnX+7cAtpnZrKRM/+nFZR0AlpnZZ0jeCuALAM5C+Q6h6wH8EMDHAMDMZpF8PYC7SB6VpkIktz/F9X8nk0xPA/i4mW3wljezpQCWAsDyxwdTPs5XREREREREZO8z6BlIe9K+fAdSpVMB3GRmxWTSZDmANznLNQH4JskeALegPJGT1pkAvr79FzN7ucqyOQB3JK97ACw3s3zyemZF3W9IynoSwHMAUk0goTwR+BoA95nZcQAeAPCVlGWIiIiIiIiIiLj25TuQKo112vEyABtQvlMpAyBIDjvqusZ6107e7PeJbEsAskD5K2bk7xNFRnUv4NUTfH5e2rLNAAYB3Jr8fguAD4+lgr3DzTvEJnf4qXGLJX++8blhvxt1dvjLR6l9+7N+U0zs8FNVFor+8pMnBSmIt/lpR7u6/OW7u1vcOAD09/kpwzu7/G3OFv20mi2NUbp7f9u2Nfpp7TtL29z4cKbDjUfpSJuD+pRK6dKLRilqI31Nk914e6nPjUfbFaUt7uj09yWDKfRczm+Hri4/A1+cYtfXHCTyi8qJUulOnBzkgQ5E+72hyp8Sgqy5YdrctGmOozTQaW0JUoxP6w7SEAfHWKHzcDfe+OJaf8XT/UZtPf5YNz7Y0+PG24/06zlwSLsb72gYdONDJf9UMfNMvz6/XbbajR98kr9dA3m/z01r7XXjvQ3+sfqy+cf8DD7vxrc0TXfjv8375be3+PUfzMadfWvHQW78oG1PuPHN3a9z4wdcMteNr7xmpRuf9WH/fFI8xD82GoK01FG66v6cP/5NafXH16aM3+c2bvOPsbYWv57ReWzjy0Hq8Qn+eTIaa7Y51y8AMCW4hikE1zCb+/3tamny19va7Mf7Bv3tbfGrGY670TVSlOY7ihcK8YmJmXTjdHQeaAjKIf24BVXKBMtngvItaKTG4PwT1TMSnceiY6wUbFh0LdQU7LPh4H8lmaCvRO0cpYqP+lxQDAp5/7yUtv9EfTpqn6hPW9ARo/rvjGKwjqjvRpqC/2EXg8pG12fRdXbUF0X2hH35DqQ+AF3J63sAnEeygeQ0AKcBeHjEMgDQDWC9mZUAXAjAv1qp7i4AH9/+yyhfYRuLewBckJR1FIBDAfwawFoAc0lmSB4C4ISogGSS6nYAC5PQmwH8ahfrJYFo8khERERERESkXu2zE0hmthnAfSTXADgZwGoAqwD8HMCnzezFJFYguYrkZQCuAXARyQdR/prYwE6s+gsAJiUP7F4FYNEubso1ABqSr9XdDGCxmWUB3AfgWZS/7vYVAI+OUs5nACwhuRrlybH/dxfrJSIiIiIiIiICYB//CpuZnT8i9KkR7+dRvhun0uyK159NllsL4Jgq61kGYFnyuh/ARWOsX2fF6yXee2Y2DGCx81lDcmfSGNf1HMp3XomIiIiIiIjUPT1Ee8/aZ+9AEhERERERERGRPWOfvgOp1ki+BcCVI8LPmtm7R/ncQwBGPqXyQjPzn5a6C/bkukREREREREREAE0gvYqZ3Qngzp343Im7oTp7fV0iIiIiIiIiIoAmkPZ7+eKO32LMFfzkdJPa/LTR+UKnG4/SfHa2+/FskNyMQa71Ke1ZN97Y6KeZbmvzt6u/309TCvjpkrsnNodp1QcHC27czF93CX56zrYmv5xiUE6uwU/d3T280a8PDvHrE6QRbW70tzfarkiUmrUYJETMZ/z00xNym/zlcxPdeJRCtrPLz688POS3fy4X9OlOfyiNUh8X/OLRGIzI2WH/A1Hq2okT/XaLFEvp0+CWwnS6fkHtbX481xc0UiBK6zwc7JuGIP/xtC4/1XeOfnp5HuAfHA3rn3PjNtEvp+2wmW68d7WfODM3x+8UBj99fWeDnxui+YBpbvygE45047/7hZ+6vvdt/jGTLfrHcJQqfrjol7Op4QA3Pr203o0D/nblCkF66AYLU2IPmH8uK3Uf7san9j7rxjOvO9iNz/qwf5Lr+dbjbrx4RpC+Oah/lKp865Df1kWb4Ma7W4bceD4Yt6JjsqXJr3826x9LZv6GTe72y88Xo7hfTnerf82wuT/dpXBreD701xulTm9p8tshOk9GY3Rri//GG98wAU886R9/kaYm/ziO+pZ3jVQuJ9iGlOno47bw45mU5UTXBtH1a3OTv/xwjdonEl2bZTK1SfEepZyPRO3T1Oj3n3DMitonqE+03mqivlsrGfr7oDE48ONrp6D8oP7R8k1BX693egbSnqVnIIkEohNbNHkksq9KO3kksq+K/iMjUm/STh6JiIiMxT57KUVyIslLRllmJsmRmdqi5dZUeX8eya/tTD33FJLvJ9lDcjXJO0hO3dt1EhEREREREZH6sM9OIAGYCKDqBBKAmQBGnUAajZmtMLNLd7Wc3YVkI4CvAlhkZrMBrAbw8b1bKxERERERERGpF/vyBNIVAA4nuZLkVcnPmuQunPMqllmQLHNZcqfRvSQfTX7mj2VFJBeS/FHyupPktRV3+5xT5XP9JK8k+UuSPyV5AsllJJ8h+Y5kmdaK8h4juSiJLyZ5dUVZPyK5MFpV8tPB8hfDJwBYN5ZtExEREREREdkXmbFuf8ajfXkC6a8BPG1mcwE8CGAugDkAzgRwFckZyTL3mtlcM/tHAC8BOMvMjgNwHoCd+Vra3wLYZmazkrt9fl5l2Q4Ay8zseAB9AL4A4CwA7wbw+WSZjwGAmc0C8H4A15P0n4gcMLM8gI8C6EF54uhoAN+Klid5MckVJFfcdevSNKsSERERERERkf1QvWRhOxXATWZWBLCB5HIAbwLQO2K5JgBXk5wLoAjgqJ1Y15kA3rf9FzN7ucqyOQB3JK97AGTNLE+yB+Wv122v+z8nZT1J8rm09SLZhPIE0rEAnknK+yzKE1Y7MLOlAJYCwA8ejvJEiYiIiIiIiIiU7ct3IFUa6/1dlwHYgPKdSvMA+LltR1/XWCdd8ma/TxJaApAFADMr4ZXJu6juBbx6/1S7K2luUu7Tyfq+B2BMX88TERERERERERnNvnwHUh+AruT1PQD+nOT1ACYDOA3ApwAcXLEMAHQDeN7MSiQvAtCwE+u9C+UHVP8lAJCcNMpdSKO5B8AFAH5O8igAhwL4NcrPMbqEZAbl7TihShkvADia5DQz24jy1+SeGMvK167fcf4qm43mFTvdaEuLv3yh4M+zbevz4wND/lxaPu/X5jclf/5vYDDnxpub0s2XDg4Wwveam/2y2tv9Q6rnGX/5YjGai/S7ZlvrAW48l/fLMZvpxkvBjWcWTo369Wlo8PdZlBY+2t47Hz/Ijcfb5Zd/2OFRH0p3o92ELn8/Rn06qs/mLXEfSuPIo7rdeNrtSr/fY+1tQZ8u+csPDvkraW31yxka8guKtmE468e3bvPjL2xocuMrg7n3aLsiDVv9eKnFjxfnBDthdVBOWB+/r7R2Xe6v941BnzjaL73wlL98Kfye/iQ32pDxly+GN8X65VipGCyf3q+f9ZOXRuMWM4e48faZi/xyDvHLKZ7hx2df4O+Ew5/8mRv/zdYD3fiap90woktAsy433trq17N/0C89Og9MnOCfT6Lx/uVeP75lm7+CXC4617e50YFB/yIj6KJV+NcejY3pzv/5fLqxLxNUdOp0f3sBoBRee/gY7EwLTh7RdVtHhz/uRuVEorYrFPy2y+X2znNEhoeD692gPaPr6ah5omNsYNAfFwsprxkOmNHh1yfl+XB42P9AFM8Eh3Bb6878t82XzaY7d0THwPKHht14V5f/f5ToFBedE9va/W2OjuGonvWuNOZ7SaQW9tk7kMxsM4D7SK4BcDLKl9mrUH4m0afN7MUkViC5iuRlAK4BcBHJB1H+mtjATqz6CwAmJQ/sXgXAv1Icu2sANCRfa7sZwGIzywK4D8CzKH/17SsAHo0KMLN1AD4H4B6Sq1G+I+n/28V6SSCaPBIRERERERGpV/vyHUgws/NHhD414v08gDePWGZ2xevPJsutBXBMlfUsA7Ased0P4KIx1q+z4vUS7z0zGwaw2PmsoXxn0piY2TcAfGOsy4uIiIiIiIiIjJVupRARERERERERkar26TuQao3kWwBcOSL8rJm9e5TPPQRg5JMtLjSznlrWb0+vS0REREREREQE0ATSq5jZnQDu3InPnbgbqrPX1yUiIiIiIiIyXpkeor1H6StsIiIiIiIiIiJSle5A2s9teXnHXKtNjelmcaN0oc1N6eYnc0Hq2rTlhGlQU6YdbWmJ04WmTTkbpSpNa3jYTwsfpTxNm3o37fLRHHRjyj708tZ02xUZGPDr2ZQyc16U6jbKwFeK2jNYbSZo56gc7zgF0vf1hgZ/vdWyvka7fijo09E6CoUo3XO6YylKX79uvZ9CO2qjSJRyO2qjKO182n0Q9fVoeyNROYND/jgdpQ6ORH00rE/QcFF/iI6ZluDYy+aCfhhsV7S/ynUKUkoH+6wxiA8MBG2dct8f/uTP3PjTrx+ZG6TsmR886cZLQSeK+nQUz2bTdcZoe18Oxo7mJn/5fNBXomuPtNcw0SEQ1T8SHavR+TPa7x0d/qV5tF+iQ7KlOa4/o+MjSA0ejdNpU4anvTaI9kE0nmWiASQQjWfRuJW+nNr8nT7tvo/GpigelRMdk5FoeE17nk+r2rVitG2trf41frR8U9AWZs3+8sE5K7o2iLpKtM+Qcl+K1JLuQBJJKe3kkYiIiIiIiMi+TncgJUguAdBvZl8J3v88gHvM7Kd7tGJjRPICAJ+qCM0GcJyZrdxLVRIRERERERHZbcz0DKQ9SRNIY2Rmf7e361CNmd0I4EYAIDkLwH9q8khEREREREREaqGuv8JGsoPkf5FcRXINyfNIriV5JcmHk58jxljWdSTfm7x+E8n7k3IfJtkVfGYxydtI3k7yWZIfJ/lXJB8j+SDJyclyc5PfV5O8leSkJL6M5Lzk9VSSa8e46e8HcFOVbbmY5AqSKx5d9q9jLFJERERERERE9ld1PYEE4K0A1pnZHDM7BsAdSbzXzE4AcDWAf0pTIMlmADcD+ISZzQFwJoChKh85BsD5AE4A8EUAg2Z2LIAHAHwwWeY7AD5jZrMB9AD4+zR1cpyHKhNIZrbUzOaZ2bzjFv7ZLq5KREREREREROpdvU8g9QA4M7njaIGZbUviN1X8e3LKMv8AwHozewQAzKzXzPwUUmV3m1mfmW0EsA3A7RV1m0myG8BEM1uexK8HcFrKOv0eyRNRnqRas7NliIiIiIiIiIx3Btbtz3hU189AMrOnSB4P4G0AvkTyru1vVS6Wslim/Ey24nWp4vcSRm//Al6Z5Gsd4/rehyp3H43U3LTjHGKUSrItSIfd1++nU41SIre0+KkzD5zU5MajFJZRWtNNW/z6FIPdFqWtBaK07Qy3LSorWj5KpRuloM7n06WZbgj2ZVSfSFTPjvZg30TbFdRz61Y/BXtDsAFRKuAobWop2C9RGtcZ0/1ymlOOmE8/lw/eSTfsHDjdPzaiFMqN/maFx4ZZ+pTenR3p/v7QGOzL3n6/L0Zp3iOTg/EjOjaa/cXx0sZon/miPh2lPI/qE6USj8aU6BiLyskF6e4zUTlBPVuC80Ak6j9ROaUoD3SgEKSHLlQ5xqKUz03O+RCI0yJHbTc87P9NKR6n/fhvth7oxp/5wZNu/Ij3vN6N//K6x/31pkxTHy2fMuM5JnT57Ry1Q1eHvwOe+W26vtLe5q9346asG4/SbUfnmehYjdotWqWbr5sAACAASURBVL5UrPY3SV903TZtaotfp5Qpw4eH010zRNscpXOPzukWjAfh+JqyL0bDTbTetONu2vG7q9O/yEjbPlt7gzEoZfu0tETX5f7y0dja3+/XJzrPR2MlALQ5122lUrzuqO0GBvzrocjQsF/XlzcNuvEp09pTlR/1xUxwnZr2mk2klur6DiSSB6F8N853AXwFwHHJW+dV/PtAymKfBHAQyTcl6+giudMTccldUS+TXJCELgSw/W6ktQCOT16/d7SySGYAnAvg33e2PvIKf/Io/eSLyHinCw7ZX0T/yRDZV6WdPBLZV3mTR4DGdZE9ra7vQAIwC8BVJEsA8gA+CuD7AFpIPoTyBNr70xRoZjmS5wH4Z5JtKD//6EwA/btQz4sAfINkO4BnAHwoiX8FwPdIXgjg52Mo5zQAz5vZM7tQFxERERERERGRV6nrCSQzuxPAnZWx5CsfXzezz41YdskoZS2ueP0IgJPGsP7rAFxX8ftM7z0zW+mVZ2ZPAphdEfqbUda3bCz1EhEREREREdnXmelW+j1JN/2JiIiIiIiIiEhVdX0HkqfyLiAPya8DOGVE+Ktmdm2Vz7wFwJUjws+a2bt3qpLV67fH1iUiIiIiIiIiAuyHE0ijMbOP7cRndviq3O6yJ9clIiIiIiIiIgLoK2wiIiIiIiIiIjIKmtneroPsRd9Zjh06QN+gv2xDMN24YWPejZdSZrtvbfVXkLacSJTmM5PxH7w2PFyMy2rwP5MJ8qHXKk16c5NfUDFlG7U0++WUUg4HQ0P+ikvBuBK1T1OwXWmHp8FBf5+lHecaG/3OUiwG2xX0rY52P+VsJNqP0XYVgx0WdGkcMbPZL384rlNrkAl63YZ0dYo0BJWNjploV0bxQsFvVAYraG9L93eVaHNrdawWCv4KSsGKo3aItivtMR+2f8qComM+7Xqj9ozOV1F7AkBLS7o6Reem+Udtc+P9Of9g2jrkH5dPrk233mh8On7xG934/CVnuPHWk+e78VubP+DGu9r8sWDDVv8m95c2+ctns/6GNQTn20MP9svvH/TboTEoJx/0iWJwCdAQDOv5gh8vReeNoD7R8tEhFrVPf39QoSqicbGxMRrP0p3ro2sDC/o0g+O4rcV/I9qXURtF58poXEl7LRdfM/gF5fK1ueCN2ifqQ1E79PXH18FuOcH+am31D5roPJa2faL+U03ac1BUp6ic6DiO+lZ0jEXjYtpj7/L3BQdBnXjk11vrdkLjTX8wcdztO92BJJJSdNEnIiIiIiIiUq/qegKJ5P0pll1M8uoq73+E5AdrU7Pdg+ShJO8i+QTJX5GcubfrJCIiIiIiIiL7vrp+iLaZ+fdh71xZ36hVWbvRdwB80cx+QrITQI2+/CUiIiIiIiIi+7N6vwOpP/l3Bsl7SK4kuYbkgiT+IZJPkVwO4JRRylpC8pPJ6yNI/pTkKpKPkjw8+MxCkstJfi9ZzxUkLyD5MMme7Z8j+VqSPyO5Ovn30CR+Hcn3jtyeYF1HA2g0s58AgJn1m5n7NCOSF5NcQXLF3bcvrbbZIiIiIiIiIuOSGev2Zzyq6wmkCucDuNPM5gKYA2AlyRkAPofyxNFZAI5OUd6NAL5uZnMAzAewvsqycwB8AsAsABcCOMrMTgDwrwD+IlnmagDfMbPZSdlfS1GX7Y4CsJXkD0g+RvIqku5T68xsqZnNM7N5i/744p1YlYiIiIiIiIjsT/aXCaRHAHyI5BIAs8ysD8CJAJaZ2UYzywG4eSwFkewCcLCZ3QoAZjYc3emzfd1mtt7MsgCeBnBXEu8BMDN5fTKAf0te3wDg1DFv2SsaASwA8EkAbwJwGIDFO1GOiIiIiIiIiMir1PUzkLYzs3tIngbgjwDcQPIqAL3AjinsxyDtvWTZitelit9LiNt/e70KSCb5WM6t6uf6LXsewGNm9kyy/G0ATgLwrWqVGxjaMdbR5i8bpQ6O4lE6z0iUpjltOVF9CkFKzQlBeuvhILV5lJoTABCk980E3SZ1SthapZatUTlRSt4oNXuYijto0yj1blp7qxwG7RClGGfKp5Y1BWlfI9m8H29uij8TpgyvUfrmSMrFw/IbG9MNIFGWxSjNcZQWPkqX3BiMEZFcLl2a4ygtcnRsNwdnoSiFeTaoT3RsWFCfaAxqSlmfaOxoaY7SjsfHTLSOON2zv+7eXKsbn9La56/XJgTl+40R7ctoH8xfcoYbv3/Jz/3lPx+k0D75QjfemPHbobPNj68P+kRjyrTaQ8E5urPdL6cQ7N/hrB+P9ns0FkTptqP03NExEKWij8b76BirpWg8js71YTnpssKH0rZR1ERRPNr3UTvkcv7ObG72zz+7e59F7ROeN1KWn/66vDb7K8Iq9bGUGxft42gboq8YRcd9MFwin4/OlcF4GZ1z6zaZvYwn+8UdSCRfC+AlM/smyhMqxwF4CMBCklNINgE4dyxlmVkvgOdJvispu4Vk+y5W8X4A70teXwDgF8nrtQCOT16/E0CV/+bhEQCTSE5Lfj8DwK92sV4iIiIiIiIi41Kpjn/Go/1iAgnAQpSfe/QYgHMAfNXM1gNYAuABAD8F8GiK8i4EcCnJ1ShP/hy4i/W7FOWv2K1Oyv5EEv8mgNNJPozyV+4GogLMrIjy19d+RrIH5TulvrmL9RIRERERERERqe+vsJlZZ/Lv9QCud96/FsC1YyxrScXr36B8h89on1kGYFnF7wu998xsrVeemW1A+Wto2312lPX9BMDs0eolIiIiIiIiIpLG/nIHkoiIiIiIiIiI7KS6vgNpZ5C8HDs+D+kWM/tilc/MQjl7WqWsmZ24G+q3x9YlIiIiIiIiMl5FDzOX3UMTSCMkE0XhZFHwmR4Ac3dPjfbeukREREREREREAE0g7fe8dMBRqtso3XPadJ5Mmyu+iigFaM5Jh9kQrHdgsOSmP25tbcDwsN8YUarvKF1oplr+vBTSpm+O0sXXar21EtU/yhActX8kSkWftu9GovpH0qaonTChEdu25XeIF4vx8eTVaf2GAg46cMcDuWTV0jSnq2skE9QzWm/U52rVF6MUu5FonzFlGutIQ4Mfj9IuR+0QLR8J93tUn5T7hSmPjXwh3TpamummQ8/lgSbnnNXcVD5uxlo+AFjQSNHygzn/ZNmU8RO2drcMBevtSrXeSOvJ8934/M/7Bd3/dz/z63OXX37Uh9qba5M/JkpXHbVDdA3TGPTp6NgO93uUCj3luB6NrW2tGQwN79h2+YLF53on3tnZiN7egrt8dO6L0qHXajyOj6XajKPRPojGFG/sAGqXCt1Sdoq0KefDcvbSA0qi/ZjPm3vOzQXxSEtzJkx3HwqO+2gfp933aY+NQlD/UtoBJGV9RGpJz0CSfVaayaNqoguytJNHIruLN3kEpJs8AuBOHgG1u1gW2VVpJ6ii/wB6k0dAPHkkMl54k0dAlT8UBfFo8khkT4smidL+ISf15JGI7BaaQBIRERERERERkarqegKJ5P0pll1M8uoq73+E5AdrU7Pdg+SXST5O8gmSX2MtvysmIiIiIiIiMo4YWLc/41FdPwPJzPwv/u9cWd+oVVm7A8n5AE4BMDsJ/QLA6QCW7a06iYiIiIiIiEh9qPc7kPqTf2eQvIfkSpJrSC5I4h8i+RTJ5ShPvlQrawnJTyavjyD5U5KrSD5K8vDgMwtJLif5vWQ9V5C8gOTDJHu2f47ka0n+jOTq5N9Dk/h1JN87cnsCBqAVQDOAFgBNADYE9bqY5AqSK+7976XVNltEREREREREpL4nkCqcD+BOM5sLYA6AlSRnAPgcyhNHZwE4OkV5NwL4upnNATAfwPoqy84B8AkAswBcCOAoMzsBwL8C+ItkmasBfMfMZidlfy1FXQAAZvYAgLuTuqxHeXufCJZdambzzGzegrddnHZVIiIiIiIiIrKfqeuvsFV4BMC3STYBuM3MVpJ8M4BlZrYRAEjeDOCo0Qoi2QXgYDO7FQDMbHi0dZvZ+uSzTwPYngi3B8Ci5PXJAN6TvL4BwJfHvGWv1OsIAG8A8Jok9BOSp5nZPWnLEhERERERERnvzMbns4Lq1X4xgWRm95A8DcAfAbiB5FUAelH+2ldaaXtotuJ1qeL3EuL2316vApK7xJIHYjdXWc+7ATxoZtu/tvdjACcBqDqB1Nu/Y7rYYjFdszQ2+jeyReUwuO8tSkUblZML0nkWS368IcgPHdYzeAa5ldJvQ5QmPW369ObmdNsQpayuVdr2qE3TioqJUnRH+7ixKd5naUSpZaP1loIGzeXSrTjaLy0tDX59Uh6rL21Kn8M8ehR/Y9DXI2n7XLTe6BiLlIJdUChE40RQTtpjNeiLUZ+O0hNH7VCrYzgaI6J6Ru1QCtozqmfUzvlgvdHykf5s+gZqbvZXkjZ19NYB/9S+cZsfzwfZ1ltb/fVms+nSvN/a/AE3njv5Qjdud7lhTD/7D9z46dec68YzHR1u/PHGT/vrTXme9K5fgPjYTmt4tD8PjlHa/hOdT1KPZSnHympqdQ2TSVmnTDAARm1RSjtQB9KeW6N2yObSjetp09pH1yRRfXLBABu1c9o+FF0bh/XMpyp+j4j2vQWNGu2zoZTHfVqFlH1UpJb2i6+wkXwtgJfM7JsAvgXgOAAPAVhIckpyZ5J/BTSCmfUCeJ7ku5KyW0i272IV7wfwvuT1BSg/ABsA1gI4Pnn9TpSfaxT5LYDTSTYm23M6APcrbLJrohOkiIiIiIiISL3aX/4rvBDl5x49BuAcAF9Nvla2BMADAH4K4NEU5V0I4FKSq1Ge/DlwF+t3KYAPJeVdiPIzkwDgmyhPCj0M4EQAA1XK+D6Ap1H+atwqAKvM7PZdrJeIiIiIiIiISH1/hc3MOpN/rwdwvfP+tQCuHWNZSype/wbAGWP4zDIAyyp+X+i9Z2ZrvfLMbAPKX0Pb7rNV1lUE8Oej1UlERERERESkHljqJ8zIrthf7kASEREREREREZGdVNd3IO0Mkpdjx+ch3WJmX6zymVkoZ0+rlDWzE3dD/fbYukREREREREREAE0g7SCZKAoni4LP9ACYu3tqtPfWJSIiIiIiIiICaAJpv+elT88EKSmj9KsDg34e6FqlkK1VOVFa051JFx6mePWzrYcyKb9Emja1bCRKdZvxOkQVUZum3a4o8260b9JKmzkvTj2+e1PXR6K0zmmPjSi1fLXMx1GK2uFhPx1w2n0WLR/1xQmd/s7cstUfh1IfYynTyEfjYpRaO20a61r1oYLfPGH7R/FoDEo7dkTSprFOm8K8WntacCAw5bZFbd3Wkq7t+gdTrTbcZ11tfoUaM+lSgJ9+jZ+sdtklt7jxBVf+oV/Qa/xw2rEj2i3ROBftx2y2NmNZ2vNh2BdTng+jeJR2HIjHoSide3QOipZPK205aesTjmfBMd9Qo/rsrWuGSNp2jvpQrfpPrVTbrLTX/vE60p9T0ojayKJrkhr936heVLuOldrTM5BEUqrVJI6IiIiIiIjIvkITSABI3l/DshaTPKji97Ukp9aq/Crr7SK5suJnE8l/2t3rFREREREREZH6p6+wATCz+TUsbjGANQDW7WpBJBvNrDCWZc2sDxXPRiL5SwA/2NU6iIiIiIiIiIjoDiQAJPsrXn+aZA/JVSSvqPKZuSQfJLma5K0kJ5F8L4B5AG5M7gJqSxb/C5KPJuW+Pvl8B8lvk3yE5GMk35nEF5O8heTtAO4iOYPkPUl5a0guGMP2HAlgOoB7g/cvJrmC5IoH71o61mYSERERERERGTcMrNuf8UgTSBVI/iGAdwE40czmAPhylcW/A+AzZjYbQA+Avzez7wNYAeACM5trZkPJspvM7DgA/wfAJ5PY5QB+bmZvArAIwFUkO5L3TgZwkZmdAeB8AHea2VwAcwCsHMOmvB/AzRY8/c7MlprZPDObd9LZF4+hOBERERERERHZn+krbK92JoBrzWwQAMxsi7cQyW4AE81seRK6HoCfhqRs+1fJfgngPcnrswG8g+T2CaVWAIcmr39Sse5HAHybZBOA28xsLBNI7wNw4RiWExEREREREREZle5AejUiTKC6S7LJv0W8MmlHAOckdyrNNbNDzeyJ5L2B7R80s3sAnAbgBQA3kPxgtRWRnAOg0cx+WdMtEBEREREREZH9lu5AerW7APwdyX8zs0GSk727kMxsG8mXSS4ws3tRvttn+91IfQC6xrCuO1F+NtJfmJmRPNbMHhu5EMnXAnjBzL6ZfMXtOJS/Phd5P4CbxrB+AECxtGOMwdctWaOptaj8WpXjf3EPKEVvpNwuZgBz2g0AikW/sJaW2szVNjT4G522TaOm2Fui7YpE2zs05G8Ygw8w5W6J2i1t+6feX0F/K2X8CmWCFeQL6Xd82r6yu5f3xiwgfZtGfS4TjX/BG9HyDU3pKhTts2Iu6tOpikdjQ7De4BiIys/na3OslqL9HoyhUTs3Be0c9auGKsd8ITg+LKhsJuhD0boLRX/5lqZ0+zjteLlhq3+p19nmr7e92T/IMh0dbnzBlX/oxu/9zI/duH33H9x4JNreaDzLBJ2loUZ/H4zKj/pPeE0VXcMEY5ylvOaJznu1FF5X7WZpz4nRrk/b1mnrU6xVn0u5L6P9kracWvWh1PsrENV/vF3TVlOrY6ZW+1hkZ2gCqYKZ3UFyLoAVJHMA/hvA/woWvwjAN0i2A3gGwIeS+HVJfAjlZxlF/jeAfwKwmuURei2AtzvLLQTwKZJ5AP0Aqt6BBOBPALxtlGVkF0QnQhEREREREdlzLO2sr+wSTSABMLPOitdXAAizr1UstxLASU78PwD8R0VoZsV7K1CeEELygO0/dz5/HcqTUNt/vx7lZyyNiZkdNtZlRURERERERETGQs9AEhERERERERGRqnQH0ihIfh3AKSPCXzWza/dGfQCA5EMAWkaELzSznr1RHxERERERERGpb5pAGoWZfWxv12EkMztxb9dBREREREREZG/alx6kXg/0FTYREREREREREamKpim7/drTzzyzQwd4fMtr3WV7h/z5xqMP2OLGX+jrduMDWT+f9NHTNrrxtdumpKrPs88X3XiUPS1K5d7eFuS9RpyuNzJ5or+S4axfTi7vlzNjqh/fvM2PZ4Py17845MYLeb+RonShJxw3wY33Dvj1KQXpsKdO9Jff0utnVYja7fQ3bHXjz/f69cwV/PJfN7nXjb/Q2+XGB7P+/l39RNaNR+Nu1Ec/ctY6N/7c4EFuvC/b7MZ/t9Hv09X6c5Tm/fAZBTfeO+zf2JoL0r93tfnH65qn06WoXXzcr9z4/+QPd+PbhkZ+C7jsmXX+Bufyfn2KQdr5qZP9th4c8peP+nRfv9/OpWC90TE289BWvz7D/vLZrN8ZOzv89hkKyokuMVpb0h3bUTsPDPjtE6c29+MAMONA/7gZGExXp+lT/X3f25+urSdO8Mt5eZt/zEzo8vdNb59ffjHoK5HGhnRZbqJ9MOcDR7vxhdec68YbZh7hxp877M1ufPXGg914NhiDbvyW/+3/Qt4/Ebd2trvxTDRYBlra/TFosHfQjeeG/fNJW1CfSy/xr+UA4IUt/ngQHR9b+6Lxye9bDUFfic41Q8N+n27IBOPEsH/cDw76+6yxMd2+GRoIymnyy2lq9o/VtOUcN9e/bh7ydz0ags365S83u/Fi3m/nphb/vH3BH/t9dN02v89Flt/nX6RmB3NuvKHJb88zTp/sxgeG47EpGofWb/D7UPR/guic+/SvN7nxjgltYZ08zUEfOvXEDje+YYu/zdEx89G3oq7TlN3dE1xc1YFFs9rG3b7THUgiKaWdPBIRERERERHZ1+31CSSSE0leMsoyM0meP4ayZpJcU7va7VD+dSTfu7vK3xUs+yLJp0g+QfLSvV0nERERERERkd2lBNbtz3i01yeQAEwEUHUCCcBMAKNOIKVBst4eIL4YwCEAXm9mbwDw73u3OiIiIiIiIiJSL8bDBNIVAA4nuZLkVcnPGpI9JM+rWGZBssxlyZ1G95J8NPmZP5YVkVxM8haStwO4K4l9iuQjJFeT/FzFsh9MYqtI3lBRzGkk7yf5TLW7kUguJLmM5PdJPknyRrL87XKSa0lOTV7PI7kseb2E5PUk70qWeQ/JLydtcQfJpiqb91EAnzcrP0XFzF6qUreLSa4gueLfb7pp1HYTERERERERkf3beLgL568BHGNmc0meA+AjAOYAmArgEZL3JMt80szeDgAk2wGcZWbDJI8EcBOAeWNc38kAZpvZFpJnAzgSwAkACOCHJE8DsBnA5QBOMbNNJCuf2jYDwKkAXg/ghwC+X2VdxwJ4I4B1AO4DcAqAX4xSv8MBLAJwNIAHAJxjZp8meSuAPwJwW5XPnUfy3QA2ArjUzH7jLWhmSwEsBfyHaIuIiIiIiIiIVBoPE0iVTgVwk5kVAWwguRzAmwCMTInUBOBqknMBFAEclWIdPzGz7WnDzk5+Hkt+70R5QmkOgO+b2SYAqFgeAG5L7vL5FckDRlnXw2b2PACQXInyV/FGm0D6sZnlSfYAaABwRxLvST4faQEwbGbzSL4HwLcBLBhlXSIiIiIiIiL7JLPx+aygejXeJpDGuvcvA7AB5YmeDIDhFOuoTDBOAF8ys395VSXKD6CO7sypTKY5Wn0rly3ilfYu4JWvD47MpZoFADMrkczbK/m+S6i+v54H8B/J61sBXDtK3QAAv9wwc4fY0dP8b7+ta/LTZ67dOsmNv2ZCnxvva/bTgj798hQ3fuhEP/1nW5Of2vJZ+KkwI1Fa8FwuyKkOoKkx3UAVpW/ubPfLiVJxr3vJj0/s9r+NWgo2IRukwG2IcsIG+v1sw5jg7xoM5/ztXbfR367JfkbbMC3r77ZNcOMHdg248eGC/63Q9X1dbvzgoE/35vyUyFHa1yhNbOTZQT8t9Wvb17vxbS1+w/3mef9Yrbbb835XwZYBfzia2uWnLe7P+sv3DfnHa4Z+uuHIk9kj3fjhbb9145ubprrxNU/7bdfSkm6nbdnqH3ydHX45jcHm5oL01pkgTbYFB8eWrX45XZ3B2FEMxkV/96I9yDIbLT+c9evZ0uyXUyz58d5ev5xMkMo4GjsAYDDIAhxtW77gx1/a5Ld19wS/r5v5+yCX9+vT3JQufXM26/fFxqCcSNR2Uer3yMJrznXjyy65xY2fdLn/t7BHWi9y48cc6KfVfnHAP7b7Nr/sxtsn+ueTyGBvvxtv7fRTnltwns8ODvn1mdDpxjPBAP5Sr3+tBQBHTh/5d9myrcN+6vF1L/l996AD/PiAvwlYt97PRz9hgn8ujvrWtm1ROf42Fwr+MbDtZf+/DxMn++2QzfonxKEBf6BLW07Wz2qPdv8SIzwmB/v87Wptb3bj0TXn5gF/xUdM2erGt2b9vp4b9tuno9svP5/1x9DoGnJ6d3y9MJD1j49icH1WDMbdSDHoWw3BOZrBOJ3L+duwpdev/+Ez/Dbd3B/9V1ETLFI74+EZSH0Atv9v7R6Uv4bVQHIagNMAPDxiGQDoBrA+uRPoQiDljMEr7gTwpyQ7AYDkwSSnA/gZgD8hOSWJ+zMnO28tgOOT1+fUqMzbAJyRvD4dwFM1KldGSDt5JCIiIiIiIrKv2+t3IJnZZpL3kVwD4McAVgNYhfIdQJ82sxdJbgZQILkKwHUArgHwHyTPBXA3Xn1XUZp130XyDQAeSJ5v3Q/gA2b2OMkvAlhOsojyV9wW78p2jvA5AN8i+b8APFSjMq8AcCPJy1Dejj+rUbkiIiIiIiIisp/b6xNIAGBm548IfWrE+3kAbx6xzOyK159NllsL4Jgq67kO5QmoythXAXzVWfZ6ANePiC0e8bt/P3H5vWUAllX8/vGK1/fCeW6TmS2Jyh/5nvPZrSg/ZFtERERERERE6hjJt6I8l9EA4F/N7IoR7/8VyjeWFFBOtPWnZvbcrqxzXEwgiYiIiIiIiIikUe35hvWMZAOArwM4C+XnIT9C8odm9quKxR4DMM/MBkl+FMCXAZy3K+utywkkkm8BcOWI8LNm9u7dsK5ZAG4YEc6a2Ym1XleyvlsBvG5E+DNmdufuWJ+IiIiIiIiIjCsnAPgfM3sGAEj+O4B3Avj9BJKZ3V2x/IMAPrCrK63LCaRkMmWPTKiYWQ+AuXtiXcn6aj4JJiIiIiIiIiLjB8mLAVxcEVpqZkuT1wcD+F3Fe88DqHYTy4dRfub0LqnLCSQRERERERERkX1VMlm0NHjbSw3ufqGP5AcAzEM5W/su0QTSfq5Q3LHfbRrudpc9ovN3bvyh/sPceG+u1Y0f0L7VjW/sm+7Gt2bb3fjBHZvdeIYHuPGifzyFGhq8YxIoGZDx30JTk/9GoegvH8W7Ovxytmz1tyGf98uZPtmPP9vU4MYZbVeDv3wu79enf9AvqNPflej1w8hF2zXJX+9wPuPG+4K+OL19mxvf0DfVjW/LtrnxKW19bpyZDj8eNHRD0H8Gc377v9w8yY0fmFnnxgF/+VKVQ6PBb1LkC35de4f808rE9oIb39rfHNTJr1RjcFwO5vz1bmmZ4sYPLvnPDyRnu3ELGqm9LWiHvpIbzwfHzIROv5wNbhTIBINQY6O/w6LnA+T93YLuCX4523r97SoE/aEpuMrIZv0KFYL6tLYGx0zQHyKMBm+kb6O2Fr+s4eGgnGDfT+72y3m5NxjvC368q8OPb0zZRtExlvYZE9G+aZh5hBs/6fIFbvzBL97rxkuL/PI3Dk5w40d1+dcw7RP95ZtbW9z4pOkT3fi2jH/MNATn27ZO/7w01O+fZzLBYDxhcpcbj87nALB12F/HoV2b3PhjRf/6bGDIL3/GFH+c2LQ5OKEEujqCNg36VqHgr7e72z/P9Pdm3Xg26x/0k6f4++zFYX/5fN6/yJs61W//YnCe8a7VAaCtxV++rdPvu9G1R3uH3z7m/t80vi5/TcdGN55p8Le3kPf314RukSovRQAAIABJREFUv52ja8LBXNyvpnXl3PjjpeAav+i3adQnorbu6PTbdHDQ34ioT0fj7ssD/sl15pRB/wPwr0frRdRX9wPPAzik4vfXANjhPwEkzwRwOYDTzcwf+FJIN5KLSDh5JCIiIiIiIrIHPALgSJKvI9kM4H0Afli5AMljAfwLgHeY2Uu1WOlen0AiOZHkJaMsM5Pk+WMoaybJNbWr3Q7lX0fyvbur/F1B8s0kHyW5kuQvSPp/4hMRERERERGRfZaZFQB8HOVnPz8B4Htm9jjJz5N8R7LYVQA6AdySzBP8MChuzMbDV9gmArgEwDVVlpkJ4HwA/1arlZJsTBq9XvwfAO80syeSCbm/AbB471ZJRERERERERGrNzP4bwH+PiP1dxesza73OvX4HEoArAByezIhdlfysIdlD8ryKZRYky1yW3Gl0b3LHzaMk549lRSQXk7yF5O0A7kpinyL5CMnVJD9XsewHk9gqkjdUFHMayftJPlPtbiSSC0kuI/l9kk+SvJHJl49JriU5NXk9j+Sy5PUSkteTvCtZ5j0kv5y0xR0km6psngHY/kX+bjjff6yo28UkV5Bc8fMfRs/kEhERERERERm/Sla/P+PReLgD6a8BHGNmc0meA+AjAOYAmArgEZL3JMt80szeDgAk2wGcZWbDJI8EcBPKTxUfi5MBzDazLSTPBnAkgBNQfor5D0meBmAzyg+aOsXMNpGsfBTxDACnAng9yt8x/H6VdR0L4I0oT+bcB+AUAL8YpX6HA1gE4GgADwA4x8w+TfJWAH8E4Lbgc38G4L9JDqH8TOKTohVUPs39336R9rGYIiIiIiIiIrK/GQ93IFU6FcBNZlY0sw0AlgN4k7NcE4BvkuwBcAvKky1j9RMz25K8Pjv5eQzAoyhPCh0J4AwA3zezTQBQsTwA3GZmJTP7FQA/3dcrHjaz582sBGAlyl/FG82PzSwPoAdAA4A7knjPKJ+/DMDbzOw1AK4F8P+PYV0iIiIiIiIiIqMaD3cgVRprfqvLUM5uPAflSbAgaa5rYMT6vmRm//KqSpCXAmHO98rUd6PVt3LZIl5p7wJembwbmasyCwBmViKZN/v9HUIlBPuL5DQAc8zsoSR0M16ZeKrq0I8dv0Ps2Ev+0F22YZqfxvX4Oe924y8MTvPj/X4q8bc3/MiNr2/302oPlPw0oocd4s+LDgz7uyvKqnbIlDjLYV/W/zZhIUj/2dzox4eC1KPRfWFvn+N/M3FLrtuN54r+IT5/nt922Xy6+kRpprf2+qlrt/b65bzr+Bf98nN+euV8yU+L3N7op2t9oddPc/zUoJ/i/ehpfiraqO8+vWWyGz806IuFIA131M5zJjzpxtfmDnXja3JHuvEPz1zuxvPNfn8AgBL9tr5r445jBwBs3Opv8/pN/jGTyQTHTJNfTim4n/fM3pvd+IsTT3TjmzIz3PjUyf72RumDI3OP9NMTD+T8AScblH/wwX4646JffNiHjjrEPyaHcv4HcsETAtnt75esf+jBggodOM1v5+Fg2I1u454yJUg/HSxvVe4HP2i6v2+ic0cp2AcnH+03xrZhv675IEX3lm1BfQb9ffnMb/1tO/Rg/zwwFFw5Renfe/v9DY7OoflgnHvusDe78UdaL3LjpUX+Cqac+QdufMGN/49foUZ/DLr5k3PdeE+jf2P7lBb/RNYRXBI+2e+P062N/n58/Hf+2LRuvX9wdHb6+/c/b/udGweAwb4hN97R7af6XnSmf7xu2hKMK0N+W/T2+sfGi+v9AbC52V/vKSf49YzOP41+MTjlGP+Y/L/s3XmcXWV9P/DPZ+42ayYLCSZsQXaEhJYd2QK4thVQUCsukSqUqojWpUqtqMWCtipuLSmyaFERFEv9CUFjAhgUiJAFNEBlEQgEQrZZ79zl+/vjnqmXyfd7Z06YxMvk83695pU73/vc53nO9tyTZ84538fX+d+JueBc7qgD/TT1jz3np3gvBA+kePo5/xjbsMlfz9kg9fuMl/nnPD09/j6UDb5vf3jj0258oM/ff9q7/PV2xmmT3fgz6/0Nkw/Wz1Nr/S+mJ9YEgzGATIu/bIWCv+4ywYDWEqzr3Xb1lzkaR7f8b1/NpE7/A2V/0+O3/+sfM4+2+vUfm+ZSC5FRNMMVSD0Ahke62wG8hWQmmRQ5HsDdI8oAtWf8PJ1c2fMO1K7U2RoLAZxNshMASO5CcgaARQDeTHJaEvf/d7j1HgMw/L+vN41DfRsAdJPcN/n9Vag9iV22gWjySERERERERLYfM07Yn2b0J78CycyeJ7mU5P0AbgawEsAK1K4A+piZPUPyeQBlkisAXI1axrYfkjwTwGK88KqiNG3fSvIAAL9Knm/dC+DtSfq7iwHcRrKC2i1u81/Mco7wGQDfIvlJAHeNVng0ZlYm+V7U1kkVtQmls19svSIiIiIiIiIiQBNMIAGAmb1tROijI94vARh5zXP9fU2fSMo9BuCgBu1cjdoEVH3sMgCXOWWvAXDNiNj8Eb93NmhrCYAldb+/v+71HQD2dT5zUVT/yPecz94I4MZGZUREREREREREtkYz3MImIiIiIiIiIiJNrCmuQBpvJF8D4NIR4UfNzH/a84tr62AA3xkRLpqZ/+TWF9/ejQD2HBH+uJkt3BbtiYiIiIiIiIhMyAmkZDJlu0yomNkqAH4Kj23T3rhPgomIiIiIiIi81ESZV2XbmJATSDJ2h37kjVvE7v2S/yil/U/9Mzf++F5/68Zndax34/0VP93pmq65bvxlG/2Ecr2dfqrbe4vT3Xgm5Q2bG/rjbGtdrX5ezSL9Rjb3+4kCO9v81KNR2s6n+ndy49Nb/bTC/fRTyBZL/jZozUf98bMA9A/45dtagxTswQD/VJ+/XDPaNvntVvzlenKTn7r2ZV3+c/YHy/42fqbfTzm7a5e/T28e8lMKP/O8H28N0sdG2/0PJT8N9B6FJ914T6HbjfdVp7nxSZvidM+D7f5nNvX6G7Oz3V+2gSAVepQaPE6B63tq92Pc+Kw1y9x431R/nfYP7OzGo20WnbQ83+vvW93twUYORMdeNJ4FQxCe7/G/7qP+ROt/Y48fL+T9DzCoqD9IId/uZyBGJcjSPOhnpQ7XTyVItQ4AfcE+2lbwN3KUHWVtj78Q0zr8FOalit/ZoSE/nsumOzh6+9Mdq9E4VC779eRzQdrrIB32yud2ceMHvWydG3+uf5IbP+7a97rxRWf9p1/+0te58WXBOcxRA4vd+NOtfj7s324aeXF4zdzO1W788cpsv/61/n6y2y7B9/mQv10G+4ODA0DnZP8RnrmCP06s3+gfgDNn+Oc2QZZ3DPb7qce7uvxli8az5zb6b8yc5vezb9Av/+hzfgr2vWf45wzr+vxj+7Hn/P7vvbO/Itb1+eWHSn7/s0EK+UwQ7+v196HuyX7/S0P+QT806NfT3uWvt3ze33/WbvD3kz1m+PvDxn6/nmLRXz8d7XEy7mrw3RGJvtMtOoENtLf52yYbdHVzcE61fkPZjc/eLe/GN/VoJkW2PT0DSSSlaPJIREREREREZKJqqgkkkpNJ/t0oZWaTHJm1LSp3//j1bov6ryZ5xraqf0RbJ5L0/7z+xzJfJrk8+XmI5Mbt0TcRERERERERmfia7Ra2yQD+DsA3G5SZDeBtAL47Xo2SzJqZf41gczgRQC+AO6MCZvah4dckPwDAv99MREREREREZAKoNrg9XcZfU12BBOASAHslV9F8Mfm5n+Qqkm+pK3NcUuZDyZVGd5C8N/lpeKXOMJLzSV5P8n8A3JrEPkryHpIrSX6mruw7k9gKkvUZ144neSfJRxpdjUSyk+SipH+rSJ6axGeTXE3yimQ5ryV5CsmlJB8meQTJ2QD+FsCHkmU+bgyL99cAvtegP+eQXEZy2bcW3zOG6kRERERERERkR9ZsVyD9A4CDzOwQkm9CbeJkLoCdANxD8vakzEfM7C8BgGQ7gFeZ2SDJfVCbODlsjO0dDWCOma0n+WoA+wA4AgAB3ETyeADPA7gQwCvNbB3JqXWfnwngWAD7A7gJwA1BO4MATjezzSR3AvBrkjcl7+0N4EwA5wC4B7Wrq44F8AYAnzSz00j+B4BeM/vX0RaI5B4A9gTwi6iMmS0AsAAABr7zz3ramoiIiIiIiIg01GwTSPWOBfA9M6sAWEvyNgCHAxiZbioH4OskDwFQAbBvijZ+ZmbDaZVenfzcl/zeidqE0lwAN5jZOgCoKw8APzazKoDfkvRT99QQwOeTCakqgF0ADJd/1MxWAQDJBwAsMjMjuQq12/XSemvSXz3pWURERERERETGRTNPII31ZsYPAViL2kRPC2pX+4xVfZ5OAvgXM7v8BZ0gzwcQXaVTnyO1UX/PAjAdwKFmViL5GIDhXJr1dVTrfq9i67bPWwG8bys+JyIiIiIiIvKSYbqfZrtqtgmkHgBdyevbAZxL8hoAUwEcD+CjqF2901X3mW4AT5pZleS7AGS2su2FAD5H8loz6yW5C4ASgEUAbiT5ZTN7nuTUEVchjUU3gGeTyaN5APZI+fkeAJNGK0RyPwBTAPxqrBWza8tq9z/Vf/72/dct8zv3+pwbX5ftduMzW9e58c3lLjeem7yXG5/xbJRkb44bHSr5pdtb/Xil6s8JbuzPIpvxR6ruNv9Z7Bv7/N1yqOy30dnqX0Bm5pfvrxTc+LScn4xvddXfNsWSX38h5y9vNGAPlfw32tv8+qN6ouWamtvkxlf3+8uVzbS78ZmdPX49z072O4QpbnSXjufduFmHGy8H1we2BNPQz/S0+eUnzXLju2ce98tX/YZLBf/YA4B80V9H7a1+ZzPBk/U6/EXA5l4/nvZkYEPZ3zatOx/gxqc9tcKNt7Qckao/0fgRqVT9eDR2ZDP++JoJvuly2XTbxYK/fUxu8wfMNZW8Gy8HaSgKfnFYsEKLQ35/ov2HKZ+b2ah8JTguS8E43Vbwl6GFfrxc9TdCd2vRjQPBQgfa2/z6sxm//9E4lE15FsVg4MoEf3uLvmee6fPH7327nvAbzvrHxnGXvs6N3/Hxm9341JWfdeMPth7pxg98xn9CwFOTXu/GHx7a243vm3vYjU/qOsiNDxb99bn7y/x4R7f//QMA+bx/+j91RqcbzwbjSt+AX/+MKf5A90i7v80YjE+TJvkDSLSPbu73K5oxyR/P1vf56yH6zp092T/32NDrf/88s9n/gthjqv/Ftzo45qPvn+icoS1Yz1b1K5o2zT/XeqbL708252+AydP8c63o++r5Xn/97zLZvxZgdYtfvhp8rwJAZ4e/T2zuTXejRjTOFfLBd2in36mNvX5/onryeb/8ph5/W86a7oZFxlVTTSAlEzRLSd4P4GYAKwGsQO0KoI+Z2TMknwdQJrkCwNWoZWz7IckzASzGC68qStP2rSQPAPAr1s4wewG83cweIHkxgNtIVlC7xW1+yuqvBfA/JJcBWA5gdcrP/w+AG5KHb3/AzO4Iyv01gO9bdGYu4yKaPBIRERERERGZqJpqAgkAzOxtI0IfHfF+CcDJI8rUX3LyiaTcYwD8P+PU3r8atQmo+thlAC5zyl4D4JoRsfkjfvf/bFN7bx1qD+z2HFRXbn7d68eG3zOzhxBdVvPCdi4arYyIiIiIiIiISFpNN4EkIiIiIiIiIjKa6BEfsm1M+Akkkq8BcOmI8KNmdvo2aOtgAN8ZES6amX8j/da1cSGAM0eErzezi8erDRERERERERGRehN+AsnMFqL2gOzt0dYqAIds4zYuBqDJIhERERERERHZboK8ByIiIiIiIiIiIjVUwq4d20O//8MWO8DGkp9KN/Kz5f7zw4tFP0VmLkhJucvO/gVxA0GG47SphqM0n2nTQAMNUqoGU7JR25UgpSqDTs2a5q/TSnDvbyZIJz2tw0+RWrV0c8q3r/BTxZbL/gJHy3XI/n675apfPtpmy1YOpepPJkhvXSj4O9fQULp69t/bT40b7T/B7oDVD/vbq1j0c6fngoPjkIP8lMKVYD0DcV8fX+O3XSw2yKfrKJf88tOn++uuUvE71NbqL8PAoF8+SkudVpRGefIk/41ofUbxaJyL9pWonuiYSXsKsGGz/4GonkwwpGSD65/T9qcl2gCBRuc8maCuaF1HTXd3+h+I6oms/r2fejxqN/rO3XWX4LgPslhH/RwcTHdsR+64+QE33vP8BjfePnmSG7/uI5vd+DIc5cY78/7JxPo5h7vx45d+yY3nnnvCjVfXPu3GnzjhPW58SnGtG99cmObGH++f6cazLf52uezyNW4cAColf+O3dvj7yqtet4cb39zr7yzRcb9ps99uf7//fRId3686IkiRPpD3Gw7sPXWdG1/bP9mNMzinmtra69fT5++70bnZL1f4Ky4at6Jzquk7+QNsX3+67bX0F79349WKv/6j/ed9797Jja/v98tH2Y5/+Rt/P6kG5wUA0BKcn0XnGNG6iMbFvXfx18VQxW832+JX1Jrzj42Vv/e35eae6PzPb/fTb89N6IcE3bSswU7wEveGw4Kd+E9owt/CJjLeNOcqIiIiIiLyp5f2DzTy4ugWtheB5BKSh22ntk4jeeAYyn2A5IMkHyD5he3RNxERERERERGZ2HQFUoJk1sz86wGbw2kAfgLgt1EBkvMAnApgjpkVSc7YXp0TERERERERkYmrKa9AIjmb5GqSV5C8n+S1JE8huZTkwySPSH7uJHlf8u9+yWc/TPLK5PXByefbg3YuIrmA5K0Avk0yQ/KLJO8huZLkuXVlP0ZyFckVJC+pq+ZMkneTfIjkcaMs0x0k701+jkniJ5K8jeQPkjouIXlWUucqknslZd8A4Iskl5PcK2jmPACXmFkRAMzs2aAv55BcRnLZdd//btRlEREREREREREAzX0F0t4AzgRwDoB7ALwNwLGoTaR8EsA7ARxvZmWSpwD4PIA3AfgKgCUkTwdwIYBzzay/QTuHAjjWzAZIngNgk5kdTrIAYGkyubQ/alcAHWlm/SSn1n0+a2ZHkHw9gE8DOCVo51kArzKzQZL7APgegOHb3+YCOADAegCPALgiqfODAD5gZheQvAnAT8zshgbLsi+A40heDGAQwEfM7J6RhcxsAYAFgP8QbREREREREZFmp+fTbl/NPIH0qJmtAgCSDwBYZGZGchWA2QC6AVyTTMYYgBwAmFmV5HwAKwFcbmZLR2nnJjMbSF6/GsAckmckv3cD2Ae1SaGrhieizGx93ed/lPz7m6RfkRyAr5M8BEAFtcmeYfeY2dPJsv4ewK1JfBWAeaP0v14WwBQARwE4HMAPSL7clGpPRERERERERF6EZp5Aqs+3Wq37vYpavz8HYLGZnU5yNoAldeX3AdALYNYY2umre03UrvhZWF+A5GtRm6Rq1M8KGq/PDwFYi9rVRi2oXSE0sg7AX9axehLAj5IJo7tJVgHsBOC56AMbS91bxGZk/dSyRba58XLZvUMQra1+/uko5Xl/kG67PUjPHaWl7vcznofpsCODxXjeraM9XUbFoZJfV5SiNkrTPDDk33Xamo9SvAb9qfi7VYbp0jRHKdVz+SAVbVD9YMkvX8gFyxUcjtFcaaGQbl8sl9PV0xLcDBxN3eay6VKhl8v+imtvz7nxaLkqVT/e2Rrk80a8bYpFv09RKvTKNk6RMRCNH21+f6J+9vQFyxVlUY1Sqg/58by/ycJ9qBxsmujYjqTtT1R/lC45SpUcKQdPHMwG33hp/wwSjaHVaIMBKAfLlg2WLVpHxZL/RjSeRaJliPbFaHytBPtQLsjqHI2jg8F3a9p9sVwqufH2yX7K83yrn257VdbPYXLUwGI3/mDrkW78+KVfcuO3v/LDbvzkWy5048+c8E43vsdy/8Lxja840Y0/3j/Tje/a7p/KbSj5662RTC76LvM3Zm+fv090BONrKfgOHRz0d8Z8cM4Q2TiQd+NT2v2BbqDkDyzPDmx5DgwAO7VtduO9Jf98d22fvw2mt/e68c1F/3w6erJIdMxXo3Oq4PswOncd8g/JEFMe9BsHWt34lPaiG+8f8r+YorGJLXGfon06kvZUpRJsg9ac/0Y+48d7i/4+OjDgHzNdnX756NxMZDw15TOQxqgbwFPJ6/nDQZLdAC4DcDyAaXVXE43FQgDnkcwlde1LsgO1K4LOHn6W0ohb2NL092kzqwJ4B4CU0xnoAdA1SpkfAzgJqPUdQB7AupTtyCjSTh6JiIiIiMj4SzuhJSIvzkt5AukLAP6F5FK8cDLmywC+aWYPAfgbAJekyEZ2BWpZzu4leT+Ay1F7xtEtAG4CsIzkcgAf2Yr+fhPAu0j+GrXb1/pGKT/S9wF8NHloePQQ7SsBvDzp+/cBvEu3r4mIiIiIiMhEZOCE/WlGTXkLm5k9BuCgut/nB+/VP0foU8n7Z9eVfQK1h3FH7Vw04vcqag/o/qRT9hIAl4yInVj3eh0aPAPJzB4GMKcu9IkkvgR1t9+NqPP/3kue5XRgVH9SZgjA2xuVERERERERERFJ66V8BZKIiIiIiIiIiGwHTXkF0ngj+W4AHxwRXmpm79sGbb0GwKUjwo+a2enj2MY3ALxyRPgyM7tqvNoQERERERERERm2Q0wgJRMr22VyJcngtnDUgi+ujXGf+BIRERERERF5KdnGiX5lBN3CJiIiIiIiIiIiDe0QVyBJLJcpbREj/Gnc6X2PufGWzEw3ns36T46f1Jlu3jIX7KXd7RU3PljMuPFq1a+nkPfjpbIfHywacsGytbcGdZX88i3Bqsjn/Hhr3t82rVl/XbTn/YUYqvjrKJpTzrYEKy9Qrfj9zGb9+gs5v3w+67fbkdtyv20kk/HXf1ubvx42bfLrj7ZXR7tfT5RZtlzx38hm0v0JJVqu7m5/B0pbP9Bg2+TSHcfZnN/XaF+xlH9OisabQt6PT+ny962Bol8+GoeisSAaV6L1mcv68VLZrz/Krxlt40yw8+aD/hSCY+/5jX49LcG+nomGmpSi9VxJNzSF/Wz0ZnQcR+N0tI3Tjt9p5fL+tom2QbQu2HAljV1LUE9rZ3uqeqbMmOzGpxU2u/GnW/18Iwc+8ws33rLxOTd+8i0XuvFFr73YjR++4lq/P4f8lRvf6aeXu/HCyRe58c3lLjc+K7PGjWdzbW4ciNOeF9oLfl3B+FcOdt321nTHUjTctwff0dE4N1DyOzqpUHTjpapff1/JX3dT85vc+GB5mhvvLfknhTu1+fsuMNWNRtsrPLaDc4NKsL0mdQbnJMEXXzRG5Ar+oNjS4m+vYtmvf3LrgBvPZPz9s9rgfCHa56JzjKim6Lsm2hej89S+UrCO6NcTbctyOWi3Y5y+dEUa0BVIIilF/5ERERERERERmag0gfQikFxC8rDt1NZpJP0/q/2xzCEkf01yOcllJI/YHn0TERERERERkYlNE0gJks1+O99pABpOIAH4AoDPmNkhAP4p+V1ERERERERkwjGbuD/NqCknkEjOJrma5BUk7yd5LclTSC4l+TDJI5KfO0nel/y7X/LZD5O8Mnl9cPJ594Z7kheRXEDyVgDfJpkh+UWS95BcSfLcurIfI7mK5AqSl9RVcybJu0k+RPK4UZbpDpL3Jj/HJPETSd5G8gdJHZeQPCupcxXJvZKybwDwxeTqor2CZgzApOR1NwD3xniS5yRXKC374fe/HXVZRERERERERARAcz9Ee28AZwI4B8A9AN4G4FjUJlI+CeCdAI43szLJUwB8HsCbAHwFwBKSpwO4EMC5ZtbfoJ1DARxrZgMkzwGwycwOJ1kAsDSZXNoftSuAjjSzfpL1T7nLmtkRJF8P4NMATgnaeRbAq8xskOQ+AL4HYPj2t7kADgCwHsAjAK5I6vwggA+Y2QUkbwLwEzO7ocGyXABgIcl/RW1y8BivkJktALAAAO57eF2Tzm2KiIiIiIiISLNo5gmkR81sFQCQfADAIjMzkqsAzEbtCptrkskYA5ADADOrkpwPYCWAy81s6Sjt3GRmw4/7fzWAOSTPSH7vBrAPapNCVw1PRJnZ+rrP/yj59zdJvyI5AF8neQiACoB96967x8yeTpb19wBuTeKrAMwbpf/1zgPwITP7Ick3A/gW4gktEREREREREZExaeYJpPqcm9W636uo9ftzABab2ekkZwNYUld+HwC9AGaNoZ2+utdE7YqfhfUFSL4WcWbH4X5V0Hh9fgjAWtSuNmoBMOjUAfjLOlbvAvDB5PX1AK4Y7QPl6pbVP1X1V9tQy+5uPErnXQnSc2/q8XNhzpzu11PyM9Fj3WY/VWU5aDdK5dk/6MejtKnlCpAJbv6M6ioO+X2KMo8OBPV0+Blh0VsJUtEO+fGOvJ/LtWL+gpn5u2EmSF8abfti0W+3GKQ1HQz6vxnBcnX49VtwE3Gp5Me7u/3+VIM0rtH2LfpZXEODQ0HK+Sl+6tpoPfcP+OthcMjfjsVSnPY1WuZKkA+4EuzU1aCvkTCVeFBPR5tffijYBmvXB+NNyV/gUlAPg9S70R3ig0W/n2bpsjvGWYv9eqLV2Tfgv1E1f5+oBLmMy8E4HY27mSA1cVR+cNBvt1AI+u9XE+7PQPysgegwjsb7rg6/Tz390baPniYw5EbjYzIY54JtUyz6FTXIiO2K1luUZrqlxV/e/s29bnxTUL4j2Nd/u2lPN/7UpNe78SMfvMSNP3PCO9344SuudeP3zD3Lje+1epEbX/v6v3Pj5QF/eZ/tneTGn0SXGyefdOMAUCn543ep6O8s0Tbu6/f3ob7guv9oH60OBePuUPBdVvK/E4slf5/Y0Od/982a7B/Ez/e3pYp3FPxR4rle/6Tt+T4/Xi779VSq6cb1Usnfhzb1++tzc29Qf3CyW41y2gei/Wddj3+u9Tyjc7CiH095fgEAuVy679yWYJF7Bvzvymc2+PtcNjjdiv5fkWkJttlmf18pFqPvk3wQnxia9VlBE1VTPgNpjLoBPJXlWuglAAAgAElEQVS8nj8cJNkN4DIAxwOYVnc10VgsBHAeWRu5SO5LsgO1K4LOHn6W0ohb2NL092kzqwJ4BxD8DzjWAwRnCX+0BsAJyeuTADycsg0Zg2iQFxEREREREZmoXsr/Ff4CgH8huRQvnIz5MoBvmtlDAP4GwCUkZ4yxzisA/BbAvSTvB3A5as84ugXATQCWkVwO4CNb0d9vAngXyV+jdvta3yjlR/o+gI8mDw2PHqL9XgD/RnIFas+EOmcr+ikiIiIiIiIi8gJNeQubmT0G4KC63+cH79U/R+hTyftn15V9ArWHcUftXDTi9ypqD+j+pFP2EgCXjIidWPd6HRo8A8nMHgYwpy70iSS+BHW3342o8//eS57ldGBUf1Lml6g9FFxEREREREREZNw05QSSiIiIiIiIiEgj1ZTPkZQXZ4eYQCL5bvzx4dLDlprZ+7ZBW68BcOmI8KNmdvo4tvENAK8cEb7MzK4arzZERERERERERIbtEBNIycTKdplcSTK4LRy14ItrY9wnvkREREREREREIjvEBJLENhW3TEk6o22TW5a5KGX7Tm68UPCf0Z73s3OGKc87Wv12o3TPQSbgsHwkTP0OoK3VrywXHFGDQdv5oDyDzkbplQtZP79olDFuqOK/kc34DWTo1x+lzQyyLoP034jqyQf7XJS6tlyOUn37SQ+jfpZKfrutrf4Hov5EyxWlcY0MBSmO29v9itJmCmzNx/lPS+Uo9XiwrwQrI1pHUVrnKMV4JTgIhoL0zZ3tfjxaR1H66aj/LUE6+mjb54LxL+pP0c/kjqBZZIJ9qxykck/bn94g/UM0vkbrLRKNodWgooqf4Tj1eA/E42vUp2zQRjVI91wIsihH6zqbjcbL4NgLdoooxXU2WoBANC7G432q6tHa2e7GMzl/p17du7sbn9u52o0/POQ/EvOJE97jxvdYfoMbf/qQv3Lje61e5MZ/v//Jfv2/u82Nr9nop3if0uEfxAMlf/285c274bofPOG+F61TBsdZb1/03epv/GhfifbFaBxtCfrT0++3G32XRcf205uide2fkPYP+YPB2k2FoB5/m20a8OuJ1n9a1WCBu7v9dqPv20jafm7o9dvtavMH8IEhf/tG+08j0XhZCRY5WrRwHA2+cws5v6Jy8J3VP+jH+/r8faitzW+4VFY+e9n2NIEkklI0eSQiIiLSDKLJIxGRiSb6o51sGyn/Tp0OyeBakFE/dwFJ/09Rfvn5JL++NW29GFu7fFvZVsN1QrKL5PK6n3Ukv7K9+iciIiIiIiIiE9c2nUB6ES4AMOYJpG2JZLNcpdVwnZhZj5kdMvwD4HEAP9puvRMRERERERGRCWu7TCCR7CS5iOS9JFeRPDWJd5D8fyRXkLyf5FtIng9gFoDFJBc3qPPdJB8ieRvqMpKR/CuSd5G8j+TPSe5MsoXkwySnJ2VaSP4vSffhPSSvJvmlpP1Lk/5flfR9Jck31ZW9OOn/r0nu3KC/W/QriV9E8hqSt5J8jOQbSX4haesWkrmxrpO6tvYBMAPAHcH755BcRnLZ/7vhitGqExEREREREZEd3Pa6AmkQwOlm9ucA5gH4N9aeEvxaAGvMbK6ZHQTgFjP7KoA1AOaZ2TyvMpIzAXwGtYmjVwE4sO7tXwI4ysz+DMD3AXzMzKoA/gvAWUmZUwCsMLN1Dfq8L4BTzOzvAXwKwCYzO9jM5gD4RVKmA8CvzWwugNsBvLdBfVv0q+69vQD8BYBTk34uNrODAQwA+IuxrJMR/hrAdRY8Oc7MFpjZYWZ22F+c4T88UkRERERERERk2Pa6PYsAPk/yeABVALsA2BnAKgD/SvJSAD8xM/eKGceRAJaY2XMAQPI61CZ8AGBXANclk0x5AI8m8SsB/DeArwA4G8BVo7RxvZkNPyv/FABvHX7DzDYkL4cA/CR5/RvUJrMiUb8A4GYzK5FcBSAD4JYkvgrA7FH66XkrgHdsxedEREREREREXhL0EO3ta3tdgXQWgOkADk2ez7MWQKuZPQTgUNQmSv6F5D+lqDPaVb4G4OvJFTznAmgFADN7AsBakiehNgF18yj11ycrZtBeqe4qnwoaT8i5/UoUkz5WR9RZHaXOLZCcCyBrZr9J8zkRERERERERkcj2ugKpG8CzyVU28wDsAQAkZwFYb2b/lWQ0m5+U7wHQBSC6xewuAJeRnAZgM4AzAayoa+up5PW7RnzuCtRuEftO3dVFY3ErgPej9iBrkJxSdxXSWDXq11iMtk6G/TWA7421Um/Gtq/cumUQwOR8z5jrAIBKxX+jpeDPWw6V/Hpqdztuqbujmqp81M9Mxo9X/eoxWLTwM5mM33ZLyqnabFR/i78QwSKjLVd2471F/9CvVqP+++1G2zjaBlE90fppCZfLP3yj/pTL/sZsa/NXdE+Pv96i+rs6/XoywXJF+2K0HgYH/f5EJk3yt285GPUGisGKbiDaxmnLM1jmbDYoHyxDNH4MFv345C5/I0THcLQts8G3aC4XlA+O7Xw26E9wEFSDfSiqZ3DIryfsT86vpxo03BIdrEE4OpaKwbgb7g/pd91QNejTkKVbdx1tfjzahwo5f6HD79CgnrB8sE9XgnUd9TMSjWfRtim0F/x6gn2rrdM/J2nN+oPB45XZbnzf3MNuPFsccuMbX3GiG9/pp5e78bWv/zs3vsfvbnPjjx9wghvP//J3brxY9jfM1HZ/kCu05d04EB/H2Zy/U+eC4y/a9h3tfvkNwb4YiY77cHwK+tNeSFd+sOSvh+42f18pV/x1PRDUM63DrycaMKPhNa1ojOvs8PetXCH4IgtkgsEjOvcrVfwFm9TuH9vZnF9/tD/X+jQ+6zSXS3de25r3B9jBoWgd+e1ms+kG5PbgvFZkPG2vK5CuBXAYyWWoXY20OokfDOBukssBXAjgn5P4AgA3Rw+MNrOnAVwE4FcAfg7g3rq3LwJwPck7sOVky00AOjH67Wsj/TOAKcmDvleg9hyntBr1aywarpM6b0aKCSRJL5o8EhEREREREZmotukVSGbWmfy7DsDRTpHHACx0Pvc11G75alT3VXAmgszsv1F71pFnLmoPz14dvD9cx/wRv/fCuWpoePmS1zcAuKFBnW6/zOyiBnVeVPd61HWSlHv5aGVEREREREREXuoaXIQm28D2uoXtT47kPwA4D3/MxCYiIiIiIiIiImPQ9BNIJO8CMPKG+XeY2ao09ZjZJQAuGVH3hag9P6ne9WZ2ceqObsM6nTbGZZ2IiIiIiIiIiIxF008gmdmR27DuiwGM28TOtqrTaWObrRMRERERERERkZGafgJJRERERERERGQkC7KlyrahCaQd3CNrt0yn+8yzfnK+1tZON778rsfdeJSSN0rhWwrycFeDFOytQWrffQ6Y7sajVMYtQa7hnp4gLzjilNVRytlIlHY5Sjv6yGPp0tfn837KuMmT06Y19evJZv1tUw62WSnIRn/f/YNuPO1yPXz/Gjce7Yu5gj8ERilhLchZ3Brs0/u9YoYbj0Rpr5cvfdDvT5j2ut2NH3HC3qn600i0jQcH/Y2cCXLUMsgFWgrSH0duvXGFG68M+f3pmNzlxo+al24dRcdqT2+QIz0QpcnOBVmU06ZOLw6l6080lpVK0ZMq/Xi0fVPzM5WjkA9SIm/FuWT/gL+OomWIvjuKQ+lSnsfr2u9PR0cwblX8fT1K3V0qp3vqaDVagCgc7HL9m/vdeLF/wI0P9La58QeemOnGn17rp0if1HWQG3/jIf45zOP9fv2Fky9y4+UBf0dZs9E/V8n/8nduvO3YA9z4vCv8R3gyGCR+vtffu3EA6O3x11E+54+7b5r7iBt/quivo+iBtgfs5te/dpP/HVoO0ryf8cy/+eV339fvTybvxnnnz924HXOKG4e/2oBf3ezXf9yr/fIlf1+5r8svXw6O1Wi8f+Oh/rnQH3rTnZM8NN0/7y8V/XPRXMHfvmes/4Yb37zPUan689jMQ9344GA8ljH4Msjl/HiXf/qEfM5v48m1fj1n7n+/X0/JH//aep914/cfcbwbX7PZP4cZKmsiRba98Tq1E9lhRJNHIiIiIiIiIhOVJpBSIrmE5GHb6rMkLyAZzH+PWj9JXkzyIZK/I3n+1tQjIiIiIiIiIlJvh76FjWTWzIKbav5kLgDwXwD8axwbmw9gNwD7m1mVZLprVUVEREREREReIqI7rGXbaJorkEjOJrma5BUk7yd5LclTSC4l+TDJI5KfO0nel/y7X/LZD5O8Mnl9cPJ59yoekheRXEDyVgDfJpkh+UWS95BcSfLcurIfI7mK5AqSl9RVcybJu5MrfY5rsExtJL+f1HsdgLa69/6d5DKSD5D8TBI7H8AsAItJLo7KNXAegM+a1Z48YGbuDbUkz0nqXHbHTxeMUqWIiIiIiIiI7Oia7QqkvQGcCeAcAPcAeBuAYwG8AcAnAbwTwPFmViZ5CoDPA3gTgK8AWELydAAXAjjXzBpdwXMogGPNbIDkOQA2mdnhJAsAliaTS/sDOA3AkWbWT3Jq3eezZnYEydcD+DSA4Gl7OA9Av5nNITkHwL11711oZutJZgAsIjnHzL5K8sMA5pnZugblVgbt7QXgLcl6eA7A+Wb28MhCZrYAwAIAuPzW6PGXIiIiIiIiIiI1zTaB9KiZrQIAkg8AWGRmRnIVgNkAugFcQ3If1PJ+5AAguV1rPoCVAC43s6WjtHOTmQ2n+3g1gDkkz0h+7wawD2qTQlcNT0SZ2fq6z/8o+fc3Sb8ixwP4avL5lSTrJ37enExeZQHMBHBg0v+RxloOAAoABs3sMJJvBHAlgPAKKRERERERERGRsWi2CaT6RL3Vut+rqPX1cwAWm9npJGcDWFJXfh8AvajdAjaavrrXBPABM1tYX4DkaxEmp/2/flUw+jrcog6SewL4CIDDzWwDyasBbJHndazl6jwJ4IfJ6xsBXDVK37DmmS1T1c96mZ8SdrAYpDYP8rW2ZKO03X4Ws3KQ4z2TCVLIB+lm0wqyi4eqVQszsTHIqVoJ1lG0LqJ6orTIUTrpliDFeCVI64ygfJR4LkrlHqU2Z9D/KMN4VE+0XNG+GK3nlmDfKpf8XL0tmWCfjnLpjpNq2U+Z25L1+x/1M9ru0XoG4tTd0bbPBsd9JuhTOUhVnrY/lSF//IjWUSYYP6rRMRamcvfj0WJF9URpryvhMe/HI1Ea6CiFfMSC9R8dA5mgo8VisP8EqZWjesZTdHxko/Ej2JalUrp1HQ0f1Wg8S7kqon0rF/QnKh8dG1F/LIgPDRbdePskP2V4NJ6tedqvZ7dd/JTw0TnM4/1+Kvpd259z45vLfvrsZ3snufEpHf7YVCz7yzXvirPc+OL3XOvGT/jKqW78H/CP+FzOf/JBe7t/nheNx8+VprvxnQvr3Pi6oSlu/JnNbW58p64tz0UBYH2f38/Snq9w49nV97rxlt1e7sYrR81z45llt7txzDncDdsxJ/nxXy/26//zdOnro7EjGrPW9O/kxnfv9FPFPzM4zY1H51TZnL/vRuX79vpzNz7p0WVuvH83f/uWg6fWZrNEcDqHin/6hPbgf1MD/rCC1nz0X0J/27QNbnTj+QE/3tO9mxt/ttcfF3ed1OPGH9/oj09RP0W2RtM8A2mMugE8lbyePxwk2Q3gMtSu+JlWdzXRWCwEcB7JXFLXviQ7ANwK4OzhZymNuIVtrG4HcFby+YMAzEnik1CbxNpEcmcAr6v7TA+ArjGU8/wYwPC32AkAHtqKPssooskjERERkWYQTR6JTDTR5JHsOKo2cX+aUbNdgTSaL6B2C9uHAfyiLv5lAN80s4dI/g1qD6G+PXqI9AhXoHYb2r2s/Qn1OQCnmdktJA8BsIzkEICfovYcpjT+HcBVya1rywHcDQBmtoLkfQAeAPAIgPpb7hYAuJnk02Y2r0E5zyUAriX5IdSuxnpPyv6KiIiIiIiIiGyhaSaQzOwxAAfV/T4/eG/fuo99Knn/7LqyT6D2MO6onYtG/F5FbWJoi8khM7sEtUmZ+tiJda/XocEzkJLnLL01eG9+EP8agK+NVi747EYAfzHW8iIiIiIiIiIiY/FSu4VNRERERERERES2s6a5Amm8kXw3gA+OCC81s/dtg7ZeA+DSEeFHzez08W4rae9GAHuOCH985IPARURERERERCaqIL+HbCMTdgLJzK7CGLKQjVNbC1F7GPd2sa0mpkREREREREREPLqFTUREREREREREGpqwVyDJ2HR1bpn7cqjkXwe4285+PN+Wd+O1pHZbam33y1uQq5Atfj1tHYVU7WaCeiKZTFw+eq8lmJJtSdl2NutXZObnKg3XdatfTy7rl4/WdTZlitRKxd+W0XprbUu3XIWCv1yZnF9PtP5zBX8IrFYqfj1BrtionkiwWOH6ybdF+7q/HvKt/jHWaJ+OtASdjbZNuVx149lgFQWLkFrbpA433hIclJ3dUXm//mgfio6Zgr8JUpePLsuO9qFou+RzwbEdjAWFvB/v7Q3G12DfShuP9re4vBsO13Mj49WnXLCvR+u6tRB9n/jxcJ8I9t2on9F3blS+XA6+o4NVHfWzrbPdjbdk/AWYNLXLjXd2+iu6OOQ3vPvL/Hi2xR+zNpQmufFZmTVu/En4/Rwo+d8bU9uLbpy5nBs/4SunuvHbLvhvN569/HNuvJGubr/tKobc+IbSZDc+Nb/JjT9W9dfRxn5/W+7U6bdbLfvlbfcgh86jq/34gYe5YR54iBuvLAuSIR95ohvOzD3cjZfv8espzzzN70/K4Swqv3Zwqhvfte0ZN57NzUjVbnTuWqV/DAzusr8bb//fe/16Mse68UqpQZ+C89dofIq+i/sG/WWLyuf7N7jxga6d/f4EA3hLi9/RjcU2Nz6ja9DvEPxxV2RraAJJJKWt+U+4iIiIiIiIjC89A2n70i1sKZFcQtL/k8U4fJbkBSS3apqY5Mkk7yW5nOQvSQZ/ihERERERERERGbsdegKJZDNegXUBtv46w38HcJaZHQLguwD+cdx6JSIiIiIiIiI7rKaZQCI5m+RqkleQvJ/ktSRPIbmU5MMkj0h+7iR5X/LvfslnP0zyyuT1wcnn3UkYkheRXEDyVgDfJpkh+UWS95BcSfLcurIfI7mK5AqSl9RVcybJu0k+RPK4BsvURvL7Sb3XAWire+/fSS4j+QDJzySx8wHMArCY5OKoXAMGYPim/W4A7o36JM9J6lz261sXjFKliIiIiIiIiOzomu0KnL0BnAngHAD3AHgbgGMBvAHAJwG8E8DxZlYmeQqAzwN4E4CvAFhC8nQAFwI418z6G7RzKIBjzWyA5DkANpnZ4SQLAJYmk0v7AzgNwJFm1k+y/slzWTM7guTrAXwawClBO+cB6DezOSTnAKh/KtyFZraeZAbAIpJzzOyrJD8MYJ6ZrWtQbmXQ3nsA/JTkAIDNAI7yCpnZAgALAOBffxQ8RVNERERERESkiel/s9tX01yBlHjUzFaZWRXAAwAWmZkBWAVgNmpX1VxP8n4AXwbwCgBIys8H8B0At5lZkCbh/9xkZgPJ61cDeCfJ5QDuAjANwD6oTQpdNTwRZWbr6z7/o+Tf3yT9ihwP4L+Sz68EUD/x82aS9wK4L1mOA4M6xloOAD4E4PVmtiuAqwB8qUFZEREREREREZExabYrkOpzmlbrfq+i1tfPAVhsZqeTnA1gSV35fQD0onYL2Gj66l4TwAfMbGF9AZKvRe2WsEb9rGD0dbhFHST3BPARAIeb2QaSVwNo3dpySdnpAOaa2V1J6DoAt4zSN9x795Z3uQ30DjglgbZOP2VkNkidXg2mg6tBmu/SkJ+HMypfrfjxSd1+yvNMkCI4Snfa3x/nBY3qitI9V1OmB4jqWbe2x41XgnURbZuuyf62jNI6R/bcs9ON9w/4/Yn84dH1bjzqT0uQKrZrip+aPdqHcgX/8C20+qmMo/Wcy/v19PWV3Xhak6dPcePlkl9/a7t/DJSD9bA1pk/32+gfqKSqJx+krI5ShkfHRqRc8o/j/s3+ODcQ9L9S8fsTHdrlUjDOlf36ozGlvd3ft6JDNTpmSkPp+hOlkG9r97cXguEy7ZgSreeoP9lsuv2BDfafwUH/eLLgsAmyLmNoyF+n0fEX7dM7zfDH6ULeLz99J/+Y7O1NNw5Vg+WNMpBacBBE6/r8v9vDjT+72e9/tMn++8dPuPHB/qIb7+j2vx/6expdsL6lbM7fLuSTqeoptPn5v3++19+78VLO36+yl3/OjR9z7pyw7RO+9ka/rhm7u/GrHz/PjfcP+tu+kO/2293HTxe/btAvP1j2z2Gu+MPJfvlBf+ele+YMPPtr/3sgGreyudf7FS3zw9F5cK71r9z4wTP95e2PMrMHHlzj76M9vcG5YnZPN/7aC/2/WR/3RX//yey6mxt//4/P8MsH33vZ7CFu/JTj/f73DvrrDQAyLf42uP9Bf5woFPw+tbX5bTz6yGY3ftluf+HGo/Es+i47b7eb3fiabv/43lzu8hvY6sfrimyp2a5AGk03gKeS1/OHgyS7AVyG2hU/00j6I5VvIYDzSOaSuvYl2QHgVgBnDz9LacQtbGN1O4Czks8fBGD4aJ+E2iTWJpI7A3hd3Wd6AHSNodxIGwB0k9w3+f1VAH63FX2WUURfeCIiIiIiIiITVbNdgTSaLwC4JnlO0C/q4l8G8E0ze4jk36D2EOrbzezZMdR5BWq3od3L2p/LngNwmpndQvIQAMtIDgH4KWrPYUrj3wFcRXIlgOUA7gYAM1tB8j7UbtN7BED9LXcLANxM8mkzm9eg3Askz4V6L4AfkqyiNqF0dsr+ioiIiIiIiIhsoWkmkMzsMQAH1f0+P3hv37qPfSp5/+y6sk+g9jDuqJ2LRvxeRW1iaIvJITO7BMAlI2In1r1ehwbPQEqes/TW4L35QfxrAL42WrngszcCuHGs5UVEREREREReqlI+KUReJN2LIyIiIiIiIiIiDTXNFUjjjeS7AXxwRHipmb1vG7T1GgCXjgg/amanj3dbSXs3Ahj5xLuPj3wQuIiIiIiIiIjIeJiwE0hmdhVqqey3R1sLUXsY93axrSamREREREREREQ8E3YCScamb1PfFrHOyX5q9iglfJTCNyqfCeJRqvWofFh/kCUtSsEelW9ry4WpuCtBnmNGaY6DlOSZlnR3kVaDdR0tA4PU1+NlqOT3J5/z2w02QeptE6WHjvbFcB/K+vVHabij/kTprcdLtFy5gp9SPTo2xlOx6G+zQj46/vxlKAfHRrSvR6K0y7m8nyo72iei/kSilLxDJX8fapBFflz6E4n6E4nST6cVjUHR2NoSlI/WW9TNaOgzs3j8CMYnBsN0VE8pGD/SjsfV4JiJ6hmvBKEpv5bQknL8e2q9n1N9nxl+OuyNg35K8v4ePwV7dA6Tz/unvD3BsRGNEdF2r6SsJzrGenuG3Hh7uz/eR+68fCU+MXSR+95tH/iRGz/uUj/Zb+9s/+Do7PB3lmj4fm6g243v1OZv+96Sv+37+vx2oxTs0fdPdO7REmzjaJtFx2o25/cn+n7bvOUpOQCg3T9kMOhnose6DWU3PnWyfwwUh/z+HHvJqW78jo/6+88xn/X3n+iYKYffk375noH43GZSu1/XUNmvq1j011FPj1/P9OntYdvjYWDAb/fxqYe68b2eWOyX3+24oIXJW9Otl4zgv2WyjegZSCKBtJNHIiLS3KL/mIhMNNHkkchEE00eici2sUNOIJG8gOQ2m0omeSLJn6Qofy3JB0neT/JKkun+zFSrYz+Sy+t+NpO8IG09IiIiIiIiIiIj7ZATSAAuADDmCSSS2/p+kGsB7A/gYABtAN6TtgIze9DMDjGzQwAcCqAfwI3j2ksRERERERER2SE17QQSyXeSXElyBcnvkNyD5KIktojk7km5q0meUfe53uTfE0kuIXkDydXJVT4keT6AWQAWk/RvIE3qIflZkncBOJrkoSRvI/kbkgtJzkzK7U3y50k/7yW5V1JF58i2o7bM7KeWAHA3gF2TuqeT/FlS7+UkHye50xhW38kAfm9mj4+hrIiIiIiIiMhLjtnE/WlGTTmBRPIVAC4EcJKZzQXwQQBfB/BtM5uD2hU7Xx1DVX+G2tVGBwJ4OYBXmtlXAawBMM/M5jX4bAeA+83sSAB3AfgagDPM7FAAVwK4OCl3LYBvJP08BsDTUdtjWO4cgHcAuCUJfRrAL8zsz1G7mmj3MSwzALwVwPcatHMOyWUklz322+vGWKWIiIiIiIiI7KiacgIJwEkAbjCzdQBgZusBHA3gu8n73wFw7BjqudvMnjSzKoDlAGan6EMFwA+T1/sBOAjAz0guB/CPAHYl2QVgFzO7MennoJn1v4i2vwngdjO7I/n9WADfT+q+BcCG0SogmQfwBgDXR2XMbIGZHWZmh80+8C1j6JaIiIiIiIiI7Mj8fI5/egQw2kVbw++XkUyEJbeJ1edsrk9wWUG65R00s+HH+hPAA2Z29As6SU5q8PlUbZP8NIDpAM6tD4+9u//ndQDuNbO1W/FZEREREREREZEtNOsE0iIAN5L8spk9T3IqgDtRuzXrOwDOAvDLpOxjqD00+gcATgUwlgxmPQC6AKwbY38eBDCd5NFm9qvkVrN9zewBkk+SPM3MfkyyACD1A7dJvgfAawCcnFyxNOyXAN4M4FKSrwYwZQzV/TUa3L42Ukd3xxaxXMHfLabstGVZAOjZNOjGMxn/Ard8q19/+6Q2Nx49PqqtoxCUd8Nhf6LyDK7Py7a04AVbaQxtRNL2KVpmq/rzrbmCvztms367Nk432wbdQS6XbltG8nl/uYaG/FSuLcH6jPbFCIOKCkE9aTOGR/XnW/1hLdp/2jrybnxrpE17Xqn4G79Q8Ps6MBAcTCm1T/LzIkTrqKPbL9+SSbe8mWifCI69SHRMRvtEdMxngv7ncyn7k/P7E6tavY0AACAASURBVC1vakH9aZdrPEXLHIn2lWg8iORSbpvoGMsG/Ul7DEfffZGWtPUHxTcO+ucAu3f5p2re+QsQn8NMndHpxvt6Btx4S3Rst/vfV6Vi2Y1Hx3A22O7RsVou+WNlV7f//ZCdET/14LhLX+fG7/j4zW689b+/7MYzwa47udPva7Hif2BD0d82Uwq9Qbv+tq8G40dXp79TPxeMu9G2j47Vctlf3ujYyLf69USnkOUgS32Hf8hgc69f0abNfkUzdgrOFfeY7caP+ay//9z5T/7+k/3UP7lxCxY4OhfNZdOfo+48yf8/SmswTkfxZ9f2ufFovC/k/W1fHPKXIRqnh6r+8b1210Pd+O5rfuXGsdeZfnyCaNZnBU1UTXkLm5k9gNozhm4juQLAlwCcD+DdJFei9pygDybF/xPACSTvBnAkAP8If6EFAG5u9BDtEf0ZAnAGahM5K1C7Je2Y5O13ADg/6dedAF42ljpH+A8AOwP4FcnlJIdH2s8AeDXJe1G7suhp1Ca/XCTbAbwKwI+2og8yRtHkkYiIiIiIiMhE1axXIMHMrgFwzYjwSU65tQCOqgt9IokvAbCkrtz7615/DbWHYjdqv3PE78sBHO+Ue9jp1yNR20Fb0XbYBOA1ZlYmeTRqD/4uBmWRPH9pWqO2RERERERERETSatoJJAFQy7r2A5ItAIYAvPdP3B8RERERERER2QHt8BNIJO8CMPKG9neY2apt0NaNAPYcEf64mS30yidXN/3ZiDqmofaMqJFONrPnx6WjIiIiIiIiIiJ1dvgJJDM7cju2dfo41PE8gEPGoTsiIiIiIiIiL1lR8h7ZNpryIdoiIiIiIiIiItI8OF5pu+Wl6cpfYIsdYP1GP81YlIr20Uc2u/EoHXOUujZKwV6t+P3JBancp8/w03NHabIjA4NB3lTEqaxbgiaqQea2SrCOokzZQ0N+RdUgrXOUZrq9fXwuPoxSs5fL6caVnp6SG0+7XH19Q2487b5YCfa5tPVMndrqxtN64vFNfn+iVLd5f/vO2tVPlZw2DTcAtLX527631z9uotTgW9O255GH17vxcsnvT2t73o3P2rUrVbtR6t0orXPaelpbozTHUT1+fHAw2KeDiqL+ZIJjLxJt9yibZZSiPhpbo3E9Wg+NTnmibRaN31GfomWI/kIafZ9E6zqKR+1ms375tPtQVL6a8jxy8iR/vOwf8OuJlmv6NL+e6BwmWg/dXX68ty9an244XD+9fcE5TNCfN819xI0/V5ruxqORZvnj3cE7cZ9aW/0+7Xnq/m583n++zW9gz/3c8IJNb3Hjff3pttn7d7nJjW+eMtuND+T8cX3Wip+48U0HHOvGi1n//HLG8p/6/XnFCW58KOufGzxenu3GNwymO5f42R0Dbryt3U8JH40ps3cf+YSPmp7g2IhS15/d9j03/sRur3TjJfP7mf/037jx3d7xRjcOAP27+Pvud5/w284G6yIaF59Y4593nnyof+5RyJbdeGfW32b7PvhDN/7sfie68f4Wf1/ff69dx+dkq0l94+Yt/z87UbzvdWi6bacrkERSik72RURERERERCaqHXICieQFJP0/I4xP/SeS9P+s4Zf/FskVJFeSvIGkf5nA6PXsTvJWkr8j+VuSs7emHhEREREREZFmZ2YT9qcZ7ZATSAAuADDmCSSS/nXS4+dDZjbXzOYA+AOA929lPd8G8EUzOwDAEQCeHa8OioiIiIiIiMiOq2knkEi+M7kiZwXJ75Dcg+SiJLaI5O5JuatJnlH3ud7k3xNJLkmu6FlN8lrWnA9gFoDFJBc3aL+X5GdJ3gXgaJKHkryN5G9ILiQ5Mym3N8mfJ/28l+ReSRWdI9uO2jKzzUldBNAG1O7jJLkXyV+TvCfpS2+D/h4IIGtmP0vq7DWz/qDsOSSXkVx2208WRFWKiIiIiIiIiABo0gkkkq8AcCGAk8xsLoAPAvg6gG8nV+lcC+CrY6jqz1C72uhAAC8H8Eoz+yqANQDmmdm8Bp/tAHC/mR0J4C4AXwNwhpkdCuBKABcn5a4F8I2kn8cAeDpqe5RlvgrAMwD2T9oCgMsAXGZmhyd9bmRfABtJ/ojkfSS/GF05ZWYLzOwwMzvshL88Z5RqRURERERERGRH15QTSABOAnCDma0DADNbD+BoAN9N3v8OAD9FwgvdbWZPmlkVwHIAs1P0oQJg+NH3+wE4CMDPSC4H8I8AdiXZBWAXM7sx6edg3VU/qdo2s3ejdmXU7wAMp6k4GsD1yevvep+rkwVwHICPADgctUmr+aMvpoiIiIiIiMhLj9nE/WlG45PLe/wRGDUd3/D7ZSQTYcktYPW5mYt1rytIt7yDZjacg5EAHjCzo1/QSXJSg8+nbtvMKiSvA/BRAFel6CsAPAngPjN7JOnbjwEcBeBbjT60bsOWqVNnTg/Sc7s3xAEMspJF8WzOr7846Ke2bMn45aPU6ZEo1XCURrytNYNiccs0nGYWpriORA9BixK6RfWHKbeDqeAoNWva1N2RKL1ylMo1SmM9XsuVCfYVY5SO2S8fpX6P9um0qc3Tagkz/6U7xiJp03ADQKnkf6a9zW+7EuSaLhaDFNe5YB+KclYHonEi2vZR/dE2jvbRSHSMRSnho02TdpOlPebT7tPReojG16Fghxiv9Wzmp11uNMSN17Yvlf11HWXw3ObjdDDwRv2Jqo/2uWgbR+NKT6+/omft7B+rfX52a6xb74/TM2ekq2dzr9/PjjZ/ucp+s2Eq+kIh+F4K1udTxZlufOfCOv8DADaUJm8R+/M9NuGXD/qnqZ0dfp8ywWnVvP98mxtf/F7/b5vz/uMtbnxosr/Q0XgfeW76gW585yfuceOc6Zdf/wr/RoSpy29x472vOM6vZ86r/HruvdmN9x/k35TwfLHNjXcUSm68WPI3WGub/1+Ovj4/5Xx7e86N9w/422tSZ/A9FmzGP+zm/81/t6d+5caf3vUwv6LPfR27PPQLv41rbnDju7/9NDfOFr9P0blKNjg2omXOZfyKWjP+Nlhf7HLjz+53ohufsewmN7557sl+h7BrEBdJr1mvQFoE4M0kpwEAyakA7gTw1uT9swD8Mnn9GIBDk9enAvBHwRfqAeAfqb4HAUwneXTSnxzJVyTPLnqS5GlJvJA2u1vyXKa9h18D+CsAq5O3fw3gTcnrtzofr3cPgCkkpye/nwTgt2n6Ii/kTR4B6U/eRURk+9IwLTsKb/IIQDh5JPJSlXbySES2jaacQDKzB1B7xtBtJFcA+BKA8wG8m+RKAO9A7blIAPCfAE4geTeAIwH0jaGJBQBubvQQ7RH9GQJwBoBLk/4sR+15R0j6cn7SrzsBvGwsddYhgGtIrgKwCsBMAJ9N3rsAwIeTZZsJYFODPlZQu31tUVIXUVs3IiIiIiIiIiIvSrPewgYzuwbANSPCJznl1qJ2q9awTyTxJQCW1JV7f93rr+GPD6qO2u8c8ftyAMc75R52+vVI1Lbz+SriB2w/BeAoMzOSbwWwbJQ+/wzAnEZlRERERERERCaCtI83kBenaSeQBEDt1ryvJ7e2bQRw9p+4PyIiIiIiIiKyA9rhJ5BI3gWgMCL8DjNbtQ3auhHAniPCHzezhV55M7sDwNwRdRyMWha6ekUzO3LcOioiIiIiIiIiUmeHn0DanhMvZnb6ONSxCsAh49AdEREREREREZExacqHaIuIiIiIiIiISPPY4a9A2tFls1vmOu7t98vuPNV/QtmDGX8eMkqjnGnxyxda0+2OrUF5pszfXDVz45lM+jzQUduZzPjUUyj4FVX9RUDO2b6N6mfKKeVoVVeCh9l5+xswfsvVF+RgbAm2ZUuwANmc359oeXNB+bSi9d8SHGMtQX/yeb8/0fKOp2jbF/J+28WiXz44LBEMH8jlg/EgWEmt7Tk3Hh334baJ9qFsMC4G9WSijRmI1kNLUM949adcDjZMIPweSDm+pt13o+KNHrQZrdNItI7Sjru5nB8vlVL2Zyu+s/4Uon72DfjlZ07zN9rAQLp6Zkzx61nzXLD+g329vTVoNzh3KpX8ejra/Xqi7711Q1Pc+NS8n6C3kO/2K0I8vk7uDA6QPfdzw/P+4y1ufPHfXufGM9d/xo1XKn6Hou+NQba78Q2zDnbjk5/5rRt/ercj3HjPwSe68a77b3fjTx32Rr+eufPceOfyRW68bw8/p07V/O+r7tYhNx6N911dI5/YUTMw4A82+WBsKpfdcHiMDVnejT+1i38TyKy197nx/l32d+O7v/00v0MAHrniejdu7z3XjUfjenTMRONZW9Y/uekptbnxctXfZoMtHW689+At8joBADqW/tiN48DD/PgEEW0f2TZ0BZKIiIiIiIiIiDS0Q04gkbyADP58MT71n0jyJynKf4vkCpL/n707D7OjLPPG//12n6W701lIIBgWCZtGkAASlgCyK46j4ygoqD8FdWAYcFxGcXndkFdn5IfK4MjMEBgBkcWRRRFlUSAw7AYIJAEEIRkEQkLI0untrPf7x6nWY+e+T3d1TpJO9/dzXbnovs9znnqq6qmnqh+q6n6C5HUkO0e43P+f5BKST5H8AdPeiiMiIiIiIiIi4hiXE0gAPgNg2BNIJJvzfErss2a2r5nNBvACgE+mrYDkoQAOAzAbwJsBHAjgyKa2UkRERERERETGpVE7gUTyo8kdOY+TvJLkLiTvSGJ3kHx9Uu5ykifWfa87+e9RJOcnd/Q8TfIq1nwKwA4A7iJ5V4Pld5M8l+RDAOaSPIDk3SQfIXkbyRlJuT1I/jZp56Mkd0+q6By87GhZZtaV1EUA7QAs+X13kg+S/F3Slu4Gm8wAtAHIAcgDyAJYEazb6SQXkFzwwG3zGlQpIiIiIiIiMjpVbez+G41G5QQSyb0BfAXAMWa2L4BPA/ghgB8nd+lcBeAHw6hqf9TuNtoLwG4ADjOzHwB4GcDRZua/3a5mAoDFZnYwgIcA/BuAE83sAAA/AvDtpNxVAC5K2nkogOXRsodY58sAvAJgVrIsALgQwIVmdmDS5pCZPQDgrmT5ywHcZmZPBWXnmdkcM5sz9/jTG1UrIiIiIiIiIjI6J5AAHAPgOjNbBQBmthrAXABXJ59fCeDwYdTzsJm9aGZVAAsBzEzRhgqA65Of34jaY2G/IbkQwFcB7ERyIoAdzezGpJ39ZjaQhyPVss3sY6jdGfUUgIG0FnMBDKQPuNr73gCSewB4E4CdAOwI4BiS/iv6RURERERERERSSJc3ffMhkse4Ghj4vIxkIix5BKw+V2R9DsUK0q1vv5lV6tqzxMzm/kUjyUkNvp962WZWIflTAGcDuCxFWwHgvQAeNLOBR/huAXAIAD/naOLllzfMd9sfpPP8fZCqvL/XL18J8nlHKdJLRT8vqAX37xX6/fIdHRPdeDlIpRulbo7SygLxLYUtDNpaqLjxSPTEY0+Pn7I12katQfr3CZ1+StVqUE+UGnzaNL+eKNV3f7/fJ1a/FuRdDkTrFfW5aF+Ws375KGV4JcwT6vfF9na/r0epxC3YbuWS33+qwfpG/XPyZD+F70hE6ZULRX/hxZLf1igFbvTQb7QLurv8PhRto0Kv33c7g2OjEo0fQTuLRX+5FqxA1Kfb2tK+gs+vv7c3GF+D9kRjUNSnK0HK+fKQp/LhiY7hTJBmGtUoRXrcnnjMD47LIJV1NN5bcNwzOAdNmOCn7s5kgrTzQR+N1tmC01LUJ1qCYzWt6Pzw8nI/7fWq1/wN1NXlnw+ja5LnO4JU6MG42N/vb6BobIr6TzWIrwm255t29o+xV7r89N/Lqv41z5F7vuLGAeDVvsluvFDxlz1v5UluvDglGM9+9k03Puv9fhr2Yy47xY1Xd9jLjX/vwXe58Wx2hhvP5fZx48UVwTm0uosbJw9w49s842+33v5d3Tg6DnTDk/r8PrGu26//xUqbGz/1yBfc+IrCtm68FOz3fGa9G1/d5/fFUtlv/y2Pb+fGo7GA3MlvT94fC6qVQ904APCUv3fjncE4mlZfnz9OPPjcVDceja9h/dvv4MZ7Cju78eIb5rrxj6Zaqkhjo/UOpDsAfIDkNAAgORXA/QBOTj7/MIB7k5+XARgY0d+D2rt/hrIegH/G9f0ewHYk5ybtyZLcO3l30Ysk/zaJ59Nmd0vey7THwM8A3g3g6eTjBwGckPx8svP1ei8AOJJkhmQWtRdou4+wycYZrc+jioiIiIiIjCdmY/ffaDQqJ5DMbAlq7xi6m+TjAL4P4FMAPkbyCQAfQe29SABwCWoTJw8DOBhAzzAWMQ/ALY1eoj2oPUUAJwI4L2nPQtTed4SkLZ9K2nU/gNcNp846BHAFyUUAFgGYAeDc5LPPAPinZN1mAFjXoJ7rADyX1PE4gMfN7Jcp2yIiIiIiIiIisoHR+ggbzOwKAFcMCh/jlFuB2qNaA76cxOcDmF9X7pN1P/8b/vyi6mj5nYN+Xwhgg3cKmdmzTruej5btfL+K+AXbLwE4xMyM5MkAFjSopwLAv09TRERERERERGQjjNoJJAFQezTvh8mjbWsBfHwLt0dERERERERExqFxP4FE8iEAg9+g+BEzW7QJlnUjgMFv1Puimd3mlTez/wGw76A69kEtC129gpkd3LSGioiIiIiIiIxyUTKhsaE5L3xvpnE/gbQ5J17M7L1NqGMRgP2a0BwRERERERERkWEZ9xNI412fkxZ+Qme6VN/98FPmRmmpM1k/XvIz8iKT9dOLRvWsXNGDadv6yfBagtfGe+mJW1qJQiFK8+7XE6ckTzd73BItICU2qZ5qMLMfpWANdj2qQTxqZ/R/FML1CtJSR/sl6qPRcqPyUbwapO2OpO4nrS1uX6lWqsjmNjxuVq7owfTtJ6RrVKAYpAyPUoxXgn1TifaxBX0i5f9kisaPlkyw76MU5sGuifZZlLo7StkeiVKDR2NZJGpPhP5mC9e3pSVd/dF6NToGvHWuVswdv6tmsOD4S7sPIlFbw30WlI/qSZvuOTr2CoWU+z7tOJSyfF+/PxhMmjScJLp/9spy/9pj4kT/Giba7729ZTeeywXjerA5q8XgeiE4/0R+8yAw+03+Omw70V/ntb0bXs4/+ep0TJ9Y8Otp73Ljawqdbryn1x8Qstl0x8Axl53ixu/82OBXntYc9e/vd+Pl3DuD5frtKQftKQfnsWjfR9c8Xd3+vp/Q4benv9+vp1jyy+dzbjg8VlcWprnx6fnXUpVf29fmxqe297nx7qLfb/v64mMg45yLzWpj+GDl3goywfGUDca/6HquHPSVTHDuaw3ikaivRPqDcXpNt/+nejgWVKM/7UffXSyy9RqVWdhENkYzJo8ApJ48EtncoolGb/IIQNMmj0Q2t7Tj96aePBLZVJoxeQQgnDwSGS28ySPAnzwCkHrySEQ2DV1KiYiIiIiIiIhIQ3qErQ7JmQBuNrM3B5+/DcB3AOQAFAGcbWZ3bsL2dJuZfz/xhmV/CuCNya9TAKw1M70rSURERERERMakMf0O7VFIE0jprALwbjN7meSbAdwGYMct3CYAgJmdNPAzye8BWLcFmyMiIiIiIiIiY8iYf4SN5Hkkz6z7/RySnyN5PsnFJBeRPKlRHQPM7DEzezn5dQmANpL5pN5PkHyG5HySl5D8YYM2XU7yP0jeRfJ5kkeS/BHJp0hePqjs90g+SvIOktsNY30J4AMArmlQ5nSSC0guWPLg5VExEREREREREREA42ACCcC1AOoniD6A2p1E+wHYF8BxAM4nOSNlvScAeMzMCiR3APA1AIcAeBuAWcP4/jYAjgHwWQC/BHABgL0B7ENy4NGzCQAeNbO3ALgbwDeGUe9bAawws2ejAmY2z8zmmNmcvQ85dRhVioiIiIiIiMh4NuYfYTOzx0hOTyZ5tgOwBrXJo2vMrAJgBcm7ARwI4Inh1ElybwDnAXh7EjoIwN1mtjr5/GcA3jBENb80MyO5CLUJn0XJd5cAmAlgIYAqgJ8m5X8C4IZhNO+DaHD3kYiIiIiIiMhYECTuk01kzE8gJa4DcCKA16F2R9LuI62I5E4AbgTwUTN7biA8gqoG8qtW634e+D3aLw0PD5IZAO8DcMBwG5HNb7ioKM1x58SsG+/tLfrtCVKM54IU4+WSv9pBNWGq8rRamG73VS1uE4O6WoPUo5G0264avD2utdXfmVHq62hTRO0Jqg9FqVabtV6RaL2yGX+5xVIlWK5fUZSKNko9HqkGqcczWb+dUT/Mt6Ub2keS2jzaFtG2zmX9D/oK/j5OezGQb/PHp6jvtrUH5VOOB9E+zmT9D6Lqo+0Z1R+1M9qXUXsimZRpkdO2J2090fapVKIxwi8fpYdu9J1INI7G40FUPt1yo3ZaMF6O5Pj2pD1XRlqD7RBVP3GCvwLReSNa30mTcm68p6fsfyHQ0e4vt1T0zxtp93u54sdX9/hj1rad/jVYfzm+RuoutbvxbfLdbjyT8ctH8rng+NthLzd+1L+/343PP/Nnfv1XftOvPzi+LTi35nLpDo62tuDYDvpuseTHJ3T49VSCY9gsSl/v199T8vs6MNWP5vzXpq7q2d6N95X9vjgx1+/Gs9kJbjwajvPBfhnJJEF4nJX9yqJxLjoXpz13R9d54TETrHOh7C9gUoc/Do2fP/llcxgPj7ABtUmjk1GbRLoOwD0ATiLZmrxX6AgADw9VCckpAH4F4Mtmdl/dRw8DOJLkNskkzglNandL0mYA+BCAe4cofxyAp83sxSYtXxzRhYKIiIiIiIjIWDUupiPNbAnJiQBeMrPlJG8EMBfA46jd1fMFM3uF5MwhqvokgD0AfI3k15LY283sJZL/DOAhAC8DeBLNyYLWA2Bvko8k9Q31su+TocfXRERERERERKTJxsUEEgCY2T51PxuAs5N/9WWWAXhzgzq+BeBbwcdXm9m85A6kGwHc3qCeU6NlDvqsM/lxYLKqofrvioiIiIiIiIxl0SsvZNMYL4+wbQ7nkFwIYDGApQB+voXbIyIiIiIiIiLSFOPmDqQ0SB6PWpa1ekvN7L3Rd8zs8049XwEw+M2APzOzb29E2y4CcNig8IVmdtlI6xQRERERERERaUQTSA4zuw3AbU2o59sARjxZFNR5VjPrExEREREREREZiiaQxrkjD94wNeuKNX7q19YgI+xLLwQ5KVOKUhAXK379UXruKHVmNmUa60jV4nT0kTildFA+Sj0epGdPm8q6vS1O75tGKUiDWg7aE6XSzeej9fK/EKXJ7un20xlHylm//nLJj0d9NJv3t2dHR4cbj9JMtwS7pa+nkKo9xSCd9JRt8v4CGohS2kZ9rr/fX3aUnj2SC1LaRsolf7lRH4pE40dYPjjG2pp0jOXzQbrnYPtHmzmqJxLtr2alhI/qtyBPcyXITBylaI62QwvifhUc9ql1dPjjWbRu0baI9nFvn78xCgV/BaZM8tsTjd+RKP102tTp/f1lN75unT/OReexww7yU4O/utbvpJngkDx0b/+8sbbPT4WeaQ3GvpI/vq7v9duTy/r1nPjK99x4ade93Xi17O/fS1841o0DQE+P36bWVn+bfmaXm9z4q9vt5cb76Z/7vvfgu9x4OfdON56/8ptufL+P+Ms98t/e58ZbOye68Z4nn3PjE44+xo1X2v16Crf626fjyKPdeDW/4bU3ANyeeY8bX9/nd96WFr8Pre31+8RL/X6fBjrd6PKV/ljT3x/1H3+9vjjxP9z4+j0PcuOl1jY3/mx5D7+eQrReQKnsjx+rutKdo+Nzq1/Pibs/7sZz5V43PuHJ+914aYbf11+cuq8bX1/y9yUwOYiPDcFpSDYRvQNJJKW0k0ciIiIiIiIiWztNINUhOZPk4gafH0RyYfLvcZLhO5E2dVuc8iT5bZLPkHyK5Kc2VdtEREREREREZMsh+Q6Svyf5B5Jfcj7Pk/xp8vlDJGdu7DL1CFs6iwHMMbMyyRkAHif5SzPz78fevE4FsDOAWWZWJTl9C7dHRERERERERJqMZCuAiwC8DcCLAH5H8iYze7Ku2CcArDGzPUiejFqisJM2Zrlj/g4kkueRPLPu93NIfo7k+SQXk1xEclgb0cx66yaL2gD86YlLkl8j+TTJ35C8huQGWdnqys4neQHJe5K7hQ4keQPJZ0l+q65ohuQVJJ8geR0ZPFRe8w8AzjWrvXXAzFY2WP7pJBeQXHD7jZcMZ9VFREREREREZHQ4CMAfzOx5MysCuBbA4JepvQfAFcnP1wE4lmlfTDrImJ9AQm1D1k8QfQDAKgD7AdgXwHEAzk/uKBoSyYNJLgGwCMAZyd1IcwCcAGB/AO8DMGcYVRXN7AgA/wngFwDOAvBmAKeSnJaUeSOAeWY2G0AXgDPdmmp2B3BSMjF0C8k9o4JmNs/M5pjZnLe/97RhNFVERERERERkdDEbu//qb/xI/p1et+o7Avhj3e8vJjF4ZZIbYdYBmIaNMOYnkMzsMQDTSe5Acl8Aa1CbPLrGzCpmtgLA3QAOHGZ9D5nZ3kn5L5NsA3A4gF+YWZ+ZrQfwy2FUNZCyYRGAJWa23MwKAJ5H7VE0APijmd2X/PyTZDmRPIB+M5sD4BIAPxrO+oiIiIiIiIjI6FJ/40fyb17dx96dRINz0g2nTCpjfgIpcR2AE1G7E+la+BsyFTN7CkAPancNjaS+gXy11bqfB34feDfV4J3baGe/COD65OcbAcweQZtEREREREREZHR7EX++8QQAdgLwclSGZAbAZACrN2ah4+Ul2teidlfOtgCOBDAXwN+TvALAVABHADgbtfcahUjuitpdQWWSu6D2iNky1CaQLib5L6ht079OlrexXk9yrpk9AOCDAO5tUPbnAI5B7c6jIwE8M5wFrFjTukHsdVMrbtmu3g3LAoDZRk1i/km57C93Ix/T/JNK1W9na4tfvwXli0VDa6v/nVZ/EyGoCsGi0RJM7VYq6bY1gwVUg33WknJbDtyBfQAAIABJREFUV6t+PBNsn3IwB1qNNlAgWq9on6VVrfgr1qy+mNambk+j/R71FfMPV2QyfueNxomoT2cyQR8q++XLpWD8CPpK2m2Xtny0XtHYwZT/Oyftro+O1bTtsbT1BO0sB8dqS1BP2rGpJRpcG7Bg5aI+HTWpUArqyaZbt3LZr6cl2DnRKpeCYyYbHGPRMBqN01H7qy1++d7ekhufNCnvxqPt8OpafzvMmOaX7+r1y6/ty7nxbTqKbryv5F86F0r+dmjLBee9YDuXX/8GN555+lE3bq/fw4339wcHK4B83t8W0T7u2mamG9/+j79z42t22MeNZ7P+2yIqlXTXKkf+2/vc+N3/eIMbP/TcY91452GHuvG1v77FjU85+gg3njnkEDfedfttbnzSYXPdeN8Uf7+05/19WSr7262/6NczscOvp7/o11Mo+OWzueA8H3S5ws6z3Hjno7914+VZb3Hjva1vcuPT2nv9BQNYV4j+tPMv2KNxvTXlOXpCzwo3nvvD4268sKe/zisn+28k2eXl+9340hnRwyqTg7hs5X4HYM9kjuIlACcD+NCgMjcBOAXAA6jdUHOnbeQf7+NiAsnMlpCcCOAlM1tO8kbUJpEeR+2uni+Y2SvDSGt3OIAvkSyhdqfQmWa2CsAqkjcl9f0vgAWoPV+4sZ4CcArJiwE8C+A/GpT9DoCrSH4WQDeAv2vC8sUR/aEkIiIiIiIim0802TzWJTe1fBLAbajNiv4omfc4F8ACM7sJwH8BuJLkH1C78+jkjV3uuJhAAgAz26fuZ0PtjqOzB5VZhtojaVEdVwK4Mvj4u2Z2TpIp7R4A32tQz1F1P88HMN/7DMBeUR1OnWtRu/NJRERERERERMYwM/s1gF8Pin297ud+AO9v5jLHzQTSZjCP5F6oPQZ3hZn59xqLiIiIiIiIiGxlNIHkIHk8gPMGhZea2Xuj75jZ4OcNQfIiAIcNCl9oZpdtRNtuBLDroPAXzcx/0FpEREREREREZCNpAsmRTMZs9ISMmZ3VhOYMrjOcxBIREREREREZL6IXuMumkfKd8iIiIiIiIiIiMt7oDqRxLuP0gN6CP684fbKf0jZKcRwv0y+fzfndMUpN3Nae9cunTANdCdLW5oI0pUD6lN7ZlEdatA75vJ92NMrGGG3raFukTQ0ebbtqlOI9WK9G29qtJ0qrHXSWqA+1BnlZW6J4UE8u5++XZonbE21Pvz1pU6E3+k4F/r6P0tdHaaMrFb+zlIPU41GmjWw+Gj+C1Nod/vgRHdtR9sWWlP8bpjXoRCPYNa4ofX3aFPKZIMV7lNY50qz1alY9jZeRLpV4JuW2jvZ9tK2LQWrttKK+G6WRj8a5SLhvgvqj8btc9vvW5Mk5v55g2O3pD65hJpXceKHsl+8r+WPKpHzBja/p8ctH27kjH4xxrf76tuy8m1/R0qfdMKPs5YjH6YmdwbbITvSXMcPP9TLllSfdeC63jxsvB+2J7ipo7fTbc+i5x7rx+79+hxs/+rdHuPEpcw904+vvf8CNdx73djc+ac7+brzrgYfceOG4f3DjlWpwHsv5G6hc8cv3B2NKZ5tfT3R+qwb7a0KHf1AW2yb59c/yU9dnn3vCjRd2e5sbX1eIO/u09l43vqziH2etwbgSJfmKxtfc//rHZf8bD3LjpVyHGy+a385Vr/NzPr1+zWNuHJgRxEXS0x1IIimlnTwSERERERER2dppAqkOyZkkFzf4/CCSC5N/j5PcZO8jGqotTvljST6atO1ekntsqraJiIiIiIiIbGlmNmb/jUaaQEpnMYA5ZrYfgHcAuJjkaHkM8D8AfDhp29UAvrqF2yMiIiIiIiIiY8SYn0AieR7JM+t+P4fk50ieT3IxyUUkTxpOXWbWa2bl5Nc21D3hT/JrJJ8m+RuS15D8fIM2zSd5Acl7SD5F8kCSN5B8luS36opmSF5B8gmS15H0H5BNmgdg4CHjyQBebrD800kuILngnpvnDbneIiIiIiIiIjK+jfkJJADXAqifIPoAgFUA9gOwL4DjAJxPclhvFyN5MMklABYBOMPMyiTnADgBwP4A3gdgzjCqKprZEQD+E8AvAJwF4M0ATiU5LSnzRgDzzGw2gC4AZ7o11fwdgF+TfBHARwB8JypoZvPMbI6ZzTniXacPo6kiIiIiIiIiMp6N+QkkM3sMwHSSO5DcF8Aa1CaPrjGzipmtAHA3AD/lwob1PWRmeyflv0yyDcDhAH5hZn1mth7AL4dR1U3JfxcBWGJmy82sAOB5ADsnn/3RzO5Lfv5JspzIZwG808x2AnAZgO8PZ31ERERERERERIYyWt7fs6ldB+BEAK9D7Y6k3Te2QjN7imQPancNjSQt10Ae2GrdzwO/D+yXwW/Oct+kRXI7APua2UBe0J8CuHU4jdhrh/UbxJ5f1emWXd3tp72ORKlro1S9maw/n1kNykf1RKmSo1SbUVa1/v44XXVUVyTIVB6+HC1KXRulhy772YlDbW3p5o4t2JmFol8+SnsdbdMorXOUajitqB6W/B0TpbEO+3QpWq/mpGyPUq1H27lY9NermQkEGXShSslvU29fum0dCdPOZ/3cu+VgH5cKwTaK0hYH25oWtCflGBFpDQ/VdH0rGhcj1aCzR306Er3/MaonKp+2nmi7Rcdwo7oiYZtS7vu078iM+mK0bmnHs0p86gvKpzuPRdat6Xfj3V0FN37Ym/301ktf9Z/2X93jX/LuO2OlG1/ZN9mNl6r+WLPDFL/9y9f5Kcaj7c/7f+vGK4cc7X9hL/+m95UP9vnlAVSCnfxqcC7eoXCzG1+9t9+m5Tv7qcqLK4LrueC8kcv57el58jk33nnYoW786N8e4cbvOu4bbvzYa89w4xPnHuzGH/nsd934Ad84xY1POvQQN14OrhW7uv3t0xIc3M8v7Xbj+bx/DETX3329/sVldM3T1eXX03vrP7vxCR8+2Y1XXv8GN96ZL7vxtX3x3ydrevzjOFINxq3o3BqdN5bv+9duPF/udeOT1ixz4zPNfyPJM9v69xQs63i9G/ePgLEj2m+yaYz5O5AS1wI4GbVJpOsA3APgJJKtyeTLEQAeHqoSkrsOvDSb5C6oPWK2DMC9AN5Nso1kJwB/1Ejv9STnJj9/MFmOZw2AySQHRty3AXiqSW2QQdJOHomIiIiIiIhs7cbFHUhmtoTkRAAvmdlykjcCmAvgcdTu6vmCmb1CcuYQVR0O4EskS6jdKXSmma0CsIrkTUl9/wtgAYB1TWj6UwBOIXkxgGdRy7S2geQ9TKcBuJ5kFbUJpY83YfkiIiIiIiIiIuNjAgkAzGyfup8NwNnJv/oyy1B7JC2q40oAVwYff9fMzkkypd0D4HsN6jmq7uf5AOZ7nwHYK6rDqfNGADcOt7yIiIiIiIiIyHCNmwmkzWAeyb0AtAG4wswe3dINEhERERERERmronfKyqahCSQHyeMBnDcovNTM3ht9x8w+5NRzEYDDBoUvNLPLNqJtNwLYdVD4i2Z220jrFBERERERERFpRBNIjmQyZqMnZMzsrCY0Z3Cd4SSWiIiIiIiIiMimMF6ysImIiIiIiIiIyAjpDqRxbtlrnRvEdt92vVv2lfUTUtXdEmS7b2315y3LpYpfT8YvnwniaUXtjJ6nLZctXDZT1hVhsGpW9eOtrf6CMxk/Xqn47YnKM6i/UvEbFNWDrB+uBu1pCbZDtL7RvqwGH0R9sVgJ+mJQP6MPNrGWoMNF6xV1w6jfNvpOtM+y0b4PRH0x2vfV4Biwql9PtC0y2WAbpTzGGm27NPVEgkOsadKuV6nkb+eofFR/2jEoEuzepkq7jcplf91y2aCelONHdNxHx0DUh7JBe6JjPtpnrVF7gtXq6ym58SlT2914oVB24/+7qsON7zG9x42/st6vf0XvFDe+bXuXG+8p+fW81uvHt5ngr29/qdWN26HHufHWBfe4ce61n19P0B+AuA+1BH1x3ZsOd+NTF97qxtfvc5Qbr1Z3ceO5XLoDecLRx7jxtb++xY1PmXugGz/22jPc+B0n/6cbP/rSD7vxA75xiht/9Ft+3p39P/0eN16Ylm7sqAT7uL3dv9jq6/P7YkuLXz48P4djoh+ffvIJbvyVK6524zNOfJcb72r12zm9s8+NA8DavjY3vq7bP/7Sis4DEwpr3XjH+uV+e6YOfjtJzSvY0Y3PWuWPB09PO8JvENL9Dbe1aTDcySagO5BEUmrWxJWIiIiIiIjI1kJ/CW9hJHch+QjJhSSXkPT/d8jQ9VyQ1LGQ5DMk/alvEREREREREZGU9AjbCJFsNTP/OZd0lgM41MwKJDsBLCZ5k5m9nKYSM/tsXdv+EcD+TWibiIiIiIiIiIjuQIqQ/HlyZ9ASkqcnsW6S55J8CMBckstInkfy4eTfHkm5y0meWFdXd7QcMyuaWSH5NY+6fULyE8ndRPNJXkLyh8Ns/gcBXNNg3U4nuYDkgjtvmjfMKkVERERERERGD6vamP03GukOpNjHzWw1yXYAvyN5PWpvIFtsZl8H/vSyuC4zO4jkRwH8KwD/zW8NkNwZwK8A7AHgbDN7meQOAL4G4C0A1gO4E8Djw6hrFwC7JuVdZjYPwDwAuPrelG93FhEREREREZFxR3cgxT5F8nEADwLYGcCeACoArh9U7pq6/84dyYLM7I9mNhu1CaRTSG4P4CAAd5vZajMrAfjZMKs7GcB1TXq8TkREREREREREdyB5SB4F4DgAc82sl+R8AG0A+p2JGXN+LiOZnGPtNqXccJab3Hm0BMBbUZusGomTAZw13MLZzIY3IK3q9VPj7jLFfy93SybIzR6IspilTYfd1u5337T1RHcHRmlKq2ZoDVLdRsuO1rka3ACWidLUB6lcI2nTNEfSpsqOUstG64WUqc2jlL9ROuwoWWtUPsqqHZVP26ejVMlR+Wi5YXuCFPVpj42RfCdK+5vP+3uhUvGHumrK9PXZXLrTWVuQ5jhtyvZsyrTz4T4LOmk55Zkg7f6K1jdqT6mUbvBoVv/JNGk7I6i/kWownkX7Pkq5HZ1TculOoaFwnAg2xZa6/zganwqFshufOs1Pw+1dvwDAqh6//Mwp69z4umK7G+8u+ddCU3N+Pa/1+vX0Fv2xaXJ70Y0jCGO2n4q+suA+N57JvjOoqEGfzvoHfiHjb4vuvd/qxicu9lOMkwe48XLZb09bm99XKu0T3fiUo/0U5uvvf8CNT5x7sBs/+tIPu/G7/u4qN37sL8924/v/0/vc+GPfv8GNF7/2FTfewmD75P2DOxscY5mM/+dIf59/oonOD5HoPG95v//MONF/aGP5dTe78cInTnPjq3v9Yx4AXjfRf4vIS6smu/FmnUPbu1e48a4pu7jxCv1xolLxt+kfp89x43uue8SNA28L4iLp6Q4k32QAa5LJo1kADmlQ9qS6/w6coZYBGDhLvgdAeHlIcqfkMTmQ3AbAYQB+D+BhAEeS3IZkBsAJQzWa5BsBbFPXDtkEoskjERERERERkbFKdyD5bgVwBsknUJvMebBB2XzyUu0W1F5eDQCXAPgFyYcB3AGgp8H33wTgeyQNAAF818wWAQDJfwbwEICXATwJwP/fXn/2QQDXmum9RiIiIiIiIjK26S/fzUsTSI4kK9pfOR91OrGLzOybg76/An9519KXGyzrNwBmBx9fbWbzkjuQbgRw+xDtPqfR5yIiIiIiIiIiI6FH2Ea3c0guBLAYwFIAP9/C7RERERERERGRcUh3IG0EM5s53LIk9wFw5aBwwcz8N/jV6v+8U89XALx/UPhnZvbt4bZFRERERERERCQNTSBtJsl7jfZrQj3fBqDJIhERERERERnXosySsmloAmmc266zsEHs+ZV+KtrX1k9z4+XSWjderfh5uC04yKN4lNa5GsQndPjpQiNR/RakES9XDQwe/mwJ8n+Wy35lUaryaN2i8pVg20UZ4yZMiBLb+/zkynFq7ag9/f3pcrOnradcCvpc8Ha9qM9F5yEL6i+0+FuoWs0HcX8BUfrYSnAsVYspc903UZSSvBi0qa/fTxPcrKSGxf6SGy+X/eVG23TSJD/NcSTqo9FYAKTb9+ExFowRLcEGLQZ9NxK33xe9wLJUSndRVw0qqhT9eC5IV90abOdGL9qMPov2cTQeR6rBSaU/5UEQbaO0x1J0rEai7RO1JzqHZnP++aevxz+GX+n3x9dD9vKvVZa96o+7a7q3ceP77bTKja/omeTG+8v+tdCEvN/+Fev89pQrwVjzwC1u2A49xi9/8FF+fIEfBuJrjOhaZfrCX7vx1bP91OAvzfHT12/zjL/vu7r95UZ9unDrTW48c4ifNLnzuLe78Uc++103fsA3TnHjx/7ybDd+x7vP98tf5aedf8vXT3XjT3f6K7y+J9hfwX7s6trw2h4A8nn/z75cm79fSkU3jGLRP6+WgjFl+cU/cuMzPvERNz79tI/7cedvFgBY0xuft5e+5h/HLdF1fMqXu0TXoyu3fZMbz5d73fjU1X9w49v1LXTjv9/xODf+RNuhbvxwNyoyMnoHkkhK0eSRiIiIiIiIyFilP4W3MJL7kXyA5BKST5A8aSPqOorkwqSuu5vZThEREREREREZv/QI2wiRbDUz/x7OdHoBfNTMniW5A4BHSN5mZv5zYXF7pgD4dwDvMLMXSE5vQttERERERERERqXoVRWyaegOpADJn5N8JLmb5/Qk1k3yXJIPAZhLchnJ80g+nPzbIyl3OckT6+rqjpZjZs+Y2bPJzy8DWAlgu+R77yT5NMl7Sf6A5M0NmvwhADeY2QtJXSsbrNvpJBeQXPDLn/3XsLeJiIiIiIiIiIxPugMp9nEzW02yHcDvSF4PYAKAxWb2dQBg7SWjXWZ2EMmPAvhXAO8a6QJJHgQgB+A5km0ALgZwhJktJXnNEF9/A4AsyfkAJgK40Mx+7BU0s3kA5gHA/MV9mrIVERERERERkYZ0B1LsUyQfB/AggJ0B7AmgAuD6QeWuqfvv3JEujOQMAFcC+JiZVQHMAvC8mS0dtJxIBsABAP4awPEAvkbyDSNtj4iIiIiIiIjIAN2B5CB5FIDjAMw1s97krp42AP3Oe4/M+bmMZHKOtduUGuaFJjkJwK8AfNXMHhwIp2z2iwBWmVkPgB6S9wDYF8AzKesRERERERERGfWsuqVbML5oAsk3GcCaZPJoFoBDGpQ9CcB3kv8+kMSWoXY30H8DeA+AbPRlkjkANwL4sZn9rO6jpwHsRnKmmS1L6m/kFwB+SDKD2oTVwQAuGOI7WPpq+wax3ab3uWVXrs8PVd1faGn1b3BrDeLFiv9O8tZWfy6tJYhXw0HEf1ovqr9Y9CuySrzsSNSmluAewKj+SsWvqCVoTrRulUq6bREpl/16stl09ZSCbZ12vRh8gcF8bEvG3wHVkt+eaLlRn2baaeCUMpnWVPFKNdjv0YYGEL2XsFzyP8jl0t3YGvXF6NiIjqVq0NBwG2X9eIRBezJBnyhHx1iDbe2Jtk9a0cVVOL4G6xutV0vQ2dPWE23PZml0TIZ9KNxGfrxQ8Dd2NC5G+6C/P9rW/kaN+koUj45VC8aJQjFdn64E59y+npIbnzJ1w+sRACiV/GuDZa/61yR7bO9fw7zS1ebGV/RMcuPbdfivr+wu+fW82u3Ht5lQduN9JX8M4lvf7sbtwbvceOu+B7rxarAfASCT9fd9dBx37X2kG5/66C1ufP2+R7vx3v5d3fiEjuA6zO8q6DjSr7/r9tvc+KQ5+7vxA75xiht/9FtXuvH9/+l9bvzYq05z43d8+BI3fvTFJ7vxQvC/m9vy6a5383n/z7v+fr8vdrT4f6aUy8FYFpxXo/Pkjqf4f8L8cZ77pg3s/OG/deNdrX47XzfRP+YBYHWvf1yu6/bXIdqm2eAv5uic0llY48Y7el5146un7uHGX6u9FncDb1x+pxv//Yxj/AZhQhAXSU8TSL5bAZxB8gkAv0ftMbZIPnmpdguADyaxSwD8guTDAO4A0NPg+x8AcASAaSRPTWKnmtlCkmcCuJXkKgAPN2qwmT1F8lYATwCoArjUzBY3+o6MTNrJIxEREREREZGtnSaQHGZWAPBXzkedTuwiM/vmoO+vwF/etfTlBsv6CYCfBB/fZWazksfgLgKwYIh2nw/g/EZlRERERERERETS0ku0R7fTSC4EsAS1x+ou3sLtEREREREREZFxSHcgbQQzmzncsiT3QS3LWr2CmR3coP4LMOg9RiQ/BuDTg4reZ2ZnDbctIiIiIiIiIlu76B2GsmloAmkzMbNFAPZrQj2XAbhs41skIiIiIiIiIjI8eoRNREREREREREQa0h1I41w+u+Etf6t7/dS4r99mvRuP0sFGsrl06bMj7e1+Os8opWaUcjnSKNta2lTcmZRp7aP6W9v8bRfduRmljY5Eq5U281zaFN0t+XR9IlqvlLsFra1+360GqWsZ7ZcmZeaL+m7UzkjaFM2N7vyN2xSk7g72fT4fpR73U3SnvRs5m0t3Omtr98tHaYjDYzLlvo/KR/EopXok6qPVarrlZjJBPX3BsZFy3G0JUiVH+z3tdo62g5Xj7RkdH+EyguLR+JQNtmlUvidte6JtHW2LtH2rSQlIo/GpUPBTjG+7bbsbz/uXAFjV41/D7DK12433FP3c6V0Ff7nbtne58dd6gnThff5YM21C0Y2j5G+f1rcc4sbLv7vPjWfb3u3Xj/hxj1xwjVHM+OvW++bD3Hjnwjv8BXcc6Ib7+/32TOgIztF5f99MOmyuG+964CG//KH+Nt3/0+9x4499/wY3/pavn+rGj774ZDd+199f68YL15/jxjPB6S2f8w/KXM7fbpms39f7ekvBctNde7S1+Q2tZv3+s/MH/T76wpX+di7842lufHWvXz8AvK7TP+5fWjXZjacd56JzZUfPq268a9KObtyCi49q1Y+/tKP/BpQ9VkdJu98ZxEXS0wSSSEppJ49ERERERESk+UzvQNqs9AjbFkZyP5IPkFxC8gmSJ42wnskkf0ny8aSujzW7rSIiIiIiIiIyPukOpBEi2Wpm/rMX6fQC+KiZPUtyBwCPkLzNzNamrOcsAE+a2btJbgfg9ySvMrPgHmkRERERERERkeHRHUgBkj8n+UhyN8/pSayb5LkkHwIwl+QykueRfDj5t0dS7nKSJ9bV5T+AC8DMnjGzZ5OfXwawEsB2yffeSfJpkveS/AHJmxs02QBMJEkAnQBWA3BfKEDydJILSC6486Z5aTaLiIiIiIiIiIxDugMp9nEzW02yHcDvSF4PYAKAxWb2dQCozdWgy8wOIvlRAP8K4F0jXSDJgwDkADxHsg3AxQCOMLOlJK8Z4us/BHATgJcBTARwkpm5ryk1s3kA5gHA1ffqoVERERERERHZ+lRTJoWQjaM7kGKfIvk4gAcB7AxgTwAVANcPKndN3X/99A/DQHIGgCsBfCyZ+JkF4HkzWzpoOZHjASwEsAOA/QD8kOSkkbZHRERERERERGQA9dbyDZE8CsC3ALzdzHpJzgdwDoCbzayzrtwyAEcndwhlASw3s21JXgrgdjP77+SRsoKZ+bkza/VMAjAfwL+Y2c+S2P4A/tXMjkx+/xsAp5uZe4cTyV8B+I6Z/U/y+50AvmRmUT5HAMB51204ZVsO0hxHaV+j1MdpyxcK6V4pxaCeKN1zlJ47ak85SOUOpE9rHy0jSnkeicqnPY6blXZ+2lT/JsainxEWUQK7dV1++uZofaN9H6WKj0TpWkul5oyLUXrucsr9vqmlTV8OANtv56d7LgRvXYvGlUpwmPUF6eIjUV+J4i1BV8kGKcbTniqLxXTtj9oTpVFOO3ZE0o4dUXui8X5LibJlNmpmtA7+vbzxOaUa7Jtqui6RejyLxvViKd2Co/WN0lVH2zTanjtu7583orGjEvyf5Z5eP552fctNGu+jawamzNw6aWK6hwOisXXnGf4YDQBdPX68Nehy++zsv4nhtd52N95T8Cvq7ov6qL/caHzacVt/W/cV/eUWStG52F9uoRj1Lb/8lInBdW3Qp6P69zxhlhs/4oEL3XhP5/Zu/L8WzvYXHIiO1Zk7+n0xbf/p6fPrj/puFD9+/y5/AQBe7e104z1F/zh4Zpm/jLTXx11dfqfYZkrWjUfjaHQZtsN2fjvX9fgbu+xfTuOM4zGmU0h/9ofdo+sipIku+GTnqNt3ugPJNxnAmmTyaBaAQxqUPanuvw8kPy8DcEDy83sA+KMIAJI5ADcC+PHA5FHiaQC7kZw5aDmRFwAcm9S5PYA3Anh+iO/ICKSdPBIRERERkeaLJo9EZNPQO5B8twI4g+QTAH6P2mNskXzyUu0WAB9MYpcA+AXJhwHcASCYqwcAfADAEQCmkTw1iZ1qZgtJngngVpKrADS8kwjA/wVwOclFAAjgi2a2aojviIiIiIiIiGyVRtlN0GOeJpAcZlYA8FfOR94U90Vm9s1B31+Bv7xr6csNlvUTAD8JPr7LzGYlj8FdBGBBg3peBvD26HMRERERERERkZHSI2yj22kkFwJYgtpjdRdv4faIiIiIiIiIyDikO5A2gpnNHG5ZkvuglmWtXsHMDm5Q/wUALhhUz8cAfHpQ0fvM7KzhtkVEREREREREJA1NIG0mZrYIwH5NqOcyAJdtfItERERERERERIZHE0giIiIiIiIistWxqt6ivTlpAmmcK5aqG8QyQZp6mh+P3nwf1ROpvSt8+FpSvsHLNlzV2nKDo6ClQfujujIZ/zvlcnMGtkrKAbK1xW9PNWh/JNrWxZIfz+fSbYdKZdMO/NF+iUTbpxp09qg/lJu0Xi3BsRHtl+iYbGaWilK476NvBH2i0JxGWbBymWy6fZ92G0V9IjpWg0MS1ar/QXRsMOX4Vy4F7QnqSXsMRH20WdIuN9qPUT2NtAbngqiuaNul3dZRU6NNHY1z0Ti9qUX7pq/gl+9o8+Plil8A6CzXAAAgAElEQVTPmnUVNx5de0TbsxQM4NF+j65VKsExHInGgug8Ge3fqD/09sfLjre1H1/T739hQt7vXFXLuvF13a1uPDpvWHDdub7Pr6c97+/LaN90dfvbOhecN1rol1/f48fb8n49meC684gHLnTj98wd/OaKmmNu/7pfEWYHcV90rEZ9KG3/KRT8/RL13Si+rtjuxiflg0EFAJB3o5mM34dKwbkyG/SJ9NcMQTw47tf1+CeOtpxfvriJz8UigF6iLZJaNFkgIiIiIiIiMlZtFRNIJM8ledwQZc4h+XknPoXkmU1uj7usLY3k/5BcmPx7meTPt3SbRERERERERGTrt1U8wmZm0T2awzEFwJkA/r1JzdniSLaa2QY3iprZW+vKXA/gF5u1YSIiIiIiIiKbyUgeT5eRG1V3IJGcSfIpkpeQXELydpLtJC8neWJS5p0knyZ5L8kfkLy5roq9SM4n+TzJTyWx7wDYPbkr5/xguUeRvIfkjSSfJPmfZO0NEyTfQfJRko+TvMP57mkkbyHpPpibtGdO8vO2JJclP+9N8uGkXU+Q3DOJ/3918YtJtibx7uROrIcAzB1iO04EcAwA9w4kkqeTXEBywYI7LmlUlYiIiIiIiIjI6JpASuwJ4CIz2xvAWgAnDHxAsg3AxQD+yswOB7DdoO/OAnA8gIMAfINkFsCXADxnZvuZ2dkNlnsQgM8B2AfA7gDeR3I7AJcAOMHM9gXw/vovkPwkgHcD+Fsz60u5nmcAuNDM9gMwB8CLJN8E4CQAhyXxCoAPJ+UnAFhsZgeb2b1D1P1eAHeYWZf3oZnNM7M5ZjZnzrGnpWy2iIiIiIiIiIw3o/ERtqVmtjD5+REAM+s+mwXgeTNbmvx+DYDT6z7/lZkVABRIrgSwfYrlPmxmzwMAyWsAHA6gAOCegeWZ2eq68h8B8CJqk0cjyXHyAICvkNwJwA1m9izJYwEcAOB3SZaPdgArk/IVANcPs+4PArh0BG0SEREREREREdnAaJxAqs/FWEFtEmXAULkJB383zfoNfnjSkuVFD1UuBrAfgJ0ALA3KAEAZf77T60+JL83s6uRxtL8GcBvJv0uWd4WZfdmpp99779FgJKehdjfVe4cqC/jpbqPUtVE8SjMdpZxtjVLCF6M0n0Hq2i10/xxb0qesjrZdWi3llOVTpo1OK0pDHKVUj1Ljhmmyg3ZG5aP6o/SrrX4WV6yLUp5HfTEYaaJU7lEmv6hPR8dS2mNsfY8/hIwkBXuYpj5IuZ3zszqjr685z61ns/5Kh9so6EO9ff42ag07ux+OykfHZDTObWrRcqNjIzwGwrFgJK0a/nKj80+k0Xkj7XEQl/fbFG3rlpaofFB7sMoW5YdukuiYTysan6L1as8H1xgpr1WiQ7hQSHv+8eNR/WlF+z1tX2+kP8h6PsHPkh4qlPyNMbmt6MZfrPj536NjIxucW6NjplT262nL+TuzJdhpUV9vy/vly8G+ifpQPufX09Pp/3/vY273XwV759vPdeOVy09y4826bo76T2eHH097eovKV6v+B/0N/tyb3Nbvxs0muPHomqFcTve3DoO+VQ36SlQ+Gi+jbdGWi8aJLXONsbls6vOf/KXR+AhbI08D2I3kzOR3f4T8S+sBTBxGuYNI7pq8++gkAPeidpfQkSR3BQCSU+vKPwbg7wHcRHKHBvUuQ+2uIgA4cSBIcjfU7qb6AYCbAMwGcAeAE0lOH1geyV2G0fZ67wdws5n5I6ZstJH8sS0iIiIiIiKyNduqJpCS9wydCeBWkvcCWAFg3RDfeQ3AfSQXRy/RTjyA2gu3F6N2R9GNZvYqao/I3UDycQA/HVT3vQA+D+BXJLcN6v0ugH8geT+A+jInAVhMciFqj+b92MyeBPBVALeTfALAbwDMaLR+jpNRe7RPRERERERERKQpRtUjbGa2DMCb637/rlPsLjObxdr9rhcBWJCUPWdQXfX1fGgYi+81sw3uaDKzWwDcMih2Tt3PtwG4LarUzJ5G7e6iAV9N4v8C4F+c8j/FoImqJN455BrUyh01nHIiIiIiIiIiIsM1qiaQhuk0kqcAyKH2GNnFW7g9IiIiIiIiIrKZ6R1Im9dWN4FkZhcAuGAk3yW5D4ArB4ULZnYwgPkb0y6SFwE4bFD4QjO7bGPqDZZ1I4BdB4W/mNwNJSIiIiIiIiLSVFvdBNLGMLNFqGVO2xR1n7Up6g2WNawMayIiIiIiIiIizTCuJpBkQ93dG+aF717vp19ta/e7S9c6P59nteLnL81k/He3p01Rm8376WO32SZdmthqkA62UEif674lSB+cDdJ8Rileo1TfkejOTQb1t7X5C4jSKEeJ56K08FGa+ki079Pekfrcc11Be/yKonTPaZeby/l9cfr2fk7bqM9FGf6eWvyqG4/WK9eWdeM77zLZjVeiXPQNvLpqw7EDAMplf+dHKWqj1Nf54PiOPPPUKjeedhu9cdY2qZYbpsbN++Gob0WpgJuVGjxtn45SB6/r8o/5KD102rEgEtWfz/sfVIMVjtJ2AyMb8z2TJ/vnyih9c3Te6On1t3WUvn5tl39MTpnkt6cUpKW2aF+m7EPV4AuPPPKaG+9d7yePbe/0D6bpr/MT7PZ0+9cw7R3+Mb/Tjn79/f3p9leplK4vRt53wMtu/OVeP1dLo8Swv3+53Y2vWuP3la5ufx0eWdjnxqPrwug679QjX3DjKwvT3HhPKefG1/b6y+0v+sstV/yN9PzSbjfe3u73lWzWr7+ry78Ozuf9duZyfj3/tWq2G//LV6n+WeVyPxn1Aafu7caP/u033bjl/OvmL9x3VNAeX64t3dgXHZPR+f+Oh+NjKbqeY4t/fM/Y3t8HmeDSIxv8xby+x69n5+39tjK43spm/PPPcy/5DYrOxdG1BJDumkqkka0qC5uIiIiIiDQWTR6JjDXR5JGIbBqaQBoCySkkz6z7/SiSNwdl55Ock7L+nUneRfIpkktIfnoj2jqb5ANJPYtI+v9LQURERERERGQrV7Wx+2800gTS0KYAOHPIUiNXBvA5M3sTgEMAnEVyr7SVkMwA+AmAM8xsbwBHASg1s6EiIiIiIiIiMj6NqQkkkjNJPk3yUpKLSV5F8jiS95F8luRBJKeS/DnJJ0g+SHJ28t1zSP4ouYvoeZKfSqr9DoDdSS4keX4S6yR5XbKsqzjo5TokP0HygrrfTyP5fa/NZrbczB5Nfl4P4CkAOybfOzBp5wMkzye5uMHqvx3AE2b2eFLXa2bmPiBL8nSSC0gueOzuS4fYqiIiIiIiIiIy3o2pCaTEHgAuRO2Nc7MAfAjA4QA+D+D/APgmgMfMbHby+4/rvjsLwPEADgLwDZJZAF8C8JyZ7WdmZyfl9gfwGQB7AdgNwGGD2nAtgL9Jvg8AHwNw2VANJzkzqfuhJHQZancUzQXgvy3tz94AwEjeRvJRkl+ICprZPDObY2Zz9j/y74ZqloiIiIiIiIiMc2MxC9tSM1sEACSXALjDzIzkIgAzAewC4AQAMLM7SU4jOZCa6FdmVgBQILkSwPbBMh42sxeTZSxM6r134EMz6yF5J4B3kXwKQHagTRGSnQCuB/AZM+siOQXARDO7PylyNYB3Nagig9pE2YEAegHcQfIRM7uj0XJFREREREREtkZRxl3ZNMbiHUj1uTSrdb9XUZtk8V7VP9Dr6r9bQTzBNpxylwI4FcO4+yi5U+l6AFeZ2Q0D4UbfcbwI4G4zW2VmvQB+DeAtKesQEREREREREdnAWLwDaSj3APgwgP9L8igAq5I7fqLy6wFMTLsQM3uI5M6oTeLMjsol70/6LwBPmdn3676/huR6koeY2YMATh5ikbcB+ALJDgBFAEcCuKDxV4Du9cUNYhMn592y0exutVIdajF/gS3+trayX09Lqz/Pmcn48Qb7MlX5RtVYMNEdrBqq6TZRKO0Ee0vKKeKUmw7Vit+gaJtasOGa9T8O0vdFfwNZya8nk/XLt6RMIduSss9F6xUdGy1RRwxwBP8roVLyd1radLrRvq9GB1lUT7CNor7YGmy7qAtF+yba1GnrCVe3SdmJw2M1Go9THpMWrG/UH8rBeB/tr+iYSavxuJ5uPIvWrRQdGymPs3JQTyZYbnj+ic5XKceJYjAuRvsmildK/hP5bR05Nx5t//XrC2588hQ/AW10DdPT68cndATtD14osK7X/2DyZP9SOzomX+ie7sZf37nSja/on+rG13fH58OpU/w2revy16G9I+vGe3o2vIYEgIkT/evIFYVt3fj0/GtuHPDX7aV+v69M7PDXub/o78t83t8OfX1+DppMxl9uVE9/f9mvJ+vXk1Z07j76t99043cd9w03fsxtX3XjubZgvfr89Yr6dNr+k8n6x3Au569woRC/5SOfb3Xj0Xic9no9OldmW6NznF9+fZ/fzp5ev57OTr98X1+T/uAQaWAs3oE0lHMAzCH5BGovyD6lUWEzew3AfclLuc9vVNbx3wDuM7M1DcocBuAjAI5JXtS9kOQ7k88+AWAeyQdQ+zNiXYN2rgHwfQC/A7AQwKNm9quU7ZVhSPuHlYiIiIiIiMjWbkzdgWRmywC8ue73U4PP3uN895xBv9fX86FBxefXffbJup+PGlTucAxxF5CZ3Yv4/zEvSV72DZJfArBgiLp+AuAnjcqIiIiIiIiIjAXRHcSyaYzHO5A2OZJTSD4DoG8jX2L918kdSYsBvBXAt5rTQhERERERERGR4RtTdyCNFma2FsAb6mMkpwHwJpOOTR6T8+r5KYCfDqrneADnDSq61MzeO/IWi4iIiIiIiIjENIG0mSSTRPs1oZ7bUHthtoiIiIiIiIjIZqEJJBERERERERHZ6lSblc5ZhkUTSONcNrdhGshykKp3m238tKNrV6d7lVYm66eejFLsRmmmozTcmxoZtykav9rzflujVOVR+uNqkF80yEaPTKY5ad7TqgSpXKO019mUI1G4Xin7RNSHor4Yadb2jN4BmMn4x0zUD9Nuh5EI09en3PdRPeExEGykbM7vRNE2ygapfaMUu1E7w/EJ6cazYBejEmTkDduTtp1BV2kN2hOJ0kmHY1zQHyLRGBf1t0ij92xG6eKjdYu2dSYT1BOUTzv+pX1XaNRX0iZ7jo7JtLJByvPoD4COCf61Rybr75hS0U/pPW2an1o+2j5FP5M7JnX6X+jq9uOFQpCGe0K6cfqV/mlufKf2V9x4JrNrWFeh6G/r6dsGqcR7/LTtHUF69r4+f+OVKn79Kwv+uk3NRcmHO91of9HfB51t/j6I+lBLi79e/X1+38q1+evVEdTT1+tvn3xwrZj22LNcmxs/5ravuvE7j/dfsZq76EQ3ng1OWMWSv32i83/Uf7rXF9345Mn+Mez9LTMgOkdE42i0qaNzcXSuzGf8L/QU0l17RNuuVPJXIO24IjIS6mUiKUV/iImIiIiIiIiMVZpAGkKSUe3Mut+PInlzUHY+yTkp69+Z5F0knyK5hOSnR9jOLMkrSC5K6vrySOoRERERERERERlME0hDmwLgzCFLjVwZwOfM7E0ADgFwFsm9RlDP+wHkzWwfAAcA+HuSM5vWShEREREREREZt8bUBBLJmSSfJnkpycUkryJ5HMn7SD5L8iCSU0n+nOQTJB8kOTv57jkkf5TcRfQ8yU8l1X4HwO4kF5I8P4l1krwuWdZVHPTiBJKfIHlB3e+nkfy+12YzW25mjyY/rwfwFIAdk+8dmLTzAZLnk1zcYPUNwASSGQDtAIoAuoLtdDrJBSQXPHHvjxpvVBEREREREZFRyMzG7L/RaExNICX2AHAhgNkAZgH4EIDDAXwewP8B8E0Aj5nZ7OT3H9d9dxaA4wEcBOAbJLMAvgTgOTPbz8zOTsrtD+AzAPYCsBuAwwa14VoAf5N8HwA+BuCyoRqe3DG0P4CHktBlAM4ws7kA/DfT/dl1AHoALAfwAoDvmtlqr6CZzTOzOWY2Z/bhHx+qWSIiIiIiIiIyzo3FCaSlZrbIzKoAlgC4w2rTd4sAzERtMulKADCzOwFMIzk5+e6vzKxgZqsArASwfbCMh83sxWQZC5N6/8TMegDcCeBdJGcByJrZokaNJtkJ4HoAnzGzLpJTAEw0s/uTIlcPsd4HoTbJtAOAXQF8juRuQ3xHRERERERERGRIKZPHbhUKdT9X636vora+Xi7SgfvD6r9bQbx9hlPuUtTucHoaQ9x9lNypdD2Aq8zshoFwo+84PgTgVjMrAVhJ8j4AcwA83+hLy19Ys0Gs2O+nz8x3+Okz821+Gs4oFXoxSLHb09UX1OOnwszm/eXO2HmKG49Stpf97LQoFOKbvqKUqlG652L/UDeQDc9rr3a78UqQXzST9dOFdk7yU7xG+yxKxb37bhPdeF+/357oTszn/7A2VXuiNPXRPo5uAS0HaZoj5ZK/XmwJ+nSQ+jitaPtXg2MpbaZAS5vPG8DkyUGa42DfR7JZv63lcrDvg6Fx3ar1brxS8bdRWzCeTZ7iHxvVlOnio3EuOlZbgn3W1uafhqJjKUqFXi77y43ikc6Jfkr1tKJjO0q5HG2fliDFcSNh2vZiNG6l2/fRuaMcpLiObD9jghvPBcdMPjgndnU1ZxyK0klH24fBefLD7/aPvdd6gvNScMxff+NyNx5dw7wysd2Nd632x45IJusfk9F5KRJdwzyznZ+iPjpmMtnpwRJ68I6vHOh+cvh33uPXtctMN37l68/4f+zdeZxcVZk38N+vu6r3LCQGDCEYCEKEAJFEFokYFsVtVEYYUHQMKojIODAzoo6+itsor74iM6AYGQEFkU1QQRZlB2WJkA3ZlJ1AIHvSS3VV1/P+UTdadJ6nuk+nk3S6f9/Ppz+pfurUueeee+6tm9P33seNd3T6bQrHaM7v69Wd/rZf3u7/HffFl/19qVCIjq9uGJ0d/klAdBwKU6r7Qy48vuZyfoOmTPLHVkeXX3/kjHvmuPGG4Puk4byj3fghn57hxt/6/Wj8vM6Nn/bIh9x4dK4S9fPMPeN9bG1ncF4YfGTBw/7/OfIN/nlzS7Mff+apNW78leX+fkz6Y6K+3h9zp+/xeze+dLu93Pjakn9eXnmkr8jgGI5XIPXlTgDHA5WMagCWm5n7rKDMOgDR3hgys/sATEZlYueyqFz2/KT/BfCImf3tOUlmtgrAOpIHZqHj+ljkswAOY0UrKg/kfjS13dK3aPJIRESGtsS5VZFtVjR5JDLcRJNHMnJY2Ybtz1A0Eve4MwHMIrkIlQdkf7RWYTNbAeCe7KHc36lV1nEFgHuyyaDIwQA+gsrkz4Ls513Zex8HMI/kH1G5Ismf5q44D0AbgCUAHgBwoZktSmyviIiIiIiIiMhGhtUtbGb2NIDpVb/PDd7b6NpLMzuz1+/V9fS+9vL2qvdOrXo9p1e52QDORg1mdjfi29Uezh72DZKfBzC/Rj3rARxTa1kiIiIiIiIiIgMxEq9A2uxIjiX5OIBOM7tlE6p6d3ZF0hIAbwHwjcFpoYiIiIiIiIhI/w2rK5CGCjNbDWD36hjJ8QC8yaTDs9vkvHouB3B5r3qOBHBWr6JPmdlRA2+xiIiIiIiIyLZlqD4raLjSBNIWkk0S+ekM0uq5CcBNm94iEREREREREZH+0S1sIiIiIiIiIiJSk65AGuE62zs3irWManHL5vL1SXXXB+WjeqxcduN19X75unp//jOX8+M9Pf7ljfX1/jPMo3itunIMlm3+utVahie6RLM+6AvSrz/1Us+6oJ7uol9PQ4PfnlLJLx+1h0HO7brEXNzRmIjGYnd3T1Deryfq/80t3+AfwnO5YB+zwbvEt7vbH9ONDf626fGLh2OiJ3GMloN9LN+Yd+P1eb/vysG+napU8tsT7Eqh6FiTqhiM6Ui070Wi4tFmjIZitG+n9lti8wHE+0d0HI0UCyW/nmjdgngwpEPBbh+qG6TDVl3i99jSNf45xm7jV7vx1QW/vHf+AqSfw5SDg1O03aPtFdaTOBiLhbTvn8hbvvOP4Xt3ffaXbvzNX3unG1+3i79vjG7z163k7wJY2dnsxsc1+9uys+Qfv7u6/L7IB+ce0XG9VIzOO9O2WXTOkE/cKde2+/GWJj/eVUiqHl2d/oaJ2vnW72+UcwgAcMdpv3Ljs7/1jqT2RPtMdH3Dmg6/nWNa4u+3QsnfloVgP1u/1u/Uugn+cWWwRO15Zqx/88quL9zpxp+d9OZgCWMH0iwRlyaQRBIN1n/oREREREREZODKg/gHUumbbmFLQHIOyesSPzOX5I59lLmU5GMkl5D8CUn/Ty6169gjy9i24WctydNS6xERERERERER6U0TSJvfXAA1J5AAXApgGoC9ATQD+ETqQszsMTObYWYzAMwE0AHgmtR6RERERERERER6G1ETSCRbSV5PcmF2tc+xJL9M8oHs93nMbnonuRvJ32dlHyQ5NaumjeRVJB/NrhzaUH4myTtI/onkTSQnkjwawCwAl2ZXBbk3f5vZby0D4H4AO2V1TiD5u2z5PyL5DMnX9GNVDwfwVzN7JuiHk0jOJzn/qSW/SOpDERERERERERl5RtQEEoB3AFhqZvua2XQANwI418zelP3eDOA9WdlLAZxnZvsCeDOAF7P4GwGcBmBPALsCODi75ex/ABxtZjMB/ATAN83sKgDzARyfXR3kPyUwk9XzkaxdAPAVALea2X6oXE20cz/X8zgAl0Vvmtk8M5tlZrN2mX5cP6sUERERERERkZFqpD1EezGA75I8C8B1ZnYXyQ+QPANAC4BxAB4meTuASWZ2DQCYWRfwt4wc95vZ89nvCwBMAbAawHQAv8vK1OPvE04pfgDgTjO7K/t9NoCjsjbcSHJVXxWQbADwXgBfGMDyRURERERERLYJqdmlZdOMqAkkM3uc5EwA7wLwLZI3A/g0gFlm9hzJMwE0AaiVv7M6v2MPKn1IAA+b2UEDbRvJrwCYAOCT1eEBVPVOAA+a2bL+FPbS3TYEqcHHjI9S6RbdeJSivqHJr7+51c9TGqXAbWjynzUelY+SqYblg9Ts9fVAT5B6NFrn6GK/1JTVza0Nbjw6bkZpf1PTAaeKMtVFKd6bmtOeGx+mYw6yMNQFHdrYmHYIDMdi0J7U1ONR/flgn4zGaFNLWn+mpimvJRqL+by/jMHKatjc6qeHrs/5fdTc2ujGU9M3Rxm6ozERifbJaNNECUei8vmGxPYE/VafmJI8sTvDk8Bo30hsTs2xHq1zal9H33GR1FTf0T5WFxzWo3gkTl8f1D9Ix4/VBf8cY6fWV9y4d/4CxOcwY4NzmPVrOvrRur/LNybnOXFFx+98oz8eon0j3Fd3mhwu+81fe6cb/8OXb3DjjZd/z41H+9/22/nnSMUgpfr6bv94PKqhy43X1/vHewuywre2+H26dm103I3OGfx6it3+gqN9pik4RgRDAqUgS31bkFk+OgaVg+/b7qK/gNzrXufGZ3/rHW787i/c6Mbrv/VVvz2WdlzP59LPF3YY5d/8EW2DKP7yS+1uPOrrfIO/MUvFtO+4Qtk/7395xxlufOeX7nPjmLqTHxcZgBF1C1uWDa3DzC4B8F0A+2VvLSfZBuBoADCztQCeJ/n+7HONJIPDNADgMQATSB6Ulc+T3Ct7bx2AUX206xMAjgTwQbNXff3dDeCfsjJvB7BdP1bzg6hx+5psumjySERERERERGS4GlETSKhkObs/u/XsiwC+AeDHqNzadi2AB6rKfgTAZ0guAvAHAK+NKjWzblQmn84iuRDAAlSemwQAFwE4v9ZDtAGcD2AHAH/Myn05i38VwNtJPojKlUUvojIh5comud4G4JdRGRERERERERGRVCPtFrabANzUKzwfwJecsk8AOKxX+EkAt1eVObXq9QIAhzj1XA3g6j7aFW2HNQCONLNSdnXToWZWCMrCzDoAjK+1LBEREREREZHhwKJ7zWWzGFETSNugnQFcQbIOQDeAE7dye0RERERERERkBNIE0hZE8hoAu/QKfy67Mmoj2VVQb+xVx3gAtzjFDzezFYPSUBERERERERGRKppA2oLM7KhBqGMFAP/R+yIiIiIiIiIimwF1z+DIdt2DpY0GwEur/HnFKK3mQ4vWuvEo5WyUujYSZT1rDFJnjh/fFCw3PdVwoZCWmjVKZxylKo/2vyiFbFS+HCSGi9a5pTlIXRts5GhbdnSmZaSL+iFKMx2Vj9brlZf9dMxR++uC9MeRMI1ykLJ9++2j5+aneeqvq914Odg38kEa652njB6U9gBAaeNDBwCgUAjyDQeiMdfclJba/Nmn17jxUpCeuKHJT8W9405tScsdrBTmYUr4vP9GlMo9UgxSB6e2J4qnprqPyqeekuRy/gJqfc1EfRcfp/3yg7Vu0fGvq8vfvxuC9NDRvtfaGqT0DjoiamdP4qCLUqq/uHS9G+/uKrrxumBjvvttY934slX+saM+OKTs/lo/PffqTv9coq4urd9WrQ/OqYJ6jl55nhtvn7qfGy8zPlZ+4dqpbjw6x4i+y773phvc+LOTZ7vxbvNTj9+wcIIb7+z0x24+72/7f2v6oRsvTJ7mt6fJ/+7r+P5/ufHtj/uAG7dGPyHziz/6iRuf9NFj3Xg574+tH648xo2H56LBMeilF/1zoeYW/3svOqda8YpfTySq511fOMCNH/6Lk/2KWv3k1ees/1i87Oi8PGhTVL6xISgf7GYrV/vb5n1vXOrXjy43Pnb9C268s8lPwP2Xkr9vt3f7+9473xicTAwTH/7i0mE7oXHJN3cccttupGVhE+m31MkjEREZ2lIn3kS2VdHkkchwk/h3aRHZRNrl+kByLMlTqn6fQ/K6oOztJGcl1t9E8n6SC0k+TPKrm9DWOSQXZPXcMdB6RERERERERESqaQKpb2MBnNJnqYErADjMzPZF5dlG7yB5YGolJMcC+AGA95rZXgD862BFRERERERERBINqwkkkiE3BN0AACAASURBVFNIPkryApJLSF5K8giS95B8guT+JMeRvJbkIpL3ktwn++yZJH+SXUX0JMnPZNV+G8DU7Mqe72SxNpJXZcu6lL1uJif5cZJnV/1+IsnveW22ig0PBMhnP5Z97l3ZMu4m+d/RlU+ZDwH4pZk9m9X7clrviYiIiIiIiGw7rGzD9mcoGlYTSJndAJwDYB8A01CZWJkN4D8A/CeArwJ4yMz2yX7/adVnpwE4EsD+AL5CMg/g8wD+amYzzOyzWbk3AjgNwJ4AdgVwcK82/ALAe7PPA8AJAC6MGkyynuQCAC8D+J2Z3UeyCcCPALzTzGYD8J88+He7A9gumwD7E8l/rrG8k0jOJzn/xl/+uI9qRURERERERGSk81NDbNueMrPFAEDyYQC3mJmRXAxgCoDXAfgAAJjZrSTHkxyTffZ6MysAKJB8GcAOwTLuN7Pns2UsyOq9e8ObZtZO8lYA7yH5CID8hjZ5zKwHwIzsNrRrSE5HZds8aWZPZcUuA3BSjfXOAZgJ4HAAzQD+SPJeM3vcWd48APMAPwubiIiIiIiIiEi14XgFUqHqdbnq9zIqkyxeKrwNkyjVn+1BPMHWn3IXAJiLPq4+elUjzFYDuB3AO4J21vI8gBvNrN3MlgO4E8C+iXWIiIiIiIiIiGxkOF6B1Jc7ARwP4Osk5wBYbmZrez3GqNo6AKNSF5LdhjYZwH6o3E7nIjkBQNHMVpNsBnAEgLMAPApgV5JTzOxpAMf2schfATiXZA5AA4ADAJxd+yPAiys3HgKTX9Ptll3Vnnfj0f2ZrPP7tK7ej5dKZTeey9e78fq6tPnPctDO+qA9ESvHn4mHkS8adwxWzXr8eNSeKB7dUuv3dLwtzfyKom1cl3i9Wy7nd0TqNovaXx/kfi0V/Y6O6knf7mnl435O65+gmgGJ9tfUbRONxcYGv57uov+BaP+Ojh+5fNrxoz4cQ9HxLGhPbnD6J9qWqWMrOoxG61UM+j9abl3Qbz09g9M/yetbo3x0PW5qm6Jtn8+njaGuLn8fS11utG/kg/UKx1wxqTkoBwf8Qod/jtE6psmNl4p+P7y00t+3X7e939AV6/1T3pUd/nK3aym48ULJr2f5Ov8caVSz/31S7PH7f+3r/Twqo5+a78a7Jk1z49H3GxB/x1nwmecm935SQ8XkF/7oxl+YdIC/3PC46C83Os6te/3+brztwd+78bpp+7nx1uOPc+MvXfxzNz7x6Pf48Y9/xI0/N++nbnzyB//BjUf9k3qca27xx2J7u7/vtQTlo3Oeco+/T5bNL3/4L05247ccd74bP/SC4/32tLnh8JgFAEw8rpeC76bwPDvYzVrK69x4a2GVG1/RtrMbf7p9Rze+b26hG1+Ui/7L6W9jkYEYiRNIZwK4kOQiAB0APlqrsJmtyB7CvQTADQCuT1jWFQBmmJl/tKiYCOBikvWoXBF2hZldBwAkTwFwI8nlAO7vo52PkLwRwCJUrra6wMyWJLRV+in1P8giIiIiIiIy+KI/tMrmMawmkLIrdaZX/T43eO99zmfP7PV7dT0f6lX89qr3Tq16PadXudno4yogM1uEykO5PbeZ2bQsy9t5APw/P/29ru8A+E6tMiIiIiIiIiIiqYbjM5C2OpJjST4OoNPMbtmEqk7MHtL9MIAxqGRlExERERERERHZoobVFUhDRfYw7N2rYyTHA/Amkw43sxVBPWej1xVMJE8A8K+9it5jZp8eeItFRERERERERGKaQNpCskmiGYNQz4XoZ1Y3ERERERERkeHKymlJJ2TT6BY2ERERERERERGpSVcgjXCNTlbHtZ3+sNhxbKcbr5UqNqV8lO450tDkp/BNTScdqZVtLUp9PZC6UuqvS0w9HqWNTk0Bnth1sOAPAXVBPzQkrldqWu1IamrcSOo+sLlFqXej9a2VvCL6DIM3SiV/40dpmqOFdwfp4qO25vL+8SDS2Ogf5+oT+y7a9ExM2R7VE2RLDqWO6ag9uaA7i8F2icdJWnuilPNRO8OxGyy3VrrnSDjmEo9DUfl8cCaW+j0THV+j776B9MVgqA/21WLBTy0/ekyTG28IslKv7vA7dNLYLjfeXvQr6uj242Ob/HOhFfTLd3b7G3J0i7++kY7Je7nxlr886MZzufii9+j4HWUyKpq/bi/uNMuN77jsoWC5O7nxnmAwNjb4fVes98dEadp+bjz/10X+cnfe3Y1PPPo9bvzFq65z49uf+DE3Pvn497vxZ3/2Szdeet9Jbjz1+NrY6O9jubzfb+vXdbvx+Nw1OI+PireOcsOHXnC8G7/tE5e6cbvsS8ECBk8uWOfoApfouD66fZkbX9u6Q1J7SmW//r/W7eHGd218Pqhpt6TlitQytP7XI7INSD2pFxEREREREdnW6b/C/ZBlVTul6vc5JN0/Q5C8naT/J5m4/iaS95NcSPJhkl8dYDvHkPxNVT0nDKQeERERERERkaGuXLZh+zMUaQKpf8YCOKXPUgNXAHCYme2LyoO230HywAHU82kAf87qmQPg/5FsGLxmioiIiIiIiMhINOwmkEhOIfkoyQtILiF5KckjSN5D8gmS+5McR/JakotI3ktyn+yzZ5L8SXYV0ZMkP5NV+20AU0kuIPmdLNZG8qpsWZey1w3lJD9O8uyq308k+T2vzVaxPvs1n/1Y9rl3Zcu4m+R/R1c+bagKwKisLW0AVgIoOX10Esn5JOff9pt5ffSoiIiIiIiIiIx0w/Uh2rsBOAbASQAeAPAhALMBvBfAfwJ4DsBDZvZ+kocB+CkqV/4AwDQAhwIYBeAxkj8E8HkA081sBlC5hQ3AGwHsBWApgHsAHAzg7qo2/ALAIpJnmFkRwAkAPhk1mGQ9gD9lbT/PzO4j2QTgRwAOMbOnSF7Wx3qfC+DXWZtGATjWbOPHGZvZPADzAOCnd2BoXhsnIiIiIiIiIkPGcJ1AesrMFgMAyYcB3GJmRnIxgCkAXgfgAwBgZreSHE9yTPbZ682sAKBA8mUA0ePy7zez57NlLMjq/dsEkpm1k7wVwHtIPgIgv6FNHjPrATCD5FgA15Ccjsr2edLMnsqKXYbKpFjkSAALABwGYCqA35G8y8zW1viMiIiIiIiIyDYnyiApm8dwnUAqVL0uV/1eRmWdN7qtC/jblTjVn+1B3Ef9KXcBKlc8PQrgwtpNzhphtprk7QDeAeCW/nymygkAvm2VvegvJJ9C5Yqq+6MPPPfixmlkC0Eq3YeDFLVNzUE62MRU7oWCt1niFMpdnX75KA13nI40FqUkj1LgRqLMbVFa0Ei0baIDZ9TOhiA1biR6htvY0f7uEaVgj7bBmjVFN94T5DCP1qttVKMbj0TprRsa0lLC1wc52IvFtA0crdeY7ZrT2hMMuChVck3BR8Zt52/7jk5/naO+jpRKaW2Ntlk52DeisZW63O5uv56eHr+eaBNE3ROlY47Wqy4YQ9GxI7U9qcfRaExH/ZNqIMf1SHS8j4TrFnSqBXEGnd3clHYcisp3Jx6HojGUKqrnsLeOc+Nd3X75bv/rAS8s888BCgV/fR+t849Z8blH9D3mf8+UywU/Hoz1XN4/Tj89caYbL/nNBHKz3f146uuBXSb6fbGu0x8r+Zzf1oavvNuNT/rIP7rxjknT3HhjY3DuEWyz6PzviZKfkryj/g1+9bu+zY23NfqdurbeP98tfPxEN759m7/tw3r+xa/nyPGr3fiabv8coBykeL/l/mA7Bud+Y8b4Y3rmnn75NR1p4+ecpR9z42xzw7DLvuS/AWD6B/1tfOj5x7rx8l5+XqN5y/7BjUfffdFh8aVl/ra/JPdWNx79HyVy3MQ73PjzOX8fW1Ea78Z3SVqqSG3D7hlI/XQngOOBv92OtryPq3TWoXJLWBIzuw/AZFRuoQtvPyM5IbvyCCSbARyByqTTowB2JTklK+ofHf/uWQCHZ/XsAGAPAE+mtlsqBmvySERERGRziCaBo8kjkW1V6uSRiGwew/UKpL6cCeBCkosAdAD4aK3CZrYiewj3EgA3ALg+YVlXAJhhZqtqlJkI4OLsOUh1AK4ws+sAgOQpAG4kuRw1riTKfB3ARdmtegTwOTNbntBWEREREREREZGNDLsJJDN7GsD0qt/nBu+9z/nsmb1+r67nQ72K31713qlVr+f0KjcbwNmowcwWofJQbs9tZjYty6x2HoD5NepZCuDttZYlIiIiIiIiMhxEt4jL5jFSb2Hb7EiOJfk4gE4zS32WUbUTs4d0PwxgDCpZ2UREREREREREtphhdwXSUGFmqwHsXh0jOR7+g7EPN7MVQT1no9cVTCRPAPCvvYreY2afHniLRURERERERER8mkDagrJJohmDUM+F6GdWNxERERERERGRTaVb2EREREREREREpCZdgTTCFQo9G8Wam+vdsuUgI2yhEKS1r/MfaFZf75e34PlnjKqP3ghYsAAOoJ7Uz0R9l9qmqLwF9dPflGHa31Q9wXKbmtLmpnuiihKljq1czi/fs/FuASDeLonDIRRt3/o6vz/LQfm6oB8GUynoo5Zmv61R+e7uwdn2rPPXuS6ovr7eb2dPT9CniX9uGax9LNrGqeU39/MlU4+JqVL7n0H56FhZs65g3aI2FYvRcT192SnLjfQU/XjUR6mi9YqGbnuX/4Htx/gHiY5uv6HPLfU3ZmtL2jlMZ0fJjUfH0XKwM5WDY0ckqqery483NgbfV8H2Xd8VnAAAGN0SHJADkz/yj2782YuvcuM7f/j9brzc82Y3ng++iyPrCg1ufHxzhxtfU2hy46s78258+7ZON76yw69nVYffnteOSqvnlY42Nz66seDGu4L/xkXnQt45PwDkG/yxsrbT3/fGJI6f+uD7OfV76dDzj3Xjt518eY3PBG+85h/SFr6Z9QSd8VLbbm58ygo/p9Ly8XsES9huIM3aZugh2luWrkASSbS5/6MkIiIiIiIiMtRoAikByTkkr0v8zFySO/ZR5n9JLiS5iORVJP0/QdSu41CSC6p+ukj6fwISEREREREREUmgCaTNby6AmhNIAE43s33NbB8AzwI4NXUhZnabmc0wsxkADgPQAeDm1HpERERERERERHobURNIJFtJXp9d7bOE5LEkv0zygez3eczuTyK5G8nfZ2UfJDk1q6Ytu0roUZKXVpWfSfIOkn8ieRPJiSSPBjALwKXZVUHNXrvMbG1WBwE0A7Ds96kk783a9zWS6/u5qkcDuMHM3JvBSZ5Ecj7J+Q/efkE/qxQREREREREZOspWHrY/Q9GImkAC8A4AS7OrfaYDuBHAuWb2puz3ZgDvycpeCuA8M9sXwJsBvJjF3wjgNAB7AtgVwMEk8wD+B8DRZjYTwE8AfNPMrgIwH8Dx2dVB/tP0AJC8EMBLAKZldQHAOQDOMbM3AViasJ7HAbgsetPM5pnZLDObtd+cTyRUKyIiIiIiIiIj0UibQFoM4AiSZ5F8i5mtAXAoyftILkbl1q+9SI4CMMnMrgEAM+uquprnfjN73szKABYAmAJgDwDTAfyO5AIAXwKwU0rDzOwEVG51ewTAhjQDBwG4Mnv98/7UQ3IigL0B3JSyfBERERERERGRiJ//cZgys8dJzgTwLgDfInkzgE8DmGVmz5E8E0ATgFpptqpzafag0ocE8LCZHbSJ7esheTmAzwK4cIDV/BOAa8wsSOz6al6qzyjVbVurP9+4bl1Ut18+SrfdkI9TznryDX79qSmOo9TpA8m2lpzqu5yWHjrq0zKD9O9BKtdgEySLuihKZ5wLUvWG6xWk5YzWK0obHaVjjrZxOHaD9W0IxuJgidJt54I3Nnd7aukJjh+NfpZjFPzsxGFfR/FoTDAX9ZF/vIn2vdTjQV2wT0bCMR30ZzQm6qKU84n7fNifg5SFMvVYGS03tR96EG+X1HWLykfHm0iU4joSHeei42ux6H8gvDI+7as4bE9q+faCvzEnjOp24/XBIEo/h4m+h6N9wK8/Ep1jhPtYsNyeIHN6Lthe9XXxhuku+cvYYXSXG+9omubGd/6wn6vlyQuudOP86CfdeJSCOxzTQfvXFJrc+Phm94kOWNU+xo2v7vTree0o/0kST60Y7cZXdgT1tPn1PLtmlBsHGt3omCZ/e7HOL9/Y6A+WnuCcLTgVQiEaP6P8Gy3q6lvceOLXJMp7zXLjh54ff+a2ky9343blV/1lBPVEX1nRcSI6rpeCvo6OW11lf1u+Mt7fJ3d87Ba/oqm7+XGRARhRVyBl2dA6zOwSAN8FsF/21vIs89nRwN+eSfT8hixmJBtJ+ke/iscATCB5UFY+T3Kv7L11AKJvBLBitw2vAfwDgEezt+8F8IHs9XH9XM0PosbtayIiIiIiIiLDgZVt2P5sCpLjSP6O5BPZv9s5ZWaQ/CPJh7OM8Md6dVUbURNIqNzadX92m9kXAXwDwI9RubXtWgAPVJX9CIDPkFwE4A8AXhtVambdqEw+nUVyISq3tr05e/siAOfXeIg2AVyc3UK3GMBEAF/L3jsNwL+RvD+Lr6m1ciSnAJgM4I5a5URERERERERk2Po8gFvM7PUAbsl+760DwD+b2V6oPC/6+yTH1qp0pN3CdhM2fjbQfFSeWdS77BOoPBOp2pMAbq8qc2rV6wUADnHquRrA1TXaVAZwcPD2CwAONDMjeVzW1pCZPQ1gUq0yIiIiIiIiIjKsvQ/AnOz1xajMY3yuuoCZPV71einJlwFMALA6qnRETSBtg2YCODe7tW01gI9t5faIiIiIiIiIyGZG8iQAJ1WF5pnZvH5+fAczexEAzOxFktv3saz9ATQA+GutcppA2oJIXgNgl17hz2VXRm3EzO4CsG+vOvYG8LNeRQtmdsCgNVRERERERERkiNvUZwUNZdlkUThhRPL38B+188WU5WSZ3H8G4KPZHVIhTSBtQWZ21CDUsRjAjEFojoiIiIiIiIhsg8zsiOg9kstITsyuPpoI4OWg3GgA1wP4kpnd29cyGaUXlZHh65eVNhoAUfrjcjBWXl7mp0eN6olS1Kamxo1SrY8eHeQLR5zyOUo7nypKw9neXnTjcR/59TQ1Dc6cb0uLn8q1HMzgR2lKo/LRYaUnKL9+nd8/kSh9dqlUc8J8I1H/F0t+vuQ4rbMfHzfOT78a9U+0D7z4Yrv/Rg3R/jFhgvcs//T9Lyof7QNRmuB8Pkhfn7hLPvv0WjceHW+iFNrb79Aa1JPWnlxiKvdI1M7U/on6P1W0D6eq/betjdXq/yhdcqrSxl+HNUVtio4rqQoF/zjU1OQfvwsFv1ObmtIGb+rYSl3dYtFfQDRGozHX2OivV+o5TEuz35+R6C/d0bGsJxjr0bCN6gGAFj8rfLjN/vJUwY0XCiU3Hp1jTHytf14VffdF/7fI56LU5m443CdbmtMGXU9Qf6qon+uCXSwqH8VXrfEbmgv6LaqnrdVvUHBaENbz9LOdbjw+NkXjxz8XitarlkJ32gEqWrdpx0xz44fe/l9u/JUdprvxn/xhVze+42vzbjwaK5GOzui46JeP1vff3z9IX0xD1PtPeXzYTmhc+4PdB7ztSH4HwAoz+zbJzwMYZ2Zn9CrTAOAGAL8xs+/3p96RloVNRrDNPXkkMlRs7skjkaFisCaPRIa6wZo8EtlWpU4eiQi+DeBtJJ8A8Lbsd5CcRfKCrMw/oZIIbG6WNX4ByZp3O+kWNhERERERERGRYcLMVgA43InPB/CJ7PUlAC5JqVcTSP1E8jMAPgXgQQAPmdl3t3KTNkJyHwA/AjAaQBnAm8ysa+u2SkRERERERGTw6ZE8W5ZuYeu/UwC8C8ATW7MRJN1Jvyx+CYCTzWwvAHMApD1YRkRERERERETEoQmkfiB5PoBdAfwawOkA9iV5K8knSJ5Y43NzSF5X9fu5JOdmr79N8s8kF5H8bhabQPJqkg9kPwdn8TNJziN5M4CfBot7O4BFZrYQqFyyZmbuU+5InkRyPsn582/5cWp3iIiIiIiIiMgIo1vY+sHMTib5DgCHAjgVwFEADgTQCuAhkteb2dL+1kdyXFbHNDMzkmOzt84BcLaZ3U1yZwA3AXhD9t5MALPNzE+JAOwOwEjeBGACgF+Y2f8N1mcegHmAn4VNRERERERERKSaJpAG5lfZRE4nydsA7A/g2oTPrwXQBeACktcD2HCV0hEA9qxKizqa5Kjs9a9rTB4BlW05G8CbAHQAuIXkn8zsloR2iYiIiIiIiGwTyuXy1m7CiKIJpIHpfdVOdBVPCa++TbAJAMysRHJ/VJ6KfhwqVzUdlpU9qPdEUTah1N5Hm54HcIeZLc8+81sA+wGoOYHkpUBOfQ5ZXZADvKfH35lpfvnGRn84lkp+PVG8u+jHGxvT7tjs7o4PRo2N9W7czP9M2EfBAa8+uLu0LliF4iBdSFYXpMQul9Pqj9LCR/3AIB5t4yhzd1R/ORjUUTyf87dvseTeFRpul/r6tP6M9r36en8BpaLfnh4E+94WyHge9UXiEEqWy/sLLnb7fRTdwR1ts56etBWoyw9OPZFoW0ZjKCqfes4V7WOpeoKvzfBBmOVop/fDW2KsB4d7+E8qBHoGaScYrGeFRvVE8UEbu8E26ykGx+lgud75C5DeP8HhNTxmpfZC9H0VGdXixzsLfryxIYjXOOdZt84/LjY1+YM3Fx0Xg30g2jaR4Cs3+XgTFa8P6k89/oXnNtEYio4RYTv9N4rBvpHL+eWj/kxtT77Br2j9Wn8wRuOnsSE4xwv27Wi8pe5LAIKzIeDQ2//Ljd825z/d+H6LL3fj0XdWNOaidYj2pWhshce5LfDdJ6JnIA3M+0g2kRyPysOqHwjKPYPKFUWNJMcgS6NHsg3AGDP7LYDTAMzIyt+MymQSsnIz0H83AdiHZEv2QO23Avhzwueln6LJIxEREREREZHhSlcgDcz9AK4HsDOAr0fPPzKz50heAWARKtnbHsreGgXgVySbUJkrPj2LfwbAeSQXobJt7gRwcn8aZGarSH4PlcksA/BbM7t+ICsnIiIiIiIiIlJNE0j9ZGZTspdnJn7uDABnOG/t75RdDuBYJ96vZZrZJQAuSWmfiIiIiIiIyLbINvdzEuRVdAubiIiIiIiIiIjUpCuQBgHJvQH8rFe4YGYHbIZlHQngrF7hp8zsqMFeloiIiIiIiIgIoAmkQWFmi/H3B2Fv7mXdhMoDs0VEREREREREtghNII1wXV0bp3JNvY00SiUe1VMO0mp3d5WS6meQC3P0aD+nbZRyOTWNa6HQE6Za7e4O0s4H5Rnk54zS13d0BH0UlGeQm3VUm7/rp6aXT00ZHonaH8Wje52jMRGVLwcrUA6WG6WxjsZDudzkxiNRv7Wv81PmloO8r1E/AK1JywXibRyl343SLof7X7Ds1DG0fm2XG4+OH3VBH5WtzW9PlEo3WK9SKW3MRfVEaZojUb9Fx7moPZEopXp0rAn7Ldr3wuOxXz6fD9I9DyDfc0+wP0VplMN6gnWItnEk6tNonTu7gn0yGuuJX/bRNovaGYnGUKRQ8L/3ou/V1O+H1pa0zKphuu1oHwvWN9qODXm/fFODH2/v8gdoc3O8XhMmtLjxl5e1u/Gdd2p041G6+MTDSpzyPNj3oiFXn5jyPPV7JlV+kP6XFY2V6HsmdbnRmG4JxlBdNH5e8sdP/S7+uVB87uS3ZyDbKzp8v7LDdDe+3+LL3fiDe2/0iNqKCxa74WgsRqLy0fGb9Ld9j3/KM+xZ6hesbBI9A0kkUfSFJyIiIiIiIjJcaQKpn0h+huQjJC8l+R9buz29kcyTvJjk4qydX9jabRIRERERERGR4UETSP13CoB3AXhiazaCZHRh6jEAGs1sbwAzAXyS5JQt1S4RERERERERGb40gdQPJM8HsCuAXwM4HcC+JG8l+QTJE2t8bg7J66p+P5fk3Oz1t0n+meQikt/NYhNIXk3ygezn4Cx+Jsl5JG8G8NNgcQagNZtgagbQDWBt0K6TSM4nOf/B2y9I7A0RERERERERGWn0EO1+MLOTSb4DwKEATgVwFIADUXki7UMkrzezpf2tj+S4rI5pZmYkx2ZvnQPgbDO7m+TOqGRbe0P23kwAs82sM6j2KgDvA/AigBYAp5vZymB95gGYBwBfvrg78VGHIiIiIiIiIltflDxBNg9NIA3Mr7KJnE6StwHYH8C1CZ9fC6ALwAUkrwew4SqlIwDsWZXRZDTJUdnrX9eYPELWhh4AOwLYDsBdJH9vZk8mtEtEREREREREZCOaQBqY3tOc0bRnCa++TbAJAMysRHJ/AIcDOA6Vq5oOy8oe1HuiKJtQ8nNj/t2HANxoZkUAL5O8B8AsAJpAEhEREREREZFNogmkgXkfyW+hcgvbHACfD8o9g8oVRY2oTB4dDuBukm0AWszstyTvBfCXrPzNqEwmfQcASM4wswX9bNOzAA4jeQkqt7AdCOD7fX1o/Lj8RrGesl+2pclPX18q+h8w8+fVGhvrk+I9PX49TU3+I7zq/Gaiu+jXk88HH6jxiLBS0KZ8g/+Z107wd7Vy0Nf1fldgx+2KbpzBKuTq/AWsL/jtD+up98vfv9ivP7qStD7YOHMOaPA/EIjW6ze/70hqT2OTv126Ovx+jsZ0fb1fz9jRwZgOGpSr9/unuyutPY3Nfn9Gy7VgHAIAg91g3Rq/TeWgTblcsL8GY2LUqLR9Zqcp2/nlg321tdWvf9xYf5tFYygX7KsTx/X4b8Bf32hMdwftD7o5FO3DYfk6v/wDf/bbH42TuuCgYsGxpi5YbmRUW9qjHHuizQKguxh9F6TZa2pam+ror/Md93W5cTN//1613D/+jdtuTFBPsC2j74FcsC0Tx+LDC5e58Z6Svw80tzW68ck7tSQtt7HBb/+k1/iDIjoXivaldZ3+wSA6RkRj/fll0Tj0443B1+dTT7qPwawp+k58bmm3G4/Ot+qD77LOzho7YEI90fliaj3RmI72gaieri5/0UiEdgAAIABJREFUsKTuS2vXRt/1afWsa/ePQVE90TnnM0+t8d8INATjZ+Vqv3/qg0NltF4vLSsktQeIzzF+8odd3Xh0XoULFrvhAz6xtxt/9MpH/fqDk4noHGP5K2nrnMtH3z/+cVRkIDSBNDD3A7gewM4Avh49/8jMniN5BYBFqGRveyh7axSAX5FsQuWM4PQs/hkA55FchMq2uRPAyf1s03kALgSwJKvzQjNblLpi0rdo8khERERERES2HD0DacvSBFI/mdmU7OWZiZ87A8AZzlv7O2WXAzjWife5TDNbD+CYlLaJiIiIiIiIiPRH2nXWIiIiIiIiIiIy4ugKpEFAcm8AP+sVLpjZAZthWUcCOKtX+CkzO2qwlyUiIiIiIiIiAmgCaVCY2WIAM7bQsm4CcNOWWJaIiIiIiIjIUFWulQ1GBp1uYRMRERERERERkZp0BdII56XKbA1Swo5t82d3FyzodOMMUmdGaWJLxbT0ri0tfkO3G+fHo3SqUYrPrq64PQwqi1K8vrw8bd3qgqndZa+kzfnm835u1ij1brTNor7LB2MlUh/Uv/DxtHryeX8MdXf7/Rxt42jM1Ue5ZaP2NPrtWbXGrz91LIZpZQNRPVH/1/pTQtTW5hZ/naO25nL+QrqL/nGlnPjHpKXPrE4q3zLKT2lLtrnxaN+Ohsq69X75uqCefNA/UT9EQyLaXqXgEBSnUQ7K1/sNitIuR/UXS368Ljj4RevV3uF3RLTcWolactE2Tow//aJff3DYQi5o7KhR/gE23+CXHz/BT2tfDjKHpqYw7ywOTpab1tHNbjzqz9a2tO/0lmb/jegcprvHL9+U98u35v1U6y+t8jdwYz6ov8Gv/5hpS9x4c5d/jGvoWOXGz5n8bjdeS2OD39aZr/dTieeD40Fzzi9/71/HufFSyR9b0bnQ0VMXuvHW9mVuvOEZP6X6i/v6fdRa8Pu6eb1f/8uveYMbbyv426al/RU3/qNn3+7GI9E52+Qd/P6Mtldjzo+/stz/PoxEx6b3vdFNVo2W8jo3PjrYjpfk3prUHiA+74nGVr1/2hx+pzx6pT+2ph0zzY0f8r33uvH81Ne78ZtnfdyNj2n297F6Bl+u8M95RAZCVyCJJIomj0RERERERESGK12BtAWRnAtglpmdugl1nAzg0wB6AKwHcJKZ/XlwWigiIiIiIiKybbBalxfLoNMVSNuen5vZ3mY2A8D/BfC9rd0gERERERERERneRvQEEslrSf6J5MMkT8pi66veP5rkRdnrqSTvJfkAya9Vl3PqvZzku6p+v4jkB7JfJ5O8keRjJL9SVeafSS4iuZDkz6K6zWxt1a+tACz7fAvJK7I6Lid5H8lZQftOIjmf5Py7b5hXq4tEREREREREREb8LWwfM7OVJJsBPEDy6hplzwFwjpldlt1GVssvABwL4LckGwAcDuBTWWx/ANMBdGTLvB5AJ4AvAjjYzJaT9J8ymCH5aQD/BqABwGFZ+BQAq8xsH5LTASyIPm9m8wDMA4DzboCu+RMRERERERGRmkb0FUgAPkNyIYB7AUwG4D8Cv+IgAFdmr3/eR703ADiMZCOAdwK408w2pCr7nZmtyH7/JYDZqEwCXWVmywHAzFbWqtzMzjOzqQA+B+BLWXg2KhNXMLMlABb10UYRERERERERkX4ZsVcgkZwD4AgAB5lZB8nbATQBr7oip2kgdZtZV1bfkahcdXRZ9du9iwOgE++PXwD4YfZ6QKnBvJTbDUFq39Xr/fnGMMV4kH66p8d/oydINRwpBnmpo7TXUcrOKKlanEbcwnTD5aAvLDElebQ5oz6K07z7K50P0goH2UvDNNBRetSoOT3BQ+6i+mNpc9/lYLmp/Rll4IvGdLhZAlE7o3hd0P+p7amVWDB1fyqX08ZuJEoxHtUTrXOkVEzro3jb+OWjYwSD+sO09tHxKagn2jPi/g+OZX6m8ppjxa0nWGzqvhFJbU/Un0AlM8VgiI5nPUFjw7EV9V3i90m0a9QF9ZeKg7Nxou/DSJSSvKMjGIzBKVou+CKLzmEmjPG3fEOQ8ry9mE9abnCqgq5uvz0NxQ4/3umnlu8ctYMbH0jC2EK3v80ac/4Bqqm+242vKza78fhcxRcdXxtKQR/9ZaEb79pjfzfeGNTTsu5FN7527OvS6ml/xa9n9CQ3Hn3vRceC6FjD4L8U0ZhoL/iDl0z9Xg3GD7rceGthlRtf2+qP6eics2abgj5qCvo6dRHRw5sP+d573fid//ZrN37o+ce68aZJ/gFkdIM/5l5YN9aND3cW/6dNNoORfAXSGFRu+eogOQ3AgVl8Gck3kKwDcFRV+XsBbHiO0XH9qP8XAE4A8BYAN1XF30ZyXHbb3PsB3APgFgD/RHI8ANS6hY1k9VVS7wbwRPb6bgD/lJXZE8De/WijDED0H0MRERERERGR4WrEXoEE4EYAJ5NcBOAxVCaIAODzAK4D8ByAJQDasvhpAC4h+e8Argewpo/6bwbwUwC/NrPqP9HcDeBnAHZDJaPafAAg+U0Ad5DsAfAQgLlBvaeSPAJAEcAqAB/N4j8AcHG2Pg+hcgtbX20UEREREREREenTiJ1AMrMCKs8n8lzlxF4AcKCZGcnjAMzvo/4igPG9YhcBuCgofzGAi2u3GjCzfw3e6gLw4ez2uamoXNX0TF/1iYiIiIiIiIj0ZcROIA3ATADnsvIQlNUAPraV29NbC4DbSOZReajFp3pd+SQiIiIiIiIybETPopLNQxNI/WRmdwHYtzpGcm9UbkerVjCzAzZ1eSS/COCYXuErzeybQfvWAZi1qcsVEREREREREelNE0ibwMwWA5ixmer+JgB3skhEREREREREZEsayVnYRERERERERESkH3QF0gg3dtTGsdXr/PtI8zk/fX1dvT8PGd2PWke/nlzer6dcKrvxSC5oZ9BMRLfN1tf79dR6ry5YRgn+QixYtaCLwuWWSmn3/kb1pN5DHLUztT25nN9xpWDbR8utq/PfKIdjMagnaE9Pz+D0T2r7c/l6N17uSds3yhb0A+KxHqkLxlAx2GZhXw/WGAr6qFTsSaon2jZB1yXvq6mi+oNDSmiw2hOJ9o1oudF6DVY9AxHtf6n7ffQdFO2u4RgK2sPE77KoPcWi/4HoeBmJjiuRhgZ/X+3u9vfVaNuPbvPja9f77Wls8Ms35f3lri/4p8h1DMZosF06uvx4dL7QvP5lN75uzGQ3bsGAiLY7AHR2+uvMYDC25Trd+MqCcxIJoFRO+/t0VyFtm7X++Q9uvPD6/dx4saHFjY9e9bQbXzNuFzfeQ39MjFv5Fze+ctxubjzaZtGxoBx8HzI4RuRz/sFmXae/78XfY/5yC4Vg/ATtGbv+BTe+om1nf8GJemocs8ppp0nhcTr1/xD5qa9344eef6wbv+3ky934DktOd+PLO4J9r2fzftcPVRb9h0o2C12BJJJoc/9HTERERERERGSo0QRSFZL+nzQGdxkXkTx6E+v4X5ILSS4ieRXJtsFqn4iIiIiIiIhIb5pAqmJmb97abein081sXzPbB8CzAE7d2g0SERERERERkeFLE0hVSK4nOYfkdVWxc0nOzV4/TfKrJB8kuZjktKCeuqzs2KrYX0jukP16BMm7SD5O8j3Z+/Ukv5vVu4jkv0TtNLO12WcIoBnZ0zBITiV5L8kHSH6N5PqgfSeRnE9y/q2/npfSRSIiIiIiIiJDQrlsw/ZnKNIEUrrlZrYfgB8C+A+vgFWe5PUrAEcBAMkDADxtZsuyIlMAvBXAuwGcT7IJwEkAdgHwxuzKoktrNYLkhQBeAjANwP9k4XMAnGNmbwKwNPqsmc0zs1lmNuuw957U9xqLiIiIiIiIyIimCaR0v8z+/RMqE0GRywFseNT+cdnvG1xhZmUzewLAk6hMAh0B4HwzKwGAma2s1QgzOwHAjgAeqVrOQQCuzF7/vD8rIyIiIiIiIiLSFz8f5chWwqsn1pp6vV/I/u1B7f77I4DdSE4A8H4A36h6r/f1aAaATrwmM+sheTmAzwK4MOWzG3QXN84otnJVyS0bpq6P0o5GKdWDlL/dXf5yUy/fa29Pa3+kUIhTQkYpzMO+CFbBgje87QIAXZ3+uvUEeUfrg7yjTc2Ds+uPavPraWz0299d9Nu5alXBjaeuV0OT356on6N6InU5v55czq+nGKxvqnxDsF7BvhSVj6Sm4QaAhnxa30UZVgcrq2E0VqI+KpX8NMTRfh/VE2nv8OuPxmKU/jjq56g9URruKO1ytFpRWueGhrTtXioFKe17/AWnrlc0fqJU97UUu/1tHx2/o+N9tG5RvC6oqLnFT7mdi75/mvzy0Ziulfo6RWr25NkHtLrxlWujse7XE+zC4TlMNHbXrvePl1Gq++j7v77OLx+dk0TfG0v2P8SNv7zez5dSV+d30Kcm3+DGAeCZcTPdeHc578Z3f+xqv017zHHjXXX+Nu7cYUc3virYBtEQLU7c02/PGD91erc1uPEp5l+s/xImufGeHn8fm9C5wI2vwAQ3Xi77237HCf4Kr2n3y0enMH99wW9ne0d0TuWP6dP3+L0bf2bsDDdeKPv93GnbufGn2/3xUCr77Tlu4h1u/KW23dw4AHSVG934nY+Od+N1QZ9Gx+nlr/jnrzfP+rgbb5rkHyd2WHK6G182/UA3fvD9P3Tj7WP8MQfsHcRF0ukKpI09A2BPko0kxwA4fCCVWOUs+BoA3wPwiJmtqHr7mOw5SVMB7ArgMQA3AziZZA4ASI7z6mXFbhteA/gHAI9mb98L4APZ6+MG0m7pW3TyKCIiIiIiIjJc6QqkVzMze47kFQAWAXgCwEObUN/lAB4AMLdX/DEAdwDYAcDJZtZF8gIAuwNYRLII4McAznXqJICLSY7OXi8E8KnsvdMAXELy3wFcD2DNJrRdREREREREZMiy8uBc8S/9owmkDMnxAFYCgJmdAeCM3mXMbErV6/kA5tSqMyvDXrG5QdkSgH/LfmrVWQZwcPD2CwAONDMjeRyA+bXqEhERERERERHpD00gASC5I4DbAXx3KzdlU80EcG52a9tqAB/byu0RERERERERkWFAE0gAzGwpKrePJSN5AoB/7RW+x8w+vantInkNgF16hT9nZjd55c3sLgD7bupyRURERERERESqaQJpE5nZhRhgBrR+1H3U5qhXREREREREZFsXZbiVzUMTSCPcM88XN4pNmeyncV25xt85U1McR6nTiwU/1W1dkOo2EqV7jp6vFqaBDtpvZQtTbkfKQfrmSFR7sTvIWxyI0vumphKPykdpqaM+rQ/qH6z1ikTrlQtSpHd1bLxfAOljcbAMVmrzKN32QFKel0p+m6IU4xYsI0olHtUT7celYpByO9j20XEo6utItA1KwZiO2hMdSKP2RP0Q7Rulkv+B1DEUieqJxpYF4yeqJ0qtPJii77LouBW1qSsx/Xv0XRN+byTWk7qPRUqJx/tyMHaXrfTLT53oH3dXtfunqn/+i19+ymQ/lfiadX57Vq326xnV5i83OvatXevX09zsp1SPLF07yo3vNHqdG19daPbrGbNPuIypz93mxpftNNONv7zHHDe+/fxfu/H1ex/ixtsLk934a0b5fVco+TvZ8+P8i+1ft/QPbnz5a6e78cdfM9uNT1t+pxt/bvtZbvyxSUe48T1evNWNvzDpADe+pt1NwIymhuh7wN+X1qz1j0Ftbf5YLBb9+pdut5cb3/UFv39e3nGGG/9LYaob3ze30I3/tW4PN/58bpobn7IifuTrK+P9z/SUx7vx6BSATDs3GNNccOOjGzrc+PIOf78/+P4fuvF79v+UGz/01m/4Ddp9bz8uMgBb539DItuw1MkjERERERERkW1dzQkkkmNJntJHmSkkP9TXgrJyS1Ib2F8kLyJ59Ob6LMm52cO2tziS/9nH+3uQXFD1s5bkaVuqfSIiIiIiIiIyvPV1BdJYADUnkABMAdDnBFIKkkPx1rq5ALbKBBKAmhNIZvaYmc0wsxmoZGLrAHDNFmmZiIiIiIiIyFZgVh62P0NRXxNI3wYwNbuq5TvZzxKSi0keW1XmLVmZ07Mrje4i+WD28+b+NCS7wudKkr8BcHMW+yzJB0guIvnVqrL/nMUWkvxZVTWHkPwDySdrXVHEinNJ/pnk9QC2r3rvy9kyl5Ccl5U9GsAsAJdm69nslauxvBOzsgtJXk2yJYtfRPKHJG/L2vxWkj8h+QjJi7Iy3wbQnC330n505eEA/mpmz9Roz0kk55Oc/6fbLuhHlSIiIiIiIiIykvU1gfR5VCYjZgC4F8AMVNLEHwHgOyQnZmXuyq6AORvAywDeZmb7ATgWwH8ntOcgAB81s8NIvh3A6wHsny13JslDSO4F4IsADjOzfQH8a9XnJwKYDeA9qExsRY4CsAeAvQGcCKB6kutcM3uTmU0H0AzgPWZ2FYD5AI7P1rPTK1djeb/Myu4L4BEAH696bzsAhwE4HcBvAJwNYC8Ae5OcYWafB9CZLff4GsvY4DgAl9UqYGbzzGyWmc2aeegn+lGliIiIiIiIiIxkKQ/Rng3gMjPrMbNlAO4A8CanXB7Aj0kuBnAlgD0TlvE7M1uZvX579vMQgAcBTENlQukwAFeZ2XIAqCoPANeaWdnM/gxghxrLOaRqXZYCqE6TcCjJ+7L2H4bKZI6nv+UAYHp2VdZiAMf3Kvsbq6TZWQxgmZkttsr1ag+jcntgv5FsAPBeVPpdRERERERERGRQpDxrqL+pp04HsAyVK5XqAHQlLKO91/K+ZWY/elUjyM8AiHIpVudM7Ku9G9VBsgnADwDMMrPnSJ4JoGmg5apcBOD9ZraQ5FwAc5w2l3u1v4y07QMA7wTwYDbBJyIiIiIiIjJsWTmaGpDNoa8JinUARmWv7wTwSZIXAxiHylU8nwUwqaoMAIwB8LyZlUl+FED9ANt2E4Cvk7zUzNaTnASgCOAWANeQPNvMVpAc1+sqpP7YsC4/ReX5R4cC+Dn+Pgm0nGQbgKMBXJXFqvuiVjnPKAAvksyjcgXSC4ntLZLMm1mxj3IfRB+3r/XW2LjxRWir1vo74aTt3TCee84fRtFTofI5f0i0jqk1B7exlpa8G69Lua4OQOUCsI3lcnFFqcuo8YispPqbg3VOXYf6+rT2ILF8OTiQN+T9egZrvaLl1tX5y43qaWjyx3RUT9T+wdLYGOxjQXtaWhqC8oPWpOR9oKXZ/8C69h43Xk58bmDb6Oak8q2jgj4K9tVofeuCfcMsrYOifTJqT33wzRpt43yD/4FgCCW3J1puXdj+xGNi1M+J46RW+fqgM1K3fUNT2mlPPpfW18FhMfzOjbZBaj2pwm0f9POK9f5xbsr4Djf+VJN/zrBmnb9iO05ww1i/3m9PoeAPltZWf/sWCv5AKZb89rQ0+/V0l/z2PLN6lBvffpT/d9q1Jb88ADwz+S1ufOelf3Tjz+54kL+MfQ934633XOvGu3f361ld9rf96Bb/+2Fdsc2NPzVxthvfedVDbvzplp3d+KPjD3Hjr1/zJze+qMl/3OtjEw9z47utvN+Nl0qvc+Pdwb7U1BCdI/nlOzv9Md3W6o/daAw9O8lf351fus+NP9KyixtflNvHje/a+LwbX1Ea78aXj9/DjQPAjo/d4sbNdvU/EBz/evyhiFw+OM9myY2/sG6sGy/1+AtuH+MfuA699Rtu/LbDvuTG3108xo2LDETNCaRsguYekksA3ABgEYCFqFy9c4aZvURyBYASyYWoXGnzAwBXkzwGwG149VVF/WZmN5N8A4A/ZidR6wF82MweJvlNAHeQ7EHlFre5idVfg8ptZ4sBPI7K7Xgws9Ukf5zFnwbwQNVnLgJwPslOVJ7VFJXz/B8A9wF4JvtM/K3umwdgEckHo+cgZQ/mfhuATybWLYlS/+MsIiIiIiIisq3r8xYpM/tQr9Bne71fRCXzV7XqKeUvZOWeBjC9xnIuQmWSpjp2DoBznLIXA7i4V2xur9/9P09U3jMApwbvfQnARtO3ZnY1gKurQm65oM4fAvihE59b9fppVPVPr/c+B+BzfSyjA4A/NS8iIiIiIiIisgl0LYWIiIiIiIiIiNSU+pDmTUbySABn9Qo/ZWZHbYZl7Q3gZ73CBTM7YLCXlS3vPAAH9wqfY2YXDlL941F5BlRvh5vZisFYhoiIiIiIiMi2wFIfnCmbZItPIJnZTag8IHtLLGsxgBlbYlnZ8j69metfgS24PiIiIiIiIiIigG5hExERERERERGRvpiZfvQDMwOAk1Re5YdL+aHYJpVX+U0pPxTbpPIqvynlh2KbVF7lt2T5odgmlR/e5fWjn0392eoN0M/Q+QEwX+VVfriUH4ptUnmV35TyQ7FNKq/ym1J+KLZJ5VV+S5Yfim1S+eFdXj/62dQf3cImIiIiIiIiIiI1aQJJRERERERERERq0gSSVJun8io/jMpviWWovMpvyfJbYhkqr/JbsvyWWIbKq/xQLr8llqHyKi8yaGhmW7sNIiIiIiIiIiIyhOkKJBERERERERERqUkTSCIiIiIiIiIiUpMmkEREREREREREpCZNIImIiIiIiIiISE2aQJIhieRuJD9Acs8aZXJVr9tIziI5bsu0cOsb7D4iOXYT2zOa5EyS2yV85jWbsszhhuTOG7YDySkkjyY5fWu3SwbHIOxjOi5uIu1j0heS47d2G2TbtS0ep7fkcVH9Ey5jHcm1vX6eI3kNyV0Hc1kim0oTSCNUdjBsyl6T5Akk/4fkp6oP3L0+cwjJPbLXs0n+B8l3B2X3SWzPbRsmE0h+BMBvAbwTwOUk/8UpPxfAMpKPk3wngEUAzgKwkOQHnfK/JPlhkm39bM+pVe3ZjeSdJFeTvI/k3k75XUn+hOQ3si+7H5NcQvJKklOCZbx3wzboZ5s2ax8BWE7y9yQ/3p//6JK8pKo9RwJ4OKt/AcljnPLvJPkUybtJvpHkwwDuI/k8ycOd8qlj6ACSo7PXzSS/SvI3JM8iOcYp38D/z955h01OVX/8892lLHVZimKhKyIgKIJUKaKIDaUqClJEUUQQFBXbCihK/YkooEgTRREQBKQsZQEpC2yDpVpgKQo2kCYo5fz+ODe8efMmmdzMZN7Z3Xyf5z4zyXzvnZube5Kbk1Okj0t6Z9j+qKQfSvqspPl70J8FJCm1vYWkL4Rzkcf/CnAtMEXSXsBlDJ3fA3P4sfNn0GR+22RBKGkZST+TNEvS2ZJem8NfUtI3Je0V+v81SRdLOko5SktJx0raOLJPjY4R8TLW9HWxlbHeyljTczpqfEKdpuW+spyp4fuqpMck/VTSlul50aFP30v1aV1J9+H3pQckbZbDXzfI5c8lLSfpCklPSLpV0lty+FHXoT6M0X6SlovoT9PzZ7qkr0tapWJ/BnEODdr6tenrYuwcanp8Yq/TjY5Pqt46OWWVIrkBjgUOAl4DvBb4InAy8Cvg1FS7UePfokUjMLO2zIMFuANYOHw/AjgX2AW/SJ2aw/8+cCNwC3BY+P4N4ErgqBz+i8CfAnf1Kv1Jfb8VWCp8Xxi4PYc/C1gaWAl4Elgl7H9lAf8v4RgfA34NbAssUNKfO1PffwdsG75vDtyQw78O+AzwlTC2XwCWAz4BXF3wH88C/wTOBN4LjB3lMZoFvB/4BfAv4LfAR4CFCvozK/X9RmDF8H1p4LYc/kzgjcCGof0Nwv43AtN7MIfuBOYL338S5uwmwETgNzn8XwBnAxeFc3A+sCtwOnBGD/pzGzAhfD8ojNHXgSuA7xb0fyFgKeApYJmwf5H0ue9m/jBYMn9X6vvZwAH4oml34Ioc/iWh3ycC1wDHA28HDgV+m8P/BzAVeAA4EnhLhT41PUaxMta0zLcy1lsZa3pOR41Pn+Z0ZTmj4fsqcC+wL3ADfs8/jnCfKelT+j42GVgvfF8VmJrDvwV/eNwZeAjYIezfEripm/Hp0xg9AfwV+D2wD0EGRnH+3A8cDTwY6hwAvHoOm0ODtn5t+roYPYcaHp/Y63Sj45OqNwX4Hy7/04D/huO/D9gqh39zXhtJn+uOf1va0kQZ9Q60ZZRO/PCF7jRgTGo77+H/TkDhgv84QwuK+QtuMDOANYHv4Ave2/Ab+IoF/ZkBvCZ8nwyMC9/HklowpPgzU9//mvkt7wYzI3wuhj/AXIIv7E4ruJDfm/p+a9X2w/cHi37LOeYJwCeBq4C/AScBm43SGE1PfV8I2An4Df6ge1bBnFg8fL8+M4fy+pNu/6GivnYxh+7O+6+S9m8Pn/OFsR8btlV0jiP7k140TSUoCcL/5bWf9Gcs8PfMeBbJWMz8GTSZT8vYtArna2bq/PylyvwJn6/HH2DuBO7BlR2rjtIYxcpY49fFyHPWyli5jDU+p2PGp09zurKc0fB9leHytTzwJWA6/sB2eMH43MOQUnRK5rdZPehT1HWoD2M0A/c+2Ao4BV8HXQbsBiw2CvMnfc7eDpwAPIpf7z41CuNTZw4N2vq1H9fFmDnUj/tYzHW60fFJ/fYrYI3U9urhnK1M/vX9JnxNMCaUnRhSIM3MHG/l8W9LW5oorQvbvIuHJL0jfJ+Nv5Ep8/03MzPgpWQ7fL5EviukmdkdZvY1M3sdfmF/BfB7STfm8A8AJkk6FF+AXC3pm/hF8bQc/oOSvivph8A9ko6RtLGkicAjef0JnXrKzM40s/cCbwBuxhfgWZwr6XS53/H5kj4fTLn3wN+UZfGSpFUlrQcsLGldcBNr/KaTBzOzx83sZDPbElgbuAv4nqSHRmGMXjbpNbNnzezXZrYdfrO7PId/CDBZ0p7427pz5O4qp4c+ZfFvSXtLOgh4XNIBkl4jaTfg6YLxiZlDd4TzA27qnJyDVYHnc/hjJC2AL8oWBhIXnAXxxW63/XlSQz7y/wQSE+v5yJeZ6ZLOwhUKVwFnSPqYpFPweZHXn5j5M2gyf42kQyUtFL5/KPRnC/wSOgwyAAAgAElEQVQNWxZj5G49ywGLJu4Hof8L5PUndOqPZnaYma2BL8jG4QvwPDQ9RrEy1vh1sZWxnspY43M6cnygD3IfKlWRs6bvq2n5etDMjjSzdXCLof8WHO+PgEvCGF0m6ftyF6xDcKvZLJ6TtJXcTdtS53gz3EKsm/GB5sfIzOwlM5tkZp8AXo0rbbbGlSRZND1/0hV/b2b74C48R+DWylkM4hwatPVrP66LMXOoH/exmOt00+OTYDUzuzPVybtwC8S8MQL4GK4g/DuuBNsV2CXcT/bNHG/M+Ldo0Xv0Q0vVlsEr+CJgMm7eexH+puhqXLO9ZQ7/CNxc8lbgqFDna8Ak4KQcfpHVjSh+KzAeNzX+P9yU/8v4BTiPuzhwMH7zXBTYHrgYXwy+Kod/XY0x2h2/Qf8TN1u9CzgcGJ/D3RI3fb4bd+k4D39D/HfggwXt545R+G2FURijL9YYo9eFuXF+mBMnAu8umXM/Dpxl8UXFHbgZ+hu7nUNhbE4H/hzO2/P4zfRaYO0c/gHh9weA/fCFwcm4+fTEHvRnLdxC4Geh/Bk3+58KfDSHPx/uFvGR8H0j4If4G9BFup0/DJjM4wqEb+GL/gfxB4yngLOA5XP4O+OLqr+FuXwlbnL+F/LfVBeOT8m4NT1GdWSsSZlvZay3MjYqc7pofPo0p6PkjAbvq8CxsfIV6m2OuxzOCHPzEuBTwPw53LVxZe+lwGq4i9O/8Qfjjbodnz6MUdmcHuFK24f586sBG5+6c2hg1q+M7nWxyB277/ex8NsK/R6fVL2z8fXuZqGcgLsgLkjGei7y/EaPf1va0usy6h1oyyhPAI8/88FwgV6flGlmDndDhuLWrIIHeNspr07eRbhH/T2+Yf67esXHfbjHFvGBzefQMYrlH1yHX3cO4dYOawNvBV6Z8/uE1PdXE+ItAEsAOwBvy+PX6Q/+hvM9wP547IUPA0t0eX7P62b+DKLM44vLpQp+S5uAj2XI3WQ+YF0yC8qEDyxa8b/XyNnXyBhFjEdfZLiVscI2u5KxULeJOd2NjDUl97XlrIRb+75asf2oe1Kos1sdfhPj080YUeC+m9PGhMz2aF8TY8d/EOdQ39avDV8Xa82hpsanznW6yfFJbS8U2j4fuCDIwcK4ldOiKd7CuDLqINwaajfgQjxm2ojrR1Pj35a2xJRR70BbBruQExSyx/zzIvkjgi3PzfyaYzpQx9AH/qDNodj+xPJj3/g3LcPzlMz3aYwG6pgH8JzN6TI2UONT8xgaO+ZBm/+D2KcB5A/M/BlE/iD2qQ/XxUE73qbXKtHWhqHer4FjcAulq3Drpk1xC74z67RZZ3za0paYUpRKsEWLBJVTY9bkrxzJbxqV0rb2kQ/xYzpoaHqMYufQoPUnlm+R/KZluGmZnxtkck6X4UE7Z3O6jA3a+EDzczrmGAZR5getT4PGH6T5M4j8fqDp60TsdXHQxqjptYoBSFoNd9V7CXfd/gZuvfdH3JLu7ky9Vc1sJ0nCYzy908xM0u9xV7u6GLTxbzEXoQ2i3aITYm8YTfObxiAe76CNUSwGbUzndH4sBq3/czq/X/8xSBi0czBo4z9o/R/EOR3DH6S+9Os/Wv7cze8HBu0YBm2M+jU+P8GtiX6Oxwu7DFgSOAy3Lsr/MzMDLgmfyXY3Yzho499iLkKrQGoxp2FueEvUNAbtzVt7znqLdnzmfrQyNrpox2fuxiBaILUox6CN57w4h5ruz9wyPouZ2UVm9kvgeTP7lTkuAibk1JsqaVEAM9vz5cakVfAg8S1aDBxaBVKLThi0B5njGubPHjA+DN4YxfLPaZg/aHO0af6XG25/0Pj/GzA+zPnXuVj+oM2JOV3Gmp6jg/hwG3MMsyPbHsaXtHGWkNk34h4jaaUO+27ohl8Bsed4dsP8QZPJ2PGc3TA/dp0CXVynJY2RtFEH/uzI9gftujiw9zFJYyX9vAM/GZ+xqX3HZjgLZCuZ2V5m9nTO/j8Db0/14V0dezwcg6ZgazEXQcFSrkWLXEha08zuaJC/lZlNSm1PJsfs0szeUVA/lv/xvP1m9rPR4FdBdkz7MEax/NMK+Hvm0KP5nZAzh5bP45nZg+H3Jc3ssbr82P7U6P/95I9PrXhhfZDhbmV+Y2CmmT0jaRdgHeA4M3ugoH4sf9O8/WZ2XdU+57TZ1RgNmgx3QitjHdvPnt+oOdfrORo7PqFOt3O6slxKGgu8D1gRhmJxmln2Yasuf7qZrdNpX4U608zsrT3iX2VmW3bal/l9TWB1UrFbytYSMXxJS+bsfsrMnk9+j5TJbufPUsC3gI1x2bweONTM/lVQfxywD7BJin+imT3XI/4PcnY/AUw1s98W1LmIkdeVJ/D08D/O/lcN/k1mtmHef9dBznVxVkl/vp09F7FzqOnx6YT0nAvXlDPMbJcSfnZ8Lgc+YGalyl5JewO/yCqFJL0O2NfMPh/T71T9YdccSWea2a4Zzsv7YmW4RYsYtEG053FIeoqhC/QCwPzAM2a2OEB2QVCDX7pQz1nkfjH1fRyeMvaFkkOI5a+X4W8JTAeKFmVN86PHlObHKJZ/cYa/LfDXXvFrzKHfBb5C+ysB9wJrBH72hhrFj+1Pjf6vm/o+DtgR95/PRR9kuGmZPxFYW9LaeCrbU3B52azgkGP5B6W+jwPeBkwDCpUpTY8RAybDrYz1VsaIn3NR/BrH2485HSOXFwHPAbPwQLOdUIkvaUNgI2AZSQemflqc4VYB6Tqr4fNwvKTtMnVGBN2twR+Hp+leWtIEhqwCFgdeXXIsE4HNcYXQJXjK8espWEvE8vF1yXLA46FPSwCPSPo78Ekzm5ZpPz0fEiQP81/oMH868oFfAdfh1yqAjwFnA+8s6P/PcPee48P2zsCZuCz3gj8OWI0hS6PtgTuBT0jaokAJcB+wDPDLsP1h4G/AqsDJwK5d8idJ2h74jVnnt/8VFELZ68SlwIvAWWH7I+HzSeB04AMZftQcouHxiZlzZvaipGUkLVCkEMoZn9nADZIuBJ5J8Y7N1PtxQXt/Al6eN5IONrPv5nELkLUoWmPYj64Ue1mB3SqPWjSJVoE0j8PMFktvS/oQvnjtCZ/IhXrODecGSdf2kP+59Lak8fgiYlT4oU7sOWh6jGL556W3Jf0SuLJXfOLn0Jsy7a8D7N0rfmx/Yvk5b1y/L+l64JsF/EZluGmZB14wM5P0Qdxi4RRJu/WKb2bDFr2SlgOOLGm/H2M6UDJMK2O9lrGoOVdjjsaOTz/kPkYuX2tma5X1tyZ/AWBRfG2b7v+TwA4Fdd4AvB9/+E2fh6eAT/aAvzf+0PhqXCmYPAQ+Cfyo+FDYAVgbTw2+h6RXAj/tIf8y4Hwzuxzc2gLYGk8pfgKwfoZ/LP6i56xwDB8BlsUVwafiyqtu+Eua2WGp7W+HOVeEN5jZ2qntyZLKMlbF8l8HvMPMXgCQdCIwCXgXrsjMw1vMLG1NeJGk68xsU0l39oB/ILAI8KKkZ/FxtUSpm4NYhdDGZpZ29Zwl6QYz21huVZhF7Bxqenxi59xsKiiEUvhrKGMYfn2pix2BGAWSgSuegK8CC0l6kqFryv/wAN4tWjQPM2tLW4YVYErD/OtLflsyVZYG3g3c2yt+Tv35gbsHhV9lTJseox6M6RuAPzXF7zSHCvjTG+bH9qdMBtZJlXWBTwO39Wr+jBK/7HivBQ4G/oAv9sYCs3rFz6mvGH4TYzToMtzpnBXwWxnr0ZyrM0djxyf2GDrxY+QSOALYKuJ/Y/kr1BiLDRvmfy6Sf0v4nIZbKwm4s4f8qUX7cFfE7G83F82HPNmpwT8af+AfE8pOwCEl/T8d2CC1vT5wQg/59wLjU9vjgXvC9xkFde4Glk9tLw/cVVQnlh9bgBuK9uXJJp4yfv3U9tuSc1XQ/9g51Oj41JhzE/NKhXFdpNtzU+cck7lnAt/tRT/a0pY6pbVAmseRMcEegy+mC01ja/DTMQISfpnmfhpDrg4vAPcDn+gVP+NTPRZ4I/62ZFT4oU7UmNLwGMXyU2bDCp+PUhJssQY/ag5lXBfG4A+J/+ghP7Y/sTJwTOr7C/hbsp1K2m9ahpuW+Q8DHwU+YWaPyuPlHNUrvqTjU/0dA7wZXygXoukxYvBkuJWx3spY1JyrwY893n7M6Ri5nAKcL2kM8DydLSli+ctI+j6wAsNjJpVZMT0q6VhGxlnapkf8EyRtk8MvsnaYKmkJ3FVnGvA0cEtJ/2P5j0n6Mu46Bn7+Hg9uMHlugi9J2gk4N2ynLbry5kUlfmY9cCCe+hx8zj2NP9ST4iduWfMDH5f0YPhpeeCubCdi+SkcCcyUdE3o26bA4ZIWodhi+gvA9ZL+HOqsBOwT6pzRLV+ScNe+lczssGCp+CozKzrPi0pa38xuDvXfhlvoQb5L817AqQoZwXCrur1Cf/IsZWLnUKPjQ+QcNbNDACQtYmbPZH/PQu4iewo+hsvL3XX3NrN9OtUtQNn1NA+zh1U2O1jSWoy8pvymZn9atKiMNoj2PA55QOMEyUL6ZDP7e4/4k3P4R5vZvfV7XR+SNsv05wEze3i0+KFO1JjOa4idQ/JYEFn+eVYcLDOWH9ufRmWgDzLcmMyHheblZlYU56IrfqizW7Y/Zlaa0afpMRo0tDJWjhrzIWrO1eBHH2+Tc7qGHN8HfAi3gui4CK3BvxePKzUsZpIVBNoPdW7DHw6zdXJdP2vwLyEnjlPyENvheFYEFjez2ztxq/IlLY0rZzYJu64HDsVjxixvHq8lzV8Zz3q1If7gOwU4APgL8FYzu74bflVIWqHs9+w5juVn6r4Kt8IRbuFVFtsxqbMgHjtJuMVSaaDnGL7cje4l3LXujfKYWpPMbL0C/nq469YwhRAey+l9Zpb7clMeekFm9u8OfY+aQ7HHG8uvMUdfVgiZWUeFkKSbcaXUhWb2lrDvDjNbs+wYSvo7I2knbH8WD77977A9AdjZzE4oqH8qsBZ+PpNrilnNhDQtWsSgVSC1GChImh/4DP62B+AaPNvC873ghzqvZCjY9S2dHvKa5sei6TGqOabbpPlmdnERtw6/DiQtht9MR6RH7QW/KYTF20SGxudaPBvNE6PXq+Ygjz+wa9Xji+WHOgvggTfBXbkK53I/MIgyXAetjJX+R9ScG7Q5GosYuZRnM3qPmVUJoF2Hf72ZbdKZOazOzWaWjdnSS/7tHSygsvyorG2x/EFErDVFeMBeLsOf3i1f0rLht0clLYOnUr/XzPLi7iR1FgeWMU+9PuyY8hR5sfzw23QzWyeteJB0mw2P7ZRXr6NCSB4c/jW4G9jTqf1bm9llZe1Xgdz6yczsVkmr47GS7jazS3vBr9mnKIVQIvOx41/y/181s8NT2zPN7M0ZzjAlU+a3u8xs9Tr/3aJFtxgz2h1oMbqQtLKkiyT9Q9LfJf02aPF7xR8v6VhJU0M5JtzMinAinkXghFDeGvb1hC83b70FD163E3CzpKLgmo3zQ53XSjo/jOffJJ0n6bUlVRodo1i+pO8B++Pm4HcB+0sqDAxYgx81hyStKWkGcAdwp6Rp8vTGveLH9idWBk7F3xTuFMqTwGlF5Nj50wd+7PE+hwfrPEXSD5LSK76kzYE/4gFrTwD+oIK06V0c85wuw62M9VbGNidiztXgxx5vP+Z0jFw+Alwj6WBJByalpO1Y/kRJP5W0s6TtklLCBzhO0kRJG0paJyk95F8qDzJcCknj5OnRl5Y0QdKSoaxITta2GvyxkvaWdJikjTK/fT2Hv7CkL0k6KPzXbpIulHSkhlydavNT9U7F5XJ7PLjzB/Bg5UX8w4DbgR/gLqnH4HGUuuLLU7DfBEyR9Bk8a+z7gd9IynUDlq/77gHOk3Sn3PInwend8lN4Xm7tZ6GdZSjISihpNUlbSlrUzJ5IWbVsncPdD/gt8DngDnkg/ASH5/Bj59BEfNxPlK/1fohbRR0s6Ws94NeacwBm9lBm14sl9IfC8ZqkBSR9EY/TlAtJZ8jdSpPtCWGeJ/+dHdsxkpTij8UTAxThJrlyrUWL/sMGIBBTW0av4Caeu+JvZOYDdiEnEF0X/POAQ4CVQ5mIpyAt4ucFuisMblqHD7witb3MaPID5wpgj9SY7g5cMZpjFMm/HRiT2h4L3N5DfuwcuhHYIrW9OXBjD/mx/Ynl5wWfHLGvi/nTND/2eHfLKz3kT8Mz8CTbqwLTivh9GqNBk+FWxnorY1FzrgY/6nj7NKcryyWRwWtr8H+Op+4+A1cMngac2mF8vgs8jFujTQ7l6h7yt8UzPT2LKyyfAp7M4e2Pxyz7L57G/P5QbgP27QH/p3iWqs+HeXds6rcRge3xGI7H4IrNq/CH+U3x+FZndstP1bur7Pzk8O8FFug1H3cxXBhYCo/BtGzYP4GCawQwE49FBO7ydg+wXdjOC/YcxU/V+xhwYZh33wnHtGMOb7/w2wW46+kHO5zjWbgbF7gF2FRg/5L+x86hWfg6b+Ew9xcP+xciZ+1Xg193zp0LbARMxxU1XwR+VcJfGvgF8Dfg7/h1ZqkSft7YlZ3fo4BzgC2BdyTHVcLfFHcXvBdfV8/KG5+2tKWJMuodaMsoT4CSrAU94scu1KcDq6S2V867IXXBn5XZHpPd10/+gI5RLP92PAVvsr1k2U2sBj92fJp+2I7tTyz/JmCT1PbGwE2j2J9G+eH3hUg9QHcqMfy8udVpkdWHMRo0GW5lrLcyFjXnavDryNjAyXFThXpZFu8hTiERy78Pj1eiivzYrG2V+Ol5hSsGfwL8BliQAmVH+BSe8EKp7bx5G8VP1TsFWD3ieM8j9bKuV/z0dTJ7jcobn7z5BrwKV6zsl3fdjeVnuKsBnwX2Bd5Y1B/iFEJ3ZbYXBS4Dji24DsTOoRl539PzpUt+3TkXpRCKLbgSd0Jqe8nsuc/wx+Cu5+eG+bo3MLaE/ydgG2AlPGHACtTIQNmWttQpbRa2FpMlfQXPomB4FoXfBZNozOyxLvnPStrEQvA6SRvjb+CKcFD4j/vwi/8K+FvQXvEvk8dT+GXY/jBQ5lPdNB/gn5J2SdXZGfhXCb/pMYrlfxeYIQ/smmQrObiH/Ng5dJ+kbwBnhu1d8DeyveLH9ieW/xngDIW4BcBj+Nv/IsTOn6b5Uccr6QO4K8ECwEqS3ozHo8nNZhTLx7MTncLQ+f0YvlgvQ9NjNGgy3MpYb2Usds7F8mOPt84xRPFj5DJc+y2738zeUdB2FB93P1rdzMqybGVxG7AE/iDZBP+PwB1mNuI48mBmx8vdPFcHxqX2/6xL/gKp314APiXpm8DVDAVbzmvfJF2S9D9sFx5LLB+3FrtJ0qO4NVWSaa8oblSyjrgj8JP/LboPVOW/JGl+8xhk70t2ShpHcdiPpyStYiGekZk9IndLvQBYowf8pA+rAPeb2Y8C/12SHrGRsY3GWohjZGazA/dceUBxMRKPSnqzmc0MdZ6W9H7cpfBNOfzYOfQ/SQub2X9wd+rkeMaT74IXy0/6EjtH/4lfaytB0pHAt/Fr7WXA2sDnzeznBVWOAW6UlGSF2xG3HCvqz0vhPnAjfpz3mlmZS92DZnZh1f63aNFTjLYGqy2jWxgyd84r9/WAn6Qjng08AMwA1u7QpwXxN3VrAwtWOIZY/vb4m5X/A7YdAP7yuFnyP/DF6AV0eIvQhzGK5b8KfxPyQYLJd6/4sXMINzX/AW6FMQPPyjGhh/zY/kTLQKi3OMF0u5fzpw/82PGZBoxn+FvHsrd0sfwF8fTQvwHOx7OylM7ppseopow1xm9lrOcyFjXnavDr3FeblvvKcok/FCZlY/x+eWRJ27H8u4H/EeHagQeafwy4PBz3hXhw3V7xTweuw1+WHJiUEv5E3C3ub7gL3qPAud3ycSuLrXP27wU8n7P/pwRrlsz+VYDru+Wnfo+ypsAzT+0HbAFslpRu+WHez5ez/zXAOwvaXht4Xc7++YGPdctP/T4Tt/h5XRiv/wMuyeFdDbw5s28+4GfAizn811KwDgM2Tn2fUHMO5V7LcAugN+W0H8uvO+eOxO8B8+Oub/8Edikb//C5La7wXJLOISpWx63F9qWDhR2usHwIv7ZcCzyIJw8o4p+AuxLuDGyXlLL/aEtbelXaLGzzMCSNATa0Dimt6/IzdRcHMLMnO/DG4hfRFRmeKePYXvAz/Unzs5ZTfeXHoOkxqjOmis+eEsUPdSrNoX4htj8RMrAE8HFGjs9+dfs6Gog43rzMJoUZi2L5g4hBlOFQr5WxOQiDdL66lUtJ15rZZhH/V8hXQep2K0/ZntuWmV3bI/7EAv4hBfxZuKJhhpmtLc/u+lMz+0Av+J0g6V1mdkUHjiw8RHTLl3S1FVuU5bXVs/lSB5JuMrMNm6yT5WsoC9uXgGfNrc5GZOmSB7t/wcwezWlz42QNL2mCmT0e0Z/pZlYWKD7L7zgnumy/I7/DnJtpZm+WtC3wIVxxP9kKsqpJutPM1pB0MnCemV2mDlnY5IH1345bFN1g5VkC7wHeb2Z/CturAL8zs9UK+Kfl7DYz27PoP1q06BVaF7Z5GObmkkcDlW5osXwYuVBXSDBQslC/iJDNhRJT1bp8eYaNQ3ET1JcIZtJ4jJC+80OdlfDsFysy/GGmyBS70TGK5cuzSqyFv+FL+Ia/Te8FP2oOSVoX+Cojx7NIIRHLj+1PrAxcggerrzr+UfOnD/zY471D0keBsZJej78lvrGAG80PpviH4W+052PINWLxkjqNjhGDJ8OtjJWgxnyImnM1+LHH2485XVkuFVzeA8bglkXLlvQ9ip8oiiS9gpQ7VxmKFD895OcqikrwbFhzvRAUhX+nZB1Rg98JR+CB1AuRPJj3iH+PpLPwa1faxazoxdI0eYauCzP8ogf0WH4nVJpXXdbJ8p+XtDMu+4licP5sJTN7uKjBzAvgq4DKChvy3d/K0HFOdNl+R36HOZeM3XuBX5rZY1JpkxcFJc+zwD7yLHjPFXbO3fp2xOMZCThN0jlm9u2CKn9PlEcB91HiImtmZW7pLVo0ilaB1GKSpO3xDC5VzNFi+VELdeC1kZYEsfwvAmuY+z4PAh/cNeAUfOE0CGMUy9/AzGJSicbyY+fQL/AYME3xY/sTyx9nZmUpqrOInT9N82OP93PA1/BF/S9xl5DDesj/Pm7aPaviNQuaH6NBk+FWxsoRe35j51wsP/Z4ofk5HSOX0/CXBgJewF3gc1Ok1+FL2gaPP/Jq/AFsBdytrSy+zAbA8cAb8RgvY4FnSpR4sfxlgC+FPqRjFBVZ3UwNisKT8eN/GrilqP81+J3Q84f5DvyF8LmzVWpf4YslILG62SDDLxrPWH4n1HHfiK2T5e8BfBr4jpndH5S8RfF3qiD2nMX2v+n2u+1PlELIzL4i6Qg8e+KLkp7BwzAUYWfgLWb2HICk7+Fu3MMUSJK2C1/vlHQJnn3NcOXTrYUH43G5PsHIa0prgdSiedgA+NG1ZfQKnkr2JTxeQGFq2S74pRklcvhHAFs1yL8MWHhQ+KHOiMx2ozxGsfzY7Cmx/Ng5VOjz3iN+bH9i+QcAn8TjRC2ZlB7On6b5UcfbdMHjgowZsDEaNBluZay3MhY152rwo2Ws6Tk9SAWPD7UUIR4THvfmJx3qTMVjy8zAlUF7AIf3kD8Jf9i7G4+/cypwRMXjWRFYK+L4o/i9mGN94B8cyd+tYX4dGWx0jAatP3MCH4/PNzZ8X5iSmJy45deIUsK/FFgitb0EcHEO77SScmpJ++fgSvo/A7uFa8xxTc6ZtrQlKW0MpBaJefjrGa7BLjTPjuFLOgB/E3Yxw82Gc2MCBV/kn+Nm6s/T2ZQ/lv8W/KJ8c6Y/Ra4RjfJDnY/i4zmJCqbVfRijWP6m+FvqStlTavBj59CW+Jufq6hgCl+DH9ufWP5n8Uwd/2boDZuZWZHbZOz8aZofe7yr4pZ7KzLcVaYoI1Msfz18kXVtpj9lMb2aHqNBk+FWxnorY1FzrgY/6nhrHkMsP1YuN8rh5mYYi+VLmmpm60q6DbcAeEnSLWb2tpL2kzovx22SdKOZbdQj/jQze2uGPyIujzxmSiGy4x/Lrwo1EI9mLuOPiD3U6zpZvqT7ybG6KbpuVWi/0WPuQ/td9UfSx/N4JdeV41Ob44AtcaXUDjk8wwOyr4e7zRnwLvxlykcK2l/GzP4RcTwzzOwtyTVF0vzA5UXX3BYteonWhW0eh6S9gP3xLAwzcfPeG/ELY9d83FLpKNy0/eWFOsW++cfgMZaqmvLH8n+MZ6ioavrfNB88TequuCl1OiZQ0U2g6TGK5Z+K97/qMcfyY+fQHsBquH97xxhLNfix/YnlH4hnaKnqBhk7f5rmxx7vOcBJeCaVspS1dfnfwR+2x5FKP9wBTY/RoMlwK2PliD2/sXMulh97vND8nK4sl5LOxDMkzUxxDc8S1TUf+LekRfGsZ7+Q9Hfc9a0M/5G0ADBTnq77EWCRHvKfD5+PSHof8Fd8HZXFMeFzHLAubk0lPG7gzcAmXfKrYvaA8fvtUtcJu0by69TJ8tdNfR+HuzgtSX0MO2Z5jNPTzOzOAv6WGf6CZvbfkn2zu2y/0f7gyp0ELyuEKLiumNnnMm2PB87MoU4Nn9PwrJoJrslrN4Ubg5LwbDxMSKcA58k15d+S1sRfyq7YoU6LFr2BDYAZVFtGr+AP8eMYSk+5GnB2D/l/BpaO6M/lxJnyx/JvjByfRvmhzj3AAgM0RrH8qyOPN5YfO4cKU7r3iB/bn1j+hcS5TcbOn6b5scc7LXL8Y/lTY/h9GqNBk+FWxnp7fqPmXA1+1PHWPIZYfmW5xN241CB/Edz6bj7ctWM/YKkOdVbA1zaLAxOBY8lJtd4F//3AeGBN3GVxGrBNCf9XDE9ZviZweq/4gbMR8FEquOP0g9+hrb66NxHCM4TyHK64LAzXUKdOnf/IaaMsTf3ReEzOot+XzGzvBdyAKxWD07QAACAASURBVB4/DYyPHeOyca/RfqP9yeGOBy6M4M8P3F3y+7bAgpHn823hWnIfbmG6S4fxmQBsylDA7b1j/q8tbalbWgukFs+Z2XOSEk39PZLe0EP+ncB/IvrzCHCNpEup5m4Sy58s6VOMzPRRZPrfNB/8jeESlGRbyKDpMYrlx2ZPieXHzqEpklY3s7sa4sf2J5b/Iv5WezLV3CBj50/T/ErHq6HMShdJ2gd/U1coM7H8FK6UtJWZTarYf2h+jAZNhlsZo6cyFjvnYvmxxwsNzemacnkHnkXtkYp9ieKb2TPh60vAGTl9HpFO3ULmNvxBfkTGNEnnmdn2XfAvDl+fwGMyZfkHm9l3U7tWM7NZqfp3SHpztl5dftNWYDWsxjqhrxZIZrbYsB+lD+EP94WIrRPLz7grjsEtkhYroIMrgX8iaT48tMIvzeyJ1P8Pk00z+ynw07Cm3wO4XdINwMlmNjnVj2WB1wALycM2JGO3OB5HKBdV2+9Xf3LwH9xtNxeSLmLI4nMMsDoe8LoI2wDfl3QdruC93MxKLSHN7BbgFkmH44qkMygIlB7GB9zScoT1qaTdzGzE9a9Fi16gVSC1eFieueMC4ApJj+Om1b3ixy7U7w9lAaqZ8sfyPxo+D07tKzP9b5oP8EpcqXIrw8eoKF1y02MUy4/NnhLLj51DmwC7BVPgjjGWavBj+xPLvyCUqoidP03zqx5vOrMSeJaul+mMlJlYfoLPAl+S9F8qxAMKaHqMBk2GWxkrR+z5jZ1zsfzY461zDFX5deRyaeAuSbdU7EssvxPqpGCPjTMTy98RSCuQ7pb0U/zh0YBdcEusIsTy18WTWVgJp5/8Tjgnkn9DZ0p1vpldIOkrMQ3G1qnAPyb1PclGuFNJe1EKGwBJY3HPgtWAf+KK5AMl7W1DsXveDeyOu2CmX0o8CXy1pP9V2+9Lf2oohI5OfX8BeMDMHi4im9ke8rhE78GfDU6QdIWZ7VXQn8Vxq6WP4MrX8+mgtOyA/clRoLdo0Qu0QbRbvAxJm+EmnJeZ2f96wZe0W97+ulpxScdbxg+5x/x3mdkV/eSHcRwBKwlk3uE/mh6jWH72zWoUP3YOSVqhgP9A+H2CpXzLa/Bj+9NrGRj2Zjt2/vSBHzs+4yykuS3bV5ffCZLWsEyMhabHqEKf+irDrYyNaK8rGavQ/og5F8Ovc7x9kPvKcjkA8hUV3LdOnRr8bMDkccBncPcUcCuDE8uui5H8c4D9zKySVVcf+D/I2f0E7t752xz+gQX8aWY2swf87VKbibXPZpaxXOumTp3/KEOexUlQwLwfVyAthytINgGeySpsJB2LW81cBZxibg2T/Havmb0hw9/ezM6L6F9s+033J31d6agQqtDeCMvGsH9+YGv8HLzdzJYpqH8//mLj12Z2U91+pNqLDvTeokVVtAqkFqOK7EK9An/QMnE0yg91cm9Ko9WnAeQP2hyK7U8sPzbzSOz8aZqffTgfMb5lYx7Lr9CffsjknC7DrYyV8wft/EYdb6jT1ZzupVwOmnzVqTNo5zjha8jqYjHgzUCpVVfT/FS9n+BWJoml0fa4q+ZywH1m9vkM/yxc4XJR2PU+4NakDTM7skv+aanNF/AAzCebWaFLZ2ydOv9RhuwcqqGA2RP4lZmNcI+VNN5S7m9h37J4AoBXm9l7JK0ObGhmpxT0L7b9RvvTCTWuK1kl8Na4NdEWeADts4FJVuDGJklW8lCu+BdFtddFLVp0QuvC1mK0USv9aIMYtEwfUM/cfpDQ9BjFzqFB608sP1brHzt/muavDC8v9irHLYjlR6AfMjmny3ArY+WIPb+DNj5Qc043JJdNy1cdmR+0tUFdGTi6lDUSTfMTvA54R/JwLelEYBKe+nxWDn8pYB0zezrwJwLn4hZY04Aju+Gb2R6xBxBbp85/dEB2Dt0BfD1PAUPKNUpDsZVmAqtJw5sxs+lZZU3AaaF8LWz/AVeSDFPYxLbfdH8iEHtdyd43dsdjH+1tmexwuZU7W3RsHNmfOte5Fi0qoVUgtRhtDJoJXGx/mubXrTNIGLQxndP5sRi0/if8orgFT5EftyCWH9ufJuu0Mjxn8WMxaP3v55xuQi6bPt46Kdi/3DA/NsZPrTGy4PYnaSXgEQsubpIWwuNeDa/UMD+F1+DZ8xLFwCK4JcmL8thgWSwPpEMnPA+sYGbP9oIvaWXgOGADfOxuAg4ws/uKDiC2Tp3/6AAL7cYqYI6hGAa8o+C3pc3s15IODu2+IOnFHF5s+033pyq6um9YTkynNGItnGogNg5YixaV0SqQWsxp6IfFz5yOQXtT2p6z3mKuGB/zWA1nVI1bEMufw9HK2OiiHZ+KGES5lMeWOQJ4BX4uhwUlN7M7cupsDHwLWAFfGyd1Vg51JnXJXwb4JLAiqbW3me0ZPg/v6qDjcQ6wUWr7xbBvvVHiH4kHhr8GH8tNgcMlLQJcmcM/C8/umMRH+gDwy8DPy/ZYh/8jPKgxuCvSL4H1C/pfp06d/yhDct2KUsCY2YisgBXxjKSlGFJcbcCQArB2+033p0HE3je6tkyW9D5gjXRbZnZo+Ny32/ZbtChCq0BqMdoYdsGVtKOZnVOy77hu+BUwe8D4EH9Tij3m4wAknWlmu0ra38zK2ohtP/bNaix/0B62a/ElXWVmW0o6wszK3l7HvtkeyONN4aoQqyEJ/notcGiBiXodfid0TBiQg6bHqJZMNijDgz6HKvEHSMZi51wsfzRctHopl9325UjgA2ZWloUsi1OAA3B3pipWC7H83wK/x5Uh3VhFJOh2jOazVPITM/ufpLKMjY3yzewUSZfgrlUCvmpmSYbfg3L4hwX+JoH/aTObGn7+WLd8QGZ2Zmr755I6PZDH1oniS1ow6wolaUkzeyxs3gBdKWCQtBEjlZw/K6AfCFwIrCLP7rYMsEMP22+8Px0wQsaCy+7bcCXVrWb2aOrnWMvGWAun7PPSSbib8BbAT/FjvSWnXosWvYeZtaUtjRVg/7J9wFaZ36bn8Efs64L/WWCJ1PYEYJ8S/nY5ZUvgFb3ghzpHlO0D1sz8ti6e3nM6cDseH+D2kvYr8fG3cCvgaVInAEumS0n7Z+SM6am94leYY9k5dGYO58zU9yW74VftD3BV0fkt4N8FbIanXn4LsE66dDE+aw4YP3u+zgMOwWN0rAxMBH5TUj+Wv05OWQV/wOmVTDYiw7Ey2YUMLwKMSW2PARYuOWfzlIwBKwHjUtsLASuWnN9tgfGp7SWAD5W0H8uPOl81jyGWHyWXHc5XV9cg4IYa/3lzw/yZdcaipL0R5ziGD1wBbJPa/mAiTwX1m+bPn7Nv6QLumGT+AwsE+S27vkXxA+97wFdw5cUKwJeAb1ByLY2tU4P/u/Q4Aa/Cs8iVHcdGeAr5jyelhHsmcCNwAnB8KD/o0P58uAXMmnnnsJv2m+5P4C+LBxr/ALBs5rfsdWUv4EHgdHwdOxvYs9N/lPx34bNKAX/3zPbtmc9F8SDdtfrTlrbElDYLW4tGkZcFIJupIOx7D/BeYCc86F2CxYHVzext3fBT9Waa2Zs79Sf12++ADYHJYdfmwBRgVfzt6pnd8EOdvDG63czWKujTvfgbuVnAS8l+Cymx6/Il7YenAV4Z+AvD33aYBdP8nPbzzmfZmMbyZzHyTc0TwFTg22b2rww/m4lkLDDLzFYvaD+W/37gMEa6Liye4d2Fj+dJ+AJu2NsjM5ue4e8AfAJ/Q3orI8c/1+9f0lMUj88XLBNPoQ/82POVJ5Mj9nXBn4I/MNyOj+ma4ftS+FvoSTl1YmWyERmOlckuZHgK8E4bCjCbLEQ3KuDPazI2FdjIgkVFsKS4wcxy3XFq3Gdi+VHnq+Yx9OKYc+Wyk4tZXb6G0qJvhj8YXsDwDGC/yWk7mZc7AWOB32TqZOdQFD9V79vAjWZ2Sd7vOfxSF7ke8FcBfoHHHjLgYVy58Kd+8iVtgSsKFgRmAJ8ys9nht7zr6oeAH+PXzU/jcbaewddYnzGzi7rhp+rdn7c/IHdcY+vU4H8Szx63PZ6d7kLgi3n3sMA/E39ZMpMhqzczs/0K+Hfj6+fKD4YxFkKx7fehP3sB3wSuxuVlM3ydfmoB/178mvivsL0ULtNvyONX6Gs2a9uq+LogkeGk/0X3pZvNbP1wP9gO+Bdwh5m9vk5/WrSIQevC1qIRSNoZX9CvJOnC1E+L4Re5LP6KP2Bug5uEJ3gKNxPvlp9gjDSUKjM8yJSZYb8EvNHM/hb4rwROxH3Ur8MXPrX4kj4D7AOsLOn2VBuLUR787h9mdmHJ77X4ZvYD4AeSTjSzz0S0P0bSBDN7HNykmvJrSyz/Unzxc1bYTgITPom/CfpAaOdgfHG4kKQnA0e4+8dPso3G8lP4Pn6zntVhYfNN/O3ia/GYBMMeVhkZh+Bc4FxJ3zCzw0razeJYXB7OCv/xEfzh6V7gVFyJ2U9+pfOVwrOSNjGz6+HlB6FnS443lj8b+ISZ3Rn4q+OLtMPwh7+XF9+xMtm0DMfKZBcyPC5RRoR2npaUlwlvXpWxWPedMXlt9JBf6Xxl24s8hlh+jFzGuphV5aevLf8BtkptGy7vWWTjxaybqdMpwG8pP6WAF/BVecDm5+mgNKNhlzoz+zOwQVA+ysyeGiX+kcC7zezOoOC9QtKuZjaFjEI4YCKwNm4RdxuwnpndK2kF3AouqxCK5SNpDLCLmVUOQhxbp85/mNnJQQYvwJUke5vZjSVV1iVOAXMHfm9/pAq5SEEFFLmYRbXfh/4cBLwlqxDC1zV5eBh/xkjwFPBQlb4VIOvydg7+MuRkqsn8xZKWAI7CrZkNd2Vr0aJ52ACYQbVl7iu4Bn1zPKvEZqmyDuWuI/PjN/o3VPyfWP5R+EV6S3yh92vgmBL+rMy2cA0/wIxu+MB4fBHwyzBeSelkWr0lfpPYmZSrXK/4Nc71x3GXkMOAQ4F7gF17yB/hjpDsy4532PfdyP7H8ieTch+pwP9GZPuVTfnDbyNcKYAp4fO2UeDHnq+18YX97FBmAGuVHG8sf4TrSLIv+1usTPZLhpsuuLJrndT2W4GbSvjzmozFuuOciiteV8Gtwf4POL2H/KjzVfMYYvmV5TLvGtFpfsbw54ZC8y51r8SVTpeG7dVxRXtf+WTuIbj70b24W2deiIIZqe93ZH7rmp/6rVSeelGnKh+P7ZOUL+AKkjOTfSX1zgFeVaH9i3BrpsnA48DlYftC4MKSenfjysGett90f1L8q4AFUtsLAFeWjP/PwnXtW7hicjpwUkn7T+EvztLlIdx9feUcfqk7Yg5/wfR3fD2yYEwbbWlL3dJaILVoBOauGA8AG4Y3Pa83syvlqVwXYrgWP42tgaPxC/lKkt6Mm5Ru0yP+l4G9cbcH4dYHZRr730u6mKHAzjsA18kzd/y7G755cNEn8IfIGOwBrIYrzxL3FyP/7WplvqS1cKuA1+BWJF+2ISuhW6zALdDMfiZpGh7IT/iDcF5Wk1p8YFFJ65vZzaEvb8N9vQFeyOF/M7tD0tJm9s+C9mP5XwIukXQtw10Xji3gf69K+2lTfkkz8LeL94efJ+HK1zy8JGkn4NywnQ4amffmsWl+1Pkys9uAtSUlGZKeTP8uaTfzTE+1+MC9kk4EfhW2Pwz8QdKCuCVAui9RMtm0DMfKZF0ZBj4PnCMpCVr7KnycijCvydingV9I+iF+zXoIV4QX4XN4LJOzGbrPfLaH/NjzVecYovhV5JKh+/5USWfTwcVMQy5plfipemfgsRb/HbYn4C+K9izqv6TDgSMzdb5gZl/vEX9b4OpwzSBYDmxuZhdkeMkcnCzpKKq71FXip3A6cBrwtbD9B3z+ndJn/vOSlrUQjNjcEmlL4GJcoToCksaY2UvAnql9hdbksfyASZK2x+N45d3nelGnKn+xzPb5BfsBkHQRfj9ZDLhL0i0MnxPZ9fHRFfqah6oWQrHtN9ofSQeGr38BbpZn5jNcSZ4XhPotwJ9wC8fvp/b/NoebRqz19kWS9sHPb/p8PUY+biLcs8yDq/9X0nSK72MtWvQOo63BasvcXfC0tbcCfw7br6f8LeY0XIuefmtUFiA6il+j/8L9zf8Pv3HsQMkbjhg+8CY8PtJD+EPfhNRvt5T8xwgrjg7HUIkPXI8r5JYAvgjcCawSfhthbdXHObQeHivmfvzN9u1h3yLATineFriJ8T/wB7CVUr/lvZmM4qd+m4Qv0g/B30JNBCZ2236QkzXC9x2APwIbdBp/3GLhIuCfoVwEvA5X1G4yCvxK5yvi/McGmpye2V4If2t7Pv4A+kU8c8kYYNEMN0omY/mp3xqRyVh+pu78eHyoN1EQfLTGnJ4rZCxVf1Fgsdg53ESpcr56cQy9Omb8bf1pJWVEIoVYfqpenmx0mv95dcrmaCw/zxIyr43JJeXqbvmperdm+5DXx6b5wDuBtXP2jwe+lrN/PVLB3VP7V8Rdwrrip35/Clfu/w+3HHkKeLLDHIqqU+c/qhSGW/2PKCX1SpNBpPbVtRCq1H7T/cFfIkwM3InZksNPklPcTiYxBeXB22Ott+/PKffl8JbFrU6zySA2B+7pdv60pS1VSmuB1KJpfBZPeXkzgJn9UdIrSvgvmNkTUuUMtZX4kn5tZjspP8AvVhDs1sxM0vX4Dd7wh8IR9WvyT8RNYafg2R2ul7SNeeyA+UsOZ4qk1a3caqcOf1Ezuyx8PzpYCV0maVdyxkzSm3Bf7arWEVH8BGZ2K/AmSeNxZVzakuvXqe/ZWAqTOsRSiOUnWNLMtir5vW77C1iI02Nm58oDSP5G0lcoSfdqHsQ6G1cowfWjwK96vqqiq3TVZvaspONxBYMB95pZYnn0dKZurEw2LcNRMhnLl/QOM7s6ZemR4PWSsJEWHvOUjEnaxcx+nnpjnewntHFsZv/3zezzKQuAYbDMm/8a/NjzVecYovgRkJntEVMhlp9CbJw9gLFKpUmXW0sv2EN+pThXFpmCPZafwjPymC8GIGkD3Jqyr3wzuzKvsrml1neSbUnnmdn24f6Sx5+Nv7Doip/6fbEwb14PjCs8yuFtRtWJ5Uu6AtjRhlu9/crM3p1p99rw+xFm9uVMG0cA1xb8xbtwK/003pOzr66FUNX2m+7PW4Gv4y97j6/APwm4DFgJj72aQPj8zg1UT6T1tpmtVKEvAO8Gdsdj/6Wvx0/hMQdbtGgcrQKpRdP4r3nwTQAkzUfJwzBwh6SP4ouz1wP74UHtuuXvHz7fH9P5cPE/CrgGv1kcL+kg82Cs3fJjHw4TbALsJs/g8V+GgnHmKsEi+JI0PizcMLPJwbz6PPxNSxZ9edgOioiJwKZh+1rcTTG7GI1VwNRS2ABXStrKCjKfdNF+tCk/gKTX4ougjUO71+PuGw+PEr/q+aqKsnPRkS9pc4ZS7gpYTu7mdl1O3UYVNik0JZOx/M3wDDR5CkJjpFvsvCZji4TPXFeRHCRJEqo+0MTyY88XxB9DLL8qXj4finQxi+Xjga5vlHRu+N+dSCkjCvBz4CpJp4U6e+LXjV7xp0o6FvhR4H+O4QlAhkENu9ThMV0uBFaRdAOwDMMfcPvN74Sih/RG+PIMXfvjD+kzgQ3wteWWRQ3E1qnxH8ukX8iY2eMqfyFbSQGj8mQQI9bTKQXVSsAjZvZc2F4Ij301DLHtN90fIhVCVj85xceA44ATQrtTgF1Cv/bNkiXlughbJoucuYv+GZK2N7PzIvrTokXvYANgBtWWubfgb4i/igdKfhfuRvKdEv7C+ELvVvzC/h1yzI/r8iv096bM9m3AK1Lby5BjelqHH7jjM/vWwt0q/lXyHyvklW75eNa8DXL2Lw+cnLM/G4B4i9D3Dch3H4nip3jn4a4sK4cyEY8ZkOVNBZbN7EsWZk91y09xErPzZykxO6/RnyhT/tTvV+AxdeYLZXfgilHkVzpfVQuR7pNZPv6Q9obU9qoUBKuMlclYforTlExG8SPGdLeac3qukLEK43NwJP+8hvm79eEYYvkz8r6X7avLD7+vjj+kfQ7PRFWlj0lMxWNwy7ae8XHF3PfCnJ0KHA4sEnnMPXGpw62hNsKv52vgrpCFbpBN8yuem65cmWP5uBv2OIYSLqwGnN2hjag6NfjTgOVT2yvkHSce43MW8AzudpWU+4Ff5PDrJoOYysgg1Ld2237T/Un9fmI3c7LXBX9Rl5STgfuAczvUeR8eM/CbSRnt42jLvFFGvQNtmbtLWEh8Eg8qfW74XjlLwij0N/vwmc2qNia7ry6fhh72ejAGO1bc16+H7cIsWpl9sbEUGnmY7LZ9/E17x32x4zOo/Arj+MNu+OTERMvbF/YPhMImp71KMlmXX+H/p4fPeVLGqo5PBL8rpWiv+1PzGGL5P0x9v43h8cKWpPy+GsUPnE2APcL3ZUjFxyqpswLwzvB9YTrEfqrKB8YCR0WO1+0Mz7K0EHBnD/mNZAyry29gvnWrQEpiOM1MxpUO97HYOjX4WwMP4paLZ+KJakYoLqmpgAl1xwKvxu9hy5NSWOVw8+71hS9YY9vvR3+aLIRYbdkSUX885TGlTsIzwz2Ev6ibBZwyWsfblnmr5Plkt2jRM5jZS2Z2spntaGY7hO9WxJe0qqSfSJok6eqk9IpfpcuZ7cskXS5pd0m7A78DLimpX5lvZmeZ2RRJO2b2P4jHaxkGSW+SNEXSQ+GYJ6R+G5E5IpafwsEV9x0BvDHT99tx8+s8V4pYfoJnJW2SbEjaGLdMGAYzu9LMbpO0f2b/E4yMdRPNT/3/CHc7SUv3qn1gt5x9u5fw/ylpF0ljQ9kF+Nco8iudr9TvB+aUT8gzKmJm+3bDx11HTpG0eSgnU+A6EiuTTctwClVlsi6/EwTztIx1QmycrsJ7YI/4sf2pU2cYX9Lh8sxiyfYESd9OtjNymbiYHSbpUNwt5ciS/4riS5qIu+kkc35+3OWs+GCkT+IvuX4cdr0GD7rfNd/MXsTjrsQgcZH7hKQ9cUvQKi51VfmTJG0vVQ442TS/E7qanzX4D4f5fAFwhTxT119HVuuqThTf3F16HTyb3dnAW83s8hzeE2Y228x2xpMMPI9fQxaVtHxR+5L2Bf6Gz53fhXJxSf//IenlOG2SPogn2uhJ+033pw+4mKF+XwUsTvl9KYv/4PGxirCRmX0ceNzMDgE2BJar2dcWLaKgkmf5Fi26Rnh4/Bb+9mM+hmJ95PqnS7oN16pPA15M9ptZ7gNfLL9Cf6eb2TqZfdvhbzMFXGdm5+dWrs/P+8+8fdcD32YohtAewDZm9mdJM8zsLV3y3wO8F48XcXbqp8VxF4DcINeSdjSzczrt64K/Nv6WZXzY9TjuonF7AT9v7EYcbyxfqRTgwLAU4Hlt1Gh/Z9yiZRPg96mfFgNeNLN3FrS/PPBDfPFg+MPV/mb2wCjxY8/XWcC6eCYVcJPsW3Fz/nPM7Mgu+QviwfxflkngBAvBbwv6VEkmY/lNy2RdGe6E7LHMazLWCWV9mxP4vfiPgvEuO2erA+/AZfIq6xBQPoYvaSaenWh60idJt1txnMCkztvwzElJnVlm9qYe8Y/BHwbPwV2LALCcwOepOlvjVnYCJuUpC+ryJT2Fu9W9ADzH0Nps8dHgd4KqxURrhC9pM/x+dpmZ/a9ie1F1qvJT60sDri9bXwYFzLdwJcxLYbcVyYGkPwHrm1nZC6I0fxXgF7iFkHBLmI+b2Z961H6j/ek3JI0BrjSzdxT8nk6mMBZ3w/21ZQKhp/g3m9n6kqYA2+Ev9u4wszKlU4sWPUEbRLtF0zgFOICMgqcEL5jZiRHtx/I7YcRbq7DAy13kSbrJzDasw0897L1G0g9StMXxRVcWTQf4/SvuQ74Nwy00nsLPYREOxhfFnfbV4pvZbcDakhYP20+mf5cHRD4j9XC4kqQLU5TFyLGYieUTmfGpRvs3Ao8AS+Nv3BM8hbsn5MLc2mWbot8lHWxm3+0jv9L5Su1aCljHzJ4Ov0/E3+xvis/DrKVBFD8oio5leLaSdH9ezr4TK5N9kOFYmawrw50giJ/Tc4uMVUC/rSN6ze/Ff8RmJVsSeMbMTpO0jKSVEmVhD/j/MzOTZKEvixTw0ohN+BHLXxKfk+mHR6Pc+vZufI1zpaSFJS1mZk/1gm9mpUHSJa1hIUB9k3wVZMZlSOG0VmhvUqjXKD8PFoI0xyC2ThW+pBOA1+GuaQB7S3qnmX22oMrn8fh/lRQwuMKlcrIL8wQoG0haFFCHuRndfh/602+8HnfDK8LRDM3VF4AHzOwvJfyL5RZsRwHTQ92f9qKjLVp0QqtAatE0njCzSyP4F0naBw+2/bKFgJk91iM+AOHh9uX5n+LvGtFXqJjetYAf+7AnNZiRKTz43ybpLBtKc57X6Hlmtn0fHraz/Xuy4Kf9cVP92IfDWH5sxqeo9s0teh7ALX0Kkae07IAdge92ZPWYX+F8JVgeSL9xfR4PKP2spDwroVh+J6StIZtW2DQqk7H8ot9zcEP4bGUsH0XK8iIUpa3uFf+GzpQRiD2GLL9yVrKg9F0XeAMeJyRxMdu4F3zg15J+DCwhdzXbEw9KW4ZrJX0VWEjSu/AsUBf1im9me5T9eVYRH/r9Kfy6sAruIncSxRm9ovgVcCbuLtU0Pyozbh/4g4zNgDXNLFGMnoHHvSlCrMLmPuAaSb9j+Ho69+VL6MP78EDp4xJlqpkd2qP2m+5Po5Bb4SX3LcMtwb6Uw7vezDbBXd6MIeV8ogR/DI+hdkK6npkdFr6eJ+liPIFQ3Wy3LVpEoVUgtWgakyUdhb9lS98Aphfwk9gUB6X2GcUpWaP4kvYGDsVjsliWb2Z3FPxPEWrHsqjxsJfEEJqSauN2eRrqb+RUjeUnnMK+BCRjO1DWEbEPhzUeJqNSgDf4sBqrtBw0a4cs/yxgijz+A/j8+GWwGshzU4nld0JtmeyDDCecqjJZi68OW1kmfAAAIABJREFUKcAtxK+Z12RM0vGUXOPNbL/weXjgN21NcWBZp5MHK0vFG6pxDFH81P4jw/FsGfp/mBW7UG1LcDELdf8qqcxiJYpvZkcHpc6TuNLpm2Z2RUn7AF8BPoE/kO+Nxy4se5sfy++ErCL+swQXOQAz+6PKU7bH8juhL/cBS7lCS3olsF7YvMXM/p6t1DR/wHEv/gIlOablKLecjFXAPBjKAqGUQtJJePD4LfC5vwNQFssvqv0+9KdRmNlikpbELY+SdduIa2tQHhVa7UlaCn9ZckLY3q7oPyWVusW2aNErtAqkFk1j/fC5bmqfMdyMGw3FwNnSzO7r1GgsP4UvAmuY2WgG1huGqg97ZnYWDDv2pP6DknID/MbwY7oc2hkU64hYJV5dq7GvAK8EHn35j80elscuyAZubrI/TQfg7SvfzA6TdCnwnrDrUzYUw+xjIypH8uugKYVN0zLZBf89ZvbVVH8el/Re4Os1+zO3yNjU8LkxHo8iiSu1I/mB2Ju2jih1CypA7DHE8l+GubVxFYvjWBezynxJY4HLzeNZdVIapeucYWa70NlSKZpfEVkFTNMudZ3Q1/uApJ1wV5xr8LE4XtJBZnZuXuWm+QOKpYC7NZRwYT3gJgX3XTPLuppHKWDMAzETlLNmwU28BBuZ2Vry+GKHyON8FSovYttvuj9NQ9JeuMX1a/FMexsAN5F5/ukEM/uXpM1Tuz4QPl8BbAQkiYO2wOd3q0Bq0ThaBVKLRmFmW1SkJjFwzqWaGXQsP8Gf8cwGvUI/YlNkF2aNxhyKRdPWERXQlwxIZnYlgKT9zey4l380e0JSTGaNbvsTi4G2QJK0H/BJfNEj4DRJJ5vZ8bmVI/mx/amIbh+uGpXJGoiNX9MJc4WMWYjVJc+ouUVy7QpvuvOU9rmB5Uvaj+UfEsMPdWKPIYqfuF9k3DVgyIoqL2hyrItZZb6ZvSjpP0q5inZCqLOMpAWsQsDjWH5FZOfotWrQpW4A8TVgvcQqSNIywJX4Gm80+IOIb8aQYxUwktbEXQuXDNv/xINQ31lQ5bnw+R9Jr8ZdrVbqVftN96cP2B9X8k0xsy0krQZEX8MBzOyR1Pc9AORua6snv0l6FfCjrnvdokUFtAqkFo1CngFpe2BFhsccyvokPyZpMrCyhgdDTfjZNyux/AQH4+mAb2a4Se9+HY4jKmZSLL8K1OeYQ2VdieQ3/SazTryPbrAbcFxm3+45+5pC7Ph3G9uk1/zs+doL2MDMngGQdAT+lq5IIRTL74TY+DK1MUAymeVXjl/TJwyajL0at/5JruOLhn35laUN8Pn4RvzN/1g8AHRRxqpY/sr4WGyAn6+bgAM6WONGHUNVfif3izxYpItZLB9/kJwl6QqGZzwru8/PBm4I64l0nSJ3n1h+J2Tn3Gi71MUqxrrlj8m4lP0LGFNSv2n+wME6BNpWxlW3hgLmJ8CBZjY58DfHFbUbFfAv0sggzmWK4Nj2m+5P03jOzJ6TRHhBc4+kN/Sw/RXTiiU8xtKqPWy/RYtCtAqkFk3jt3gQv2mkFDY5eC9uSXQmw4Oh9oqf4Me4uecshtKaFkKRMZNi+RWRLCwHJeZQ3x64oXp8lpgm6/AVn/Gpqf7sGvrTaGyTGvzo+CwBYniGxhcpH5NKfPUg+06HPtTh15LJ4LLzrJm9FLbH4AEzE2vKL3fDN49fczueAhzK49dUwUDLmKSVgEfM7LmwvRDwSjObHShZRf/3gBnhpQV4MNuyN8k/BD6CK1fXBT6OZ0/qFf8s/E3ztmH7I3hmpvULa+Qfw7d6yK8ERbqYxfIDfhdKDP4ayhiquQpG8SUtaeXJPc5JcRt3qZN0lZltWbTPzDboJx+4VNLlDGUY+zCuBCtC0/w5EVlX3VgFzCIJF8DMrlG5e+k9wItmdp6k1fE1+QUl/Nj2m+5P03g4KLQuAK6Q9Dh+zegVrknNacPvA5PLq7Ro0Ru0CqQWTeO1ZrZ1Bd4pZrar3BWlSvrTWH6CF8ys9EE3g9iYSU3EWPoy9C/mUMGD9xP4g++3azxwd2sd0ev4LLFWYAm/qRTgw/qT4woCQ+P/hZQSsunYJrH8OvFZwLMq3Szp/LD9IeCUHvBrZ99pSmFTVyaBq3DlTuKCsDDuTrRRaDcrk7F8gBl4disL3wsRq4CJ4NeSsRoKoXMY/hD1Yti3HoxU9Junjr+UIQXNVywE+i6Cmf1J0lgzexF3s7yxh3yZ2Zmp7Z9LKlWkxx5DnWOuAot0MYvlhzql1nM58tXRPVDS8Wb2ubp8/Jo1E79+XWpm2Vhwh6e+N+ZSJ2kcfj1YOryMSe63i5NjYdY0P4VH8Rd7bw51fmJm548if05Edt0Qq4C5T9I38BezALsA95fwv2Fm50jaBHgXfs0+kWJFdmz7TfenUZhZouD/VlDEjwcu62H7+0raFtg07Job53SLAUWrQGrRNG6U9CYzK0s1CvBWSSsAH5N0MhklQs6bu1h+gsmSPoXHBvhvBX5szKToGEuxCpuyB8+AbmMOXYo/UJ0Vtj8SPp8ETmcogF9VdJuyOio+S4QCJopvNTM+xfYHOBZ/S3UWPq8/AiyLZ2A5Fdg89KfR2CY1+HV9+4+VdA2wSTjePcysUIFRlW+R8WUyaFRhU0Mmx1kqfoWZPS1p4ZL6UXzFB5iNUsBU5deVsRr9mS/9oG0efLgwyGzKcuK3Ofvy8J/Q3kxJR+JKsbIHt1j+ZElfAX6FX1s+DPxOnvEn934maWNgppn9VtIuwJckHVckJ7H8SMS6mNVxSStDbJw9cEV6N/xV8WvEnrh8nQ2cbmZ/KKg/m2Zc6vYGPo8rc6YxtHZ6kvz4KU3zEyyGu+A9hs/rUoVrH/hzA2IVMHvilpXn4eftOtx1uAiJJfD7gJPCteJbPWy/6f70DZEvumPaPR/IVRrl3CdbtOgZWgVSi6axCbCHpPtwhc0w95EUTsI18ysz3LpBpFzAuuAn+Gj4PDi1r4wfGzOpToylXitsuo05tLGZpRe/syTdYGYbhweJYYhVgNWwcIqNz1JJAdMFvxOyZuSx7W9tZuk3Zj+RNMXMDpUHSc2ikdgmdfmqEZ/FzKYTUnRXQQxfkfFlAhpV2FRAVj6ekbROOG4kvRV3ky1CLD82wGyUAqYGvxOyMhbb/j8kbWNmFwJI+iAwwmq0C2uKXXHXpn1x18TlgMLUyzX4Hw6fezM0V4RfG4vuZycCa0taGzgIv/b8DHdNy0MsPwaxLmZ1XNLK0HTigpF/6BZHV+CuLFvg97V9JN2GW3fdlKnSiEudeXD64yR9ziokHmian6p3CHCIpLXw+X2tpIfNXRf7zp9DkbXejlXArIJfe8bgz4db4hnDsuv1BH+RB7d/J3CEPOZpWVyp2Pab7s/cjtjsoy1aVEarQGrRNN4DTADeHravA/6dJZnZD4AfSDoRVw4lJpnXmbt9dMVP1YvNyBAVM6kGHyIVNn3AopLWN7ObASS9DVcaQH6g31gFWBTf4uOzxCpgYvmdkH04iW3/pWARkjy871DSNsTHZ2k6Fkqd+CxNIja+DDSvsInF54FzJCXxE17FkBKhF/zYALOVFDBd8DshKwex7X8a+IWkH+IPVg/h8yKLPGsKw13qfljS/ofCg/RzBFmUtD/FQcBj+V8GLjOzJ4OFwTr4dbFMqfqC2f+3d+7RspTlmf89MFxGgSMRJHElGLwGFQgIIyiKIDAaHUJEyKAgkIkaHANJZhlFjcgQRRBFh5AlEgNeYKJcJhEniEBE7pcjcM5R0Cg6OsMw4hCFMyAazDt/fNXu2r2ruuurrtq9e/fzW6vWOVX91Lff3burq+qt733eiOK9+S8R8QlJx3Sob0xklpjl6lcikp5MmgFyNMns9g+Bz5NKqi5mqFvUuBmdmrCkLiLOlvQiljY4+VTV/n3rSzxAKjd7kNSmfBx961cMkk6PiOHy6fK24VLd3ATMhSQbhq/R7Pr1COAVwJkR8WOlLmBvG6HPHb/veFY7y54oN/ODE0imbw4ldU0atNz+NMnEr+7J1DdIT+Z+odfoFt25+kFniudSys6PuKjJ9UzK1UN+wmYck3oO/T7w15K2Kl57GPgPSrXzp1Xsn5sAa5Mwa+zPQn4CJlefS+74ryfdOP5lsX4zcJRS6d4Sn5Po2dskV08Lf5a+iUw/GvpP2IxjuCT3dqUWwM8pXvtGjCiDy9UDX1SewWzTBExbfS5Z40fEvcDeg++4iNhYoxvMpngP8JGhhM3wjJEyuV3kcvXvjojPKc/rY6Okk0hJjJcqGS9v1qG+S3JLzHL1uefINvsM628mXf8cGhH/q7R9rVJZcC4TldRJ+jQpwXAXC6U/QZpltoRl0B9P+t7ZnnSufGNE3F33y/StX6EcxNIS/1ey4LE3XKqbm4D5YURc3jSYSB5/l5XW7yeV33Yy/jLEY4xpiSKcoDT9Ucwc2ScWWm4/Ebg5lpawLZf+ZFLJ0HNJN0ivBG6IiNfW6N9H8uRo5JmUqy/22YtUHrAoYQPcDbwqIj5Xt2/NeAdHhtF1nV7SGtJ3xJIZY0O6dcCbhhJg50XEbpLujIjdJ9QP+7O8BKj1Z9FCCdWg9vtmUlnIfcALIuKGSfTjGP4duh6/4ueN7HZToR94mzxSJOz2AJp4oTTVf4A0y7Dsz7IFhf/FqGOhDyRdR5q99lekJ8/3A8dGxG5j9tuM5gmYLL3GmG4PjklJB0TEP0iqLGeKiMvK67n6oX0PI91kijSTc6wZ57gEzKT6EeMs+Z5oMr6koyLiM6rpGBg1/jKS1kfErkXC5v2khM07h2YWooUucvsC15de2ob0cOHASfSl/e6MiN0lnQZsiIiL6t6T0j6/XPys2yPiekk7Ai+re3iSq+8SSXdExB496pec8yRtGYUJe2nbdlE0xJB0bERcMIFe0eEF96TvkaR7gOc2jWkZ9B8A/iYi7loJ+pVEkfx6CylRem/ppa2BGyN136va74aI2Dfj57wcOJLk6Ve+fq09b+SQO37f8ax2xp0TjJkEJ5BMryj53ewVC91xtiRdkO4yRf1uwJ1FwmIH4K8iotJnSFKV4WBEROUTz1z90L5NEzbjPIQenFC/BjiZhbLArwD/OWo64OQmwFro1wEHxZA/y7gEwLSQ9PyKJ4E5+/8qaYbei0l/txuAE4eeWpf9Wb5MSoqW/VmuiIida8ZfTzoGdiU9Df5r4DURUelt0kJfPgbK/izQ8FjoEiWz/R+Q/I/+mNQJ5ZxIs1CGtcuSsJF0C3BgFL5JReLjSxHxoiHdKRFxspL/V8Xw8XuT6HPJTcBMkLAZ2VVtcIy1iOfNEXFu8SChSl9ZBtQ0YVN81nYizdR8R+mljcD6iHh8En1pvy+QEtAHAoNyydtW6ndiLm2TIzXnOqDWe7E8xgbSrJRbivXDgNMi4tkd6bcH/hR4HotnPx/Q5HesGG/SBNLFwAmRZmk02b9XvamnuCbblorviRj9cDI3YfMZ4DeAr7MwY2ni80bb8fuOZ7Uz6bWoMaNwCZvpm75adLfV/yQi/kXS45K2IdXD197QRqZnUq4eliZsJI1M2NCz5xApQfA1Uj05pLr686kxdY2I24FdahJgS2ZP5erJ9GdpmoCZQJ/b5S1rfNJ7fRFweLF+VLHtoCFdW3+Wvr1Q2viz9EmOv8x+JA+zqoRyUJoe31I/oJHpdkScXPx7XM04AEg6JiI+mauv+SzDwg33sNH4oDNYE1PfNvoBTbuqZY0fEecW/47zizkpIsrluo3MWaPURa54OLFX8dI9VcmgXH2Jxl4fg1kIFX/ryr9xrr4n2paLvXqCn/k6Uun2taTv1CeT/GK60l8IfLaI8Q9IZYs/nCDeSUvqtgPulnQbi5MLh9Ts37fe1FBcCz4EHKlUSroD6f5tK0lbRcT3a3Y9jpSA2YxSAob689JuUfPwtSNyx+87npmmeHB1OsnLSwx9Rzt5ZHolIrx46XUh3UCeAJwI7D5NPclX5kmkC7hvkfx0zh+zz/NJF+xvGCwd6y8l3dg+vVhOBi4bob+xbhvp6fik+ruabCu9tobUaWxtsXwIWNOh/oPAlSRPkGNJCbHTR+ivIl04/atiORa4qkP9KaTkzdak2T5vAt5DKtW6toPxc9//9wDbFP//M1JL1z1G6L9C6hb4j6RucJtWfQ4m0K8v/t2XZJr/28Cto46BPhfgjoptd0445jGT6IEby38j0iySm7v8HbvUt4jnpEn0NcfAumWM546h9SeQEujPKtZ/BTh4xP6HkxJDnyTN2vsu8Nqu9Kt9GfXedqEfMc6hpAT8/wae2aUe+Grx7/rStq+M0G9ZsW270v+PnVC/X9UyIp5e9V4afT7fSmoO8HVSo5YN5c9Thb72PF2jP49UdthX/Fnj9x3PrC/At4Gdpx2Hl/lcph6AFy/TWkjdQXYdozmZVCL0A9IskP8DXNKVvtgnN2GwDnhhaf3fDG6uqLgxbqG/Gdi3tP5iRtzckp8Ay9IX+xxGSjqdBfxOx+9nrn5JMgS4ZfBedzD+1aRZR5sWy1HANSP0WQkbUhLoT4CXFOs7MiLJ2UJ/Z/HvacDr6j5nfS+kqfuXAz8idTsaLNeSSiAnGXuihA1ppsm9JN+b60kXgi+YIJ6s97fvv0cH789VwCGl9d8edQz0EM+kCcZ1wFNK69tXfTe01c/qQnHDW7FU3gjn6kv77Q3cDvw/4GekGWwPj4ntE8V3w07AvwXuAf5jh/rBOeJK4FXA7sC9Y96rvUvrhwH/2JXey+wtxXniyRn63ITNPcXx8s0mx1mL+LPG7zueWV+oeDjsxctyLS5hM3OHpENY7O+zfoT8tSx4Jh038EzqUA/wE0n7RmGmrGRaPKoFeG6XtFz9HwCfKkrMIN2AHzMinmfE4hbKp0gaZVSZqyciLiUlnprwf5XMngcdpY4klb11pc/tqpY7/u+RStDOKsa7qdhWx6DDzauAj0XE30l6b504Uge1D5fWv09NZ5w2ehqW+ywDN5EMs7cjzXIbsJHRx3wTJiofifwuaeOo+tx1qc9l0vKarru25cYz6fuTVXbbQj+r5JaYtS1J+wtSqfbFwJ6kz84zx+zzNeD3IyKA70ram9L3Xgf6Py/Oqf+JVNK8DcmTrY5eS+qGShQ3J5U5PRI1JYp9600j/ieplK0p+wLHFL6EP2W8F9grJoxvHLnj9x3PTFLyXFwr6bPA32KTcbPMOIFk5gqlThx7kfwIAE6Q9KKIOKlmlyzPpBZ6yEzYRM+eQxGxDtitiJ+IeLj8+sA/pbQpNwHWSN/Cn2VAbgImV/96kn/OXxbrNwNHFUa/Ve3qs8YvEjS1PhFt/VmW0QulsT9Ln0R7f5lGw7fRq950+1mSJrnwmzRh0zUTJbQiGZzvrY66trWIZ9L35wpJV7KQNP5dUtfPrvQzSdR0buxKP7TvtyVtGhE/B86XdNMY/VlD6w+Rmjt0pf9C8d+HgP3HhE9EbFDq6vppUtL7pVHvm9dGv8g3TNKhpNnJU9GberTQJOA7wLWS/juLEwZ1icusBMwkx1sf4/cdzwxT9lx8FDi4tB7Ue1wZ0xlOIJl547eA34yF9tmfJPkg1SWQ1kp6Emkq8FdJU+JvGzF+rj47YZNrut3CpHsQ18M1L51I8uoYkDtjqZF++AK0KbkJmBb671BtmgzJIHuieBpwOItnjjVK2ETRzrfp+5qrL+33KKULmEhdeKbWiUfS4cCZpHITAWdLeltEXDJyxzHDttTvRzvT7XHc2LM+l1bvj2q6qklpuBE3Sl3Hc3HLnzMggHNJMwAEfJxUVtWVfqYpZuucDexMmp2yKaNns2TpgUclbQ7cJekM0vfPE2u0g5/xLNL36nNZ3CWtruNqI72ksxmRwIyIE2rG/wTwDFL3y2cDl0v6i4g4pwt9RRx/K+kd45XLozeLGJyDv18smxfLSJyAWZ3EmCYZxiwHSrNvjZkPlFqSvyyK1qeSfolkfFzb3re076+TzIoblb/k6keMM9x+91LS9PlBEudoUreKyi5pufoG8SxpX11sbzpjqZW+K4bfz1y98ruqdR1P5ftvqpG0DjhoUCKk1E776pig5XlxY1Y126wr/XDS+P3AGYPZg5K2JXX8e3fN/ln6rpH0zoh4f65e0psj4lxJJ1fpYkz3tAbjt7qZb/HzlhzTktbXnWdy9bOOpLVUlJhFxLs60j+N5EO4OalMbA1wTjGzrS6mG0gPWs4iJXiPI10jV34Wm+q10LHyxaRk02eL9cNJxtqVZWyS/hj4SBQX6cUDlw9HROUspxb68vl/E9L7ul9E7DMNvTEmj+IB+IlD5/kPRcSoGfTGdIITSGZuUHqMfTRwKsnoWqRZOSdFxN+M2G+RZ1JEXD7m52TpG8S9KGEg6a6I+M0hzZJtbfUN4pkoAdO1PpfcBEzF+38VcBGpVACSyfXrI+KgZYqn1/dntSFpQ5RaAUvahGRQXNseeNoJm4qk5ZLPyKjPQa4+I66sBExfCZvBrL0W8bS6mc+I63jgLaSy5XKyYmuS4elRk+hXC5LWRsSe5SSZpJsi4kUd6U+MiI+O2zb0+lcj4gXl7wtJ10fESzrSf5nULe6fi/XNgC9FxNhytj6QdH5p9XHgfwDnxWIvrmXTm/FIupyl33cPkbrZnhsRjy1/VGZa1Jzn/YDRLAsuYTNzQ0SEpBNJpQF7kRJIb49kElyJMj2TcvVNQx9a78VzKIO+/VZWtD8LsH1ElC+OL5D0R8sYT9/vz2qjjb/MKyPinYOViPiRpN8C6hJCufpxDP+NN5W0RUT8FEDJb2uLEfvn6puytvi3MgHTgb4pgzLOrPEHs7okHQvsX7qZ/xjwpQniGXARcEURW7lcZ2MUs14n1K8WckvMcvXHkHzqyhxbsa3MY0Vy+VuS3grcBzylQ/1TSYnBwd91q2JbJeqppK60PasMpm+9acR3SB0ay+eyH5BKFs8jPSA188MmkraNiB/BLyoqfF9vlgV/0My8cQvwqxHx+Yb6XM+kXH0TqjoUde45lEGuf8pq6xCV21Wt63gm9WeZN9r4y0w7YTN8DHwGuKZ4qh8kE/ZRZZ65+mZBZSZgekzYaMLxs27mmxLJV+4h0ndC5/pVxNGksqa3kkrMfg0YVVLdSC/pSFI3sp0klc/x2zD+O/qPgCcAJ5BmKe/P6M5/ufoPAHcWM5Eg+aG9d4T+fBZK5PanKJHrSq/MUuy+9aYRu0fES0vrl0u6LiJeKunrU4vKTIsPATdJuoR0jB0BvG+6IZl5wQkkM2/sD7xZ0veAR2BsW1OAJ7Fwo7FmhK6tfhyLEjaRabqdqx9XjhMZXi6DIXvW55KbgBnW53ZtazR+03KcyPCWMUDyP3o7JYNqSacAbx+xz7QTNouOgYg4Q8m/7cBi06kRcWXdzrn6FuQmYLpO2AwfJ7njV93Mt/JXMq04tCgne4zifS9mB9fNEGqqv4k0O2k70s3VgI3AOC/CIJUlP43Uch7SrI66a4MsfUScL+kK4IXFpneUZz9Lel5ElJMA/zoirpGkSGbI75V0PSlJVEWu/nzSDLjDi/Wjim11pdh96814tpe0Y6TGHEjakfRZB/jZ9MIy0yAiPqXkD3cA6ZrhNRFx95TDMnOCPZDMXKFkrrmEqOhWIeV5JuXqS/v16p+Sq+/aP0U9Gw6X9rM/i/kFk/rLSHoFCwmYq8YlYHL1Y8ZacgxI2oHUBjuA28Z5ieTqM+M7jjR7YlECJiIu6ELf4OcP+5Jljy/pl1m4mb91VCmz6Zaq88ko745cffH6DqRycmh2vHyT1L1yA/Avg+1V1wZt9OOoOA/fCLwEuITUufE+4AMR8Zya/XP1vXop5urNeIqy6I+RzmcCdiKd464F3hgRH5ledGYaSNoXeFaRoN4e2CoivjvtuMzqxwkkY0Yg6avAq1nwTBp5o5GrL/bpOmEzqUn0emCvoXKctRHxvJr9V0SHqNwETF8Jm8Hfru34WmFmq7NKUbK5LS39ZfpM2LQ4Zo4APki6URDpRvFtEXFJF/o25CZgukzYqKLLW874kq6JiJeP22a6pVRiti9wfemlbYDHI+LASfSl/Q4HziTj8y/phojYN+N3ydI3GG/4PLwXcA9pRvOppN/5jIi4tWb/XP3VwAUsLsU+ru4Y6FtvmiFpC+A3SJ/rb4SNs+cWpW6lewLPiYhnS3oqcHFEvHjKoZk5wAkkY0Yg6Rzggoi4vQ99sU9WwqbBeJPOQPpT4BDSdPNBOc7nI+KMmv1XRIeo0lhZCZiuEzYVNwK58XwT2GeQ5CiSC7fUPUk23dN3wqbFMbOOVIr3QLG+PXB1ROzWhT6X3ARMU33bWYEZ429J8q35MvAy+EWp4DbAFRGxc93PNpOjNAN4JyqSusD6iHh8En1pv+zPv6SXk5Ic1wA/HWyPiMu60I+j4jy8J/AuFpfIRdSU27fQ70gqxd6HhVLsE6Ioj1puvalH0gER8Q+SKn3C2n7mzGwj6S5gd+COwfWESp0qjekTeyAZM5pcz6Q2Hku9+qfk6iPfP2XahsPD2J/FTMq7SEndRTegpPKQLvS5x8AmQzOaHiSZCnelb0QpAbNdkdgsJ2CWfKZz9WR2VWsx/ptJ5sdPLcYT6XjdSLrZNT1SlHd9D9hHi0vM7qlKBuXqS7T5/B9HmtmxGQslaUHJO21CfS4XUlEi16H+VOCYWNzB6Uzq/fz61pt69iOVJf67Yn1wjTH4/nICaT75WUSEpACQNKozpTGd4gSSMaN5Zc/6Pgxvc7ukVenvJF0YR/H/UUzbcHiY3ARM1wmb4QRe1vgxxmzVLAt9J2xyj4EvSrqSxe2b/75DfVNyEzBZ+sjvqpY7/keBj0p6D/CRiHhY0p8BewA3N3kDzORUlJidLWnUjL0sPXBFi8//bhGxS8avkasfx7AJ8g+jebfYNvpdB8kdgIj4J0mjSt/71psaImJghH48cBjw6yzcv7mMZH75nKRzgSerV+J8AAAHbUlEQVRJeiPpOuK8Kcdk5gSXsBmzAujZP6VXv5Vin6kZDteMb38W0xpJHyR1UyrfgK6P1M1tYn2xT+4xcxhpZo6A6yLiv3Wpz6EmAXNqRNzRkT6rjLPF+OsjYlclA9L3kzp2vTMiXlilN93Sd0mmpNOBW0neSQKuA/YeczyeB5wVDbsYtdDnln32WlJXvKcvG5oh9JW6pFjfejMeSV8EfgzcAfy82BwR8eHpRWWmiaSDgINJ33NXRsRVUw7JzAlOIBkzZXITNurZc6ilf8RK6hBlfxYzMX0nbPo8BvomNwHTQp/b5S13/DsjYndJpwEbIuKiqu9J0w+SNpQTCZI2AdaNSEbk6qu6to30BpF0D/AM4LukBMzI8vOm+rbf65I+QyqR+zqlErmIqCwBa6F/A3ASqcw2gCOA90XEp6ehN+OR9LWIeP604zDTR9KmpIRRZSMBY/rGJWzGTJ++/VN69VupSICNK0fI0jdF9mcxHRIRlwKX9qFvegxI2kh10nJws7rNJPoJGDz9fhXwsYj4O0nv7Uof+WWcufHcV0z9PxA4Xamz0cQeUaYxuSVmjfSSjie1NX+6Uln4gK0ZX9r9iiaBt9BXfa8DPAycM2K/XkvqIuJTktYCBxQxvWbUbKq+9aYRN0naJSI2TDsQM10i4ueSHpW0JiIemnY8Zv7wDCRjpkyLp6u5XdJy9bnlOyuiQ5SkE1m4UL+PxQmYj0fEOZPoS/s16qo2wfhZ5TimO5YrYdPXMbBcSPoC6TN9IPAC4CekWVR1x3yuPncWYe74TyAlADZExLck/QqwS0RU+SyZjsktMWuql7QG2JaKrm1RlENOC0l/GBFnZ+h7Lakzs4eku4Fn0nCWnFndSPocsDdwFalpD1A/G96YLnECyZgpk5uwKfbp1XMopxyn73KEXHITMC309mcxE9H3MdA3uQmYpvoJyn2cEJohckvM2pSkrTSUjMC/GBEbJb2bdB748xHngV5K6szsIulpVdsjdSs0c4akY6q2R9GMwpg+cQLJmBVATsKm0K8kz6HeDYcz47E/i1nR9H0MzCptZ+2Z2aBcYgbcW3ppa+DGiDhqEv1KZug8cBqpq9yo80BWssDJBWNMGUmXRsRh047DrE6cQDJmxqjwTxlnut1IP4l/SosEWJ8dorISMG0SNsrrqpYbT1Y5jplN+jwGZh2Xca5OckvMVnJJWi5+MGCMWU78/WL6xAkkY6bEcvmnzLrfSi72ZzFmtnEZp1lt+MGAMWY5qSr9NaYr3IXNmCkREVu33DWrS1oLfSOWy3C4BUeQEjBnRsSPiwTM2ybVK7+rWqt4IuJR4LLS+v3A/SPGNzPCMh4Ds05uVzVjVjq55yVjjDFmReIZSMbMGCvNc2hesD+LMcuDZ2uY1YqkpwBbDtYj4vtTDMcYs0pxCZvpEyeQjJlBVpLn0LxhfxZj+sVlnGa1IekQUinmU4EHgB2Bb0TE86YamDFmVSLpYJ8zTV84gWSMMRnYn8UYY0wOhRfhAST/wd0l7Q8cGRFvmnJoxpgZQtIGRpfC77rMIZk5xB5IxswIK9hzaN6wP4sxxpgc/jkiHpS0iaRNIuLLkk6fdlDGmJnj1dMOwBgnkIyZEXJNtycw6TajuU/SuSR/ltMlbUEHpuTGGGNWLT+WtBVwHXChpAeAx6cckzFmxoiI7007BmNcwmaMMRnYn8UYY0wOkp4IPEaaAfx6YA1wYUQ8ONXAjDEziaS9gbOBnYHNgU2BR1xdYJYDJ5CMMcYYY4wxxpgZQNJa4N8DFwN7Am8AnhkR75pqYGYucAmbMcYYY4wxHWMvQmNMX0TEtyVtGhE/B86XdNO0YzLzgRNIxhhjjDHGdIy9CI0xPfGopM2BuySdAdwPPHHKMZk5wcavxhhjjDHGGGPMbHA06T7+rcAjwK8Br5lqRGZucALJGGOMMcYYY4yZDQ6NiMci4uGIOCUi/gR49bSDMvOBE0jGGGOMMcYYY8xscEzFtmOXOwgzn9gDyRhjjDHGGGOMWcFIOhJ4HbCTpM+XXtoGeHA6UZl5wwkkY4wxxhhjjDFmZXMTyTB7O+BDpe0bgfVTicjMHYqo6i5qjDHGGGOMMcaYlYakHYC9itXbIuKBacZj5gd7IBljjDHGGGOMMTOApMOB24DDgSOAWyW9drpRmXnBM5CMMcYYY4wxxpgZQNI64KDBrCNJ2wNXR8Ru043MzAOegWSMMcYYY4wxxswGmwyVrD2I7+vNMmETbWOMMcYYY4wxZja4QtKVwH8t1n8X+PspxmPmCGcqjTHGGGOMMcaY2SCAc4Fdgd2Aj083HDNP2APJGGOMMcYYY4yZASTdERF7DG1bHxG7TismMz+4hM0YY4wxxhhjjFnBSDoeeAvwdEnrSy9tDdw4najMvOEZSMYYY4wxxhhjzApG0hpgW+A04B2llzZGxD9NJyozbziBZIwxxhhjjDHGGGNGYhNtY4wxxhhjjDHGGDMSJ5CMMcYYY4wxxhhjzEicQDLGGGOMMcYYY4wxI3ECyRhjjDHGGGOMMcaM5P8DKj/3RG15A8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3816537" y="39212"/>
            <a:ext cx="5327463" cy="4730936"/>
          </a:xfrm>
          <a:prstGeom prst="rect">
            <a:avLst/>
          </a:prstGeom>
        </p:spPr>
      </p:pic>
      <p:sp>
        <p:nvSpPr>
          <p:cNvPr id="7" name="Rectangle 6"/>
          <p:cNvSpPr/>
          <p:nvPr/>
        </p:nvSpPr>
        <p:spPr>
          <a:xfrm>
            <a:off x="129470" y="964012"/>
            <a:ext cx="3650442" cy="3477875"/>
          </a:xfrm>
          <a:prstGeom prst="rect">
            <a:avLst/>
          </a:prstGeom>
        </p:spPr>
        <p:txBody>
          <a:bodyPr wrap="square">
            <a:spAutoFit/>
          </a:bodyPr>
          <a:lstStyle/>
          <a:p>
            <a:pPr algn="just"/>
            <a:r>
              <a:rPr lang="en-US" sz="1100" b="1" dirty="0">
                <a:solidFill>
                  <a:schemeClr val="accent6">
                    <a:lumMod val="50000"/>
                  </a:schemeClr>
                </a:solidFill>
              </a:rPr>
              <a:t>The purpose of this analysis is to understand the relationships between different features in the dataset.</a:t>
            </a:r>
            <a:r>
              <a:rPr lang="en-US" sz="1100" dirty="0">
                <a:solidFill>
                  <a:schemeClr val="accent6">
                    <a:lumMod val="50000"/>
                  </a:schemeClr>
                </a:solidFill>
              </a:rPr>
              <a:t> By visualizing the correlation matrix, </a:t>
            </a:r>
            <a:r>
              <a:rPr lang="en-US" sz="1100" dirty="0" smtClean="0">
                <a:solidFill>
                  <a:schemeClr val="accent6">
                    <a:lumMod val="50000"/>
                  </a:schemeClr>
                </a:solidFill>
              </a:rPr>
              <a:t>we </a:t>
            </a:r>
            <a:r>
              <a:rPr lang="en-US" sz="1100" dirty="0">
                <a:solidFill>
                  <a:schemeClr val="accent6">
                    <a:lumMod val="50000"/>
                  </a:schemeClr>
                </a:solidFill>
              </a:rPr>
              <a:t>can identify:</a:t>
            </a:r>
          </a:p>
          <a:p>
            <a:pPr algn="just">
              <a:buFont typeface="Arial" panose="020B0604020202020204" pitchFamily="34" charset="0"/>
              <a:buChar char="•"/>
            </a:pPr>
            <a:r>
              <a:rPr lang="en-US" sz="1100" b="1" dirty="0">
                <a:solidFill>
                  <a:schemeClr val="accent6">
                    <a:lumMod val="50000"/>
                  </a:schemeClr>
                </a:solidFill>
              </a:rPr>
              <a:t>Highly correlated features:</a:t>
            </a:r>
            <a:r>
              <a:rPr lang="en-US" sz="1100" dirty="0">
                <a:solidFill>
                  <a:schemeClr val="accent6">
                    <a:lumMod val="50000"/>
                  </a:schemeClr>
                </a:solidFill>
              </a:rPr>
              <a:t> Features with high positive or negative correlations might be redundant and could potentially be removed to reduce dimensionality.</a:t>
            </a:r>
          </a:p>
          <a:p>
            <a:pPr algn="just">
              <a:buFont typeface="Arial" panose="020B0604020202020204" pitchFamily="34" charset="0"/>
              <a:buChar char="•"/>
            </a:pPr>
            <a:r>
              <a:rPr lang="en-US" sz="1100" b="1" dirty="0">
                <a:solidFill>
                  <a:schemeClr val="accent6">
                    <a:lumMod val="50000"/>
                  </a:schemeClr>
                </a:solidFill>
              </a:rPr>
              <a:t>Weakly correlated features:</a:t>
            </a:r>
            <a:r>
              <a:rPr lang="en-US" sz="1100" dirty="0">
                <a:solidFill>
                  <a:schemeClr val="accent6">
                    <a:lumMod val="50000"/>
                  </a:schemeClr>
                </a:solidFill>
              </a:rPr>
              <a:t> Features with low correlation might not be strongly related and might not contribute significantly to the prediction task.</a:t>
            </a:r>
          </a:p>
          <a:p>
            <a:pPr algn="just"/>
            <a:r>
              <a:rPr lang="en-US" sz="1100" dirty="0">
                <a:solidFill>
                  <a:schemeClr val="accent6">
                    <a:lumMod val="50000"/>
                  </a:schemeClr>
                </a:solidFill>
              </a:rPr>
              <a:t>By understanding these relationships, you can make informed decisions about feature selection and model building</a:t>
            </a:r>
            <a:r>
              <a:rPr lang="en-US" sz="1100" dirty="0" smtClean="0">
                <a:solidFill>
                  <a:schemeClr val="accent6">
                    <a:lumMod val="50000"/>
                  </a:schemeClr>
                </a:solidFill>
              </a:rPr>
              <a:t>.</a:t>
            </a:r>
          </a:p>
          <a:p>
            <a:pPr algn="just"/>
            <a:endParaRPr lang="en-US" sz="1100" dirty="0">
              <a:solidFill>
                <a:schemeClr val="accent6">
                  <a:lumMod val="50000"/>
                </a:schemeClr>
              </a:solidFill>
            </a:endParaRPr>
          </a:p>
          <a:p>
            <a:pPr algn="just"/>
            <a:r>
              <a:rPr lang="en-US" sz="1100" dirty="0" smtClean="0">
                <a:solidFill>
                  <a:schemeClr val="accent6">
                    <a:lumMod val="50000"/>
                  </a:schemeClr>
                </a:solidFill>
              </a:rPr>
              <a:t>Observation:</a:t>
            </a:r>
          </a:p>
          <a:p>
            <a:pPr marL="171450" indent="-171450" algn="just">
              <a:buFont typeface="Arial" panose="020B0604020202020204" pitchFamily="34" charset="0"/>
              <a:buChar char="•"/>
            </a:pPr>
            <a:r>
              <a:rPr lang="en-US" altLang="en-US" sz="1100" dirty="0">
                <a:solidFill>
                  <a:schemeClr val="accent6">
                    <a:lumMod val="50000"/>
                  </a:schemeClr>
                </a:solidFill>
              </a:rPr>
              <a:t>HIGHLY CORRELATED FEATURES IN DATA </a:t>
            </a:r>
            <a:r>
              <a:rPr lang="en-US" altLang="en-US" sz="1100" dirty="0" smtClean="0">
                <a:solidFill>
                  <a:schemeClr val="accent6">
                    <a:lumMod val="50000"/>
                  </a:schemeClr>
                </a:solidFill>
              </a:rPr>
              <a:t>SET:45, those columns has correlation is </a:t>
            </a:r>
            <a:r>
              <a:rPr lang="en-DE" altLang="en-US" sz="1100" dirty="0" smtClean="0">
                <a:solidFill>
                  <a:schemeClr val="accent6">
                    <a:lumMod val="50000"/>
                  </a:schemeClr>
                </a:solidFill>
              </a:rPr>
              <a:t>&gt; </a:t>
            </a:r>
            <a:r>
              <a:rPr lang="en-DE" altLang="en-US" sz="1100" dirty="0">
                <a:solidFill>
                  <a:schemeClr val="accent6">
                    <a:lumMod val="50000"/>
                  </a:schemeClr>
                </a:solidFill>
              </a:rPr>
              <a:t>80</a:t>
            </a:r>
            <a:r>
              <a:rPr lang="en-DE" altLang="en-US" sz="1100" dirty="0" smtClean="0">
                <a:solidFill>
                  <a:schemeClr val="accent6">
                    <a:lumMod val="50000"/>
                  </a:schemeClr>
                </a:solidFill>
              </a:rPr>
              <a:t>%</a:t>
            </a:r>
            <a:r>
              <a:rPr lang="en-US" altLang="en-US" sz="1100" dirty="0" smtClean="0">
                <a:solidFill>
                  <a:schemeClr val="accent6">
                    <a:lumMod val="50000"/>
                  </a:schemeClr>
                </a:solidFill>
              </a:rPr>
              <a:t>.</a:t>
            </a:r>
          </a:p>
          <a:p>
            <a:pPr marL="171450" indent="-171450" algn="just">
              <a:buFont typeface="Arial" panose="020B0604020202020204" pitchFamily="34" charset="0"/>
              <a:buChar char="•"/>
            </a:pPr>
            <a:r>
              <a:rPr lang="en-US" altLang="en-US" sz="1100" dirty="0" smtClean="0">
                <a:solidFill>
                  <a:schemeClr val="accent6">
                    <a:lumMod val="50000"/>
                  </a:schemeClr>
                </a:solidFill>
              </a:rPr>
              <a:t> SO, We need to use RFE to reduce the features and prepare the dataset for model implementation.</a:t>
            </a:r>
            <a:endParaRPr lang="en-US" altLang="en-US" sz="1100" dirty="0">
              <a:solidFill>
                <a:schemeClr val="accent6">
                  <a:lumMod val="50000"/>
                </a:schemeClr>
              </a:solidFill>
            </a:endParaRPr>
          </a:p>
          <a:p>
            <a:pPr algn="just"/>
            <a:endParaRPr lang="en-US" sz="1100" dirty="0" smtClean="0">
              <a:solidFill>
                <a:schemeClr val="accent6">
                  <a:lumMod val="50000"/>
                </a:schemeClr>
              </a:solidFill>
            </a:endParaRPr>
          </a:p>
          <a:p>
            <a:pPr marL="171450" indent="-171450" algn="just">
              <a:buFont typeface="Arial" panose="020B0604020202020204" pitchFamily="34" charset="0"/>
              <a:buChar char="•"/>
            </a:pPr>
            <a:endParaRPr lang="en-US" sz="1100" dirty="0">
              <a:solidFill>
                <a:schemeClr val="accent6">
                  <a:lumMod val="50000"/>
                </a:schemeClr>
              </a:solidFill>
            </a:endParaRPr>
          </a:p>
        </p:txBody>
      </p:sp>
    </p:spTree>
    <p:extLst>
      <p:ext uri="{BB962C8B-B14F-4D97-AF65-F5344CB8AC3E}">
        <p14:creationId xmlns:p14="http://schemas.microsoft.com/office/powerpoint/2010/main" val="3589120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81">
  <a:themeElements>
    <a:clrScheme name="Theme81">
      <a:dk1>
        <a:sysClr val="windowText" lastClr="000000"/>
      </a:dk1>
      <a:lt1>
        <a:sysClr val="window" lastClr="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Theme8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8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1479</Words>
  <Application>Microsoft Office PowerPoint</Application>
  <PresentationFormat>On-screen Show (16:9)</PresentationFormat>
  <Paragraphs>149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Helvetica Neue</vt:lpstr>
      <vt:lpstr>Wingdings</vt:lpstr>
      <vt:lpstr>Theme81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RAJA</cp:lastModifiedBy>
  <cp:revision>43</cp:revision>
  <dcterms:created xsi:type="dcterms:W3CDTF">2024-12-14T09:49:44Z</dcterms:created>
  <dcterms:modified xsi:type="dcterms:W3CDTF">2025-07-20T09:18:35Z</dcterms:modified>
  <cp:category/>
  <cp:contentStatus/>
</cp:coreProperties>
</file>