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Courgette" panose="020B0604020202020204" charset="0"/>
      <p:regular r:id="rId41"/>
    </p:embeddedFont>
    <p:embeddedFont>
      <p:font typeface="Open Sans" panose="020B0606030504020204" pitchFamily="34" charset="0"/>
      <p:regular r:id="rId42"/>
      <p:bold r:id="rId43"/>
      <p:italic r:id="rId44"/>
      <p:boldItalic r:id="rId45"/>
    </p:embeddedFont>
    <p:embeddedFont>
      <p:font typeface="PT Sans Narrow" panose="020B0506020203020204" pitchFamily="34" charset="0"/>
      <p:regular r:id="rId46"/>
      <p:bold r:id="rId47"/>
    </p:embeddedFont>
    <p:embeddedFont>
      <p:font typeface="Trebuchet MS" panose="020B0603020202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5bac7294ed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5bac7294e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bac7294ed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bac7294e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5bac7294ed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5bac7294e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bac7294ed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bac7294ed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8d681d91e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8d681d91e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5bac7294ed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5bac7294e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bac7294ed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bac7294ed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5bac7294ed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5bac7294e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bac7294ed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bac7294ed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bac7294ed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5bac7294e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5bac7294ed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bac7294e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bac7294ed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5bac7294ed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bac7294ed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bac7294e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5bac7294ed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5bac7294e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5bac7294ed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5bac7294e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8d681d91e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8d681d91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8d681d91e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8d681d91e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8d681d91e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8d681d91e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8d681d91e7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8d681d91e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8d681d91e7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8d681d91e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8d681d91e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8d681d91e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bac7294ed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5bac7294e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8d681d91e7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8d681d91e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8d681d91e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8d681d91e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8d681d91e7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8d681d91e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5bac7294ed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5bac7294e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5bac7294ed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5bac7294e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c24735630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c24735630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5c2473563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g25c24735630_1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5c24735630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25c24735630_1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5c24735630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g25c24735630_1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c24735630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c2473563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c24735630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c24735630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5c24735630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5c24735630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c24735630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5c24735630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bac7294ed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bac7294ed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5bac7294ed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5bac7294e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172200" y="4629150"/>
            <a:ext cx="25146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457199" y="4629150"/>
            <a:ext cx="33528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3810000" y="4629150"/>
            <a:ext cx="1828800" cy="273900"/>
          </a:xfrm>
          <a:prstGeom prst="rect">
            <a:avLst/>
          </a:prstGeom>
          <a:noFill/>
          <a:ln>
            <a:noFill/>
          </a:ln>
        </p:spPr>
        <p:txBody>
          <a:bodyPr spcFirstLastPara="1" wrap="square" lIns="91425" tIns="45700" rIns="91425" bIns="4570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66" name="Google Shape;66;p13"/>
          <p:cNvSpPr txBox="1">
            <a:spLocks noGrp="1"/>
          </p:cNvSpPr>
          <p:nvPr>
            <p:ph type="title"/>
          </p:nvPr>
        </p:nvSpPr>
        <p:spPr>
          <a:xfrm>
            <a:off x="1793289" y="3279126"/>
            <a:ext cx="6512400" cy="8574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2304"/>
              <a:buNone/>
              <a:defRPr/>
            </a:lvl1pPr>
            <a:lvl2pPr lvl="1" algn="l" rtl="0">
              <a:spcBef>
                <a:spcPts val="0"/>
              </a:spcBef>
              <a:spcAft>
                <a:spcPts val="0"/>
              </a:spcAft>
              <a:buSzPts val="3600"/>
              <a:buNone/>
              <a:defRPr/>
            </a:lvl2pPr>
            <a:lvl3pPr lvl="2" algn="l" rtl="0">
              <a:spcBef>
                <a:spcPts val="0"/>
              </a:spcBef>
              <a:spcAft>
                <a:spcPts val="0"/>
              </a:spcAft>
              <a:buSzPts val="3600"/>
              <a:buNone/>
              <a:defRPr/>
            </a:lvl3pPr>
            <a:lvl4pPr lvl="3" algn="l" rtl="0">
              <a:spcBef>
                <a:spcPts val="0"/>
              </a:spcBef>
              <a:spcAft>
                <a:spcPts val="0"/>
              </a:spcAft>
              <a:buSzPts val="3600"/>
              <a:buNone/>
              <a:defRPr/>
            </a:lvl4pPr>
            <a:lvl5pPr lvl="4" algn="l" rtl="0">
              <a:spcBef>
                <a:spcPts val="0"/>
              </a:spcBef>
              <a:spcAft>
                <a:spcPts val="0"/>
              </a:spcAft>
              <a:buSzPts val="3600"/>
              <a:buNone/>
              <a:defRPr/>
            </a:lvl5pPr>
            <a:lvl6pPr lvl="5" algn="l" rtl="0">
              <a:spcBef>
                <a:spcPts val="0"/>
              </a:spcBef>
              <a:spcAft>
                <a:spcPts val="0"/>
              </a:spcAft>
              <a:buSzPts val="3600"/>
              <a:buNone/>
              <a:defRPr/>
            </a:lvl6pPr>
            <a:lvl7pPr lvl="6" algn="l" rtl="0">
              <a:spcBef>
                <a:spcPts val="0"/>
              </a:spcBef>
              <a:spcAft>
                <a:spcPts val="0"/>
              </a:spcAft>
              <a:buSzPts val="3600"/>
              <a:buNone/>
              <a:defRPr/>
            </a:lvl7pPr>
            <a:lvl8pPr lvl="7" algn="l" rtl="0">
              <a:spcBef>
                <a:spcPts val="0"/>
              </a:spcBef>
              <a:spcAft>
                <a:spcPts val="0"/>
              </a:spcAft>
              <a:buSzPts val="3600"/>
              <a:buNone/>
              <a:defRPr/>
            </a:lvl8pPr>
            <a:lvl9pPr lvl="8" algn="l" rtl="0">
              <a:spcBef>
                <a:spcPts val="0"/>
              </a:spcBef>
              <a:spcAft>
                <a:spcPts val="0"/>
              </a:spcAft>
              <a:buSzPts val="3600"/>
              <a:buNone/>
              <a:defRPr/>
            </a:lvl9pPr>
          </a:lstStyle>
          <a:p>
            <a:endParaRPr/>
          </a:p>
        </p:txBody>
      </p:sp>
      <p:sp>
        <p:nvSpPr>
          <p:cNvPr id="67" name="Google Shape;67;p13"/>
          <p:cNvSpPr txBox="1">
            <a:spLocks noGrp="1"/>
          </p:cNvSpPr>
          <p:nvPr>
            <p:ph type="body" idx="1"/>
          </p:nvPr>
        </p:nvSpPr>
        <p:spPr>
          <a:xfrm>
            <a:off x="1143000" y="548640"/>
            <a:ext cx="6400800" cy="2606100"/>
          </a:xfrm>
          <a:prstGeom prst="rect">
            <a:avLst/>
          </a:prstGeom>
          <a:noFill/>
          <a:ln>
            <a:noFill/>
          </a:ln>
        </p:spPr>
        <p:txBody>
          <a:bodyPr spcFirstLastPara="1" wrap="square" lIns="91425" tIns="45700" rIns="91425" bIns="45700" anchor="t" anchorCtr="0">
            <a:normAutofit/>
          </a:bodyPr>
          <a:lstStyle>
            <a:lvl1pPr marL="457200" lvl="0" indent="-377190" algn="l" rtl="0">
              <a:spcBef>
                <a:spcPts val="360"/>
              </a:spcBef>
              <a:spcAft>
                <a:spcPts val="0"/>
              </a:spcAft>
              <a:buSzPts val="2340"/>
              <a:buChar char="●"/>
              <a:defRPr/>
            </a:lvl1pPr>
            <a:lvl2pPr marL="914400" lvl="1" indent="-377190" algn="l" rtl="0">
              <a:spcBef>
                <a:spcPts val="360"/>
              </a:spcBef>
              <a:spcAft>
                <a:spcPts val="0"/>
              </a:spcAft>
              <a:buSzPts val="2340"/>
              <a:buChar char="○"/>
              <a:defRPr/>
            </a:lvl2pPr>
            <a:lvl3pPr marL="1371600" lvl="2" indent="-377189" algn="l" rtl="0">
              <a:spcBef>
                <a:spcPts val="360"/>
              </a:spcBef>
              <a:spcAft>
                <a:spcPts val="0"/>
              </a:spcAft>
              <a:buSzPts val="2340"/>
              <a:buChar char="■"/>
              <a:defRPr/>
            </a:lvl3pPr>
            <a:lvl4pPr marL="1828800" lvl="3" indent="-377189" algn="l" rtl="0">
              <a:spcBef>
                <a:spcPts val="360"/>
              </a:spcBef>
              <a:spcAft>
                <a:spcPts val="0"/>
              </a:spcAft>
              <a:buSzPts val="2340"/>
              <a:buChar char="●"/>
              <a:defRPr/>
            </a:lvl4pPr>
            <a:lvl5pPr marL="2286000" lvl="4" indent="-377189" algn="l" rtl="0">
              <a:spcBef>
                <a:spcPts val="360"/>
              </a:spcBef>
              <a:spcAft>
                <a:spcPts val="0"/>
              </a:spcAft>
              <a:buSzPts val="2340"/>
              <a:buChar char="○"/>
              <a:defRPr/>
            </a:lvl5pPr>
            <a:lvl6pPr marL="2743200" lvl="5" indent="-377189" algn="l" rtl="0">
              <a:spcBef>
                <a:spcPts val="360"/>
              </a:spcBef>
              <a:spcAft>
                <a:spcPts val="0"/>
              </a:spcAft>
              <a:buSzPts val="2340"/>
              <a:buChar char="■"/>
              <a:defRPr/>
            </a:lvl6pPr>
            <a:lvl7pPr marL="3200400" lvl="6" indent="-377189" algn="l" rtl="0">
              <a:spcBef>
                <a:spcPts val="360"/>
              </a:spcBef>
              <a:spcAft>
                <a:spcPts val="0"/>
              </a:spcAft>
              <a:buSzPts val="2340"/>
              <a:buChar char="●"/>
              <a:defRPr/>
            </a:lvl7pPr>
            <a:lvl8pPr marL="3657600" lvl="7" indent="-377190" algn="l" rtl="0">
              <a:spcBef>
                <a:spcPts val="360"/>
              </a:spcBef>
              <a:spcAft>
                <a:spcPts val="0"/>
              </a:spcAft>
              <a:buSzPts val="2340"/>
              <a:buChar char="○"/>
              <a:defRPr/>
            </a:lvl8pPr>
            <a:lvl9pPr marL="4114800" lvl="8" indent="-377190" algn="l" rtl="0">
              <a:spcBef>
                <a:spcPts val="360"/>
              </a:spcBef>
              <a:spcAft>
                <a:spcPts val="300"/>
              </a:spcAft>
              <a:buSzPts val="234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Introduction to Course</a:t>
            </a:r>
            <a:endParaRPr/>
          </a:p>
        </p:txBody>
      </p:sp>
      <p:sp>
        <p:nvSpPr>
          <p:cNvPr id="73" name="Google Shape;73;p14"/>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Data Structure - Lecture 0</a:t>
            </a:r>
            <a:endParaRPr/>
          </a:p>
        </p:txBody>
      </p:sp>
      <p:pic>
        <p:nvPicPr>
          <p:cNvPr id="74" name="Google Shape;74;p14"/>
          <p:cNvPicPr preferRelativeResize="0"/>
          <p:nvPr/>
        </p:nvPicPr>
        <p:blipFill>
          <a:blip r:embed="rId3">
            <a:alphaModFix/>
          </a:blip>
          <a:stretch>
            <a:fillRect/>
          </a:stretch>
        </p:blipFill>
        <p:spPr>
          <a:xfrm>
            <a:off x="0" y="-1"/>
            <a:ext cx="1008058" cy="102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Scheme</a:t>
            </a:r>
            <a:endParaRPr/>
          </a:p>
        </p:txBody>
      </p:sp>
      <p:sp>
        <p:nvSpPr>
          <p:cNvPr id="134" name="Google Shape;134;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5 units</a:t>
            </a:r>
            <a:endParaRPr/>
          </a:p>
          <a:p>
            <a:pPr marL="457200" lvl="0" indent="-342900" algn="l" rtl="0">
              <a:spcBef>
                <a:spcPts val="0"/>
              </a:spcBef>
              <a:spcAft>
                <a:spcPts val="0"/>
              </a:spcAft>
              <a:buSzPts val="1800"/>
              <a:buChar char="●"/>
            </a:pPr>
            <a:r>
              <a:rPr lang="en"/>
              <a:t>35-40 hours of classes; Each class 1 hour</a:t>
            </a:r>
            <a:endParaRPr/>
          </a:p>
          <a:p>
            <a:pPr marL="457200" lvl="0" indent="-342900" algn="l" rtl="0">
              <a:spcBef>
                <a:spcPts val="0"/>
              </a:spcBef>
              <a:spcAft>
                <a:spcPts val="0"/>
              </a:spcAft>
              <a:buSzPts val="1800"/>
              <a:buChar char="●"/>
            </a:pPr>
            <a:r>
              <a:rPr lang="en"/>
              <a:t>Theory and Laboratory contents</a:t>
            </a:r>
            <a:endParaRPr/>
          </a:p>
          <a:p>
            <a:pPr marL="457200" lvl="0" indent="-342900" algn="l" rtl="0">
              <a:spcBef>
                <a:spcPts val="0"/>
              </a:spcBef>
              <a:spcAft>
                <a:spcPts val="0"/>
              </a:spcAft>
              <a:buSzPts val="1800"/>
              <a:buChar char="●"/>
            </a:pPr>
            <a:r>
              <a:rPr lang="en"/>
              <a:t>Theory 100 marks</a:t>
            </a:r>
            <a:endParaRPr/>
          </a:p>
          <a:p>
            <a:pPr marL="457200" lvl="0" indent="-342900" algn="l" rtl="0">
              <a:spcBef>
                <a:spcPts val="0"/>
              </a:spcBef>
              <a:spcAft>
                <a:spcPts val="0"/>
              </a:spcAft>
              <a:buSzPts val="1800"/>
              <a:buChar char="●"/>
            </a:pPr>
            <a:r>
              <a:rPr lang="en"/>
              <a:t>Laboratory 100 marks</a:t>
            </a:r>
            <a:endParaRPr/>
          </a:p>
          <a:p>
            <a:pPr marL="457200" lvl="0" indent="-342900" algn="l" rtl="0">
              <a:spcBef>
                <a:spcPts val="0"/>
              </a:spcBef>
              <a:spcAft>
                <a:spcPts val="0"/>
              </a:spcAft>
              <a:buSzPts val="1800"/>
              <a:buChar char="●"/>
            </a:pPr>
            <a:r>
              <a:rPr lang="en"/>
              <a:t>12-14 weeks of time</a:t>
            </a:r>
            <a:endParaRPr/>
          </a:p>
        </p:txBody>
      </p:sp>
      <p:sp>
        <p:nvSpPr>
          <p:cNvPr id="135" name="Google Shape;13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Syllabus</a:t>
            </a:r>
            <a:endParaRPr/>
          </a:p>
        </p:txBody>
      </p:sp>
      <p:sp>
        <p:nvSpPr>
          <p:cNvPr id="141" name="Google Shape;141;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457200" lvl="0" indent="-334327" algn="l" rtl="0">
              <a:spcBef>
                <a:spcPts val="0"/>
              </a:spcBef>
              <a:spcAft>
                <a:spcPts val="0"/>
              </a:spcAft>
              <a:buSzPct val="100000"/>
              <a:buChar char="●"/>
            </a:pPr>
            <a:r>
              <a:rPr lang="en" b="1"/>
              <a:t>UNIT 1: Introduction &amp; Linear Data Structures Part-I : Stack &amp; Queue</a:t>
            </a:r>
            <a:r>
              <a:rPr lang="en"/>
              <a:t> 	</a:t>
            </a:r>
            <a:endParaRPr/>
          </a:p>
          <a:p>
            <a:pPr marL="914400" lvl="1" indent="-310832" algn="l" rtl="0">
              <a:spcBef>
                <a:spcPts val="0"/>
              </a:spcBef>
              <a:spcAft>
                <a:spcPts val="0"/>
              </a:spcAft>
              <a:buSzPct val="100000"/>
              <a:buChar char="○"/>
            </a:pPr>
            <a:r>
              <a:rPr lang="en"/>
              <a:t>Definitions, Abstract Data Types (ADT) with examples  (Types: Primitive, Non-primitive), Categories of Data Structures: Linear vs Nonlinear, Static vs Dynamic Data Structures. Stack: </a:t>
            </a:r>
            <a:endParaRPr/>
          </a:p>
          <a:p>
            <a:pPr marL="914400" lvl="1" indent="-310832" algn="l" rtl="0">
              <a:spcBef>
                <a:spcPts val="0"/>
              </a:spcBef>
              <a:spcAft>
                <a:spcPts val="0"/>
              </a:spcAft>
              <a:buSzPct val="100000"/>
              <a:buChar char="○"/>
            </a:pPr>
            <a:r>
              <a:rPr lang="en"/>
              <a:t>Fundamentals of stack, representation using array, Applications of stack: Recursion, Expression conversions and evaluations, etc. </a:t>
            </a:r>
            <a:endParaRPr/>
          </a:p>
          <a:p>
            <a:pPr marL="914400" lvl="1" indent="-310832" algn="l" rtl="0">
              <a:spcBef>
                <a:spcPts val="0"/>
              </a:spcBef>
              <a:spcAft>
                <a:spcPts val="0"/>
              </a:spcAft>
              <a:buSzPct val="100000"/>
              <a:buChar char="○"/>
            </a:pPr>
            <a:r>
              <a:rPr lang="en"/>
              <a:t>Queue: Fundamentals of queue, representation using array, Circular queues, Double ended queues (Dequeue), Applications of queue to solve problems.</a:t>
            </a:r>
            <a:endParaRPr/>
          </a:p>
          <a:p>
            <a:pPr marL="457200" lvl="0" indent="-334327" algn="l" rtl="0">
              <a:spcBef>
                <a:spcPts val="0"/>
              </a:spcBef>
              <a:spcAft>
                <a:spcPts val="0"/>
              </a:spcAft>
              <a:buSzPct val="100000"/>
              <a:buChar char="●"/>
            </a:pPr>
            <a:r>
              <a:rPr lang="en" b="1"/>
              <a:t>UNIT 2: Linear Data Structures Part-II : Linked List</a:t>
            </a:r>
            <a:r>
              <a:rPr lang="en"/>
              <a:t>   		 			</a:t>
            </a:r>
            <a:endParaRPr/>
          </a:p>
          <a:p>
            <a:pPr marL="914400" lvl="1" indent="-310832" algn="l" rtl="0">
              <a:spcBef>
                <a:spcPts val="0"/>
              </a:spcBef>
              <a:spcAft>
                <a:spcPts val="0"/>
              </a:spcAft>
              <a:buSzPct val="100000"/>
              <a:buChar char="○"/>
            </a:pPr>
            <a:r>
              <a:rPr lang="en"/>
              <a:t>Single linked lists: operations and implementation. </a:t>
            </a:r>
            <a:endParaRPr/>
          </a:p>
          <a:p>
            <a:pPr marL="914400" lvl="1" indent="-310832" algn="l" rtl="0">
              <a:spcBef>
                <a:spcPts val="0"/>
              </a:spcBef>
              <a:spcAft>
                <a:spcPts val="0"/>
              </a:spcAft>
              <a:buSzPct val="100000"/>
              <a:buChar char="○"/>
            </a:pPr>
            <a:r>
              <a:rPr lang="en"/>
              <a:t>Double linked list: operations and implementations. </a:t>
            </a:r>
            <a:endParaRPr/>
          </a:p>
          <a:p>
            <a:pPr marL="914400" lvl="1" indent="-310832" algn="l" rtl="0">
              <a:spcBef>
                <a:spcPts val="0"/>
              </a:spcBef>
              <a:spcAft>
                <a:spcPts val="0"/>
              </a:spcAft>
              <a:buSzPct val="100000"/>
              <a:buChar char="○"/>
            </a:pPr>
            <a:r>
              <a:rPr lang="en"/>
              <a:t>Circular linked list: concepts and implementation. </a:t>
            </a:r>
            <a:endParaRPr/>
          </a:p>
          <a:p>
            <a:pPr marL="914400" lvl="1" indent="-310832" algn="l" rtl="0">
              <a:spcBef>
                <a:spcPts val="0"/>
              </a:spcBef>
              <a:spcAft>
                <a:spcPts val="0"/>
              </a:spcAft>
              <a:buSzPct val="100000"/>
              <a:buChar char="○"/>
            </a:pPr>
            <a:r>
              <a:rPr lang="en"/>
              <a:t>Applications: Stack &amp; Queue implementation using linked list, Polynomial manipulation using linked list.</a:t>
            </a:r>
            <a:endParaRPr/>
          </a:p>
        </p:txBody>
      </p:sp>
      <p:sp>
        <p:nvSpPr>
          <p:cNvPr id="142" name="Google Shape;14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Syllabus…</a:t>
            </a:r>
            <a:endParaRPr/>
          </a:p>
        </p:txBody>
      </p:sp>
      <p:sp>
        <p:nvSpPr>
          <p:cNvPr id="148" name="Google Shape;148;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UNIT 3: Nonlinear Data Structures Part-I : Tree</a:t>
            </a:r>
            <a:r>
              <a:rPr lang="en"/>
              <a:t> 	</a:t>
            </a:r>
            <a:endParaRPr/>
          </a:p>
          <a:p>
            <a:pPr marL="914400" lvl="1" indent="-317500" algn="l" rtl="0">
              <a:spcBef>
                <a:spcPts val="0"/>
              </a:spcBef>
              <a:spcAft>
                <a:spcPts val="0"/>
              </a:spcAft>
              <a:buSzPts val="1400"/>
              <a:buChar char="○"/>
            </a:pPr>
            <a:r>
              <a:rPr lang="en"/>
              <a:t>Basic terminology, Representation using array and linked list, Complete Binary Tree. </a:t>
            </a:r>
            <a:endParaRPr/>
          </a:p>
          <a:p>
            <a:pPr marL="914400" lvl="1" indent="-317500" algn="l" rtl="0">
              <a:spcBef>
                <a:spcPts val="0"/>
              </a:spcBef>
              <a:spcAft>
                <a:spcPts val="0"/>
              </a:spcAft>
              <a:buSzPts val="1400"/>
              <a:buChar char="○"/>
            </a:pPr>
            <a:r>
              <a:rPr lang="en"/>
              <a:t>Tree Traversals: Recursive and Non-recursive. Operations on binary tree: Finding Height, Leaf nodes, Counting number of nodes, etc. Construction of binary tree from traversal paths.  </a:t>
            </a:r>
            <a:endParaRPr/>
          </a:p>
          <a:p>
            <a:pPr marL="914400" lvl="1" indent="-317500" algn="l" rtl="0">
              <a:spcBef>
                <a:spcPts val="0"/>
              </a:spcBef>
              <a:spcAft>
                <a:spcPts val="0"/>
              </a:spcAft>
              <a:buSzPts val="1400"/>
              <a:buChar char="○"/>
            </a:pPr>
            <a:r>
              <a:rPr lang="en"/>
              <a:t>Binary Search Trees (BST): Insertion, Deletion of nodes to/from BST. </a:t>
            </a:r>
            <a:endParaRPr/>
          </a:p>
          <a:p>
            <a:pPr marL="914400" lvl="1" indent="-317500" algn="l" rtl="0">
              <a:spcBef>
                <a:spcPts val="0"/>
              </a:spcBef>
              <a:spcAft>
                <a:spcPts val="0"/>
              </a:spcAft>
              <a:buSzPts val="1400"/>
              <a:buChar char="○"/>
            </a:pPr>
            <a:r>
              <a:rPr lang="en"/>
              <a:t>Height Balanced Tree (AVL): Insertion, Deletion, Rotations on AVL tree, Searching.</a:t>
            </a:r>
            <a:endParaRPr/>
          </a:p>
          <a:p>
            <a:pPr marL="457200" lvl="0" indent="-342900" algn="l" rtl="0">
              <a:spcBef>
                <a:spcPts val="0"/>
              </a:spcBef>
              <a:spcAft>
                <a:spcPts val="0"/>
              </a:spcAft>
              <a:buSzPts val="1800"/>
              <a:buChar char="●"/>
            </a:pPr>
            <a:r>
              <a:rPr lang="en" b="1"/>
              <a:t>UNIT 4: Nonlinear Data Structures Part-II : Graph</a:t>
            </a:r>
            <a:r>
              <a:rPr lang="en"/>
              <a:t>   		 			</a:t>
            </a:r>
            <a:endParaRPr/>
          </a:p>
          <a:p>
            <a:pPr marL="914400" lvl="1" indent="-317500" algn="l" rtl="0">
              <a:spcBef>
                <a:spcPts val="0"/>
              </a:spcBef>
              <a:spcAft>
                <a:spcPts val="0"/>
              </a:spcAft>
              <a:buSzPts val="1400"/>
              <a:buChar char="○"/>
            </a:pPr>
            <a:r>
              <a:rPr lang="en"/>
              <a:t>Graphs: Graph terminology, Representation of graphs (Adjacency Matrix, Adjacency List), Path matrix. </a:t>
            </a:r>
            <a:endParaRPr/>
          </a:p>
          <a:p>
            <a:pPr marL="914400" lvl="1" indent="-317500" algn="l" rtl="0">
              <a:spcBef>
                <a:spcPts val="0"/>
              </a:spcBef>
              <a:spcAft>
                <a:spcPts val="0"/>
              </a:spcAft>
              <a:buSzPts val="1400"/>
              <a:buChar char="○"/>
            </a:pPr>
            <a:r>
              <a:rPr lang="en"/>
              <a:t>Traversals: Breadth First Search (BFS), Depth First Search (DFS). </a:t>
            </a:r>
            <a:endParaRPr/>
          </a:p>
          <a:p>
            <a:pPr marL="914400" lvl="1" indent="-317500" algn="l" rtl="0">
              <a:spcBef>
                <a:spcPts val="0"/>
              </a:spcBef>
              <a:spcAft>
                <a:spcPts val="0"/>
              </a:spcAft>
              <a:buSzPts val="1400"/>
              <a:buChar char="○"/>
            </a:pPr>
            <a:r>
              <a:rPr lang="en"/>
              <a:t>Spanning Trees, Minimum Spanning Trees. </a:t>
            </a:r>
            <a:endParaRPr/>
          </a:p>
          <a:p>
            <a:pPr marL="914400" lvl="1" indent="-317500" algn="l" rtl="0">
              <a:spcBef>
                <a:spcPts val="0"/>
              </a:spcBef>
              <a:spcAft>
                <a:spcPts val="0"/>
              </a:spcAft>
              <a:buSzPts val="1400"/>
              <a:buChar char="○"/>
            </a:pPr>
            <a:r>
              <a:rPr lang="en"/>
              <a:t>Shortest Paths: Bellman’s Ford Algorithm (Single Source).</a:t>
            </a:r>
            <a:endParaRPr/>
          </a:p>
        </p:txBody>
      </p:sp>
      <p:sp>
        <p:nvSpPr>
          <p:cNvPr id="149" name="Google Shape;14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Syllabus…</a:t>
            </a:r>
            <a:endParaRPr/>
          </a:p>
        </p:txBody>
      </p:sp>
      <p:sp>
        <p:nvSpPr>
          <p:cNvPr id="155" name="Google Shape;155;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Unit 5:  Sorting &amp; Searching</a:t>
            </a:r>
            <a:r>
              <a:rPr lang="en"/>
              <a:t> 	</a:t>
            </a:r>
            <a:endParaRPr/>
          </a:p>
          <a:p>
            <a:pPr marL="914400" lvl="1" indent="-317500" algn="l" rtl="0">
              <a:spcBef>
                <a:spcPts val="0"/>
              </a:spcBef>
              <a:spcAft>
                <a:spcPts val="0"/>
              </a:spcAft>
              <a:buSzPts val="1400"/>
              <a:buChar char="○"/>
            </a:pPr>
            <a:r>
              <a:rPr lang="en"/>
              <a:t>Sorting techniques: Bubble Sort, Selection Sort, Insertion Sort, Counting Sort. </a:t>
            </a:r>
            <a:endParaRPr/>
          </a:p>
          <a:p>
            <a:pPr marL="914400" lvl="1" indent="-317500" algn="l" rtl="0">
              <a:spcBef>
                <a:spcPts val="0"/>
              </a:spcBef>
              <a:spcAft>
                <a:spcPts val="0"/>
              </a:spcAft>
              <a:buSzPts val="1400"/>
              <a:buChar char="○"/>
            </a:pPr>
            <a:r>
              <a:rPr lang="en"/>
              <a:t>Heaps: Max Heap, Min Heap, Heap Sort. </a:t>
            </a:r>
            <a:endParaRPr/>
          </a:p>
          <a:p>
            <a:pPr marL="914400" lvl="1" indent="-317500" algn="l" rtl="0">
              <a:spcBef>
                <a:spcPts val="0"/>
              </a:spcBef>
              <a:spcAft>
                <a:spcPts val="0"/>
              </a:spcAft>
              <a:buSzPts val="1400"/>
              <a:buChar char="○"/>
            </a:pPr>
            <a:r>
              <a:rPr lang="en"/>
              <a:t>Searching techniques: Linear and Binary search methods (recursive and non-recursive).</a:t>
            </a:r>
            <a:endParaRPr/>
          </a:p>
          <a:p>
            <a:pPr marL="914400" lvl="1" indent="-317500" algn="l" rtl="0">
              <a:spcBef>
                <a:spcPts val="0"/>
              </a:spcBef>
              <a:spcAft>
                <a:spcPts val="0"/>
              </a:spcAft>
              <a:buSzPts val="1400"/>
              <a:buChar char="○"/>
            </a:pPr>
            <a:r>
              <a:rPr lang="en"/>
              <a:t> Hashing: Different hash functions, Collision resolution techniques.</a:t>
            </a:r>
            <a:endParaRPr/>
          </a:p>
          <a:p>
            <a:pPr marL="457200" lvl="0" indent="0" algn="ctr" rtl="0">
              <a:spcBef>
                <a:spcPts val="1200"/>
              </a:spcBef>
              <a:spcAft>
                <a:spcPts val="0"/>
              </a:spcAft>
              <a:buNone/>
            </a:pPr>
            <a:r>
              <a:rPr lang="en" sz="3000" b="1">
                <a:solidFill>
                  <a:srgbClr val="0000FF"/>
                </a:solidFill>
              </a:rPr>
              <a:t>100% Syllabus Coverage is Compulsory</a:t>
            </a:r>
            <a:endParaRPr sz="3000" b="1">
              <a:solidFill>
                <a:srgbClr val="0000FF"/>
              </a:solidFill>
            </a:endParaRPr>
          </a:p>
          <a:p>
            <a:pPr marL="457200" lvl="0" indent="0" algn="ctr" rtl="0">
              <a:spcBef>
                <a:spcPts val="1200"/>
              </a:spcBef>
              <a:spcAft>
                <a:spcPts val="1200"/>
              </a:spcAft>
              <a:buNone/>
            </a:pPr>
            <a:r>
              <a:rPr lang="en" sz="2400" b="1" i="1">
                <a:solidFill>
                  <a:srgbClr val="FF0000"/>
                </a:solidFill>
              </a:rPr>
              <a:t>Classes will speed up after two weeks, so be in sync</a:t>
            </a:r>
            <a:endParaRPr sz="2400" b="1" i="1">
              <a:solidFill>
                <a:srgbClr val="FF0000"/>
              </a:solidFill>
            </a:endParaRPr>
          </a:p>
        </p:txBody>
      </p:sp>
      <p:sp>
        <p:nvSpPr>
          <p:cNvPr id="156" name="Google Shape;15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Course Outcomes</a:t>
            </a:r>
            <a:endParaRPr/>
          </a:p>
        </p:txBody>
      </p:sp>
      <p:sp>
        <p:nvSpPr>
          <p:cNvPr id="162" name="Google Shape;162;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CO1</a:t>
            </a:r>
            <a:r>
              <a:rPr lang="en"/>
              <a:t>: Understanding of linear data structure such as Queue and Stack for solving problems.</a:t>
            </a:r>
            <a:endParaRPr/>
          </a:p>
          <a:p>
            <a:pPr marL="457200" lvl="0" indent="-342900" algn="l" rtl="0">
              <a:spcBef>
                <a:spcPts val="0"/>
              </a:spcBef>
              <a:spcAft>
                <a:spcPts val="0"/>
              </a:spcAft>
              <a:buSzPts val="1800"/>
              <a:buChar char="●"/>
            </a:pPr>
            <a:r>
              <a:rPr lang="en" b="1"/>
              <a:t>CO2</a:t>
            </a:r>
            <a:r>
              <a:rPr lang="en"/>
              <a:t>: Analyse linear data structure such as Linked List for solving problems.</a:t>
            </a:r>
            <a:endParaRPr/>
          </a:p>
          <a:p>
            <a:pPr marL="457200" lvl="0" indent="-342900" algn="l" rtl="0">
              <a:spcBef>
                <a:spcPts val="0"/>
              </a:spcBef>
              <a:spcAft>
                <a:spcPts val="0"/>
              </a:spcAft>
              <a:buSzPts val="1800"/>
              <a:buChar char="●"/>
            </a:pPr>
            <a:r>
              <a:rPr lang="en" b="1"/>
              <a:t>CO3</a:t>
            </a:r>
            <a:r>
              <a:rPr lang="en"/>
              <a:t>: Apply non-linear data structure such as Tree for solving problems.</a:t>
            </a:r>
            <a:endParaRPr/>
          </a:p>
          <a:p>
            <a:pPr marL="457200" lvl="0" indent="-342900" algn="l" rtl="0">
              <a:spcBef>
                <a:spcPts val="0"/>
              </a:spcBef>
              <a:spcAft>
                <a:spcPts val="0"/>
              </a:spcAft>
              <a:buSzPts val="1800"/>
              <a:buChar char="●"/>
            </a:pPr>
            <a:r>
              <a:rPr lang="en" b="1"/>
              <a:t>CO4</a:t>
            </a:r>
            <a:r>
              <a:rPr lang="en"/>
              <a:t>: Apply non-linear data structure such as Graph for solving problems.</a:t>
            </a:r>
            <a:endParaRPr/>
          </a:p>
          <a:p>
            <a:pPr marL="457200" lvl="0" indent="-342900" algn="l" rtl="0">
              <a:spcBef>
                <a:spcPts val="0"/>
              </a:spcBef>
              <a:spcAft>
                <a:spcPts val="0"/>
              </a:spcAft>
              <a:buSzPts val="1800"/>
              <a:buChar char="●"/>
            </a:pPr>
            <a:r>
              <a:rPr lang="en" b="1"/>
              <a:t>CO5</a:t>
            </a:r>
            <a:r>
              <a:rPr lang="en"/>
              <a:t>: Create a program using different sorting and searching mechanisms.</a:t>
            </a:r>
            <a:endParaRPr/>
          </a:p>
        </p:txBody>
      </p:sp>
      <p:sp>
        <p:nvSpPr>
          <p:cNvPr id="163" name="Google Shape;16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About Laboratory</a:t>
            </a:r>
            <a:endParaRPr/>
          </a:p>
        </p:txBody>
      </p:sp>
      <p:sp>
        <p:nvSpPr>
          <p:cNvPr id="169" name="Google Shape;16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Scheme</a:t>
            </a:r>
            <a:endParaRPr/>
          </a:p>
        </p:txBody>
      </p:sp>
      <p:sp>
        <p:nvSpPr>
          <p:cNvPr id="175" name="Google Shape;175;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Syllabus will follow Theory</a:t>
            </a:r>
            <a:endParaRPr/>
          </a:p>
          <a:p>
            <a:pPr marL="457200" lvl="0" indent="-342900" algn="l" rtl="0">
              <a:spcBef>
                <a:spcPts val="0"/>
              </a:spcBef>
              <a:spcAft>
                <a:spcPts val="0"/>
              </a:spcAft>
              <a:buSzPts val="1800"/>
              <a:buChar char="●"/>
            </a:pPr>
            <a:r>
              <a:rPr lang="en"/>
              <a:t>10-12 weeks</a:t>
            </a:r>
            <a:endParaRPr/>
          </a:p>
          <a:p>
            <a:pPr marL="457200" lvl="0" indent="-342900" algn="l" rtl="0">
              <a:spcBef>
                <a:spcPts val="0"/>
              </a:spcBef>
              <a:spcAft>
                <a:spcPts val="0"/>
              </a:spcAft>
              <a:buSzPts val="1800"/>
              <a:buChar char="●"/>
            </a:pPr>
            <a:r>
              <a:rPr lang="en"/>
              <a:t>Only 1 week for revision</a:t>
            </a:r>
            <a:endParaRPr/>
          </a:p>
          <a:p>
            <a:pPr marL="457200" lvl="0" indent="-342900" algn="l" rtl="0">
              <a:spcBef>
                <a:spcPts val="0"/>
              </a:spcBef>
              <a:spcAft>
                <a:spcPts val="0"/>
              </a:spcAft>
              <a:buSzPts val="1800"/>
              <a:buChar char="●"/>
            </a:pPr>
            <a:r>
              <a:rPr lang="en"/>
              <a:t>About 40-50 experiments (programs)</a:t>
            </a:r>
            <a:endParaRPr/>
          </a:p>
          <a:p>
            <a:pPr marL="457200" lvl="0" indent="-342900" algn="l" rtl="0">
              <a:spcBef>
                <a:spcPts val="0"/>
              </a:spcBef>
              <a:spcAft>
                <a:spcPts val="0"/>
              </a:spcAft>
              <a:buSzPts val="1800"/>
              <a:buChar char="●"/>
            </a:pPr>
            <a:r>
              <a:rPr lang="en"/>
              <a:t>Case Study will be evaluated too.</a:t>
            </a:r>
            <a:endParaRPr/>
          </a:p>
          <a:p>
            <a:pPr marL="457200" lvl="0" indent="-342900" algn="l" rtl="0">
              <a:spcBef>
                <a:spcPts val="0"/>
              </a:spcBef>
              <a:spcAft>
                <a:spcPts val="0"/>
              </a:spcAft>
              <a:buSzPts val="1800"/>
              <a:buChar char="●"/>
            </a:pPr>
            <a:r>
              <a:rPr lang="en"/>
              <a:t>Coding and Theory must be synchronized</a:t>
            </a:r>
            <a:endParaRPr/>
          </a:p>
        </p:txBody>
      </p:sp>
      <p:sp>
        <p:nvSpPr>
          <p:cNvPr id="176" name="Google Shape;17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Studies</a:t>
            </a:r>
            <a:endParaRPr/>
          </a:p>
        </p:txBody>
      </p:sp>
      <p:sp>
        <p:nvSpPr>
          <p:cNvPr id="182" name="Google Shape;182;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Scheme</a:t>
            </a:r>
            <a:endParaRPr/>
          </a:p>
        </p:txBody>
      </p:sp>
      <p:sp>
        <p:nvSpPr>
          <p:cNvPr id="188" name="Google Shape;188;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Case Studies will be shared</a:t>
            </a:r>
            <a:endParaRPr/>
          </a:p>
          <a:p>
            <a:pPr marL="457200" lvl="0" indent="-342900" algn="l" rtl="0">
              <a:spcBef>
                <a:spcPts val="0"/>
              </a:spcBef>
              <a:spcAft>
                <a:spcPts val="0"/>
              </a:spcAft>
              <a:buSzPts val="1800"/>
              <a:buChar char="●"/>
            </a:pPr>
            <a:r>
              <a:rPr lang="en"/>
              <a:t>6-10 students per group</a:t>
            </a:r>
            <a:endParaRPr/>
          </a:p>
          <a:p>
            <a:pPr marL="457200" lvl="0" indent="-342900" algn="l" rtl="0">
              <a:spcBef>
                <a:spcPts val="0"/>
              </a:spcBef>
              <a:spcAft>
                <a:spcPts val="0"/>
              </a:spcAft>
              <a:buSzPts val="1800"/>
              <a:buChar char="●"/>
            </a:pPr>
            <a:r>
              <a:rPr lang="en"/>
              <a:t>Groups must be formed by the students</a:t>
            </a:r>
            <a:endParaRPr/>
          </a:p>
          <a:p>
            <a:pPr marL="457200" lvl="0" indent="-342900" algn="l" rtl="0">
              <a:spcBef>
                <a:spcPts val="0"/>
              </a:spcBef>
              <a:spcAft>
                <a:spcPts val="0"/>
              </a:spcAft>
              <a:buSzPts val="1800"/>
              <a:buChar char="●"/>
            </a:pPr>
            <a:r>
              <a:rPr lang="en"/>
              <a:t>Groups should learn the shared Case Studies, consult me</a:t>
            </a:r>
            <a:endParaRPr/>
          </a:p>
          <a:p>
            <a:pPr marL="457200" lvl="0" indent="-342900" algn="l" rtl="0">
              <a:spcBef>
                <a:spcPts val="0"/>
              </a:spcBef>
              <a:spcAft>
                <a:spcPts val="0"/>
              </a:spcAft>
              <a:buSzPts val="1800"/>
              <a:buChar char="●"/>
            </a:pPr>
            <a:r>
              <a:rPr lang="en"/>
              <a:t>Groups will be assigned Case Studies between 2nd and 3rd week</a:t>
            </a:r>
            <a:endParaRPr/>
          </a:p>
          <a:p>
            <a:pPr marL="457200" lvl="0" indent="-342900" algn="l" rtl="0">
              <a:spcBef>
                <a:spcPts val="0"/>
              </a:spcBef>
              <a:spcAft>
                <a:spcPts val="0"/>
              </a:spcAft>
              <a:buSzPts val="1800"/>
              <a:buChar char="●"/>
            </a:pPr>
            <a:r>
              <a:rPr lang="en"/>
              <a:t>The assignment will be ordered based on Laboratory Test</a:t>
            </a:r>
            <a:endParaRPr/>
          </a:p>
          <a:p>
            <a:pPr marL="457200" lvl="0" indent="-342900" algn="l" rtl="0">
              <a:spcBef>
                <a:spcPts val="0"/>
              </a:spcBef>
              <a:spcAft>
                <a:spcPts val="0"/>
              </a:spcAft>
              <a:buSzPts val="1800"/>
              <a:buChar char="●"/>
            </a:pPr>
            <a:r>
              <a:rPr lang="en"/>
              <a:t>All settings will be done during the laboratory classes</a:t>
            </a:r>
            <a:endParaRPr/>
          </a:p>
          <a:p>
            <a:pPr marL="457200" lvl="0" indent="-342900" algn="l" rtl="0">
              <a:spcBef>
                <a:spcPts val="0"/>
              </a:spcBef>
              <a:spcAft>
                <a:spcPts val="0"/>
              </a:spcAft>
              <a:buSzPts val="1800"/>
              <a:buChar char="●"/>
            </a:pPr>
            <a:r>
              <a:rPr lang="en"/>
              <a:t>One Case Study may be repeated but at most twice</a:t>
            </a:r>
            <a:endParaRPr/>
          </a:p>
          <a:p>
            <a:pPr marL="457200" lvl="0" indent="-342900" algn="l" rtl="0">
              <a:spcBef>
                <a:spcPts val="0"/>
              </a:spcBef>
              <a:spcAft>
                <a:spcPts val="0"/>
              </a:spcAft>
              <a:buClr>
                <a:srgbClr val="0000FF"/>
              </a:buClr>
              <a:buSzPts val="1800"/>
              <a:buChar char="●"/>
            </a:pPr>
            <a:r>
              <a:rPr lang="en">
                <a:solidFill>
                  <a:srgbClr val="0000FF"/>
                </a:solidFill>
              </a:rPr>
              <a:t>Research Paper will attract highest marks for sessional</a:t>
            </a:r>
            <a:endParaRPr>
              <a:solidFill>
                <a:srgbClr val="0000FF"/>
              </a:solidFill>
            </a:endParaRPr>
          </a:p>
        </p:txBody>
      </p:sp>
      <p:sp>
        <p:nvSpPr>
          <p:cNvPr id="189" name="Google Shape;189;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Etiquette of Class &amp; Laboratory</a:t>
            </a:r>
            <a:endParaRPr/>
          </a:p>
        </p:txBody>
      </p:sp>
      <p:sp>
        <p:nvSpPr>
          <p:cNvPr id="195" name="Google Shape;19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80" name="Google Shape;80;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Introduction of Self, Course and Welcome</a:t>
            </a:r>
            <a:endParaRPr/>
          </a:p>
          <a:p>
            <a:pPr marL="457200" lvl="0" indent="-342900" algn="l" rtl="0">
              <a:spcBef>
                <a:spcPts val="0"/>
              </a:spcBef>
              <a:spcAft>
                <a:spcPts val="0"/>
              </a:spcAft>
              <a:buSzPts val="1800"/>
              <a:buChar char="●"/>
            </a:pPr>
            <a:r>
              <a:rPr lang="en"/>
              <a:t>About Course (Scheme, Syllabus)</a:t>
            </a:r>
            <a:endParaRPr/>
          </a:p>
          <a:p>
            <a:pPr marL="457200" lvl="0" indent="-342900" algn="l" rtl="0">
              <a:spcBef>
                <a:spcPts val="0"/>
              </a:spcBef>
              <a:spcAft>
                <a:spcPts val="0"/>
              </a:spcAft>
              <a:buSzPts val="1800"/>
              <a:buChar char="●"/>
            </a:pPr>
            <a:r>
              <a:rPr lang="en"/>
              <a:t>About Laboratory</a:t>
            </a:r>
            <a:endParaRPr/>
          </a:p>
          <a:p>
            <a:pPr marL="457200" lvl="0" indent="-342900" algn="l" rtl="0">
              <a:spcBef>
                <a:spcPts val="0"/>
              </a:spcBef>
              <a:spcAft>
                <a:spcPts val="0"/>
              </a:spcAft>
              <a:buSzPts val="1800"/>
              <a:buChar char="●"/>
            </a:pPr>
            <a:r>
              <a:rPr lang="en"/>
              <a:t>Case Studies</a:t>
            </a:r>
            <a:endParaRPr/>
          </a:p>
          <a:p>
            <a:pPr marL="457200" lvl="0" indent="-342900" algn="l" rtl="0">
              <a:spcBef>
                <a:spcPts val="0"/>
              </a:spcBef>
              <a:spcAft>
                <a:spcPts val="0"/>
              </a:spcAft>
              <a:buSzPts val="1800"/>
              <a:buChar char="●"/>
            </a:pPr>
            <a:r>
              <a:rPr lang="en"/>
              <a:t>Etiquette of Class &amp; Laboratory</a:t>
            </a:r>
            <a:endParaRPr/>
          </a:p>
          <a:p>
            <a:pPr marL="457200" lvl="0" indent="-342900" algn="l" rtl="0">
              <a:spcBef>
                <a:spcPts val="0"/>
              </a:spcBef>
              <a:spcAft>
                <a:spcPts val="0"/>
              </a:spcAft>
              <a:buSzPts val="1800"/>
              <a:buChar char="●"/>
            </a:pPr>
            <a:r>
              <a:rPr lang="en"/>
              <a:t>Evaluation Scheme</a:t>
            </a:r>
            <a:endParaRPr/>
          </a:p>
          <a:p>
            <a:pPr marL="457200" lvl="0" indent="-342900" algn="l" rtl="0">
              <a:spcBef>
                <a:spcPts val="0"/>
              </a:spcBef>
              <a:spcAft>
                <a:spcPts val="0"/>
              </a:spcAft>
              <a:buSzPts val="1800"/>
              <a:buChar char="●"/>
            </a:pPr>
            <a:r>
              <a:rPr lang="en"/>
              <a:t>Design and Performance Measurement Approach</a:t>
            </a:r>
            <a:endParaRPr/>
          </a:p>
          <a:p>
            <a:pPr marL="457200" lvl="0" indent="-342900" algn="l" rtl="0">
              <a:spcBef>
                <a:spcPts val="0"/>
              </a:spcBef>
              <a:spcAft>
                <a:spcPts val="0"/>
              </a:spcAft>
              <a:buSzPts val="1800"/>
              <a:buChar char="●"/>
            </a:pPr>
            <a:r>
              <a:rPr lang="en"/>
              <a:t>Conclusion</a:t>
            </a:r>
            <a:endParaRPr/>
          </a:p>
        </p:txBody>
      </p:sp>
      <p:sp>
        <p:nvSpPr>
          <p:cNvPr id="81" name="Google Shape;8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Classroom Discipline</a:t>
            </a:r>
            <a:endParaRPr/>
          </a:p>
        </p:txBody>
      </p:sp>
      <p:sp>
        <p:nvSpPr>
          <p:cNvPr id="201" name="Google Shape;201;p33"/>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fontScale="70000"/>
          </a:bodyPr>
          <a:lstStyle/>
          <a:p>
            <a:pPr marL="0" lvl="0" indent="0" algn="ctr" rtl="0">
              <a:spcBef>
                <a:spcPts val="0"/>
              </a:spcBef>
              <a:spcAft>
                <a:spcPts val="0"/>
              </a:spcAft>
              <a:buNone/>
            </a:pPr>
            <a:r>
              <a:rPr lang="en" sz="3400" b="1" u="sng"/>
              <a:t>Do’s</a:t>
            </a:r>
            <a:endParaRPr sz="3400" b="1" u="sng"/>
          </a:p>
          <a:p>
            <a:pPr marL="457200" lvl="0" indent="-335280" algn="l" rtl="0">
              <a:spcBef>
                <a:spcPts val="1200"/>
              </a:spcBef>
              <a:spcAft>
                <a:spcPts val="0"/>
              </a:spcAft>
              <a:buSzPct val="100000"/>
              <a:buChar char="●"/>
            </a:pPr>
            <a:r>
              <a:rPr lang="en" sz="2400" b="1"/>
              <a:t>Arrive to class on time.</a:t>
            </a:r>
            <a:endParaRPr sz="2400" b="1"/>
          </a:p>
          <a:p>
            <a:pPr marL="457200" lvl="0" indent="-335280" algn="l" rtl="0">
              <a:spcBef>
                <a:spcPts val="0"/>
              </a:spcBef>
              <a:spcAft>
                <a:spcPts val="0"/>
              </a:spcAft>
              <a:buSzPct val="100000"/>
              <a:buChar char="●"/>
            </a:pPr>
            <a:r>
              <a:rPr lang="en" sz="2400" b="1"/>
              <a:t>Read the material before class.</a:t>
            </a:r>
            <a:endParaRPr sz="2400" b="1"/>
          </a:p>
          <a:p>
            <a:pPr marL="457200" lvl="0" indent="-335280" algn="l" rtl="0">
              <a:spcBef>
                <a:spcPts val="0"/>
              </a:spcBef>
              <a:spcAft>
                <a:spcPts val="0"/>
              </a:spcAft>
              <a:buSzPct val="100000"/>
              <a:buChar char="●"/>
            </a:pPr>
            <a:r>
              <a:rPr lang="en" sz="2400" b="1"/>
              <a:t>Take notes while your professor is lecturing.</a:t>
            </a:r>
            <a:endParaRPr sz="2400" b="1"/>
          </a:p>
          <a:p>
            <a:pPr marL="457200" lvl="0" indent="-335280" algn="l" rtl="0">
              <a:spcBef>
                <a:spcPts val="0"/>
              </a:spcBef>
              <a:spcAft>
                <a:spcPts val="0"/>
              </a:spcAft>
              <a:buSzPct val="100000"/>
              <a:buChar char="●"/>
            </a:pPr>
            <a:r>
              <a:rPr lang="en" sz="2400" b="1"/>
              <a:t>Ask questions when something does not make sense.</a:t>
            </a:r>
            <a:endParaRPr sz="2400" b="1"/>
          </a:p>
          <a:p>
            <a:pPr marL="457200" lvl="0" indent="-335280" algn="l" rtl="0">
              <a:spcBef>
                <a:spcPts val="0"/>
              </a:spcBef>
              <a:spcAft>
                <a:spcPts val="0"/>
              </a:spcAft>
              <a:buSzPct val="100000"/>
              <a:buChar char="●"/>
            </a:pPr>
            <a:r>
              <a:rPr lang="en" sz="2400" b="1"/>
              <a:t>If you do miss a class, cover up from your classmate/friend.</a:t>
            </a:r>
            <a:endParaRPr sz="2400" b="1"/>
          </a:p>
        </p:txBody>
      </p:sp>
      <p:sp>
        <p:nvSpPr>
          <p:cNvPr id="202" name="Google Shape;202;p33"/>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fontScale="55000"/>
          </a:bodyPr>
          <a:lstStyle/>
          <a:p>
            <a:pPr marL="0" lvl="0" indent="0" algn="ctr" rtl="0">
              <a:spcBef>
                <a:spcPts val="0"/>
              </a:spcBef>
              <a:spcAft>
                <a:spcPts val="0"/>
              </a:spcAft>
              <a:buNone/>
            </a:pPr>
            <a:r>
              <a:rPr lang="en" sz="4350" b="1" u="sng">
                <a:solidFill>
                  <a:schemeClr val="accent1"/>
                </a:solidFill>
              </a:rPr>
              <a:t>Don’ts</a:t>
            </a:r>
            <a:endParaRPr sz="4350" b="1" u="sng">
              <a:solidFill>
                <a:schemeClr val="accent1"/>
              </a:solidFill>
            </a:endParaRPr>
          </a:p>
          <a:p>
            <a:pPr marL="457200" lvl="0" indent="-317658" algn="l" rtl="0">
              <a:spcBef>
                <a:spcPts val="1200"/>
              </a:spcBef>
              <a:spcAft>
                <a:spcPts val="0"/>
              </a:spcAft>
              <a:buSzPct val="100000"/>
              <a:buChar char="●"/>
            </a:pPr>
            <a:r>
              <a:rPr lang="en" sz="2550" b="1"/>
              <a:t>Don’t talk while your professor is lecturing or when other students are called on to speak.</a:t>
            </a:r>
            <a:endParaRPr sz="2550" b="1"/>
          </a:p>
          <a:p>
            <a:pPr marL="457200" lvl="0" indent="-317658" algn="l" rtl="0">
              <a:spcBef>
                <a:spcPts val="0"/>
              </a:spcBef>
              <a:spcAft>
                <a:spcPts val="0"/>
              </a:spcAft>
              <a:buSzPct val="100000"/>
              <a:buChar char="●"/>
            </a:pPr>
            <a:r>
              <a:rPr lang="en" sz="2550" b="1"/>
              <a:t>Don’t attend phone calls inside the class, rather go out if it is urgent.</a:t>
            </a:r>
            <a:endParaRPr sz="2550" b="1"/>
          </a:p>
          <a:p>
            <a:pPr marL="457200" lvl="0" indent="-317658" algn="l" rtl="0">
              <a:spcBef>
                <a:spcPts val="0"/>
              </a:spcBef>
              <a:spcAft>
                <a:spcPts val="0"/>
              </a:spcAft>
              <a:buSzPct val="100000"/>
              <a:buChar char="●"/>
            </a:pPr>
            <a:r>
              <a:rPr lang="en" sz="2550" b="1"/>
              <a:t>Don’t be afraid to ask your teacher about any questions you may have.</a:t>
            </a:r>
            <a:endParaRPr sz="2550" b="1"/>
          </a:p>
          <a:p>
            <a:pPr marL="457200" lvl="0" indent="-317658" algn="l" rtl="0">
              <a:spcBef>
                <a:spcPts val="0"/>
              </a:spcBef>
              <a:spcAft>
                <a:spcPts val="0"/>
              </a:spcAft>
              <a:buSzPct val="100000"/>
              <a:buChar char="●"/>
            </a:pPr>
            <a:r>
              <a:rPr lang="en" sz="2550" b="1"/>
              <a:t>Do not disturb/provoke others.</a:t>
            </a:r>
            <a:endParaRPr sz="2550" b="1"/>
          </a:p>
          <a:p>
            <a:pPr marL="0" lvl="0" indent="0" algn="l" rtl="0">
              <a:spcBef>
                <a:spcPts val="1200"/>
              </a:spcBef>
              <a:spcAft>
                <a:spcPts val="1200"/>
              </a:spcAft>
              <a:buNone/>
            </a:pPr>
            <a:endParaRPr sz="2400" b="1"/>
          </a:p>
        </p:txBody>
      </p:sp>
      <p:sp>
        <p:nvSpPr>
          <p:cNvPr id="203" name="Google Shape;20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Laboratory Discipline</a:t>
            </a:r>
            <a:endParaRPr/>
          </a:p>
        </p:txBody>
      </p:sp>
      <p:sp>
        <p:nvSpPr>
          <p:cNvPr id="209" name="Google Shape;209;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Always be respectful of your laboratory mates and their workspace, laboratory materials.</a:t>
            </a:r>
            <a:endParaRPr/>
          </a:p>
          <a:p>
            <a:pPr marL="457200" lvl="0" indent="-342900" algn="l" rtl="0">
              <a:spcBef>
                <a:spcPts val="0"/>
              </a:spcBef>
              <a:spcAft>
                <a:spcPts val="0"/>
              </a:spcAft>
              <a:buSzPts val="1800"/>
              <a:buChar char="●"/>
            </a:pPr>
            <a:r>
              <a:rPr lang="en"/>
              <a:t>Avoid distracting and obstructing lab mates when carrying out an experiment for this can compromise their safety and the integrity of their experiments.</a:t>
            </a:r>
            <a:endParaRPr/>
          </a:p>
          <a:p>
            <a:pPr marL="457200" lvl="0" indent="-342900" algn="l" rtl="0">
              <a:spcBef>
                <a:spcPts val="0"/>
              </a:spcBef>
              <a:spcAft>
                <a:spcPts val="0"/>
              </a:spcAft>
              <a:buSzPts val="1800"/>
              <a:buChar char="●"/>
            </a:pPr>
            <a:r>
              <a:rPr lang="en"/>
              <a:t>Communicate when others are not adhering to lab safety rules and nonhazardous techniques.</a:t>
            </a:r>
            <a:endParaRPr/>
          </a:p>
          <a:p>
            <a:pPr marL="457200" lvl="0" indent="-342900" algn="l" rtl="0">
              <a:spcBef>
                <a:spcPts val="0"/>
              </a:spcBef>
              <a:spcAft>
                <a:spcPts val="0"/>
              </a:spcAft>
              <a:buSzPts val="1800"/>
              <a:buChar char="●"/>
            </a:pPr>
            <a:r>
              <a:rPr lang="en"/>
              <a:t>Always keep a mental note and written-record of your experiments. If you are lost or confused, do not hesitate to ask.</a:t>
            </a:r>
            <a:endParaRPr/>
          </a:p>
          <a:p>
            <a:pPr marL="457200" lvl="0" indent="-342900" algn="l" rtl="0">
              <a:spcBef>
                <a:spcPts val="0"/>
              </a:spcBef>
              <a:spcAft>
                <a:spcPts val="0"/>
              </a:spcAft>
              <a:buSzPts val="1800"/>
              <a:buChar char="●"/>
            </a:pPr>
            <a:r>
              <a:rPr lang="en"/>
              <a:t>Be aware of yourself and your surroundings at all time.</a:t>
            </a:r>
            <a:endParaRPr/>
          </a:p>
        </p:txBody>
      </p:sp>
      <p:sp>
        <p:nvSpPr>
          <p:cNvPr id="210" name="Google Shape;21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Evaluation Scheme</a:t>
            </a:r>
            <a:endParaRPr/>
          </a:p>
        </p:txBody>
      </p:sp>
      <p:sp>
        <p:nvSpPr>
          <p:cNvPr id="216" name="Google Shape;21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Marks Distribution</a:t>
            </a:r>
            <a:endParaRPr/>
          </a:p>
        </p:txBody>
      </p:sp>
      <p:sp>
        <p:nvSpPr>
          <p:cNvPr id="222" name="Google Shape;222;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Theory</a:t>
            </a:r>
            <a:endParaRPr/>
          </a:p>
          <a:p>
            <a:pPr marL="914400" lvl="1" indent="-317500" algn="l" rtl="0">
              <a:spcBef>
                <a:spcPts val="0"/>
              </a:spcBef>
              <a:spcAft>
                <a:spcPts val="0"/>
              </a:spcAft>
              <a:buSzPts val="1400"/>
              <a:buChar char="○"/>
            </a:pPr>
            <a:r>
              <a:rPr lang="en"/>
              <a:t>Assignment 10 marks (5 Assignments, 1 per Unit)</a:t>
            </a:r>
            <a:endParaRPr/>
          </a:p>
          <a:p>
            <a:pPr marL="914400" lvl="1" indent="-317500" algn="l" rtl="0">
              <a:spcBef>
                <a:spcPts val="0"/>
              </a:spcBef>
              <a:spcAft>
                <a:spcPts val="0"/>
              </a:spcAft>
              <a:buSzPts val="1400"/>
              <a:buChar char="○"/>
            </a:pPr>
            <a:r>
              <a:rPr lang="en"/>
              <a:t>Mid-semester 20 marks (2 Units)</a:t>
            </a:r>
            <a:endParaRPr/>
          </a:p>
          <a:p>
            <a:pPr marL="914400" lvl="1" indent="-317500" algn="l" rtl="0">
              <a:spcBef>
                <a:spcPts val="0"/>
              </a:spcBef>
              <a:spcAft>
                <a:spcPts val="0"/>
              </a:spcAft>
              <a:buSzPts val="1400"/>
              <a:buChar char="○"/>
            </a:pPr>
            <a:r>
              <a:rPr lang="en"/>
              <a:t>1 Case Study (Experiential Learning) 20 marks (inclusive all units) in groups</a:t>
            </a:r>
            <a:endParaRPr/>
          </a:p>
          <a:p>
            <a:pPr marL="914400" lvl="1" indent="-317500" algn="l" rtl="0">
              <a:spcBef>
                <a:spcPts val="0"/>
              </a:spcBef>
              <a:spcAft>
                <a:spcPts val="0"/>
              </a:spcAft>
              <a:buSzPts val="1400"/>
              <a:buChar char="○"/>
            </a:pPr>
            <a:r>
              <a:rPr lang="en"/>
              <a:t>Surprise Test (MCQ) – (1-2 tests per Unit) 20 marks</a:t>
            </a:r>
            <a:r>
              <a:rPr lang="en">
                <a:solidFill>
                  <a:srgbClr val="FF9900"/>
                </a:solidFill>
              </a:rPr>
              <a:t>*</a:t>
            </a:r>
            <a:endParaRPr>
              <a:solidFill>
                <a:srgbClr val="FF9900"/>
              </a:solidFill>
            </a:endParaRPr>
          </a:p>
          <a:p>
            <a:pPr marL="914400" lvl="1" indent="-317500" algn="l" rtl="0">
              <a:spcBef>
                <a:spcPts val="0"/>
              </a:spcBef>
              <a:spcAft>
                <a:spcPts val="0"/>
              </a:spcAft>
              <a:buSzPts val="1400"/>
              <a:buChar char="○"/>
            </a:pPr>
            <a:r>
              <a:rPr lang="en"/>
              <a:t>End-semester Examination 30 marks</a:t>
            </a:r>
            <a:endParaRPr/>
          </a:p>
          <a:p>
            <a:pPr marL="457200" lvl="0" indent="0" algn="l" rtl="0">
              <a:spcBef>
                <a:spcPts val="1200"/>
              </a:spcBef>
              <a:spcAft>
                <a:spcPts val="0"/>
              </a:spcAft>
              <a:buNone/>
            </a:pPr>
            <a:r>
              <a:rPr lang="en" sz="1400">
                <a:solidFill>
                  <a:srgbClr val="FF9900"/>
                </a:solidFill>
              </a:rPr>
              <a:t>*May change as necessary: mostly Technical Talk in Groups (Flip Classroom)</a:t>
            </a:r>
            <a:endParaRPr sz="1400">
              <a:solidFill>
                <a:srgbClr val="FF9900"/>
              </a:solidFill>
            </a:endParaRPr>
          </a:p>
          <a:p>
            <a:pPr marL="457200" lvl="0" indent="-342900" algn="l" rtl="0">
              <a:spcBef>
                <a:spcPts val="1200"/>
              </a:spcBef>
              <a:spcAft>
                <a:spcPts val="0"/>
              </a:spcAft>
              <a:buSzPts val="1800"/>
              <a:buChar char="●"/>
            </a:pPr>
            <a:r>
              <a:rPr lang="en"/>
              <a:t>Laboratory</a:t>
            </a:r>
            <a:endParaRPr/>
          </a:p>
          <a:p>
            <a:pPr marL="914400" lvl="1" indent="-317500" algn="l" rtl="0">
              <a:spcBef>
                <a:spcPts val="0"/>
              </a:spcBef>
              <a:spcAft>
                <a:spcPts val="0"/>
              </a:spcAft>
              <a:buSzPts val="1400"/>
              <a:buChar char="○"/>
            </a:pPr>
            <a:r>
              <a:rPr lang="en"/>
              <a:t>Daily evaluation 50 marks (5 marks per laboratory)</a:t>
            </a:r>
            <a:endParaRPr/>
          </a:p>
          <a:p>
            <a:pPr marL="914400" lvl="1" indent="-317500" algn="l" rtl="0">
              <a:spcBef>
                <a:spcPts val="0"/>
              </a:spcBef>
              <a:spcAft>
                <a:spcPts val="0"/>
              </a:spcAft>
              <a:buSzPts val="1400"/>
              <a:buChar char="○"/>
            </a:pPr>
            <a:r>
              <a:rPr lang="en"/>
              <a:t>Laboratory Test 30 marks (Part-I Coding and Part-II Viva-voce)</a:t>
            </a:r>
            <a:endParaRPr/>
          </a:p>
          <a:p>
            <a:pPr marL="914400" lvl="1" indent="-317500" algn="l" rtl="0">
              <a:spcBef>
                <a:spcPts val="0"/>
              </a:spcBef>
              <a:spcAft>
                <a:spcPts val="0"/>
              </a:spcAft>
              <a:buSzPts val="1400"/>
              <a:buChar char="○"/>
            </a:pPr>
            <a:r>
              <a:rPr lang="en"/>
              <a:t>Case Study 20 marks</a:t>
            </a:r>
            <a:endParaRPr/>
          </a:p>
        </p:txBody>
      </p:sp>
      <p:sp>
        <p:nvSpPr>
          <p:cNvPr id="223" name="Google Shape;22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Design and Performance Measure Approach</a:t>
            </a:r>
            <a:endParaRPr/>
          </a:p>
        </p:txBody>
      </p:sp>
      <p:sp>
        <p:nvSpPr>
          <p:cNvPr id="229" name="Google Shape;229;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Computer Science Foundation</a:t>
            </a:r>
            <a:endParaRPr/>
          </a:p>
        </p:txBody>
      </p:sp>
      <p:sp>
        <p:nvSpPr>
          <p:cNvPr id="235" name="Google Shape;235;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Subjects:</a:t>
            </a:r>
            <a:endParaRPr/>
          </a:p>
          <a:p>
            <a:pPr marL="914400" lvl="1" indent="-317500" algn="l" rtl="0">
              <a:spcBef>
                <a:spcPts val="0"/>
              </a:spcBef>
              <a:spcAft>
                <a:spcPts val="0"/>
              </a:spcAft>
              <a:buSzPts val="1400"/>
              <a:buChar char="○"/>
            </a:pPr>
            <a:r>
              <a:rPr lang="en"/>
              <a:t>Discrete Mathematics</a:t>
            </a:r>
            <a:endParaRPr/>
          </a:p>
          <a:p>
            <a:pPr marL="914400" lvl="1" indent="-317500" algn="l" rtl="0">
              <a:spcBef>
                <a:spcPts val="0"/>
              </a:spcBef>
              <a:spcAft>
                <a:spcPts val="0"/>
              </a:spcAft>
              <a:buSzPts val="1400"/>
              <a:buChar char="○"/>
            </a:pPr>
            <a:r>
              <a:rPr lang="en"/>
              <a:t>Algorithms</a:t>
            </a:r>
            <a:endParaRPr/>
          </a:p>
          <a:p>
            <a:pPr marL="914400" lvl="1" indent="-317500" algn="l" rtl="0">
              <a:spcBef>
                <a:spcPts val="0"/>
              </a:spcBef>
              <a:spcAft>
                <a:spcPts val="0"/>
              </a:spcAft>
              <a:buSzPts val="1400"/>
              <a:buChar char="○"/>
            </a:pPr>
            <a:r>
              <a:rPr lang="en"/>
              <a:t>Computer Architecture and Organization</a:t>
            </a:r>
            <a:endParaRPr/>
          </a:p>
          <a:p>
            <a:pPr marL="457200" lvl="0" indent="-342900" algn="l" rtl="0">
              <a:spcBef>
                <a:spcPts val="0"/>
              </a:spcBef>
              <a:spcAft>
                <a:spcPts val="0"/>
              </a:spcAft>
              <a:buSzPts val="1800"/>
              <a:buChar char="●"/>
            </a:pPr>
            <a:r>
              <a:rPr lang="en"/>
              <a:t>Designing:</a:t>
            </a:r>
            <a:endParaRPr/>
          </a:p>
          <a:p>
            <a:pPr marL="914400" lvl="1" indent="-317500" algn="l" rtl="0">
              <a:spcBef>
                <a:spcPts val="0"/>
              </a:spcBef>
              <a:spcAft>
                <a:spcPts val="0"/>
              </a:spcAft>
              <a:buSzPts val="1400"/>
              <a:buChar char="○"/>
            </a:pPr>
            <a:r>
              <a:rPr lang="en"/>
              <a:t>Algorithms (Data Structure) | Software | Hardware</a:t>
            </a:r>
            <a:endParaRPr/>
          </a:p>
          <a:p>
            <a:pPr marL="457200" lvl="0" indent="-342900" algn="l" rtl="0">
              <a:spcBef>
                <a:spcPts val="0"/>
              </a:spcBef>
              <a:spcAft>
                <a:spcPts val="0"/>
              </a:spcAft>
              <a:buSzPts val="1800"/>
              <a:buChar char="●"/>
            </a:pPr>
            <a:r>
              <a:rPr lang="en"/>
              <a:t>Performance Evaluation:</a:t>
            </a:r>
            <a:endParaRPr/>
          </a:p>
          <a:p>
            <a:pPr marL="914400" lvl="1" indent="-317500" algn="l" rtl="0">
              <a:spcBef>
                <a:spcPts val="0"/>
              </a:spcBef>
              <a:spcAft>
                <a:spcPts val="0"/>
              </a:spcAft>
              <a:buSzPts val="1400"/>
              <a:buChar char="○"/>
            </a:pPr>
            <a:r>
              <a:rPr lang="en" sz="1400"/>
              <a:t>Algorithms: Time and Space Complexity</a:t>
            </a:r>
            <a:endParaRPr sz="1400"/>
          </a:p>
          <a:p>
            <a:pPr marL="914400" lvl="1" indent="-317500" algn="l" rtl="0">
              <a:spcBef>
                <a:spcPts val="0"/>
              </a:spcBef>
              <a:spcAft>
                <a:spcPts val="0"/>
              </a:spcAft>
              <a:buSzPts val="1400"/>
              <a:buChar char="○"/>
            </a:pPr>
            <a:r>
              <a:rPr lang="en" sz="1400"/>
              <a:t>Software: L</a:t>
            </a:r>
            <a:r>
              <a:rPr lang="en"/>
              <a:t>ines of Code, Reliability, Scalability, Maintenance Cost, etc.</a:t>
            </a:r>
            <a:endParaRPr sz="1400"/>
          </a:p>
          <a:p>
            <a:pPr marL="914400" lvl="1" indent="-317500" algn="l" rtl="0">
              <a:spcBef>
                <a:spcPts val="0"/>
              </a:spcBef>
              <a:spcAft>
                <a:spcPts val="0"/>
              </a:spcAft>
              <a:buSzPts val="1400"/>
              <a:buChar char="○"/>
            </a:pPr>
            <a:r>
              <a:rPr lang="en" sz="1400"/>
              <a:t>Hardware: </a:t>
            </a:r>
            <a:r>
              <a:rPr lang="en"/>
              <a:t>Power Analysis, Reliability, Fault Analysis, Maintenance Cost, etc.</a:t>
            </a:r>
            <a:endParaRPr/>
          </a:p>
        </p:txBody>
      </p:sp>
      <p:sp>
        <p:nvSpPr>
          <p:cNvPr id="236" name="Google Shape;236;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Designing Algorithms</a:t>
            </a:r>
            <a:endParaRPr/>
          </a:p>
        </p:txBody>
      </p:sp>
      <p:sp>
        <p:nvSpPr>
          <p:cNvPr id="242" name="Google Shape;242;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a:t>Definition:</a:t>
            </a:r>
            <a:endParaRPr/>
          </a:p>
          <a:p>
            <a:pPr marL="914400" lvl="1" indent="-310832" algn="l" rtl="0">
              <a:spcBef>
                <a:spcPts val="0"/>
              </a:spcBef>
              <a:spcAft>
                <a:spcPts val="0"/>
              </a:spcAft>
              <a:buSzPct val="100000"/>
              <a:buChar char="○"/>
            </a:pPr>
            <a:r>
              <a:rPr lang="en"/>
              <a:t>Algorithm is a finite sequence of rigorous instructions, typically used to solve a class of specific problems or to perform a computation.</a:t>
            </a:r>
            <a:endParaRPr/>
          </a:p>
          <a:p>
            <a:pPr marL="914400" lvl="1" indent="-310832" algn="l" rtl="0">
              <a:spcBef>
                <a:spcPts val="0"/>
              </a:spcBef>
              <a:spcAft>
                <a:spcPts val="0"/>
              </a:spcAft>
              <a:buSzPct val="100000"/>
              <a:buChar char="○"/>
            </a:pPr>
            <a:r>
              <a:rPr lang="en"/>
              <a:t>Or, it is a process or set of rules to be followed in calculations or other problem-solving operations, especially by a computer.</a:t>
            </a:r>
            <a:endParaRPr/>
          </a:p>
          <a:p>
            <a:pPr marL="914400" lvl="1" indent="-310832" algn="l" rtl="0">
              <a:spcBef>
                <a:spcPts val="0"/>
              </a:spcBef>
              <a:spcAft>
                <a:spcPts val="0"/>
              </a:spcAft>
              <a:buSzPct val="100000"/>
              <a:buChar char="○"/>
            </a:pPr>
            <a:r>
              <a:rPr lang="en"/>
              <a:t>Algorithms are used as specifications for performing calculations and data processing.</a:t>
            </a:r>
            <a:endParaRPr/>
          </a:p>
          <a:p>
            <a:pPr marL="457200" lvl="0" indent="-334327" algn="l" rtl="0">
              <a:spcBef>
                <a:spcPts val="0"/>
              </a:spcBef>
              <a:spcAft>
                <a:spcPts val="0"/>
              </a:spcAft>
              <a:buSzPct val="100000"/>
              <a:buChar char="●"/>
            </a:pPr>
            <a:r>
              <a:rPr lang="en"/>
              <a:t>Importance of Algorithms:</a:t>
            </a:r>
            <a:endParaRPr/>
          </a:p>
          <a:p>
            <a:pPr marL="914400" lvl="1" indent="-310832" algn="l" rtl="0">
              <a:spcBef>
                <a:spcPts val="0"/>
              </a:spcBef>
              <a:spcAft>
                <a:spcPts val="0"/>
              </a:spcAft>
              <a:buSzPct val="100000"/>
              <a:buChar char="○"/>
            </a:pPr>
            <a:r>
              <a:rPr lang="en"/>
              <a:t>Data processing: Algorithms are used to process and analyze large amounts of data, such as sorting and searching algorithms. </a:t>
            </a:r>
            <a:endParaRPr/>
          </a:p>
          <a:p>
            <a:pPr marL="914400" lvl="1" indent="-310832" algn="l" rtl="0">
              <a:spcBef>
                <a:spcPts val="0"/>
              </a:spcBef>
              <a:spcAft>
                <a:spcPts val="0"/>
              </a:spcAft>
              <a:buSzPct val="100000"/>
              <a:buChar char="○"/>
            </a:pPr>
            <a:r>
              <a:rPr lang="en"/>
              <a:t>Problem solving: Algorithms are used to solve computational problems, such as mathematical problems, optimization problems, and decision-making problems.</a:t>
            </a:r>
            <a:endParaRPr/>
          </a:p>
          <a:p>
            <a:pPr marL="457200" lvl="0" indent="-334327" algn="l" rtl="0">
              <a:spcBef>
                <a:spcPts val="0"/>
              </a:spcBef>
              <a:spcAft>
                <a:spcPts val="0"/>
              </a:spcAft>
              <a:buSzPct val="100000"/>
              <a:buChar char="●"/>
            </a:pPr>
            <a:r>
              <a:rPr lang="en"/>
              <a:t>Expressing Algorithms:</a:t>
            </a:r>
            <a:endParaRPr/>
          </a:p>
          <a:p>
            <a:pPr marL="914400" lvl="1" indent="-310832" algn="l" rtl="0">
              <a:spcBef>
                <a:spcPts val="0"/>
              </a:spcBef>
              <a:spcAft>
                <a:spcPts val="0"/>
              </a:spcAft>
              <a:buSzPct val="100000"/>
              <a:buChar char="○"/>
            </a:pPr>
            <a:r>
              <a:rPr lang="en"/>
              <a:t>Flow Chart</a:t>
            </a:r>
            <a:endParaRPr/>
          </a:p>
          <a:p>
            <a:pPr marL="914400" lvl="1" indent="-310832" algn="l" rtl="0">
              <a:spcBef>
                <a:spcPts val="0"/>
              </a:spcBef>
              <a:spcAft>
                <a:spcPts val="0"/>
              </a:spcAft>
              <a:buSzPct val="100000"/>
              <a:buChar char="○"/>
            </a:pPr>
            <a:r>
              <a:rPr lang="en"/>
              <a:t>Structured English</a:t>
            </a:r>
            <a:endParaRPr/>
          </a:p>
          <a:p>
            <a:pPr marL="914400" lvl="1" indent="-310832" algn="l" rtl="0">
              <a:spcBef>
                <a:spcPts val="0"/>
              </a:spcBef>
              <a:spcAft>
                <a:spcPts val="0"/>
              </a:spcAft>
              <a:buSzPct val="100000"/>
              <a:buChar char="○"/>
            </a:pPr>
            <a:r>
              <a:rPr lang="en"/>
              <a:t>Pseudo Code (Structured English + Mathematical Symbols) </a:t>
            </a:r>
            <a:endParaRPr/>
          </a:p>
        </p:txBody>
      </p:sp>
      <p:sp>
        <p:nvSpPr>
          <p:cNvPr id="243" name="Google Shape;243;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 Example</a:t>
            </a:r>
            <a:endParaRPr/>
          </a:p>
        </p:txBody>
      </p:sp>
      <p:sp>
        <p:nvSpPr>
          <p:cNvPr id="249" name="Google Shape;249;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Description:</a:t>
            </a:r>
            <a:endParaRPr/>
          </a:p>
          <a:p>
            <a:pPr marL="914400" lvl="1" indent="-317500" algn="l" rtl="0">
              <a:spcBef>
                <a:spcPts val="0"/>
              </a:spcBef>
              <a:spcAft>
                <a:spcPts val="0"/>
              </a:spcAft>
              <a:buSzPts val="1400"/>
              <a:buChar char="○"/>
            </a:pPr>
            <a:r>
              <a:rPr lang="en"/>
              <a:t>Given a number test if it is a prime number or not.</a:t>
            </a:r>
            <a:endParaRPr/>
          </a:p>
          <a:p>
            <a:pPr marL="457200" lvl="0" indent="-342900" algn="l" rtl="0">
              <a:spcBef>
                <a:spcPts val="0"/>
              </a:spcBef>
              <a:spcAft>
                <a:spcPts val="0"/>
              </a:spcAft>
              <a:buSzPts val="1800"/>
              <a:buChar char="●"/>
            </a:pPr>
            <a:r>
              <a:rPr lang="en"/>
              <a:t>Input(s):</a:t>
            </a:r>
            <a:endParaRPr/>
          </a:p>
          <a:p>
            <a:pPr marL="914400" lvl="1" indent="-317500" algn="l" rtl="0">
              <a:spcBef>
                <a:spcPts val="0"/>
              </a:spcBef>
              <a:spcAft>
                <a:spcPts val="0"/>
              </a:spcAft>
              <a:buSzPts val="1400"/>
              <a:buChar char="○"/>
            </a:pPr>
            <a:r>
              <a:rPr lang="en"/>
              <a:t>n = the number to be tested</a:t>
            </a:r>
            <a:endParaRPr/>
          </a:p>
          <a:p>
            <a:pPr marL="457200" lvl="0" indent="-342900" algn="l" rtl="0">
              <a:spcBef>
                <a:spcPts val="0"/>
              </a:spcBef>
              <a:spcAft>
                <a:spcPts val="0"/>
              </a:spcAft>
              <a:buSzPts val="1800"/>
              <a:buChar char="●"/>
            </a:pPr>
            <a:r>
              <a:rPr lang="en"/>
              <a:t>Output(s):</a:t>
            </a:r>
            <a:endParaRPr/>
          </a:p>
          <a:p>
            <a:pPr marL="914400" lvl="1" indent="-317500" algn="l" rtl="0">
              <a:spcBef>
                <a:spcPts val="0"/>
              </a:spcBef>
              <a:spcAft>
                <a:spcPts val="0"/>
              </a:spcAft>
              <a:buSzPts val="1400"/>
              <a:buChar char="○"/>
            </a:pPr>
            <a:r>
              <a:rPr lang="en"/>
              <a:t>Yes or No</a:t>
            </a:r>
            <a:endParaRPr/>
          </a:p>
          <a:p>
            <a:pPr marL="457200" lvl="0" indent="-342900" algn="l" rtl="0">
              <a:spcBef>
                <a:spcPts val="0"/>
              </a:spcBef>
              <a:spcAft>
                <a:spcPts val="0"/>
              </a:spcAft>
              <a:buSzPts val="1800"/>
              <a:buChar char="●"/>
            </a:pPr>
            <a:r>
              <a:rPr lang="en"/>
              <a:t>Specification:</a:t>
            </a:r>
            <a:endParaRPr/>
          </a:p>
          <a:p>
            <a:pPr marL="914400" lvl="1" indent="-317500" algn="l" rtl="0">
              <a:spcBef>
                <a:spcPts val="0"/>
              </a:spcBef>
              <a:spcAft>
                <a:spcPts val="0"/>
              </a:spcAft>
              <a:buSzPts val="1400"/>
              <a:buChar char="○"/>
            </a:pPr>
            <a:r>
              <a:rPr lang="en"/>
              <a:t>The number is a positive integer. The number can be either prime or composite. </a:t>
            </a:r>
            <a:endParaRPr/>
          </a:p>
        </p:txBody>
      </p:sp>
      <p:sp>
        <p:nvSpPr>
          <p:cNvPr id="250" name="Google Shape;250;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Flowchart</a:t>
            </a:r>
            <a:endParaRPr/>
          </a:p>
        </p:txBody>
      </p:sp>
      <p:pic>
        <p:nvPicPr>
          <p:cNvPr id="256" name="Google Shape;256;p41"/>
          <p:cNvPicPr preferRelativeResize="0"/>
          <p:nvPr/>
        </p:nvPicPr>
        <p:blipFill>
          <a:blip r:embed="rId3">
            <a:alphaModFix/>
          </a:blip>
          <a:stretch>
            <a:fillRect/>
          </a:stretch>
        </p:blipFill>
        <p:spPr>
          <a:xfrm>
            <a:off x="1166700" y="1266325"/>
            <a:ext cx="7047574" cy="3714100"/>
          </a:xfrm>
          <a:prstGeom prst="rect">
            <a:avLst/>
          </a:prstGeom>
          <a:noFill/>
          <a:ln>
            <a:noFill/>
          </a:ln>
        </p:spPr>
      </p:pic>
      <p:sp>
        <p:nvSpPr>
          <p:cNvPr id="257" name="Google Shape;257;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Structured English</a:t>
            </a:r>
            <a:endParaRPr/>
          </a:p>
        </p:txBody>
      </p:sp>
      <p:sp>
        <p:nvSpPr>
          <p:cNvPr id="263" name="Google Shape;263;p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Take a number as input.</a:t>
            </a:r>
            <a:endParaRPr/>
          </a:p>
          <a:p>
            <a:pPr marL="457200" lvl="0" indent="-342900" algn="l" rtl="0">
              <a:spcBef>
                <a:spcPts val="0"/>
              </a:spcBef>
              <a:spcAft>
                <a:spcPts val="0"/>
              </a:spcAft>
              <a:buSzPts val="1800"/>
              <a:buAutoNum type="arabicPeriod"/>
            </a:pPr>
            <a:r>
              <a:rPr lang="en"/>
              <a:t>List its divisors.</a:t>
            </a:r>
            <a:endParaRPr/>
          </a:p>
          <a:p>
            <a:pPr marL="457200" lvl="0" indent="-342900" algn="l" rtl="0">
              <a:spcBef>
                <a:spcPts val="0"/>
              </a:spcBef>
              <a:spcAft>
                <a:spcPts val="0"/>
              </a:spcAft>
              <a:buSzPts val="1800"/>
              <a:buAutoNum type="arabicPeriod"/>
            </a:pPr>
            <a:r>
              <a:rPr lang="en"/>
              <a:t>If the number of divisors are more than two (inclusive 1 and itself) then it is not a prime number.</a:t>
            </a:r>
            <a:endParaRPr/>
          </a:p>
          <a:p>
            <a:pPr marL="457200" lvl="0" indent="-342900" algn="l" rtl="0">
              <a:spcBef>
                <a:spcPts val="0"/>
              </a:spcBef>
              <a:spcAft>
                <a:spcPts val="0"/>
              </a:spcAft>
              <a:buSzPts val="1800"/>
              <a:buAutoNum type="arabicPeriod"/>
            </a:pPr>
            <a:r>
              <a:rPr lang="en"/>
              <a:t>Otherwise, it is a prime number</a:t>
            </a:r>
            <a:endParaRPr/>
          </a:p>
        </p:txBody>
      </p:sp>
      <p:sp>
        <p:nvSpPr>
          <p:cNvPr id="264" name="Google Shape;264;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Introduction of Self, Course and Welcome</a:t>
            </a:r>
            <a:endParaRPr/>
          </a:p>
        </p:txBody>
      </p:sp>
      <p:sp>
        <p:nvSpPr>
          <p:cNvPr id="87" name="Google Shape;8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Pseudo Code</a:t>
            </a:r>
            <a:endParaRPr/>
          </a:p>
        </p:txBody>
      </p:sp>
      <p:sp>
        <p:nvSpPr>
          <p:cNvPr id="270" name="Google Shape;270;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Read the number n</a:t>
            </a:r>
            <a:endParaRPr/>
          </a:p>
          <a:p>
            <a:pPr marL="457200" lvl="0" indent="-342900" algn="l" rtl="0">
              <a:spcBef>
                <a:spcPts val="0"/>
              </a:spcBef>
              <a:spcAft>
                <a:spcPts val="0"/>
              </a:spcAft>
              <a:buSzPts val="1800"/>
              <a:buAutoNum type="arabicPeriod"/>
            </a:pPr>
            <a:r>
              <a:rPr lang="en"/>
              <a:t>Let count = 0</a:t>
            </a:r>
            <a:endParaRPr/>
          </a:p>
          <a:p>
            <a:pPr marL="457200" lvl="0" indent="-342900" algn="l" rtl="0">
              <a:spcBef>
                <a:spcPts val="0"/>
              </a:spcBef>
              <a:spcAft>
                <a:spcPts val="0"/>
              </a:spcAft>
              <a:buSzPts val="1800"/>
              <a:buAutoNum type="arabicPeriod"/>
            </a:pPr>
            <a:r>
              <a:rPr lang="en"/>
              <a:t>For i= 1 to n do</a:t>
            </a:r>
            <a:endParaRPr/>
          </a:p>
          <a:p>
            <a:pPr marL="457200" lvl="0" indent="-342900" algn="l" rtl="0">
              <a:spcBef>
                <a:spcPts val="0"/>
              </a:spcBef>
              <a:spcAft>
                <a:spcPts val="0"/>
              </a:spcAft>
              <a:buSzPts val="1800"/>
              <a:buAutoNum type="arabicPeriod"/>
            </a:pPr>
            <a:r>
              <a:rPr lang="en"/>
              <a:t>    If n % i == 0 then</a:t>
            </a:r>
            <a:endParaRPr/>
          </a:p>
          <a:p>
            <a:pPr marL="457200" lvl="0" indent="-342900" algn="l" rtl="0">
              <a:spcBef>
                <a:spcPts val="0"/>
              </a:spcBef>
              <a:spcAft>
                <a:spcPts val="0"/>
              </a:spcAft>
              <a:buSzPts val="1800"/>
              <a:buAutoNum type="arabicPeriod"/>
            </a:pPr>
            <a:r>
              <a:rPr lang="en"/>
              <a:t>        count = count + 1</a:t>
            </a:r>
            <a:endParaRPr/>
          </a:p>
          <a:p>
            <a:pPr marL="457200" lvl="0" indent="-342900" algn="l" rtl="0">
              <a:spcBef>
                <a:spcPts val="0"/>
              </a:spcBef>
              <a:spcAft>
                <a:spcPts val="0"/>
              </a:spcAft>
              <a:buSzPts val="1800"/>
              <a:buAutoNum type="arabicPeriod"/>
            </a:pPr>
            <a:r>
              <a:rPr lang="en"/>
              <a:t>If count &gt; 2 then</a:t>
            </a:r>
            <a:endParaRPr/>
          </a:p>
          <a:p>
            <a:pPr marL="457200" lvl="0" indent="-342900" algn="l" rtl="0">
              <a:spcBef>
                <a:spcPts val="0"/>
              </a:spcBef>
              <a:spcAft>
                <a:spcPts val="0"/>
              </a:spcAft>
              <a:buSzPts val="1800"/>
              <a:buAutoNum type="arabicPeriod"/>
            </a:pPr>
            <a:r>
              <a:rPr lang="en"/>
              <a:t>    n is not a prime number</a:t>
            </a:r>
            <a:endParaRPr/>
          </a:p>
          <a:p>
            <a:pPr marL="457200" lvl="0" indent="-342900" algn="l" rtl="0">
              <a:spcBef>
                <a:spcPts val="0"/>
              </a:spcBef>
              <a:spcAft>
                <a:spcPts val="0"/>
              </a:spcAft>
              <a:buSzPts val="1800"/>
              <a:buAutoNum type="arabicPeriod"/>
            </a:pPr>
            <a:r>
              <a:rPr lang="en"/>
              <a:t>Else, n is a prime number</a:t>
            </a:r>
            <a:endParaRPr/>
          </a:p>
        </p:txBody>
      </p:sp>
      <p:sp>
        <p:nvSpPr>
          <p:cNvPr id="271" name="Google Shape;271;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Evaluation</a:t>
            </a:r>
            <a:endParaRPr/>
          </a:p>
        </p:txBody>
      </p:sp>
      <p:sp>
        <p:nvSpPr>
          <p:cNvPr id="277" name="Google Shape;277;p4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Time and Space complexity to be measured which estimates the respective cost of an algorithm without being implemented.</a:t>
            </a:r>
            <a:endParaRPr/>
          </a:p>
          <a:p>
            <a:pPr marL="457200" lvl="0" indent="-342900" algn="l" rtl="0">
              <a:spcBef>
                <a:spcPts val="0"/>
              </a:spcBef>
              <a:spcAft>
                <a:spcPts val="0"/>
              </a:spcAft>
              <a:buSzPts val="1800"/>
              <a:buChar char="●"/>
            </a:pPr>
            <a:r>
              <a:rPr lang="en"/>
              <a:t>The complexity is measured in terms of input size n (no. of elements taken as input). That is, n is taken as the unit of measurement. </a:t>
            </a:r>
            <a:endParaRPr/>
          </a:p>
          <a:p>
            <a:pPr marL="457200" lvl="0" indent="-342900" algn="l" rtl="0">
              <a:spcBef>
                <a:spcPts val="0"/>
              </a:spcBef>
              <a:spcAft>
                <a:spcPts val="0"/>
              </a:spcAft>
              <a:buSzPts val="1800"/>
              <a:buChar char="●"/>
            </a:pPr>
            <a:r>
              <a:rPr lang="en"/>
              <a:t>The output, the complexity is expressed as a function of n.</a:t>
            </a:r>
            <a:endParaRPr/>
          </a:p>
          <a:p>
            <a:pPr marL="457200" lvl="0" indent="-342900" algn="l" rtl="0">
              <a:spcBef>
                <a:spcPts val="0"/>
              </a:spcBef>
              <a:spcAft>
                <a:spcPts val="0"/>
              </a:spcAft>
              <a:buSzPts val="1800"/>
              <a:buChar char="●"/>
            </a:pPr>
            <a:r>
              <a:rPr lang="en"/>
              <a:t>For example:</a:t>
            </a:r>
            <a:endParaRPr/>
          </a:p>
          <a:p>
            <a:pPr marL="914400" lvl="1" indent="-317500" algn="l" rtl="0">
              <a:spcBef>
                <a:spcPts val="0"/>
              </a:spcBef>
              <a:spcAft>
                <a:spcPts val="0"/>
              </a:spcAft>
              <a:buSzPts val="1400"/>
              <a:buChar char="○"/>
            </a:pPr>
            <a:r>
              <a:rPr lang="en"/>
              <a:t>For prime number: n=1 but its magnitude or value is considered</a:t>
            </a:r>
            <a:endParaRPr/>
          </a:p>
          <a:p>
            <a:pPr marL="914400" lvl="1" indent="-317500" algn="l" rtl="0">
              <a:spcBef>
                <a:spcPts val="0"/>
              </a:spcBef>
              <a:spcAft>
                <a:spcPts val="0"/>
              </a:spcAft>
              <a:buSzPts val="1400"/>
              <a:buChar char="○"/>
            </a:pPr>
            <a:r>
              <a:rPr lang="en"/>
              <a:t>For sorting: n = 10, 100, and so on</a:t>
            </a:r>
            <a:endParaRPr/>
          </a:p>
          <a:p>
            <a:pPr marL="914400" lvl="1" indent="-317500" algn="l" rtl="0">
              <a:spcBef>
                <a:spcPts val="0"/>
              </a:spcBef>
              <a:spcAft>
                <a:spcPts val="0"/>
              </a:spcAft>
              <a:buSzPts val="1400"/>
              <a:buChar char="○"/>
            </a:pPr>
            <a:r>
              <a:rPr lang="en"/>
              <a:t>For sorting: n = 10, 100, and so on</a:t>
            </a:r>
            <a:endParaRPr/>
          </a:p>
          <a:p>
            <a:pPr marL="914400" lvl="1" indent="-317500" algn="l" rtl="0">
              <a:spcBef>
                <a:spcPts val="0"/>
              </a:spcBef>
              <a:spcAft>
                <a:spcPts val="0"/>
              </a:spcAft>
              <a:buSzPts val="1400"/>
              <a:buChar char="○"/>
            </a:pPr>
            <a:r>
              <a:rPr lang="en"/>
              <a:t>Complexity??? See the next slide</a:t>
            </a:r>
            <a:endParaRPr/>
          </a:p>
        </p:txBody>
      </p:sp>
      <p:sp>
        <p:nvSpPr>
          <p:cNvPr id="278" name="Google Shape;278;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and Space Complexity</a:t>
            </a:r>
            <a:endParaRPr/>
          </a:p>
        </p:txBody>
      </p:sp>
      <p:sp>
        <p:nvSpPr>
          <p:cNvPr id="284" name="Google Shape;284;p4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a:t>Time Complexity</a:t>
            </a:r>
            <a:endParaRPr/>
          </a:p>
          <a:p>
            <a:pPr marL="914400" lvl="1" indent="-310832" algn="l" rtl="0">
              <a:spcBef>
                <a:spcPts val="0"/>
              </a:spcBef>
              <a:spcAft>
                <a:spcPts val="0"/>
              </a:spcAft>
              <a:buSzPct val="100000"/>
              <a:buChar char="○"/>
            </a:pPr>
            <a:r>
              <a:rPr lang="en"/>
              <a:t>Measures the unit time in terms of number of operations carried out.</a:t>
            </a:r>
            <a:endParaRPr/>
          </a:p>
          <a:p>
            <a:pPr marL="914400" lvl="1" indent="-310832" algn="l" rtl="0">
              <a:spcBef>
                <a:spcPts val="0"/>
              </a:spcBef>
              <a:spcAft>
                <a:spcPts val="0"/>
              </a:spcAft>
              <a:buSzPct val="100000"/>
              <a:buChar char="○"/>
            </a:pPr>
            <a:r>
              <a:rPr lang="en"/>
              <a:t>The number of operations is expressed in the input size n.</a:t>
            </a:r>
            <a:endParaRPr/>
          </a:p>
          <a:p>
            <a:pPr marL="914400" lvl="1" indent="-310832" algn="l" rtl="0">
              <a:spcBef>
                <a:spcPts val="0"/>
              </a:spcBef>
              <a:spcAft>
                <a:spcPts val="0"/>
              </a:spcAft>
              <a:buSzPct val="100000"/>
              <a:buChar char="○"/>
            </a:pPr>
            <a:r>
              <a:rPr lang="en"/>
              <a:t>For example:</a:t>
            </a:r>
            <a:endParaRPr/>
          </a:p>
          <a:p>
            <a:pPr marL="1371600" lvl="2" indent="-310832" algn="l" rtl="0">
              <a:spcBef>
                <a:spcPts val="0"/>
              </a:spcBef>
              <a:spcAft>
                <a:spcPts val="0"/>
              </a:spcAft>
              <a:buSzPct val="100000"/>
              <a:buChar char="■"/>
            </a:pPr>
            <a:r>
              <a:rPr lang="en"/>
              <a:t>Prime number algorithm: time complexity is O(n), n is the value of the input.</a:t>
            </a:r>
            <a:endParaRPr/>
          </a:p>
          <a:p>
            <a:pPr marL="1371600" lvl="2" indent="-310832" algn="l" rtl="0">
              <a:spcBef>
                <a:spcPts val="0"/>
              </a:spcBef>
              <a:spcAft>
                <a:spcPts val="0"/>
              </a:spcAft>
              <a:buSzPct val="100000"/>
              <a:buChar char="■"/>
            </a:pPr>
            <a:r>
              <a:rPr lang="en"/>
              <a:t>For searching: O(n), n is the number of elements in the list</a:t>
            </a:r>
            <a:endParaRPr/>
          </a:p>
          <a:p>
            <a:pPr marL="1371600" lvl="2" indent="-310832" algn="l" rtl="0">
              <a:spcBef>
                <a:spcPts val="0"/>
              </a:spcBef>
              <a:spcAft>
                <a:spcPts val="0"/>
              </a:spcAft>
              <a:buSzPct val="100000"/>
              <a:buChar char="■"/>
            </a:pPr>
            <a:r>
              <a:rPr lang="en"/>
              <a:t>For sorting: O(n^2), n is the number of elements to be sorted</a:t>
            </a:r>
            <a:endParaRPr/>
          </a:p>
          <a:p>
            <a:pPr marL="457200" lvl="0" indent="-334327" algn="l" rtl="0">
              <a:spcBef>
                <a:spcPts val="0"/>
              </a:spcBef>
              <a:spcAft>
                <a:spcPts val="0"/>
              </a:spcAft>
              <a:buSzPct val="100000"/>
              <a:buChar char="●"/>
            </a:pPr>
            <a:r>
              <a:rPr lang="en"/>
              <a:t>Space Complexity</a:t>
            </a:r>
            <a:endParaRPr/>
          </a:p>
          <a:p>
            <a:pPr marL="914400" lvl="1" indent="-310832" algn="l" rtl="0">
              <a:spcBef>
                <a:spcPts val="0"/>
              </a:spcBef>
              <a:spcAft>
                <a:spcPts val="0"/>
              </a:spcAft>
              <a:buSzPct val="100000"/>
              <a:buChar char="○"/>
            </a:pPr>
            <a:r>
              <a:rPr lang="en"/>
              <a:t>Measures the unit memory in terms of number of blocked to be used.</a:t>
            </a:r>
            <a:endParaRPr/>
          </a:p>
          <a:p>
            <a:pPr marL="914400" lvl="1" indent="-310832" algn="l" rtl="0">
              <a:spcBef>
                <a:spcPts val="0"/>
              </a:spcBef>
              <a:spcAft>
                <a:spcPts val="0"/>
              </a:spcAft>
              <a:buSzPct val="100000"/>
              <a:buChar char="○"/>
            </a:pPr>
            <a:r>
              <a:rPr lang="en"/>
              <a:t>The number of blocks is expressed in the input size n.</a:t>
            </a:r>
            <a:endParaRPr/>
          </a:p>
          <a:p>
            <a:pPr marL="914400" lvl="1" indent="-310832" algn="l" rtl="0">
              <a:spcBef>
                <a:spcPts val="0"/>
              </a:spcBef>
              <a:spcAft>
                <a:spcPts val="0"/>
              </a:spcAft>
              <a:buSzPct val="100000"/>
              <a:buChar char="○"/>
            </a:pPr>
            <a:r>
              <a:rPr lang="en"/>
              <a:t>For example:</a:t>
            </a:r>
            <a:endParaRPr/>
          </a:p>
          <a:p>
            <a:pPr marL="1371600" lvl="2" indent="-310832" algn="l" rtl="0">
              <a:spcBef>
                <a:spcPts val="0"/>
              </a:spcBef>
              <a:spcAft>
                <a:spcPts val="0"/>
              </a:spcAft>
              <a:buSzPct val="100000"/>
              <a:buChar char="■"/>
            </a:pPr>
            <a:r>
              <a:rPr lang="en"/>
              <a:t>Prime number algorithm: space complexity is O(1), only one number.</a:t>
            </a:r>
            <a:endParaRPr/>
          </a:p>
          <a:p>
            <a:pPr marL="1371600" lvl="2" indent="-310832" algn="l" rtl="0">
              <a:spcBef>
                <a:spcPts val="0"/>
              </a:spcBef>
              <a:spcAft>
                <a:spcPts val="0"/>
              </a:spcAft>
              <a:buSzPct val="100000"/>
              <a:buChar char="■"/>
            </a:pPr>
            <a:r>
              <a:rPr lang="en"/>
              <a:t>For searching: O(n+1), n is the number of elements in the list</a:t>
            </a:r>
            <a:endParaRPr/>
          </a:p>
          <a:p>
            <a:pPr marL="1371600" lvl="2" indent="-310832" algn="l" rtl="0">
              <a:spcBef>
                <a:spcPts val="0"/>
              </a:spcBef>
              <a:spcAft>
                <a:spcPts val="0"/>
              </a:spcAft>
              <a:buSzPct val="100000"/>
              <a:buChar char="■"/>
            </a:pPr>
            <a:r>
              <a:rPr lang="en"/>
              <a:t>For sorting: O(n), n is the number of elements to be sorted: assuming in-place sorting algortihm</a:t>
            </a:r>
            <a:endParaRPr/>
          </a:p>
        </p:txBody>
      </p:sp>
      <p:sp>
        <p:nvSpPr>
          <p:cNvPr id="285" name="Google Shape;285;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6"/>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Conclusion</a:t>
            </a:r>
            <a:endParaRPr/>
          </a:p>
        </p:txBody>
      </p:sp>
      <p:sp>
        <p:nvSpPr>
          <p:cNvPr id="291" name="Google Shape;29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297" name="Google Shape;297;p4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 sz="2400"/>
              <a:t>Hard work pays back</a:t>
            </a:r>
            <a:endParaRPr sz="2400"/>
          </a:p>
          <a:p>
            <a:pPr marL="457200" lvl="0" indent="-381000" algn="l" rtl="0">
              <a:spcBef>
                <a:spcPts val="0"/>
              </a:spcBef>
              <a:spcAft>
                <a:spcPts val="0"/>
              </a:spcAft>
              <a:buSzPts val="2400"/>
              <a:buChar char="●"/>
            </a:pPr>
            <a:r>
              <a:rPr lang="en" sz="2400"/>
              <a:t>Hard work (75%) + Smart work (25%)</a:t>
            </a:r>
            <a:endParaRPr sz="2400"/>
          </a:p>
          <a:p>
            <a:pPr marL="457200" lvl="0" indent="-381000" algn="l" rtl="0">
              <a:spcBef>
                <a:spcPts val="0"/>
              </a:spcBef>
              <a:spcAft>
                <a:spcPts val="0"/>
              </a:spcAft>
              <a:buSzPts val="2400"/>
              <a:buChar char="●"/>
            </a:pPr>
            <a:r>
              <a:rPr lang="en" sz="2400"/>
              <a:t>Discipline and Dedication may do wonders</a:t>
            </a:r>
            <a:endParaRPr sz="2400"/>
          </a:p>
          <a:p>
            <a:pPr marL="457200" lvl="0" indent="-381000" algn="l" rtl="0">
              <a:spcBef>
                <a:spcPts val="0"/>
              </a:spcBef>
              <a:spcAft>
                <a:spcPts val="0"/>
              </a:spcAft>
              <a:buSzPts val="2400"/>
              <a:buChar char="●"/>
            </a:pPr>
            <a:r>
              <a:rPr lang="en" sz="2400"/>
              <a:t>Assignment and Case Studies are the keys to success</a:t>
            </a:r>
            <a:endParaRPr sz="2400"/>
          </a:p>
          <a:p>
            <a:pPr marL="457200" lvl="0" indent="-381000" algn="l" rtl="0">
              <a:spcBef>
                <a:spcPts val="0"/>
              </a:spcBef>
              <a:spcAft>
                <a:spcPts val="0"/>
              </a:spcAft>
              <a:buSzPts val="2400"/>
              <a:buChar char="●"/>
            </a:pPr>
            <a:r>
              <a:rPr lang="en" sz="2400"/>
              <a:t>Similarity check is a must and heavy penalty for copying</a:t>
            </a:r>
            <a:endParaRPr sz="2400"/>
          </a:p>
        </p:txBody>
      </p:sp>
      <p:sp>
        <p:nvSpPr>
          <p:cNvPr id="298" name="Google Shape;298;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304" name="Google Shape;304;p4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a:t>Text books:            	</a:t>
            </a:r>
            <a:endParaRPr/>
          </a:p>
          <a:p>
            <a:pPr marL="457200" lvl="0" indent="-308610" algn="l" rtl="0">
              <a:spcBef>
                <a:spcPts val="1200"/>
              </a:spcBef>
              <a:spcAft>
                <a:spcPts val="0"/>
              </a:spcAft>
              <a:buSzPct val="100000"/>
              <a:buAutoNum type="arabicPeriod"/>
            </a:pPr>
            <a:r>
              <a:rPr lang="en"/>
              <a:t> “Data Structure- A Pseudo code approach with C” by Gilberg and Forouzan, Thomson publication.</a:t>
            </a:r>
            <a:endParaRPr/>
          </a:p>
          <a:p>
            <a:pPr marL="457200" lvl="0" indent="-308610" algn="l" rtl="0">
              <a:spcBef>
                <a:spcPts val="0"/>
              </a:spcBef>
              <a:spcAft>
                <a:spcPts val="0"/>
              </a:spcAft>
              <a:buSzPct val="100000"/>
              <a:buAutoNum type="arabicPeriod"/>
            </a:pPr>
            <a:r>
              <a:rPr lang="en"/>
              <a:t> “Data structure in C” by Tanenbaum, PHI publication / Pearson publication.</a:t>
            </a:r>
            <a:endParaRPr/>
          </a:p>
          <a:p>
            <a:pPr marL="457200" lvl="0" indent="-308610" algn="l" rtl="0">
              <a:spcBef>
                <a:spcPts val="0"/>
              </a:spcBef>
              <a:spcAft>
                <a:spcPts val="0"/>
              </a:spcAft>
              <a:buSzPct val="100000"/>
              <a:buAutoNum type="arabicPeriod"/>
            </a:pPr>
            <a:r>
              <a:rPr lang="en"/>
              <a:t>”Data Structures &amp; Algorithms; Concepts, Techniques &amp; Algorithms ” by Pai,Tata McGraw Hill.</a:t>
            </a:r>
            <a:endParaRPr/>
          </a:p>
          <a:p>
            <a:pPr marL="457200" lvl="0" indent="-308610" algn="l" rtl="0">
              <a:spcBef>
                <a:spcPts val="0"/>
              </a:spcBef>
              <a:spcAft>
                <a:spcPts val="0"/>
              </a:spcAft>
              <a:buSzPct val="100000"/>
              <a:buAutoNum type="arabicPeriod"/>
            </a:pPr>
            <a:r>
              <a:rPr lang="en"/>
              <a:t> “Data Structures Using C”, Reema Thareja, Oxford University Press</a:t>
            </a:r>
            <a:endParaRPr/>
          </a:p>
          <a:p>
            <a:pPr marL="0" lvl="0" indent="0" algn="l" rtl="0">
              <a:spcBef>
                <a:spcPts val="1200"/>
              </a:spcBef>
              <a:spcAft>
                <a:spcPts val="0"/>
              </a:spcAft>
              <a:buNone/>
            </a:pPr>
            <a:r>
              <a:rPr lang="en"/>
              <a:t>Reference Books:</a:t>
            </a:r>
            <a:endParaRPr/>
          </a:p>
          <a:p>
            <a:pPr marL="457200" lvl="0" indent="-308610" algn="l" rtl="0">
              <a:spcBef>
                <a:spcPts val="1200"/>
              </a:spcBef>
              <a:spcAft>
                <a:spcPts val="0"/>
              </a:spcAft>
              <a:buSzPct val="100000"/>
              <a:buAutoNum type="arabicPeriod"/>
            </a:pPr>
            <a:r>
              <a:rPr lang="en"/>
              <a:t>“Fundamental of Data Structure”– (Schaums Series) Tata-McGraw-Hill.</a:t>
            </a:r>
            <a:endParaRPr/>
          </a:p>
          <a:p>
            <a:pPr marL="457200" lvl="0" indent="-308610" algn="l" rtl="0">
              <a:spcBef>
                <a:spcPts val="0"/>
              </a:spcBef>
              <a:spcAft>
                <a:spcPts val="0"/>
              </a:spcAft>
              <a:buSzPct val="100000"/>
              <a:buAutoNum type="arabicPeriod"/>
            </a:pPr>
            <a:r>
              <a:rPr lang="en"/>
              <a:t>“Fundamentals of data structure in C”– Horowitz, Sahani &amp; Freed, Computer Science Press.</a:t>
            </a:r>
            <a:endParaRPr/>
          </a:p>
          <a:p>
            <a:pPr marL="457200" lvl="0" indent="-308610" algn="l" rtl="0">
              <a:spcBef>
                <a:spcPts val="0"/>
              </a:spcBef>
              <a:spcAft>
                <a:spcPts val="0"/>
              </a:spcAft>
              <a:buSzPct val="100000"/>
              <a:buAutoNum type="arabicPeriod"/>
            </a:pPr>
            <a:r>
              <a:rPr lang="en"/>
              <a:t>“Data Structure Through C: A Practical Approach” by G. S. Baluja, DhanpatRai Publications.</a:t>
            </a:r>
            <a:endParaRPr/>
          </a:p>
          <a:p>
            <a:pPr marL="0" lvl="0" indent="0" algn="l" rtl="0">
              <a:spcBef>
                <a:spcPts val="1200"/>
              </a:spcBef>
              <a:spcAft>
                <a:spcPts val="0"/>
              </a:spcAft>
              <a:buNone/>
            </a:pPr>
            <a:r>
              <a:rPr lang="en"/>
              <a:t>Open Sources</a:t>
            </a:r>
            <a:endParaRPr/>
          </a:p>
          <a:p>
            <a:pPr marL="0" lvl="0" indent="0" algn="l" rtl="0">
              <a:spcBef>
                <a:spcPts val="1200"/>
              </a:spcBef>
              <a:spcAft>
                <a:spcPts val="1200"/>
              </a:spcAft>
              <a:buNone/>
            </a:pPr>
            <a:r>
              <a:rPr lang="en"/>
              <a:t>https://www.wctmgurgaon.com/wctm/dsa%20lab-it-labmanual.pdf</a:t>
            </a:r>
            <a:endParaRPr/>
          </a:p>
        </p:txBody>
      </p:sp>
      <p:sp>
        <p:nvSpPr>
          <p:cNvPr id="305" name="Google Shape;30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9"/>
          <p:cNvSpPr txBox="1">
            <a:spLocks noGrp="1"/>
          </p:cNvSpPr>
          <p:nvPr>
            <p:ph type="title"/>
          </p:nvPr>
        </p:nvSpPr>
        <p:spPr>
          <a:xfrm>
            <a:off x="395536" y="141480"/>
            <a:ext cx="6512511" cy="8572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5120"/>
              <a:buNone/>
            </a:pPr>
            <a:r>
              <a:rPr lang="en"/>
              <a:t>Supplementary Materials</a:t>
            </a:r>
            <a:endParaRPr sz="4000">
              <a:solidFill>
                <a:srgbClr val="7030A0"/>
              </a:solidFill>
              <a:latin typeface="Times New Roman"/>
              <a:ea typeface="Times New Roman"/>
              <a:cs typeface="Times New Roman"/>
              <a:sym typeface="Times New Roman"/>
            </a:endParaRPr>
          </a:p>
        </p:txBody>
      </p:sp>
      <p:sp>
        <p:nvSpPr>
          <p:cNvPr id="311" name="Google Shape;311;p49"/>
          <p:cNvSpPr txBox="1">
            <a:spLocks noGrp="1"/>
          </p:cNvSpPr>
          <p:nvPr>
            <p:ph type="body" idx="4294967295"/>
          </p:nvPr>
        </p:nvSpPr>
        <p:spPr>
          <a:xfrm>
            <a:off x="457200" y="1200150"/>
            <a:ext cx="8229600" cy="3423828"/>
          </a:xfrm>
          <a:prstGeom prst="rect">
            <a:avLst/>
          </a:prstGeom>
          <a:noFill/>
          <a:ln>
            <a:noFill/>
          </a:ln>
        </p:spPr>
        <p:txBody>
          <a:bodyPr spcFirstLastPara="1" wrap="square" lIns="91425" tIns="45700" rIns="91425" bIns="45700" anchor="t" anchorCtr="0">
            <a:normAutofit fontScale="25000"/>
          </a:bodyPr>
          <a:lstStyle/>
          <a:p>
            <a:pPr marL="0" lvl="0" indent="0" algn="l" rtl="0">
              <a:spcBef>
                <a:spcPts val="0"/>
              </a:spcBef>
              <a:spcAft>
                <a:spcPts val="0"/>
              </a:spcAft>
              <a:buSzPct val="129999"/>
              <a:buNone/>
            </a:pPr>
            <a:r>
              <a:rPr lang="en" sz="4000" b="1">
                <a:solidFill>
                  <a:srgbClr val="C3260C"/>
                </a:solidFill>
                <a:latin typeface="Times New Roman"/>
                <a:ea typeface="Times New Roman"/>
                <a:cs typeface="Times New Roman"/>
                <a:sym typeface="Times New Roman"/>
              </a:rPr>
              <a:t>Books for C Programming</a:t>
            </a:r>
            <a:endParaRPr/>
          </a:p>
          <a:p>
            <a:pPr marL="0" lvl="0" indent="0" algn="l" rtl="0">
              <a:spcBef>
                <a:spcPts val="500"/>
              </a:spcBef>
              <a:spcAft>
                <a:spcPts val="0"/>
              </a:spcAft>
              <a:buSzPct val="129999"/>
              <a:buNone/>
            </a:pPr>
            <a:endParaRPr sz="2500" b="1">
              <a:solidFill>
                <a:srgbClr val="002060"/>
              </a:solidFill>
              <a:latin typeface="Times New Roman"/>
              <a:ea typeface="Times New Roman"/>
              <a:cs typeface="Times New Roman"/>
              <a:sym typeface="Times New Roman"/>
            </a:endParaRPr>
          </a:p>
          <a:p>
            <a:pPr marL="514350" lvl="0" indent="-458628" algn="l" rtl="0">
              <a:spcBef>
                <a:spcPts val="660"/>
              </a:spcBef>
              <a:spcAft>
                <a:spcPts val="0"/>
              </a:spcAft>
              <a:buSzPct val="129999"/>
              <a:buFont typeface="Trebuchet MS"/>
              <a:buAutoNum type="arabicPeriod"/>
            </a:pPr>
            <a:r>
              <a:rPr lang="en" sz="4500" i="1">
                <a:solidFill>
                  <a:srgbClr val="002060"/>
                </a:solidFill>
                <a:latin typeface="Times New Roman"/>
                <a:ea typeface="Times New Roman"/>
                <a:cs typeface="Times New Roman"/>
                <a:sym typeface="Times New Roman"/>
              </a:rPr>
              <a:t>The C Programming Language</a:t>
            </a:r>
            <a:r>
              <a:rPr lang="en" sz="4500">
                <a:solidFill>
                  <a:srgbClr val="002060"/>
                </a:solidFill>
                <a:latin typeface="Times New Roman"/>
                <a:ea typeface="Times New Roman"/>
                <a:cs typeface="Times New Roman"/>
                <a:sym typeface="Times New Roman"/>
              </a:rPr>
              <a:t>, </a:t>
            </a:r>
            <a:r>
              <a:rPr lang="en" sz="4500" b="1">
                <a:solidFill>
                  <a:srgbClr val="002060"/>
                </a:solidFill>
                <a:latin typeface="Times New Roman"/>
                <a:ea typeface="Times New Roman"/>
                <a:cs typeface="Times New Roman"/>
                <a:sym typeface="Times New Roman"/>
              </a:rPr>
              <a:t>Brian W. Kernighan and Dennis M. Ritchie</a:t>
            </a:r>
            <a:r>
              <a:rPr lang="en" sz="4500">
                <a:solidFill>
                  <a:srgbClr val="002060"/>
                </a:solidFill>
                <a:latin typeface="Times New Roman"/>
                <a:ea typeface="Times New Roman"/>
                <a:cs typeface="Times New Roman"/>
                <a:sym typeface="Times New Roman"/>
              </a:rPr>
              <a:t>, Prentice Hall of India.</a:t>
            </a:r>
            <a:endParaRPr/>
          </a:p>
          <a:p>
            <a:pPr marL="1314450" lvl="2" indent="-454914" algn="l" rtl="0">
              <a:spcBef>
                <a:spcPts val="444"/>
              </a:spcBef>
              <a:spcAft>
                <a:spcPts val="0"/>
              </a:spcAft>
              <a:buSzPct val="167142"/>
              <a:buFont typeface="Trebuchet MS"/>
              <a:buNone/>
            </a:pPr>
            <a:endParaRPr>
              <a:solidFill>
                <a:srgbClr val="002060"/>
              </a:solidFill>
              <a:latin typeface="Times New Roman"/>
              <a:ea typeface="Times New Roman"/>
              <a:cs typeface="Times New Roman"/>
              <a:sym typeface="Times New Roman"/>
            </a:endParaRPr>
          </a:p>
          <a:p>
            <a:pPr marL="514350" lvl="0" indent="-458628" algn="l" rtl="0">
              <a:spcBef>
                <a:spcPts val="660"/>
              </a:spcBef>
              <a:spcAft>
                <a:spcPts val="0"/>
              </a:spcAft>
              <a:buSzPct val="129999"/>
              <a:buFont typeface="Trebuchet MS"/>
              <a:buAutoNum type="arabicPeriod"/>
            </a:pPr>
            <a:r>
              <a:rPr lang="en" sz="4500" i="1">
                <a:solidFill>
                  <a:srgbClr val="002060"/>
                </a:solidFill>
                <a:latin typeface="Times New Roman"/>
                <a:ea typeface="Times New Roman"/>
                <a:cs typeface="Times New Roman"/>
                <a:sym typeface="Times New Roman"/>
              </a:rPr>
              <a:t>Schaum’s Outline of Programming with C</a:t>
            </a:r>
            <a:r>
              <a:rPr lang="en" sz="4500">
                <a:solidFill>
                  <a:srgbClr val="002060"/>
                </a:solidFill>
                <a:latin typeface="Times New Roman"/>
                <a:ea typeface="Times New Roman"/>
                <a:cs typeface="Times New Roman"/>
                <a:sym typeface="Times New Roman"/>
              </a:rPr>
              <a:t>, </a:t>
            </a:r>
            <a:r>
              <a:rPr lang="en" sz="4500" b="1">
                <a:solidFill>
                  <a:srgbClr val="002060"/>
                </a:solidFill>
                <a:latin typeface="Times New Roman"/>
                <a:ea typeface="Times New Roman"/>
                <a:cs typeface="Times New Roman"/>
                <a:sym typeface="Times New Roman"/>
              </a:rPr>
              <a:t>Byron Gottfried</a:t>
            </a:r>
            <a:r>
              <a:rPr lang="en" sz="4500">
                <a:solidFill>
                  <a:srgbClr val="002060"/>
                </a:solidFill>
                <a:latin typeface="Times New Roman"/>
                <a:ea typeface="Times New Roman"/>
                <a:cs typeface="Times New Roman"/>
                <a:sym typeface="Times New Roman"/>
              </a:rPr>
              <a:t>, Tata McGraw-Hill</a:t>
            </a:r>
            <a:endParaRPr sz="4500">
              <a:solidFill>
                <a:srgbClr val="002060"/>
              </a:solidFill>
              <a:latin typeface="Times New Roman"/>
              <a:ea typeface="Times New Roman"/>
              <a:cs typeface="Times New Roman"/>
              <a:sym typeface="Times New Roman"/>
            </a:endParaRPr>
          </a:p>
          <a:p>
            <a:pPr marL="514350" lvl="0" indent="-441706" algn="l" rtl="0">
              <a:spcBef>
                <a:spcPts val="476"/>
              </a:spcBef>
              <a:spcAft>
                <a:spcPts val="0"/>
              </a:spcAft>
              <a:buSzPct val="158888"/>
              <a:buFont typeface="Trebuchet MS"/>
              <a:buNone/>
            </a:pPr>
            <a:endParaRPr>
              <a:solidFill>
                <a:srgbClr val="002060"/>
              </a:solidFill>
              <a:latin typeface="Times New Roman"/>
              <a:ea typeface="Times New Roman"/>
              <a:cs typeface="Times New Roman"/>
              <a:sym typeface="Times New Roman"/>
            </a:endParaRPr>
          </a:p>
          <a:p>
            <a:pPr marL="514350" lvl="0" indent="-441706" algn="l" rtl="0">
              <a:spcBef>
                <a:spcPts val="476"/>
              </a:spcBef>
              <a:spcAft>
                <a:spcPts val="0"/>
              </a:spcAft>
              <a:buSzPct val="158888"/>
              <a:buFont typeface="Trebuchet MS"/>
              <a:buNone/>
            </a:pPr>
            <a:endParaRPr>
              <a:solidFill>
                <a:srgbClr val="002060"/>
              </a:solidFill>
              <a:latin typeface="Times New Roman"/>
              <a:ea typeface="Times New Roman"/>
              <a:cs typeface="Times New Roman"/>
              <a:sym typeface="Times New Roman"/>
            </a:endParaRPr>
          </a:p>
          <a:p>
            <a:pPr marL="0" lvl="0" indent="0" algn="l" rtl="0">
              <a:spcBef>
                <a:spcPts val="604"/>
              </a:spcBef>
              <a:spcAft>
                <a:spcPts val="0"/>
              </a:spcAft>
              <a:buSzPct val="130000"/>
              <a:buNone/>
            </a:pPr>
            <a:r>
              <a:rPr lang="en" sz="3800" b="1">
                <a:solidFill>
                  <a:srgbClr val="C3260C"/>
                </a:solidFill>
                <a:latin typeface="Times New Roman"/>
                <a:ea typeface="Times New Roman"/>
                <a:cs typeface="Times New Roman"/>
                <a:sym typeface="Times New Roman"/>
              </a:rPr>
              <a:t>Books on Data Structures</a:t>
            </a:r>
            <a:endParaRPr/>
          </a:p>
          <a:p>
            <a:pPr marL="0" lvl="0" indent="0" algn="l" rtl="0">
              <a:spcBef>
                <a:spcPts val="500"/>
              </a:spcBef>
              <a:spcAft>
                <a:spcPts val="0"/>
              </a:spcAft>
              <a:buSzPct val="129999"/>
              <a:buNone/>
            </a:pPr>
            <a:endParaRPr sz="2500" b="1">
              <a:solidFill>
                <a:srgbClr val="002060"/>
              </a:solidFill>
              <a:latin typeface="Times New Roman"/>
              <a:ea typeface="Times New Roman"/>
              <a:cs typeface="Times New Roman"/>
              <a:sym typeface="Times New Roman"/>
            </a:endParaRPr>
          </a:p>
          <a:p>
            <a:pPr marL="514350" lvl="0" indent="-458628" algn="l" rtl="0">
              <a:spcBef>
                <a:spcPts val="660"/>
              </a:spcBef>
              <a:spcAft>
                <a:spcPts val="0"/>
              </a:spcAft>
              <a:buSzPct val="129999"/>
              <a:buFont typeface="Trebuchet MS"/>
              <a:buAutoNum type="arabicPeriod"/>
            </a:pPr>
            <a:r>
              <a:rPr lang="en" sz="4500" i="1">
                <a:solidFill>
                  <a:srgbClr val="002060"/>
                </a:solidFill>
                <a:latin typeface="Times New Roman"/>
                <a:ea typeface="Times New Roman"/>
                <a:cs typeface="Times New Roman"/>
                <a:sym typeface="Times New Roman"/>
              </a:rPr>
              <a:t>Data Structures, Schaum’s Outline Series</a:t>
            </a:r>
            <a:r>
              <a:rPr lang="en" sz="4500">
                <a:solidFill>
                  <a:srgbClr val="002060"/>
                </a:solidFill>
                <a:latin typeface="Times New Roman"/>
                <a:ea typeface="Times New Roman"/>
                <a:cs typeface="Times New Roman"/>
                <a:sym typeface="Times New Roman"/>
              </a:rPr>
              <a:t>, </a:t>
            </a:r>
            <a:r>
              <a:rPr lang="en" sz="4500" b="1">
                <a:solidFill>
                  <a:srgbClr val="002060"/>
                </a:solidFill>
                <a:latin typeface="Times New Roman"/>
                <a:ea typeface="Times New Roman"/>
                <a:cs typeface="Times New Roman"/>
                <a:sym typeface="Times New Roman"/>
              </a:rPr>
              <a:t>Seymour Lipschutz</a:t>
            </a:r>
            <a:r>
              <a:rPr lang="en" sz="4500">
                <a:solidFill>
                  <a:srgbClr val="002060"/>
                </a:solidFill>
                <a:latin typeface="Times New Roman"/>
                <a:ea typeface="Times New Roman"/>
                <a:cs typeface="Times New Roman"/>
                <a:sym typeface="Times New Roman"/>
              </a:rPr>
              <a:t>, Tata McGraw-Hill</a:t>
            </a:r>
            <a:endParaRPr sz="4500">
              <a:solidFill>
                <a:srgbClr val="002060"/>
              </a:solidFill>
              <a:latin typeface="Times New Roman"/>
              <a:ea typeface="Times New Roman"/>
              <a:cs typeface="Times New Roman"/>
              <a:sym typeface="Times New Roman"/>
            </a:endParaRPr>
          </a:p>
          <a:p>
            <a:pPr marL="514350" lvl="0" indent="-441706" algn="l" rtl="0">
              <a:spcBef>
                <a:spcPts val="476"/>
              </a:spcBef>
              <a:spcAft>
                <a:spcPts val="0"/>
              </a:spcAft>
              <a:buSzPct val="158888"/>
              <a:buFont typeface="Trebuchet MS"/>
              <a:buNone/>
            </a:pPr>
            <a:endParaRPr>
              <a:solidFill>
                <a:srgbClr val="002060"/>
              </a:solidFill>
              <a:latin typeface="Times New Roman"/>
              <a:ea typeface="Times New Roman"/>
              <a:cs typeface="Times New Roman"/>
              <a:sym typeface="Times New Roman"/>
            </a:endParaRPr>
          </a:p>
          <a:p>
            <a:pPr marL="514350" lvl="0" indent="-458628" algn="l" rtl="0">
              <a:spcBef>
                <a:spcPts val="660"/>
              </a:spcBef>
              <a:spcAft>
                <a:spcPts val="0"/>
              </a:spcAft>
              <a:buSzPct val="129999"/>
              <a:buFont typeface="Trebuchet MS"/>
              <a:buAutoNum type="arabicPeriod"/>
            </a:pPr>
            <a:r>
              <a:rPr lang="en" sz="4500" i="1">
                <a:solidFill>
                  <a:srgbClr val="002060"/>
                </a:solidFill>
                <a:latin typeface="Times New Roman"/>
                <a:ea typeface="Times New Roman"/>
                <a:cs typeface="Times New Roman"/>
                <a:sym typeface="Times New Roman"/>
              </a:rPr>
              <a:t>Fundamentals of Data Strcutures in C </a:t>
            </a:r>
            <a:r>
              <a:rPr lang="en" sz="4500" b="1">
                <a:solidFill>
                  <a:srgbClr val="002060"/>
                </a:solidFill>
                <a:latin typeface="Times New Roman"/>
                <a:ea typeface="Times New Roman"/>
                <a:cs typeface="Times New Roman"/>
                <a:sym typeface="Times New Roman"/>
              </a:rPr>
              <a:t>, Ellis Horowitz, Satraj Sahni and Susan Anderson-Freed</a:t>
            </a:r>
            <a:r>
              <a:rPr lang="en" sz="4500">
                <a:solidFill>
                  <a:srgbClr val="002060"/>
                </a:solidFill>
                <a:latin typeface="Times New Roman"/>
                <a:ea typeface="Times New Roman"/>
                <a:cs typeface="Times New Roman"/>
                <a:sym typeface="Times New Roman"/>
              </a:rPr>
              <a:t>, </a:t>
            </a:r>
            <a:r>
              <a:rPr lang="en" sz="4500" b="1">
                <a:solidFill>
                  <a:srgbClr val="002060"/>
                </a:solidFill>
                <a:latin typeface="Times New Roman"/>
                <a:ea typeface="Times New Roman"/>
                <a:cs typeface="Times New Roman"/>
                <a:sym typeface="Times New Roman"/>
              </a:rPr>
              <a:t> </a:t>
            </a:r>
            <a:r>
              <a:rPr lang="en" sz="4500">
                <a:solidFill>
                  <a:srgbClr val="002060"/>
                </a:solidFill>
                <a:latin typeface="Times New Roman"/>
                <a:ea typeface="Times New Roman"/>
                <a:cs typeface="Times New Roman"/>
                <a:sym typeface="Times New Roman"/>
              </a:rPr>
              <a:t>W. H. Freemn and Company</a:t>
            </a:r>
            <a:endParaRPr/>
          </a:p>
          <a:p>
            <a:pPr marL="514350" lvl="0" indent="-441706" algn="l" rtl="0">
              <a:spcBef>
                <a:spcPts val="476"/>
              </a:spcBef>
              <a:spcAft>
                <a:spcPts val="0"/>
              </a:spcAft>
              <a:buSzPct val="158888"/>
              <a:buFont typeface="Trebuchet MS"/>
              <a:buNone/>
            </a:pPr>
            <a:endParaRPr>
              <a:solidFill>
                <a:srgbClr val="002060"/>
              </a:solidFill>
              <a:latin typeface="Times New Roman"/>
              <a:ea typeface="Times New Roman"/>
              <a:cs typeface="Times New Roman"/>
              <a:sym typeface="Times New Roman"/>
            </a:endParaRPr>
          </a:p>
          <a:p>
            <a:pPr marL="514350" lvl="0" indent="-458628" algn="l" rtl="0">
              <a:spcBef>
                <a:spcPts val="660"/>
              </a:spcBef>
              <a:spcAft>
                <a:spcPts val="0"/>
              </a:spcAft>
              <a:buSzPct val="129999"/>
              <a:buFont typeface="Trebuchet MS"/>
              <a:buAutoNum type="arabicPeriod"/>
            </a:pPr>
            <a:r>
              <a:rPr lang="en" sz="4500" i="1">
                <a:solidFill>
                  <a:srgbClr val="002060"/>
                </a:solidFill>
                <a:latin typeface="Times New Roman"/>
                <a:ea typeface="Times New Roman"/>
                <a:cs typeface="Times New Roman"/>
                <a:sym typeface="Times New Roman"/>
              </a:rPr>
              <a:t>Classic Data Structures</a:t>
            </a:r>
            <a:r>
              <a:rPr lang="en" sz="4500">
                <a:solidFill>
                  <a:srgbClr val="002060"/>
                </a:solidFill>
                <a:latin typeface="Times New Roman"/>
                <a:ea typeface="Times New Roman"/>
                <a:cs typeface="Times New Roman"/>
                <a:sym typeface="Times New Roman"/>
              </a:rPr>
              <a:t>, </a:t>
            </a:r>
            <a:r>
              <a:rPr lang="en" sz="4500" b="1">
                <a:solidFill>
                  <a:srgbClr val="002060"/>
                </a:solidFill>
                <a:latin typeface="Times New Roman"/>
                <a:ea typeface="Times New Roman"/>
                <a:cs typeface="Times New Roman"/>
                <a:sym typeface="Times New Roman"/>
              </a:rPr>
              <a:t>D. Samanta</a:t>
            </a:r>
            <a:r>
              <a:rPr lang="en" sz="4500">
                <a:solidFill>
                  <a:srgbClr val="002060"/>
                </a:solidFill>
                <a:latin typeface="Times New Roman"/>
                <a:ea typeface="Times New Roman"/>
                <a:cs typeface="Times New Roman"/>
                <a:sym typeface="Times New Roman"/>
              </a:rPr>
              <a:t>, Prentice Hall of India.</a:t>
            </a:r>
            <a:endParaRPr/>
          </a:p>
        </p:txBody>
      </p:sp>
      <p:sp>
        <p:nvSpPr>
          <p:cNvPr id="312" name="Google Shape;312;p49"/>
          <p:cNvSpPr/>
          <p:nvPr/>
        </p:nvSpPr>
        <p:spPr>
          <a:xfrm>
            <a:off x="4067944" y="4407954"/>
            <a:ext cx="4320480"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a:solidFill>
                  <a:srgbClr val="FF00FF"/>
                </a:solidFill>
                <a:latin typeface="Times New Roman"/>
                <a:ea typeface="Times New Roman"/>
                <a:cs typeface="Times New Roman"/>
                <a:sym typeface="Times New Roman"/>
              </a:rPr>
              <a:t>Take the help of the Internet, if you need…</a:t>
            </a:r>
            <a:endParaRPr sz="1800">
              <a:solidFill>
                <a:schemeClr val="dk1"/>
              </a:solidFill>
              <a:latin typeface="Times New Roman"/>
              <a:ea typeface="Times New Roman"/>
              <a:cs typeface="Times New Roman"/>
              <a:sym typeface="Times New Roman"/>
            </a:endParaRPr>
          </a:p>
        </p:txBody>
      </p:sp>
      <p:sp>
        <p:nvSpPr>
          <p:cNvPr id="313" name="Google Shape;313;p49"/>
          <p:cNvSpPr txBox="1">
            <a:spLocks noGrp="1"/>
          </p:cNvSpPr>
          <p:nvPr>
            <p:ph type="sldNum" idx="12"/>
          </p:nvPr>
        </p:nvSpPr>
        <p:spPr>
          <a:xfrm>
            <a:off x="3810000" y="4629150"/>
            <a:ext cx="1828800" cy="273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0"/>
          <p:cNvSpPr txBox="1">
            <a:spLocks noGrp="1"/>
          </p:cNvSpPr>
          <p:nvPr>
            <p:ph type="title"/>
          </p:nvPr>
        </p:nvSpPr>
        <p:spPr>
          <a:xfrm>
            <a:off x="395536" y="141480"/>
            <a:ext cx="6512511" cy="8572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5120"/>
              <a:buNone/>
            </a:pPr>
            <a:r>
              <a:rPr lang="en"/>
              <a:t>Supplementary Materials…</a:t>
            </a:r>
            <a:endParaRPr sz="4000">
              <a:solidFill>
                <a:srgbClr val="7030A0"/>
              </a:solidFill>
              <a:latin typeface="Times New Roman"/>
              <a:ea typeface="Times New Roman"/>
              <a:cs typeface="Times New Roman"/>
              <a:sym typeface="Times New Roman"/>
            </a:endParaRPr>
          </a:p>
        </p:txBody>
      </p:sp>
      <p:sp>
        <p:nvSpPr>
          <p:cNvPr id="319" name="Google Shape;319;p50"/>
          <p:cNvSpPr txBox="1">
            <a:spLocks noGrp="1"/>
          </p:cNvSpPr>
          <p:nvPr>
            <p:ph type="body" idx="4294967295"/>
          </p:nvPr>
        </p:nvSpPr>
        <p:spPr>
          <a:xfrm>
            <a:off x="457200" y="1200150"/>
            <a:ext cx="8229600" cy="326181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70"/>
              <a:buNone/>
            </a:pPr>
            <a:r>
              <a:rPr lang="en" sz="1000" b="1">
                <a:solidFill>
                  <a:srgbClr val="C3260C"/>
                </a:solidFill>
                <a:latin typeface="Times New Roman"/>
                <a:ea typeface="Times New Roman"/>
                <a:cs typeface="Times New Roman"/>
                <a:sym typeface="Times New Roman"/>
              </a:rPr>
              <a:t>Web references:</a:t>
            </a:r>
            <a:endParaRPr sz="550"/>
          </a:p>
          <a:p>
            <a:pPr marL="0" lvl="0" indent="0" algn="l" rtl="0">
              <a:spcBef>
                <a:spcPts val="740"/>
              </a:spcBef>
              <a:spcAft>
                <a:spcPts val="0"/>
              </a:spcAft>
              <a:buSzPts val="1300"/>
              <a:buNone/>
            </a:pPr>
            <a:r>
              <a:rPr lang="en" sz="1100" b="1">
                <a:solidFill>
                  <a:srgbClr val="C3260C"/>
                </a:solidFill>
                <a:latin typeface="Times New Roman"/>
                <a:ea typeface="Times New Roman"/>
                <a:cs typeface="Times New Roman"/>
                <a:sym typeface="Times New Roman"/>
              </a:rPr>
              <a:t>	</a:t>
            </a:r>
            <a:r>
              <a:rPr lang="en" sz="1100" b="1">
                <a:solidFill>
                  <a:srgbClr val="0070C0"/>
                </a:solidFill>
                <a:latin typeface="Times New Roman"/>
                <a:ea typeface="Times New Roman"/>
                <a:cs typeface="Times New Roman"/>
                <a:sym typeface="Times New Roman"/>
              </a:rPr>
              <a:t>http://cse.iitkgp.ac.in/~pds/</a:t>
            </a:r>
            <a:endParaRPr sz="1100" b="1">
              <a:solidFill>
                <a:srgbClr val="C3260C"/>
              </a:solidFill>
              <a:latin typeface="Times New Roman"/>
              <a:ea typeface="Times New Roman"/>
              <a:cs typeface="Times New Roman"/>
              <a:sym typeface="Times New Roman"/>
            </a:endParaRPr>
          </a:p>
          <a:p>
            <a:pPr marL="0" lvl="0" indent="0" algn="l" rtl="0">
              <a:spcBef>
                <a:spcPts val="696"/>
              </a:spcBef>
              <a:spcAft>
                <a:spcPts val="0"/>
              </a:spcAft>
              <a:buSzPts val="1170"/>
              <a:buNone/>
            </a:pPr>
            <a:r>
              <a:rPr lang="en" sz="1000" b="1">
                <a:solidFill>
                  <a:srgbClr val="C3260C"/>
                </a:solidFill>
                <a:latin typeface="Times New Roman"/>
                <a:ea typeface="Times New Roman"/>
                <a:cs typeface="Times New Roman"/>
                <a:sym typeface="Times New Roman"/>
              </a:rPr>
              <a:t>Some useful software:</a:t>
            </a:r>
            <a:endParaRPr sz="550"/>
          </a:p>
          <a:p>
            <a:pPr marL="0" lvl="0" indent="0" algn="l" rtl="0">
              <a:spcBef>
                <a:spcPts val="740"/>
              </a:spcBef>
              <a:spcAft>
                <a:spcPts val="0"/>
              </a:spcAft>
              <a:buSzPts val="1300"/>
              <a:buNone/>
            </a:pPr>
            <a:r>
              <a:rPr lang="en" sz="1100" b="1">
                <a:solidFill>
                  <a:srgbClr val="C3260C"/>
                </a:solidFill>
                <a:latin typeface="Times New Roman"/>
                <a:ea typeface="Times New Roman"/>
                <a:cs typeface="Times New Roman"/>
                <a:sym typeface="Times New Roman"/>
              </a:rPr>
              <a:t>	</a:t>
            </a:r>
            <a:r>
              <a:rPr lang="en" sz="1100" b="1">
                <a:solidFill>
                  <a:srgbClr val="0070C0"/>
                </a:solidFill>
                <a:latin typeface="Times New Roman"/>
                <a:ea typeface="Times New Roman"/>
                <a:cs typeface="Times New Roman"/>
                <a:sym typeface="Times New Roman"/>
              </a:rPr>
              <a:t>http://cse.iitkgp.ac.in/~pds/software/</a:t>
            </a:r>
            <a:endParaRPr sz="550"/>
          </a:p>
          <a:p>
            <a:pPr marL="0" lvl="0" indent="0" algn="l" rtl="0">
              <a:spcBef>
                <a:spcPts val="740"/>
              </a:spcBef>
              <a:spcAft>
                <a:spcPts val="0"/>
              </a:spcAft>
              <a:buSzPts val="1300"/>
              <a:buNone/>
            </a:pPr>
            <a:r>
              <a:rPr lang="en" sz="1100" b="1">
                <a:solidFill>
                  <a:srgbClr val="C3260C"/>
                </a:solidFill>
                <a:latin typeface="Times New Roman"/>
                <a:ea typeface="Times New Roman"/>
                <a:cs typeface="Times New Roman"/>
                <a:sym typeface="Times New Roman"/>
              </a:rPr>
              <a:t>Notes:</a:t>
            </a:r>
            <a:endParaRPr sz="550"/>
          </a:p>
          <a:p>
            <a:pPr marL="0" lvl="0" indent="0" algn="l" rtl="0">
              <a:spcBef>
                <a:spcPts val="740"/>
              </a:spcBef>
              <a:spcAft>
                <a:spcPts val="0"/>
              </a:spcAft>
              <a:buSzPts val="1300"/>
              <a:buNone/>
            </a:pPr>
            <a:r>
              <a:rPr lang="en" sz="1100" b="1">
                <a:solidFill>
                  <a:srgbClr val="C3260C"/>
                </a:solidFill>
                <a:latin typeface="Times New Roman"/>
                <a:ea typeface="Times New Roman"/>
                <a:cs typeface="Times New Roman"/>
                <a:sym typeface="Times New Roman"/>
              </a:rPr>
              <a:t>	</a:t>
            </a:r>
            <a:r>
              <a:rPr lang="en" sz="1100" b="1">
                <a:solidFill>
                  <a:srgbClr val="0070C0"/>
                </a:solidFill>
                <a:latin typeface="Times New Roman"/>
                <a:ea typeface="Times New Roman"/>
                <a:cs typeface="Times New Roman"/>
                <a:sym typeface="Times New Roman"/>
              </a:rPr>
              <a:t>http://cse.iitkgp.ac.in/~pds/notes/</a:t>
            </a:r>
            <a:endParaRPr sz="1100" b="1">
              <a:solidFill>
                <a:srgbClr val="C3260C"/>
              </a:solidFill>
              <a:latin typeface="Times New Roman"/>
              <a:ea typeface="Times New Roman"/>
              <a:cs typeface="Times New Roman"/>
              <a:sym typeface="Times New Roman"/>
            </a:endParaRPr>
          </a:p>
          <a:p>
            <a:pPr marL="0" lvl="0" indent="0" algn="l" rtl="0">
              <a:spcBef>
                <a:spcPts val="740"/>
              </a:spcBef>
              <a:spcAft>
                <a:spcPts val="0"/>
              </a:spcAft>
              <a:buSzPts val="1300"/>
              <a:buNone/>
            </a:pPr>
            <a:r>
              <a:rPr lang="en" sz="1100" b="1">
                <a:solidFill>
                  <a:srgbClr val="C3260C"/>
                </a:solidFill>
                <a:latin typeface="Times New Roman"/>
                <a:ea typeface="Times New Roman"/>
                <a:cs typeface="Times New Roman"/>
                <a:sym typeface="Times New Roman"/>
              </a:rPr>
              <a:t>Course related information and announcements:</a:t>
            </a:r>
            <a:endParaRPr sz="550"/>
          </a:p>
          <a:p>
            <a:pPr marL="0" lvl="0" indent="0" algn="l" rtl="0">
              <a:spcBef>
                <a:spcPts val="740"/>
              </a:spcBef>
              <a:spcAft>
                <a:spcPts val="0"/>
              </a:spcAft>
              <a:buSzPts val="1300"/>
              <a:buNone/>
            </a:pPr>
            <a:r>
              <a:rPr lang="en" sz="1100" b="1">
                <a:solidFill>
                  <a:srgbClr val="C3260C"/>
                </a:solidFill>
                <a:latin typeface="Times New Roman"/>
                <a:ea typeface="Times New Roman"/>
                <a:cs typeface="Times New Roman"/>
                <a:sym typeface="Times New Roman"/>
              </a:rPr>
              <a:t>	</a:t>
            </a:r>
            <a:r>
              <a:rPr lang="en" sz="1100" b="1">
                <a:solidFill>
                  <a:srgbClr val="0070C0"/>
                </a:solidFill>
                <a:latin typeface="Times New Roman"/>
                <a:ea typeface="Times New Roman"/>
                <a:cs typeface="Times New Roman"/>
                <a:sym typeface="Times New Roman"/>
              </a:rPr>
              <a:t>http://cse.iitkgp.ac.in/~pds/semester/2017a/</a:t>
            </a:r>
            <a:endParaRPr sz="550"/>
          </a:p>
          <a:p>
            <a:pPr marL="0" lvl="0" indent="0" algn="l" rtl="0">
              <a:spcBef>
                <a:spcPts val="740"/>
              </a:spcBef>
              <a:spcAft>
                <a:spcPts val="0"/>
              </a:spcAft>
              <a:buSzPts val="1300"/>
              <a:buNone/>
            </a:pPr>
            <a:r>
              <a:rPr lang="en" sz="1100" b="1">
                <a:solidFill>
                  <a:srgbClr val="0070C0"/>
                </a:solidFill>
                <a:latin typeface="Times New Roman"/>
                <a:ea typeface="Times New Roman"/>
                <a:cs typeface="Times New Roman"/>
                <a:sym typeface="Times New Roman"/>
              </a:rPr>
              <a:t>	http://www.nid.iitkgp.ernet.in/DSamanta/</a:t>
            </a:r>
            <a:endParaRPr sz="1100">
              <a:solidFill>
                <a:srgbClr val="0070C0"/>
              </a:solidFill>
              <a:latin typeface="Times New Roman"/>
              <a:ea typeface="Times New Roman"/>
              <a:cs typeface="Times New Roman"/>
              <a:sym typeface="Times New Roman"/>
            </a:endParaRPr>
          </a:p>
          <a:p>
            <a:pPr marL="0" lvl="0" indent="0" algn="l" rtl="0">
              <a:spcBef>
                <a:spcPts val="795"/>
              </a:spcBef>
              <a:spcAft>
                <a:spcPts val="0"/>
              </a:spcAft>
              <a:buSzPts val="1463"/>
              <a:buNone/>
            </a:pPr>
            <a:endParaRPr sz="1125">
              <a:solidFill>
                <a:srgbClr val="0070C0"/>
              </a:solidFill>
              <a:latin typeface="Times New Roman"/>
              <a:ea typeface="Times New Roman"/>
              <a:cs typeface="Times New Roman"/>
              <a:sym typeface="Times New Roman"/>
            </a:endParaRPr>
          </a:p>
        </p:txBody>
      </p:sp>
      <p:sp>
        <p:nvSpPr>
          <p:cNvPr id="320" name="Google Shape;320;p50"/>
          <p:cNvSpPr/>
          <p:nvPr/>
        </p:nvSpPr>
        <p:spPr>
          <a:xfrm>
            <a:off x="2949352" y="4013054"/>
            <a:ext cx="6048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rgbClr val="FF00FF"/>
                </a:solidFill>
                <a:latin typeface="Times New Roman"/>
                <a:ea typeface="Times New Roman"/>
                <a:cs typeface="Times New Roman"/>
                <a:sym typeface="Times New Roman"/>
              </a:rPr>
              <a:t>These resources are very carefully developed and really good…</a:t>
            </a:r>
            <a:endParaRPr sz="1800">
              <a:solidFill>
                <a:schemeClr val="dk1"/>
              </a:solidFill>
              <a:latin typeface="Times New Roman"/>
              <a:ea typeface="Times New Roman"/>
              <a:cs typeface="Times New Roman"/>
              <a:sym typeface="Times New Roman"/>
            </a:endParaRPr>
          </a:p>
        </p:txBody>
      </p:sp>
      <p:sp>
        <p:nvSpPr>
          <p:cNvPr id="321" name="Google Shape;321;p50"/>
          <p:cNvSpPr txBox="1">
            <a:spLocks noGrp="1"/>
          </p:cNvSpPr>
          <p:nvPr>
            <p:ph type="sldNum" idx="12"/>
          </p:nvPr>
        </p:nvSpPr>
        <p:spPr>
          <a:xfrm>
            <a:off x="3810000" y="4629150"/>
            <a:ext cx="1828800" cy="273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1"/>
          <p:cNvSpPr txBox="1">
            <a:spLocks noGrp="1"/>
          </p:cNvSpPr>
          <p:nvPr>
            <p:ph type="title"/>
          </p:nvPr>
        </p:nvSpPr>
        <p:spPr>
          <a:xfrm>
            <a:off x="323528" y="2031690"/>
            <a:ext cx="8229600" cy="8572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6144"/>
              <a:buNone/>
            </a:pPr>
            <a:r>
              <a:rPr lang="en" sz="4800" b="1" i="1">
                <a:solidFill>
                  <a:schemeClr val="accent4"/>
                </a:solidFill>
                <a:latin typeface="Courgette"/>
                <a:ea typeface="Courgette"/>
                <a:cs typeface="Courgette"/>
                <a:sym typeface="Courgette"/>
              </a:rPr>
              <a:t>Happy Learning!</a:t>
            </a:r>
            <a:endParaRPr sz="4800" b="1" i="1">
              <a:solidFill>
                <a:schemeClr val="accent4"/>
              </a:solidFill>
              <a:latin typeface="Courgette"/>
              <a:ea typeface="Courgette"/>
              <a:cs typeface="Courgette"/>
              <a:sym typeface="Courgette"/>
            </a:endParaRPr>
          </a:p>
        </p:txBody>
      </p:sp>
      <p:sp>
        <p:nvSpPr>
          <p:cNvPr id="327" name="Google Shape;327;p51"/>
          <p:cNvSpPr txBox="1">
            <a:spLocks noGrp="1"/>
          </p:cNvSpPr>
          <p:nvPr>
            <p:ph type="sldNum" idx="12"/>
          </p:nvPr>
        </p:nvSpPr>
        <p:spPr>
          <a:xfrm>
            <a:off x="3810000" y="4629150"/>
            <a:ext cx="1828800" cy="273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rgbClr val="000000"/>
              </a:buClr>
              <a:buFont typeface="Arial"/>
              <a:buNone/>
            </a:pPr>
            <a:fld id="{00000000-1234-1234-1234-123412341234}" type="slidenum">
              <a:rPr lang="en"/>
              <a:t>38</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Vision &amp; Mission of CGU</a:t>
            </a:r>
            <a:endParaRPr/>
          </a:p>
        </p:txBody>
      </p:sp>
      <p:sp>
        <p:nvSpPr>
          <p:cNvPr id="93" name="Google Shape;93;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Vision of the C. V. Raman Global University:</a:t>
            </a:r>
            <a:endParaRPr/>
          </a:p>
          <a:p>
            <a:pPr marL="914400" lvl="1" indent="-317500" algn="l" rtl="0">
              <a:spcBef>
                <a:spcPts val="0"/>
              </a:spcBef>
              <a:spcAft>
                <a:spcPts val="0"/>
              </a:spcAft>
              <a:buSzPts val="1400"/>
              <a:buChar char="○"/>
            </a:pPr>
            <a:r>
              <a:rPr lang="en"/>
              <a:t>To emerge as a global leader in the area of higher education through the pursuit of excellence with future of skills and innovation to match the ever changing global scenario.</a:t>
            </a:r>
            <a:endParaRPr/>
          </a:p>
          <a:p>
            <a:pPr marL="457200" lvl="0" indent="-342900" algn="l" rtl="0">
              <a:spcBef>
                <a:spcPts val="0"/>
              </a:spcBef>
              <a:spcAft>
                <a:spcPts val="0"/>
              </a:spcAft>
              <a:buSzPts val="1800"/>
              <a:buChar char="●"/>
            </a:pPr>
            <a:r>
              <a:rPr lang="en"/>
              <a:t>Vision of the Department of CSE :</a:t>
            </a:r>
            <a:endParaRPr/>
          </a:p>
          <a:p>
            <a:pPr marL="914400" lvl="1" indent="-317500" algn="l" rtl="0">
              <a:spcBef>
                <a:spcPts val="0"/>
              </a:spcBef>
              <a:spcAft>
                <a:spcPts val="0"/>
              </a:spcAft>
              <a:buSzPts val="1400"/>
              <a:buChar char="○"/>
            </a:pPr>
            <a:r>
              <a:rPr lang="en"/>
              <a:t>To become a leader in providing high quality education and research in the area of Computer Science, Information Technology, and allied areas.</a:t>
            </a:r>
            <a:endParaRPr/>
          </a:p>
          <a:p>
            <a:pPr marL="457200" lvl="0" indent="-342900" algn="l" rtl="0">
              <a:spcBef>
                <a:spcPts val="0"/>
              </a:spcBef>
              <a:spcAft>
                <a:spcPts val="0"/>
              </a:spcAft>
              <a:buSzPts val="1800"/>
              <a:buChar char="●"/>
            </a:pPr>
            <a:r>
              <a:rPr lang="en"/>
              <a:t>Mission of C.V. Raman Global University :</a:t>
            </a:r>
            <a:endParaRPr/>
          </a:p>
          <a:p>
            <a:pPr marL="914400" lvl="1" indent="-317500" algn="l" rtl="0">
              <a:spcBef>
                <a:spcPts val="0"/>
              </a:spcBef>
              <a:spcAft>
                <a:spcPts val="0"/>
              </a:spcAft>
              <a:buSzPts val="1400"/>
              <a:buChar char="○"/>
            </a:pPr>
            <a:r>
              <a:rPr lang="en"/>
              <a:t> Providing State-of-the art education both at undergraduate, postgraduate and research.</a:t>
            </a:r>
            <a:endParaRPr/>
          </a:p>
          <a:p>
            <a:pPr marL="914400" lvl="1" indent="-317500" algn="l" rtl="0">
              <a:spcBef>
                <a:spcPts val="0"/>
              </a:spcBef>
              <a:spcAft>
                <a:spcPts val="0"/>
              </a:spcAft>
              <a:buSzPts val="1400"/>
              <a:buChar char="○"/>
            </a:pPr>
            <a:r>
              <a:rPr lang="en"/>
              <a:t> Working collaboratively with technical Institutes / Universities/ Industries of National and International repute</a:t>
            </a:r>
            <a:endParaRPr/>
          </a:p>
          <a:p>
            <a:pPr marL="914400" lvl="1" indent="-317500" algn="l" rtl="0">
              <a:spcBef>
                <a:spcPts val="0"/>
              </a:spcBef>
              <a:spcAft>
                <a:spcPts val="0"/>
              </a:spcAft>
              <a:buSzPts val="1400"/>
              <a:buChar char="○"/>
            </a:pPr>
            <a:r>
              <a:rPr lang="en"/>
              <a:t>Keeping abreast with latest technological advancements with a view to enhancing future of skills, R&amp;D and start-up activities at large;</a:t>
            </a:r>
            <a:endParaRPr/>
          </a:p>
          <a:p>
            <a:pPr marL="914400" lvl="1" indent="-317500" algn="l" rtl="0">
              <a:spcBef>
                <a:spcPts val="0"/>
              </a:spcBef>
              <a:spcAft>
                <a:spcPts val="0"/>
              </a:spcAft>
              <a:buSzPts val="1400"/>
              <a:buChar char="○"/>
            </a:pPr>
            <a:r>
              <a:rPr lang="en"/>
              <a:t>Realising its’ goals and objectives in a time bound phased manner.</a:t>
            </a:r>
            <a:endParaRPr/>
          </a:p>
        </p:txBody>
      </p:sp>
      <p:sp>
        <p:nvSpPr>
          <p:cNvPr id="94" name="Google Shape;9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Mission of Dept. of Computer Science &amp; Engineering</a:t>
            </a:r>
            <a:endParaRPr/>
          </a:p>
        </p:txBody>
      </p:sp>
      <p:sp>
        <p:nvSpPr>
          <p:cNvPr id="100" name="Google Shape;100;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M1: To develop human resource with sound theoretical and practical knowledge in the discipline of Computer Science &amp; Engineering.</a:t>
            </a:r>
            <a:endParaRPr/>
          </a:p>
          <a:p>
            <a:pPr marL="0" lvl="0" indent="0" algn="l" rtl="0">
              <a:spcBef>
                <a:spcPts val="1200"/>
              </a:spcBef>
              <a:spcAft>
                <a:spcPts val="0"/>
              </a:spcAft>
              <a:buNone/>
            </a:pPr>
            <a:r>
              <a:rPr lang="en"/>
              <a:t>M2: To work in groups for Research, Projects, and Co-Curricular activities involving modern methods, tools and technology.</a:t>
            </a:r>
            <a:endParaRPr/>
          </a:p>
          <a:p>
            <a:pPr marL="0" lvl="0" indent="0" algn="l" rtl="0">
              <a:spcBef>
                <a:spcPts val="1200"/>
              </a:spcBef>
              <a:spcAft>
                <a:spcPts val="1200"/>
              </a:spcAft>
              <a:buNone/>
            </a:pPr>
            <a:r>
              <a:rPr lang="en"/>
              <a:t>M3: To collaborate and interact with professionals from industry, academia, professional societies, community groups for enhancement of quality of education.</a:t>
            </a:r>
            <a:endParaRPr/>
          </a:p>
        </p:txBody>
      </p:sp>
      <p:sp>
        <p:nvSpPr>
          <p:cNvPr id="101" name="Google Shape;10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Outcome (PO)</a:t>
            </a:r>
            <a:endParaRPr/>
          </a:p>
        </p:txBody>
      </p:sp>
      <p:sp>
        <p:nvSpPr>
          <p:cNvPr id="107" name="Google Shape;107;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0000" lnSpcReduction="20000"/>
          </a:bodyPr>
          <a:lstStyle/>
          <a:p>
            <a:pPr marL="457200" lvl="0" indent="-308610" algn="l" rtl="0">
              <a:spcBef>
                <a:spcPts val="0"/>
              </a:spcBef>
              <a:spcAft>
                <a:spcPts val="0"/>
              </a:spcAft>
              <a:buSzPct val="100000"/>
              <a:buChar char="●"/>
            </a:pPr>
            <a:r>
              <a:rPr lang="en"/>
              <a:t>Environment   and   sustainability:   Understand   the   impact   of   the professional   engineering	solutions in societal and environmental contexts, and demonstrate the   knowledge of, and need for sustainable development.</a:t>
            </a:r>
            <a:endParaRPr/>
          </a:p>
          <a:p>
            <a:pPr marL="457200" lvl="0" indent="-308610" algn="l" rtl="0">
              <a:spcBef>
                <a:spcPts val="0"/>
              </a:spcBef>
              <a:spcAft>
                <a:spcPts val="0"/>
              </a:spcAft>
              <a:buSzPct val="100000"/>
              <a:buChar char="●"/>
            </a:pPr>
            <a:r>
              <a:rPr lang="en"/>
              <a:t>Ethics:   Apply   ethical   principles   and   commit   to   professional   ethics   and   responsibilities and norms of the engineering practice.</a:t>
            </a:r>
            <a:endParaRPr/>
          </a:p>
          <a:p>
            <a:pPr marL="457200" lvl="0" indent="-308610" algn="l" rtl="0">
              <a:spcBef>
                <a:spcPts val="0"/>
              </a:spcBef>
              <a:spcAft>
                <a:spcPts val="0"/>
              </a:spcAft>
              <a:buSzPct val="100000"/>
              <a:buChar char="●"/>
            </a:pPr>
            <a:r>
              <a:rPr lang="en"/>
              <a:t>Individual  and  team  work:  Function   effectively  as  an  individual,  and   as  a  member or leader  in diverse teams, and  in multidisciplinary  settings.</a:t>
            </a:r>
            <a:endParaRPr/>
          </a:p>
          <a:p>
            <a:pPr marL="457200" lvl="0" indent="-308610" algn="l" rtl="0">
              <a:spcBef>
                <a:spcPts val="0"/>
              </a:spcBef>
              <a:spcAft>
                <a:spcPts val="0"/>
              </a:spcAft>
              <a:buSzPct val="100000"/>
              <a:buChar char="●"/>
            </a:pPr>
            <a:r>
              <a:rPr lang="en"/>
              <a:t>Communication:  Communicate  effectively  on complex  engineering activities with  the engineering community and  with  the   society  at  large,  such  as,  being	able to	comprehend and	write	effective reports and design documentation, make   effective   presentations, and   give   and   receive   clear   instructions.</a:t>
            </a:r>
            <a:endParaRPr/>
          </a:p>
          <a:p>
            <a:pPr marL="457200" lvl="0" indent="-308610" algn="l" rtl="0">
              <a:spcBef>
                <a:spcPts val="0"/>
              </a:spcBef>
              <a:spcAft>
                <a:spcPts val="0"/>
              </a:spcAft>
              <a:buSzPct val="100000"/>
              <a:buChar char="●"/>
            </a:pPr>
            <a:r>
              <a:rPr lang="en"/>
              <a:t>Project management and  finance: Demonstrate knowledge and understanding of  the   engineering  and  management  principles  and   apply  these  to  one’s  own  work,  as  a  member  and  leader  in  a  team,  to  manage projects  and  in  multidisciplinary  environments.</a:t>
            </a:r>
            <a:endParaRPr/>
          </a:p>
          <a:p>
            <a:pPr marL="457200" lvl="0" indent="-308610" algn="l" rtl="0">
              <a:spcBef>
                <a:spcPts val="0"/>
              </a:spcBef>
              <a:spcAft>
                <a:spcPts val="0"/>
              </a:spcAft>
              <a:buSzPct val="100000"/>
              <a:buChar char="●"/>
            </a:pPr>
            <a:r>
              <a:rPr lang="en"/>
              <a:t>Life-long  learning:  Recognize  the  need  for,  and  have  the  preparation and ability to  engage in independent and  life-long  learning   in  the   broadest  context  of technological change.</a:t>
            </a:r>
            <a:endParaRPr/>
          </a:p>
        </p:txBody>
      </p:sp>
      <p:sp>
        <p:nvSpPr>
          <p:cNvPr id="108" name="Google Shape;10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PROGRAM EDUCATIONAL OBJECTIVE (PEO)</a:t>
            </a:r>
            <a:endParaRPr/>
          </a:p>
        </p:txBody>
      </p:sp>
      <p:sp>
        <p:nvSpPr>
          <p:cNvPr id="114" name="Google Shape;114;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a:t>PEO1- To provide the fundamental knowledge in mathematics, science and engineering concepts for the development of engineering system (Fundamental Knowledge).</a:t>
            </a:r>
            <a:endParaRPr/>
          </a:p>
          <a:p>
            <a:pPr marL="457200" lvl="0" indent="-334327" algn="l" rtl="0">
              <a:spcBef>
                <a:spcPts val="0"/>
              </a:spcBef>
              <a:spcAft>
                <a:spcPts val="0"/>
              </a:spcAft>
              <a:buSzPct val="100000"/>
              <a:buChar char="●"/>
            </a:pPr>
            <a:r>
              <a:rPr lang="en"/>
              <a:t>PEO2- To apply current industry accepted computing practices and emerging technologies to analyze, design, implement, test and verify high quality computing systems and computer based solutions to real world problems (Design and development).</a:t>
            </a:r>
            <a:endParaRPr/>
          </a:p>
          <a:p>
            <a:pPr marL="457200" lvl="0" indent="-334327" algn="l" rtl="0">
              <a:spcBef>
                <a:spcPts val="0"/>
              </a:spcBef>
              <a:spcAft>
                <a:spcPts val="0"/>
              </a:spcAft>
              <a:buSzPct val="100000"/>
              <a:buChar char="●"/>
            </a:pPr>
            <a:r>
              <a:rPr lang="en"/>
              <a:t>PEO3- To enable the use of appropriate skill sets and its applications towards social impacts of computing technologies in the career related activities (Skill Set) and to produce Efficient team leaders, effective communicators and capable of working in multi-disciplinary environment following ethical values(Communication).</a:t>
            </a:r>
            <a:endParaRPr/>
          </a:p>
        </p:txBody>
      </p:sp>
      <p:sp>
        <p:nvSpPr>
          <p:cNvPr id="115" name="Google Shape;11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121" name="Google Shape;121;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457200" lvl="0" indent="-369570" algn="l" rtl="0">
              <a:spcBef>
                <a:spcPts val="0"/>
              </a:spcBef>
              <a:spcAft>
                <a:spcPts val="0"/>
              </a:spcAft>
              <a:buSzPct val="100000"/>
              <a:buChar char="●"/>
            </a:pPr>
            <a:r>
              <a:rPr lang="en" sz="2400"/>
              <a:t>Dr. Dillip Rout</a:t>
            </a:r>
            <a:endParaRPr sz="2400"/>
          </a:p>
          <a:p>
            <a:pPr marL="914400" lvl="1" indent="-334327" algn="l" rtl="0">
              <a:spcBef>
                <a:spcPts val="0"/>
              </a:spcBef>
              <a:spcAft>
                <a:spcPts val="0"/>
              </a:spcAft>
              <a:buSzPct val="100000"/>
              <a:buChar char="○"/>
            </a:pPr>
            <a:r>
              <a:rPr lang="en" sz="1800"/>
              <a:t>Algorithm Modeling, Network Optimization, Applied Machine Learning</a:t>
            </a:r>
            <a:endParaRPr sz="1800"/>
          </a:p>
          <a:p>
            <a:pPr marL="914400" lvl="1" indent="-334327" algn="l" rtl="0">
              <a:spcBef>
                <a:spcPts val="0"/>
              </a:spcBef>
              <a:spcAft>
                <a:spcPts val="0"/>
              </a:spcAft>
              <a:buSzPct val="100000"/>
              <a:buChar char="○"/>
            </a:pPr>
            <a:r>
              <a:rPr lang="en" sz="1800"/>
              <a:t>Teaching, Project Development, Research, Organizing</a:t>
            </a:r>
            <a:endParaRPr sz="1800"/>
          </a:p>
          <a:p>
            <a:pPr marL="457200" lvl="0" indent="-369570" algn="l" rtl="0">
              <a:spcBef>
                <a:spcPts val="0"/>
              </a:spcBef>
              <a:spcAft>
                <a:spcPts val="0"/>
              </a:spcAft>
              <a:buSzPct val="100000"/>
              <a:buChar char="●"/>
            </a:pPr>
            <a:r>
              <a:rPr lang="en" sz="2400"/>
              <a:t>Data Structure</a:t>
            </a:r>
            <a:endParaRPr sz="2400"/>
          </a:p>
          <a:p>
            <a:pPr marL="914400" lvl="1" indent="-334327" algn="l" rtl="0">
              <a:spcBef>
                <a:spcPts val="0"/>
              </a:spcBef>
              <a:spcAft>
                <a:spcPts val="0"/>
              </a:spcAft>
              <a:buSzPct val="100000"/>
              <a:buChar char="○"/>
            </a:pPr>
            <a:r>
              <a:rPr lang="en" sz="1800"/>
              <a:t>A basic (core) and native to Computer Science</a:t>
            </a:r>
            <a:endParaRPr sz="1800"/>
          </a:p>
          <a:p>
            <a:pPr marL="914400" lvl="1" indent="-334327" algn="l" rtl="0">
              <a:spcBef>
                <a:spcPts val="0"/>
              </a:spcBef>
              <a:spcAft>
                <a:spcPts val="0"/>
              </a:spcAft>
              <a:buSzPct val="100000"/>
              <a:buChar char="○"/>
            </a:pPr>
            <a:r>
              <a:rPr lang="en" sz="1800"/>
              <a:t>Literally means containers and how to operate on those</a:t>
            </a:r>
            <a:endParaRPr sz="1800"/>
          </a:p>
          <a:p>
            <a:pPr marL="914400" lvl="1" indent="-334327" algn="l" rtl="0">
              <a:spcBef>
                <a:spcPts val="0"/>
              </a:spcBef>
              <a:spcAft>
                <a:spcPts val="0"/>
              </a:spcAft>
              <a:buSzPct val="100000"/>
              <a:buChar char="○"/>
            </a:pPr>
            <a:r>
              <a:rPr lang="en" sz="1800"/>
              <a:t>Useful for any programming language, independent</a:t>
            </a:r>
            <a:endParaRPr sz="1800"/>
          </a:p>
          <a:p>
            <a:pPr marL="914400" lvl="1" indent="-334327" algn="l" rtl="0">
              <a:spcBef>
                <a:spcPts val="0"/>
              </a:spcBef>
              <a:spcAft>
                <a:spcPts val="0"/>
              </a:spcAft>
              <a:buSzPct val="100000"/>
              <a:buChar char="○"/>
            </a:pPr>
            <a:r>
              <a:rPr lang="en" sz="1800"/>
              <a:t>Industry, Education and Research</a:t>
            </a:r>
            <a:endParaRPr sz="1800"/>
          </a:p>
          <a:p>
            <a:pPr marL="914400" lvl="1" indent="-334327" algn="l" rtl="0">
              <a:spcBef>
                <a:spcPts val="0"/>
              </a:spcBef>
              <a:spcAft>
                <a:spcPts val="0"/>
              </a:spcAft>
              <a:buSzPct val="100000"/>
              <a:buChar char="○"/>
            </a:pPr>
            <a:r>
              <a:rPr lang="en" sz="1800"/>
              <a:t>MAANG companies ask a lot about this course</a:t>
            </a:r>
            <a:endParaRPr sz="1800"/>
          </a:p>
          <a:p>
            <a:pPr marL="457200" lvl="0" indent="0" algn="l" rtl="0">
              <a:spcBef>
                <a:spcPts val="1200"/>
              </a:spcBef>
              <a:spcAft>
                <a:spcPts val="1200"/>
              </a:spcAft>
              <a:buNone/>
            </a:pPr>
            <a:endParaRPr/>
          </a:p>
        </p:txBody>
      </p:sp>
      <p:sp>
        <p:nvSpPr>
          <p:cNvPr id="122" name="Google Shape;12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About Course</a:t>
            </a:r>
            <a:endParaRPr/>
          </a:p>
        </p:txBody>
      </p:sp>
      <p:sp>
        <p:nvSpPr>
          <p:cNvPr id="128" name="Google Shape;12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2599</Words>
  <Application>Microsoft Office PowerPoint</Application>
  <PresentationFormat>On-screen Show (16:9)</PresentationFormat>
  <Paragraphs>297</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Courgette</vt:lpstr>
      <vt:lpstr>Times New Roman</vt:lpstr>
      <vt:lpstr>Arial</vt:lpstr>
      <vt:lpstr>Trebuchet MS</vt:lpstr>
      <vt:lpstr>PT Sans Narrow</vt:lpstr>
      <vt:lpstr>Open Sans</vt:lpstr>
      <vt:lpstr>Tropic</vt:lpstr>
      <vt:lpstr>Introduction to Course</vt:lpstr>
      <vt:lpstr>Outline</vt:lpstr>
      <vt:lpstr>Introduction of Self, Course and Welcome</vt:lpstr>
      <vt:lpstr>Vision &amp; Mission of CGU</vt:lpstr>
      <vt:lpstr>Mission of Dept. of Computer Science &amp; Engineering</vt:lpstr>
      <vt:lpstr>Program Outcome (PO)</vt:lpstr>
      <vt:lpstr>PROGRAM EDUCATIONAL OBJECTIVE (PEO)</vt:lpstr>
      <vt:lpstr>Introduction</vt:lpstr>
      <vt:lpstr>About Course</vt:lpstr>
      <vt:lpstr>Scheme</vt:lpstr>
      <vt:lpstr>Syllabus</vt:lpstr>
      <vt:lpstr>Syllabus…</vt:lpstr>
      <vt:lpstr>Syllabus…</vt:lpstr>
      <vt:lpstr>Course Outcomes</vt:lpstr>
      <vt:lpstr>About Laboratory</vt:lpstr>
      <vt:lpstr>Scheme</vt:lpstr>
      <vt:lpstr>Case Studies</vt:lpstr>
      <vt:lpstr>Scheme</vt:lpstr>
      <vt:lpstr>Etiquette of Class &amp; Laboratory</vt:lpstr>
      <vt:lpstr>Classroom Discipline</vt:lpstr>
      <vt:lpstr>Laboratory Discipline</vt:lpstr>
      <vt:lpstr>Evaluation Scheme</vt:lpstr>
      <vt:lpstr>Marks Distribution</vt:lpstr>
      <vt:lpstr>Design and Performance Measure Approach</vt:lpstr>
      <vt:lpstr>Computer Science Foundation</vt:lpstr>
      <vt:lpstr>Designing Algorithms</vt:lpstr>
      <vt:lpstr>Problem Statement Example</vt:lpstr>
      <vt:lpstr>Flowchart</vt:lpstr>
      <vt:lpstr>Structured English</vt:lpstr>
      <vt:lpstr>Pseudo Code</vt:lpstr>
      <vt:lpstr>Performance Evaluation</vt:lpstr>
      <vt:lpstr>Time and Space Complexity</vt:lpstr>
      <vt:lpstr>Conclusion</vt:lpstr>
      <vt:lpstr>Summary</vt:lpstr>
      <vt:lpstr>References</vt:lpstr>
      <vt:lpstr>Supplementary Materials</vt:lpstr>
      <vt:lpstr>Supplementary Materials…</vt:lpstr>
      <vt:lpstr>Happy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Course</dc:title>
  <dc:creator>Dell</dc:creator>
  <cp:lastModifiedBy>parthasarathisingh@outlook.com</cp:lastModifiedBy>
  <cp:revision>1</cp:revision>
  <dcterms:modified xsi:type="dcterms:W3CDTF">2023-09-11T20:47:24Z</dcterms:modified>
</cp:coreProperties>
</file>