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  <p:embeddedFont>
      <p:font typeface="PT Sans Narrow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5E5E74-6A29-4D7B-8D7E-C4A10AC2AA5A}">
  <a:tblStyle styleId="{BF5E5E74-6A29-4D7B-8D7E-C4A10AC2AA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37" Type="http://schemas.openxmlformats.org/officeDocument/2006/relationships/font" Target="fonts/OpenSans-regular.fntdata"/><Relationship Id="rId14" Type="http://schemas.openxmlformats.org/officeDocument/2006/relationships/slide" Target="slides/slide8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1.xml"/><Relationship Id="rId39" Type="http://schemas.openxmlformats.org/officeDocument/2006/relationships/font" Target="fonts/OpenSans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bb0c5b9e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bb0c5b9e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c21fbab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c21fbab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bb0c5b9e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bb0c5b9e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bb0c5b9e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bb0c5b9e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d6da4fc5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d6da4fc5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bb0c5b9e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bb0c5b9e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eb28f0f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eb28f0f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bb0c5b9e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bb0c5b9e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d6da4fc5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d6da4fc5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bb0c5b9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bb0c5b9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bb0c5b9e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bb0c5b9e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c21fbab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c21fbab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bb0c5b9e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bb0c5b9e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bb0c5b9e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bb0c5b9e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c21fbab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c21fbab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bb0c5b9e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bb0c5b9e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bb0c5b9e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bb0c5b9e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d6da4fc5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d6da4fc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bb0c5b9e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bb0c5b9e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 Structure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Unit-1 Lecture-1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008058" cy="10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986950" y="3511250"/>
            <a:ext cx="7155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Dr. Dillip Rout, Assistant Professor, Dept. of Computer Science and Engineering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ADT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most general Abstract Data Type (ADT) is that of a container.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Container ADT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container describes structures that store and give access to objects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queries and operations of interest may be defined on: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container as an entity, or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objects stored within a container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operations we may wish to perform on a container are: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 a new container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Copy or destroy an existing container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Empty a container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Query how many objects are in a container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Query what is the maximum number of objects a container can hold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Given two containers: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Find the union (merge), or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Find the intersection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Type, ADT and Data Structure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ADT is a mathematical model for data types.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ADT is defined by its behavior from the point of view of a user, of the data, specifically in terms of possible values, possible operations on data of this type, and the behavior of these operations.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ADT is an abstraction of a data structure that provides only the interface to which the data structure must adhere. The interface does not give any specific details about something should be implemented or programming language.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Type is known to the hardware and/or system softwares/environment and all the operations are known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Structure is unknown to the hardware. E.g. addition, subtraction, etc., not defined.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b="1" lang="en">
                <a:solidFill>
                  <a:srgbClr val="0000FF"/>
                </a:solidFill>
              </a:rPr>
              <a:t>Data Structure is performed on Main Memory.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 of Data Structures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Arrangement (Shape) and Traversal: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the elements are arranged while represented as a structure/shape?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level view (abstract)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Types: </a:t>
            </a:r>
            <a:r>
              <a:rPr lang="en"/>
              <a:t>Linear vs Nonlinear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Memory Allocation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the elements are arranged while stored in a memory organization?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level view (implementation)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Types: Static vs Dynamic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vs Non-Linear Data Structures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38" y="1519238"/>
            <a:ext cx="648652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vs Non-Linear Data Structures</a:t>
            </a:r>
            <a:endParaRPr/>
          </a:p>
        </p:txBody>
      </p:sp>
      <p:graphicFrame>
        <p:nvGraphicFramePr>
          <p:cNvPr id="165" name="Google Shape;165;p27"/>
          <p:cNvGraphicFramePr/>
          <p:nvPr/>
        </p:nvGraphicFramePr>
        <p:xfrm>
          <a:off x="171525" y="12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{BF5E5E74-6A29-4D7B-8D7E-C4A10AC2AA5A}</a:tableStyleId>
              </a:tblPr>
              <a:tblGrid>
                <a:gridCol w="607850"/>
                <a:gridCol w="4231550"/>
                <a:gridCol w="3994350"/>
              </a:tblGrid>
              <a:tr h="40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S.NO</a:t>
                      </a:r>
                      <a:endParaRPr b="1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38100" marL="3810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Linear Data Structure</a:t>
                      </a:r>
                      <a:endParaRPr b="1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Non-linear Data Structure</a:t>
                      </a:r>
                      <a:endParaRPr b="1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1.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D</a:t>
                      </a: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ata elements are arranged in a linear order, each element is attached to its previous and next adjacent.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In a non-linear data structure, data elements are attached in hierarchically manner.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2.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S</a:t>
                      </a: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ingle level is involved.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M</a:t>
                      </a: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ultiple levels are involved.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3.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Its implementation is easy in comparison to non-linear data structure.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While its implementation is complex in comparison to linear data structure.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4.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E</a:t>
                      </a: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lements can be traversed in a single run only.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E</a:t>
                      </a: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lements can’t be traversed in a single run only, backtracking required.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vs Non-Linear Data Structures…</a:t>
            </a:r>
            <a:endParaRPr/>
          </a:p>
        </p:txBody>
      </p:sp>
      <p:graphicFrame>
        <p:nvGraphicFramePr>
          <p:cNvPr id="172" name="Google Shape;172;p28"/>
          <p:cNvGraphicFramePr/>
          <p:nvPr/>
        </p:nvGraphicFramePr>
        <p:xfrm>
          <a:off x="171525" y="12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{BF5E5E74-6A29-4D7B-8D7E-C4A10AC2AA5A}</a:tableStyleId>
              </a:tblPr>
              <a:tblGrid>
                <a:gridCol w="607850"/>
                <a:gridCol w="4231550"/>
                <a:gridCol w="3994350"/>
              </a:tblGrid>
              <a:tr h="40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S.NO</a:t>
                      </a:r>
                      <a:endParaRPr b="1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38100" marL="3810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Linear Data Structure</a:t>
                      </a:r>
                      <a:endParaRPr b="1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Non-linear Data Structure</a:t>
                      </a:r>
                      <a:endParaRPr b="1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5.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Memory is not utilized in an efficient way.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Memory is utilized in an efficient way. 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6.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Its examples are: array, stack, queue, linked list, etc.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While its examples are: trees, graphs, heaps, etc.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7.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Applications of linear data structures are mainly in application software development.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Applications of non-linear data structures are in Artificial Intelligence and image processing.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8.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Useful for simple data storage and manipulation.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Useful for representing complex relationships and data hierarchies, such as in social networks, file systems, or computer networks.</a:t>
                      </a:r>
                      <a:endParaRPr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 Dynamic Data Structures</a:t>
            </a:r>
            <a:endParaRPr/>
          </a:p>
        </p:txBody>
      </p:sp>
      <p:cxnSp>
        <p:nvCxnSpPr>
          <p:cNvPr id="179" name="Google Shape;179;p29"/>
          <p:cNvCxnSpPr>
            <a:stCxn id="180" idx="2"/>
            <a:endCxn id="181" idx="0"/>
          </p:cNvCxnSpPr>
          <p:nvPr/>
        </p:nvCxnSpPr>
        <p:spPr>
          <a:xfrm flipH="1" rot="-5400000">
            <a:off x="5133300" y="11605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2" name="Google Shape;182;p29"/>
          <p:cNvCxnSpPr>
            <a:stCxn id="183" idx="0"/>
            <a:endCxn id="180" idx="2"/>
          </p:cNvCxnSpPr>
          <p:nvPr/>
        </p:nvCxnSpPr>
        <p:spPr>
          <a:xfrm rot="-5400000">
            <a:off x="3363000" y="11606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4" name="Google Shape;184;p29"/>
          <p:cNvCxnSpPr>
            <a:stCxn id="183" idx="2"/>
            <a:endCxn id="185" idx="0"/>
          </p:cNvCxnSpPr>
          <p:nvPr/>
        </p:nvCxnSpPr>
        <p:spPr>
          <a:xfrm flipH="1" rot="-5400000">
            <a:off x="288150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6" name="Google Shape;186;p29"/>
          <p:cNvCxnSpPr>
            <a:stCxn id="187" idx="0"/>
            <a:endCxn id="183" idx="2"/>
          </p:cNvCxnSpPr>
          <p:nvPr/>
        </p:nvCxnSpPr>
        <p:spPr>
          <a:xfrm rot="-5400000">
            <a:off x="203625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8" name="Google Shape;188;p29"/>
          <p:cNvCxnSpPr>
            <a:stCxn id="181" idx="2"/>
            <a:endCxn id="189" idx="0"/>
          </p:cNvCxnSpPr>
          <p:nvPr/>
        </p:nvCxnSpPr>
        <p:spPr>
          <a:xfrm flipH="1" rot="-5400000">
            <a:off x="642210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0" name="Google Shape;190;p29"/>
          <p:cNvCxnSpPr>
            <a:stCxn id="191" idx="0"/>
            <a:endCxn id="181" idx="2"/>
          </p:cNvCxnSpPr>
          <p:nvPr/>
        </p:nvCxnSpPr>
        <p:spPr>
          <a:xfrm rot="-5400000">
            <a:off x="557685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0" name="Google Shape;180;p29"/>
          <p:cNvSpPr txBox="1"/>
          <p:nvPr/>
        </p:nvSpPr>
        <p:spPr>
          <a:xfrm>
            <a:off x="3801750" y="13555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Data Structures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20326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55732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Dynamic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64185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Hash Table, Set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47280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Linked List, Heap, Tree, Graph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28779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Stack, Queue, Set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11874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 Dynamic Data Structure</a:t>
            </a:r>
            <a:endParaRPr/>
          </a:p>
        </p:txBody>
      </p:sp>
      <p:graphicFrame>
        <p:nvGraphicFramePr>
          <p:cNvPr id="198" name="Google Shape;198;p30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{BF5E5E74-6A29-4D7B-8D7E-C4A10AC2AA5A}</a:tableStyleId>
              </a:tblPr>
              <a:tblGrid>
                <a:gridCol w="1530450"/>
                <a:gridCol w="2944425"/>
                <a:gridCol w="2764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Aspect</a:t>
                      </a:r>
                      <a:endParaRPr b="1" sz="12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Static Data Structure</a:t>
                      </a:r>
                      <a:endParaRPr b="1" sz="12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Dynamic Data Structure</a:t>
                      </a:r>
                      <a:endParaRPr b="1" sz="12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1. </a:t>
                      </a:r>
                      <a:r>
                        <a:rPr b="1"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Memory allocation</a:t>
                      </a:r>
                      <a:endParaRPr b="1" sz="12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Memory is allocated at compile-time</a:t>
                      </a:r>
                      <a:endParaRPr sz="12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Memory is allocated at run-time</a:t>
                      </a:r>
                      <a:endParaRPr sz="12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2. </a:t>
                      </a:r>
                      <a:r>
                        <a:rPr b="1"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Size</a:t>
                      </a:r>
                      <a:endParaRPr b="1" sz="12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Size is fixed and cannot be modified</a:t>
                      </a:r>
                      <a:endParaRPr sz="12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Size can be modified during runtime</a:t>
                      </a:r>
                      <a:endParaRPr sz="12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3. </a:t>
                      </a:r>
                      <a:r>
                        <a:rPr b="1"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Memory utilization</a:t>
                      </a:r>
                      <a:endParaRPr b="1" sz="12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Memory utilization may be inefficient</a:t>
                      </a:r>
                      <a:endParaRPr sz="12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Memory utilization is efficient as memory can be reused</a:t>
                      </a:r>
                      <a:endParaRPr sz="12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4. </a:t>
                      </a:r>
                      <a:r>
                        <a:rPr b="1"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Access</a:t>
                      </a:r>
                      <a:endParaRPr b="1" sz="12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Access time is faster as it is fixed</a:t>
                      </a:r>
                      <a:endParaRPr sz="12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Access time may be slower due to multiple indexing and pointer usage</a:t>
                      </a:r>
                      <a:endParaRPr sz="12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5. </a:t>
                      </a:r>
                      <a:r>
                        <a:rPr b="1"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Examples</a:t>
                      </a:r>
                      <a:endParaRPr b="1" sz="12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Arrays, Stacks, Queues (with fixed size), etc.</a:t>
                      </a:r>
                      <a:endParaRPr sz="12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Linked Lists, Trees, Graphs, Hash tables, etc.</a:t>
                      </a:r>
                      <a:endParaRPr sz="12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3350" marB="133350" marR="95250" marL="95250" anchor="ctr">
                    <a:lnL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0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Terminologies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Data Types (ADT)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Categories of Data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Data Structure is a container with defined operations.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Attributes/Properties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Operations/Functions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Array, String, Stack, Queue, Linked List, Tree, Heap, Graph, Hash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Data Type -&gt; Data Structure -&gt; Data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Shape &amp; Traversal: Linear vs Non-Linear Data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Allocation: Static vs Dynamic Data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Structure is a key concept in Computer Science</a:t>
            </a:r>
            <a:endParaRPr/>
          </a:p>
        </p:txBody>
      </p:sp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Terminologies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structure is representation of the logical relationship existing between individual elements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a data structure is a way of organizing all data items that considers not only the elements stored but also their relationship to each 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structure affects the design of both structural &amp; functional aspects of a program.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Program=algorithm + Data Structure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Structure…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Simply, a </a:t>
            </a:r>
            <a:r>
              <a:rPr b="1" lang="en">
                <a:solidFill>
                  <a:srgbClr val="0000FF"/>
                </a:solidFill>
              </a:rPr>
              <a:t>Data Structure is a container with defined operations.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Structure: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Attributes/Properties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Operations/Functions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Attributes: Type, Size, Number of Elements, Address, etc.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Operations: Creation, Insertion of Elements, Deletion of Elements, Searching of Elements, Shuffling of Elements,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Queue: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Attributes: Type, Size, Front, Rear, Address, etc.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Operations: Creation, Insertion of Elements, Removal of Elements, etc.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vs Data Types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 Data structure is a collection of data of different data types. This collection of data can be represented using an object and can be used throughout the program.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implementation of data structure is known as abstract implementation.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It can hold multiple types of data within a single object.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Some operations are used to assign the data to the data structure object.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Time complexity plays an important role.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examples of data structure are stack, queue, tree, graph, etc.</a:t>
            </a:r>
            <a:endParaRPr/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Data type is one of the forms of a variable to which the value can be assigned of a given type only. This value can be used throughout the program.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implementation of data type is known as concrete implementation.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It can hold value but not data. Therefore, we can say that it is data-less.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value can be assigned directly to the variables.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 problem in the time complexity.  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examples of data type are int, float, char, etc.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vs Non-Primitive Data Types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700" y="1761750"/>
            <a:ext cx="48768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vs Non-Primitive Data Types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</a:t>
            </a:r>
            <a:r>
              <a:rPr lang="en"/>
              <a:t>re-defined by the programming language.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size and type of variable values are specified, and it has no additional methods/functions.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Cannot be used to call methods to perform certain operations.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Always has a value, may be garbage.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Starts with a lowercase letter.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size of a primitive type depends on the data type.</a:t>
            </a:r>
            <a:endParaRPr/>
          </a:p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Non-Primitive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</a:t>
            </a:r>
            <a:r>
              <a:rPr lang="en"/>
              <a:t>ot defined by the programming language but are created by the programmer. “reference variables” or “object references”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size and type of variable depends on underlying combination.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Can be used to call methods to perform certain operations like assing, insert,etc.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Can be null as well.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Starts with an uppercase letter.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Non-primitive types have all the same size.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