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5143500" cx="9144000"/>
  <p:notesSz cx="6858000" cy="9144000"/>
  <p:embeddedFontLst>
    <p:embeddedFont>
      <p:font typeface="PT Sans Narrow"/>
      <p:regular r:id="rId57"/>
      <p:bold r:id="rId58"/>
    </p:embeddedFont>
    <p:embeddedFont>
      <p:font typeface="Open Sans"/>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OpenSans-boldItalic.fntdata"/><Relationship Id="rId61" Type="http://schemas.openxmlformats.org/officeDocument/2006/relationships/font" Target="fonts/OpenSans-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penSans-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PTSansNarrow-regular.fnt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OpenSans-regular.fntdata"/><Relationship Id="rId14" Type="http://schemas.openxmlformats.org/officeDocument/2006/relationships/slide" Target="slides/slide9.xml"/><Relationship Id="rId58" Type="http://schemas.openxmlformats.org/officeDocument/2006/relationships/font" Target="fonts/PTSansNarrow-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c93a10d8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5c93a10d8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5d474c388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5d474c388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5c93a10d8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5c93a10d8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e190b01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e190b01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d474c388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d474c388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d474c388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5d474c388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c93a10d8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5c93a10d8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c93a10d8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c93a10d8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c7c83d67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c7c83d67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c93a10d8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5c93a10d8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b957ef6e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b957ef6e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d474c38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5d474c38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3809665f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3809665f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c93a10d8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5c93a10d8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5eaa533e0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5eaa533e0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5eaa533e0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5eaa533e0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3809665fe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3809665fe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5eaa533e0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5eaa533e0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5c7c83d67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5c7c83d67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5e190b01a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5e190b01a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5e190b01a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5e190b01a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c7c83d6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5c7c83d6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5e190b01a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5e190b01a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5e190b01a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5e190b01a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5e190b01a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5e190b01a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5e190b01a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5e190b01a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5c93a10d8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5c93a10d8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5c7c83d67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5c7c83d67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39b6b35a6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39b6b35a6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5e190b01a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5e190b01a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5ed361cee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5ed361cee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5e190b01a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5e190b01a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5c93a10d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5c93a10d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5c93a10d8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5c93a10d8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39b6b35a6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39b6b35a6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39b6b35a6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39b6b35a6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5c7c83d67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5c7c83d67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5ed361cee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5ed361cee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5ed361cee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5ed361cee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5ed361cee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5ed361cee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5c93a10d8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5c93a10d8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5c7c83d67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5c7c83d67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39b6b35a6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39b6b35a6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d474c388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d474c388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5c7c83d67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5c7c83d67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5c7c83d67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5c7c83d67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5c93a10d8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5c93a10d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c93a10d8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c93a10d8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d474c388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5d474c388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d474c388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5d474c388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4.png"/><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2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8.jp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Queue</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Unit-1 Lecture-3</a:t>
            </a:r>
            <a:endParaRPr/>
          </a:p>
        </p:txBody>
      </p:sp>
      <p:pic>
        <p:nvPicPr>
          <p:cNvPr id="68" name="Google Shape;68;p13"/>
          <p:cNvPicPr preferRelativeResize="0"/>
          <p:nvPr/>
        </p:nvPicPr>
        <p:blipFill>
          <a:blip r:embed="rId3">
            <a:alphaModFix/>
          </a:blip>
          <a:stretch>
            <a:fillRect/>
          </a:stretch>
        </p:blipFill>
        <p:spPr>
          <a:xfrm>
            <a:off x="0" y="-1"/>
            <a:ext cx="1008058" cy="1022400"/>
          </a:xfrm>
          <a:prstGeom prst="rect">
            <a:avLst/>
          </a:prstGeom>
          <a:noFill/>
          <a:ln>
            <a:noFill/>
          </a:ln>
        </p:spPr>
      </p:pic>
      <p:sp>
        <p:nvSpPr>
          <p:cNvPr id="69" name="Google Shape;69;p13"/>
          <p:cNvSpPr txBox="1"/>
          <p:nvPr/>
        </p:nvSpPr>
        <p:spPr>
          <a:xfrm>
            <a:off x="986950" y="3511250"/>
            <a:ext cx="7155300" cy="42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95D46"/>
                </a:solidFill>
                <a:latin typeface="Open Sans"/>
                <a:ea typeface="Open Sans"/>
                <a:cs typeface="Open Sans"/>
                <a:sym typeface="Open Sans"/>
              </a:rPr>
              <a:t>Dr. Dillip Rout, Assistant Professor, Dept. of Computer Science and Engineering</a:t>
            </a:r>
            <a:endParaRPr>
              <a:solidFill>
                <a:srgbClr val="695D4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Attributes of Queue</a:t>
            </a:r>
            <a:endParaRPr/>
          </a:p>
        </p:txBody>
      </p:sp>
      <p:sp>
        <p:nvSpPr>
          <p:cNvPr id="132" name="Google Shape;132;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Size:</a:t>
            </a:r>
            <a:endParaRPr/>
          </a:p>
          <a:p>
            <a:pPr indent="-317500" lvl="1" marL="914400" rtl="0" algn="l">
              <a:spcBef>
                <a:spcPts val="0"/>
              </a:spcBef>
              <a:spcAft>
                <a:spcPts val="0"/>
              </a:spcAft>
              <a:buSzPts val="1400"/>
              <a:buChar char="○"/>
            </a:pPr>
            <a:r>
              <a:rPr lang="en"/>
              <a:t>Mostly predefined (fixed) and static.</a:t>
            </a:r>
            <a:endParaRPr/>
          </a:p>
          <a:p>
            <a:pPr indent="-317500" lvl="1" marL="914400" rtl="0" algn="l">
              <a:spcBef>
                <a:spcPts val="0"/>
              </a:spcBef>
              <a:spcAft>
                <a:spcPts val="0"/>
              </a:spcAft>
              <a:buSzPts val="1400"/>
              <a:buChar char="○"/>
            </a:pPr>
            <a:r>
              <a:rPr lang="en"/>
              <a:t>Dynamic size is applied in some cases.</a:t>
            </a:r>
            <a:endParaRPr/>
          </a:p>
          <a:p>
            <a:pPr indent="-342900" lvl="0" marL="457200" rtl="0" algn="l">
              <a:spcBef>
                <a:spcPts val="0"/>
              </a:spcBef>
              <a:spcAft>
                <a:spcPts val="0"/>
              </a:spcAft>
              <a:buSzPts val="1800"/>
              <a:buChar char="●"/>
            </a:pPr>
            <a:r>
              <a:rPr lang="en"/>
              <a:t>Rear</a:t>
            </a:r>
            <a:r>
              <a:rPr lang="en"/>
              <a:t> End:</a:t>
            </a:r>
            <a:endParaRPr/>
          </a:p>
          <a:p>
            <a:pPr indent="-317500" lvl="1" marL="914400" rtl="0" algn="l">
              <a:spcBef>
                <a:spcPts val="0"/>
              </a:spcBef>
              <a:spcAft>
                <a:spcPts val="0"/>
              </a:spcAft>
              <a:buSzPts val="1400"/>
              <a:buChar char="○"/>
            </a:pPr>
            <a:r>
              <a:rPr lang="en"/>
              <a:t>The end/gate where elements are entered into queue.</a:t>
            </a:r>
            <a:endParaRPr/>
          </a:p>
          <a:p>
            <a:pPr indent="-342900" lvl="0" marL="457200" rtl="0" algn="l">
              <a:spcBef>
                <a:spcPts val="0"/>
              </a:spcBef>
              <a:spcAft>
                <a:spcPts val="0"/>
              </a:spcAft>
              <a:buSzPts val="1800"/>
              <a:buChar char="●"/>
            </a:pPr>
            <a:r>
              <a:rPr lang="en"/>
              <a:t>Rear:</a:t>
            </a:r>
            <a:endParaRPr/>
          </a:p>
          <a:p>
            <a:pPr indent="-317500" lvl="1" marL="914400" rtl="0" algn="l">
              <a:spcBef>
                <a:spcPts val="0"/>
              </a:spcBef>
              <a:spcAft>
                <a:spcPts val="0"/>
              </a:spcAft>
              <a:buSzPts val="1400"/>
              <a:buChar char="○"/>
            </a:pPr>
            <a:r>
              <a:rPr lang="en"/>
              <a:t>The marker which points to the Rear End of the queue. </a:t>
            </a:r>
            <a:r>
              <a:rPr b="1" lang="en">
                <a:solidFill>
                  <a:srgbClr val="FF0000"/>
                </a:solidFill>
              </a:rPr>
              <a:t>Why said as marker?</a:t>
            </a:r>
            <a:endParaRPr b="1">
              <a:solidFill>
                <a:srgbClr val="FF0000"/>
              </a:solidFill>
            </a:endParaRPr>
          </a:p>
          <a:p>
            <a:pPr indent="-342900" lvl="0" marL="457200" rtl="0" algn="l">
              <a:spcBef>
                <a:spcPts val="0"/>
              </a:spcBef>
              <a:spcAft>
                <a:spcPts val="0"/>
              </a:spcAft>
              <a:buSzPts val="1800"/>
              <a:buChar char="●"/>
            </a:pPr>
            <a:r>
              <a:rPr lang="en"/>
              <a:t>Front </a:t>
            </a:r>
            <a:r>
              <a:rPr lang="en"/>
              <a:t>End:</a:t>
            </a:r>
            <a:endParaRPr/>
          </a:p>
          <a:p>
            <a:pPr indent="-317500" lvl="1" marL="914400" rtl="0" algn="l">
              <a:spcBef>
                <a:spcPts val="0"/>
              </a:spcBef>
              <a:spcAft>
                <a:spcPts val="0"/>
              </a:spcAft>
              <a:buSzPts val="1400"/>
              <a:buChar char="○"/>
            </a:pPr>
            <a:r>
              <a:rPr lang="en"/>
              <a:t>The end/gate where elements are exited from queue.</a:t>
            </a:r>
            <a:endParaRPr/>
          </a:p>
          <a:p>
            <a:pPr indent="-342900" lvl="0" marL="457200" rtl="0" algn="l">
              <a:spcBef>
                <a:spcPts val="0"/>
              </a:spcBef>
              <a:spcAft>
                <a:spcPts val="0"/>
              </a:spcAft>
              <a:buSzPts val="1800"/>
              <a:buChar char="●"/>
            </a:pPr>
            <a:r>
              <a:rPr lang="en" sz="1800"/>
              <a:t>Front:</a:t>
            </a:r>
            <a:endParaRPr sz="1800"/>
          </a:p>
          <a:p>
            <a:pPr indent="-317500" lvl="1" marL="914400" rtl="0" algn="l">
              <a:spcBef>
                <a:spcPts val="0"/>
              </a:spcBef>
              <a:spcAft>
                <a:spcPts val="0"/>
              </a:spcAft>
              <a:buSzPts val="1400"/>
              <a:buChar char="○"/>
            </a:pPr>
            <a:r>
              <a:rPr lang="en"/>
              <a:t>The marker which points to the Front End of the queue.</a:t>
            </a:r>
            <a:endParaRPr/>
          </a:p>
          <a:p>
            <a:pPr indent="-342900" lvl="0" marL="457200" rtl="0" algn="l">
              <a:spcBef>
                <a:spcPts val="0"/>
              </a:spcBef>
              <a:spcAft>
                <a:spcPts val="0"/>
              </a:spcAft>
              <a:buSzPts val="1800"/>
              <a:buChar char="●"/>
            </a:pPr>
            <a:r>
              <a:rPr lang="en"/>
              <a:t>Type:</a:t>
            </a:r>
            <a:endParaRPr/>
          </a:p>
          <a:p>
            <a:pPr indent="-317500" lvl="1" marL="914400" rtl="0" algn="l">
              <a:spcBef>
                <a:spcPts val="0"/>
              </a:spcBef>
              <a:spcAft>
                <a:spcPts val="0"/>
              </a:spcAft>
              <a:buSzPts val="1400"/>
              <a:buChar char="○"/>
            </a:pPr>
            <a:r>
              <a:rPr lang="en"/>
              <a:t>Depends on the dataset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Queue </a:t>
            </a:r>
            <a:r>
              <a:rPr lang="en"/>
              <a:t>Visualization as Data Structure</a:t>
            </a:r>
            <a:endParaRPr/>
          </a:p>
        </p:txBody>
      </p:sp>
      <p:pic>
        <p:nvPicPr>
          <p:cNvPr id="138" name="Google Shape;138;p23"/>
          <p:cNvPicPr preferRelativeResize="0"/>
          <p:nvPr/>
        </p:nvPicPr>
        <p:blipFill>
          <a:blip r:embed="rId3">
            <a:alphaModFix/>
          </a:blip>
          <a:stretch>
            <a:fillRect/>
          </a:stretch>
        </p:blipFill>
        <p:spPr>
          <a:xfrm>
            <a:off x="152400" y="1762025"/>
            <a:ext cx="8810625" cy="3124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Operations on Queue</a:t>
            </a:r>
            <a:endParaRPr/>
          </a:p>
        </p:txBody>
      </p:sp>
      <p:pic>
        <p:nvPicPr>
          <p:cNvPr id="144" name="Google Shape;144;p24"/>
          <p:cNvPicPr preferRelativeResize="0"/>
          <p:nvPr/>
        </p:nvPicPr>
        <p:blipFill>
          <a:blip r:embed="rId3">
            <a:alphaModFix/>
          </a:blip>
          <a:stretch>
            <a:fillRect/>
          </a:stretch>
        </p:blipFill>
        <p:spPr>
          <a:xfrm>
            <a:off x="838200" y="1381025"/>
            <a:ext cx="7315200" cy="2600325"/>
          </a:xfrm>
          <a:prstGeom prst="rect">
            <a:avLst/>
          </a:prstGeom>
          <a:noFill/>
          <a:ln>
            <a:noFill/>
          </a:ln>
        </p:spPr>
      </p:pic>
      <p:sp>
        <p:nvSpPr>
          <p:cNvPr id="145" name="Google Shape;145;p24"/>
          <p:cNvSpPr txBox="1"/>
          <p:nvPr/>
        </p:nvSpPr>
        <p:spPr>
          <a:xfrm>
            <a:off x="527825" y="3986550"/>
            <a:ext cx="8116800" cy="993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Native:</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
                <a:latin typeface="Open Sans"/>
                <a:ea typeface="Open Sans"/>
                <a:cs typeface="Open Sans"/>
                <a:sym typeface="Open Sans"/>
              </a:rPr>
              <a:t>Enqueue (insert), Dequeue (delete)</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Auxiliary</a:t>
            </a:r>
            <a:r>
              <a:rPr lang="en">
                <a:latin typeface="Open Sans"/>
                <a:ea typeface="Open Sans"/>
                <a:cs typeface="Open Sans"/>
                <a:sym typeface="Open Sans"/>
              </a:rPr>
              <a:t>:</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
                <a:latin typeface="Open Sans"/>
                <a:ea typeface="Open Sans"/>
                <a:cs typeface="Open Sans"/>
                <a:sym typeface="Open Sans"/>
              </a:rPr>
              <a:t>Display (all elements), Peek() or Front() first element, Rear() last element</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Operation</a:t>
            </a:r>
            <a:endParaRPr/>
          </a:p>
        </p:txBody>
      </p:sp>
      <p:sp>
        <p:nvSpPr>
          <p:cNvPr id="151" name="Google Shape;151;p2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Create a size with N</a:t>
            </a:r>
            <a:endParaRPr/>
          </a:p>
          <a:p>
            <a:pPr indent="-317500" lvl="0" marL="457200" rtl="0" algn="l">
              <a:spcBef>
                <a:spcPts val="0"/>
              </a:spcBef>
              <a:spcAft>
                <a:spcPts val="0"/>
              </a:spcAft>
              <a:buSzPts val="1400"/>
              <a:buChar char="●"/>
            </a:pPr>
            <a:r>
              <a:rPr lang="en"/>
              <a:t>Insert elements:</a:t>
            </a:r>
            <a:endParaRPr/>
          </a:p>
          <a:p>
            <a:pPr indent="-304800" lvl="1" marL="914400" rtl="0" algn="l">
              <a:spcBef>
                <a:spcPts val="0"/>
              </a:spcBef>
              <a:spcAft>
                <a:spcPts val="0"/>
              </a:spcAft>
              <a:buSzPts val="1200"/>
              <a:buChar char="○"/>
            </a:pPr>
            <a:r>
              <a:rPr lang="en"/>
              <a:t>5, 10, 15, 25, 30, 40</a:t>
            </a:r>
            <a:endParaRPr/>
          </a:p>
          <a:p>
            <a:pPr indent="-304800" lvl="1" marL="914400" rtl="0" algn="l">
              <a:spcBef>
                <a:spcPts val="0"/>
              </a:spcBef>
              <a:spcAft>
                <a:spcPts val="0"/>
              </a:spcAft>
              <a:buSzPts val="1200"/>
              <a:buChar char="○"/>
            </a:pPr>
            <a:r>
              <a:rPr lang="en"/>
              <a:t>What is the state of Queue?</a:t>
            </a:r>
            <a:endParaRPr/>
          </a:p>
          <a:p>
            <a:pPr indent="-304800" lvl="1" marL="914400" rtl="0" algn="l">
              <a:spcBef>
                <a:spcPts val="0"/>
              </a:spcBef>
              <a:spcAft>
                <a:spcPts val="0"/>
              </a:spcAft>
              <a:buSzPts val="1200"/>
              <a:buChar char="○"/>
            </a:pPr>
            <a:r>
              <a:rPr lang="en"/>
              <a:t>What are the values of Rear and Front?</a:t>
            </a:r>
            <a:endParaRPr/>
          </a:p>
          <a:p>
            <a:pPr indent="-317500" lvl="0" marL="457200" rtl="0" algn="l">
              <a:spcBef>
                <a:spcPts val="0"/>
              </a:spcBef>
              <a:spcAft>
                <a:spcPts val="0"/>
              </a:spcAft>
              <a:buSzPts val="1400"/>
              <a:buChar char="●"/>
            </a:pPr>
            <a:r>
              <a:rPr lang="en"/>
              <a:t>Delete 3 elements</a:t>
            </a:r>
            <a:endParaRPr/>
          </a:p>
          <a:p>
            <a:pPr indent="-304800" lvl="1" marL="914400" rtl="0" algn="l">
              <a:spcBef>
                <a:spcPts val="0"/>
              </a:spcBef>
              <a:spcAft>
                <a:spcPts val="0"/>
              </a:spcAft>
              <a:buSzPts val="1200"/>
              <a:buChar char="○"/>
            </a:pPr>
            <a:r>
              <a:rPr lang="en"/>
              <a:t>What are the values of Rear and Front?</a:t>
            </a:r>
            <a:endParaRPr/>
          </a:p>
          <a:p>
            <a:pPr indent="-317500" lvl="0" marL="457200" rtl="0" algn="l">
              <a:spcBef>
                <a:spcPts val="0"/>
              </a:spcBef>
              <a:spcAft>
                <a:spcPts val="0"/>
              </a:spcAft>
              <a:buSzPts val="1400"/>
              <a:buChar char="●"/>
            </a:pPr>
            <a:r>
              <a:rPr lang="en"/>
              <a:t>How many elements are remaining?</a:t>
            </a:r>
            <a:endParaRPr/>
          </a:p>
        </p:txBody>
      </p:sp>
      <p:sp>
        <p:nvSpPr>
          <p:cNvPr id="152" name="Google Shape;152;p2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Create a size with N</a:t>
            </a:r>
            <a:endParaRPr/>
          </a:p>
          <a:p>
            <a:pPr indent="-317500" lvl="0" marL="457200" rtl="0" algn="l">
              <a:spcBef>
                <a:spcPts val="0"/>
              </a:spcBef>
              <a:spcAft>
                <a:spcPts val="0"/>
              </a:spcAft>
              <a:buSzPts val="1400"/>
              <a:buChar char="●"/>
            </a:pPr>
            <a:r>
              <a:rPr lang="en"/>
              <a:t>Insert elements:</a:t>
            </a:r>
            <a:endParaRPr/>
          </a:p>
          <a:p>
            <a:pPr indent="-304800" lvl="1" marL="914400" rtl="0" algn="l">
              <a:spcBef>
                <a:spcPts val="0"/>
              </a:spcBef>
              <a:spcAft>
                <a:spcPts val="0"/>
              </a:spcAft>
              <a:buSzPts val="1200"/>
              <a:buChar char="○"/>
            </a:pPr>
            <a:r>
              <a:rPr lang="en"/>
              <a:t>A, C, E</a:t>
            </a:r>
            <a:endParaRPr/>
          </a:p>
          <a:p>
            <a:pPr indent="-304800" lvl="1" marL="914400" rtl="0" algn="l">
              <a:spcBef>
                <a:spcPts val="0"/>
              </a:spcBef>
              <a:spcAft>
                <a:spcPts val="0"/>
              </a:spcAft>
              <a:buSzPts val="1200"/>
              <a:buChar char="○"/>
            </a:pPr>
            <a:r>
              <a:rPr lang="en"/>
              <a:t>What is the state of Queue?</a:t>
            </a:r>
            <a:endParaRPr/>
          </a:p>
          <a:p>
            <a:pPr indent="-304800" lvl="1" marL="914400" rtl="0" algn="l">
              <a:spcBef>
                <a:spcPts val="0"/>
              </a:spcBef>
              <a:spcAft>
                <a:spcPts val="0"/>
              </a:spcAft>
              <a:buSzPts val="1200"/>
              <a:buChar char="○"/>
            </a:pPr>
            <a:r>
              <a:rPr lang="en"/>
              <a:t>What are the values of Rear and Front?</a:t>
            </a:r>
            <a:endParaRPr/>
          </a:p>
          <a:p>
            <a:pPr indent="-317500" lvl="0" marL="457200" rtl="0" algn="l">
              <a:spcBef>
                <a:spcPts val="0"/>
              </a:spcBef>
              <a:spcAft>
                <a:spcPts val="0"/>
              </a:spcAft>
              <a:buSzPts val="1400"/>
              <a:buChar char="●"/>
            </a:pPr>
            <a:r>
              <a:rPr lang="en"/>
              <a:t>Delete 3 elements</a:t>
            </a:r>
            <a:endParaRPr/>
          </a:p>
          <a:p>
            <a:pPr indent="-304800" lvl="1" marL="914400" rtl="0" algn="l">
              <a:spcBef>
                <a:spcPts val="0"/>
              </a:spcBef>
              <a:spcAft>
                <a:spcPts val="0"/>
              </a:spcAft>
              <a:buSzPts val="1200"/>
              <a:buChar char="○"/>
            </a:pPr>
            <a:r>
              <a:rPr lang="en"/>
              <a:t>What are the values of Rear and Front?</a:t>
            </a:r>
            <a:endParaRPr/>
          </a:p>
          <a:p>
            <a:pPr indent="-304800" lvl="1" marL="914400" rtl="0" algn="l">
              <a:spcBef>
                <a:spcPts val="0"/>
              </a:spcBef>
              <a:spcAft>
                <a:spcPts val="0"/>
              </a:spcAft>
              <a:buSzPts val="1200"/>
              <a:buChar char="○"/>
            </a:pPr>
            <a:r>
              <a:rPr lang="en"/>
              <a:t>How many elements are remaining?</a:t>
            </a:r>
            <a:endParaRPr/>
          </a:p>
          <a:p>
            <a:pPr indent="-317500" lvl="0" marL="457200" rtl="0" algn="l">
              <a:spcBef>
                <a:spcPts val="0"/>
              </a:spcBef>
              <a:spcAft>
                <a:spcPts val="0"/>
              </a:spcAft>
              <a:buSzPts val="1400"/>
              <a:buChar char="●"/>
            </a:pPr>
            <a:r>
              <a:rPr lang="en"/>
              <a:t>Insert elements:</a:t>
            </a:r>
            <a:endParaRPr/>
          </a:p>
          <a:p>
            <a:pPr indent="-304800" lvl="1" marL="914400" rtl="0" algn="l">
              <a:spcBef>
                <a:spcPts val="0"/>
              </a:spcBef>
              <a:spcAft>
                <a:spcPts val="0"/>
              </a:spcAft>
              <a:buSzPts val="1200"/>
              <a:buChar char="○"/>
            </a:pPr>
            <a:r>
              <a:rPr lang="en"/>
              <a:t>G, I, K</a:t>
            </a:r>
            <a:endParaRPr/>
          </a:p>
          <a:p>
            <a:pPr indent="-304800" lvl="1" marL="914400" rtl="0" algn="l">
              <a:spcBef>
                <a:spcPts val="0"/>
              </a:spcBef>
              <a:spcAft>
                <a:spcPts val="0"/>
              </a:spcAft>
              <a:buSzPts val="1200"/>
              <a:buChar char="○"/>
            </a:pPr>
            <a:r>
              <a:rPr lang="en"/>
              <a:t>What is the state of Queue?</a:t>
            </a:r>
            <a:endParaRPr/>
          </a:p>
          <a:p>
            <a:pPr indent="-304800" lvl="1" marL="914400" rtl="0" algn="l">
              <a:spcBef>
                <a:spcPts val="0"/>
              </a:spcBef>
              <a:spcAft>
                <a:spcPts val="0"/>
              </a:spcAft>
              <a:buSzPts val="1200"/>
              <a:buChar char="○"/>
            </a:pPr>
            <a:r>
              <a:rPr lang="en"/>
              <a:t>What are the values of Rear and Front?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Enequeue</a:t>
            </a:r>
            <a:endParaRPr/>
          </a:p>
        </p:txBody>
      </p:sp>
      <p:sp>
        <p:nvSpPr>
          <p:cNvPr id="158" name="Google Shape;158;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Inserts an element at the end of the queue i.e. at the rear end.</a:t>
            </a:r>
            <a:endParaRPr/>
          </a:p>
          <a:p>
            <a:pPr indent="0" lvl="0" marL="0" rtl="0" algn="l">
              <a:spcBef>
                <a:spcPts val="1200"/>
              </a:spcBef>
              <a:spcAft>
                <a:spcPts val="0"/>
              </a:spcAft>
              <a:buNone/>
            </a:pPr>
            <a:r>
              <a:rPr lang="en"/>
              <a:t>Algorithm Enqueue(Q: queue, N: size of queue, Rear, x: element to be inserted)</a:t>
            </a:r>
            <a:endParaRPr/>
          </a:p>
          <a:p>
            <a:pPr indent="-342900" lvl="0" marL="457200" rtl="0" algn="l">
              <a:spcBef>
                <a:spcPts val="1200"/>
              </a:spcBef>
              <a:spcAft>
                <a:spcPts val="0"/>
              </a:spcAft>
              <a:buSzPts val="1800"/>
              <a:buAutoNum type="arabicPeriod"/>
            </a:pPr>
            <a:r>
              <a:rPr lang="en"/>
              <a:t>If Rear &lt; N - 1 (size of queue) then</a:t>
            </a:r>
            <a:endParaRPr/>
          </a:p>
          <a:p>
            <a:pPr indent="-342900" lvl="0" marL="457200" rtl="0" algn="l">
              <a:spcBef>
                <a:spcPts val="0"/>
              </a:spcBef>
              <a:spcAft>
                <a:spcPts val="0"/>
              </a:spcAft>
              <a:buSzPts val="1800"/>
              <a:buAutoNum type="arabicPeriod"/>
            </a:pPr>
            <a:r>
              <a:rPr lang="en"/>
              <a:t>    Rear = Rear + 1</a:t>
            </a:r>
            <a:endParaRPr/>
          </a:p>
          <a:p>
            <a:pPr indent="-342900" lvl="0" marL="457200" rtl="0" algn="l">
              <a:spcBef>
                <a:spcPts val="0"/>
              </a:spcBef>
              <a:spcAft>
                <a:spcPts val="0"/>
              </a:spcAft>
              <a:buSzPts val="1800"/>
              <a:buAutoNum type="arabicPeriod"/>
            </a:pPr>
            <a:r>
              <a:rPr lang="en"/>
              <a:t>    Q[Rear] = x</a:t>
            </a:r>
            <a:endParaRPr/>
          </a:p>
          <a:p>
            <a:pPr indent="-342900" lvl="0" marL="457200" rtl="0" algn="l">
              <a:spcBef>
                <a:spcPts val="0"/>
              </a:spcBef>
              <a:spcAft>
                <a:spcPts val="0"/>
              </a:spcAft>
              <a:buSzPts val="1800"/>
              <a:buAutoNum type="arabicPeriod"/>
            </a:pPr>
            <a:r>
              <a:rPr lang="en"/>
              <a:t>    If Front == -1 then</a:t>
            </a:r>
            <a:endParaRPr/>
          </a:p>
          <a:p>
            <a:pPr indent="-342900" lvl="0" marL="457200" rtl="0" algn="l">
              <a:spcBef>
                <a:spcPts val="0"/>
              </a:spcBef>
              <a:spcAft>
                <a:spcPts val="0"/>
              </a:spcAft>
              <a:buSzPts val="1800"/>
              <a:buAutoNum type="arabicPeriod"/>
            </a:pPr>
            <a:r>
              <a:rPr lang="en"/>
              <a:t>        Front = Front + 1</a:t>
            </a:r>
            <a:endParaRPr/>
          </a:p>
          <a:p>
            <a:pPr indent="-342900" lvl="0" marL="457200" rtl="0" algn="l">
              <a:spcBef>
                <a:spcPts val="0"/>
              </a:spcBef>
              <a:spcAft>
                <a:spcPts val="0"/>
              </a:spcAft>
              <a:buSzPts val="1800"/>
              <a:buAutoNum type="arabicPeriod"/>
            </a:pPr>
            <a:r>
              <a:rPr lang="en"/>
              <a:t>Return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Dequeue</a:t>
            </a:r>
            <a:endParaRPr/>
          </a:p>
        </p:txBody>
      </p:sp>
      <p:sp>
        <p:nvSpPr>
          <p:cNvPr id="164" name="Google Shape;164;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Retrieves and deletes an element from the queue (if possible).</a:t>
            </a:r>
            <a:endParaRPr/>
          </a:p>
          <a:p>
            <a:pPr indent="0" lvl="0" marL="0" rtl="0" algn="l">
              <a:spcBef>
                <a:spcPts val="1200"/>
              </a:spcBef>
              <a:spcAft>
                <a:spcPts val="0"/>
              </a:spcAft>
              <a:buNone/>
            </a:pPr>
            <a:r>
              <a:rPr lang="en"/>
              <a:t>Algorithm Dequeue (Q: queue, </a:t>
            </a:r>
            <a:r>
              <a:rPr lang="en"/>
              <a:t>N: size of queue, </a:t>
            </a:r>
            <a:r>
              <a:rPr lang="en"/>
              <a:t>Front)</a:t>
            </a:r>
            <a:endParaRPr/>
          </a:p>
          <a:p>
            <a:pPr indent="-342900" lvl="0" marL="457200" rtl="0" algn="l">
              <a:spcBef>
                <a:spcPts val="1200"/>
              </a:spcBef>
              <a:spcAft>
                <a:spcPts val="0"/>
              </a:spcAft>
              <a:buSzPts val="1800"/>
              <a:buAutoNum type="arabicPeriod"/>
            </a:pPr>
            <a:r>
              <a:rPr lang="en"/>
              <a:t>If Front &gt;= 0 then</a:t>
            </a:r>
            <a:endParaRPr/>
          </a:p>
          <a:p>
            <a:pPr indent="-342900" lvl="0" marL="457200" rtl="0" algn="l">
              <a:spcBef>
                <a:spcPts val="0"/>
              </a:spcBef>
              <a:spcAft>
                <a:spcPts val="0"/>
              </a:spcAft>
              <a:buSzPts val="1800"/>
              <a:buAutoNum type="arabicPeriod"/>
            </a:pPr>
            <a:r>
              <a:rPr lang="en"/>
              <a:t>    x = Q[Front]</a:t>
            </a:r>
            <a:endParaRPr/>
          </a:p>
          <a:p>
            <a:pPr indent="-342900" lvl="0" marL="457200" rtl="0" algn="l">
              <a:spcBef>
                <a:spcPts val="0"/>
              </a:spcBef>
              <a:spcAft>
                <a:spcPts val="0"/>
              </a:spcAft>
              <a:buSzPts val="1800"/>
              <a:buAutoNum type="arabicPeriod"/>
            </a:pPr>
            <a:r>
              <a:rPr lang="en"/>
              <a:t>    If Front == N-1 or Front == Rear then</a:t>
            </a:r>
            <a:endParaRPr/>
          </a:p>
          <a:p>
            <a:pPr indent="-342900" lvl="0" marL="457200" rtl="0" algn="l">
              <a:spcBef>
                <a:spcPts val="0"/>
              </a:spcBef>
              <a:spcAft>
                <a:spcPts val="0"/>
              </a:spcAft>
              <a:buSzPts val="1800"/>
              <a:buAutoNum type="arabicPeriod"/>
            </a:pPr>
            <a:r>
              <a:rPr lang="en"/>
              <a:t>        Front = -1    </a:t>
            </a:r>
            <a:r>
              <a:rPr lang="en">
                <a:solidFill>
                  <a:srgbClr val="FF0000"/>
                </a:solidFill>
              </a:rPr>
              <a:t>(What about Rear?)</a:t>
            </a:r>
            <a:endParaRPr>
              <a:solidFill>
                <a:srgbClr val="FF0000"/>
              </a:solidFill>
            </a:endParaRPr>
          </a:p>
          <a:p>
            <a:pPr indent="-342900" lvl="0" marL="457200" rtl="0" algn="l">
              <a:spcBef>
                <a:spcPts val="0"/>
              </a:spcBef>
              <a:spcAft>
                <a:spcPts val="0"/>
              </a:spcAft>
              <a:buSzPts val="1800"/>
              <a:buAutoNum type="arabicPeriod"/>
            </a:pPr>
            <a:r>
              <a:rPr lang="en"/>
              <a:t>    Else, Front = Front + 1</a:t>
            </a:r>
            <a:endParaRPr/>
          </a:p>
          <a:p>
            <a:pPr indent="-342900" lvl="0" marL="457200" rtl="0" algn="l">
              <a:spcBef>
                <a:spcPts val="0"/>
              </a:spcBef>
              <a:spcAft>
                <a:spcPts val="0"/>
              </a:spcAft>
              <a:buSzPts val="1800"/>
              <a:buAutoNum type="arabicPeriod"/>
            </a:pPr>
            <a:r>
              <a:rPr lang="en"/>
              <a:t>Return x</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Usages of Queue</a:t>
            </a:r>
            <a:endParaRPr/>
          </a:p>
        </p:txBody>
      </p:sp>
      <p:sp>
        <p:nvSpPr>
          <p:cNvPr id="170" name="Google Shape;170;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b="1" lang="en"/>
              <a:t>Task Scheduling</a:t>
            </a:r>
            <a:r>
              <a:rPr lang="en"/>
              <a:t>: Queues can be used to schedule tasks based on priority or the order in which they were received.</a:t>
            </a:r>
            <a:endParaRPr/>
          </a:p>
          <a:p>
            <a:pPr indent="-325755" lvl="0" marL="457200" rtl="0" algn="l">
              <a:spcBef>
                <a:spcPts val="0"/>
              </a:spcBef>
              <a:spcAft>
                <a:spcPts val="0"/>
              </a:spcAft>
              <a:buSzPct val="100000"/>
              <a:buChar char="●"/>
            </a:pPr>
            <a:r>
              <a:rPr b="1" lang="en"/>
              <a:t>Resource Allocation</a:t>
            </a:r>
            <a:r>
              <a:rPr lang="en"/>
              <a:t>: Queues can be used to manage and allocate resources, such as printers or CPU processing time.</a:t>
            </a:r>
            <a:endParaRPr/>
          </a:p>
          <a:p>
            <a:pPr indent="-325755" lvl="0" marL="457200" rtl="0" algn="l">
              <a:spcBef>
                <a:spcPts val="0"/>
              </a:spcBef>
              <a:spcAft>
                <a:spcPts val="0"/>
              </a:spcAft>
              <a:buSzPct val="100000"/>
              <a:buChar char="●"/>
            </a:pPr>
            <a:r>
              <a:rPr b="1" lang="en"/>
              <a:t>Batch Processing</a:t>
            </a:r>
            <a:r>
              <a:rPr lang="en"/>
              <a:t>: Queues can be used to handle batch processing jobs, such as data analysis or image rendering.</a:t>
            </a:r>
            <a:endParaRPr/>
          </a:p>
          <a:p>
            <a:pPr indent="-325755" lvl="0" marL="457200" rtl="0" algn="l">
              <a:spcBef>
                <a:spcPts val="0"/>
              </a:spcBef>
              <a:spcAft>
                <a:spcPts val="0"/>
              </a:spcAft>
              <a:buSzPct val="100000"/>
              <a:buChar char="●"/>
            </a:pPr>
            <a:r>
              <a:rPr b="1" lang="en"/>
              <a:t>Message Buffering</a:t>
            </a:r>
            <a:r>
              <a:rPr lang="en"/>
              <a:t>: Queues can be used to buffer messages in communication systems, such as message queues in messaging systems or buffers in computer networks. </a:t>
            </a:r>
            <a:endParaRPr/>
          </a:p>
          <a:p>
            <a:pPr indent="-325755" lvl="0" marL="457200" rtl="0" algn="l">
              <a:spcBef>
                <a:spcPts val="0"/>
              </a:spcBef>
              <a:spcAft>
                <a:spcPts val="0"/>
              </a:spcAft>
              <a:buSzPct val="100000"/>
              <a:buChar char="●"/>
            </a:pPr>
            <a:r>
              <a:rPr b="1" lang="en"/>
              <a:t>Event/Interrupt Handling</a:t>
            </a:r>
            <a:r>
              <a:rPr lang="en"/>
              <a:t>: Queues can be used to handle events in event-driven systems, such as GUI applications or simulation systems.</a:t>
            </a:r>
            <a:endParaRPr/>
          </a:p>
          <a:p>
            <a:pPr indent="-325755" lvl="0" marL="457200" rtl="0" algn="l">
              <a:spcBef>
                <a:spcPts val="0"/>
              </a:spcBef>
              <a:spcAft>
                <a:spcPts val="0"/>
              </a:spcAft>
              <a:buSzPct val="100000"/>
              <a:buChar char="●"/>
            </a:pPr>
            <a:r>
              <a:rPr b="1" lang="en"/>
              <a:t>Traffic Management</a:t>
            </a:r>
            <a:r>
              <a:rPr lang="en"/>
              <a:t>: Queues can be used to manage traffic flow in transportation systems, such as airport control systems or road networks.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Knowledge Check</a:t>
            </a:r>
            <a:endParaRPr/>
          </a:p>
        </p:txBody>
      </p:sp>
      <p:sp>
        <p:nvSpPr>
          <p:cNvPr id="176" name="Google Shape;176;p29"/>
          <p:cNvSpPr txBox="1"/>
          <p:nvPr>
            <p:ph idx="1" type="body"/>
          </p:nvPr>
        </p:nvSpPr>
        <p:spPr>
          <a:xfrm>
            <a:off x="311700" y="1266175"/>
            <a:ext cx="3999900" cy="3302700"/>
          </a:xfrm>
          <a:prstGeom prst="rect">
            <a:avLst/>
          </a:prstGeom>
        </p:spPr>
        <p:txBody>
          <a:bodyPr anchorCtr="0" anchor="t" bIns="91425" lIns="91425" spcFirstLastPara="1" rIns="91425" wrap="square" tIns="91425">
            <a:normAutofit fontScale="92500" lnSpcReduction="10000"/>
          </a:bodyPr>
          <a:lstStyle/>
          <a:p>
            <a:pPr indent="-310832" lvl="0" marL="457200" rtl="0" algn="l">
              <a:spcBef>
                <a:spcPts val="0"/>
              </a:spcBef>
              <a:spcAft>
                <a:spcPts val="0"/>
              </a:spcAft>
              <a:buSzPct val="100000"/>
              <a:buAutoNum type="arabicPeriod"/>
            </a:pPr>
            <a:r>
              <a:rPr lang="en"/>
              <a:t> Application of Queue Data Structure is:-</a:t>
            </a:r>
            <a:endParaRPr/>
          </a:p>
          <a:p>
            <a:pPr indent="-310832" lvl="0" marL="457200" rtl="0" algn="l">
              <a:spcBef>
                <a:spcPts val="0"/>
              </a:spcBef>
              <a:spcAft>
                <a:spcPts val="0"/>
              </a:spcAft>
              <a:buSzPct val="100000"/>
              <a:buChar char="●"/>
            </a:pPr>
            <a:r>
              <a:rPr lang="en"/>
              <a:t>The resource is shared among multiple consumers.</a:t>
            </a:r>
            <a:endParaRPr/>
          </a:p>
          <a:p>
            <a:pPr indent="-310832" lvl="0" marL="457200" rtl="0" algn="l">
              <a:spcBef>
                <a:spcPts val="0"/>
              </a:spcBef>
              <a:spcAft>
                <a:spcPts val="0"/>
              </a:spcAft>
              <a:buSzPct val="100000"/>
              <a:buChar char="●"/>
            </a:pPr>
            <a:r>
              <a:rPr lang="en"/>
              <a:t>Data is transferred asynchronously between two processes.</a:t>
            </a:r>
            <a:endParaRPr/>
          </a:p>
          <a:p>
            <a:pPr indent="-310832" lvl="0" marL="457200" rtl="0" algn="l">
              <a:spcBef>
                <a:spcPts val="0"/>
              </a:spcBef>
              <a:spcAft>
                <a:spcPts val="0"/>
              </a:spcAft>
              <a:buSzPct val="100000"/>
              <a:buChar char="●"/>
            </a:pPr>
            <a:r>
              <a:rPr lang="en"/>
              <a:t>Load Balancing</a:t>
            </a:r>
            <a:endParaRPr/>
          </a:p>
          <a:p>
            <a:pPr indent="-310832" lvl="0" marL="457200" rtl="0" algn="l">
              <a:spcBef>
                <a:spcPts val="0"/>
              </a:spcBef>
              <a:spcAft>
                <a:spcPts val="0"/>
              </a:spcAft>
              <a:buSzPct val="100000"/>
              <a:buChar char="●"/>
            </a:pPr>
            <a:r>
              <a:rPr lang="en"/>
              <a:t>All of the above</a:t>
            </a:r>
            <a:endParaRPr/>
          </a:p>
          <a:p>
            <a:pPr indent="-310832" lvl="0" marL="457200" rtl="0" algn="l">
              <a:spcBef>
                <a:spcPts val="0"/>
              </a:spcBef>
              <a:spcAft>
                <a:spcPts val="0"/>
              </a:spcAft>
              <a:buSzPct val="100000"/>
              <a:buAutoNum type="arabicPeriod"/>
            </a:pPr>
            <a:r>
              <a:rPr lang="en"/>
              <a:t>A linear list of elements in which deletion can be done from one end (front) and insertion can take place only at the other end (rear) is known as _____________</a:t>
            </a:r>
            <a:endParaRPr/>
          </a:p>
          <a:p>
            <a:pPr indent="-310832" lvl="0" marL="457200" rtl="0" algn="l">
              <a:spcBef>
                <a:spcPts val="0"/>
              </a:spcBef>
              <a:spcAft>
                <a:spcPts val="0"/>
              </a:spcAft>
              <a:buSzPct val="100000"/>
              <a:buChar char="●"/>
            </a:pPr>
            <a:r>
              <a:rPr lang="en"/>
              <a:t>Queue</a:t>
            </a:r>
            <a:endParaRPr/>
          </a:p>
          <a:p>
            <a:pPr indent="-310832" lvl="0" marL="457200" rtl="0" algn="l">
              <a:spcBef>
                <a:spcPts val="0"/>
              </a:spcBef>
              <a:spcAft>
                <a:spcPts val="0"/>
              </a:spcAft>
              <a:buSzPct val="100000"/>
              <a:buChar char="●"/>
            </a:pPr>
            <a:r>
              <a:rPr lang="en"/>
              <a:t>Stack</a:t>
            </a:r>
            <a:endParaRPr/>
          </a:p>
          <a:p>
            <a:pPr indent="-310832" lvl="0" marL="457200" rtl="0" algn="l">
              <a:spcBef>
                <a:spcPts val="0"/>
              </a:spcBef>
              <a:spcAft>
                <a:spcPts val="0"/>
              </a:spcAft>
              <a:buSzPct val="100000"/>
              <a:buChar char="●"/>
            </a:pPr>
            <a:r>
              <a:rPr lang="en"/>
              <a:t>Tree</a:t>
            </a:r>
            <a:endParaRPr/>
          </a:p>
          <a:p>
            <a:pPr indent="-310832" lvl="0" marL="457200" rtl="0" algn="l">
              <a:spcBef>
                <a:spcPts val="0"/>
              </a:spcBef>
              <a:spcAft>
                <a:spcPts val="0"/>
              </a:spcAft>
              <a:buSzPct val="100000"/>
              <a:buChar char="●"/>
            </a:pPr>
            <a:r>
              <a:rPr lang="en"/>
              <a:t>Linked list</a:t>
            </a:r>
            <a:endParaRPr/>
          </a:p>
        </p:txBody>
      </p:sp>
      <p:sp>
        <p:nvSpPr>
          <p:cNvPr id="177" name="Google Shape;177;p29"/>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a:t>All of the above</a:t>
            </a:r>
            <a:endParaRPr/>
          </a:p>
          <a:p>
            <a:pPr indent="-317500" lvl="0" marL="457200" rtl="0" algn="l">
              <a:spcBef>
                <a:spcPts val="0"/>
              </a:spcBef>
              <a:spcAft>
                <a:spcPts val="0"/>
              </a:spcAft>
              <a:buSzPts val="1400"/>
              <a:buAutoNum type="arabicPeriod"/>
            </a:pPr>
            <a:r>
              <a:rPr lang="en"/>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Representation using Array</a:t>
            </a:r>
            <a:endParaRPr/>
          </a:p>
        </p:txBody>
      </p:sp>
      <p:sp>
        <p:nvSpPr>
          <p:cNvPr id="183" name="Google Shape;183;p30"/>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84" name="Google Shape;184;p3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Define</a:t>
            </a:r>
            <a:endParaRPr/>
          </a:p>
          <a:p>
            <a:pPr indent="-342900" lvl="0" marL="457200" rtl="0" algn="l">
              <a:spcBef>
                <a:spcPts val="0"/>
              </a:spcBef>
              <a:spcAft>
                <a:spcPts val="0"/>
              </a:spcAft>
              <a:buSzPts val="1800"/>
              <a:buChar char="●"/>
            </a:pPr>
            <a:r>
              <a:rPr lang="en"/>
              <a:t>Underflow</a:t>
            </a:r>
            <a:endParaRPr/>
          </a:p>
          <a:p>
            <a:pPr indent="-342900" lvl="0" marL="457200" rtl="0" algn="l">
              <a:spcBef>
                <a:spcPts val="0"/>
              </a:spcBef>
              <a:spcAft>
                <a:spcPts val="0"/>
              </a:spcAft>
              <a:buSzPts val="1800"/>
              <a:buChar char="●"/>
            </a:pPr>
            <a:r>
              <a:rPr lang="en"/>
              <a:t>Overflow</a:t>
            </a:r>
            <a:endParaRPr/>
          </a:p>
          <a:p>
            <a:pPr indent="-342900" lvl="0" marL="457200" rtl="0" algn="l">
              <a:spcBef>
                <a:spcPts val="0"/>
              </a:spcBef>
              <a:spcAft>
                <a:spcPts val="0"/>
              </a:spcAft>
              <a:buSzPts val="1800"/>
              <a:buChar char="●"/>
            </a:pPr>
            <a:r>
              <a:rPr lang="en"/>
              <a:t>Knowledge Check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Define </a:t>
            </a:r>
            <a:endParaRPr/>
          </a:p>
        </p:txBody>
      </p:sp>
      <p:sp>
        <p:nvSpPr>
          <p:cNvPr id="190" name="Google Shape;190;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Defining a Queue means </a:t>
            </a:r>
            <a:endParaRPr/>
          </a:p>
          <a:p>
            <a:pPr indent="-304165" lvl="1" marL="914400" rtl="0" algn="l">
              <a:spcBef>
                <a:spcPts val="0"/>
              </a:spcBef>
              <a:spcAft>
                <a:spcPts val="0"/>
              </a:spcAft>
              <a:buSzPct val="100000"/>
              <a:buChar char="○"/>
            </a:pPr>
            <a:r>
              <a:rPr lang="en"/>
              <a:t>(Data) Type, Size, Assumptions</a:t>
            </a:r>
            <a:endParaRPr/>
          </a:p>
          <a:p>
            <a:pPr indent="-325755" lvl="0" marL="457200" rtl="0" algn="l">
              <a:spcBef>
                <a:spcPts val="0"/>
              </a:spcBef>
              <a:spcAft>
                <a:spcPts val="0"/>
              </a:spcAft>
              <a:buSzPct val="100000"/>
              <a:buChar char="●"/>
            </a:pPr>
            <a:r>
              <a:rPr lang="en"/>
              <a:t>It is an non-primitive type, so it needs other data types to be implemented.</a:t>
            </a:r>
            <a:endParaRPr/>
          </a:p>
          <a:p>
            <a:pPr indent="-325755" lvl="0" marL="457200" rtl="0" algn="l">
              <a:spcBef>
                <a:spcPts val="0"/>
              </a:spcBef>
              <a:spcAft>
                <a:spcPts val="0"/>
              </a:spcAft>
              <a:buSzPct val="100000"/>
              <a:buChar char="●"/>
            </a:pPr>
            <a:r>
              <a:rPr lang="en"/>
              <a:t>For simplicity, let us implement using Array (another non-primitive data type)</a:t>
            </a:r>
            <a:endParaRPr/>
          </a:p>
          <a:p>
            <a:pPr indent="-325755" lvl="0" marL="457200" rtl="0" algn="l">
              <a:spcBef>
                <a:spcPts val="0"/>
              </a:spcBef>
              <a:spcAft>
                <a:spcPts val="0"/>
              </a:spcAft>
              <a:buSzPct val="100000"/>
              <a:buChar char="●"/>
            </a:pPr>
            <a:r>
              <a:rPr lang="en"/>
              <a:t>Queue can be implemented statically as well as dynamically but assume that it is static.</a:t>
            </a:r>
            <a:endParaRPr/>
          </a:p>
          <a:p>
            <a:pPr indent="-325755" lvl="0" marL="457200" rtl="0" algn="l">
              <a:spcBef>
                <a:spcPts val="0"/>
              </a:spcBef>
              <a:spcAft>
                <a:spcPts val="0"/>
              </a:spcAft>
              <a:buSzPct val="100000"/>
              <a:buChar char="●"/>
            </a:pPr>
            <a:r>
              <a:rPr lang="en"/>
              <a:t>Let the size of the queue be N (fixed)</a:t>
            </a:r>
            <a:endParaRPr/>
          </a:p>
          <a:p>
            <a:pPr indent="-325755" lvl="0" marL="457200" rtl="0" algn="l">
              <a:spcBef>
                <a:spcPts val="0"/>
              </a:spcBef>
              <a:spcAft>
                <a:spcPts val="0"/>
              </a:spcAft>
              <a:buSzPct val="100000"/>
              <a:buChar char="●"/>
            </a:pPr>
            <a:r>
              <a:rPr lang="en"/>
              <a:t>Let us assume that the indexing starts with 0</a:t>
            </a:r>
            <a:endParaRPr/>
          </a:p>
          <a:p>
            <a:pPr indent="-325755" lvl="0" marL="457200" rtl="0" algn="l">
              <a:spcBef>
                <a:spcPts val="0"/>
              </a:spcBef>
              <a:spcAft>
                <a:spcPts val="0"/>
              </a:spcAft>
              <a:buSzPct val="100000"/>
              <a:buChar char="●"/>
            </a:pPr>
            <a:r>
              <a:rPr lang="en"/>
              <a:t>Let Front = -1, Rear = -1 as there are no elements</a:t>
            </a:r>
            <a:endParaRPr/>
          </a:p>
          <a:p>
            <a:pPr indent="-325755" lvl="0" marL="457200" rtl="0" algn="l">
              <a:spcBef>
                <a:spcPts val="0"/>
              </a:spcBef>
              <a:spcAft>
                <a:spcPts val="0"/>
              </a:spcAft>
              <a:buSzPct val="100000"/>
              <a:buChar char="●"/>
            </a:pPr>
            <a:r>
              <a:rPr lang="en"/>
              <a:t>While performing insertion operation, initially rear pointer is forwarded by one location then value is enqueued.</a:t>
            </a:r>
            <a:endParaRPr/>
          </a:p>
          <a:p>
            <a:pPr indent="-325755" lvl="0" marL="457200" rtl="0" algn="l">
              <a:spcBef>
                <a:spcPts val="0"/>
              </a:spcBef>
              <a:spcAft>
                <a:spcPts val="0"/>
              </a:spcAft>
              <a:buSzPct val="100000"/>
              <a:buChar char="●"/>
            </a:pPr>
            <a:r>
              <a:rPr lang="en"/>
              <a:t>While performing deletion operation, item is deleted from the queue then front pointer can be moved to one place forward.</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75" name="Google Shape;75;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Fundamentals of Queue</a:t>
            </a:r>
            <a:endParaRPr/>
          </a:p>
          <a:p>
            <a:pPr indent="-342900" lvl="0" marL="457200" rtl="0" algn="l">
              <a:spcBef>
                <a:spcPts val="0"/>
              </a:spcBef>
              <a:spcAft>
                <a:spcPts val="0"/>
              </a:spcAft>
              <a:buSzPts val="1800"/>
              <a:buChar char="●"/>
            </a:pPr>
            <a:r>
              <a:rPr lang="en"/>
              <a:t>R</a:t>
            </a:r>
            <a:r>
              <a:rPr lang="en"/>
              <a:t>epresentation using Array</a:t>
            </a:r>
            <a:endParaRPr/>
          </a:p>
          <a:p>
            <a:pPr indent="-342900" lvl="0" marL="457200" rtl="0" algn="l">
              <a:spcBef>
                <a:spcPts val="0"/>
              </a:spcBef>
              <a:spcAft>
                <a:spcPts val="0"/>
              </a:spcAft>
              <a:buSzPts val="1800"/>
              <a:buChar char="●"/>
            </a:pPr>
            <a:r>
              <a:rPr lang="en"/>
              <a:t>Applications of Queue: </a:t>
            </a:r>
            <a:endParaRPr/>
          </a:p>
          <a:p>
            <a:pPr indent="-317500" lvl="1" marL="914400" rtl="0" algn="l">
              <a:spcBef>
                <a:spcPts val="0"/>
              </a:spcBef>
              <a:spcAft>
                <a:spcPts val="0"/>
              </a:spcAft>
              <a:buSzPts val="1400"/>
              <a:buChar char="○"/>
            </a:pPr>
            <a:r>
              <a:rPr lang="en"/>
              <a:t>Downloading from Web Server</a:t>
            </a:r>
            <a:endParaRPr/>
          </a:p>
          <a:p>
            <a:pPr indent="-317500" lvl="1" marL="914400" rtl="0" algn="l">
              <a:spcBef>
                <a:spcPts val="0"/>
              </a:spcBef>
              <a:spcAft>
                <a:spcPts val="0"/>
              </a:spcAft>
              <a:buSzPts val="1400"/>
              <a:buChar char="○"/>
            </a:pPr>
            <a:r>
              <a:rPr lang="en"/>
              <a:t>Level Order Traversal</a:t>
            </a:r>
            <a:endParaRPr/>
          </a:p>
          <a:p>
            <a:pPr indent="-317500" lvl="1" marL="914400" rtl="0" algn="l">
              <a:spcBef>
                <a:spcPts val="0"/>
              </a:spcBef>
              <a:spcAft>
                <a:spcPts val="0"/>
              </a:spcAft>
              <a:buSzPts val="1400"/>
              <a:buChar char="○"/>
            </a:pPr>
            <a:r>
              <a:rPr lang="en"/>
              <a:t>CPU Job Scheduling</a:t>
            </a:r>
            <a:endParaRPr/>
          </a:p>
          <a:p>
            <a:pPr indent="-342900" lvl="0" marL="457200" rtl="0" algn="l">
              <a:spcBef>
                <a:spcPts val="0"/>
              </a:spcBef>
              <a:spcAft>
                <a:spcPts val="0"/>
              </a:spcAft>
              <a:buSzPts val="1800"/>
              <a:buChar char="●"/>
            </a:pPr>
            <a:r>
              <a:rPr lang="en"/>
              <a:t>Circular Queue</a:t>
            </a:r>
            <a:endParaRPr/>
          </a:p>
          <a:p>
            <a:pPr indent="-342900" lvl="0" marL="457200" rtl="0" algn="l">
              <a:spcBef>
                <a:spcPts val="0"/>
              </a:spcBef>
              <a:spcAft>
                <a:spcPts val="0"/>
              </a:spcAft>
              <a:buSzPts val="1800"/>
              <a:buChar char="●"/>
            </a:pPr>
            <a:r>
              <a:rPr lang="en"/>
              <a:t>Double Ended Queue (Deque)</a:t>
            </a:r>
            <a:endParaRPr/>
          </a:p>
          <a:p>
            <a:pPr indent="-342900" lvl="0" marL="457200" rtl="0" algn="l">
              <a:spcBef>
                <a:spcPts val="0"/>
              </a:spcBef>
              <a:spcAft>
                <a:spcPts val="0"/>
              </a:spcAft>
              <a:buSzPts val="1800"/>
              <a:buChar char="●"/>
            </a:pPr>
            <a:r>
              <a:rPr lang="en"/>
              <a:t>Homework</a:t>
            </a:r>
            <a:endParaRPr/>
          </a:p>
          <a:p>
            <a:pPr indent="-342900" lvl="0" marL="457200" rtl="0" algn="l">
              <a:spcBef>
                <a:spcPts val="0"/>
              </a:spcBef>
              <a:spcAft>
                <a:spcPts val="0"/>
              </a:spcAft>
              <a:buSzPts val="1800"/>
              <a:buChar char="●"/>
            </a:pPr>
            <a:r>
              <a:rPr lang="en"/>
              <a:t>Conclusions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using Array</a:t>
            </a:r>
            <a:endParaRPr/>
          </a:p>
        </p:txBody>
      </p:sp>
      <p:sp>
        <p:nvSpPr>
          <p:cNvPr id="196" name="Google Shape;196;p32"/>
          <p:cNvSpPr txBox="1"/>
          <p:nvPr/>
        </p:nvSpPr>
        <p:spPr>
          <a:xfrm>
            <a:off x="6924900" y="1467775"/>
            <a:ext cx="2007300" cy="33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What is the size of this queue?</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What is the type of this queue?</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197" name="Google Shape;197;p32"/>
          <p:cNvPicPr preferRelativeResize="0"/>
          <p:nvPr/>
        </p:nvPicPr>
        <p:blipFill>
          <a:blip r:embed="rId3">
            <a:alphaModFix/>
          </a:blip>
          <a:stretch>
            <a:fillRect/>
          </a:stretch>
        </p:blipFill>
        <p:spPr>
          <a:xfrm>
            <a:off x="152400" y="1304825"/>
            <a:ext cx="6620099" cy="317764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Queue Underflow vs Overflow (Phenomenon)</a:t>
            </a:r>
            <a:endParaRPr/>
          </a:p>
        </p:txBody>
      </p:sp>
      <p:sp>
        <p:nvSpPr>
          <p:cNvPr id="203" name="Google Shape;203;p33"/>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Overflow</a:t>
            </a:r>
            <a:endParaRPr/>
          </a:p>
          <a:p>
            <a:pPr indent="-317500" lvl="0" marL="457200" rtl="0" algn="l">
              <a:spcBef>
                <a:spcPts val="1200"/>
              </a:spcBef>
              <a:spcAft>
                <a:spcPts val="0"/>
              </a:spcAft>
              <a:buSzPts val="1400"/>
              <a:buChar char="●"/>
            </a:pPr>
            <a:r>
              <a:rPr lang="en"/>
              <a:t>Occurs while doing Enqueue() operations</a:t>
            </a:r>
            <a:endParaRPr/>
          </a:p>
          <a:p>
            <a:pPr indent="-317500" lvl="0" marL="457200" rtl="0" algn="l">
              <a:spcBef>
                <a:spcPts val="0"/>
              </a:spcBef>
              <a:spcAft>
                <a:spcPts val="0"/>
              </a:spcAft>
              <a:buSzPts val="1400"/>
              <a:buChar char="●"/>
            </a:pPr>
            <a:r>
              <a:rPr lang="en"/>
              <a:t>Happens if the queue is full</a:t>
            </a:r>
            <a:endParaRPr/>
          </a:p>
          <a:p>
            <a:pPr indent="-317500" lvl="0" marL="457200" rtl="0" algn="l">
              <a:spcBef>
                <a:spcPts val="0"/>
              </a:spcBef>
              <a:spcAft>
                <a:spcPts val="0"/>
              </a:spcAft>
              <a:buSzPts val="1400"/>
              <a:buChar char="●"/>
            </a:pPr>
            <a:r>
              <a:rPr lang="en"/>
              <a:t>Condition:</a:t>
            </a:r>
            <a:endParaRPr/>
          </a:p>
          <a:p>
            <a:pPr indent="-304800" lvl="1" marL="914400" rtl="0" algn="l">
              <a:spcBef>
                <a:spcPts val="0"/>
              </a:spcBef>
              <a:spcAft>
                <a:spcPts val="0"/>
              </a:spcAft>
              <a:buSzPts val="1200"/>
              <a:buAutoNum type="alphaLcPeriod"/>
            </a:pPr>
            <a:r>
              <a:rPr lang="en"/>
              <a:t>Rear == N-1 (</a:t>
            </a:r>
            <a:r>
              <a:rPr lang="en"/>
              <a:t>Pseudo</a:t>
            </a:r>
            <a:r>
              <a:rPr lang="en"/>
              <a:t>)</a:t>
            </a:r>
            <a:endParaRPr/>
          </a:p>
          <a:p>
            <a:pPr indent="-304800" lvl="1" marL="914400" rtl="0" algn="l">
              <a:spcBef>
                <a:spcPts val="0"/>
              </a:spcBef>
              <a:spcAft>
                <a:spcPts val="0"/>
              </a:spcAft>
              <a:buSzPts val="1200"/>
              <a:buAutoNum type="alphaLcPeriod"/>
            </a:pPr>
            <a:r>
              <a:rPr lang="en"/>
              <a:t>Rear == N-1 and Front == 0</a:t>
            </a:r>
            <a:endParaRPr/>
          </a:p>
          <a:p>
            <a:pPr indent="0" lvl="0" marL="0" rtl="0" algn="l">
              <a:spcBef>
                <a:spcPts val="1200"/>
              </a:spcBef>
              <a:spcAft>
                <a:spcPts val="0"/>
              </a:spcAft>
              <a:buNone/>
            </a:pPr>
            <a:r>
              <a:rPr lang="en"/>
              <a:t>Is there any change required in Enqueue operation? </a:t>
            </a:r>
            <a:endParaRPr/>
          </a:p>
          <a:p>
            <a:pPr indent="0" lvl="0" marL="0" rtl="0" algn="l">
              <a:spcBef>
                <a:spcPts val="1200"/>
              </a:spcBef>
              <a:spcAft>
                <a:spcPts val="1200"/>
              </a:spcAft>
              <a:buNone/>
            </a:pPr>
            <a:r>
              <a:t/>
            </a:r>
            <a:endParaRPr/>
          </a:p>
        </p:txBody>
      </p:sp>
      <p:sp>
        <p:nvSpPr>
          <p:cNvPr id="204" name="Google Shape;204;p33"/>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Underflow</a:t>
            </a:r>
            <a:endParaRPr/>
          </a:p>
          <a:p>
            <a:pPr indent="-317500" lvl="0" marL="457200" rtl="0" algn="l">
              <a:spcBef>
                <a:spcPts val="1200"/>
              </a:spcBef>
              <a:spcAft>
                <a:spcPts val="0"/>
              </a:spcAft>
              <a:buSzPts val="1400"/>
              <a:buChar char="●"/>
            </a:pPr>
            <a:r>
              <a:rPr lang="en"/>
              <a:t>Occurs while doing De</a:t>
            </a:r>
            <a:r>
              <a:rPr lang="en"/>
              <a:t>queue</a:t>
            </a:r>
            <a:r>
              <a:rPr lang="en"/>
              <a:t>() operations</a:t>
            </a:r>
            <a:endParaRPr/>
          </a:p>
          <a:p>
            <a:pPr indent="-317500" lvl="0" marL="457200" rtl="0" algn="l">
              <a:spcBef>
                <a:spcPts val="0"/>
              </a:spcBef>
              <a:spcAft>
                <a:spcPts val="0"/>
              </a:spcAft>
              <a:buSzPts val="1400"/>
              <a:buChar char="●"/>
            </a:pPr>
            <a:r>
              <a:rPr lang="en"/>
              <a:t>Happens if the queue is empty</a:t>
            </a:r>
            <a:endParaRPr/>
          </a:p>
          <a:p>
            <a:pPr indent="-317500" lvl="0" marL="457200" rtl="0" algn="l">
              <a:spcBef>
                <a:spcPts val="0"/>
              </a:spcBef>
              <a:spcAft>
                <a:spcPts val="0"/>
              </a:spcAft>
              <a:buSzPts val="1400"/>
              <a:buChar char="●"/>
            </a:pPr>
            <a:r>
              <a:rPr lang="en"/>
              <a:t>Condition:</a:t>
            </a:r>
            <a:endParaRPr/>
          </a:p>
          <a:p>
            <a:pPr indent="-304800" lvl="1" marL="914400" rtl="0" algn="l">
              <a:spcBef>
                <a:spcPts val="0"/>
              </a:spcBef>
              <a:spcAft>
                <a:spcPts val="0"/>
              </a:spcAft>
              <a:buSzPts val="1200"/>
              <a:buChar char="○"/>
            </a:pPr>
            <a:r>
              <a:rPr lang="en"/>
              <a:t>Front == -1 </a:t>
            </a:r>
            <a:r>
              <a:rPr b="1" lang="en">
                <a:solidFill>
                  <a:srgbClr val="FF0000"/>
                </a:solidFill>
              </a:rPr>
              <a:t>(Any other option???)</a:t>
            </a:r>
            <a:endParaRPr b="1">
              <a:solidFill>
                <a:srgbClr val="FF0000"/>
              </a:solidFill>
            </a:endParaRPr>
          </a:p>
          <a:p>
            <a:pPr indent="0" lvl="0" marL="0" rtl="0" algn="l">
              <a:spcBef>
                <a:spcPts val="1200"/>
              </a:spcBef>
              <a:spcAft>
                <a:spcPts val="1200"/>
              </a:spcAft>
              <a:buNone/>
            </a:pPr>
            <a:r>
              <a:rPr lang="en"/>
              <a:t>Is there any change required in Dequeue operation?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Knowledge Check</a:t>
            </a:r>
            <a:endParaRPr/>
          </a:p>
        </p:txBody>
      </p:sp>
      <p:sp>
        <p:nvSpPr>
          <p:cNvPr id="210" name="Google Shape;210;p34"/>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a:t>How many scenarios are there where Front and Rear have the same value? Illustrate with an example.</a:t>
            </a:r>
            <a:endParaRPr/>
          </a:p>
          <a:p>
            <a:pPr indent="-317500" lvl="0" marL="457200" rtl="0" algn="l">
              <a:spcBef>
                <a:spcPts val="0"/>
              </a:spcBef>
              <a:spcAft>
                <a:spcPts val="0"/>
              </a:spcAft>
              <a:buSzPts val="1400"/>
              <a:buAutoNum type="arabicPeriod"/>
            </a:pPr>
            <a:r>
              <a:rPr lang="en"/>
              <a:t>What are the possible values of Front when the queue (simple) if full?</a:t>
            </a:r>
            <a:endParaRPr/>
          </a:p>
        </p:txBody>
      </p:sp>
      <p:sp>
        <p:nvSpPr>
          <p:cNvPr id="211" name="Google Shape;211;p34"/>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Problem-1</a:t>
            </a:r>
            <a:endParaRPr/>
          </a:p>
        </p:txBody>
      </p:sp>
      <p:sp>
        <p:nvSpPr>
          <p:cNvPr id="217" name="Google Shape;217;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A normal queue, if implemented using an array of size MAX_SIZE, gets full when?</a:t>
            </a:r>
            <a:endParaRPr/>
          </a:p>
          <a:p>
            <a:pPr indent="0" lvl="0" marL="0" rtl="0" algn="l">
              <a:spcBef>
                <a:spcPts val="1200"/>
              </a:spcBef>
              <a:spcAft>
                <a:spcPts val="0"/>
              </a:spcAft>
              <a:buNone/>
            </a:pPr>
            <a:r>
              <a:rPr lang="en"/>
              <a:t>a) Rear = MAX_SIZE – 1 	b) Front = (rear + 1)mod MAX_SIZE</a:t>
            </a:r>
            <a:endParaRPr/>
          </a:p>
          <a:p>
            <a:pPr indent="0" lvl="0" marL="0" rtl="0" algn="l">
              <a:spcBef>
                <a:spcPts val="1200"/>
              </a:spcBef>
              <a:spcAft>
                <a:spcPts val="0"/>
              </a:spcAft>
              <a:buNone/>
            </a:pPr>
            <a:r>
              <a:rPr lang="en"/>
              <a:t>c) Front = rear + 1 		d) Rear = front</a:t>
            </a:r>
            <a:endParaRPr/>
          </a:p>
          <a:p>
            <a:pPr indent="-342900" lvl="0" marL="457200" rtl="0" algn="l">
              <a:spcBef>
                <a:spcPts val="1200"/>
              </a:spcBef>
              <a:spcAft>
                <a:spcPts val="0"/>
              </a:spcAft>
              <a:buSzPts val="1800"/>
              <a:buAutoNum type="arabicPeriod"/>
            </a:pPr>
            <a:r>
              <a:rPr lang="en"/>
              <a:t>If the elements “A”, “B”, “C” and “D” are placed in a queue and are deleted one at a time, in what order will these be removed?</a:t>
            </a:r>
            <a:endParaRPr/>
          </a:p>
          <a:p>
            <a:pPr indent="0" lvl="0" marL="0" rtl="0" algn="l">
              <a:spcBef>
                <a:spcPts val="1200"/>
              </a:spcBef>
              <a:spcAft>
                <a:spcPts val="0"/>
              </a:spcAft>
              <a:buNone/>
            </a:pPr>
            <a:r>
              <a:rPr lang="en"/>
              <a:t>a) ABCD 		b) DCBA 		c) DCAB 		d) ABDC</a:t>
            </a:r>
            <a:endParaRPr/>
          </a:p>
          <a:p>
            <a:pPr indent="0" lvl="0" marL="0" rtl="0" algn="l">
              <a:spcBef>
                <a:spcPts val="1200"/>
              </a:spcBef>
              <a:spcAft>
                <a:spcPts val="1200"/>
              </a:spcAft>
              <a:buNone/>
            </a:pPr>
            <a:r>
              <a:rPr lang="en"/>
              <a:t>What will be value of Rear and Front after removing all these elements?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Problem-2</a:t>
            </a:r>
            <a:endParaRPr/>
          </a:p>
        </p:txBody>
      </p:sp>
      <p:sp>
        <p:nvSpPr>
          <p:cNvPr id="223" name="Google Shape;223;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Suppose in a queue, Q1 you are inserting the elements from 1 to 10. Before inserting any element into Q1, it is checked for prime number, if the element is prime number then it is inserted into another queue, Q2. Assume size of both queues to be 10.</a:t>
            </a:r>
            <a:endParaRPr/>
          </a:p>
          <a:p>
            <a:pPr indent="-317500" lvl="1" marL="914400" rtl="0" algn="l">
              <a:spcBef>
                <a:spcPts val="1200"/>
              </a:spcBef>
              <a:spcAft>
                <a:spcPts val="0"/>
              </a:spcAft>
              <a:buSzPts val="1400"/>
              <a:buAutoNum type="alphaLcPeriod"/>
            </a:pPr>
            <a:r>
              <a:rPr lang="en"/>
              <a:t>What will be the states of both the queues after inserting all the elements from 1 to 10?</a:t>
            </a:r>
            <a:endParaRPr/>
          </a:p>
          <a:p>
            <a:pPr indent="-317500" lvl="1" marL="914400" rtl="0" algn="l">
              <a:spcBef>
                <a:spcPts val="0"/>
              </a:spcBef>
              <a:spcAft>
                <a:spcPts val="0"/>
              </a:spcAft>
              <a:buSzPts val="1400"/>
              <a:buAutoNum type="alphaLcPeriod"/>
            </a:pPr>
            <a:r>
              <a:rPr lang="en"/>
              <a:t>You decide to save space and move all the items into one queue. Which queue you would like to retain and which one you would like to delete?</a:t>
            </a:r>
            <a:endParaRPr/>
          </a:p>
          <a:p>
            <a:pPr indent="-317500" lvl="1" marL="914400" rtl="0" algn="l">
              <a:spcBef>
                <a:spcPts val="0"/>
              </a:spcBef>
              <a:spcAft>
                <a:spcPts val="0"/>
              </a:spcAft>
              <a:buSzPts val="1400"/>
              <a:buAutoNum type="alphaLcPeriod"/>
            </a:pPr>
            <a:r>
              <a:rPr lang="en"/>
              <a:t>Suppose you move every element from Q2 to Q1 then what are the values of Rear and Front of Q2?</a:t>
            </a:r>
            <a:endParaRPr/>
          </a:p>
          <a:p>
            <a:pPr indent="-317500" lvl="1" marL="914400" rtl="0" algn="l">
              <a:spcBef>
                <a:spcPts val="0"/>
              </a:spcBef>
              <a:spcAft>
                <a:spcPts val="0"/>
              </a:spcAft>
              <a:buSzPts val="1400"/>
              <a:buAutoNum type="alphaLcPeriod"/>
            </a:pPr>
            <a:r>
              <a:rPr lang="en"/>
              <a:t>What will be the state of Q1 after moving all the elements from Q2 to Q1?</a:t>
            </a:r>
            <a:endParaRPr/>
          </a:p>
          <a:p>
            <a:pPr indent="-317500" lvl="1" marL="914400" rtl="0" algn="l">
              <a:spcBef>
                <a:spcPts val="0"/>
              </a:spcBef>
              <a:spcAft>
                <a:spcPts val="0"/>
              </a:spcAft>
              <a:buSzPts val="1400"/>
              <a:buAutoNum type="alphaLcPeriod"/>
            </a:pPr>
            <a:r>
              <a:rPr lang="en"/>
              <a:t>How many Dequeue() operations are required to make Q1 empty? </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Problem-3</a:t>
            </a:r>
            <a:endParaRPr/>
          </a:p>
        </p:txBody>
      </p:sp>
      <p:sp>
        <p:nvSpPr>
          <p:cNvPr id="229" name="Google Shape;229;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600"/>
              <a:t>Consider the following pseudo-code. Assume that IntQueue is an integer queue. What does the function fun do?</a:t>
            </a:r>
            <a:endParaRPr sz="5600"/>
          </a:p>
          <a:p>
            <a:pPr indent="0" lvl="0" marL="0" rtl="0" algn="l">
              <a:spcBef>
                <a:spcPts val="1200"/>
              </a:spcBef>
              <a:spcAft>
                <a:spcPts val="0"/>
              </a:spcAft>
              <a:buNone/>
            </a:pPr>
            <a:r>
              <a:rPr lang="en" sz="5600"/>
              <a:t>void fun(int n)</a:t>
            </a:r>
            <a:endParaRPr sz="5600"/>
          </a:p>
          <a:p>
            <a:pPr indent="0" lvl="0" marL="0" rtl="0" algn="l">
              <a:spcBef>
                <a:spcPts val="1200"/>
              </a:spcBef>
              <a:spcAft>
                <a:spcPts val="0"/>
              </a:spcAft>
              <a:buNone/>
            </a:pPr>
            <a:r>
              <a:rPr lang="en" sz="5600"/>
              <a:t>{	IntQueue q = new IntQueue();</a:t>
            </a:r>
            <a:endParaRPr sz="5600"/>
          </a:p>
          <a:p>
            <a:pPr indent="0" lvl="0" marL="0" rtl="0" algn="l">
              <a:spcBef>
                <a:spcPts val="1200"/>
              </a:spcBef>
              <a:spcAft>
                <a:spcPts val="0"/>
              </a:spcAft>
              <a:buNone/>
            </a:pPr>
            <a:r>
              <a:rPr lang="en" sz="5600"/>
              <a:t>	q.enqueue(0); q.enqueue(1);</a:t>
            </a:r>
            <a:endParaRPr sz="5600"/>
          </a:p>
          <a:p>
            <a:pPr indent="0" lvl="0" marL="0" rtl="0" algn="l">
              <a:spcBef>
                <a:spcPts val="1200"/>
              </a:spcBef>
              <a:spcAft>
                <a:spcPts val="0"/>
              </a:spcAft>
              <a:buNone/>
            </a:pPr>
            <a:r>
              <a:rPr lang="en" sz="5600"/>
              <a:t>	for (int i = 0; i &lt; n; i++)	{</a:t>
            </a:r>
            <a:endParaRPr sz="5600"/>
          </a:p>
          <a:p>
            <a:pPr indent="0" lvl="0" marL="0" rtl="0" algn="l">
              <a:spcBef>
                <a:spcPts val="1200"/>
              </a:spcBef>
              <a:spcAft>
                <a:spcPts val="0"/>
              </a:spcAft>
              <a:buNone/>
            </a:pPr>
            <a:r>
              <a:rPr lang="en" sz="5600"/>
              <a:t>		int a = q.dequeue(); int b = q.dequeue();</a:t>
            </a:r>
            <a:endParaRPr sz="5600"/>
          </a:p>
          <a:p>
            <a:pPr indent="0" lvl="0" marL="0" rtl="0" algn="l">
              <a:spcBef>
                <a:spcPts val="1200"/>
              </a:spcBef>
              <a:spcAft>
                <a:spcPts val="0"/>
              </a:spcAft>
              <a:buNone/>
            </a:pPr>
            <a:r>
              <a:rPr lang="en" sz="5600"/>
              <a:t>    		q.enqueue(b); q.enqueue(a + b);</a:t>
            </a:r>
            <a:endParaRPr sz="5600"/>
          </a:p>
          <a:p>
            <a:pPr indent="0" lvl="0" marL="0" rtl="0" algn="l">
              <a:spcBef>
                <a:spcPts val="1200"/>
              </a:spcBef>
              <a:spcAft>
                <a:spcPts val="0"/>
              </a:spcAft>
              <a:buNone/>
            </a:pPr>
            <a:r>
              <a:rPr lang="en" sz="5600"/>
              <a:t>    		print(a);		}</a:t>
            </a:r>
            <a:endParaRPr sz="5600"/>
          </a:p>
          <a:p>
            <a:pPr indent="0" lvl="0" marL="0" rtl="0" algn="l">
              <a:spcBef>
                <a:spcPts val="1200"/>
              </a:spcBef>
              <a:spcAft>
                <a:spcPts val="1200"/>
              </a:spcAft>
              <a:buNone/>
            </a:pPr>
            <a:r>
              <a:rPr lang="en" sz="5600"/>
              <a:t>}</a:t>
            </a:r>
            <a:endParaRPr sz="5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Problem-4</a:t>
            </a:r>
            <a:endParaRPr/>
          </a:p>
        </p:txBody>
      </p:sp>
      <p:sp>
        <p:nvSpPr>
          <p:cNvPr id="235" name="Google Shape;235;p38"/>
          <p:cNvSpPr txBox="1"/>
          <p:nvPr>
            <p:ph idx="1" type="body"/>
          </p:nvPr>
        </p:nvSpPr>
        <p:spPr>
          <a:xfrm>
            <a:off x="311700" y="1266175"/>
            <a:ext cx="3999900" cy="33027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Suppose you are given an implementation of a queue of integers. The operations that can be performed on the queue are:</a:t>
            </a:r>
            <a:endParaRPr/>
          </a:p>
          <a:p>
            <a:pPr indent="0" lvl="0" marL="0" rtl="0" algn="l">
              <a:spcBef>
                <a:spcPts val="1200"/>
              </a:spcBef>
              <a:spcAft>
                <a:spcPts val="0"/>
              </a:spcAft>
              <a:buNone/>
            </a:pPr>
            <a:r>
              <a:rPr lang="en"/>
              <a:t>i. isEmpty (Q) — returns true if the queue is empty, false otherwise.</a:t>
            </a:r>
            <a:endParaRPr/>
          </a:p>
          <a:p>
            <a:pPr indent="0" lvl="0" marL="0" rtl="0" algn="l">
              <a:spcBef>
                <a:spcPts val="1200"/>
              </a:spcBef>
              <a:spcAft>
                <a:spcPts val="0"/>
              </a:spcAft>
              <a:buNone/>
            </a:pPr>
            <a:r>
              <a:rPr lang="en"/>
              <a:t>ii. delete (Q) — deletes the element at the front of the queue and returns its value.</a:t>
            </a:r>
            <a:endParaRPr/>
          </a:p>
          <a:p>
            <a:pPr indent="0" lvl="0" marL="0" rtl="0" algn="l">
              <a:spcBef>
                <a:spcPts val="1200"/>
              </a:spcBef>
              <a:spcAft>
                <a:spcPts val="0"/>
              </a:spcAft>
              <a:buNone/>
            </a:pPr>
            <a:r>
              <a:rPr lang="en"/>
              <a:t>iii. insert (Q, i) — inserts the integer i at the rear of the queue.</a:t>
            </a:r>
            <a:endParaRPr/>
          </a:p>
          <a:p>
            <a:pPr indent="0" lvl="0" marL="0" rtl="0" algn="l">
              <a:spcBef>
                <a:spcPts val="1200"/>
              </a:spcBef>
              <a:spcAft>
                <a:spcPts val="0"/>
              </a:spcAft>
              <a:buNone/>
            </a:pPr>
            <a:r>
              <a:rPr lang="en"/>
              <a:t>void f (queue Q) { // </a:t>
            </a:r>
            <a:r>
              <a:rPr lang="en"/>
              <a:t>Consider the following function:</a:t>
            </a:r>
            <a:endParaRPr/>
          </a:p>
          <a:p>
            <a:pPr indent="0" lvl="0" marL="0" rtl="0" algn="l">
              <a:spcBef>
                <a:spcPts val="1200"/>
              </a:spcBef>
              <a:spcAft>
                <a:spcPts val="0"/>
              </a:spcAft>
              <a:buNone/>
            </a:pPr>
            <a:r>
              <a:rPr lang="en"/>
              <a:t>int i ;</a:t>
            </a:r>
            <a:endParaRPr/>
          </a:p>
          <a:p>
            <a:pPr indent="0" lvl="0" marL="0" rtl="0" algn="l">
              <a:spcBef>
                <a:spcPts val="1200"/>
              </a:spcBef>
              <a:spcAft>
                <a:spcPts val="0"/>
              </a:spcAft>
              <a:buNone/>
            </a:pPr>
            <a:r>
              <a:rPr lang="en"/>
              <a:t>if (!isEmpty(Q)) {</a:t>
            </a:r>
            <a:endParaRPr/>
          </a:p>
          <a:p>
            <a:pPr indent="0" lvl="0" marL="0" rtl="0" algn="l">
              <a:spcBef>
                <a:spcPts val="1200"/>
              </a:spcBef>
              <a:spcAft>
                <a:spcPts val="0"/>
              </a:spcAft>
              <a:buNone/>
            </a:pPr>
            <a:r>
              <a:rPr lang="en"/>
              <a:t>   i = delete(Q);  f(Q); insert(Q, i);</a:t>
            </a:r>
            <a:endParaRPr/>
          </a:p>
          <a:p>
            <a:pPr indent="0" lvl="0" marL="0" rtl="0" algn="l">
              <a:spcBef>
                <a:spcPts val="1200"/>
              </a:spcBef>
              <a:spcAft>
                <a:spcPts val="1200"/>
              </a:spcAft>
              <a:buNone/>
            </a:pPr>
            <a:r>
              <a:rPr lang="en"/>
              <a:t>} }</a:t>
            </a:r>
            <a:endParaRPr/>
          </a:p>
        </p:txBody>
      </p:sp>
      <p:sp>
        <p:nvSpPr>
          <p:cNvPr id="236" name="Google Shape;236;p38"/>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operation is performed by the above function f ?</a:t>
            </a:r>
            <a:endParaRPr/>
          </a:p>
          <a:p>
            <a:pPr indent="0" lvl="0" marL="0" rtl="0" algn="l">
              <a:spcBef>
                <a:spcPts val="1200"/>
              </a:spcBef>
              <a:spcAft>
                <a:spcPts val="0"/>
              </a:spcAft>
              <a:buNone/>
            </a:pPr>
            <a:r>
              <a:rPr lang="en"/>
              <a:t>A. Leaves the queue Q unchanged</a:t>
            </a:r>
            <a:endParaRPr/>
          </a:p>
          <a:p>
            <a:pPr indent="0" lvl="0" marL="0" rtl="0" algn="l">
              <a:spcBef>
                <a:spcPts val="1200"/>
              </a:spcBef>
              <a:spcAft>
                <a:spcPts val="0"/>
              </a:spcAft>
              <a:buNone/>
            </a:pPr>
            <a:r>
              <a:rPr lang="en"/>
              <a:t>B. Reverses the order of the elements in the queue Q</a:t>
            </a:r>
            <a:endParaRPr/>
          </a:p>
          <a:p>
            <a:pPr indent="0" lvl="0" marL="0" rtl="0" algn="l">
              <a:spcBef>
                <a:spcPts val="1200"/>
              </a:spcBef>
              <a:spcAft>
                <a:spcPts val="0"/>
              </a:spcAft>
              <a:buNone/>
            </a:pPr>
            <a:r>
              <a:rPr lang="en"/>
              <a:t>C. Deletes the element at the front of the queue Q and inserts it at the rear keeping the other elements in the same order</a:t>
            </a:r>
            <a:endParaRPr/>
          </a:p>
          <a:p>
            <a:pPr indent="0" lvl="0" marL="0" rtl="0" algn="l">
              <a:spcBef>
                <a:spcPts val="1200"/>
              </a:spcBef>
              <a:spcAft>
                <a:spcPts val="1200"/>
              </a:spcAft>
              <a:buNone/>
            </a:pPr>
            <a:r>
              <a:rPr lang="en"/>
              <a:t>D. Empties the queue Q</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Applications of Queue</a:t>
            </a:r>
            <a:endParaRPr/>
          </a:p>
        </p:txBody>
      </p:sp>
      <p:sp>
        <p:nvSpPr>
          <p:cNvPr id="242" name="Google Shape;242;p3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243" name="Google Shape;243;p3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Download from Web</a:t>
            </a:r>
            <a:endParaRPr/>
          </a:p>
          <a:p>
            <a:pPr indent="-342900" lvl="0" marL="457200" rtl="0" algn="l">
              <a:spcBef>
                <a:spcPts val="0"/>
              </a:spcBef>
              <a:spcAft>
                <a:spcPts val="0"/>
              </a:spcAft>
              <a:buSzPts val="1800"/>
              <a:buChar char="●"/>
            </a:pPr>
            <a:r>
              <a:rPr lang="en"/>
              <a:t>Level Order Traversal</a:t>
            </a:r>
            <a:endParaRPr/>
          </a:p>
          <a:p>
            <a:pPr indent="-342900" lvl="0" marL="457200" rtl="0" algn="l">
              <a:spcBef>
                <a:spcPts val="0"/>
              </a:spcBef>
              <a:spcAft>
                <a:spcPts val="0"/>
              </a:spcAft>
              <a:buSzPts val="1800"/>
              <a:buChar char="●"/>
            </a:pPr>
            <a:r>
              <a:rPr lang="en"/>
              <a:t>CPU Scheduling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 Applications of Queue</a:t>
            </a:r>
            <a:endParaRPr/>
          </a:p>
        </p:txBody>
      </p:sp>
      <p:sp>
        <p:nvSpPr>
          <p:cNvPr id="249" name="Google Shape;249;p40"/>
          <p:cNvSpPr txBox="1"/>
          <p:nvPr>
            <p:ph idx="1" type="body"/>
          </p:nvPr>
        </p:nvSpPr>
        <p:spPr>
          <a:xfrm>
            <a:off x="311700" y="1266175"/>
            <a:ext cx="39999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Direct applications:-</a:t>
            </a:r>
            <a:endParaRPr/>
          </a:p>
          <a:p>
            <a:pPr indent="-317500" lvl="0" marL="457200" rtl="0" algn="l">
              <a:spcBef>
                <a:spcPts val="1200"/>
              </a:spcBef>
              <a:spcAft>
                <a:spcPts val="0"/>
              </a:spcAft>
              <a:buSzPts val="1400"/>
              <a:buChar char="●"/>
            </a:pPr>
            <a:r>
              <a:rPr lang="en"/>
              <a:t>Waiting lists</a:t>
            </a:r>
            <a:endParaRPr/>
          </a:p>
          <a:p>
            <a:pPr indent="-304800" lvl="1" marL="914400" rtl="0" algn="l">
              <a:spcBef>
                <a:spcPts val="0"/>
              </a:spcBef>
              <a:spcAft>
                <a:spcPts val="0"/>
              </a:spcAft>
              <a:buSzPts val="1200"/>
              <a:buChar char="○"/>
            </a:pPr>
            <a:r>
              <a:rPr lang="en" sz="1400"/>
              <a:t>Grocery stores, banks, and airport security use queues</a:t>
            </a:r>
            <a:endParaRPr/>
          </a:p>
          <a:p>
            <a:pPr indent="-317500" lvl="0" marL="457200" rtl="0" algn="l">
              <a:spcBef>
                <a:spcPts val="0"/>
              </a:spcBef>
              <a:spcAft>
                <a:spcPts val="0"/>
              </a:spcAft>
              <a:buSzPts val="1400"/>
              <a:buChar char="●"/>
            </a:pPr>
            <a:r>
              <a:rPr lang="en"/>
              <a:t>Access to shared resources (e.g., printer)</a:t>
            </a:r>
            <a:endParaRPr/>
          </a:p>
          <a:p>
            <a:pPr indent="-317500" lvl="0" marL="457200" rtl="0" algn="l">
              <a:spcBef>
                <a:spcPts val="0"/>
              </a:spcBef>
              <a:spcAft>
                <a:spcPts val="0"/>
              </a:spcAft>
              <a:buSzPts val="1400"/>
              <a:buChar char="●"/>
            </a:pPr>
            <a:r>
              <a:rPr lang="en"/>
              <a:t>Multiprogramming</a:t>
            </a:r>
            <a:endParaRPr/>
          </a:p>
          <a:p>
            <a:pPr indent="-317500" lvl="0" marL="457200" rtl="0" algn="l">
              <a:spcBef>
                <a:spcPts val="0"/>
              </a:spcBef>
              <a:spcAft>
                <a:spcPts val="0"/>
              </a:spcAft>
              <a:buSzPts val="1400"/>
              <a:buChar char="●"/>
            </a:pPr>
            <a:r>
              <a:rPr lang="en"/>
              <a:t>Process scheduling</a:t>
            </a:r>
            <a:endParaRPr/>
          </a:p>
          <a:p>
            <a:pPr indent="-317500" lvl="0" marL="457200" rtl="0" algn="l">
              <a:spcBef>
                <a:spcPts val="0"/>
              </a:spcBef>
              <a:spcAft>
                <a:spcPts val="0"/>
              </a:spcAft>
              <a:buSzPts val="1400"/>
              <a:buChar char="●"/>
            </a:pPr>
            <a:r>
              <a:rPr lang="en"/>
              <a:t>Interrupt handling in operating systems.</a:t>
            </a:r>
            <a:endParaRPr/>
          </a:p>
          <a:p>
            <a:pPr indent="-317500" lvl="0" marL="457200" rtl="0" algn="l">
              <a:spcBef>
                <a:spcPts val="0"/>
              </a:spcBef>
              <a:spcAft>
                <a:spcPts val="0"/>
              </a:spcAft>
              <a:buSzPts val="1400"/>
              <a:buChar char="●"/>
            </a:pPr>
            <a:r>
              <a:rPr lang="en"/>
              <a:t>Buffering in networks </a:t>
            </a:r>
            <a:r>
              <a:rPr lang="en"/>
              <a:t>(live streaming)</a:t>
            </a:r>
            <a:endParaRPr/>
          </a:p>
          <a:p>
            <a:pPr indent="-317500" lvl="0" marL="457200" rtl="0" algn="l">
              <a:spcBef>
                <a:spcPts val="0"/>
              </a:spcBef>
              <a:spcAft>
                <a:spcPts val="0"/>
              </a:spcAft>
              <a:buSzPts val="1400"/>
              <a:buChar char="●"/>
            </a:pPr>
            <a:r>
              <a:rPr lang="en"/>
              <a:t>Buffering in Music/Video players</a:t>
            </a:r>
            <a:endParaRPr/>
          </a:p>
          <a:p>
            <a:pPr indent="-317500" lvl="0" marL="457200" rtl="0" algn="l">
              <a:spcBef>
                <a:spcPts val="0"/>
              </a:spcBef>
              <a:spcAft>
                <a:spcPts val="0"/>
              </a:spcAft>
              <a:buSzPts val="1400"/>
              <a:buChar char="●"/>
            </a:pPr>
            <a:r>
              <a:rPr lang="en"/>
              <a:t>Most shared computer services are servers:</a:t>
            </a:r>
            <a:endParaRPr/>
          </a:p>
          <a:p>
            <a:pPr indent="-304800" lvl="1" marL="914400" rtl="0" algn="l">
              <a:spcBef>
                <a:spcPts val="0"/>
              </a:spcBef>
              <a:spcAft>
                <a:spcPts val="0"/>
              </a:spcAft>
              <a:buSzPts val="1200"/>
              <a:buChar char="○"/>
            </a:pPr>
            <a:r>
              <a:rPr lang="en"/>
              <a:t>Web, file, ftp, database, mail, printers, WOW, etc.</a:t>
            </a:r>
            <a:endParaRPr/>
          </a:p>
        </p:txBody>
      </p:sp>
      <p:sp>
        <p:nvSpPr>
          <p:cNvPr id="250" name="Google Shape;250;p40"/>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most common application is in client-server models</a:t>
            </a:r>
            <a:endParaRPr/>
          </a:p>
          <a:p>
            <a:pPr indent="-317500" lvl="0" marL="457200" rtl="0" algn="l">
              <a:spcBef>
                <a:spcPts val="1200"/>
              </a:spcBef>
              <a:spcAft>
                <a:spcPts val="0"/>
              </a:spcAft>
              <a:buSzPts val="1400"/>
              <a:buChar char="●"/>
            </a:pPr>
            <a:r>
              <a:rPr lang="en"/>
              <a:t>Multiple clients may be requesting services from one or more servers</a:t>
            </a:r>
            <a:endParaRPr/>
          </a:p>
          <a:p>
            <a:pPr indent="-317500" lvl="0" marL="457200" rtl="0" algn="l">
              <a:spcBef>
                <a:spcPts val="0"/>
              </a:spcBef>
              <a:spcAft>
                <a:spcPts val="0"/>
              </a:spcAft>
              <a:buSzPts val="1400"/>
              <a:buChar char="●"/>
            </a:pPr>
            <a:r>
              <a:rPr lang="en"/>
              <a:t>Some clients may have to wait while the servers are busy</a:t>
            </a:r>
            <a:endParaRPr/>
          </a:p>
          <a:p>
            <a:pPr indent="-317500" lvl="0" marL="457200" rtl="0" algn="l">
              <a:spcBef>
                <a:spcPts val="0"/>
              </a:spcBef>
              <a:spcAft>
                <a:spcPts val="0"/>
              </a:spcAft>
              <a:buSzPts val="1400"/>
              <a:buChar char="●"/>
            </a:pPr>
            <a:r>
              <a:rPr lang="en"/>
              <a:t>Those clients are placed in a queue and serviced in the order of arrival</a:t>
            </a:r>
            <a:endParaRPr/>
          </a:p>
          <a:p>
            <a:pPr indent="-317500" lvl="0" marL="457200" rtl="0" algn="l">
              <a:spcBef>
                <a:spcPts val="0"/>
              </a:spcBef>
              <a:spcAft>
                <a:spcPts val="0"/>
              </a:spcAft>
              <a:buSzPts val="1400"/>
              <a:buChar char="●"/>
            </a:pPr>
            <a:r>
              <a:rPr lang="en"/>
              <a:t>The SSH Secure Shell and SFTP are clients</a:t>
            </a:r>
            <a:endParaRPr/>
          </a:p>
          <a:p>
            <a:pPr indent="0" lvl="0" marL="0" rtl="0" algn="l">
              <a:spcBef>
                <a:spcPts val="1200"/>
              </a:spcBef>
              <a:spcAft>
                <a:spcPts val="0"/>
              </a:spcAft>
              <a:buNone/>
            </a:pPr>
            <a:r>
              <a:rPr lang="en"/>
              <a:t>Indirect applications:-</a:t>
            </a:r>
            <a:endParaRPr/>
          </a:p>
          <a:p>
            <a:pPr indent="-317500" lvl="0" marL="457200" rtl="0" algn="l">
              <a:spcBef>
                <a:spcPts val="1200"/>
              </a:spcBef>
              <a:spcAft>
                <a:spcPts val="0"/>
              </a:spcAft>
              <a:buSzPts val="1400"/>
              <a:buChar char="●"/>
            </a:pPr>
            <a:r>
              <a:rPr lang="en"/>
              <a:t>Auxiliary data structure for algorithms</a:t>
            </a:r>
            <a:endParaRPr/>
          </a:p>
          <a:p>
            <a:pPr indent="-317500" lvl="0" marL="457200" rtl="0" algn="l">
              <a:spcBef>
                <a:spcPts val="0"/>
              </a:spcBef>
              <a:spcAft>
                <a:spcPts val="0"/>
              </a:spcAft>
              <a:buSzPts val="1400"/>
              <a:buChar char="●"/>
            </a:pPr>
            <a:r>
              <a:rPr lang="en"/>
              <a:t>Component of other data structures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Downloading from Web Server</a:t>
            </a:r>
            <a:endParaRPr/>
          </a:p>
        </p:txBody>
      </p:sp>
      <p:sp>
        <p:nvSpPr>
          <p:cNvPr id="256" name="Google Shape;256;p41"/>
          <p:cNvSpPr txBox="1"/>
          <p:nvPr>
            <p:ph idx="1" type="body"/>
          </p:nvPr>
        </p:nvSpPr>
        <p:spPr>
          <a:xfrm>
            <a:off x="311700" y="1266325"/>
            <a:ext cx="31131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While</a:t>
            </a:r>
            <a:r>
              <a:rPr lang="en"/>
              <a:t> downloading multiple files (large) from the web server</a:t>
            </a:r>
            <a:endParaRPr/>
          </a:p>
          <a:p>
            <a:pPr indent="-342900" lvl="0" marL="457200" rtl="0" algn="l">
              <a:spcBef>
                <a:spcPts val="1200"/>
              </a:spcBef>
              <a:spcAft>
                <a:spcPts val="0"/>
              </a:spcAft>
              <a:buSzPts val="1800"/>
              <a:buChar char="●"/>
            </a:pPr>
            <a:r>
              <a:rPr lang="en"/>
              <a:t>All files cannot be downloaded simultaneously</a:t>
            </a:r>
            <a:endParaRPr/>
          </a:p>
          <a:p>
            <a:pPr indent="-342900" lvl="0" marL="457200" rtl="0" algn="l">
              <a:spcBef>
                <a:spcPts val="0"/>
              </a:spcBef>
              <a:spcAft>
                <a:spcPts val="0"/>
              </a:spcAft>
              <a:buSzPts val="1800"/>
              <a:buChar char="●"/>
            </a:pPr>
            <a:r>
              <a:rPr lang="en"/>
              <a:t>those requests not currently being downloaded are marked as “Queued”</a:t>
            </a:r>
            <a:endParaRPr/>
          </a:p>
        </p:txBody>
      </p:sp>
      <p:pic>
        <p:nvPicPr>
          <p:cNvPr id="257" name="Google Shape;257;p41"/>
          <p:cNvPicPr preferRelativeResize="0"/>
          <p:nvPr/>
        </p:nvPicPr>
        <p:blipFill>
          <a:blip r:embed="rId3">
            <a:alphaModFix/>
          </a:blip>
          <a:stretch>
            <a:fillRect/>
          </a:stretch>
        </p:blipFill>
        <p:spPr>
          <a:xfrm>
            <a:off x="3424800" y="1152425"/>
            <a:ext cx="5243875" cy="36862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Fundamentals of Queue</a:t>
            </a:r>
            <a:endParaRPr/>
          </a:p>
        </p:txBody>
      </p:sp>
      <p:sp>
        <p:nvSpPr>
          <p:cNvPr id="81" name="Google Shape;81;p15"/>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82" name="Google Shape;82;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Real-life Usages</a:t>
            </a:r>
            <a:endParaRPr/>
          </a:p>
          <a:p>
            <a:pPr indent="-342900" lvl="0" marL="457200" rtl="0" algn="l">
              <a:spcBef>
                <a:spcPts val="0"/>
              </a:spcBef>
              <a:spcAft>
                <a:spcPts val="0"/>
              </a:spcAft>
              <a:buSzPts val="1800"/>
              <a:buChar char="●"/>
            </a:pPr>
            <a:r>
              <a:rPr lang="en"/>
              <a:t>Attributes</a:t>
            </a:r>
            <a:endParaRPr/>
          </a:p>
          <a:p>
            <a:pPr indent="-342900" lvl="0" marL="457200" rtl="0" algn="l">
              <a:spcBef>
                <a:spcPts val="0"/>
              </a:spcBef>
              <a:spcAft>
                <a:spcPts val="0"/>
              </a:spcAft>
              <a:buSzPts val="1800"/>
              <a:buChar char="●"/>
            </a:pPr>
            <a:r>
              <a:rPr lang="en"/>
              <a:t>Operations</a:t>
            </a:r>
            <a:endParaRPr/>
          </a:p>
          <a:p>
            <a:pPr indent="-342900" lvl="0" marL="457200" rtl="0" algn="l">
              <a:spcBef>
                <a:spcPts val="0"/>
              </a:spcBef>
              <a:spcAft>
                <a:spcPts val="0"/>
              </a:spcAft>
              <a:buSzPts val="1800"/>
              <a:buChar char="●"/>
            </a:pPr>
            <a:r>
              <a:rPr lang="en"/>
              <a:t>Knowledge Check</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Level Order Traversal</a:t>
            </a:r>
            <a:endParaRPr/>
          </a:p>
        </p:txBody>
      </p:sp>
      <p:sp>
        <p:nvSpPr>
          <p:cNvPr id="263" name="Google Shape;263;p42"/>
          <p:cNvSpPr txBox="1"/>
          <p:nvPr>
            <p:ph idx="1" type="body"/>
          </p:nvPr>
        </p:nvSpPr>
        <p:spPr>
          <a:xfrm>
            <a:off x="311700" y="1266325"/>
            <a:ext cx="32577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Consider searching/listing the directory structure as shown in hierarchical order.</a:t>
            </a:r>
            <a:endParaRPr/>
          </a:p>
          <a:p>
            <a:pPr indent="0" lvl="0" marL="0" rtl="0" algn="l">
              <a:spcBef>
                <a:spcPts val="1200"/>
              </a:spcBef>
              <a:spcAft>
                <a:spcPts val="0"/>
              </a:spcAft>
              <a:buNone/>
            </a:pPr>
            <a:r>
              <a:rPr lang="en">
                <a:highlight>
                  <a:srgbClr val="FFFF00"/>
                </a:highlight>
              </a:rPr>
              <a:t>Output: A, B, H, C, D, G, I, E, F, J, K</a:t>
            </a:r>
            <a:endParaRPr>
              <a:highlight>
                <a:srgbClr val="FFFF00"/>
              </a:highlight>
            </a:endParaRPr>
          </a:p>
          <a:p>
            <a:pPr indent="0" lvl="0" marL="0" rtl="0" algn="l">
              <a:spcBef>
                <a:spcPts val="1200"/>
              </a:spcBef>
              <a:spcAft>
                <a:spcPts val="1200"/>
              </a:spcAft>
              <a:buNone/>
            </a:pPr>
            <a:r>
              <a:rPr lang="en"/>
              <a:t>How to do? Which data structure? Work out please.</a:t>
            </a:r>
            <a:endParaRPr/>
          </a:p>
        </p:txBody>
      </p:sp>
      <p:pic>
        <p:nvPicPr>
          <p:cNvPr id="264" name="Google Shape;264;p42"/>
          <p:cNvPicPr preferRelativeResize="0"/>
          <p:nvPr/>
        </p:nvPicPr>
        <p:blipFill>
          <a:blip r:embed="rId3">
            <a:alphaModFix/>
          </a:blip>
          <a:stretch>
            <a:fillRect/>
          </a:stretch>
        </p:blipFill>
        <p:spPr>
          <a:xfrm>
            <a:off x="3569450" y="1304825"/>
            <a:ext cx="4965625" cy="3211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Level Order Traversal…</a:t>
            </a:r>
            <a:endParaRPr/>
          </a:p>
        </p:txBody>
      </p:sp>
      <p:sp>
        <p:nvSpPr>
          <p:cNvPr id="270" name="Google Shape;270;p43"/>
          <p:cNvSpPr txBox="1"/>
          <p:nvPr>
            <p:ph idx="1" type="body"/>
          </p:nvPr>
        </p:nvSpPr>
        <p:spPr>
          <a:xfrm>
            <a:off x="311700" y="1266325"/>
            <a:ext cx="36150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Search all the directories at one level before descending a level.</a:t>
            </a:r>
            <a:endParaRPr/>
          </a:p>
          <a:p>
            <a:pPr indent="-342900" lvl="0" marL="457200" rtl="0" algn="l">
              <a:spcBef>
                <a:spcPts val="1200"/>
              </a:spcBef>
              <a:spcAft>
                <a:spcPts val="0"/>
              </a:spcAft>
              <a:buSzPts val="1800"/>
              <a:buChar char="●"/>
            </a:pPr>
            <a:r>
              <a:rPr lang="en"/>
              <a:t>Place the root directory into a queue</a:t>
            </a:r>
            <a:endParaRPr/>
          </a:p>
          <a:p>
            <a:pPr indent="-342900" lvl="0" marL="457200" rtl="0" algn="l">
              <a:spcBef>
                <a:spcPts val="0"/>
              </a:spcBef>
              <a:spcAft>
                <a:spcPts val="0"/>
              </a:spcAft>
              <a:buSzPts val="1800"/>
              <a:buChar char="●"/>
            </a:pPr>
            <a:r>
              <a:rPr lang="en"/>
              <a:t>While the queue is not empty:</a:t>
            </a:r>
            <a:endParaRPr/>
          </a:p>
          <a:p>
            <a:pPr indent="-317500" lvl="1" marL="914400" rtl="0" algn="l">
              <a:spcBef>
                <a:spcPts val="0"/>
              </a:spcBef>
              <a:spcAft>
                <a:spcPts val="0"/>
              </a:spcAft>
              <a:buSzPts val="1400"/>
              <a:buChar char="○"/>
            </a:pPr>
            <a:r>
              <a:rPr lang="en"/>
              <a:t>Dequeue the directory at the front of the queue</a:t>
            </a:r>
            <a:endParaRPr/>
          </a:p>
          <a:p>
            <a:pPr indent="-317500" lvl="1" marL="914400" rtl="0" algn="l">
              <a:spcBef>
                <a:spcPts val="0"/>
              </a:spcBef>
              <a:spcAft>
                <a:spcPts val="0"/>
              </a:spcAft>
              <a:buSzPts val="1400"/>
              <a:buChar char="○"/>
            </a:pPr>
            <a:r>
              <a:rPr lang="en"/>
              <a:t>Enqueue all of its sub-directories into the queue</a:t>
            </a:r>
            <a:endParaRPr/>
          </a:p>
        </p:txBody>
      </p:sp>
      <p:pic>
        <p:nvPicPr>
          <p:cNvPr id="271" name="Google Shape;271;p43"/>
          <p:cNvPicPr preferRelativeResize="0"/>
          <p:nvPr/>
        </p:nvPicPr>
        <p:blipFill>
          <a:blip r:embed="rId3">
            <a:alphaModFix/>
          </a:blip>
          <a:stretch>
            <a:fillRect/>
          </a:stretch>
        </p:blipFill>
        <p:spPr>
          <a:xfrm>
            <a:off x="4107125" y="1304825"/>
            <a:ext cx="4884475" cy="2496350"/>
          </a:xfrm>
          <a:prstGeom prst="rect">
            <a:avLst/>
          </a:prstGeom>
          <a:noFill/>
          <a:ln>
            <a:noFill/>
          </a:ln>
        </p:spPr>
      </p:pic>
      <p:sp>
        <p:nvSpPr>
          <p:cNvPr id="272" name="Google Shape;272;p43"/>
          <p:cNvSpPr txBox="1"/>
          <p:nvPr/>
        </p:nvSpPr>
        <p:spPr>
          <a:xfrm>
            <a:off x="3926700" y="3861675"/>
            <a:ext cx="5080800" cy="70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The order in which the elements are dequeued is level ordered, also known as Breadth-First-Search (BFS)</a:t>
            </a:r>
            <a:endParaRPr>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CPU Scheduling Problem</a:t>
            </a:r>
            <a:endParaRPr/>
          </a:p>
        </p:txBody>
      </p:sp>
      <p:sp>
        <p:nvSpPr>
          <p:cNvPr id="278" name="Google Shape;278;p4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Consider 5 processes and their respective execution time in CPU (in seconds) are as follows: A:10, B:12, C:8, D:15, E:5 (in order). Each of these processes has to share a common CPU, i.e., only 1 CPU is available. Apart from the CPU time, a process needs I/O time if it is longer. Processes may need I/O operations.</a:t>
            </a:r>
            <a:endParaRPr/>
          </a:p>
          <a:p>
            <a:pPr indent="0" lvl="0" marL="0" rtl="0" algn="l">
              <a:spcBef>
                <a:spcPts val="1200"/>
              </a:spcBef>
              <a:spcAft>
                <a:spcPts val="0"/>
              </a:spcAft>
              <a:buNone/>
            </a:pPr>
            <a:r>
              <a:rPr lang="en"/>
              <a:t>Assume that a </a:t>
            </a:r>
            <a:r>
              <a:rPr lang="en"/>
              <a:t>process</a:t>
            </a:r>
            <a:r>
              <a:rPr lang="en"/>
              <a:t> needs 1 second of I/O time after each 5 seconds of CPU execution time. In such a case, the process has to leave CPU and go for I/O operation. The operating system applies a non-preemptive scheduling policy.</a:t>
            </a:r>
            <a:endParaRPr/>
          </a:p>
          <a:p>
            <a:pPr indent="0" lvl="0" marL="0" rtl="0" algn="l">
              <a:spcBef>
                <a:spcPts val="1200"/>
              </a:spcBef>
              <a:spcAft>
                <a:spcPts val="1200"/>
              </a:spcAft>
              <a:buNone/>
            </a:pPr>
            <a:r>
              <a:rPr lang="en"/>
              <a:t>What is the order of completion of the processes? Will data structure help?</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CPU Scheduling Problem…</a:t>
            </a:r>
            <a:endParaRPr/>
          </a:p>
        </p:txBody>
      </p:sp>
      <p:sp>
        <p:nvSpPr>
          <p:cNvPr id="284" name="Google Shape;284;p45"/>
          <p:cNvSpPr txBox="1"/>
          <p:nvPr>
            <p:ph idx="1" type="body"/>
          </p:nvPr>
        </p:nvSpPr>
        <p:spPr>
          <a:xfrm>
            <a:off x="5340900" y="1266325"/>
            <a:ext cx="32385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Simply use a Queue for the processes who are waiting for CPU.</a:t>
            </a:r>
            <a:endParaRPr/>
          </a:p>
          <a:p>
            <a:pPr indent="0" lvl="0" marL="0" rtl="0" algn="l">
              <a:spcBef>
                <a:spcPts val="1200"/>
              </a:spcBef>
              <a:spcAft>
                <a:spcPts val="1200"/>
              </a:spcAft>
              <a:buNone/>
            </a:pPr>
            <a:r>
              <a:rPr lang="en"/>
              <a:t>You may also use another Queue for I/O operations. Is it really needed in your case? Well, when will it be compulsory to use the second Queue?</a:t>
            </a:r>
            <a:endParaRPr/>
          </a:p>
        </p:txBody>
      </p:sp>
      <p:pic>
        <p:nvPicPr>
          <p:cNvPr id="285" name="Google Shape;285;p45"/>
          <p:cNvPicPr preferRelativeResize="0"/>
          <p:nvPr/>
        </p:nvPicPr>
        <p:blipFill>
          <a:blip r:embed="rId3">
            <a:alphaModFix/>
          </a:blip>
          <a:stretch>
            <a:fillRect/>
          </a:stretch>
        </p:blipFill>
        <p:spPr>
          <a:xfrm>
            <a:off x="152400" y="1304825"/>
            <a:ext cx="5036100" cy="280692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Knowledge Check</a:t>
            </a:r>
            <a:endParaRPr/>
          </a:p>
        </p:txBody>
      </p:sp>
      <p:sp>
        <p:nvSpPr>
          <p:cNvPr id="291" name="Google Shape;291;p46"/>
          <p:cNvSpPr txBox="1"/>
          <p:nvPr>
            <p:ph idx="1" type="body"/>
          </p:nvPr>
        </p:nvSpPr>
        <p:spPr>
          <a:xfrm>
            <a:off x="311700" y="1266175"/>
            <a:ext cx="39999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1. Application of Queue Data Structure is:-</a:t>
            </a:r>
            <a:endParaRPr/>
          </a:p>
          <a:p>
            <a:pPr indent="-297497" lvl="0" marL="457200" rtl="0" algn="l">
              <a:spcBef>
                <a:spcPts val="1200"/>
              </a:spcBef>
              <a:spcAft>
                <a:spcPts val="0"/>
              </a:spcAft>
              <a:buSzPct val="100000"/>
              <a:buAutoNum type="alphaUcPeriod"/>
            </a:pPr>
            <a:r>
              <a:rPr lang="en"/>
              <a:t>The resource is shared among multiple consumers.</a:t>
            </a:r>
            <a:endParaRPr/>
          </a:p>
          <a:p>
            <a:pPr indent="-297497" lvl="0" marL="457200" rtl="0" algn="l">
              <a:spcBef>
                <a:spcPts val="0"/>
              </a:spcBef>
              <a:spcAft>
                <a:spcPts val="0"/>
              </a:spcAft>
              <a:buSzPct val="100000"/>
              <a:buAutoNum type="alphaUcPeriod"/>
            </a:pPr>
            <a:r>
              <a:rPr lang="en"/>
              <a:t>Data is transferred asynchronously between two processes.</a:t>
            </a:r>
            <a:endParaRPr/>
          </a:p>
          <a:p>
            <a:pPr indent="-297497" lvl="0" marL="457200" rtl="0" algn="l">
              <a:spcBef>
                <a:spcPts val="0"/>
              </a:spcBef>
              <a:spcAft>
                <a:spcPts val="0"/>
              </a:spcAft>
              <a:buSzPct val="100000"/>
              <a:buAutoNum type="alphaUcPeriod"/>
            </a:pPr>
            <a:r>
              <a:rPr lang="en"/>
              <a:t>Load Balancing</a:t>
            </a:r>
            <a:endParaRPr/>
          </a:p>
          <a:p>
            <a:pPr indent="-297497" lvl="0" marL="457200" rtl="0" algn="l">
              <a:spcBef>
                <a:spcPts val="0"/>
              </a:spcBef>
              <a:spcAft>
                <a:spcPts val="0"/>
              </a:spcAft>
              <a:buSzPct val="100000"/>
              <a:buAutoNum type="alphaUcPeriod"/>
            </a:pPr>
            <a:r>
              <a:rPr lang="en"/>
              <a:t>All of the above</a:t>
            </a:r>
            <a:endParaRPr/>
          </a:p>
          <a:p>
            <a:pPr indent="0" lvl="0" marL="0" rtl="0" algn="l">
              <a:spcBef>
                <a:spcPts val="1200"/>
              </a:spcBef>
              <a:spcAft>
                <a:spcPts val="0"/>
              </a:spcAft>
              <a:buNone/>
            </a:pPr>
            <a:r>
              <a:rPr lang="en"/>
              <a:t>2. Which of the following is NOT a common operation in a queue data structure?</a:t>
            </a:r>
            <a:endParaRPr/>
          </a:p>
          <a:p>
            <a:pPr indent="0" lvl="0" marL="0" rtl="0" algn="l">
              <a:spcBef>
                <a:spcPts val="1200"/>
              </a:spcBef>
              <a:spcAft>
                <a:spcPts val="0"/>
              </a:spcAft>
              <a:buNone/>
            </a:pPr>
            <a:r>
              <a:rPr lang="en"/>
              <a:t>A. Enqueue</a:t>
            </a:r>
            <a:endParaRPr/>
          </a:p>
          <a:p>
            <a:pPr indent="0" lvl="0" marL="0" rtl="0" algn="l">
              <a:spcBef>
                <a:spcPts val="1200"/>
              </a:spcBef>
              <a:spcAft>
                <a:spcPts val="0"/>
              </a:spcAft>
              <a:buNone/>
            </a:pPr>
            <a:r>
              <a:rPr lang="en"/>
              <a:t>B. Dequeue</a:t>
            </a:r>
            <a:endParaRPr/>
          </a:p>
          <a:p>
            <a:pPr indent="0" lvl="0" marL="0" rtl="0" algn="l">
              <a:spcBef>
                <a:spcPts val="1200"/>
              </a:spcBef>
              <a:spcAft>
                <a:spcPts val="0"/>
              </a:spcAft>
              <a:buNone/>
            </a:pPr>
            <a:r>
              <a:rPr lang="en"/>
              <a:t>C. Peek</a:t>
            </a:r>
            <a:endParaRPr/>
          </a:p>
          <a:p>
            <a:pPr indent="0" lvl="0" marL="0" rtl="0" algn="l">
              <a:spcBef>
                <a:spcPts val="1200"/>
              </a:spcBef>
              <a:spcAft>
                <a:spcPts val="0"/>
              </a:spcAft>
              <a:buNone/>
            </a:pPr>
            <a:r>
              <a:rPr lang="en"/>
              <a:t>D. Shuffle</a:t>
            </a:r>
            <a:endParaRPr/>
          </a:p>
          <a:p>
            <a:pPr indent="0" lvl="0" marL="0" rtl="0" algn="l">
              <a:spcBef>
                <a:spcPts val="1200"/>
              </a:spcBef>
              <a:spcAft>
                <a:spcPts val="1200"/>
              </a:spcAft>
              <a:buNone/>
            </a:pPr>
            <a:r>
              <a:t/>
            </a:r>
            <a:endParaRPr/>
          </a:p>
        </p:txBody>
      </p:sp>
      <p:sp>
        <p:nvSpPr>
          <p:cNvPr id="292" name="Google Shape;292;p46"/>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a:t>D</a:t>
            </a:r>
            <a:endParaRPr/>
          </a:p>
          <a:p>
            <a:pPr indent="-317500" lvl="0" marL="457200" rtl="0" algn="l">
              <a:spcBef>
                <a:spcPts val="0"/>
              </a:spcBef>
              <a:spcAft>
                <a:spcPts val="0"/>
              </a:spcAft>
              <a:buSzPts val="1400"/>
              <a:buAutoNum type="arabicPeriod"/>
            </a:pPr>
            <a:r>
              <a:rPr lang="en"/>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Circular Queue</a:t>
            </a:r>
            <a:endParaRPr/>
          </a:p>
        </p:txBody>
      </p:sp>
      <p:sp>
        <p:nvSpPr>
          <p:cNvPr id="298" name="Google Shape;298;p47"/>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299" name="Google Shape;299;p4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of Linear Queue</a:t>
            </a:r>
            <a:endParaRPr/>
          </a:p>
        </p:txBody>
      </p:sp>
      <p:sp>
        <p:nvSpPr>
          <p:cNvPr id="305" name="Google Shape;305;p48"/>
          <p:cNvSpPr txBox="1"/>
          <p:nvPr>
            <p:ph idx="1" type="body"/>
          </p:nvPr>
        </p:nvSpPr>
        <p:spPr>
          <a:xfrm>
            <a:off x="311700" y="1266175"/>
            <a:ext cx="5182800" cy="330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The operations such as insertion and deletion of elements from the middle are time consuming.</a:t>
            </a:r>
            <a:endParaRPr/>
          </a:p>
          <a:p>
            <a:pPr indent="-317500" lvl="0" marL="457200" rtl="0" algn="l">
              <a:spcBef>
                <a:spcPts val="0"/>
              </a:spcBef>
              <a:spcAft>
                <a:spcPts val="0"/>
              </a:spcAft>
              <a:buSzPts val="1400"/>
              <a:buChar char="●"/>
            </a:pPr>
            <a:r>
              <a:rPr lang="en"/>
              <a:t>If some empty cells occur at the beginning of the queue then we cannot insert new element at the empty space as the rear cannot be further incremented.</a:t>
            </a:r>
            <a:endParaRPr/>
          </a:p>
          <a:p>
            <a:pPr indent="-317500" lvl="0" marL="457200" rtl="0" algn="l">
              <a:spcBef>
                <a:spcPts val="0"/>
              </a:spcBef>
              <a:spcAft>
                <a:spcPts val="0"/>
              </a:spcAft>
              <a:buSzPts val="1400"/>
              <a:buChar char="●"/>
            </a:pPr>
            <a:r>
              <a:rPr lang="en"/>
              <a:t>On deletion of an element from existing queue,front pointer is shifted to next position. This results into virtual deletion of an element. By doing so memory space which was occupied by deleted element is wasted and hence inefficient memory utilization is occur.</a:t>
            </a:r>
            <a:endParaRPr/>
          </a:p>
        </p:txBody>
      </p:sp>
      <p:pic>
        <p:nvPicPr>
          <p:cNvPr id="306" name="Google Shape;306;p48"/>
          <p:cNvPicPr preferRelativeResize="0"/>
          <p:nvPr/>
        </p:nvPicPr>
        <p:blipFill>
          <a:blip r:embed="rId3">
            <a:alphaModFix/>
          </a:blip>
          <a:stretch>
            <a:fillRect/>
          </a:stretch>
        </p:blipFill>
        <p:spPr>
          <a:xfrm>
            <a:off x="5607000" y="1304825"/>
            <a:ext cx="3019425" cy="2524125"/>
          </a:xfrm>
          <a:prstGeom prst="rect">
            <a:avLst/>
          </a:prstGeom>
          <a:noFill/>
          <a:ln>
            <a:noFill/>
          </a:ln>
        </p:spPr>
      </p:pic>
      <p:sp>
        <p:nvSpPr>
          <p:cNvPr id="307" name="Google Shape;307;p48"/>
          <p:cNvSpPr txBox="1"/>
          <p:nvPr/>
        </p:nvSpPr>
        <p:spPr>
          <a:xfrm>
            <a:off x="5788800" y="3976250"/>
            <a:ext cx="2951400" cy="66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FF0000"/>
                </a:solidFill>
                <a:latin typeface="Open Sans"/>
                <a:ea typeface="Open Sans"/>
                <a:cs typeface="Open Sans"/>
                <a:sym typeface="Open Sans"/>
              </a:rPr>
              <a:t>When such scenarios happen? Is this the only one case?</a:t>
            </a:r>
            <a:endParaRPr>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Circular Queue Fundamentals</a:t>
            </a:r>
            <a:endParaRPr/>
          </a:p>
        </p:txBody>
      </p:sp>
      <p:sp>
        <p:nvSpPr>
          <p:cNvPr id="313" name="Google Shape;313;p49"/>
          <p:cNvSpPr txBox="1"/>
          <p:nvPr>
            <p:ph idx="1" type="body"/>
          </p:nvPr>
        </p:nvSpPr>
        <p:spPr>
          <a:xfrm>
            <a:off x="311700" y="1266175"/>
            <a:ext cx="4957200" cy="3365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In a linear queue, dequeue operation causes the starting elements of the array to be empty, and there is no way you can use that space, while in a circular queue, you can effectively use that space.</a:t>
            </a:r>
            <a:endParaRPr/>
          </a:p>
          <a:p>
            <a:pPr indent="-317500" lvl="0" marL="457200" rtl="0" algn="l">
              <a:spcBef>
                <a:spcPts val="0"/>
              </a:spcBef>
              <a:spcAft>
                <a:spcPts val="0"/>
              </a:spcAft>
              <a:buSzPts val="1400"/>
              <a:buChar char="●"/>
            </a:pPr>
            <a:r>
              <a:rPr lang="en"/>
              <a:t>Attributes are same as Queue</a:t>
            </a:r>
            <a:endParaRPr/>
          </a:p>
          <a:p>
            <a:pPr indent="-317500" lvl="0" marL="457200" rtl="0" algn="l">
              <a:spcBef>
                <a:spcPts val="0"/>
              </a:spcBef>
              <a:spcAft>
                <a:spcPts val="0"/>
              </a:spcAft>
              <a:buSzPts val="1400"/>
              <a:buChar char="●"/>
            </a:pPr>
            <a:r>
              <a:rPr lang="en"/>
              <a:t>Enqueue (Q, x)</a:t>
            </a:r>
            <a:endParaRPr/>
          </a:p>
          <a:p>
            <a:pPr indent="-304800" lvl="1" marL="914400" rtl="0" algn="l">
              <a:spcBef>
                <a:spcPts val="0"/>
              </a:spcBef>
              <a:spcAft>
                <a:spcPts val="0"/>
              </a:spcAft>
              <a:buSzPts val="1200"/>
              <a:buChar char="○"/>
            </a:pPr>
            <a:r>
              <a:rPr lang="en"/>
              <a:t>Rear = (Rear + 1) % MAX_SIZE (Capacity) </a:t>
            </a:r>
            <a:endParaRPr/>
          </a:p>
          <a:p>
            <a:pPr indent="-304800" lvl="1" marL="914400" rtl="0" algn="l">
              <a:spcBef>
                <a:spcPts val="0"/>
              </a:spcBef>
              <a:spcAft>
                <a:spcPts val="0"/>
              </a:spcAft>
              <a:buSzPts val="1200"/>
              <a:buChar char="○"/>
            </a:pPr>
            <a:r>
              <a:rPr lang="en"/>
              <a:t>If Front == -1 then Front = 0 or Front + 1</a:t>
            </a:r>
            <a:endParaRPr/>
          </a:p>
          <a:p>
            <a:pPr indent="-317500" lvl="0" marL="457200" rtl="0" algn="l">
              <a:spcBef>
                <a:spcPts val="0"/>
              </a:spcBef>
              <a:spcAft>
                <a:spcPts val="0"/>
              </a:spcAft>
              <a:buSzPts val="1400"/>
              <a:buChar char="●"/>
            </a:pPr>
            <a:r>
              <a:rPr lang="en"/>
              <a:t>Dequeue</a:t>
            </a:r>
            <a:endParaRPr/>
          </a:p>
          <a:p>
            <a:pPr indent="-304800" lvl="1" marL="914400" rtl="0" algn="l">
              <a:spcBef>
                <a:spcPts val="0"/>
              </a:spcBef>
              <a:spcAft>
                <a:spcPts val="0"/>
              </a:spcAft>
              <a:buSzPts val="1200"/>
              <a:buChar char="○"/>
            </a:pPr>
            <a:r>
              <a:rPr lang="en"/>
              <a:t>If Front == Rear then </a:t>
            </a:r>
            <a:r>
              <a:rPr lang="en">
                <a:solidFill>
                  <a:srgbClr val="FF0000"/>
                </a:solidFill>
              </a:rPr>
              <a:t>(What does it mean?)</a:t>
            </a:r>
            <a:endParaRPr>
              <a:solidFill>
                <a:srgbClr val="FF0000"/>
              </a:solidFill>
            </a:endParaRPr>
          </a:p>
          <a:p>
            <a:pPr indent="-304800" lvl="2" marL="1371600" rtl="0" algn="l">
              <a:spcBef>
                <a:spcPts val="0"/>
              </a:spcBef>
              <a:spcAft>
                <a:spcPts val="0"/>
              </a:spcAft>
              <a:buSzPts val="1200"/>
              <a:buChar char="■"/>
            </a:pPr>
            <a:r>
              <a:rPr lang="en"/>
              <a:t>Front = Rear = 0</a:t>
            </a:r>
            <a:endParaRPr/>
          </a:p>
          <a:p>
            <a:pPr indent="-304800" lvl="1" marL="914400" rtl="0" algn="l">
              <a:spcBef>
                <a:spcPts val="0"/>
              </a:spcBef>
              <a:spcAft>
                <a:spcPts val="0"/>
              </a:spcAft>
              <a:buSzPts val="1200"/>
              <a:buChar char="○"/>
            </a:pPr>
            <a:r>
              <a:rPr lang="en"/>
              <a:t>Else</a:t>
            </a:r>
            <a:endParaRPr/>
          </a:p>
          <a:p>
            <a:pPr indent="-304800" lvl="2" marL="1371600" rtl="0" algn="l">
              <a:spcBef>
                <a:spcPts val="0"/>
              </a:spcBef>
              <a:spcAft>
                <a:spcPts val="0"/>
              </a:spcAft>
              <a:buSzPts val="1200"/>
              <a:buChar char="■"/>
            </a:pPr>
            <a:r>
              <a:rPr lang="en"/>
              <a:t>Front = (Front + 1) % MAX_SIZE </a:t>
            </a:r>
            <a:endParaRPr/>
          </a:p>
          <a:p>
            <a:pPr indent="-304800" lvl="2" marL="1371600" rtl="0" algn="l">
              <a:spcBef>
                <a:spcPts val="0"/>
              </a:spcBef>
              <a:spcAft>
                <a:spcPts val="0"/>
              </a:spcAft>
              <a:buSzPts val="1200"/>
              <a:buChar char="■"/>
            </a:pPr>
            <a:r>
              <a:rPr lang="en"/>
              <a:t>Rear???</a:t>
            </a:r>
            <a:endParaRPr/>
          </a:p>
        </p:txBody>
      </p:sp>
      <p:pic>
        <p:nvPicPr>
          <p:cNvPr id="314" name="Google Shape;314;p49"/>
          <p:cNvPicPr preferRelativeResize="0"/>
          <p:nvPr/>
        </p:nvPicPr>
        <p:blipFill>
          <a:blip r:embed="rId3">
            <a:alphaModFix/>
          </a:blip>
          <a:stretch>
            <a:fillRect/>
          </a:stretch>
        </p:blipFill>
        <p:spPr>
          <a:xfrm>
            <a:off x="5571050" y="1328756"/>
            <a:ext cx="3172899" cy="3302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Circular Queue Fundamentals</a:t>
            </a:r>
            <a:endParaRPr/>
          </a:p>
        </p:txBody>
      </p:sp>
      <p:pic>
        <p:nvPicPr>
          <p:cNvPr id="320" name="Google Shape;320;p50"/>
          <p:cNvPicPr preferRelativeResize="0"/>
          <p:nvPr/>
        </p:nvPicPr>
        <p:blipFill>
          <a:blip r:embed="rId3">
            <a:alphaModFix/>
          </a:blip>
          <a:stretch>
            <a:fillRect/>
          </a:stretch>
        </p:blipFill>
        <p:spPr>
          <a:xfrm>
            <a:off x="685800" y="1304825"/>
            <a:ext cx="7886643" cy="36862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Underflow and Overflow Conditions</a:t>
            </a:r>
            <a:endParaRPr/>
          </a:p>
        </p:txBody>
      </p:sp>
      <p:sp>
        <p:nvSpPr>
          <p:cNvPr id="326" name="Google Shape;326;p51"/>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Overflow in Circular Queue</a:t>
            </a:r>
            <a:endParaRPr/>
          </a:p>
          <a:p>
            <a:pPr indent="-317500" lvl="0" marL="457200" rtl="0" algn="l">
              <a:spcBef>
                <a:spcPts val="1200"/>
              </a:spcBef>
              <a:spcAft>
                <a:spcPts val="0"/>
              </a:spcAft>
              <a:buSzPts val="1400"/>
              <a:buChar char="●"/>
            </a:pPr>
            <a:r>
              <a:rPr lang="en"/>
              <a:t>Are Rear and Front both involved in it?</a:t>
            </a:r>
            <a:endParaRPr/>
          </a:p>
          <a:p>
            <a:pPr indent="-317500" lvl="0" marL="457200" rtl="0" algn="l">
              <a:spcBef>
                <a:spcPts val="0"/>
              </a:spcBef>
              <a:spcAft>
                <a:spcPts val="0"/>
              </a:spcAft>
              <a:buSzPts val="1400"/>
              <a:buChar char="●"/>
            </a:pPr>
            <a:r>
              <a:rPr lang="en"/>
              <a:t>(Rear + 1) % MAX_SIZE == Front</a:t>
            </a:r>
            <a:endParaRPr/>
          </a:p>
          <a:p>
            <a:pPr indent="-317500" lvl="0" marL="457200" rtl="0" algn="l">
              <a:spcBef>
                <a:spcPts val="0"/>
              </a:spcBef>
              <a:spcAft>
                <a:spcPts val="0"/>
              </a:spcAft>
              <a:buSzPts val="1400"/>
              <a:buChar char="●"/>
            </a:pPr>
            <a:r>
              <a:rPr lang="en"/>
              <a:t>Overflow will arise when the circular queue is full and we try to insert a new element. This happens when the position/index where the new element is to be inserted [(Rear + 1)th position] is the start position, ie., the position with the first element pointed by the front pointer.</a:t>
            </a:r>
            <a:endParaRPr/>
          </a:p>
        </p:txBody>
      </p:sp>
      <p:sp>
        <p:nvSpPr>
          <p:cNvPr id="327" name="Google Shape;327;p51"/>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Underflow in Circular Queue</a:t>
            </a:r>
            <a:endParaRPr/>
          </a:p>
          <a:p>
            <a:pPr indent="-317500" lvl="0" marL="457200" rtl="0" algn="l">
              <a:spcBef>
                <a:spcPts val="1200"/>
              </a:spcBef>
              <a:spcAft>
                <a:spcPts val="0"/>
              </a:spcAft>
              <a:buSzPts val="1400"/>
              <a:buChar char="●"/>
            </a:pPr>
            <a:r>
              <a:rPr lang="en"/>
              <a:t>Are Rear and Front both involved in it?</a:t>
            </a:r>
            <a:endParaRPr/>
          </a:p>
          <a:p>
            <a:pPr indent="-317500" lvl="0" marL="457200" rtl="0" algn="l">
              <a:spcBef>
                <a:spcPts val="0"/>
              </a:spcBef>
              <a:spcAft>
                <a:spcPts val="0"/>
              </a:spcAft>
              <a:buSzPts val="1400"/>
              <a:buChar char="●"/>
            </a:pPr>
            <a:r>
              <a:rPr lang="en"/>
              <a:t>F</a:t>
            </a:r>
            <a:r>
              <a:rPr lang="en"/>
              <a:t>ront == -1 &amp;&amp; Rear == -1</a:t>
            </a:r>
            <a:endParaRPr/>
          </a:p>
          <a:p>
            <a:pPr indent="-317500" lvl="0" marL="457200" rtl="0" algn="l">
              <a:spcBef>
                <a:spcPts val="0"/>
              </a:spcBef>
              <a:spcAft>
                <a:spcPts val="0"/>
              </a:spcAft>
              <a:buSzPts val="1400"/>
              <a:buChar char="●"/>
            </a:pPr>
            <a:r>
              <a:rPr lang="en"/>
              <a:t>Under</a:t>
            </a:r>
            <a:r>
              <a:rPr lang="en"/>
              <a:t>flow will arise when the circular queue is empty and we try to remove an  element. This happens when the position/index of both Front and Rear are NULL or -1.</a:t>
            </a:r>
            <a:endParaRPr/>
          </a:p>
          <a:p>
            <a:pPr indent="-317500" lvl="0" marL="457200" rtl="0" algn="l">
              <a:spcBef>
                <a:spcPts val="0"/>
              </a:spcBef>
              <a:spcAft>
                <a:spcPts val="0"/>
              </a:spcAft>
              <a:buClr>
                <a:srgbClr val="FF0000"/>
              </a:buClr>
              <a:buSzPts val="1400"/>
              <a:buChar char="●"/>
            </a:pPr>
            <a:r>
              <a:rPr lang="en">
                <a:solidFill>
                  <a:srgbClr val="FF0000"/>
                </a:solidFill>
              </a:rPr>
              <a:t>Is Front == -1 a sufficient condition?</a:t>
            </a:r>
            <a:endParaRPr>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88" name="Google Shape;88;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Queue is a linear data structure. </a:t>
            </a:r>
            <a:endParaRPr/>
          </a:p>
          <a:p>
            <a:pPr indent="-342900" lvl="0" marL="457200" rtl="0" algn="l">
              <a:spcBef>
                <a:spcPts val="0"/>
              </a:spcBef>
              <a:spcAft>
                <a:spcPts val="0"/>
              </a:spcAft>
              <a:buSzPts val="1800"/>
              <a:buChar char="●"/>
            </a:pPr>
            <a:r>
              <a:rPr lang="en"/>
              <a:t>Queue is open at both its ends. </a:t>
            </a:r>
            <a:endParaRPr/>
          </a:p>
          <a:p>
            <a:pPr indent="-317500" lvl="1" marL="914400" rtl="0" algn="l">
              <a:spcBef>
                <a:spcPts val="0"/>
              </a:spcBef>
              <a:spcAft>
                <a:spcPts val="0"/>
              </a:spcAft>
              <a:buSzPts val="1400"/>
              <a:buChar char="○"/>
            </a:pPr>
            <a:r>
              <a:rPr lang="en"/>
              <a:t>One end is always used to insert data (enqueue) and the other is used to remove data (dequeue).</a:t>
            </a:r>
            <a:endParaRPr/>
          </a:p>
          <a:p>
            <a:pPr indent="-342900" lvl="0" marL="457200" rtl="0" algn="l">
              <a:spcBef>
                <a:spcPts val="0"/>
              </a:spcBef>
              <a:spcAft>
                <a:spcPts val="0"/>
              </a:spcAft>
              <a:buSzPts val="1800"/>
              <a:buChar char="●"/>
            </a:pPr>
            <a:r>
              <a:rPr lang="en"/>
              <a:t>The elements in the queue have a particular order.</a:t>
            </a:r>
            <a:endParaRPr/>
          </a:p>
          <a:p>
            <a:pPr indent="-342900" lvl="0" marL="457200" rtl="0" algn="l">
              <a:spcBef>
                <a:spcPts val="0"/>
              </a:spcBef>
              <a:spcAft>
                <a:spcPts val="0"/>
              </a:spcAft>
              <a:buSzPts val="1800"/>
              <a:buChar char="●"/>
            </a:pPr>
            <a:r>
              <a:rPr lang="en"/>
              <a:t>Follows FIFO ( First In First Out )/ LILO (Last In Last Out)</a:t>
            </a:r>
            <a:endParaRPr/>
          </a:p>
          <a:p>
            <a:pPr indent="-317500" lvl="1" marL="914400" rtl="0" algn="l">
              <a:spcBef>
                <a:spcPts val="0"/>
              </a:spcBef>
              <a:spcAft>
                <a:spcPts val="0"/>
              </a:spcAft>
              <a:buSzPts val="1400"/>
              <a:buChar char="○"/>
            </a:pPr>
            <a:r>
              <a:rPr lang="en"/>
              <a:t>The element inserted first will be removed/served first.</a:t>
            </a:r>
            <a:endParaRPr/>
          </a:p>
          <a:p>
            <a:pPr indent="-317500" lvl="1" marL="914400" rtl="0" algn="l">
              <a:spcBef>
                <a:spcPts val="0"/>
              </a:spcBef>
              <a:spcAft>
                <a:spcPts val="0"/>
              </a:spcAft>
              <a:buSzPts val="1400"/>
              <a:buChar char="○"/>
            </a:pPr>
            <a:r>
              <a:rPr lang="en"/>
              <a:t>A Queue is like a line waiting to purchase tickets, where the first person in line is the first person served. (i.e. First come first serve).</a:t>
            </a:r>
            <a:endParaRPr/>
          </a:p>
          <a:p>
            <a:pPr indent="0" lvl="0" marL="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Knowledge Check</a:t>
            </a:r>
            <a:endParaRPr/>
          </a:p>
        </p:txBody>
      </p:sp>
      <p:sp>
        <p:nvSpPr>
          <p:cNvPr id="333" name="Google Shape;333;p52"/>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a:t>Which of the following properties is associated with a circular queue?</a:t>
            </a:r>
            <a:endParaRPr/>
          </a:p>
          <a:p>
            <a:pPr indent="-317500" lvl="0" marL="457200" rtl="0" algn="l">
              <a:spcBef>
                <a:spcPts val="0"/>
              </a:spcBef>
              <a:spcAft>
                <a:spcPts val="0"/>
              </a:spcAft>
              <a:buSzPts val="1400"/>
              <a:buAutoNum type="alphaUcPeriod"/>
            </a:pPr>
            <a:r>
              <a:rPr lang="en"/>
              <a:t>a) First In Last Out</a:t>
            </a:r>
            <a:endParaRPr/>
          </a:p>
          <a:p>
            <a:pPr indent="-317500" lvl="0" marL="457200" rtl="0" algn="l">
              <a:spcBef>
                <a:spcPts val="0"/>
              </a:spcBef>
              <a:spcAft>
                <a:spcPts val="0"/>
              </a:spcAft>
              <a:buSzPts val="1400"/>
              <a:buAutoNum type="alphaUcPeriod"/>
            </a:pPr>
            <a:r>
              <a:rPr lang="en"/>
              <a:t>b) First In First Out</a:t>
            </a:r>
            <a:endParaRPr/>
          </a:p>
          <a:p>
            <a:pPr indent="-317500" lvl="0" marL="457200" rtl="0" algn="l">
              <a:spcBef>
                <a:spcPts val="0"/>
              </a:spcBef>
              <a:spcAft>
                <a:spcPts val="0"/>
              </a:spcAft>
              <a:buSzPts val="1400"/>
              <a:buAutoNum type="alphaUcPeriod"/>
            </a:pPr>
            <a:r>
              <a:rPr lang="en"/>
              <a:t>c) Last In First Out</a:t>
            </a:r>
            <a:endParaRPr/>
          </a:p>
          <a:p>
            <a:pPr indent="-317500" lvl="0" marL="457200" rtl="0" algn="l">
              <a:spcBef>
                <a:spcPts val="0"/>
              </a:spcBef>
              <a:spcAft>
                <a:spcPts val="0"/>
              </a:spcAft>
              <a:buSzPts val="1400"/>
              <a:buAutoNum type="alphaUcPeriod"/>
            </a:pPr>
            <a:r>
              <a:rPr lang="en"/>
              <a:t>d) Last In Last Out</a:t>
            </a:r>
            <a:endParaRPr/>
          </a:p>
          <a:p>
            <a:pPr indent="-317500" lvl="0" marL="457200" rtl="0" algn="l">
              <a:spcBef>
                <a:spcPts val="0"/>
              </a:spcBef>
              <a:spcAft>
                <a:spcPts val="0"/>
              </a:spcAft>
              <a:buSzPts val="1400"/>
              <a:buAutoNum type="arabicPeriod"/>
            </a:pPr>
            <a:r>
              <a:rPr lang="en"/>
              <a:t>In a circular queue, how do you increment the rear end of the queue?</a:t>
            </a:r>
            <a:endParaRPr/>
          </a:p>
          <a:p>
            <a:pPr indent="-317500" lvl="0" marL="457200" rtl="0" algn="l">
              <a:spcBef>
                <a:spcPts val="0"/>
              </a:spcBef>
              <a:spcAft>
                <a:spcPts val="0"/>
              </a:spcAft>
              <a:buSzPts val="1400"/>
              <a:buAutoNum type="alphaUcPeriod"/>
            </a:pPr>
            <a:r>
              <a:rPr lang="en"/>
              <a:t>a) rear++</a:t>
            </a:r>
            <a:endParaRPr/>
          </a:p>
          <a:p>
            <a:pPr indent="-317500" lvl="0" marL="457200" rtl="0" algn="l">
              <a:spcBef>
                <a:spcPts val="0"/>
              </a:spcBef>
              <a:spcAft>
                <a:spcPts val="0"/>
              </a:spcAft>
              <a:buSzPts val="1400"/>
              <a:buAutoNum type="alphaUcPeriod"/>
            </a:pPr>
            <a:r>
              <a:rPr lang="en"/>
              <a:t>b) (rear+1) % CAPACITY</a:t>
            </a:r>
            <a:endParaRPr/>
          </a:p>
          <a:p>
            <a:pPr indent="-317500" lvl="0" marL="457200" rtl="0" algn="l">
              <a:spcBef>
                <a:spcPts val="0"/>
              </a:spcBef>
              <a:spcAft>
                <a:spcPts val="0"/>
              </a:spcAft>
              <a:buSzPts val="1400"/>
              <a:buAutoNum type="alphaUcPeriod"/>
            </a:pPr>
            <a:r>
              <a:rPr lang="en"/>
              <a:t>c) (rear % CAPACITY)+1</a:t>
            </a:r>
            <a:endParaRPr/>
          </a:p>
          <a:p>
            <a:pPr indent="-317500" lvl="0" marL="457200" rtl="0" algn="l">
              <a:spcBef>
                <a:spcPts val="0"/>
              </a:spcBef>
              <a:spcAft>
                <a:spcPts val="0"/>
              </a:spcAft>
              <a:buSzPts val="1400"/>
              <a:buAutoNum type="alphaUcPeriod"/>
            </a:pPr>
            <a:r>
              <a:rPr lang="en"/>
              <a:t>d) rear–</a:t>
            </a:r>
            <a:endParaRPr/>
          </a:p>
        </p:txBody>
      </p:sp>
      <p:sp>
        <p:nvSpPr>
          <p:cNvPr id="334" name="Google Shape;334;p52"/>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a:t>B</a:t>
            </a:r>
            <a:endParaRPr/>
          </a:p>
          <a:p>
            <a:pPr indent="0" lvl="0" marL="0" rtl="0" algn="l">
              <a:spcBef>
                <a:spcPts val="1200"/>
              </a:spcBef>
              <a:spcAft>
                <a:spcPts val="1200"/>
              </a:spcAft>
              <a:buNone/>
            </a:pPr>
            <a:r>
              <a:rPr lang="en"/>
              <a:t>2.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Problem-1</a:t>
            </a:r>
            <a:endParaRPr/>
          </a:p>
        </p:txBody>
      </p:sp>
      <p:sp>
        <p:nvSpPr>
          <p:cNvPr id="340" name="Google Shape;340;p5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Suppose a circular queue of capacity (n – 1) elements is implemented with an array of n elements. Assume that the insertion and deletion operation are carried out using REAR and FRONT as array index variables, respectively. Initially, REAR = FRONT = 0. The conditions to detect queue full and queue empty are:</a:t>
            </a:r>
            <a:endParaRPr/>
          </a:p>
          <a:p>
            <a:pPr indent="-342900" lvl="0" marL="457200" rtl="0" algn="l">
              <a:spcBef>
                <a:spcPts val="1200"/>
              </a:spcBef>
              <a:spcAft>
                <a:spcPts val="0"/>
              </a:spcAft>
              <a:buSzPts val="1800"/>
              <a:buAutoNum type="alphaUcPeriod"/>
            </a:pPr>
            <a:r>
              <a:rPr lang="en"/>
              <a:t>Full: (REAR+1) mod n == FRONT, empty: REAR == FRONT</a:t>
            </a:r>
            <a:endParaRPr/>
          </a:p>
          <a:p>
            <a:pPr indent="-342900" lvl="0" marL="457200" rtl="0" algn="l">
              <a:spcBef>
                <a:spcPts val="0"/>
              </a:spcBef>
              <a:spcAft>
                <a:spcPts val="0"/>
              </a:spcAft>
              <a:buSzPts val="1800"/>
              <a:buAutoNum type="alphaUcPeriod"/>
            </a:pPr>
            <a:r>
              <a:rPr lang="en"/>
              <a:t>Full: (REAR+1) mod n == FRONT, empty: (FRONT+1) mod n == REAR</a:t>
            </a:r>
            <a:endParaRPr/>
          </a:p>
          <a:p>
            <a:pPr indent="-342900" lvl="0" marL="457200" rtl="0" algn="l">
              <a:spcBef>
                <a:spcPts val="0"/>
              </a:spcBef>
              <a:spcAft>
                <a:spcPts val="0"/>
              </a:spcAft>
              <a:buSzPts val="1800"/>
              <a:buAutoNum type="alphaUcPeriod"/>
            </a:pPr>
            <a:r>
              <a:rPr lang="en"/>
              <a:t>Full: REAR == FRONT, empty: (REAR+1) mod n == FRONT</a:t>
            </a:r>
            <a:endParaRPr/>
          </a:p>
          <a:p>
            <a:pPr indent="-342900" lvl="0" marL="457200" rtl="0" algn="l">
              <a:spcBef>
                <a:spcPts val="0"/>
              </a:spcBef>
              <a:spcAft>
                <a:spcPts val="0"/>
              </a:spcAft>
              <a:buSzPts val="1800"/>
              <a:buAutoNum type="alphaUcPeriod"/>
            </a:pPr>
            <a:r>
              <a:rPr lang="en"/>
              <a:t>Full: (FRONT+1) mod n == REAR, empty: REAR == FRONT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Problem-2</a:t>
            </a:r>
            <a:endParaRPr/>
          </a:p>
        </p:txBody>
      </p:sp>
      <p:sp>
        <p:nvSpPr>
          <p:cNvPr id="346" name="Google Shape;346;p5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standard circular Queue 'q' implemented whose size is 11 from 0 to 10. The front &amp; rear pointers start to point at q[2]. Suppose you have a series of elements to be inserted in the said circular queue. The ninth element be added at which position?</a:t>
            </a:r>
            <a:endParaRPr/>
          </a:p>
          <a:p>
            <a:pPr indent="-342900" lvl="0" marL="457200" rtl="0" algn="l">
              <a:spcBef>
                <a:spcPts val="1200"/>
              </a:spcBef>
              <a:spcAft>
                <a:spcPts val="0"/>
              </a:spcAft>
              <a:buSzPts val="1800"/>
              <a:buAutoNum type="alphaUcPeriod"/>
            </a:pPr>
            <a:r>
              <a:rPr lang="en"/>
              <a:t>q[0]</a:t>
            </a:r>
            <a:endParaRPr/>
          </a:p>
          <a:p>
            <a:pPr indent="-342900" lvl="0" marL="457200" rtl="0" algn="l">
              <a:spcBef>
                <a:spcPts val="0"/>
              </a:spcBef>
              <a:spcAft>
                <a:spcPts val="0"/>
              </a:spcAft>
              <a:buSzPts val="1800"/>
              <a:buAutoNum type="alphaUcPeriod"/>
            </a:pPr>
            <a:r>
              <a:rPr lang="en"/>
              <a:t>q[1]</a:t>
            </a:r>
            <a:endParaRPr/>
          </a:p>
          <a:p>
            <a:pPr indent="-342900" lvl="0" marL="457200" rtl="0" algn="l">
              <a:spcBef>
                <a:spcPts val="0"/>
              </a:spcBef>
              <a:spcAft>
                <a:spcPts val="0"/>
              </a:spcAft>
              <a:buSzPts val="1800"/>
              <a:buAutoNum type="alphaUcPeriod"/>
            </a:pPr>
            <a:r>
              <a:rPr lang="en"/>
              <a:t>q[9]</a:t>
            </a:r>
            <a:endParaRPr/>
          </a:p>
          <a:p>
            <a:pPr indent="-342900" lvl="0" marL="457200" rtl="0" algn="l">
              <a:spcBef>
                <a:spcPts val="0"/>
              </a:spcBef>
              <a:spcAft>
                <a:spcPts val="0"/>
              </a:spcAft>
              <a:buSzPts val="1800"/>
              <a:buAutoNum type="alphaUcPeriod"/>
            </a:pPr>
            <a:r>
              <a:rPr lang="en"/>
              <a:t>q[10]</a:t>
            </a:r>
            <a:endParaRPr/>
          </a:p>
          <a:p>
            <a:pPr indent="0" lvl="0" marL="0" rtl="0" algn="l">
              <a:spcBef>
                <a:spcPts val="1200"/>
              </a:spcBef>
              <a:spcAft>
                <a:spcPts val="1200"/>
              </a:spcAft>
              <a:buNone/>
            </a:pPr>
            <a:r>
              <a:rPr lang="en"/>
              <a:t>How many elements are there before the start of any insertion?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5"/>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Double Ended Queue</a:t>
            </a:r>
            <a:endParaRPr/>
          </a:p>
        </p:txBody>
      </p:sp>
      <p:sp>
        <p:nvSpPr>
          <p:cNvPr id="352" name="Google Shape;352;p55"/>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Deque</a:t>
            </a:r>
            <a:endParaRPr/>
          </a:p>
        </p:txBody>
      </p:sp>
      <p:sp>
        <p:nvSpPr>
          <p:cNvPr id="353" name="Google Shape;353;p5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Fundamentals of Deque</a:t>
            </a:r>
            <a:endParaRPr/>
          </a:p>
        </p:txBody>
      </p:sp>
      <p:sp>
        <p:nvSpPr>
          <p:cNvPr id="359" name="Google Shape;359;p5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D</a:t>
            </a:r>
            <a:r>
              <a:rPr lang="en"/>
              <a:t>eque stands for Double Ended Queue. </a:t>
            </a:r>
            <a:endParaRPr/>
          </a:p>
          <a:p>
            <a:pPr indent="-334327" lvl="0" marL="457200" rtl="0" algn="l">
              <a:spcBef>
                <a:spcPts val="0"/>
              </a:spcBef>
              <a:spcAft>
                <a:spcPts val="0"/>
              </a:spcAft>
              <a:buSzPct val="100000"/>
              <a:buChar char="●"/>
            </a:pPr>
            <a:r>
              <a:rPr lang="en"/>
              <a:t>Deque is a linear data structure where the insertion and deletion operations are performed from both ends. </a:t>
            </a:r>
            <a:endParaRPr/>
          </a:p>
          <a:p>
            <a:pPr indent="-334327" lvl="0" marL="457200" rtl="0" algn="l">
              <a:spcBef>
                <a:spcPts val="0"/>
              </a:spcBef>
              <a:spcAft>
                <a:spcPts val="0"/>
              </a:spcAft>
              <a:buSzPct val="100000"/>
              <a:buChar char="●"/>
            </a:pPr>
            <a:r>
              <a:rPr lang="en"/>
              <a:t>We can say that deque is a generalized version of the queue.</a:t>
            </a:r>
            <a:endParaRPr/>
          </a:p>
          <a:p>
            <a:pPr indent="-334327" lvl="0" marL="457200" rtl="0" algn="l">
              <a:spcBef>
                <a:spcPts val="0"/>
              </a:spcBef>
              <a:spcAft>
                <a:spcPts val="0"/>
              </a:spcAft>
              <a:buSzPct val="100000"/>
              <a:buChar char="●"/>
            </a:pPr>
            <a:r>
              <a:rPr lang="en"/>
              <a:t>Though the insertion and deletion in a deque can be performed on both ends, it does not follow the FIFO rule.</a:t>
            </a:r>
            <a:endParaRPr/>
          </a:p>
          <a:p>
            <a:pPr indent="-334327" lvl="0" marL="457200" rtl="0" algn="l">
              <a:spcBef>
                <a:spcPts val="0"/>
              </a:spcBef>
              <a:spcAft>
                <a:spcPts val="0"/>
              </a:spcAft>
              <a:buSzPct val="100000"/>
              <a:buChar char="●"/>
            </a:pPr>
            <a:r>
              <a:rPr lang="en"/>
              <a:t>There are the following operations that can be applied on a deque -</a:t>
            </a:r>
            <a:endParaRPr/>
          </a:p>
          <a:p>
            <a:pPr indent="-310832" lvl="1" marL="914400" rtl="0" algn="l">
              <a:spcBef>
                <a:spcPts val="0"/>
              </a:spcBef>
              <a:spcAft>
                <a:spcPts val="0"/>
              </a:spcAft>
              <a:buSzPct val="100000"/>
              <a:buChar char="○"/>
            </a:pPr>
            <a:r>
              <a:rPr lang="en"/>
              <a:t>Insertion at front</a:t>
            </a:r>
            <a:endParaRPr/>
          </a:p>
          <a:p>
            <a:pPr indent="-310832" lvl="1" marL="914400" rtl="0" algn="l">
              <a:spcBef>
                <a:spcPts val="0"/>
              </a:spcBef>
              <a:spcAft>
                <a:spcPts val="0"/>
              </a:spcAft>
              <a:buSzPct val="100000"/>
              <a:buChar char="○"/>
            </a:pPr>
            <a:r>
              <a:rPr lang="en"/>
              <a:t>Insertion at rear</a:t>
            </a:r>
            <a:endParaRPr/>
          </a:p>
          <a:p>
            <a:pPr indent="-310832" lvl="1" marL="914400" rtl="0" algn="l">
              <a:spcBef>
                <a:spcPts val="0"/>
              </a:spcBef>
              <a:spcAft>
                <a:spcPts val="0"/>
              </a:spcAft>
              <a:buSzPct val="100000"/>
              <a:buChar char="○"/>
            </a:pPr>
            <a:r>
              <a:rPr lang="en"/>
              <a:t>Deletion at front</a:t>
            </a:r>
            <a:endParaRPr/>
          </a:p>
          <a:p>
            <a:pPr indent="-310832" lvl="1" marL="914400" rtl="0" algn="l">
              <a:spcBef>
                <a:spcPts val="0"/>
              </a:spcBef>
              <a:spcAft>
                <a:spcPts val="0"/>
              </a:spcAft>
              <a:buSzPct val="100000"/>
              <a:buChar char="○"/>
            </a:pPr>
            <a:r>
              <a:rPr lang="en"/>
              <a:t>Deletion at rear</a:t>
            </a:r>
            <a:endParaRPr/>
          </a:p>
          <a:p>
            <a:pPr indent="-334327" lvl="0" marL="457200" rtl="0" algn="l">
              <a:spcBef>
                <a:spcPts val="0"/>
              </a:spcBef>
              <a:spcAft>
                <a:spcPts val="0"/>
              </a:spcAft>
              <a:buSzPct val="100000"/>
              <a:buChar char="●"/>
            </a:pPr>
            <a:r>
              <a:rPr lang="en"/>
              <a:t>Mainly two types of deque:</a:t>
            </a:r>
            <a:endParaRPr/>
          </a:p>
          <a:p>
            <a:pPr indent="-310832" lvl="1" marL="914400" rtl="0" algn="l">
              <a:spcBef>
                <a:spcPts val="0"/>
              </a:spcBef>
              <a:spcAft>
                <a:spcPts val="0"/>
              </a:spcAft>
              <a:buSzPct val="100000"/>
              <a:buChar char="○"/>
            </a:pPr>
            <a:r>
              <a:rPr lang="en"/>
              <a:t>Input restricted queue</a:t>
            </a:r>
            <a:endParaRPr/>
          </a:p>
          <a:p>
            <a:pPr indent="-310832" lvl="1" marL="914400" rtl="0" algn="l">
              <a:spcBef>
                <a:spcPts val="0"/>
              </a:spcBef>
              <a:spcAft>
                <a:spcPts val="0"/>
              </a:spcAft>
              <a:buSzPct val="100000"/>
              <a:buChar char="○"/>
            </a:pPr>
            <a:r>
              <a:rPr lang="en"/>
              <a:t>Output restricted queue</a:t>
            </a:r>
            <a:endParaRPr/>
          </a:p>
        </p:txBody>
      </p:sp>
      <p:pic>
        <p:nvPicPr>
          <p:cNvPr id="360" name="Google Shape;360;p56"/>
          <p:cNvPicPr preferRelativeResize="0"/>
          <p:nvPr/>
        </p:nvPicPr>
        <p:blipFill>
          <a:blip r:embed="rId3">
            <a:alphaModFix/>
          </a:blip>
          <a:stretch>
            <a:fillRect/>
          </a:stretch>
        </p:blipFill>
        <p:spPr>
          <a:xfrm>
            <a:off x="2514600" y="3057425"/>
            <a:ext cx="6667500" cy="12001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Fundamentals of Dequeue…</a:t>
            </a:r>
            <a:endParaRPr/>
          </a:p>
        </p:txBody>
      </p:sp>
      <p:pic>
        <p:nvPicPr>
          <p:cNvPr id="366" name="Google Shape;366;p57"/>
          <p:cNvPicPr preferRelativeResize="0"/>
          <p:nvPr/>
        </p:nvPicPr>
        <p:blipFill>
          <a:blip r:embed="rId3">
            <a:alphaModFix/>
          </a:blip>
          <a:stretch>
            <a:fillRect/>
          </a:stretch>
        </p:blipFill>
        <p:spPr>
          <a:xfrm>
            <a:off x="152400" y="1361975"/>
            <a:ext cx="5715000" cy="1781175"/>
          </a:xfrm>
          <a:prstGeom prst="rect">
            <a:avLst/>
          </a:prstGeom>
          <a:noFill/>
          <a:ln>
            <a:noFill/>
          </a:ln>
        </p:spPr>
      </p:pic>
      <p:pic>
        <p:nvPicPr>
          <p:cNvPr id="367" name="Google Shape;367;p57"/>
          <p:cNvPicPr preferRelativeResize="0"/>
          <p:nvPr/>
        </p:nvPicPr>
        <p:blipFill>
          <a:blip r:embed="rId4">
            <a:alphaModFix/>
          </a:blip>
          <a:stretch>
            <a:fillRect/>
          </a:stretch>
        </p:blipFill>
        <p:spPr>
          <a:xfrm>
            <a:off x="142875" y="3281363"/>
            <a:ext cx="5657850" cy="1781175"/>
          </a:xfrm>
          <a:prstGeom prst="rect">
            <a:avLst/>
          </a:prstGeom>
          <a:noFill/>
          <a:ln>
            <a:noFill/>
          </a:ln>
        </p:spPr>
      </p:pic>
      <p:sp>
        <p:nvSpPr>
          <p:cNvPr id="368" name="Google Shape;368;p57"/>
          <p:cNvSpPr txBox="1"/>
          <p:nvPr/>
        </p:nvSpPr>
        <p:spPr>
          <a:xfrm>
            <a:off x="6021650" y="1342325"/>
            <a:ext cx="2885400" cy="3525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In input restricted queue, insertion operation can be performed at only one end, while deletion can be performed from both ends.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In output restricted queue, deletion operation can be performed at only one end, while insertion can be performed from both ends.</a:t>
            </a:r>
            <a:endParaRPr>
              <a:latin typeface="Open Sans"/>
              <a:ea typeface="Open Sans"/>
              <a:cs typeface="Open Sans"/>
              <a:sym typeface="Open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 of Deque</a:t>
            </a:r>
            <a:endParaRPr/>
          </a:p>
        </p:txBody>
      </p:sp>
      <p:sp>
        <p:nvSpPr>
          <p:cNvPr id="374" name="Google Shape;374;p5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b="1" lang="en"/>
              <a:t>Palindrome checking:</a:t>
            </a:r>
            <a:r>
              <a:rPr lang="en"/>
              <a:t> Check if a word or phrase is a palindrome, by comparing the first and last characters, the second and second-to-last characters, and so on.</a:t>
            </a:r>
            <a:endParaRPr/>
          </a:p>
          <a:p>
            <a:pPr indent="-325755" lvl="0" marL="457200" rtl="0" algn="l">
              <a:spcBef>
                <a:spcPts val="0"/>
              </a:spcBef>
              <a:spcAft>
                <a:spcPts val="0"/>
              </a:spcAft>
              <a:buSzPct val="100000"/>
              <a:buChar char="●"/>
            </a:pPr>
            <a:r>
              <a:rPr b="1" lang="en"/>
              <a:t>Graph traversal:</a:t>
            </a:r>
            <a:r>
              <a:rPr lang="en"/>
              <a:t> Used as an alternative for Breadth-First Search (BFS) on a graph</a:t>
            </a:r>
            <a:endParaRPr/>
          </a:p>
          <a:p>
            <a:pPr indent="-325755" lvl="0" marL="457200" rtl="0" algn="l">
              <a:spcBef>
                <a:spcPts val="0"/>
              </a:spcBef>
              <a:spcAft>
                <a:spcPts val="0"/>
              </a:spcAft>
              <a:buSzPct val="100000"/>
              <a:buChar char="●"/>
            </a:pPr>
            <a:r>
              <a:rPr b="1" lang="en"/>
              <a:t>Multi-level undo/redo functionality:</a:t>
            </a:r>
            <a:r>
              <a:rPr lang="en"/>
              <a:t> Each time a user performs an action, the current state of the application is pushed onto the deque. When the user undoes an action, the front of the deque is popped, and the previous state is restored. When the user redoes an action, the next state is popped from the deque.</a:t>
            </a:r>
            <a:endParaRPr/>
          </a:p>
          <a:p>
            <a:pPr indent="-325755" lvl="0" marL="457200" rtl="0" algn="l">
              <a:spcBef>
                <a:spcPts val="0"/>
              </a:spcBef>
              <a:spcAft>
                <a:spcPts val="0"/>
              </a:spcAft>
              <a:buSzPct val="100000"/>
              <a:buChar char="●"/>
            </a:pPr>
            <a:r>
              <a:rPr b="1" lang="en"/>
              <a:t>Task scheduler:</a:t>
            </a:r>
            <a:r>
              <a:rPr lang="en"/>
              <a:t> Deques can be used to implement a task scheduler that keeps track of tasks to be executed. Tasks can be added to the back of the deque, and the scheduler can remove tasks from the front of the deque and execute them.</a:t>
            </a:r>
            <a:endParaRPr/>
          </a:p>
          <a:p>
            <a:pPr indent="-325755" lvl="0" marL="457200" rtl="0" algn="l">
              <a:spcBef>
                <a:spcPts val="0"/>
              </a:spcBef>
              <a:spcAft>
                <a:spcPts val="0"/>
              </a:spcAft>
              <a:buSzPct val="100000"/>
              <a:buChar char="●"/>
            </a:pPr>
            <a:r>
              <a:rPr b="1" lang="en"/>
              <a:t>Hybrid stack and queue:</a:t>
            </a:r>
            <a:r>
              <a:rPr lang="en"/>
              <a:t> It supports both operations.</a:t>
            </a:r>
            <a:endParaRPr/>
          </a:p>
          <a:p>
            <a:pPr indent="-325755" lvl="0" marL="457200" rtl="0" algn="l">
              <a:spcBef>
                <a:spcPts val="0"/>
              </a:spcBef>
              <a:spcAft>
                <a:spcPts val="0"/>
              </a:spcAft>
              <a:buSzPct val="100000"/>
              <a:buChar char="●"/>
            </a:pPr>
            <a:r>
              <a:rPr b="1" lang="en"/>
              <a:t>K Maximum:</a:t>
            </a:r>
            <a:r>
              <a:rPr lang="en"/>
              <a:t> next maximum  in a subarray (sliding-window-maximum-of-all-subarrays-of-size-k) by using monotonically decreasing deque)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Knowledge Check</a:t>
            </a:r>
            <a:endParaRPr/>
          </a:p>
        </p:txBody>
      </p:sp>
      <p:sp>
        <p:nvSpPr>
          <p:cNvPr id="380" name="Google Shape;380;p5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1. What is a deque?</a:t>
            </a:r>
            <a:endParaRPr/>
          </a:p>
          <a:p>
            <a:pPr indent="0" lvl="0" marL="0" rtl="0" algn="l">
              <a:spcBef>
                <a:spcPts val="1200"/>
              </a:spcBef>
              <a:spcAft>
                <a:spcPts val="0"/>
              </a:spcAft>
              <a:buNone/>
            </a:pPr>
            <a:r>
              <a:rPr lang="en"/>
              <a:t>a) A queue with insert/delete defined for both front and rear ends of the queue ←</a:t>
            </a:r>
            <a:endParaRPr/>
          </a:p>
          <a:p>
            <a:pPr indent="0" lvl="0" marL="0" rtl="0" algn="l">
              <a:spcBef>
                <a:spcPts val="1200"/>
              </a:spcBef>
              <a:spcAft>
                <a:spcPts val="0"/>
              </a:spcAft>
              <a:buNone/>
            </a:pPr>
            <a:r>
              <a:rPr lang="en"/>
              <a:t>b) A queue implemented with a doubly linked list</a:t>
            </a:r>
            <a:endParaRPr/>
          </a:p>
          <a:p>
            <a:pPr indent="0" lvl="0" marL="0" rtl="0" algn="l">
              <a:spcBef>
                <a:spcPts val="1200"/>
              </a:spcBef>
              <a:spcAft>
                <a:spcPts val="0"/>
              </a:spcAft>
              <a:buNone/>
            </a:pPr>
            <a:r>
              <a:rPr lang="en"/>
              <a:t>c) A queue implemented with both singly and doubly linked lists</a:t>
            </a:r>
            <a:endParaRPr/>
          </a:p>
          <a:p>
            <a:pPr indent="0" lvl="0" marL="0" rtl="0" algn="l">
              <a:spcBef>
                <a:spcPts val="1200"/>
              </a:spcBef>
              <a:spcAft>
                <a:spcPts val="0"/>
              </a:spcAft>
              <a:buNone/>
            </a:pPr>
            <a:r>
              <a:rPr lang="en"/>
              <a:t>d) A queue with insert/delete defined for front side of the queue</a:t>
            </a:r>
            <a:endParaRPr/>
          </a:p>
          <a:p>
            <a:pPr indent="0" lvl="0" marL="0" rtl="0" algn="l">
              <a:spcBef>
                <a:spcPts val="1200"/>
              </a:spcBef>
              <a:spcAft>
                <a:spcPts val="0"/>
              </a:spcAft>
              <a:buNone/>
            </a:pPr>
            <a:r>
              <a:rPr lang="en"/>
              <a:t>2. What are the applications of dequeue?</a:t>
            </a:r>
            <a:endParaRPr/>
          </a:p>
          <a:p>
            <a:pPr indent="0" lvl="0" marL="0" rtl="0" algn="l">
              <a:spcBef>
                <a:spcPts val="1200"/>
              </a:spcBef>
              <a:spcAft>
                <a:spcPts val="0"/>
              </a:spcAft>
              <a:buNone/>
            </a:pPr>
            <a:r>
              <a:rPr lang="en"/>
              <a:t>a) A-Steal job scheduling algorithm</a:t>
            </a:r>
            <a:endParaRPr/>
          </a:p>
          <a:p>
            <a:pPr indent="0" lvl="0" marL="0" rtl="0" algn="l">
              <a:spcBef>
                <a:spcPts val="1200"/>
              </a:spcBef>
              <a:spcAft>
                <a:spcPts val="0"/>
              </a:spcAft>
              <a:buNone/>
            </a:pPr>
            <a:r>
              <a:rPr lang="en"/>
              <a:t>b) Can be used as both stack and queue</a:t>
            </a:r>
            <a:endParaRPr/>
          </a:p>
          <a:p>
            <a:pPr indent="0" lvl="0" marL="0" rtl="0" algn="l">
              <a:spcBef>
                <a:spcPts val="1200"/>
              </a:spcBef>
              <a:spcAft>
                <a:spcPts val="0"/>
              </a:spcAft>
              <a:buNone/>
            </a:pPr>
            <a:r>
              <a:rPr lang="en"/>
              <a:t>c) To find the maximum of all sub arrays of size k</a:t>
            </a:r>
            <a:endParaRPr/>
          </a:p>
          <a:p>
            <a:pPr indent="0" lvl="0" marL="0" rtl="0" algn="l">
              <a:spcBef>
                <a:spcPts val="1200"/>
              </a:spcBef>
              <a:spcAft>
                <a:spcPts val="1200"/>
              </a:spcAft>
              <a:buNone/>
            </a:pPr>
            <a:r>
              <a:rPr lang="en"/>
              <a:t>d) All of the mentioned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0"/>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Homework</a:t>
            </a:r>
            <a:endParaRPr/>
          </a:p>
        </p:txBody>
      </p:sp>
      <p:sp>
        <p:nvSpPr>
          <p:cNvPr id="386" name="Google Shape;386;p60"/>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387" name="Google Shape;387;p6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Theory</a:t>
            </a:r>
            <a:endParaRPr/>
          </a:p>
          <a:p>
            <a:pPr indent="-342900" lvl="0" marL="457200" rtl="0" algn="l">
              <a:spcBef>
                <a:spcPts val="0"/>
              </a:spcBef>
              <a:spcAft>
                <a:spcPts val="0"/>
              </a:spcAft>
              <a:buSzPts val="1800"/>
              <a:buChar char="●"/>
            </a:pPr>
            <a:r>
              <a:rPr lang="en"/>
              <a:t>Practice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Homeworks</a:t>
            </a:r>
            <a:endParaRPr/>
          </a:p>
        </p:txBody>
      </p:sp>
      <p:sp>
        <p:nvSpPr>
          <p:cNvPr id="393" name="Google Shape;393;p6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Clr>
                <a:srgbClr val="000000"/>
              </a:buClr>
              <a:buSzPts val="1400"/>
              <a:buAutoNum type="arabicPeriod"/>
            </a:pPr>
            <a:r>
              <a:rPr lang="en" sz="1400">
                <a:solidFill>
                  <a:srgbClr val="000000"/>
                </a:solidFill>
              </a:rPr>
              <a:t>Is there any role/change of Front while inserting an element into the queue? If yes then state the case(s) with suitable examples. </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Is there any role/change of Rear while deleting an element from the queue? If yes then state the case(s) with suitable examples. </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How many cases exist in queue operations where Front and Rear have the same value? List out all of those and explain the cases. </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Write full-proof/intense algorithm for Enqueue and Dequeue operations in Queue. Note- Please ensure that the overflow or underflow conditions are mentioned.</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Write the algorithm for Enqueue operation in Circular Queue. Note- Please ensure that the overflow or underflow conditions are mentioned.</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Write the algorithm for Dequeue operation in Circular Queue.</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List out the limitations of a linear queue. Which data structure overcomes such limitations?</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When the memory spaces are wasted in a linear queue? Is there only one case? Write all the conditions.</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Queue in Real-life</a:t>
            </a:r>
            <a:endParaRPr/>
          </a:p>
        </p:txBody>
      </p:sp>
      <p:pic>
        <p:nvPicPr>
          <p:cNvPr id="94" name="Google Shape;94;p17"/>
          <p:cNvPicPr preferRelativeResize="0"/>
          <p:nvPr/>
        </p:nvPicPr>
        <p:blipFill>
          <a:blip r:embed="rId3">
            <a:alphaModFix/>
          </a:blip>
          <a:stretch>
            <a:fillRect/>
          </a:stretch>
        </p:blipFill>
        <p:spPr>
          <a:xfrm>
            <a:off x="152400" y="1533425"/>
            <a:ext cx="4333875" cy="3181350"/>
          </a:xfrm>
          <a:prstGeom prst="rect">
            <a:avLst/>
          </a:prstGeom>
          <a:noFill/>
          <a:ln>
            <a:noFill/>
          </a:ln>
        </p:spPr>
      </p:pic>
      <p:pic>
        <p:nvPicPr>
          <p:cNvPr id="95" name="Google Shape;95;p17"/>
          <p:cNvPicPr preferRelativeResize="0"/>
          <p:nvPr/>
        </p:nvPicPr>
        <p:blipFill>
          <a:blip r:embed="rId4">
            <a:alphaModFix/>
          </a:blip>
          <a:stretch>
            <a:fillRect/>
          </a:stretch>
        </p:blipFill>
        <p:spPr>
          <a:xfrm>
            <a:off x="4572000" y="1605900"/>
            <a:ext cx="4352925" cy="2659450"/>
          </a:xfrm>
          <a:prstGeom prst="rect">
            <a:avLst/>
          </a:prstGeom>
          <a:noFill/>
          <a:ln>
            <a:noFill/>
          </a:ln>
        </p:spPr>
      </p:pic>
      <p:sp>
        <p:nvSpPr>
          <p:cNvPr id="96" name="Google Shape;96;p17"/>
          <p:cNvSpPr txBox="1"/>
          <p:nvPr/>
        </p:nvSpPr>
        <p:spPr>
          <a:xfrm>
            <a:off x="4604050" y="4415875"/>
            <a:ext cx="4333800" cy="29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BEST Buses</a:t>
            </a:r>
            <a:endParaRPr>
              <a:latin typeface="Open Sans"/>
              <a:ea typeface="Open Sans"/>
              <a:cs typeface="Open Sans"/>
              <a:sym typeface="Open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2"/>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Conclusions</a:t>
            </a:r>
            <a:endParaRPr/>
          </a:p>
        </p:txBody>
      </p:sp>
      <p:sp>
        <p:nvSpPr>
          <p:cNvPr id="399" name="Google Shape;399;p62"/>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400" name="Google Shape;400;p6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Summary</a:t>
            </a:r>
            <a:endParaRPr/>
          </a:p>
          <a:p>
            <a:pPr indent="-342900" lvl="0" marL="457200" rtl="0" algn="l">
              <a:spcBef>
                <a:spcPts val="0"/>
              </a:spcBef>
              <a:spcAft>
                <a:spcPts val="0"/>
              </a:spcAft>
              <a:buSzPts val="1800"/>
              <a:buChar char="●"/>
            </a:pPr>
            <a:r>
              <a:rPr lang="en"/>
              <a:t>Conclusions</a:t>
            </a:r>
            <a:endParaRPr/>
          </a:p>
          <a:p>
            <a:pPr indent="-342900" lvl="0" marL="457200" rtl="0" algn="l">
              <a:spcBef>
                <a:spcPts val="0"/>
              </a:spcBef>
              <a:spcAft>
                <a:spcPts val="0"/>
              </a:spcAft>
              <a:buSzPts val="1800"/>
              <a:buChar char="●"/>
            </a:pPr>
            <a:r>
              <a:rPr lang="en"/>
              <a:t>Further Reading</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406" name="Google Shape;406;p6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The queue is one of the most common abstract data structures</a:t>
            </a:r>
            <a:endParaRPr/>
          </a:p>
          <a:p>
            <a:pPr indent="-325755" lvl="0" marL="457200" rtl="0" algn="l">
              <a:spcBef>
                <a:spcPts val="1200"/>
              </a:spcBef>
              <a:spcAft>
                <a:spcPts val="0"/>
              </a:spcAft>
              <a:buSzPct val="100000"/>
              <a:buChar char="●"/>
            </a:pPr>
            <a:r>
              <a:rPr lang="en"/>
              <a:t>Understanding how a queue works is trivial</a:t>
            </a:r>
            <a:endParaRPr/>
          </a:p>
          <a:p>
            <a:pPr indent="-325755" lvl="0" marL="457200" rtl="0" algn="l">
              <a:spcBef>
                <a:spcPts val="0"/>
              </a:spcBef>
              <a:spcAft>
                <a:spcPts val="0"/>
              </a:spcAft>
              <a:buSzPct val="100000"/>
              <a:buChar char="●"/>
            </a:pPr>
            <a:r>
              <a:rPr lang="en"/>
              <a:t>The implementation is only slightly more difficult than that of a stack</a:t>
            </a:r>
            <a:endParaRPr/>
          </a:p>
          <a:p>
            <a:pPr indent="0" lvl="0" marL="0" rtl="0" algn="l">
              <a:spcBef>
                <a:spcPts val="1200"/>
              </a:spcBef>
              <a:spcAft>
                <a:spcPts val="0"/>
              </a:spcAft>
              <a:buNone/>
            </a:pPr>
            <a:r>
              <a:rPr lang="en"/>
              <a:t>Applications include:</a:t>
            </a:r>
            <a:endParaRPr/>
          </a:p>
          <a:p>
            <a:pPr indent="-325755" lvl="0" marL="457200" rtl="0" algn="l">
              <a:spcBef>
                <a:spcPts val="1200"/>
              </a:spcBef>
              <a:spcAft>
                <a:spcPts val="0"/>
              </a:spcAft>
              <a:buSzPct val="100000"/>
              <a:buChar char="●"/>
            </a:pPr>
            <a:r>
              <a:rPr lang="en"/>
              <a:t>Queuing clients in a client-server model</a:t>
            </a:r>
            <a:endParaRPr/>
          </a:p>
          <a:p>
            <a:pPr indent="-325755" lvl="0" marL="457200" rtl="0" algn="l">
              <a:spcBef>
                <a:spcPts val="0"/>
              </a:spcBef>
              <a:spcAft>
                <a:spcPts val="0"/>
              </a:spcAft>
              <a:buSzPct val="100000"/>
              <a:buChar char="●"/>
            </a:pPr>
            <a:r>
              <a:rPr lang="en"/>
              <a:t>Breadth-first traversals of trees/graphs</a:t>
            </a:r>
            <a:endParaRPr/>
          </a:p>
          <a:p>
            <a:pPr indent="-325755" lvl="0" marL="457200" rtl="0" algn="l">
              <a:spcBef>
                <a:spcPts val="0"/>
              </a:spcBef>
              <a:spcAft>
                <a:spcPts val="0"/>
              </a:spcAft>
              <a:buSzPct val="100000"/>
              <a:buChar char="●"/>
            </a:pPr>
            <a:r>
              <a:rPr lang="en"/>
              <a:t>CPU Scheduling</a:t>
            </a:r>
            <a:endParaRPr/>
          </a:p>
          <a:p>
            <a:pPr indent="0" lvl="0" marL="0" rtl="0" algn="l">
              <a:spcBef>
                <a:spcPts val="1200"/>
              </a:spcBef>
              <a:spcAft>
                <a:spcPts val="0"/>
              </a:spcAft>
              <a:buNone/>
            </a:pPr>
            <a:r>
              <a:rPr lang="en"/>
              <a:t>Special queues exist to make better utility:</a:t>
            </a:r>
            <a:endParaRPr/>
          </a:p>
          <a:p>
            <a:pPr indent="-325755" lvl="0" marL="457200" rtl="0" algn="l">
              <a:spcBef>
                <a:spcPts val="1200"/>
              </a:spcBef>
              <a:spcAft>
                <a:spcPts val="0"/>
              </a:spcAft>
              <a:buSzPct val="100000"/>
              <a:buChar char="●"/>
            </a:pPr>
            <a:r>
              <a:rPr lang="en"/>
              <a:t>Circular Queue: efficiently use the spaces</a:t>
            </a:r>
            <a:endParaRPr/>
          </a:p>
          <a:p>
            <a:pPr indent="-325755" lvl="0" marL="457200" rtl="0" algn="l">
              <a:spcBef>
                <a:spcPts val="0"/>
              </a:spcBef>
              <a:spcAft>
                <a:spcPts val="0"/>
              </a:spcAft>
              <a:buSzPct val="100000"/>
              <a:buChar char="●"/>
            </a:pPr>
            <a:r>
              <a:rPr lang="en"/>
              <a:t>Deque: mixed up operations and quick but complex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Queue in Real-life…</a:t>
            </a:r>
            <a:endParaRPr/>
          </a:p>
        </p:txBody>
      </p:sp>
      <p:pic>
        <p:nvPicPr>
          <p:cNvPr id="102" name="Google Shape;102;p18"/>
          <p:cNvPicPr preferRelativeResize="0"/>
          <p:nvPr/>
        </p:nvPicPr>
        <p:blipFill>
          <a:blip r:embed="rId3">
            <a:alphaModFix/>
          </a:blip>
          <a:stretch>
            <a:fillRect/>
          </a:stretch>
        </p:blipFill>
        <p:spPr>
          <a:xfrm>
            <a:off x="228600" y="1457225"/>
            <a:ext cx="5715000" cy="1390650"/>
          </a:xfrm>
          <a:prstGeom prst="rect">
            <a:avLst/>
          </a:prstGeom>
          <a:noFill/>
          <a:ln>
            <a:noFill/>
          </a:ln>
        </p:spPr>
      </p:pic>
      <p:pic>
        <p:nvPicPr>
          <p:cNvPr id="103" name="Google Shape;103;p18"/>
          <p:cNvPicPr preferRelativeResize="0"/>
          <p:nvPr/>
        </p:nvPicPr>
        <p:blipFill>
          <a:blip r:embed="rId4">
            <a:alphaModFix/>
          </a:blip>
          <a:stretch>
            <a:fillRect/>
          </a:stretch>
        </p:blipFill>
        <p:spPr>
          <a:xfrm>
            <a:off x="6021650" y="2964625"/>
            <a:ext cx="3122350" cy="2033449"/>
          </a:xfrm>
          <a:prstGeom prst="rect">
            <a:avLst/>
          </a:prstGeom>
          <a:noFill/>
          <a:ln>
            <a:noFill/>
          </a:ln>
        </p:spPr>
      </p:pic>
      <p:sp>
        <p:nvSpPr>
          <p:cNvPr id="104" name="Google Shape;104;p18"/>
          <p:cNvSpPr txBox="1"/>
          <p:nvPr/>
        </p:nvSpPr>
        <p:spPr>
          <a:xfrm>
            <a:off x="6109475" y="1671300"/>
            <a:ext cx="2784900" cy="1200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Both ends are open</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One end entry</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Another end exit</a:t>
            </a:r>
            <a:endParaRPr>
              <a:latin typeface="Open Sans"/>
              <a:ea typeface="Open Sans"/>
              <a:cs typeface="Open Sans"/>
              <a:sym typeface="Open Sans"/>
            </a:endParaRPr>
          </a:p>
        </p:txBody>
      </p:sp>
      <p:pic>
        <p:nvPicPr>
          <p:cNvPr id="105" name="Google Shape;105;p18"/>
          <p:cNvPicPr preferRelativeResize="0"/>
          <p:nvPr/>
        </p:nvPicPr>
        <p:blipFill>
          <a:blip r:embed="rId5">
            <a:alphaModFix/>
          </a:blip>
          <a:stretch>
            <a:fillRect/>
          </a:stretch>
        </p:blipFill>
        <p:spPr>
          <a:xfrm>
            <a:off x="228600" y="3000275"/>
            <a:ext cx="5715000" cy="1990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Queue in Computer</a:t>
            </a:r>
            <a:endParaRPr/>
          </a:p>
        </p:txBody>
      </p:sp>
      <p:pic>
        <p:nvPicPr>
          <p:cNvPr id="111" name="Google Shape;111;p19"/>
          <p:cNvPicPr preferRelativeResize="0"/>
          <p:nvPr/>
        </p:nvPicPr>
        <p:blipFill>
          <a:blip r:embed="rId3">
            <a:alphaModFix/>
          </a:blip>
          <a:stretch>
            <a:fillRect/>
          </a:stretch>
        </p:blipFill>
        <p:spPr>
          <a:xfrm>
            <a:off x="1938900" y="3817550"/>
            <a:ext cx="5715000" cy="1200150"/>
          </a:xfrm>
          <a:prstGeom prst="rect">
            <a:avLst/>
          </a:prstGeom>
          <a:noFill/>
          <a:ln>
            <a:noFill/>
          </a:ln>
        </p:spPr>
      </p:pic>
      <p:pic>
        <p:nvPicPr>
          <p:cNvPr id="112" name="Google Shape;112;p19"/>
          <p:cNvPicPr preferRelativeResize="0"/>
          <p:nvPr/>
        </p:nvPicPr>
        <p:blipFill>
          <a:blip r:embed="rId4">
            <a:alphaModFix/>
          </a:blip>
          <a:stretch>
            <a:fillRect/>
          </a:stretch>
        </p:blipFill>
        <p:spPr>
          <a:xfrm>
            <a:off x="567300" y="1380088"/>
            <a:ext cx="8096250" cy="2362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Queue in Computer…</a:t>
            </a:r>
            <a:endParaRPr/>
          </a:p>
        </p:txBody>
      </p:sp>
      <p:pic>
        <p:nvPicPr>
          <p:cNvPr id="118" name="Google Shape;118;p20"/>
          <p:cNvPicPr preferRelativeResize="0"/>
          <p:nvPr/>
        </p:nvPicPr>
        <p:blipFill>
          <a:blip r:embed="rId3">
            <a:alphaModFix/>
          </a:blip>
          <a:stretch>
            <a:fillRect/>
          </a:stretch>
        </p:blipFill>
        <p:spPr>
          <a:xfrm>
            <a:off x="152400" y="1838225"/>
            <a:ext cx="4676775" cy="2628900"/>
          </a:xfrm>
          <a:prstGeom prst="rect">
            <a:avLst/>
          </a:prstGeom>
          <a:noFill/>
          <a:ln>
            <a:noFill/>
          </a:ln>
        </p:spPr>
      </p:pic>
      <p:pic>
        <p:nvPicPr>
          <p:cNvPr id="119" name="Google Shape;119;p20"/>
          <p:cNvPicPr preferRelativeResize="0"/>
          <p:nvPr/>
        </p:nvPicPr>
        <p:blipFill>
          <a:blip r:embed="rId4">
            <a:alphaModFix/>
          </a:blip>
          <a:stretch>
            <a:fillRect/>
          </a:stretch>
        </p:blipFill>
        <p:spPr>
          <a:xfrm>
            <a:off x="4981575" y="2066825"/>
            <a:ext cx="4010024" cy="23886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Queue in Computer…</a:t>
            </a:r>
            <a:endParaRPr/>
          </a:p>
        </p:txBody>
      </p:sp>
      <p:pic>
        <p:nvPicPr>
          <p:cNvPr id="125" name="Google Shape;125;p21"/>
          <p:cNvPicPr preferRelativeResize="0"/>
          <p:nvPr/>
        </p:nvPicPr>
        <p:blipFill>
          <a:blip r:embed="rId3">
            <a:alphaModFix/>
          </a:blip>
          <a:stretch>
            <a:fillRect/>
          </a:stretch>
        </p:blipFill>
        <p:spPr>
          <a:xfrm>
            <a:off x="152400" y="1304825"/>
            <a:ext cx="6402828" cy="3686275"/>
          </a:xfrm>
          <a:prstGeom prst="rect">
            <a:avLst/>
          </a:prstGeom>
          <a:noFill/>
          <a:ln>
            <a:noFill/>
          </a:ln>
        </p:spPr>
      </p:pic>
      <p:sp>
        <p:nvSpPr>
          <p:cNvPr id="126" name="Google Shape;126;p21"/>
          <p:cNvSpPr txBox="1"/>
          <p:nvPr/>
        </p:nvSpPr>
        <p:spPr>
          <a:xfrm>
            <a:off x="6749275" y="1329775"/>
            <a:ext cx="2232900" cy="3575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A server may have multiple CPUs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Many clients are connected concurrently</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The data processing is interleaved, unnoticed by clients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Waiting can be at communication channel, processing unit, etc.</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