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f3a2c4a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f3a2c4a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f5d0404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f5d0404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10e0171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10e0171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5d0404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5d0404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105e56b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105e56b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0b5980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0b5980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0b59806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0b59806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0b59806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0b59806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b59806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b59806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0b5980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0b5980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b957ef6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b957ef6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0b59806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0b59806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0b59806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0b59806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0b598066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0b598066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0b598066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0b59806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f5d0404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f5d0404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0d87f8ee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0d87f8ee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0d87f8e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0d87f8e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0d87f8e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0d87f8e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0d87f8ee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0d87f8ee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0d87f8ee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0d87f8ee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17ea00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17ea0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105e56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105e56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f5d0404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f5d0404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f5d0404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f5d0404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0d87f8ee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0d87f8ee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3a2c4a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3a2c4a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17ea00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f17ea00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17ea00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f17ea00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f17ea00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f17ea00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17ea00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17ea00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f3a2c4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f3a2c4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(Single) Linked List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Unit-2 Lecture-4</a:t>
            </a:r>
            <a:endParaRPr/>
          </a:p>
        </p:txBody>
      </p:sp>
      <p:pic>
        <p:nvPicPr>
          <p:cNvPr id="68" name="Google Shape;68;p13"/>
          <p:cNvPicPr preferRelativeResize="0"/>
          <p:nvPr/>
        </p:nvPicPr>
        <p:blipFill>
          <a:blip r:embed="rId3">
            <a:alphaModFix/>
          </a:blip>
          <a:stretch>
            <a:fillRect/>
          </a:stretch>
        </p:blipFill>
        <p:spPr>
          <a:xfrm>
            <a:off x="0" y="-1"/>
            <a:ext cx="1008058" cy="1022400"/>
          </a:xfrm>
          <a:prstGeom prst="rect">
            <a:avLst/>
          </a:prstGeom>
          <a:noFill/>
          <a:ln>
            <a:noFill/>
          </a:ln>
        </p:spPr>
      </p:pic>
      <p:sp>
        <p:nvSpPr>
          <p:cNvPr id="69" name="Google Shape;69;p13"/>
          <p:cNvSpPr txBox="1"/>
          <p:nvPr/>
        </p:nvSpPr>
        <p:spPr>
          <a:xfrm>
            <a:off x="986950" y="3511250"/>
            <a:ext cx="71553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95D46"/>
                </a:solidFill>
                <a:latin typeface="Open Sans"/>
                <a:ea typeface="Open Sans"/>
                <a:cs typeface="Open Sans"/>
                <a:sym typeface="Open Sans"/>
              </a:rPr>
              <a:t>Dr. Dillip Rout, Assistant Professor, Dept. of Computer Science and Engineering</a:t>
            </a:r>
            <a:endParaRPr>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Singly Linked List</a:t>
            </a:r>
            <a:endParaRPr/>
          </a:p>
        </p:txBody>
      </p:sp>
      <p:sp>
        <p:nvSpPr>
          <p:cNvPr id="133" name="Google Shape;13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node contains two fields i.e. data stored at that particular address and the pointer which contains the address of the next node in the memory.</a:t>
            </a:r>
            <a:endParaRPr/>
          </a:p>
          <a:p>
            <a:pPr indent="-342900" lvl="0" marL="457200" rtl="0" algn="l">
              <a:spcBef>
                <a:spcPts val="0"/>
              </a:spcBef>
              <a:spcAft>
                <a:spcPts val="0"/>
              </a:spcAft>
              <a:buSzPts val="1800"/>
              <a:buChar char="●"/>
            </a:pPr>
            <a:r>
              <a:rPr lang="en"/>
              <a:t>The last node of the list contains pointer to the NULL. Sometimes this NULL is considered as a sentinel/end.</a:t>
            </a:r>
            <a:endParaRPr/>
          </a:p>
          <a:p>
            <a:pPr indent="0" lvl="0" marL="0" rtl="0" algn="l">
              <a:spcBef>
                <a:spcPts val="1200"/>
              </a:spcBef>
              <a:spcAft>
                <a:spcPts val="1200"/>
              </a:spcAft>
              <a:buNone/>
            </a:pPr>
            <a:r>
              <a:t/>
            </a:r>
            <a:endParaRPr/>
          </a:p>
        </p:txBody>
      </p:sp>
      <p:pic>
        <p:nvPicPr>
          <p:cNvPr id="134" name="Google Shape;134;p22"/>
          <p:cNvPicPr preferRelativeResize="0"/>
          <p:nvPr/>
        </p:nvPicPr>
        <p:blipFill>
          <a:blip r:embed="rId3">
            <a:alphaModFix/>
          </a:blip>
          <a:stretch>
            <a:fillRect/>
          </a:stretch>
        </p:blipFill>
        <p:spPr>
          <a:xfrm>
            <a:off x="1085850" y="2867025"/>
            <a:ext cx="6972300" cy="169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Linked List</a:t>
            </a:r>
            <a:endParaRPr/>
          </a:p>
        </p:txBody>
      </p:sp>
      <p:sp>
        <p:nvSpPr>
          <p:cNvPr id="140" name="Google Shape;140;p23"/>
          <p:cNvSpPr txBox="1"/>
          <p:nvPr>
            <p:ph idx="1" type="body"/>
          </p:nvPr>
        </p:nvSpPr>
        <p:spPr>
          <a:xfrm>
            <a:off x="5921300" y="1266325"/>
            <a:ext cx="29109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Native:</a:t>
            </a:r>
            <a:endParaRPr/>
          </a:p>
          <a:p>
            <a:pPr indent="-317500" lvl="1" marL="914400" rtl="0" algn="l">
              <a:spcBef>
                <a:spcPts val="0"/>
              </a:spcBef>
              <a:spcAft>
                <a:spcPts val="0"/>
              </a:spcAft>
              <a:buSzPts val="1400"/>
              <a:buChar char="○"/>
            </a:pPr>
            <a:r>
              <a:rPr lang="en"/>
              <a:t>Insertion (Add)</a:t>
            </a:r>
            <a:endParaRPr/>
          </a:p>
          <a:p>
            <a:pPr indent="-317500" lvl="1" marL="914400" rtl="0" algn="l">
              <a:spcBef>
                <a:spcPts val="0"/>
              </a:spcBef>
              <a:spcAft>
                <a:spcPts val="0"/>
              </a:spcAft>
              <a:buSzPts val="1400"/>
              <a:buChar char="○"/>
            </a:pPr>
            <a:r>
              <a:rPr lang="en"/>
              <a:t>Deletion (Remove)</a:t>
            </a:r>
            <a:endParaRPr/>
          </a:p>
          <a:p>
            <a:pPr indent="-317500" lvl="1" marL="914400" rtl="0" algn="l">
              <a:spcBef>
                <a:spcPts val="0"/>
              </a:spcBef>
              <a:spcAft>
                <a:spcPts val="0"/>
              </a:spcAft>
              <a:buSzPts val="1400"/>
              <a:buChar char="○"/>
            </a:pPr>
            <a:r>
              <a:rPr lang="en"/>
              <a:t>Search/Find</a:t>
            </a:r>
            <a:endParaRPr/>
          </a:p>
          <a:p>
            <a:pPr indent="-342900" lvl="0" marL="457200" rtl="0" algn="l">
              <a:spcBef>
                <a:spcPts val="0"/>
              </a:spcBef>
              <a:spcAft>
                <a:spcPts val="0"/>
              </a:spcAft>
              <a:buSzPts val="1800"/>
              <a:buChar char="●"/>
            </a:pPr>
            <a:r>
              <a:rPr lang="en"/>
              <a:t>Auxiliary:</a:t>
            </a:r>
            <a:endParaRPr/>
          </a:p>
          <a:p>
            <a:pPr indent="-317500" lvl="1" marL="914400" rtl="0" algn="l">
              <a:spcBef>
                <a:spcPts val="0"/>
              </a:spcBef>
              <a:spcAft>
                <a:spcPts val="0"/>
              </a:spcAft>
              <a:buSzPts val="1400"/>
              <a:buChar char="○"/>
            </a:pPr>
            <a:r>
              <a:rPr lang="en"/>
              <a:t>Display</a:t>
            </a:r>
            <a:endParaRPr/>
          </a:p>
          <a:p>
            <a:pPr indent="-317500" lvl="1" marL="914400" rtl="0" algn="l">
              <a:spcBef>
                <a:spcPts val="0"/>
              </a:spcBef>
              <a:spcAft>
                <a:spcPts val="0"/>
              </a:spcAft>
              <a:buSzPts val="1400"/>
              <a:buChar char="○"/>
            </a:pPr>
            <a:r>
              <a:rPr lang="en"/>
              <a:t>Head/First</a:t>
            </a:r>
            <a:endParaRPr/>
          </a:p>
          <a:p>
            <a:pPr indent="-317500" lvl="1" marL="914400" rtl="0" algn="l">
              <a:spcBef>
                <a:spcPts val="0"/>
              </a:spcBef>
              <a:spcAft>
                <a:spcPts val="0"/>
              </a:spcAft>
              <a:buSzPts val="1400"/>
              <a:buChar char="○"/>
            </a:pPr>
            <a:r>
              <a:rPr lang="en"/>
              <a:t>Tail/Last</a:t>
            </a:r>
            <a:endParaRPr/>
          </a:p>
          <a:p>
            <a:pPr indent="0" lvl="0" marL="0" rtl="0" algn="l">
              <a:spcBef>
                <a:spcPts val="1200"/>
              </a:spcBef>
              <a:spcAft>
                <a:spcPts val="0"/>
              </a:spcAft>
              <a:buNone/>
            </a:pPr>
            <a:r>
              <a:rPr b="1" lang="en">
                <a:solidFill>
                  <a:srgbClr val="FF0000"/>
                </a:solidFill>
              </a:rPr>
              <a:t>Is there only one way to insert?</a:t>
            </a:r>
            <a:endParaRPr b="1">
              <a:solidFill>
                <a:srgbClr val="FF0000"/>
              </a:solidFill>
            </a:endParaRPr>
          </a:p>
          <a:p>
            <a:pPr indent="0" lvl="0" marL="0" rtl="0" algn="l">
              <a:spcBef>
                <a:spcPts val="1200"/>
              </a:spcBef>
              <a:spcAft>
                <a:spcPts val="1200"/>
              </a:spcAft>
              <a:buNone/>
            </a:pPr>
            <a:r>
              <a:rPr b="1" lang="en">
                <a:solidFill>
                  <a:srgbClr val="FF0000"/>
                </a:solidFill>
              </a:rPr>
              <a:t>Is there only one way to delete?</a:t>
            </a:r>
            <a:endParaRPr b="1">
              <a:solidFill>
                <a:srgbClr val="FF0000"/>
              </a:solidFill>
            </a:endParaRPr>
          </a:p>
        </p:txBody>
      </p:sp>
      <p:pic>
        <p:nvPicPr>
          <p:cNvPr id="141" name="Google Shape;141;p23"/>
          <p:cNvPicPr preferRelativeResize="0"/>
          <p:nvPr/>
        </p:nvPicPr>
        <p:blipFill>
          <a:blip r:embed="rId3">
            <a:alphaModFix/>
          </a:blip>
          <a:stretch>
            <a:fillRect/>
          </a:stretch>
        </p:blipFill>
        <p:spPr>
          <a:xfrm>
            <a:off x="285750" y="1300163"/>
            <a:ext cx="5219700" cy="254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Operations</a:t>
            </a:r>
            <a:endParaRPr/>
          </a:p>
        </p:txBody>
      </p:sp>
      <p:sp>
        <p:nvSpPr>
          <p:cNvPr id="147" name="Google Shape;147;p2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a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5, 10, 15</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25 after 5</a:t>
            </a:r>
            <a:endParaRPr/>
          </a:p>
          <a:p>
            <a:pPr indent="-304800" lvl="1" marL="914400" rtl="0" algn="l">
              <a:spcBef>
                <a:spcPts val="0"/>
              </a:spcBef>
              <a:spcAft>
                <a:spcPts val="0"/>
              </a:spcAft>
              <a:buSzPts val="1200"/>
              <a:buChar char="○"/>
            </a:pPr>
            <a:r>
              <a:rPr lang="en"/>
              <a:t>30 before 5</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10</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15</a:t>
            </a:r>
            <a:endParaRPr/>
          </a:p>
          <a:p>
            <a:pPr indent="-304800" lvl="1" marL="914400" rtl="0" algn="l">
              <a:spcBef>
                <a:spcPts val="0"/>
              </a:spcBef>
              <a:spcAft>
                <a:spcPts val="0"/>
              </a:spcAft>
              <a:buSzPts val="1200"/>
              <a:buChar char="○"/>
            </a:pPr>
            <a:r>
              <a:rPr lang="en"/>
              <a:t>How many elements are remaining?</a:t>
            </a:r>
            <a:endParaRPr/>
          </a:p>
          <a:p>
            <a:pPr indent="-304800" lvl="1" marL="914400" rtl="0" algn="l">
              <a:spcBef>
                <a:spcPts val="0"/>
              </a:spcBef>
              <a:spcAft>
                <a:spcPts val="0"/>
              </a:spcAft>
              <a:buSzPts val="1200"/>
              <a:buChar char="○"/>
            </a:pPr>
            <a:r>
              <a:rPr lang="en"/>
              <a:t>30</a:t>
            </a:r>
            <a:endParaRPr/>
          </a:p>
          <a:p>
            <a:pPr indent="-304800" lvl="1" marL="914400" rtl="0" algn="l">
              <a:spcBef>
                <a:spcPts val="0"/>
              </a:spcBef>
              <a:spcAft>
                <a:spcPts val="0"/>
              </a:spcAft>
              <a:buSzPts val="1200"/>
              <a:buChar char="○"/>
            </a:pPr>
            <a:r>
              <a:rPr lang="en"/>
              <a:t>5, 25 </a:t>
            </a:r>
            <a:endParaRPr/>
          </a:p>
        </p:txBody>
      </p:sp>
      <p:sp>
        <p:nvSpPr>
          <p:cNvPr id="148" name="Google Shape;148;p24"/>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linked list and do the following operations.</a:t>
            </a:r>
            <a:endParaRPr/>
          </a:p>
          <a:p>
            <a:pPr indent="-317500" lvl="0" marL="457200" rtl="0" algn="l">
              <a:spcBef>
                <a:spcPts val="1200"/>
              </a:spcBef>
              <a:spcAft>
                <a:spcPts val="0"/>
              </a:spcAft>
              <a:buSzPts val="1400"/>
              <a:buChar char="●"/>
            </a:pPr>
            <a:r>
              <a:rPr lang="en"/>
              <a:t>Insert elements:</a:t>
            </a:r>
            <a:endParaRPr/>
          </a:p>
          <a:p>
            <a:pPr indent="-304800" lvl="1" marL="914400" rtl="0" algn="l">
              <a:spcBef>
                <a:spcPts val="0"/>
              </a:spcBef>
              <a:spcAft>
                <a:spcPts val="0"/>
              </a:spcAft>
              <a:buSzPts val="1200"/>
              <a:buChar char="○"/>
            </a:pPr>
            <a:r>
              <a:rPr lang="en"/>
              <a:t>B, D, E</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C after B</a:t>
            </a:r>
            <a:endParaRPr/>
          </a:p>
          <a:p>
            <a:pPr indent="-304800" lvl="1" marL="914400" rtl="0" algn="l">
              <a:spcBef>
                <a:spcPts val="0"/>
              </a:spcBef>
              <a:spcAft>
                <a:spcPts val="0"/>
              </a:spcAft>
              <a:buSzPts val="1200"/>
              <a:buChar char="○"/>
            </a:pPr>
            <a:r>
              <a:rPr lang="en"/>
              <a:t>A before B</a:t>
            </a:r>
            <a:endParaRPr/>
          </a:p>
          <a:p>
            <a:pPr indent="-317500" lvl="0" marL="457200" rtl="0" algn="l">
              <a:spcBef>
                <a:spcPts val="0"/>
              </a:spcBef>
              <a:spcAft>
                <a:spcPts val="0"/>
              </a:spcAft>
              <a:buSzPts val="1400"/>
              <a:buChar char="●"/>
            </a:pPr>
            <a:r>
              <a:rPr lang="en"/>
              <a:t>Delete elements:</a:t>
            </a:r>
            <a:endParaRPr/>
          </a:p>
          <a:p>
            <a:pPr indent="-304800" lvl="1" marL="914400" rtl="0" algn="l">
              <a:spcBef>
                <a:spcPts val="0"/>
              </a:spcBef>
              <a:spcAft>
                <a:spcPts val="0"/>
              </a:spcAft>
              <a:buSzPts val="1200"/>
              <a:buChar char="○"/>
            </a:pPr>
            <a:r>
              <a:rPr lang="en"/>
              <a:t>A, B</a:t>
            </a:r>
            <a:endParaRPr/>
          </a:p>
          <a:p>
            <a:pPr indent="-304800" lvl="1" marL="914400" rtl="0" algn="l">
              <a:spcBef>
                <a:spcPts val="0"/>
              </a:spcBef>
              <a:spcAft>
                <a:spcPts val="0"/>
              </a:spcAft>
              <a:buSzPts val="1200"/>
              <a:buChar char="○"/>
            </a:pPr>
            <a:r>
              <a:rPr lang="en"/>
              <a:t>What is the value of Head?</a:t>
            </a:r>
            <a:endParaRPr/>
          </a:p>
          <a:p>
            <a:pPr indent="-304800" lvl="1" marL="914400" rtl="0" algn="l">
              <a:spcBef>
                <a:spcPts val="0"/>
              </a:spcBef>
              <a:spcAft>
                <a:spcPts val="0"/>
              </a:spcAft>
              <a:buSzPts val="1200"/>
              <a:buChar char="○"/>
            </a:pPr>
            <a:r>
              <a:rPr lang="en"/>
              <a:t>E, D, C</a:t>
            </a:r>
            <a:endParaRPr/>
          </a:p>
          <a:p>
            <a:pPr indent="-304800" lvl="1" marL="914400" rtl="0" algn="l">
              <a:spcBef>
                <a:spcPts val="0"/>
              </a:spcBef>
              <a:spcAft>
                <a:spcPts val="0"/>
              </a:spcAft>
              <a:buSzPts val="1200"/>
              <a:buChar char="○"/>
            </a:pPr>
            <a:r>
              <a:rPr lang="en"/>
              <a:t>How many elements are remaining?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Usages of Linked List</a:t>
            </a:r>
            <a:endParaRPr/>
          </a:p>
        </p:txBody>
      </p:sp>
      <p:sp>
        <p:nvSpPr>
          <p:cNvPr id="154" name="Google Shape;15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It is used to implement stacks and queues which are like fundamental needs throughout computer science.</a:t>
            </a:r>
            <a:endParaRPr/>
          </a:p>
          <a:p>
            <a:pPr indent="-325755" lvl="0" marL="457200" rtl="0" algn="l">
              <a:spcBef>
                <a:spcPts val="0"/>
              </a:spcBef>
              <a:spcAft>
                <a:spcPts val="0"/>
              </a:spcAft>
              <a:buSzPct val="100000"/>
              <a:buChar char="●"/>
            </a:pPr>
            <a:r>
              <a:rPr lang="en"/>
              <a:t>To prevent the collision between the data in the hash map, we use a singly linked list.</a:t>
            </a:r>
            <a:endParaRPr/>
          </a:p>
          <a:p>
            <a:pPr indent="-325755" lvl="0" marL="457200" rtl="0" algn="l">
              <a:spcBef>
                <a:spcPts val="0"/>
              </a:spcBef>
              <a:spcAft>
                <a:spcPts val="0"/>
              </a:spcAft>
              <a:buSzPct val="100000"/>
              <a:buChar char="●"/>
            </a:pPr>
            <a:r>
              <a:rPr lang="en"/>
              <a:t>We can think of its use in a photo viewer for having look at photos continuously in a slide show (only forward).</a:t>
            </a:r>
            <a:endParaRPr/>
          </a:p>
          <a:p>
            <a:pPr indent="-325755" lvl="0" marL="457200" rtl="0" algn="l">
              <a:spcBef>
                <a:spcPts val="0"/>
              </a:spcBef>
              <a:spcAft>
                <a:spcPts val="0"/>
              </a:spcAft>
              <a:buSzPct val="100000"/>
              <a:buChar char="●"/>
            </a:pPr>
            <a:r>
              <a:rPr lang="en"/>
              <a:t>In the system of train, the idea is like a singly linked list, as if you want to add a Boggie, either you have to take a new boggie to add at last or you must spot a place in between boggies and add it. It can be used for simulation.</a:t>
            </a:r>
            <a:endParaRPr/>
          </a:p>
          <a:p>
            <a:pPr indent="-325755" lvl="0" marL="457200" rtl="0" algn="l">
              <a:spcBef>
                <a:spcPts val="0"/>
              </a:spcBef>
              <a:spcAft>
                <a:spcPts val="0"/>
              </a:spcAft>
              <a:buSzPct val="100000"/>
              <a:buChar char="●"/>
            </a:pPr>
            <a:r>
              <a:rPr lang="en"/>
              <a:t>GPS navigation systems- Linked lists can be used to store and manage a list of locations and routes, allowing users to easily navigate to their desired destination.</a:t>
            </a:r>
            <a:endParaRPr/>
          </a:p>
          <a:p>
            <a:pPr indent="-325755" lvl="0" marL="457200" rtl="0" algn="l">
              <a:spcBef>
                <a:spcPts val="0"/>
              </a:spcBef>
              <a:spcAft>
                <a:spcPts val="0"/>
              </a:spcAft>
              <a:buSzPct val="100000"/>
              <a:buChar char="●"/>
            </a:pPr>
            <a:r>
              <a:rPr lang="en"/>
              <a:t>Robotics- Linked lists can be used to implement control systems for robots, allowing them to navigate and interact with their environment.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Operations</a:t>
            </a:r>
            <a:endParaRPr/>
          </a:p>
        </p:txBody>
      </p:sp>
      <p:sp>
        <p:nvSpPr>
          <p:cNvPr id="160" name="Google Shape;160;p2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61" name="Google Shape;161;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Cases</a:t>
            </a:r>
            <a:endParaRPr/>
          </a:p>
        </p:txBody>
      </p:sp>
      <p:sp>
        <p:nvSpPr>
          <p:cNvPr id="167" name="Google Shape;167;p2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Inserting at the beginning/start</a:t>
            </a:r>
            <a:endParaRPr sz="1800"/>
          </a:p>
          <a:p>
            <a:pPr indent="-342900" lvl="0" marL="457200" rtl="0" algn="l">
              <a:spcBef>
                <a:spcPts val="0"/>
              </a:spcBef>
              <a:spcAft>
                <a:spcPts val="0"/>
              </a:spcAft>
              <a:buSzPts val="1800"/>
              <a:buChar char="●"/>
            </a:pPr>
            <a:r>
              <a:rPr lang="en" sz="1800"/>
              <a:t>Inserting at the last/end</a:t>
            </a:r>
            <a:endParaRPr sz="1800"/>
          </a:p>
          <a:p>
            <a:pPr indent="-342900" lvl="0" marL="457200" rtl="0" algn="l">
              <a:spcBef>
                <a:spcPts val="0"/>
              </a:spcBef>
              <a:spcAft>
                <a:spcPts val="0"/>
              </a:spcAft>
              <a:buSzPts val="1800"/>
              <a:buChar char="●"/>
            </a:pPr>
            <a:r>
              <a:rPr lang="en" sz="1800"/>
              <a:t>Inserting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sz="1800"/>
          </a:p>
        </p:txBody>
      </p:sp>
      <p:sp>
        <p:nvSpPr>
          <p:cNvPr id="168" name="Google Shape;168;p2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Start</a:t>
            </a:r>
            <a:endParaRPr/>
          </a:p>
        </p:txBody>
      </p:sp>
      <p:sp>
        <p:nvSpPr>
          <p:cNvPr id="174" name="Google Shape;174;p2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a:t>
            </a:r>
            <a:endParaRPr sz="1800"/>
          </a:p>
          <a:p>
            <a:pPr indent="-342900" lvl="0" marL="457200" rtl="0" algn="l">
              <a:spcBef>
                <a:spcPts val="0"/>
              </a:spcBef>
              <a:spcAft>
                <a:spcPts val="0"/>
              </a:spcAft>
              <a:buSzPts val="1800"/>
              <a:buAutoNum type="arabicPeriod"/>
            </a:pPr>
            <a:r>
              <a:rPr lang="en" sz="1800"/>
              <a:t>n.next = Head</a:t>
            </a:r>
            <a:endParaRPr sz="1800"/>
          </a:p>
          <a:p>
            <a:pPr indent="-342900" lvl="0" marL="457200" rtl="0" algn="l">
              <a:spcBef>
                <a:spcPts val="0"/>
              </a:spcBef>
              <a:spcAft>
                <a:spcPts val="0"/>
              </a:spcAft>
              <a:buSzPts val="1800"/>
              <a:buAutoNum type="arabicPeriod"/>
            </a:pPr>
            <a:r>
              <a:rPr lang="en" sz="1800"/>
              <a:t>Head=n</a:t>
            </a:r>
            <a:endParaRPr/>
          </a:p>
        </p:txBody>
      </p:sp>
      <p:pic>
        <p:nvPicPr>
          <p:cNvPr id="175" name="Google Shape;175;p28"/>
          <p:cNvPicPr preferRelativeResize="0"/>
          <p:nvPr/>
        </p:nvPicPr>
        <p:blipFill>
          <a:blip r:embed="rId3">
            <a:alphaModFix/>
          </a:blip>
          <a:stretch>
            <a:fillRect/>
          </a:stretch>
        </p:blipFill>
        <p:spPr>
          <a:xfrm>
            <a:off x="347670" y="1281125"/>
            <a:ext cx="4484724" cy="24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at End</a:t>
            </a:r>
            <a:endParaRPr/>
          </a:p>
        </p:txBody>
      </p:sp>
      <p:sp>
        <p:nvSpPr>
          <p:cNvPr id="181" name="Google Shape;181;p2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Insert (Head, x: value)</a:t>
            </a:r>
            <a:endParaRPr sz="1800"/>
          </a:p>
          <a:p>
            <a:pPr indent="-342900" lvl="0" marL="457200" rtl="0" algn="l">
              <a:spcBef>
                <a:spcPts val="1200"/>
              </a:spcBef>
              <a:spcAft>
                <a:spcPts val="0"/>
              </a:spcAft>
              <a:buSzPts val="1800"/>
              <a:buAutoNum type="arabicPeriod"/>
            </a:pPr>
            <a:r>
              <a:rPr lang="en" sz="1800"/>
              <a:t>Let/Create n be the new node</a:t>
            </a:r>
            <a:endParaRPr sz="1800"/>
          </a:p>
          <a:p>
            <a:pPr indent="-342900" lvl="0" marL="457200" rtl="0" algn="l">
              <a:spcBef>
                <a:spcPts val="0"/>
              </a:spcBef>
              <a:spcAft>
                <a:spcPts val="0"/>
              </a:spcAft>
              <a:buSzPts val="1800"/>
              <a:buAutoNum type="arabicPeriod"/>
            </a:pPr>
            <a:r>
              <a:rPr lang="en" sz="1800"/>
              <a:t>n.value = x, n.next = NULL</a:t>
            </a:r>
            <a:endParaRPr sz="1800"/>
          </a:p>
          <a:p>
            <a:pPr indent="-342900" lvl="0" marL="457200" rtl="0" algn="l">
              <a:spcBef>
                <a:spcPts val="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NULL</a:t>
            </a:r>
            <a:endParaRPr sz="1800"/>
          </a:p>
          <a:p>
            <a:pPr indent="-342900" lvl="0" marL="457200" rtl="0" algn="l">
              <a:spcBef>
                <a:spcPts val="0"/>
              </a:spcBef>
              <a:spcAft>
                <a:spcPts val="0"/>
              </a:spcAft>
              <a:buSzPts val="1800"/>
              <a:buAutoNum type="arabicPeriod"/>
            </a:pPr>
            <a:r>
              <a:rPr lang="en" sz="1800"/>
              <a:t>    itr = itr.next</a:t>
            </a:r>
            <a:endParaRPr sz="1800"/>
          </a:p>
          <a:p>
            <a:pPr indent="-342900" lvl="0" marL="457200" rtl="0" algn="l">
              <a:spcBef>
                <a:spcPts val="0"/>
              </a:spcBef>
              <a:spcAft>
                <a:spcPts val="0"/>
              </a:spcAft>
              <a:buSzPts val="1800"/>
              <a:buAutoNum type="arabicPeriod"/>
            </a:pPr>
            <a:r>
              <a:rPr lang="en" sz="1800"/>
              <a:t>itr.next = n</a:t>
            </a:r>
            <a:endParaRPr/>
          </a:p>
        </p:txBody>
      </p:sp>
      <p:pic>
        <p:nvPicPr>
          <p:cNvPr id="182" name="Google Shape;182;p29"/>
          <p:cNvPicPr preferRelativeResize="0"/>
          <p:nvPr/>
        </p:nvPicPr>
        <p:blipFill>
          <a:blip r:embed="rId3">
            <a:alphaModFix/>
          </a:blip>
          <a:stretch>
            <a:fillRect/>
          </a:stretch>
        </p:blipFill>
        <p:spPr>
          <a:xfrm>
            <a:off x="347670" y="1252550"/>
            <a:ext cx="4484724" cy="2333625"/>
          </a:xfrm>
          <a:prstGeom prst="rect">
            <a:avLst/>
          </a:prstGeom>
          <a:noFill/>
          <a:ln>
            <a:noFill/>
          </a:ln>
        </p:spPr>
      </p:pic>
      <p:sp>
        <p:nvSpPr>
          <p:cNvPr id="183" name="Google Shape;183;p29"/>
          <p:cNvSpPr txBox="1"/>
          <p:nvPr/>
        </p:nvSpPr>
        <p:spPr>
          <a:xfrm>
            <a:off x="376350" y="3776075"/>
            <a:ext cx="4456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Can you write an algorithm to traverse in a linked list?</a:t>
            </a:r>
            <a:endParaRPr b="1">
              <a:solidFill>
                <a:srgbClr val="FF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in Middle</a:t>
            </a:r>
            <a:endParaRPr/>
          </a:p>
        </p:txBody>
      </p:sp>
      <p:sp>
        <p:nvSpPr>
          <p:cNvPr id="189" name="Google Shape;189;p3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Algorithm Insert (Head, x: value, nodeVal: element value ) AFTER A NODE</a:t>
            </a:r>
            <a:endParaRPr sz="1800"/>
          </a:p>
          <a:p>
            <a:pPr indent="-334327" lvl="0" marL="457200" rtl="0" algn="l">
              <a:spcBef>
                <a:spcPts val="1200"/>
              </a:spcBef>
              <a:spcAft>
                <a:spcPts val="0"/>
              </a:spcAft>
              <a:buSzPct val="100000"/>
              <a:buAutoNum type="arabicPeriod"/>
            </a:pPr>
            <a:r>
              <a:rPr lang="en" sz="1800"/>
              <a:t>Let/Create n be the new node</a:t>
            </a:r>
            <a:endParaRPr sz="1800"/>
          </a:p>
          <a:p>
            <a:pPr indent="-334327" lvl="0" marL="457200" rtl="0" algn="l">
              <a:spcBef>
                <a:spcPts val="0"/>
              </a:spcBef>
              <a:spcAft>
                <a:spcPts val="0"/>
              </a:spcAft>
              <a:buSzPct val="100000"/>
              <a:buAutoNum type="arabicPeriod"/>
            </a:pPr>
            <a:r>
              <a:rPr lang="en" sz="1800"/>
              <a:t>n.value = x</a:t>
            </a:r>
            <a:endParaRPr sz="1800"/>
          </a:p>
          <a:p>
            <a:pPr indent="-334327" lvl="0" marL="457200" rtl="0" algn="l">
              <a:spcBef>
                <a:spcPts val="0"/>
              </a:spcBef>
              <a:spcAft>
                <a:spcPts val="0"/>
              </a:spcAft>
              <a:buSzPct val="100000"/>
              <a:buAutoNum type="arabicPeriod"/>
            </a:pPr>
            <a:r>
              <a:rPr lang="en" sz="1800"/>
              <a:t>Let itr = Head</a:t>
            </a:r>
            <a:endParaRPr sz="1800"/>
          </a:p>
          <a:p>
            <a:pPr indent="-334327" lvl="0" marL="457200" rtl="0" algn="l">
              <a:spcBef>
                <a:spcPts val="0"/>
              </a:spcBef>
              <a:spcAft>
                <a:spcPts val="0"/>
              </a:spcAft>
              <a:buSzPct val="100000"/>
              <a:buAutoNum type="arabicPeriod"/>
            </a:pPr>
            <a:r>
              <a:rPr lang="en" sz="1800"/>
              <a:t>while itr.next != NULL</a:t>
            </a:r>
            <a:endParaRPr sz="1800"/>
          </a:p>
          <a:p>
            <a:pPr indent="-334327" lvl="0" marL="457200" rtl="0" algn="l">
              <a:spcBef>
                <a:spcPts val="0"/>
              </a:spcBef>
              <a:spcAft>
                <a:spcPts val="0"/>
              </a:spcAft>
              <a:buSzPct val="100000"/>
              <a:buAutoNum type="arabicPeriod"/>
            </a:pPr>
            <a:r>
              <a:rPr lang="en" sz="1800"/>
              <a:t>    if itr.value == nodeVal then</a:t>
            </a:r>
            <a:endParaRPr sz="1800"/>
          </a:p>
          <a:p>
            <a:pPr indent="-334327" lvl="0" marL="457200" rtl="0" algn="l">
              <a:spcBef>
                <a:spcPts val="0"/>
              </a:spcBef>
              <a:spcAft>
                <a:spcPts val="0"/>
              </a:spcAft>
              <a:buSzPct val="100000"/>
              <a:buAutoNum type="arabicPeriod"/>
            </a:pPr>
            <a:r>
              <a:rPr lang="en" sz="1800"/>
              <a:t>        n.next = itr.next</a:t>
            </a:r>
            <a:endParaRPr sz="1800"/>
          </a:p>
          <a:p>
            <a:pPr indent="-334327" lvl="0" marL="457200" rtl="0" algn="l">
              <a:spcBef>
                <a:spcPts val="0"/>
              </a:spcBef>
              <a:spcAft>
                <a:spcPts val="0"/>
              </a:spcAft>
              <a:buSzPct val="100000"/>
              <a:buAutoNum type="arabicPeriod"/>
            </a:pPr>
            <a:r>
              <a:rPr lang="en" sz="1800"/>
              <a:t>        itr.next = n</a:t>
            </a:r>
            <a:endParaRPr sz="1800"/>
          </a:p>
          <a:p>
            <a:pPr indent="-334327" lvl="0" marL="457200" rtl="0" algn="l">
              <a:spcBef>
                <a:spcPts val="0"/>
              </a:spcBef>
              <a:spcAft>
                <a:spcPts val="0"/>
              </a:spcAft>
              <a:buSzPct val="100000"/>
              <a:buAutoNum type="arabicPeriod"/>
            </a:pPr>
            <a:r>
              <a:rPr lang="en" sz="1800"/>
              <a:t>        exit</a:t>
            </a:r>
            <a:endParaRPr sz="1800"/>
          </a:p>
          <a:p>
            <a:pPr indent="-334327" lvl="0" marL="457200" rtl="0" algn="l">
              <a:spcBef>
                <a:spcPts val="0"/>
              </a:spcBef>
              <a:spcAft>
                <a:spcPts val="0"/>
              </a:spcAft>
              <a:buSzPct val="100000"/>
              <a:buAutoNum type="arabicPeriod"/>
            </a:pPr>
            <a:r>
              <a:rPr lang="en" sz="1800"/>
              <a:t>    itr = itr.next</a:t>
            </a:r>
            <a:endParaRPr/>
          </a:p>
        </p:txBody>
      </p:sp>
      <p:pic>
        <p:nvPicPr>
          <p:cNvPr id="190" name="Google Shape;190;p30"/>
          <p:cNvPicPr preferRelativeResize="0"/>
          <p:nvPr/>
        </p:nvPicPr>
        <p:blipFill>
          <a:blip r:embed="rId3">
            <a:alphaModFix/>
          </a:blip>
          <a:stretch>
            <a:fillRect/>
          </a:stretch>
        </p:blipFill>
        <p:spPr>
          <a:xfrm>
            <a:off x="271475" y="1271600"/>
            <a:ext cx="4560926" cy="2600325"/>
          </a:xfrm>
          <a:prstGeom prst="rect">
            <a:avLst/>
          </a:prstGeom>
          <a:noFill/>
          <a:ln>
            <a:noFill/>
          </a:ln>
        </p:spPr>
      </p:pic>
      <p:sp>
        <p:nvSpPr>
          <p:cNvPr id="191" name="Google Shape;191;p30"/>
          <p:cNvSpPr txBox="1"/>
          <p:nvPr/>
        </p:nvSpPr>
        <p:spPr>
          <a:xfrm>
            <a:off x="263450" y="3989350"/>
            <a:ext cx="44787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After B</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197" name="Google Shape;197;p3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Dele</a:t>
            </a:r>
            <a:r>
              <a:rPr lang="en" sz="1800"/>
              <a:t>ting at the beginning/start</a:t>
            </a:r>
            <a:endParaRPr sz="1800"/>
          </a:p>
          <a:p>
            <a:pPr indent="-342900" lvl="0" marL="457200" rtl="0" algn="l">
              <a:spcBef>
                <a:spcPts val="0"/>
              </a:spcBef>
              <a:spcAft>
                <a:spcPts val="0"/>
              </a:spcAft>
              <a:buSzPts val="1800"/>
              <a:buChar char="●"/>
            </a:pPr>
            <a:r>
              <a:rPr lang="en" sz="1800"/>
              <a:t>Deleting at the last/end</a:t>
            </a:r>
            <a:endParaRPr sz="1800"/>
          </a:p>
          <a:p>
            <a:pPr indent="-342900" lvl="0" marL="457200" rtl="0" algn="l">
              <a:spcBef>
                <a:spcPts val="0"/>
              </a:spcBef>
              <a:spcAft>
                <a:spcPts val="0"/>
              </a:spcAft>
              <a:buSzPts val="1800"/>
              <a:buChar char="●"/>
            </a:pPr>
            <a:r>
              <a:rPr lang="en" sz="1800"/>
              <a:t>Deleting at the middle</a:t>
            </a:r>
            <a:endParaRPr sz="1800"/>
          </a:p>
          <a:p>
            <a:pPr indent="-342900" lvl="1" marL="914400" rtl="0" algn="l">
              <a:spcBef>
                <a:spcPts val="0"/>
              </a:spcBef>
              <a:spcAft>
                <a:spcPts val="0"/>
              </a:spcAft>
              <a:buSzPts val="1800"/>
              <a:buChar char="○"/>
            </a:pPr>
            <a:r>
              <a:rPr lang="en" sz="1800"/>
              <a:t>Before a node</a:t>
            </a:r>
            <a:endParaRPr sz="1800"/>
          </a:p>
          <a:p>
            <a:pPr indent="-342900" lvl="1" marL="914400" rtl="0" algn="l">
              <a:spcBef>
                <a:spcPts val="0"/>
              </a:spcBef>
              <a:spcAft>
                <a:spcPts val="0"/>
              </a:spcAft>
              <a:buSzPts val="1800"/>
              <a:buChar char="○"/>
            </a:pPr>
            <a:r>
              <a:rPr lang="en" sz="1800"/>
              <a:t>After a node</a:t>
            </a:r>
            <a:endParaRPr/>
          </a:p>
        </p:txBody>
      </p:sp>
      <p:sp>
        <p:nvSpPr>
          <p:cNvPr id="198" name="Google Shape;198;p3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all these cases, we need to know:</a:t>
            </a:r>
            <a:endParaRPr sz="1800"/>
          </a:p>
          <a:p>
            <a:pPr indent="-342900" lvl="0" marL="457200" rtl="0" algn="l">
              <a:spcBef>
                <a:spcPts val="1200"/>
              </a:spcBef>
              <a:spcAft>
                <a:spcPts val="0"/>
              </a:spcAft>
              <a:buSzPts val="1800"/>
              <a:buChar char="●"/>
            </a:pPr>
            <a:r>
              <a:rPr lang="en" sz="1800"/>
              <a:t>Algorithms</a:t>
            </a:r>
            <a:endParaRPr sz="1800"/>
          </a:p>
          <a:p>
            <a:pPr indent="-342900" lvl="0" marL="457200" rtl="0" algn="l">
              <a:spcBef>
                <a:spcPts val="0"/>
              </a:spcBef>
              <a:spcAft>
                <a:spcPts val="0"/>
              </a:spcAft>
              <a:buSzPts val="1800"/>
              <a:buChar char="●"/>
            </a:pPr>
            <a:r>
              <a:rPr lang="en" sz="1800"/>
              <a:t>Updates/Movement of pointers</a:t>
            </a:r>
            <a:endParaRPr sz="1800"/>
          </a:p>
          <a:p>
            <a:pPr indent="-342900" lvl="0" marL="457200" rtl="0" algn="l">
              <a:spcBef>
                <a:spcPts val="0"/>
              </a:spcBef>
              <a:spcAft>
                <a:spcPts val="0"/>
              </a:spcAft>
              <a:buSzPts val="1800"/>
              <a:buChar char="●"/>
            </a:pPr>
            <a:r>
              <a:rPr lang="en" sz="1800"/>
              <a:t>Search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Fundamentals of Linked List</a:t>
            </a:r>
            <a:endParaRPr/>
          </a:p>
          <a:p>
            <a:pPr indent="-342900" lvl="0" marL="457200" rtl="0" algn="l">
              <a:spcBef>
                <a:spcPts val="0"/>
              </a:spcBef>
              <a:spcAft>
                <a:spcPts val="0"/>
              </a:spcAft>
              <a:buSzPts val="1800"/>
              <a:buChar char="●"/>
            </a:pPr>
            <a:r>
              <a:rPr lang="en"/>
              <a:t>R</a:t>
            </a:r>
            <a:r>
              <a:rPr lang="en"/>
              <a:t>epresentation on Memory</a:t>
            </a:r>
            <a:endParaRPr/>
          </a:p>
          <a:p>
            <a:pPr indent="-342900" lvl="0" marL="457200" rtl="0" algn="l">
              <a:spcBef>
                <a:spcPts val="0"/>
              </a:spcBef>
              <a:spcAft>
                <a:spcPts val="0"/>
              </a:spcAft>
              <a:buSzPts val="1800"/>
              <a:buChar char="●"/>
            </a:pPr>
            <a:r>
              <a:rPr lang="en"/>
              <a:t>Operations of Single Linked List: </a:t>
            </a:r>
            <a:endParaRPr/>
          </a:p>
          <a:p>
            <a:pPr indent="-317500" lvl="1" marL="914400" rtl="0" algn="l">
              <a:spcBef>
                <a:spcPts val="0"/>
              </a:spcBef>
              <a:spcAft>
                <a:spcPts val="0"/>
              </a:spcAft>
              <a:buSzPts val="1400"/>
              <a:buChar char="○"/>
            </a:pPr>
            <a:r>
              <a:rPr lang="en"/>
              <a:t>Inserting an element</a:t>
            </a:r>
            <a:endParaRPr/>
          </a:p>
          <a:p>
            <a:pPr indent="-317500" lvl="1" marL="914400" rtl="0" algn="l">
              <a:spcBef>
                <a:spcPts val="0"/>
              </a:spcBef>
              <a:spcAft>
                <a:spcPts val="0"/>
              </a:spcAft>
              <a:buSzPts val="1400"/>
              <a:buChar char="○"/>
            </a:pPr>
            <a:r>
              <a:rPr lang="en"/>
              <a:t>Search</a:t>
            </a:r>
            <a:r>
              <a:rPr lang="en"/>
              <a:t>ing</a:t>
            </a:r>
            <a:r>
              <a:rPr lang="en"/>
              <a:t> an element</a:t>
            </a:r>
            <a:endParaRPr/>
          </a:p>
          <a:p>
            <a:pPr indent="-317500" lvl="1" marL="914400" rtl="0" algn="l">
              <a:spcBef>
                <a:spcPts val="0"/>
              </a:spcBef>
              <a:spcAft>
                <a:spcPts val="0"/>
              </a:spcAft>
              <a:buSzPts val="1400"/>
              <a:buChar char="○"/>
            </a:pPr>
            <a:r>
              <a:rPr lang="en"/>
              <a:t>Deleting an element</a:t>
            </a:r>
            <a:endParaRPr/>
          </a:p>
          <a:p>
            <a:pPr indent="-342900" lvl="0" marL="457200" rtl="0" algn="l">
              <a:spcBef>
                <a:spcPts val="0"/>
              </a:spcBef>
              <a:spcAft>
                <a:spcPts val="0"/>
              </a:spcAft>
              <a:buSzPts val="1800"/>
              <a:buChar char="●"/>
            </a:pPr>
            <a:r>
              <a:rPr lang="en"/>
              <a:t>Applications of Single Linked List</a:t>
            </a:r>
            <a:endParaRPr/>
          </a:p>
          <a:p>
            <a:pPr indent="-342900" lvl="0" marL="457200" rtl="0" algn="l">
              <a:spcBef>
                <a:spcPts val="0"/>
              </a:spcBef>
              <a:spcAft>
                <a:spcPts val="0"/>
              </a:spcAft>
              <a:buSzPts val="1800"/>
              <a:buChar char="●"/>
            </a:pPr>
            <a:r>
              <a:rPr lang="en"/>
              <a:t>Homework</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Searching in Linked List</a:t>
            </a:r>
            <a:endParaRPr/>
          </a:p>
        </p:txBody>
      </p:sp>
      <p:sp>
        <p:nvSpPr>
          <p:cNvPr id="204" name="Google Shape;204;p32"/>
          <p:cNvSpPr txBox="1"/>
          <p:nvPr>
            <p:ph idx="1" type="body"/>
          </p:nvPr>
        </p:nvSpPr>
        <p:spPr>
          <a:xfrm>
            <a:off x="311700" y="1266325"/>
            <a:ext cx="8520600" cy="175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Classwork: Q. Write the algorithm for search a given element. You may assume any number of elements present in the Linked List. However, you need to take care of the cases like (i) empty list (ii) </a:t>
            </a:r>
            <a:r>
              <a:rPr lang="en"/>
              <a:t>failure: </a:t>
            </a:r>
            <a:r>
              <a:rPr lang="en"/>
              <a:t>the element may not present </a:t>
            </a:r>
            <a:r>
              <a:rPr lang="en"/>
              <a:t>(iii) success: the element is present, you need to display its position count from the start.</a:t>
            </a:r>
            <a:endParaRPr/>
          </a:p>
        </p:txBody>
      </p:sp>
      <p:pic>
        <p:nvPicPr>
          <p:cNvPr id="205" name="Google Shape;205;p32"/>
          <p:cNvPicPr preferRelativeResize="0"/>
          <p:nvPr/>
        </p:nvPicPr>
        <p:blipFill>
          <a:blip r:embed="rId3">
            <a:alphaModFix/>
          </a:blip>
          <a:stretch>
            <a:fillRect/>
          </a:stretch>
        </p:blipFill>
        <p:spPr>
          <a:xfrm>
            <a:off x="2621925" y="3324225"/>
            <a:ext cx="6198225" cy="1695450"/>
          </a:xfrm>
          <a:prstGeom prst="rect">
            <a:avLst/>
          </a:prstGeom>
          <a:noFill/>
          <a:ln>
            <a:noFill/>
          </a:ln>
        </p:spPr>
      </p:pic>
      <p:sp>
        <p:nvSpPr>
          <p:cNvPr id="206" name="Google Shape;206;p32"/>
          <p:cNvSpPr txBox="1"/>
          <p:nvPr/>
        </p:nvSpPr>
        <p:spPr>
          <a:xfrm>
            <a:off x="414000" y="3224100"/>
            <a:ext cx="2044800" cy="17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Search:</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12</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28</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30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50</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Start</a:t>
            </a:r>
            <a:endParaRPr/>
          </a:p>
        </p:txBody>
      </p:sp>
      <p:sp>
        <p:nvSpPr>
          <p:cNvPr id="212" name="Google Shape;212;p33"/>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Algorithm Delete (Head)</a:t>
            </a:r>
            <a:endParaRPr sz="1800"/>
          </a:p>
          <a:p>
            <a:pPr indent="-342900" lvl="0" marL="457200" rtl="0" algn="l">
              <a:spcBef>
                <a:spcPts val="1200"/>
              </a:spcBef>
              <a:spcAft>
                <a:spcPts val="0"/>
              </a:spcAft>
              <a:buSzPts val="1800"/>
              <a:buAutoNum type="arabicPeriod"/>
            </a:pPr>
            <a:r>
              <a:rPr lang="en" sz="1800"/>
              <a:t>if Head == NULL then</a:t>
            </a:r>
            <a:endParaRPr sz="1800"/>
          </a:p>
          <a:p>
            <a:pPr indent="-342900" lvl="0" marL="457200" rtl="0" algn="l">
              <a:spcBef>
                <a:spcPts val="0"/>
              </a:spcBef>
              <a:spcAft>
                <a:spcPts val="0"/>
              </a:spcAft>
              <a:buSzPts val="1800"/>
              <a:buAutoNum type="arabicPeriod"/>
            </a:pPr>
            <a:r>
              <a:rPr lang="en" sz="1800"/>
              <a:t>    Print “The list is empty”</a:t>
            </a:r>
            <a:endParaRPr sz="1800"/>
          </a:p>
          <a:p>
            <a:pPr indent="-342900" lvl="0" marL="457200" rtl="0" algn="l">
              <a:spcBef>
                <a:spcPts val="0"/>
              </a:spcBef>
              <a:spcAft>
                <a:spcPts val="0"/>
              </a:spcAft>
              <a:buSzPts val="1800"/>
              <a:buAutoNum type="arabicPeriod"/>
            </a:pPr>
            <a:r>
              <a:rPr lang="en" sz="1800"/>
              <a:t>tmp  = Head</a:t>
            </a:r>
            <a:endParaRPr sz="1800"/>
          </a:p>
          <a:p>
            <a:pPr indent="-342900" lvl="0" marL="457200" rtl="0" algn="l">
              <a:spcBef>
                <a:spcPts val="0"/>
              </a:spcBef>
              <a:spcAft>
                <a:spcPts val="0"/>
              </a:spcAft>
              <a:buSzPts val="1800"/>
              <a:buAutoNum type="arabicPeriod"/>
            </a:pPr>
            <a:r>
              <a:rPr lang="en" sz="1800"/>
              <a:t>Head = Head.next</a:t>
            </a:r>
            <a:endParaRPr sz="1800"/>
          </a:p>
          <a:p>
            <a:pPr indent="-342900" lvl="0" marL="457200" rtl="0" algn="l">
              <a:spcBef>
                <a:spcPts val="0"/>
              </a:spcBef>
              <a:spcAft>
                <a:spcPts val="0"/>
              </a:spcAft>
              <a:buSzPts val="1800"/>
              <a:buAutoNum type="arabicPeriod"/>
            </a:pPr>
            <a:r>
              <a:rPr lang="en" sz="1800"/>
              <a:t>Delete tmp or Free(tmp)</a:t>
            </a:r>
            <a:endParaRPr sz="1800"/>
          </a:p>
          <a:p>
            <a:pPr indent="-342900" lvl="0" marL="457200" rtl="0" algn="l">
              <a:spcBef>
                <a:spcPts val="0"/>
              </a:spcBef>
              <a:spcAft>
                <a:spcPts val="0"/>
              </a:spcAft>
              <a:buSzPts val="1800"/>
              <a:buAutoNum type="arabicPeriod"/>
            </a:pPr>
            <a:r>
              <a:rPr lang="en" sz="1800"/>
              <a:t>exit</a:t>
            </a:r>
            <a:endParaRPr sz="1800"/>
          </a:p>
        </p:txBody>
      </p:sp>
      <p:pic>
        <p:nvPicPr>
          <p:cNvPr id="213" name="Google Shape;213;p33"/>
          <p:cNvPicPr preferRelativeResize="0"/>
          <p:nvPr/>
        </p:nvPicPr>
        <p:blipFill>
          <a:blip r:embed="rId3">
            <a:alphaModFix/>
          </a:blip>
          <a:stretch>
            <a:fillRect/>
          </a:stretch>
        </p:blipFill>
        <p:spPr>
          <a:xfrm>
            <a:off x="152400" y="1304825"/>
            <a:ext cx="4527601" cy="23035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at End</a:t>
            </a:r>
            <a:endParaRPr/>
          </a:p>
        </p:txBody>
      </p:sp>
      <p:sp>
        <p:nvSpPr>
          <p:cNvPr id="219" name="Google Shape;219;p34"/>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t>Algorithm Delete (Head)</a:t>
            </a:r>
            <a:endParaRPr sz="1800"/>
          </a:p>
          <a:p>
            <a:pPr indent="-317182" lvl="0" marL="457200" rtl="0" algn="l">
              <a:spcBef>
                <a:spcPts val="1200"/>
              </a:spcBef>
              <a:spcAft>
                <a:spcPts val="0"/>
              </a:spcAft>
              <a:buSzPct val="100000"/>
              <a:buAutoNum type="arabicPeriod"/>
            </a:pPr>
            <a:r>
              <a:rPr lang="en" sz="1800"/>
              <a:t>if Head == NULL then</a:t>
            </a:r>
            <a:endParaRPr sz="1800"/>
          </a:p>
          <a:p>
            <a:pPr indent="-317182" lvl="0" marL="457200" rtl="0" algn="l">
              <a:spcBef>
                <a:spcPts val="0"/>
              </a:spcBef>
              <a:spcAft>
                <a:spcPts val="0"/>
              </a:spcAft>
              <a:buSzPct val="100000"/>
              <a:buAutoNum type="arabicPeriod"/>
            </a:pPr>
            <a:r>
              <a:rPr lang="en" sz="1800"/>
              <a:t>    Print “The list is empty”</a:t>
            </a:r>
            <a:endParaRPr sz="1800"/>
          </a:p>
          <a:p>
            <a:pPr indent="-317182" lvl="0" marL="457200" rtl="0" algn="l">
              <a:spcBef>
                <a:spcPts val="0"/>
              </a:spcBef>
              <a:spcAft>
                <a:spcPts val="0"/>
              </a:spcAft>
              <a:buSzPct val="100000"/>
              <a:buAutoNum type="arabicPeriod"/>
            </a:pPr>
            <a:r>
              <a:rPr lang="en" sz="1800"/>
              <a:t>else if Head.next == NULL then</a:t>
            </a:r>
            <a:endParaRPr sz="1800"/>
          </a:p>
          <a:p>
            <a:pPr indent="-317182" lvl="0" marL="457200" rtl="0" algn="l">
              <a:spcBef>
                <a:spcPts val="0"/>
              </a:spcBef>
              <a:spcAft>
                <a:spcPts val="0"/>
              </a:spcAft>
              <a:buSzPct val="100000"/>
              <a:buAutoNum type="arabicPeriod"/>
            </a:pPr>
            <a:r>
              <a:rPr lang="en" sz="1800"/>
              <a:t>    tmp = Head</a:t>
            </a:r>
            <a:endParaRPr sz="1800"/>
          </a:p>
          <a:p>
            <a:pPr indent="-317182" lvl="0" marL="457200" rtl="0" algn="l">
              <a:spcBef>
                <a:spcPts val="0"/>
              </a:spcBef>
              <a:spcAft>
                <a:spcPts val="0"/>
              </a:spcAft>
              <a:buSzPct val="100000"/>
              <a:buAutoNum type="arabicPeriod"/>
            </a:pPr>
            <a:r>
              <a:rPr lang="en" sz="1800"/>
              <a:t>    Head = Head.next </a:t>
            </a:r>
            <a:endParaRPr sz="1800"/>
          </a:p>
          <a:p>
            <a:pPr indent="-317182" lvl="0" marL="457200" rtl="0" algn="l">
              <a:spcBef>
                <a:spcPts val="0"/>
              </a:spcBef>
              <a:spcAft>
                <a:spcPts val="0"/>
              </a:spcAft>
              <a:buSzPct val="100000"/>
              <a:buAutoNum type="arabicPeriod"/>
            </a:pPr>
            <a:r>
              <a:rPr lang="en" sz="1800"/>
              <a:t>    Delete tmp</a:t>
            </a:r>
            <a:endParaRPr sz="1800"/>
          </a:p>
          <a:p>
            <a:pPr indent="-317182" lvl="0" marL="457200" rtl="0" algn="l">
              <a:spcBef>
                <a:spcPts val="0"/>
              </a:spcBef>
              <a:spcAft>
                <a:spcPts val="0"/>
              </a:spcAft>
              <a:buSzPct val="100000"/>
              <a:buAutoNum type="arabicPeriod"/>
            </a:pPr>
            <a:r>
              <a:rPr lang="en" sz="1800"/>
              <a:t>else</a:t>
            </a:r>
            <a:endParaRPr sz="1800"/>
          </a:p>
          <a:p>
            <a:pPr indent="-317182" lvl="0" marL="457200" rtl="0" algn="l">
              <a:spcBef>
                <a:spcPts val="0"/>
              </a:spcBef>
              <a:spcAft>
                <a:spcPts val="0"/>
              </a:spcAft>
              <a:buSzPct val="100000"/>
              <a:buAutoNum type="arabicPeriod"/>
            </a:pPr>
            <a:r>
              <a:rPr lang="en" sz="1800"/>
              <a:t>    Let itr = Head</a:t>
            </a:r>
            <a:endParaRPr sz="1800"/>
          </a:p>
          <a:p>
            <a:pPr indent="-317182" lvl="0" marL="457200" rtl="0" algn="l">
              <a:spcBef>
                <a:spcPts val="0"/>
              </a:spcBef>
              <a:spcAft>
                <a:spcPts val="0"/>
              </a:spcAft>
              <a:buSzPct val="100000"/>
              <a:buAutoNum type="arabicPeriod"/>
            </a:pPr>
            <a:r>
              <a:rPr lang="en" sz="1800"/>
              <a:t>    while itr.next.next != NULL</a:t>
            </a:r>
            <a:endParaRPr sz="1800"/>
          </a:p>
          <a:p>
            <a:pPr indent="-317182" lvl="0" marL="457200" rtl="0" algn="l">
              <a:spcBef>
                <a:spcPts val="0"/>
              </a:spcBef>
              <a:spcAft>
                <a:spcPts val="0"/>
              </a:spcAft>
              <a:buSzPct val="100000"/>
              <a:buAutoNum type="arabicPeriod"/>
            </a:pPr>
            <a:r>
              <a:rPr lang="en" sz="1800"/>
              <a:t>       itr = itr.next</a:t>
            </a:r>
            <a:endParaRPr sz="1800"/>
          </a:p>
          <a:p>
            <a:pPr indent="-317182" lvl="0" marL="457200" rtl="0" algn="l">
              <a:spcBef>
                <a:spcPts val="0"/>
              </a:spcBef>
              <a:spcAft>
                <a:spcPts val="0"/>
              </a:spcAft>
              <a:buSzPct val="100000"/>
              <a:buAutoNum type="arabicPeriod"/>
            </a:pPr>
            <a:r>
              <a:rPr lang="en" sz="1800"/>
              <a:t>     tmp = itr.next</a:t>
            </a:r>
            <a:endParaRPr sz="1800"/>
          </a:p>
          <a:p>
            <a:pPr indent="-317182" lvl="0" marL="457200" rtl="0" algn="l">
              <a:spcBef>
                <a:spcPts val="0"/>
              </a:spcBef>
              <a:spcAft>
                <a:spcPts val="0"/>
              </a:spcAft>
              <a:buSzPct val="100000"/>
              <a:buAutoNum type="arabicPeriod"/>
            </a:pPr>
            <a:r>
              <a:rPr lang="en" sz="1800"/>
              <a:t>     itr.next = NULL</a:t>
            </a:r>
            <a:endParaRPr sz="1800"/>
          </a:p>
          <a:p>
            <a:pPr indent="-317182" lvl="0" marL="457200" rtl="0" algn="l">
              <a:spcBef>
                <a:spcPts val="0"/>
              </a:spcBef>
              <a:spcAft>
                <a:spcPts val="0"/>
              </a:spcAft>
              <a:buSzPct val="100000"/>
              <a:buAutoNum type="arabicPeriod"/>
            </a:pPr>
            <a:r>
              <a:rPr lang="en" sz="1800"/>
              <a:t>     Delete tmp</a:t>
            </a:r>
            <a:endParaRPr sz="1800"/>
          </a:p>
        </p:txBody>
      </p:sp>
      <p:pic>
        <p:nvPicPr>
          <p:cNvPr id="220" name="Google Shape;220;p34"/>
          <p:cNvPicPr preferRelativeResize="0"/>
          <p:nvPr/>
        </p:nvPicPr>
        <p:blipFill>
          <a:blip r:embed="rId3">
            <a:alphaModFix/>
          </a:blip>
          <a:stretch>
            <a:fillRect/>
          </a:stretch>
        </p:blipFill>
        <p:spPr>
          <a:xfrm>
            <a:off x="152400" y="1304825"/>
            <a:ext cx="4619625" cy="1693450"/>
          </a:xfrm>
          <a:prstGeom prst="rect">
            <a:avLst/>
          </a:prstGeom>
          <a:noFill/>
          <a:ln>
            <a:noFill/>
          </a:ln>
        </p:spPr>
      </p:pic>
      <p:sp>
        <p:nvSpPr>
          <p:cNvPr id="221" name="Google Shape;221;p34"/>
          <p:cNvSpPr txBox="1"/>
          <p:nvPr/>
        </p:nvSpPr>
        <p:spPr>
          <a:xfrm>
            <a:off x="250900" y="3249175"/>
            <a:ext cx="4466100" cy="1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Which line is showing the case of </a:t>
            </a:r>
            <a:r>
              <a:rPr b="1" lang="en">
                <a:solidFill>
                  <a:srgbClr val="FF0000"/>
                </a:solidFill>
                <a:latin typeface="Open Sans"/>
                <a:ea typeface="Open Sans"/>
                <a:cs typeface="Open Sans"/>
                <a:sym typeface="Open Sans"/>
              </a:rPr>
              <a:t>only</a:t>
            </a:r>
            <a:r>
              <a:rPr b="1" lang="en">
                <a:solidFill>
                  <a:srgbClr val="FF0000"/>
                </a:solidFill>
                <a:latin typeface="Open Sans"/>
                <a:ea typeface="Open Sans"/>
                <a:cs typeface="Open Sans"/>
                <a:sym typeface="Open Sans"/>
              </a:rPr>
              <a:t> one element in the list?</a:t>
            </a:r>
            <a:endParaRPr b="1">
              <a:solidFill>
                <a:srgbClr val="FF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in Middle</a:t>
            </a:r>
            <a:endParaRPr/>
          </a:p>
        </p:txBody>
      </p:sp>
      <p:sp>
        <p:nvSpPr>
          <p:cNvPr id="227" name="Google Shape;227;p3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Algorithm Delete (Head, x: value) [After B]</a:t>
            </a:r>
            <a:endParaRPr sz="1800"/>
          </a:p>
          <a:p>
            <a:pPr indent="-342900" lvl="0" marL="457200" rtl="0" algn="l">
              <a:spcBef>
                <a:spcPts val="1200"/>
              </a:spcBef>
              <a:spcAft>
                <a:spcPts val="0"/>
              </a:spcAft>
              <a:buSzPts val="1800"/>
              <a:buAutoNum type="arabicPeriod"/>
            </a:pPr>
            <a:r>
              <a:rPr lang="en" sz="1800"/>
              <a:t>Let itr = Head</a:t>
            </a:r>
            <a:endParaRPr sz="1800"/>
          </a:p>
          <a:p>
            <a:pPr indent="-342900" lvl="0" marL="457200" rtl="0" algn="l">
              <a:spcBef>
                <a:spcPts val="0"/>
              </a:spcBef>
              <a:spcAft>
                <a:spcPts val="0"/>
              </a:spcAft>
              <a:buSzPts val="1800"/>
              <a:buAutoNum type="arabicPeriod"/>
            </a:pPr>
            <a:r>
              <a:rPr lang="en" sz="1800"/>
              <a:t>while itr.next != NULL</a:t>
            </a:r>
            <a:endParaRPr sz="1800"/>
          </a:p>
          <a:p>
            <a:pPr indent="-342900" lvl="0" marL="457200" rtl="0" algn="l">
              <a:spcBef>
                <a:spcPts val="0"/>
              </a:spcBef>
              <a:spcAft>
                <a:spcPts val="0"/>
              </a:spcAft>
              <a:buSzPts val="1800"/>
              <a:buAutoNum type="arabicPeriod"/>
            </a:pPr>
            <a:r>
              <a:rPr lang="en" sz="1800"/>
              <a:t>    if itr.value == x then</a:t>
            </a:r>
            <a:endParaRPr sz="1800"/>
          </a:p>
          <a:p>
            <a:pPr indent="-342900" lvl="0" marL="457200" rtl="0" algn="l">
              <a:spcBef>
                <a:spcPts val="0"/>
              </a:spcBef>
              <a:spcAft>
                <a:spcPts val="0"/>
              </a:spcAft>
              <a:buSzPts val="1800"/>
              <a:buAutoNum type="arabicPeriod"/>
            </a:pPr>
            <a:r>
              <a:rPr lang="en" sz="1800"/>
              <a:t>        itr.next = itr.next.next</a:t>
            </a:r>
            <a:endParaRPr sz="1800"/>
          </a:p>
          <a:p>
            <a:pPr indent="-342900" lvl="0" marL="457200" rtl="0" algn="l">
              <a:spcBef>
                <a:spcPts val="0"/>
              </a:spcBef>
              <a:spcAft>
                <a:spcPts val="0"/>
              </a:spcAft>
              <a:buSzPts val="1800"/>
              <a:buAutoNum type="arabicPeriod"/>
            </a:pPr>
            <a:r>
              <a:rPr lang="en" sz="1800"/>
              <a:t>        tmp = itr.next</a:t>
            </a:r>
            <a:endParaRPr sz="1800"/>
          </a:p>
          <a:p>
            <a:pPr indent="-342900" lvl="0" marL="457200" rtl="0" algn="l">
              <a:spcBef>
                <a:spcPts val="0"/>
              </a:spcBef>
              <a:spcAft>
                <a:spcPts val="0"/>
              </a:spcAft>
              <a:buSzPts val="1800"/>
              <a:buAutoNum type="arabicPeriod"/>
            </a:pPr>
            <a:r>
              <a:rPr lang="en" sz="1800"/>
              <a:t>        Delete tmp</a:t>
            </a:r>
            <a:endParaRPr sz="1800"/>
          </a:p>
          <a:p>
            <a:pPr indent="-342900" lvl="0" marL="457200" rtl="0" algn="l">
              <a:spcBef>
                <a:spcPts val="0"/>
              </a:spcBef>
              <a:spcAft>
                <a:spcPts val="0"/>
              </a:spcAft>
              <a:buSzPts val="1800"/>
              <a:buAutoNum type="arabicPeriod"/>
            </a:pPr>
            <a:r>
              <a:rPr lang="en" sz="1800"/>
              <a:t>        exit</a:t>
            </a:r>
            <a:endParaRPr sz="1800"/>
          </a:p>
          <a:p>
            <a:pPr indent="-342900" lvl="0" marL="457200" rtl="0" algn="l">
              <a:spcBef>
                <a:spcPts val="0"/>
              </a:spcBef>
              <a:spcAft>
                <a:spcPts val="0"/>
              </a:spcAft>
              <a:buSzPts val="1800"/>
              <a:buAutoNum type="arabicPeriod"/>
            </a:pPr>
            <a:r>
              <a:rPr lang="en" sz="1800"/>
              <a:t>    itr = itr.next</a:t>
            </a:r>
            <a:endParaRPr/>
          </a:p>
        </p:txBody>
      </p:sp>
      <p:pic>
        <p:nvPicPr>
          <p:cNvPr id="228" name="Google Shape;228;p35"/>
          <p:cNvPicPr preferRelativeResize="0"/>
          <p:nvPr/>
        </p:nvPicPr>
        <p:blipFill>
          <a:blip r:embed="rId3">
            <a:alphaModFix/>
          </a:blip>
          <a:stretch>
            <a:fillRect/>
          </a:stretch>
        </p:blipFill>
        <p:spPr>
          <a:xfrm>
            <a:off x="271470" y="1262075"/>
            <a:ext cx="4560926" cy="2314575"/>
          </a:xfrm>
          <a:prstGeom prst="rect">
            <a:avLst/>
          </a:prstGeom>
          <a:noFill/>
          <a:ln>
            <a:noFill/>
          </a:ln>
        </p:spPr>
      </p:pic>
      <p:sp>
        <p:nvSpPr>
          <p:cNvPr id="229" name="Google Shape;229;p35"/>
          <p:cNvSpPr txBox="1"/>
          <p:nvPr/>
        </p:nvSpPr>
        <p:spPr>
          <a:xfrm>
            <a:off x="778175" y="3463800"/>
            <a:ext cx="3793800" cy="11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Can you write an algorithm to delete before a specific node?</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rPr lang="en">
                <a:solidFill>
                  <a:srgbClr val="FF0000"/>
                </a:solidFill>
                <a:latin typeface="Open Sans"/>
                <a:ea typeface="Open Sans"/>
                <a:cs typeface="Open Sans"/>
                <a:sym typeface="Open Sans"/>
              </a:rPr>
              <a:t>Can you write an algorithm to delete a specific node?</a:t>
            </a:r>
            <a:endParaRPr>
              <a:solidFill>
                <a:srgbClr val="FF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a:t>
            </a:r>
            <a:endParaRPr/>
          </a:p>
        </p:txBody>
      </p:sp>
      <p:sp>
        <p:nvSpPr>
          <p:cNvPr id="235" name="Google Shape;235;p3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36" name="Google Shape;236;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Define</a:t>
            </a:r>
            <a:endParaRPr/>
          </a:p>
          <a:p>
            <a:pPr indent="-342900" lvl="0" marL="457200" rtl="0" algn="l">
              <a:spcBef>
                <a:spcPts val="0"/>
              </a:spcBef>
              <a:spcAft>
                <a:spcPts val="0"/>
              </a:spcAft>
              <a:buSzPts val="1800"/>
              <a:buChar char="●"/>
            </a:pPr>
            <a:r>
              <a:rPr lang="en"/>
              <a:t>Underflow</a:t>
            </a:r>
            <a:endParaRPr/>
          </a:p>
          <a:p>
            <a:pPr indent="-342900" lvl="0" marL="457200" rtl="0" algn="l">
              <a:spcBef>
                <a:spcPts val="0"/>
              </a:spcBef>
              <a:spcAft>
                <a:spcPts val="0"/>
              </a:spcAft>
              <a:buSzPts val="1800"/>
              <a:buChar char="●"/>
            </a:pPr>
            <a:r>
              <a:rPr lang="en"/>
              <a:t>Overflow</a:t>
            </a:r>
            <a:endParaRPr/>
          </a:p>
          <a:p>
            <a:pPr indent="-342900" lvl="0" marL="457200" rtl="0" algn="l">
              <a:spcBef>
                <a:spcPts val="0"/>
              </a:spcBef>
              <a:spcAft>
                <a:spcPts val="0"/>
              </a:spcAft>
              <a:buSzPts val="1800"/>
              <a:buChar char="●"/>
            </a:pPr>
            <a:r>
              <a:rPr lang="en"/>
              <a:t>Knowledge Check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a:t>
            </a:r>
            <a:endParaRPr/>
          </a:p>
        </p:txBody>
      </p:sp>
      <p:sp>
        <p:nvSpPr>
          <p:cNvPr id="242" name="Google Shape;242;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Linked List can be defined by allocating memory dynamically.</a:t>
            </a:r>
            <a:endParaRPr/>
          </a:p>
          <a:p>
            <a:pPr indent="-342900" lvl="0" marL="457200" rtl="0" algn="l">
              <a:spcBef>
                <a:spcPts val="0"/>
              </a:spcBef>
              <a:spcAft>
                <a:spcPts val="0"/>
              </a:spcAft>
              <a:buSzPts val="1800"/>
              <a:buChar char="●"/>
            </a:pPr>
            <a:r>
              <a:rPr lang="en"/>
              <a:t>Uses of pointer/reference are important.</a:t>
            </a:r>
            <a:endParaRPr/>
          </a:p>
          <a:p>
            <a:pPr indent="-342900" lvl="0" marL="457200" rtl="0" algn="l">
              <a:spcBef>
                <a:spcPts val="0"/>
              </a:spcBef>
              <a:spcAft>
                <a:spcPts val="0"/>
              </a:spcAft>
              <a:buSzPts val="1800"/>
              <a:buChar char="●"/>
            </a:pPr>
            <a:r>
              <a:rPr lang="en"/>
              <a:t>Any data of the linked list is represented as a node.</a:t>
            </a:r>
            <a:endParaRPr/>
          </a:p>
          <a:p>
            <a:pPr indent="-342900" lvl="0" marL="457200" rtl="0" algn="l">
              <a:spcBef>
                <a:spcPts val="0"/>
              </a:spcBef>
              <a:spcAft>
                <a:spcPts val="0"/>
              </a:spcAft>
              <a:buSzPts val="1800"/>
              <a:buChar char="●"/>
            </a:pPr>
            <a:r>
              <a:rPr lang="en"/>
              <a:t>A node contains two fields i.e. data stored at that particular node and the pointer/reference which contains the address of the next node.</a:t>
            </a:r>
            <a:endParaRPr/>
          </a:p>
          <a:p>
            <a:pPr indent="-317500" lvl="1" marL="914400" rtl="0" algn="l">
              <a:spcBef>
                <a:spcPts val="0"/>
              </a:spcBef>
              <a:spcAft>
                <a:spcPts val="0"/>
              </a:spcAft>
              <a:buSzPts val="1400"/>
              <a:buChar char="○"/>
            </a:pPr>
            <a:r>
              <a:rPr lang="en"/>
              <a:t>Data field: can be of any type and it holds the actual data.</a:t>
            </a:r>
            <a:endParaRPr/>
          </a:p>
          <a:p>
            <a:pPr indent="-317500" lvl="1" marL="914400" rtl="0" algn="l">
              <a:spcBef>
                <a:spcPts val="0"/>
              </a:spcBef>
              <a:spcAft>
                <a:spcPts val="0"/>
              </a:spcAft>
              <a:buSzPts val="1400"/>
              <a:buChar char="○"/>
            </a:pPr>
            <a:r>
              <a:rPr lang="en"/>
              <a:t>Pointer: it must be a pointer type (???) and it does not have data, rather metadata.</a:t>
            </a:r>
            <a:endParaRPr/>
          </a:p>
          <a:p>
            <a:pPr indent="-342900" lvl="0" marL="457200" rtl="0" algn="l">
              <a:spcBef>
                <a:spcPts val="0"/>
              </a:spcBef>
              <a:spcAft>
                <a:spcPts val="0"/>
              </a:spcAft>
              <a:buSzPts val="1800"/>
              <a:buChar char="●"/>
            </a:pPr>
            <a:r>
              <a:rPr lang="en"/>
              <a:t>Head: A special pointer that always points to the first node.</a:t>
            </a:r>
            <a:endParaRPr/>
          </a:p>
          <a:p>
            <a:pPr indent="-342900" lvl="0" marL="457200" rtl="0" algn="l">
              <a:spcBef>
                <a:spcPts val="0"/>
              </a:spcBef>
              <a:spcAft>
                <a:spcPts val="0"/>
              </a:spcAft>
              <a:buSzPts val="1800"/>
              <a:buChar char="●"/>
            </a:pPr>
            <a:r>
              <a:rPr lang="en"/>
              <a:t>Tail (optional): A special pointer that always points to the last node. What if the list is empty?</a:t>
            </a:r>
            <a:endParaRPr/>
          </a:p>
          <a:p>
            <a:pPr indent="-342900" lvl="0" marL="457200" rtl="0" algn="l">
              <a:spcBef>
                <a:spcPts val="0"/>
              </a:spcBef>
              <a:spcAft>
                <a:spcPts val="0"/>
              </a:spcAft>
              <a:buClr>
                <a:schemeClr val="accent1"/>
              </a:buClr>
              <a:buSzPts val="1800"/>
              <a:buChar char="●"/>
            </a:pPr>
            <a:r>
              <a:rPr lang="en">
                <a:solidFill>
                  <a:schemeClr val="accent1"/>
                </a:solidFill>
              </a:rPr>
              <a:t>Size: Not an attribute of Linked List.</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using Pointers</a:t>
            </a:r>
            <a:endParaRPr/>
          </a:p>
        </p:txBody>
      </p:sp>
      <p:pic>
        <p:nvPicPr>
          <p:cNvPr id="248" name="Google Shape;248;p38"/>
          <p:cNvPicPr preferRelativeResize="0"/>
          <p:nvPr/>
        </p:nvPicPr>
        <p:blipFill>
          <a:blip r:embed="rId3">
            <a:alphaModFix/>
          </a:blip>
          <a:stretch>
            <a:fillRect/>
          </a:stretch>
        </p:blipFill>
        <p:spPr>
          <a:xfrm>
            <a:off x="152400" y="1304825"/>
            <a:ext cx="8782050" cy="3171825"/>
          </a:xfrm>
          <a:prstGeom prst="rect">
            <a:avLst/>
          </a:prstGeom>
          <a:noFill/>
          <a:ln>
            <a:noFill/>
          </a:ln>
        </p:spPr>
      </p:pic>
      <p:sp>
        <p:nvSpPr>
          <p:cNvPr id="249" name="Google Shape;249;p38"/>
          <p:cNvSpPr txBox="1"/>
          <p:nvPr/>
        </p:nvSpPr>
        <p:spPr>
          <a:xfrm>
            <a:off x="5171975" y="1575325"/>
            <a:ext cx="3302400" cy="9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Node is implemented using a structure or class, and the pointer of node is a </a:t>
            </a:r>
            <a:r>
              <a:rPr lang="en">
                <a:solidFill>
                  <a:srgbClr val="1155CC"/>
                </a:solidFill>
                <a:latin typeface="Open Sans"/>
                <a:ea typeface="Open Sans"/>
                <a:cs typeface="Open Sans"/>
                <a:sym typeface="Open Sans"/>
              </a:rPr>
              <a:t>self-</a:t>
            </a:r>
            <a:r>
              <a:rPr lang="en">
                <a:solidFill>
                  <a:srgbClr val="1155CC"/>
                </a:solidFill>
                <a:latin typeface="Open Sans"/>
                <a:ea typeface="Open Sans"/>
                <a:cs typeface="Open Sans"/>
                <a:sym typeface="Open Sans"/>
              </a:rPr>
              <a:t>referential</a:t>
            </a:r>
            <a:r>
              <a:rPr lang="en">
                <a:solidFill>
                  <a:srgbClr val="1155CC"/>
                </a:solidFill>
                <a:latin typeface="Open Sans"/>
                <a:ea typeface="Open Sans"/>
                <a:cs typeface="Open Sans"/>
                <a:sym typeface="Open Sans"/>
              </a:rPr>
              <a:t> pointer.</a:t>
            </a:r>
            <a:endParaRPr>
              <a:solidFill>
                <a:srgbClr val="1155CC"/>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a:t>
            </a:r>
            <a:r>
              <a:rPr lang="en"/>
              <a:t> Underflow vs Overflow (Phenomenon)</a:t>
            </a:r>
            <a:endParaRPr/>
          </a:p>
        </p:txBody>
      </p:sp>
      <p:sp>
        <p:nvSpPr>
          <p:cNvPr id="255" name="Google Shape;255;p3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Overflow</a:t>
            </a:r>
            <a:endParaRPr/>
          </a:p>
          <a:p>
            <a:pPr indent="-317500" lvl="0" marL="457200" rtl="0" algn="l">
              <a:spcBef>
                <a:spcPts val="1200"/>
              </a:spcBef>
              <a:spcAft>
                <a:spcPts val="0"/>
              </a:spcAft>
              <a:buSzPts val="1400"/>
              <a:buChar char="●"/>
            </a:pPr>
            <a:r>
              <a:rPr lang="en"/>
              <a:t>Occurs while doing insertion operations</a:t>
            </a:r>
            <a:endParaRPr/>
          </a:p>
          <a:p>
            <a:pPr indent="-317500" lvl="0" marL="457200" rtl="0" algn="l">
              <a:spcBef>
                <a:spcPts val="0"/>
              </a:spcBef>
              <a:spcAft>
                <a:spcPts val="0"/>
              </a:spcAft>
              <a:buSzPts val="1400"/>
              <a:buChar char="●"/>
            </a:pPr>
            <a:r>
              <a:rPr lang="en"/>
              <a:t>Happens if the the memory is full and new node cannot be created</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NewNode == NULL (whole node is null)</a:t>
            </a:r>
            <a:endParaRPr/>
          </a:p>
          <a:p>
            <a:pPr indent="0" lvl="0" marL="0" rtl="0" algn="l">
              <a:spcBef>
                <a:spcPts val="1200"/>
              </a:spcBef>
              <a:spcAft>
                <a:spcPts val="0"/>
              </a:spcAft>
              <a:buNone/>
            </a:pPr>
            <a:r>
              <a:rPr lang="en"/>
              <a:t>Is there any change required in Insertion operation? </a:t>
            </a:r>
            <a:endParaRPr/>
          </a:p>
          <a:p>
            <a:pPr indent="0" lvl="0" marL="0" rtl="0" algn="l">
              <a:spcBef>
                <a:spcPts val="1200"/>
              </a:spcBef>
              <a:spcAft>
                <a:spcPts val="1200"/>
              </a:spcAft>
              <a:buNone/>
            </a:pPr>
            <a:r>
              <a:t/>
            </a:r>
            <a:endParaRPr/>
          </a:p>
        </p:txBody>
      </p:sp>
      <p:sp>
        <p:nvSpPr>
          <p:cNvPr id="256" name="Google Shape;256;p3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Underflow</a:t>
            </a:r>
            <a:endParaRPr/>
          </a:p>
          <a:p>
            <a:pPr indent="-317500" lvl="0" marL="457200" rtl="0" algn="l">
              <a:spcBef>
                <a:spcPts val="1200"/>
              </a:spcBef>
              <a:spcAft>
                <a:spcPts val="0"/>
              </a:spcAft>
              <a:buSzPts val="1400"/>
              <a:buChar char="●"/>
            </a:pPr>
            <a:r>
              <a:rPr lang="en"/>
              <a:t>Occurs while doing deletion operations</a:t>
            </a:r>
            <a:endParaRPr/>
          </a:p>
          <a:p>
            <a:pPr indent="-317500" lvl="0" marL="457200" rtl="0" algn="l">
              <a:spcBef>
                <a:spcPts val="0"/>
              </a:spcBef>
              <a:spcAft>
                <a:spcPts val="0"/>
              </a:spcAft>
              <a:buSzPts val="1400"/>
              <a:buChar char="●"/>
            </a:pPr>
            <a:r>
              <a:rPr lang="en"/>
              <a:t>Happens if the list is empty</a:t>
            </a:r>
            <a:endParaRPr/>
          </a:p>
          <a:p>
            <a:pPr indent="-317500" lvl="0" marL="457200" rtl="0" algn="l">
              <a:spcBef>
                <a:spcPts val="0"/>
              </a:spcBef>
              <a:spcAft>
                <a:spcPts val="0"/>
              </a:spcAft>
              <a:buSzPts val="1400"/>
              <a:buChar char="●"/>
            </a:pPr>
            <a:r>
              <a:rPr lang="en"/>
              <a:t>Condition:</a:t>
            </a:r>
            <a:endParaRPr/>
          </a:p>
          <a:p>
            <a:pPr indent="-304800" lvl="1" marL="914400" rtl="0" algn="l">
              <a:spcBef>
                <a:spcPts val="0"/>
              </a:spcBef>
              <a:spcAft>
                <a:spcPts val="0"/>
              </a:spcAft>
              <a:buSzPts val="1200"/>
              <a:buChar char="○"/>
            </a:pPr>
            <a:r>
              <a:rPr lang="en"/>
              <a:t>Head == NULL</a:t>
            </a:r>
            <a:endParaRPr/>
          </a:p>
          <a:p>
            <a:pPr indent="0" lvl="0" marL="0" rtl="0" algn="l">
              <a:spcBef>
                <a:spcPts val="1200"/>
              </a:spcBef>
              <a:spcAft>
                <a:spcPts val="1200"/>
              </a:spcAft>
              <a:buNone/>
            </a:pPr>
            <a:r>
              <a:rPr lang="en"/>
              <a:t>Is there any change required in Deletion operation?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Check</a:t>
            </a:r>
            <a:endParaRPr/>
          </a:p>
        </p:txBody>
      </p:sp>
      <p:sp>
        <p:nvSpPr>
          <p:cNvPr id="262" name="Google Shape;262;p4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fontScale="77500" lnSpcReduction="20000"/>
          </a:bodyPr>
          <a:lstStyle/>
          <a:p>
            <a:pPr indent="-297497" lvl="0" marL="457200" rtl="0" algn="l">
              <a:spcBef>
                <a:spcPts val="0"/>
              </a:spcBef>
              <a:spcAft>
                <a:spcPts val="0"/>
              </a:spcAft>
              <a:buSzPct val="100000"/>
              <a:buAutoNum type="arabicPeriod"/>
            </a:pPr>
            <a:r>
              <a:rPr lang="en"/>
              <a:t>What is the optimal time complexity to count the number of nodes in a linked list?</a:t>
            </a:r>
            <a:endParaRPr/>
          </a:p>
          <a:p>
            <a:pPr indent="0" lvl="0" marL="0" rtl="0" algn="l">
              <a:spcBef>
                <a:spcPts val="1200"/>
              </a:spcBef>
              <a:spcAft>
                <a:spcPts val="0"/>
              </a:spcAft>
              <a:buNone/>
            </a:pPr>
            <a:r>
              <a:rPr lang="en"/>
              <a:t>a) O(1)</a:t>
            </a:r>
            <a:endParaRPr/>
          </a:p>
          <a:p>
            <a:pPr indent="0" lvl="0" marL="0" rtl="0" algn="l">
              <a:spcBef>
                <a:spcPts val="1200"/>
              </a:spcBef>
              <a:spcAft>
                <a:spcPts val="0"/>
              </a:spcAft>
              <a:buNone/>
            </a:pPr>
            <a:r>
              <a:rPr lang="en"/>
              <a:t>b) O(n)</a:t>
            </a:r>
            <a:endParaRPr/>
          </a:p>
          <a:p>
            <a:pPr indent="0" lvl="0" marL="0" rtl="0" algn="l">
              <a:spcBef>
                <a:spcPts val="1200"/>
              </a:spcBef>
              <a:spcAft>
                <a:spcPts val="0"/>
              </a:spcAft>
              <a:buNone/>
            </a:pPr>
            <a:r>
              <a:rPr lang="en"/>
              <a:t>c) O(logn)</a:t>
            </a:r>
            <a:endParaRPr/>
          </a:p>
          <a:p>
            <a:pPr indent="0" lvl="0" marL="0" rtl="0" algn="l">
              <a:spcBef>
                <a:spcPts val="1200"/>
              </a:spcBef>
              <a:spcAft>
                <a:spcPts val="0"/>
              </a:spcAft>
              <a:buNone/>
            </a:pPr>
            <a:r>
              <a:rPr lang="en"/>
              <a:t>d) O(n^2)</a:t>
            </a:r>
            <a:endParaRPr/>
          </a:p>
          <a:p>
            <a:pPr indent="-297497" lvl="0" marL="457200" rtl="0" algn="l">
              <a:spcBef>
                <a:spcPts val="1200"/>
              </a:spcBef>
              <a:spcAft>
                <a:spcPts val="0"/>
              </a:spcAft>
              <a:buSzPct val="100000"/>
              <a:buAutoNum type="arabicPeriod"/>
            </a:pPr>
            <a:r>
              <a:rPr lang="en"/>
              <a:t>Which of these is not an application of a linked list?</a:t>
            </a:r>
            <a:endParaRPr/>
          </a:p>
          <a:p>
            <a:pPr indent="0" lvl="0" marL="0" rtl="0" algn="l">
              <a:spcBef>
                <a:spcPts val="1200"/>
              </a:spcBef>
              <a:spcAft>
                <a:spcPts val="0"/>
              </a:spcAft>
              <a:buNone/>
            </a:pPr>
            <a:r>
              <a:rPr lang="en"/>
              <a:t>a) To implement file systems</a:t>
            </a:r>
            <a:endParaRPr/>
          </a:p>
          <a:p>
            <a:pPr indent="0" lvl="0" marL="0" rtl="0" algn="l">
              <a:spcBef>
                <a:spcPts val="1200"/>
              </a:spcBef>
              <a:spcAft>
                <a:spcPts val="0"/>
              </a:spcAft>
              <a:buNone/>
            </a:pPr>
            <a:r>
              <a:rPr lang="en"/>
              <a:t>b) For separate chaining in hash-tables</a:t>
            </a:r>
            <a:endParaRPr/>
          </a:p>
          <a:p>
            <a:pPr indent="0" lvl="0" marL="0" rtl="0" algn="l">
              <a:spcBef>
                <a:spcPts val="1200"/>
              </a:spcBef>
              <a:spcAft>
                <a:spcPts val="0"/>
              </a:spcAft>
              <a:buNone/>
            </a:pPr>
            <a:r>
              <a:rPr lang="en"/>
              <a:t>c) To implement non-binary trees</a:t>
            </a:r>
            <a:endParaRPr/>
          </a:p>
          <a:p>
            <a:pPr indent="0" lvl="0" marL="0" rtl="0" algn="l">
              <a:spcBef>
                <a:spcPts val="1200"/>
              </a:spcBef>
              <a:spcAft>
                <a:spcPts val="1200"/>
              </a:spcAft>
              <a:buNone/>
            </a:pPr>
            <a:r>
              <a:rPr lang="en"/>
              <a:t>d) Random Access of elements</a:t>
            </a:r>
            <a:endParaRPr/>
          </a:p>
        </p:txBody>
      </p:sp>
      <p:sp>
        <p:nvSpPr>
          <p:cNvPr id="263" name="Google Shape;263;p4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3. Let P be a singly linked list, Let Q be the pointer to an intermediate node x in the list.What is the worst-case time complexity of the best known algorithm to delete the node x from the list?</a:t>
            </a:r>
            <a:endParaRPr/>
          </a:p>
          <a:p>
            <a:pPr indent="0" lvl="0" marL="0" rtl="0" algn="l">
              <a:spcBef>
                <a:spcPts val="1200"/>
              </a:spcBef>
              <a:spcAft>
                <a:spcPts val="0"/>
              </a:spcAft>
              <a:buNone/>
            </a:pPr>
            <a:r>
              <a:rPr lang="en"/>
              <a:t>a) O(1)</a:t>
            </a:r>
            <a:endParaRPr/>
          </a:p>
          <a:p>
            <a:pPr indent="0" lvl="0" marL="0" rtl="0" algn="l">
              <a:spcBef>
                <a:spcPts val="1200"/>
              </a:spcBef>
              <a:spcAft>
                <a:spcPts val="0"/>
              </a:spcAft>
              <a:buNone/>
            </a:pPr>
            <a:r>
              <a:rPr lang="en"/>
              <a:t>b) O(n)</a:t>
            </a:r>
            <a:endParaRPr/>
          </a:p>
          <a:p>
            <a:pPr indent="0" lvl="0" marL="0" rtl="0" algn="l">
              <a:spcBef>
                <a:spcPts val="1200"/>
              </a:spcBef>
              <a:spcAft>
                <a:spcPts val="0"/>
              </a:spcAft>
              <a:buNone/>
            </a:pPr>
            <a:r>
              <a:rPr lang="en"/>
              <a:t>c) O(logn)</a:t>
            </a:r>
            <a:endParaRPr/>
          </a:p>
          <a:p>
            <a:pPr indent="0" lvl="0" marL="0" rtl="0" algn="l">
              <a:spcBef>
                <a:spcPts val="1200"/>
              </a:spcBef>
              <a:spcAft>
                <a:spcPts val="0"/>
              </a:spcAft>
              <a:buNone/>
            </a:pPr>
            <a:r>
              <a:rPr lang="en"/>
              <a:t>d) O(n^2)</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Problem-1</a:t>
            </a:r>
            <a:endParaRPr/>
          </a:p>
        </p:txBody>
      </p:sp>
      <p:sp>
        <p:nvSpPr>
          <p:cNvPr id="269" name="Google Shape;269;p41"/>
          <p:cNvSpPr txBox="1"/>
          <p:nvPr>
            <p:ph idx="1" type="body"/>
          </p:nvPr>
        </p:nvSpPr>
        <p:spPr>
          <a:xfrm>
            <a:off x="311700" y="1266325"/>
            <a:ext cx="8520600" cy="9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the problem of reversing a singly linked list. To take an example, given the linked list below before and after reversing:</a:t>
            </a:r>
            <a:endParaRPr/>
          </a:p>
        </p:txBody>
      </p:sp>
      <p:pic>
        <p:nvPicPr>
          <p:cNvPr id="270" name="Google Shape;270;p41"/>
          <p:cNvPicPr preferRelativeResize="0"/>
          <p:nvPr/>
        </p:nvPicPr>
        <p:blipFill>
          <a:blip r:embed="rId3">
            <a:alphaModFix/>
          </a:blip>
          <a:stretch>
            <a:fillRect/>
          </a:stretch>
        </p:blipFill>
        <p:spPr>
          <a:xfrm>
            <a:off x="304800" y="2242300"/>
            <a:ext cx="8557301" cy="707400"/>
          </a:xfrm>
          <a:prstGeom prst="rect">
            <a:avLst/>
          </a:prstGeom>
          <a:noFill/>
          <a:ln>
            <a:noFill/>
          </a:ln>
        </p:spPr>
      </p:pic>
      <p:pic>
        <p:nvPicPr>
          <p:cNvPr id="271" name="Google Shape;271;p41"/>
          <p:cNvPicPr preferRelativeResize="0"/>
          <p:nvPr/>
        </p:nvPicPr>
        <p:blipFill>
          <a:blip r:embed="rId4">
            <a:alphaModFix/>
          </a:blip>
          <a:stretch>
            <a:fillRect/>
          </a:stretch>
        </p:blipFill>
        <p:spPr>
          <a:xfrm>
            <a:off x="311700" y="3130762"/>
            <a:ext cx="8520600" cy="766863"/>
          </a:xfrm>
          <a:prstGeom prst="rect">
            <a:avLst/>
          </a:prstGeom>
          <a:noFill/>
          <a:ln>
            <a:noFill/>
          </a:ln>
        </p:spPr>
      </p:pic>
      <p:sp>
        <p:nvSpPr>
          <p:cNvPr id="272" name="Google Shape;272;p41"/>
          <p:cNvSpPr txBox="1"/>
          <p:nvPr/>
        </p:nvSpPr>
        <p:spPr>
          <a:xfrm>
            <a:off x="442025" y="4018350"/>
            <a:ext cx="82242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How to reverse it? What is the time complexity of the best </a:t>
            </a:r>
            <a:r>
              <a:rPr lang="en" sz="1800">
                <a:latin typeface="Open Sans"/>
                <a:ea typeface="Open Sans"/>
                <a:cs typeface="Open Sans"/>
                <a:sym typeface="Open Sans"/>
              </a:rPr>
              <a:t>algorithm</a:t>
            </a: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Fundamentals of Linked List</a:t>
            </a:r>
            <a:endParaRPr/>
          </a:p>
        </p:txBody>
      </p:sp>
      <p:sp>
        <p:nvSpPr>
          <p:cNvPr id="81" name="Google Shape;81;p1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2" name="Google Shape;82;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Problem-2</a:t>
            </a:r>
            <a:endParaRPr/>
          </a:p>
        </p:txBody>
      </p:sp>
      <p:sp>
        <p:nvSpPr>
          <p:cNvPr id="278" name="Google Shape;278;p42"/>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void funx1(struct node* head)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if (head == NULL)</a:t>
            </a:r>
            <a:endParaRPr/>
          </a:p>
          <a:p>
            <a:pPr indent="0" lvl="0" marL="0" rtl="0" algn="l">
              <a:spcBef>
                <a:spcPts val="1200"/>
              </a:spcBef>
              <a:spcAft>
                <a:spcPts val="0"/>
              </a:spcAft>
              <a:buNone/>
            </a:pPr>
            <a:r>
              <a:rPr lang="en"/>
              <a:t>	return;</a:t>
            </a:r>
            <a:endParaRPr/>
          </a:p>
          <a:p>
            <a:pPr indent="0" lvl="0" marL="0" rtl="0" algn="l">
              <a:spcBef>
                <a:spcPts val="1200"/>
              </a:spcBef>
              <a:spcAft>
                <a:spcPts val="0"/>
              </a:spcAft>
              <a:buNone/>
            </a:pPr>
            <a:r>
              <a:rPr lang="en"/>
              <a:t>  funx1 (head -&gt; next) ;</a:t>
            </a:r>
            <a:endParaRPr/>
          </a:p>
          <a:p>
            <a:pPr indent="0" lvl="0" marL="0" rtl="0" algn="l">
              <a:spcBef>
                <a:spcPts val="1200"/>
              </a:spcBef>
              <a:spcAft>
                <a:spcPts val="0"/>
              </a:spcAft>
              <a:buNone/>
            </a:pPr>
            <a:r>
              <a:rPr lang="en"/>
              <a:t>  printf (" %d  ", head -&gt; data ) ;</a:t>
            </a:r>
            <a:endParaRPr/>
          </a:p>
          <a:p>
            <a:pPr indent="0" lvl="0" marL="0" rtl="0" algn="l">
              <a:spcBef>
                <a:spcPts val="1200"/>
              </a:spcBef>
              <a:spcAft>
                <a:spcPts val="1200"/>
              </a:spcAft>
              <a:buNone/>
            </a:pPr>
            <a:r>
              <a:rPr lang="en"/>
              <a:t>}</a:t>
            </a:r>
            <a:endParaRPr/>
          </a:p>
        </p:txBody>
      </p:sp>
      <p:sp>
        <p:nvSpPr>
          <p:cNvPr id="279" name="Google Shape;279;p42"/>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function doing?</a:t>
            </a:r>
            <a:endParaRPr/>
          </a:p>
          <a:p>
            <a:pPr indent="-317500" lvl="0" marL="457200" rtl="0" algn="l">
              <a:spcBef>
                <a:spcPts val="1200"/>
              </a:spcBef>
              <a:spcAft>
                <a:spcPts val="0"/>
              </a:spcAft>
              <a:buSzPts val="1400"/>
              <a:buAutoNum type="alphaUcPeriod"/>
            </a:pPr>
            <a:r>
              <a:rPr lang="en"/>
              <a:t>It will print all the nodes of linked lists.</a:t>
            </a:r>
            <a:endParaRPr/>
          </a:p>
          <a:p>
            <a:pPr indent="-317500" lvl="0" marL="457200" rtl="0" algn="l">
              <a:spcBef>
                <a:spcPts val="0"/>
              </a:spcBef>
              <a:spcAft>
                <a:spcPts val="0"/>
              </a:spcAft>
              <a:buSzPts val="1400"/>
              <a:buAutoNum type="alphaUcPeriod"/>
            </a:pPr>
            <a:r>
              <a:rPr lang="en"/>
              <a:t>It will print all the nodes of the linked list in reverse order.</a:t>
            </a:r>
            <a:endParaRPr/>
          </a:p>
          <a:p>
            <a:pPr indent="-317500" lvl="0" marL="457200" rtl="0" algn="l">
              <a:spcBef>
                <a:spcPts val="0"/>
              </a:spcBef>
              <a:spcAft>
                <a:spcPts val="0"/>
              </a:spcAft>
              <a:buSzPts val="1400"/>
              <a:buAutoNum type="alphaUcPeriod"/>
            </a:pPr>
            <a:r>
              <a:rPr lang="en"/>
              <a:t>It will print alternate nodes of the Linked List</a:t>
            </a:r>
            <a:endParaRPr/>
          </a:p>
          <a:p>
            <a:pPr indent="-317500" lvl="0" marL="457200" rtl="0" algn="l">
              <a:spcBef>
                <a:spcPts val="0"/>
              </a:spcBef>
              <a:spcAft>
                <a:spcPts val="0"/>
              </a:spcAft>
              <a:buSzPts val="1400"/>
              <a:buAutoNum type="alphaUcPeriod"/>
            </a:pPr>
            <a:r>
              <a:rPr lang="en"/>
              <a:t>It will print alternate nodes in reverse order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Homework</a:t>
            </a:r>
            <a:endParaRPr/>
          </a:p>
        </p:txBody>
      </p:sp>
      <p:sp>
        <p:nvSpPr>
          <p:cNvPr id="285" name="Google Shape;285;p43"/>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86" name="Google Shape;286;p4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Theory</a:t>
            </a:r>
            <a:endParaRPr/>
          </a:p>
          <a:p>
            <a:pPr indent="-342900" lvl="0" marL="457200" rtl="0" algn="l">
              <a:spcBef>
                <a:spcPts val="0"/>
              </a:spcBef>
              <a:spcAft>
                <a:spcPts val="0"/>
              </a:spcAft>
              <a:buSzPts val="1800"/>
              <a:buChar char="●"/>
            </a:pPr>
            <a:r>
              <a:rPr lang="en"/>
              <a:t>Practice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a:t>
            </a:r>
            <a:endParaRPr/>
          </a:p>
        </p:txBody>
      </p:sp>
      <p:sp>
        <p:nvSpPr>
          <p:cNvPr id="292" name="Google Shape;292;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Is there any size constraint on Linked List? Justify your answer.</a:t>
            </a:r>
            <a:endParaRPr sz="1000"/>
          </a:p>
          <a:p>
            <a:pPr indent="-292100" lvl="0" marL="457200" rtl="0" algn="l">
              <a:spcBef>
                <a:spcPts val="0"/>
              </a:spcBef>
              <a:spcAft>
                <a:spcPts val="0"/>
              </a:spcAft>
              <a:buSzPts val="1000"/>
              <a:buChar char="●"/>
            </a:pPr>
            <a:r>
              <a:rPr lang="en" sz="1000"/>
              <a:t>Write an algorithm for searching in a Linked List. </a:t>
            </a:r>
            <a:endParaRPr sz="1000"/>
          </a:p>
          <a:p>
            <a:pPr indent="-292100" lvl="0" marL="457200" rtl="0" algn="l">
              <a:spcBef>
                <a:spcPts val="0"/>
              </a:spcBef>
              <a:spcAft>
                <a:spcPts val="0"/>
              </a:spcAft>
              <a:buSzPts val="1000"/>
              <a:buChar char="●"/>
            </a:pPr>
            <a:r>
              <a:rPr lang="en" sz="1000"/>
              <a:t>What is the datatype of Head and Tail? Is it necessarily be the same as nodes?</a:t>
            </a:r>
            <a:endParaRPr sz="1000"/>
          </a:p>
          <a:p>
            <a:pPr indent="-292100" lvl="0" marL="457200" rtl="0" algn="l">
              <a:spcBef>
                <a:spcPts val="0"/>
              </a:spcBef>
              <a:spcAft>
                <a:spcPts val="0"/>
              </a:spcAft>
              <a:buSzPts val="1000"/>
              <a:buChar char="●"/>
            </a:pPr>
            <a:r>
              <a:rPr lang="en" sz="1000"/>
              <a:t>Suppose there are 10 elements in a Linked List. How many pointers are there? What if there are n elements?</a:t>
            </a:r>
            <a:endParaRPr sz="1000"/>
          </a:p>
          <a:p>
            <a:pPr indent="-292100" lvl="0" marL="457200" rtl="0" algn="l">
              <a:spcBef>
                <a:spcPts val="0"/>
              </a:spcBef>
              <a:spcAft>
                <a:spcPts val="0"/>
              </a:spcAft>
              <a:buSzPts val="1000"/>
              <a:buChar char="●"/>
            </a:pPr>
            <a:r>
              <a:rPr lang="en" sz="1000"/>
              <a:t>How to count the </a:t>
            </a:r>
            <a:r>
              <a:rPr lang="en" sz="1000"/>
              <a:t>number</a:t>
            </a:r>
            <a:r>
              <a:rPr lang="en" sz="1000"/>
              <a:t> of nodes in a Linked List?</a:t>
            </a:r>
            <a:endParaRPr sz="1000"/>
          </a:p>
          <a:p>
            <a:pPr indent="-292100" lvl="0" marL="457200" rtl="0" algn="l">
              <a:spcBef>
                <a:spcPts val="0"/>
              </a:spcBef>
              <a:spcAft>
                <a:spcPts val="0"/>
              </a:spcAft>
              <a:buSzPts val="1000"/>
              <a:buChar char="●"/>
            </a:pPr>
            <a:r>
              <a:rPr lang="en" sz="1000"/>
              <a:t>Suppose you are asked to design a Linked List so that it uses indices to reach out the nodes. State what are the data structures needed for it. Write an algorithm to implement such a Linked List.</a:t>
            </a:r>
            <a:endParaRPr sz="1000"/>
          </a:p>
          <a:p>
            <a:pPr indent="-292100" lvl="0" marL="457200" rtl="0" algn="l">
              <a:spcBef>
                <a:spcPts val="0"/>
              </a:spcBef>
              <a:spcAft>
                <a:spcPts val="0"/>
              </a:spcAft>
              <a:buSzPts val="1000"/>
              <a:buChar char="●"/>
            </a:pPr>
            <a:r>
              <a:rPr lang="en" sz="1000"/>
              <a:t>Suppose you are working on a computer which does not support pointers, i.e., you cannot access the memory locations. Then, how do you implement Linked List in this case? Write algorithms for insertion and deletion operations on Linked List.</a:t>
            </a:r>
            <a:endParaRPr sz="1000"/>
          </a:p>
          <a:p>
            <a:pPr indent="-292100" lvl="0" marL="457200" rtl="0" algn="l">
              <a:spcBef>
                <a:spcPts val="0"/>
              </a:spcBef>
              <a:spcAft>
                <a:spcPts val="0"/>
              </a:spcAft>
              <a:buSzPts val="1000"/>
              <a:buChar char="●"/>
            </a:pPr>
            <a:r>
              <a:rPr lang="en" sz="1000"/>
              <a:t>How many types of deletions are possible in Linked List? State those with the help of examples.</a:t>
            </a:r>
            <a:endParaRPr sz="1000"/>
          </a:p>
          <a:p>
            <a:pPr indent="-292100" lvl="0" marL="457200" rtl="0" algn="l">
              <a:spcBef>
                <a:spcPts val="0"/>
              </a:spcBef>
              <a:spcAft>
                <a:spcPts val="0"/>
              </a:spcAft>
              <a:buSzPts val="1000"/>
              <a:buChar char="●"/>
            </a:pPr>
            <a:r>
              <a:rPr lang="en" sz="1000"/>
              <a:t>Compare insertion operation of Linked List with Stack and Queue. Discuss the similarity and differences with the help of examples.</a:t>
            </a:r>
            <a:endParaRPr sz="1000"/>
          </a:p>
          <a:p>
            <a:pPr indent="-292100" lvl="0" marL="457200" rtl="0" algn="l">
              <a:spcBef>
                <a:spcPts val="0"/>
              </a:spcBef>
              <a:spcAft>
                <a:spcPts val="0"/>
              </a:spcAft>
              <a:buSzPts val="1000"/>
              <a:buChar char="●"/>
            </a:pPr>
            <a:r>
              <a:rPr lang="en" sz="1000"/>
              <a:t>Write an algorithm for inserting an element in the middle after a specific given element (a value). Demonstrate it with various cases through appropriate figure(s). What if the value is not found?</a:t>
            </a:r>
            <a:endParaRPr sz="1000"/>
          </a:p>
          <a:p>
            <a:pPr indent="-292100" lvl="0" marL="457200" rtl="0" algn="l">
              <a:spcBef>
                <a:spcPts val="0"/>
              </a:spcBef>
              <a:spcAft>
                <a:spcPts val="0"/>
              </a:spcAft>
              <a:buSzPts val="1000"/>
              <a:buChar char="●"/>
            </a:pPr>
            <a:r>
              <a:rPr lang="en" sz="1000"/>
              <a:t>Write an algorithm to </a:t>
            </a:r>
            <a:r>
              <a:rPr lang="en" sz="1000"/>
              <a:t>f</a:t>
            </a:r>
            <a:r>
              <a:rPr lang="en" sz="1000"/>
              <a:t>ind maximum and minimum in a Linked List. How many iterations you need?</a:t>
            </a:r>
            <a:endParaRPr sz="1000"/>
          </a:p>
          <a:p>
            <a:pPr indent="-292100" lvl="0" marL="457200" rtl="0" algn="l">
              <a:spcBef>
                <a:spcPts val="0"/>
              </a:spcBef>
              <a:spcAft>
                <a:spcPts val="0"/>
              </a:spcAft>
              <a:buSzPts val="1000"/>
              <a:buChar char="●"/>
            </a:pPr>
            <a:r>
              <a:rPr lang="en" sz="1000"/>
              <a:t>Write an algorithm to merge two lists.</a:t>
            </a:r>
            <a:endParaRPr sz="1000"/>
          </a:p>
          <a:p>
            <a:pPr indent="-292100" lvl="0" marL="457200" rtl="0" algn="l">
              <a:spcBef>
                <a:spcPts val="0"/>
              </a:spcBef>
              <a:spcAft>
                <a:spcPts val="0"/>
              </a:spcAft>
              <a:buSzPts val="1000"/>
              <a:buChar char="●"/>
            </a:pPr>
            <a:r>
              <a:rPr lang="en" sz="1000"/>
              <a:t>Write an algorithm to split a list into two lists.</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98" name="Google Shape;298;p4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9" name="Google Shape;299;p4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Linked List or Singly Linked List </a:t>
            </a:r>
            <a:r>
              <a:rPr lang="en"/>
              <a:t>is  a linear data structure</a:t>
            </a:r>
            <a:endParaRPr/>
          </a:p>
          <a:p>
            <a:pPr indent="-325755" lvl="0" marL="457200" rtl="0" algn="l">
              <a:spcBef>
                <a:spcPts val="0"/>
              </a:spcBef>
              <a:spcAft>
                <a:spcPts val="0"/>
              </a:spcAft>
              <a:buSzPct val="100000"/>
              <a:buChar char="●"/>
            </a:pPr>
            <a:r>
              <a:rPr lang="en"/>
              <a:t>It is allocated d</a:t>
            </a:r>
            <a:r>
              <a:rPr lang="en"/>
              <a:t>ynamically.</a:t>
            </a:r>
            <a:endParaRPr/>
          </a:p>
          <a:p>
            <a:pPr indent="-325755" lvl="0" marL="457200" rtl="0" algn="l">
              <a:spcBef>
                <a:spcPts val="0"/>
              </a:spcBef>
              <a:spcAft>
                <a:spcPts val="0"/>
              </a:spcAft>
              <a:buSzPct val="100000"/>
              <a:buChar char="●"/>
            </a:pPr>
            <a:r>
              <a:rPr lang="en"/>
              <a:t>It does not have fixed size.</a:t>
            </a:r>
            <a:endParaRPr/>
          </a:p>
          <a:p>
            <a:pPr indent="-325755" lvl="0" marL="457200" rtl="0" algn="l">
              <a:spcBef>
                <a:spcPts val="0"/>
              </a:spcBef>
              <a:spcAft>
                <a:spcPts val="0"/>
              </a:spcAft>
              <a:buSzPct val="100000"/>
              <a:buChar char="●"/>
            </a:pPr>
            <a:r>
              <a:rPr lang="en"/>
              <a:t>Elements are randomly stored in memory. </a:t>
            </a:r>
            <a:r>
              <a:rPr lang="en"/>
              <a:t>All the elements of Linked List are non-contiguously stored in the memory but logically those are sequenced. In fact, the elements are linked together with the help of pointers/reference.</a:t>
            </a:r>
            <a:endParaRPr/>
          </a:p>
          <a:p>
            <a:pPr indent="-325755" lvl="0" marL="457200" rtl="0" algn="l">
              <a:spcBef>
                <a:spcPts val="0"/>
              </a:spcBef>
              <a:spcAft>
                <a:spcPts val="0"/>
              </a:spcAft>
              <a:buSzPct val="100000"/>
              <a:buChar char="●"/>
            </a:pPr>
            <a:r>
              <a:rPr lang="en"/>
              <a:t>It only allows sequential traversal.</a:t>
            </a:r>
            <a:endParaRPr/>
          </a:p>
          <a:p>
            <a:pPr indent="-325755" lvl="0" marL="457200" rtl="0" algn="l">
              <a:spcBef>
                <a:spcPts val="0"/>
              </a:spcBef>
              <a:spcAft>
                <a:spcPts val="0"/>
              </a:spcAft>
              <a:buSzPct val="100000"/>
              <a:buChar char="●"/>
            </a:pPr>
            <a:r>
              <a:rPr lang="en"/>
              <a:t>Why???</a:t>
            </a:r>
            <a:endParaRPr/>
          </a:p>
          <a:p>
            <a:pPr indent="-304165" lvl="1" marL="914400" rtl="0" algn="l">
              <a:spcBef>
                <a:spcPts val="0"/>
              </a:spcBef>
              <a:spcAft>
                <a:spcPts val="0"/>
              </a:spcAft>
              <a:buSzPct val="100000"/>
              <a:buChar char="○"/>
            </a:pPr>
            <a:r>
              <a:rPr lang="en"/>
              <a:t>Limitations of Array / Dynamic array: need contiguous memory. May not available always and/or not properly utilized.</a:t>
            </a:r>
            <a:endParaRPr/>
          </a:p>
          <a:p>
            <a:pPr indent="-304165" lvl="1" marL="914400" rtl="0" algn="l">
              <a:spcBef>
                <a:spcPts val="0"/>
              </a:spcBef>
              <a:spcAft>
                <a:spcPts val="0"/>
              </a:spcAft>
              <a:buSzPct val="100000"/>
              <a:buChar char="○"/>
            </a:pPr>
            <a:r>
              <a:rPr lang="en"/>
              <a:t>The list is not required to be contiguously present in the memory. The element can reside anywhere in the memory and linked together to make a list. This achieves optimized utilization of space.</a:t>
            </a:r>
            <a:endParaRPr/>
          </a:p>
          <a:p>
            <a:pPr indent="-304165" lvl="1" marL="914400" rtl="0" algn="l">
              <a:spcBef>
                <a:spcPts val="0"/>
              </a:spcBef>
              <a:spcAft>
                <a:spcPts val="0"/>
              </a:spcAft>
              <a:buSzPct val="100000"/>
              <a:buChar char="○"/>
            </a:pPr>
            <a:r>
              <a:rPr lang="en"/>
              <a:t>List size is limited to the memory size and doesn't need to be declared in advance.</a:t>
            </a:r>
            <a:endParaRPr/>
          </a:p>
          <a:p>
            <a:pPr indent="-304165" lvl="1" marL="914400" rtl="0" algn="l">
              <a:spcBef>
                <a:spcPts val="0"/>
              </a:spcBef>
              <a:spcAft>
                <a:spcPts val="0"/>
              </a:spcAft>
              <a:buSzPct val="100000"/>
              <a:buChar char="○"/>
            </a:pPr>
            <a:r>
              <a:rPr lang="en"/>
              <a:t>Empty node can not be present in the linked 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in Real-life</a:t>
            </a:r>
            <a:endParaRPr/>
          </a:p>
        </p:txBody>
      </p:sp>
      <p:sp>
        <p:nvSpPr>
          <p:cNvPr id="94" name="Google Shape;94;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FF"/>
                </a:solidFill>
              </a:rPr>
              <a:t>Conga Line</a:t>
            </a:r>
            <a:endParaRPr>
              <a:solidFill>
                <a:srgbClr val="0000FF"/>
              </a:solidFill>
            </a:endParaRPr>
          </a:p>
          <a:p>
            <a:pPr indent="0" lvl="0" marL="0" rtl="0" algn="l">
              <a:spcBef>
                <a:spcPts val="1200"/>
              </a:spcBef>
              <a:spcAft>
                <a:spcPts val="0"/>
              </a:spcAft>
              <a:buNone/>
            </a:pPr>
            <a:r>
              <a:rPr lang="en"/>
              <a:t>The conga line is a novelty line dance that was derived from the Cuban carnival dance of the same name and became popular in the US and UK during the first half of the 20th century. </a:t>
            </a:r>
            <a:endParaRPr/>
          </a:p>
          <a:p>
            <a:pPr indent="0" lvl="0" marL="0" rtl="0" algn="l">
              <a:spcBef>
                <a:spcPts val="1200"/>
              </a:spcBef>
              <a:spcAft>
                <a:spcPts val="0"/>
              </a:spcAft>
              <a:buNone/>
            </a:pPr>
            <a:r>
              <a:rPr lang="en"/>
              <a:t>In order to perform the dance, dancers form a long, processing line</a:t>
            </a:r>
            <a:endParaRPr/>
          </a:p>
          <a:p>
            <a:pPr indent="0" lvl="0" marL="0" rtl="0" algn="l">
              <a:spcBef>
                <a:spcPts val="1200"/>
              </a:spcBef>
              <a:spcAft>
                <a:spcPts val="1200"/>
              </a:spcAft>
              <a:buNone/>
            </a:pPr>
            <a:r>
              <a:rPr lang="en">
                <a:solidFill>
                  <a:srgbClr val="FF0000"/>
                </a:solidFill>
              </a:rPr>
              <a:t>How would one replace someone?</a:t>
            </a:r>
            <a:endParaRPr>
              <a:solidFill>
                <a:srgbClr val="FF0000"/>
              </a:solidFill>
            </a:endParaRPr>
          </a:p>
        </p:txBody>
      </p:sp>
      <p:pic>
        <p:nvPicPr>
          <p:cNvPr id="95" name="Google Shape;95;p17"/>
          <p:cNvPicPr preferRelativeResize="0"/>
          <p:nvPr/>
        </p:nvPicPr>
        <p:blipFill>
          <a:blip r:embed="rId3">
            <a:alphaModFix/>
          </a:blip>
          <a:stretch>
            <a:fillRect/>
          </a:stretch>
        </p:blipFill>
        <p:spPr>
          <a:xfrm>
            <a:off x="152400" y="1304825"/>
            <a:ext cx="428625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in Real-life…</a:t>
            </a:r>
            <a:endParaRPr/>
          </a:p>
        </p:txBody>
      </p:sp>
      <p:sp>
        <p:nvSpPr>
          <p:cNvPr id="101" name="Google Shape;101;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FF"/>
                </a:solidFill>
              </a:rPr>
              <a:t>Scavenger Hunt</a:t>
            </a:r>
            <a:endParaRPr>
              <a:solidFill>
                <a:srgbClr val="0000FF"/>
              </a:solidFill>
            </a:endParaRPr>
          </a:p>
          <a:p>
            <a:pPr indent="0" lvl="0" marL="0" rtl="0" algn="l">
              <a:spcBef>
                <a:spcPts val="1200"/>
              </a:spcBef>
              <a:spcAft>
                <a:spcPts val="0"/>
              </a:spcAft>
              <a:buNone/>
            </a:pPr>
            <a:r>
              <a:rPr lang="en"/>
              <a:t>You have a clue, and that clue has a pointer to place to find the next clue. </a:t>
            </a:r>
            <a:endParaRPr/>
          </a:p>
          <a:p>
            <a:pPr indent="0" lvl="0" marL="0" rtl="0" algn="l">
              <a:spcBef>
                <a:spcPts val="1200"/>
              </a:spcBef>
              <a:spcAft>
                <a:spcPts val="0"/>
              </a:spcAft>
              <a:buNone/>
            </a:pPr>
            <a:r>
              <a:rPr lang="en"/>
              <a:t>So you go to the next place and get another piece of data, and another pointer. </a:t>
            </a:r>
            <a:endParaRPr/>
          </a:p>
          <a:p>
            <a:pPr indent="0" lvl="0" marL="0" rtl="0" algn="l">
              <a:spcBef>
                <a:spcPts val="1200"/>
              </a:spcBef>
              <a:spcAft>
                <a:spcPts val="1200"/>
              </a:spcAft>
              <a:buNone/>
            </a:pPr>
            <a:r>
              <a:rPr lang="en"/>
              <a:t>To get something in the middle, or at the end, the only way to get to it is to follow this list from the beginning (or to cheat ;) )</a:t>
            </a:r>
            <a:endParaRPr/>
          </a:p>
        </p:txBody>
      </p:sp>
      <p:pic>
        <p:nvPicPr>
          <p:cNvPr id="102" name="Google Shape;102;p18"/>
          <p:cNvPicPr preferRelativeResize="0"/>
          <p:nvPr/>
        </p:nvPicPr>
        <p:blipFill>
          <a:blip r:embed="rId3">
            <a:alphaModFix/>
          </a:blip>
          <a:stretch>
            <a:fillRect/>
          </a:stretch>
        </p:blipFill>
        <p:spPr>
          <a:xfrm>
            <a:off x="152400" y="1304825"/>
            <a:ext cx="4527600" cy="254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in Computer</a:t>
            </a:r>
            <a:endParaRPr/>
          </a:p>
        </p:txBody>
      </p:sp>
      <p:sp>
        <p:nvSpPr>
          <p:cNvPr id="108" name="Google Shape;108;p1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memory allocation: We use a linked list of free blocks.</a:t>
            </a:r>
            <a:endParaRPr/>
          </a:p>
          <a:p>
            <a:pPr indent="0" lvl="0" marL="0" rtl="0" algn="l">
              <a:spcBef>
                <a:spcPts val="1200"/>
              </a:spcBef>
              <a:spcAft>
                <a:spcPts val="1200"/>
              </a:spcAft>
              <a:buNone/>
            </a:pPr>
            <a:r>
              <a:rPr lang="en"/>
              <a:t>Defragmentation of memory disk.</a:t>
            </a:r>
            <a:endParaRPr/>
          </a:p>
        </p:txBody>
      </p:sp>
      <p:pic>
        <p:nvPicPr>
          <p:cNvPr id="109" name="Google Shape;109;p19"/>
          <p:cNvPicPr preferRelativeResize="0"/>
          <p:nvPr/>
        </p:nvPicPr>
        <p:blipFill>
          <a:blip r:embed="rId3">
            <a:alphaModFix/>
          </a:blip>
          <a:stretch>
            <a:fillRect/>
          </a:stretch>
        </p:blipFill>
        <p:spPr>
          <a:xfrm>
            <a:off x="152400" y="1304825"/>
            <a:ext cx="4344776" cy="2045099"/>
          </a:xfrm>
          <a:prstGeom prst="rect">
            <a:avLst/>
          </a:prstGeom>
          <a:noFill/>
          <a:ln>
            <a:noFill/>
          </a:ln>
        </p:spPr>
      </p:pic>
      <p:pic>
        <p:nvPicPr>
          <p:cNvPr id="110" name="Google Shape;110;p19"/>
          <p:cNvPicPr preferRelativeResize="0"/>
          <p:nvPr/>
        </p:nvPicPr>
        <p:blipFill>
          <a:blip r:embed="rId4">
            <a:alphaModFix/>
          </a:blip>
          <a:stretch>
            <a:fillRect/>
          </a:stretch>
        </p:blipFill>
        <p:spPr>
          <a:xfrm>
            <a:off x="152400" y="3588375"/>
            <a:ext cx="4344775" cy="1337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in Computer…</a:t>
            </a:r>
            <a:endParaRPr/>
          </a:p>
        </p:txBody>
      </p:sp>
      <p:sp>
        <p:nvSpPr>
          <p:cNvPr id="116" name="Google Shape;116;p20"/>
          <p:cNvSpPr txBox="1"/>
          <p:nvPr>
            <p:ph idx="2" type="body"/>
          </p:nvPr>
        </p:nvSpPr>
        <p:spPr>
          <a:xfrm>
            <a:off x="421900" y="3074950"/>
            <a:ext cx="5018100" cy="150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Large Integers &gt; 2^32</a:t>
            </a:r>
            <a:endParaRPr sz="1800"/>
          </a:p>
          <a:p>
            <a:pPr indent="-317500" lvl="1" marL="914400" rtl="0" algn="l">
              <a:spcBef>
                <a:spcPts val="0"/>
              </a:spcBef>
              <a:spcAft>
                <a:spcPts val="0"/>
              </a:spcAft>
              <a:buSzPts val="1400"/>
              <a:buChar char="○"/>
            </a:pPr>
            <a:r>
              <a:rPr lang="en" sz="1400"/>
              <a:t>May require more than one word</a:t>
            </a:r>
            <a:endParaRPr sz="1400"/>
          </a:p>
          <a:p>
            <a:pPr indent="-317500" lvl="1" marL="914400" rtl="0" algn="l">
              <a:spcBef>
                <a:spcPts val="0"/>
              </a:spcBef>
              <a:spcAft>
                <a:spcPts val="0"/>
              </a:spcAft>
              <a:buSzPts val="1400"/>
              <a:buChar char="○"/>
            </a:pPr>
            <a:r>
              <a:rPr lang="en" sz="1400"/>
              <a:t>Memory words are linked</a:t>
            </a:r>
            <a:endParaRPr sz="1400"/>
          </a:p>
        </p:txBody>
      </p:sp>
      <p:pic>
        <p:nvPicPr>
          <p:cNvPr id="117" name="Google Shape;117;p20"/>
          <p:cNvPicPr preferRelativeResize="0"/>
          <p:nvPr/>
        </p:nvPicPr>
        <p:blipFill>
          <a:blip r:embed="rId3">
            <a:alphaModFix/>
          </a:blip>
          <a:stretch>
            <a:fillRect/>
          </a:stretch>
        </p:blipFill>
        <p:spPr>
          <a:xfrm>
            <a:off x="-14275" y="1281125"/>
            <a:ext cx="3156075" cy="939350"/>
          </a:xfrm>
          <a:prstGeom prst="rect">
            <a:avLst/>
          </a:prstGeom>
          <a:noFill/>
          <a:ln>
            <a:noFill/>
          </a:ln>
        </p:spPr>
      </p:pic>
      <p:pic>
        <p:nvPicPr>
          <p:cNvPr id="118" name="Google Shape;118;p20"/>
          <p:cNvPicPr preferRelativeResize="0"/>
          <p:nvPr/>
        </p:nvPicPr>
        <p:blipFill>
          <a:blip r:embed="rId3">
            <a:alphaModFix/>
          </a:blip>
          <a:stretch>
            <a:fillRect/>
          </a:stretch>
        </p:blipFill>
        <p:spPr>
          <a:xfrm>
            <a:off x="3338525" y="1966925"/>
            <a:ext cx="2816225" cy="838200"/>
          </a:xfrm>
          <a:prstGeom prst="rect">
            <a:avLst/>
          </a:prstGeom>
          <a:noFill/>
          <a:ln>
            <a:noFill/>
          </a:ln>
        </p:spPr>
      </p:pic>
      <p:pic>
        <p:nvPicPr>
          <p:cNvPr id="119" name="Google Shape;119;p20"/>
          <p:cNvPicPr preferRelativeResize="0"/>
          <p:nvPr/>
        </p:nvPicPr>
        <p:blipFill>
          <a:blip r:embed="rId3">
            <a:alphaModFix/>
          </a:blip>
          <a:stretch>
            <a:fillRect/>
          </a:stretch>
        </p:blipFill>
        <p:spPr>
          <a:xfrm>
            <a:off x="6350549" y="3338725"/>
            <a:ext cx="2816225" cy="838200"/>
          </a:xfrm>
          <a:prstGeom prst="rect">
            <a:avLst/>
          </a:prstGeom>
          <a:noFill/>
          <a:ln>
            <a:noFill/>
          </a:ln>
        </p:spPr>
      </p:pic>
      <p:cxnSp>
        <p:nvCxnSpPr>
          <p:cNvPr id="120" name="Google Shape;120;p20"/>
          <p:cNvCxnSpPr>
            <a:stCxn id="117" idx="3"/>
            <a:endCxn id="118" idx="1"/>
          </p:cNvCxnSpPr>
          <p:nvPr/>
        </p:nvCxnSpPr>
        <p:spPr>
          <a:xfrm>
            <a:off x="3141800" y="1750800"/>
            <a:ext cx="196800" cy="6351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0"/>
          <p:cNvCxnSpPr>
            <a:stCxn id="118" idx="3"/>
            <a:endCxn id="119" idx="1"/>
          </p:cNvCxnSpPr>
          <p:nvPr/>
        </p:nvCxnSpPr>
        <p:spPr>
          <a:xfrm>
            <a:off x="6154750" y="2386025"/>
            <a:ext cx="195900" cy="137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Attributes</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Linked List can be defined as collection of objects/elements called nodes that are randomly stored in the memory.</a:t>
            </a:r>
            <a:endParaRPr/>
          </a:p>
          <a:p>
            <a:pPr indent="-342900" lvl="0" marL="457200" rtl="0" algn="l">
              <a:spcBef>
                <a:spcPts val="0"/>
              </a:spcBef>
              <a:spcAft>
                <a:spcPts val="0"/>
              </a:spcAft>
              <a:buSzPts val="1800"/>
              <a:buChar char="●"/>
            </a:pPr>
            <a:r>
              <a:rPr lang="en"/>
              <a:t>Node: A node contains two fields i.e. data stored at that particular address and the pointer/reference which contains the address of the next node in the memory.</a:t>
            </a:r>
            <a:endParaRPr/>
          </a:p>
          <a:p>
            <a:pPr indent="-317500" lvl="1" marL="914400" rtl="0" algn="l">
              <a:spcBef>
                <a:spcPts val="0"/>
              </a:spcBef>
              <a:spcAft>
                <a:spcPts val="0"/>
              </a:spcAft>
              <a:buSzPts val="1400"/>
              <a:buChar char="○"/>
            </a:pPr>
            <a:r>
              <a:rPr lang="en"/>
              <a:t>Data </a:t>
            </a:r>
            <a:r>
              <a:rPr lang="en"/>
              <a:t>field: </a:t>
            </a:r>
            <a:r>
              <a:rPr lang="en"/>
              <a:t>can be of any type and it holds the actual data.</a:t>
            </a:r>
            <a:endParaRPr/>
          </a:p>
          <a:p>
            <a:pPr indent="-317500" lvl="1" marL="914400" rtl="0" algn="l">
              <a:spcBef>
                <a:spcPts val="0"/>
              </a:spcBef>
              <a:spcAft>
                <a:spcPts val="0"/>
              </a:spcAft>
              <a:buSzPts val="1400"/>
              <a:buChar char="○"/>
            </a:pPr>
            <a:r>
              <a:rPr lang="en"/>
              <a:t>Pointer: it must be a pointer type (???) and it does not have data, rather </a:t>
            </a:r>
            <a:r>
              <a:rPr lang="en"/>
              <a:t>metadata</a:t>
            </a:r>
            <a:r>
              <a:rPr lang="en"/>
              <a:t>.</a:t>
            </a:r>
            <a:endParaRPr/>
          </a:p>
          <a:p>
            <a:pPr indent="-342900" lvl="0" marL="457200" rtl="0" algn="l">
              <a:spcBef>
                <a:spcPts val="0"/>
              </a:spcBef>
              <a:spcAft>
                <a:spcPts val="0"/>
              </a:spcAft>
              <a:buSzPts val="1800"/>
              <a:buChar char="●"/>
            </a:pPr>
            <a:r>
              <a:rPr lang="en"/>
              <a:t>Head: Always points to the first node. What if the list is empty?</a:t>
            </a:r>
            <a:endParaRPr/>
          </a:p>
          <a:p>
            <a:pPr indent="-342900" lvl="0" marL="457200" rtl="0" algn="l">
              <a:spcBef>
                <a:spcPts val="0"/>
              </a:spcBef>
              <a:spcAft>
                <a:spcPts val="0"/>
              </a:spcAft>
              <a:buSzPts val="1800"/>
              <a:buChar char="●"/>
            </a:pPr>
            <a:r>
              <a:rPr lang="en"/>
              <a:t>Tail (optional): </a:t>
            </a:r>
            <a:r>
              <a:rPr lang="en"/>
              <a:t>Always points to the last node. What if the list is empty?</a:t>
            </a:r>
            <a:endParaRPr/>
          </a:p>
          <a:p>
            <a:pPr indent="-342900" lvl="0" marL="457200" rtl="0" algn="l">
              <a:spcBef>
                <a:spcPts val="0"/>
              </a:spcBef>
              <a:spcAft>
                <a:spcPts val="0"/>
              </a:spcAft>
              <a:buSzPts val="1800"/>
              <a:buChar char="●"/>
            </a:pPr>
            <a:r>
              <a:rPr lang="en"/>
              <a:t>Size??? </a:t>
            </a:r>
            <a:r>
              <a:rPr b="1" lang="en">
                <a:solidFill>
                  <a:srgbClr val="FF0000"/>
                </a:solidFill>
              </a:rPr>
              <a:t>NULL???</a:t>
            </a:r>
            <a:endParaRPr b="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