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T Sans Narrow"/>
      <p:regular r:id="rId39"/>
      <p:bold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bold.fntdata"/><Relationship Id="rId20" Type="http://schemas.openxmlformats.org/officeDocument/2006/relationships/slide" Target="slides/slide15.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7.xml"/><Relationship Id="rId44" Type="http://schemas.openxmlformats.org/officeDocument/2006/relationships/font" Target="fonts/OpenSans-boldItalic.fntdata"/><Relationship Id="rId21" Type="http://schemas.openxmlformats.org/officeDocument/2006/relationships/slide" Target="slides/slide16.xml"/><Relationship Id="rId43"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TSansNarrow-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104e4a05d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104e4a05d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11182d43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11182d43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104e4a05d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104e4a05d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104e4a05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104e4a05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104e4a05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104e4a05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104e4a05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104e4a05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104e4a05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104e4a05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104e4a05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104e4a05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104e4a05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104e4a05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104e4a05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104e4a05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b957ef6e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b957ef6e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104e4a05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104e4a05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104e4a05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104e4a05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104e4a05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104e4a05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104e4a05d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104e4a05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104e4a05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104e4a05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104e4a05d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6104e4a05d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0d0e960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60d0e960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6104e4a05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6104e4a05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6104e4a05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6104e4a05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400">
                <a:solidFill>
                  <a:srgbClr val="695D46"/>
                </a:solidFill>
                <a:latin typeface="Open Sans"/>
                <a:ea typeface="Open Sans"/>
                <a:cs typeface="Open Sans"/>
                <a:sym typeface="Open Sans"/>
              </a:rPr>
              <a:t>Explanation: Memory efficient doubly linked list has only one pointer to traverse the list back and forth. The implementation is based on pointer difference. It uses bitwise XOR operator to store the front and rear pointer addresses. Instead of storing actual memory address, every node store the XOR address of previous and next nodes.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11182d43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611182d43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104e4a0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104e4a0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611182d43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611182d43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611182d43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611182d43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7bfc1fb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67bfc1fb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104e4a05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6104e4a05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11182d4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11182d4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f1a97971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f1a97971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f1a97971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f1a97971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f1a97971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f1a97971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104e4a05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104e4a05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104e4a05d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104e4a05d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Doubly Linked List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Unit-2 Lecture-5</a:t>
            </a:r>
            <a:endParaRPr/>
          </a:p>
        </p:txBody>
      </p:sp>
      <p:pic>
        <p:nvPicPr>
          <p:cNvPr id="68" name="Google Shape;68;p13"/>
          <p:cNvPicPr preferRelativeResize="0"/>
          <p:nvPr/>
        </p:nvPicPr>
        <p:blipFill>
          <a:blip r:embed="rId3">
            <a:alphaModFix/>
          </a:blip>
          <a:stretch>
            <a:fillRect/>
          </a:stretch>
        </p:blipFill>
        <p:spPr>
          <a:xfrm>
            <a:off x="0" y="-1"/>
            <a:ext cx="1008058" cy="1022400"/>
          </a:xfrm>
          <a:prstGeom prst="rect">
            <a:avLst/>
          </a:prstGeom>
          <a:noFill/>
          <a:ln>
            <a:noFill/>
          </a:ln>
        </p:spPr>
      </p:pic>
      <p:sp>
        <p:nvSpPr>
          <p:cNvPr id="69" name="Google Shape;69;p13"/>
          <p:cNvSpPr txBox="1"/>
          <p:nvPr/>
        </p:nvSpPr>
        <p:spPr>
          <a:xfrm>
            <a:off x="986950" y="3511250"/>
            <a:ext cx="7155300" cy="4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95D46"/>
                </a:solidFill>
                <a:latin typeface="Open Sans"/>
                <a:ea typeface="Open Sans"/>
                <a:cs typeface="Open Sans"/>
                <a:sym typeface="Open Sans"/>
              </a:rPr>
              <a:t>Dr. Dillip Rout, Assistant Professor, Dept. of Computer Science and Engineering</a:t>
            </a:r>
            <a:endParaRPr>
              <a:solidFill>
                <a:srgbClr val="695D4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 on Doubly Linked List</a:t>
            </a:r>
            <a:endParaRPr/>
          </a:p>
        </p:txBody>
      </p:sp>
      <p:sp>
        <p:nvSpPr>
          <p:cNvPr id="130" name="Google Shape;130;p22"/>
          <p:cNvSpPr txBox="1"/>
          <p:nvPr>
            <p:ph idx="1" type="body"/>
          </p:nvPr>
        </p:nvSpPr>
        <p:spPr>
          <a:xfrm>
            <a:off x="5921300" y="1266325"/>
            <a:ext cx="29109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Native:</a:t>
            </a:r>
            <a:endParaRPr/>
          </a:p>
          <a:p>
            <a:pPr indent="-317500" lvl="1" marL="914400" rtl="0" algn="l">
              <a:spcBef>
                <a:spcPts val="0"/>
              </a:spcBef>
              <a:spcAft>
                <a:spcPts val="0"/>
              </a:spcAft>
              <a:buSzPts val="1400"/>
              <a:buChar char="○"/>
            </a:pPr>
            <a:r>
              <a:rPr lang="en"/>
              <a:t>Insertion (Add)</a:t>
            </a:r>
            <a:endParaRPr/>
          </a:p>
          <a:p>
            <a:pPr indent="-317500" lvl="1" marL="914400" rtl="0" algn="l">
              <a:spcBef>
                <a:spcPts val="0"/>
              </a:spcBef>
              <a:spcAft>
                <a:spcPts val="0"/>
              </a:spcAft>
              <a:buSzPts val="1400"/>
              <a:buChar char="○"/>
            </a:pPr>
            <a:r>
              <a:rPr lang="en"/>
              <a:t>Deletion (Remove)</a:t>
            </a:r>
            <a:endParaRPr/>
          </a:p>
          <a:p>
            <a:pPr indent="-317500" lvl="1" marL="914400" rtl="0" algn="l">
              <a:spcBef>
                <a:spcPts val="0"/>
              </a:spcBef>
              <a:spcAft>
                <a:spcPts val="0"/>
              </a:spcAft>
              <a:buSzPts val="1400"/>
              <a:buChar char="○"/>
            </a:pPr>
            <a:r>
              <a:rPr lang="en"/>
              <a:t>Search/Find</a:t>
            </a:r>
            <a:endParaRPr/>
          </a:p>
          <a:p>
            <a:pPr indent="-342900" lvl="0" marL="457200" rtl="0" algn="l">
              <a:spcBef>
                <a:spcPts val="0"/>
              </a:spcBef>
              <a:spcAft>
                <a:spcPts val="0"/>
              </a:spcAft>
              <a:buSzPts val="1800"/>
              <a:buChar char="●"/>
            </a:pPr>
            <a:r>
              <a:rPr lang="en"/>
              <a:t>Auxiliary:</a:t>
            </a:r>
            <a:endParaRPr/>
          </a:p>
          <a:p>
            <a:pPr indent="-317500" lvl="1" marL="914400" rtl="0" algn="l">
              <a:spcBef>
                <a:spcPts val="0"/>
              </a:spcBef>
              <a:spcAft>
                <a:spcPts val="0"/>
              </a:spcAft>
              <a:buSzPts val="1400"/>
              <a:buChar char="○"/>
            </a:pPr>
            <a:r>
              <a:rPr lang="en"/>
              <a:t>Display</a:t>
            </a:r>
            <a:endParaRPr/>
          </a:p>
          <a:p>
            <a:pPr indent="-317500" lvl="1" marL="914400" rtl="0" algn="l">
              <a:spcBef>
                <a:spcPts val="0"/>
              </a:spcBef>
              <a:spcAft>
                <a:spcPts val="0"/>
              </a:spcAft>
              <a:buSzPts val="1400"/>
              <a:buChar char="○"/>
            </a:pPr>
            <a:r>
              <a:rPr lang="en"/>
              <a:t>Head/First</a:t>
            </a:r>
            <a:endParaRPr/>
          </a:p>
          <a:p>
            <a:pPr indent="-317500" lvl="1" marL="914400" rtl="0" algn="l">
              <a:spcBef>
                <a:spcPts val="0"/>
              </a:spcBef>
              <a:spcAft>
                <a:spcPts val="0"/>
              </a:spcAft>
              <a:buSzPts val="1400"/>
              <a:buChar char="○"/>
            </a:pPr>
            <a:r>
              <a:rPr lang="en"/>
              <a:t>Tail/Last</a:t>
            </a:r>
            <a:endParaRPr/>
          </a:p>
          <a:p>
            <a:pPr indent="0" lvl="0" marL="0" rtl="0" algn="l">
              <a:spcBef>
                <a:spcPts val="1200"/>
              </a:spcBef>
              <a:spcAft>
                <a:spcPts val="0"/>
              </a:spcAft>
              <a:buNone/>
            </a:pPr>
            <a:r>
              <a:rPr b="1" lang="en">
                <a:solidFill>
                  <a:srgbClr val="FF0000"/>
                </a:solidFill>
              </a:rPr>
              <a:t>Is there only one way to insert?</a:t>
            </a:r>
            <a:endParaRPr b="1">
              <a:solidFill>
                <a:srgbClr val="FF0000"/>
              </a:solidFill>
            </a:endParaRPr>
          </a:p>
          <a:p>
            <a:pPr indent="0" lvl="0" marL="0" rtl="0" algn="l">
              <a:spcBef>
                <a:spcPts val="1200"/>
              </a:spcBef>
              <a:spcAft>
                <a:spcPts val="1200"/>
              </a:spcAft>
              <a:buNone/>
            </a:pPr>
            <a:r>
              <a:rPr b="1" lang="en">
                <a:solidFill>
                  <a:srgbClr val="FF0000"/>
                </a:solidFill>
              </a:rPr>
              <a:t>Is there only one way to delete?</a:t>
            </a:r>
            <a:endParaRPr b="1">
              <a:solidFill>
                <a:srgbClr val="FF0000"/>
              </a:solidFill>
            </a:endParaRPr>
          </a:p>
        </p:txBody>
      </p:sp>
      <p:pic>
        <p:nvPicPr>
          <p:cNvPr id="131" name="Google Shape;131;p22"/>
          <p:cNvPicPr preferRelativeResize="0"/>
          <p:nvPr/>
        </p:nvPicPr>
        <p:blipFill>
          <a:blip r:embed="rId3">
            <a:alphaModFix/>
          </a:blip>
          <a:stretch>
            <a:fillRect/>
          </a:stretch>
        </p:blipFill>
        <p:spPr>
          <a:xfrm>
            <a:off x="152400" y="1381025"/>
            <a:ext cx="5616500" cy="23280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Operations</a:t>
            </a:r>
            <a:endParaRPr/>
          </a:p>
        </p:txBody>
      </p:sp>
      <p:sp>
        <p:nvSpPr>
          <p:cNvPr id="137" name="Google Shape;137;p23"/>
          <p:cNvSpPr txBox="1"/>
          <p:nvPr>
            <p:ph idx="1" type="body"/>
          </p:nvPr>
        </p:nvSpPr>
        <p:spPr>
          <a:xfrm>
            <a:off x="311700" y="1266175"/>
            <a:ext cx="39999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Create a doubly linked list and do the following operations.</a:t>
            </a:r>
            <a:endParaRPr/>
          </a:p>
          <a:p>
            <a:pPr indent="-317500" lvl="0" marL="457200" rtl="0" algn="l">
              <a:spcBef>
                <a:spcPts val="1200"/>
              </a:spcBef>
              <a:spcAft>
                <a:spcPts val="0"/>
              </a:spcAft>
              <a:buSzPts val="1400"/>
              <a:buChar char="●"/>
            </a:pPr>
            <a:r>
              <a:rPr lang="en"/>
              <a:t>Insert elements:</a:t>
            </a:r>
            <a:endParaRPr/>
          </a:p>
          <a:p>
            <a:pPr indent="-304800" lvl="1" marL="914400" rtl="0" algn="l">
              <a:spcBef>
                <a:spcPts val="0"/>
              </a:spcBef>
              <a:spcAft>
                <a:spcPts val="0"/>
              </a:spcAft>
              <a:buSzPts val="1200"/>
              <a:buChar char="○"/>
            </a:pPr>
            <a:r>
              <a:rPr lang="en"/>
              <a:t>5, 10, 15</a:t>
            </a:r>
            <a:endParaRPr/>
          </a:p>
          <a:p>
            <a:pPr indent="-304800" lvl="1" marL="914400" rtl="0" algn="l">
              <a:spcBef>
                <a:spcPts val="0"/>
              </a:spcBef>
              <a:spcAft>
                <a:spcPts val="0"/>
              </a:spcAft>
              <a:buSzPts val="1200"/>
              <a:buChar char="○"/>
            </a:pPr>
            <a:r>
              <a:rPr lang="en"/>
              <a:t>What is the value of Head?</a:t>
            </a:r>
            <a:endParaRPr/>
          </a:p>
          <a:p>
            <a:pPr indent="-304800" lvl="1" marL="914400" rtl="0" algn="l">
              <a:spcBef>
                <a:spcPts val="0"/>
              </a:spcBef>
              <a:spcAft>
                <a:spcPts val="0"/>
              </a:spcAft>
              <a:buSzPts val="1200"/>
              <a:buChar char="○"/>
            </a:pPr>
            <a:r>
              <a:rPr lang="en"/>
              <a:t>25 after 5</a:t>
            </a:r>
            <a:endParaRPr/>
          </a:p>
          <a:p>
            <a:pPr indent="-304800" lvl="1" marL="914400" rtl="0" algn="l">
              <a:spcBef>
                <a:spcPts val="0"/>
              </a:spcBef>
              <a:spcAft>
                <a:spcPts val="0"/>
              </a:spcAft>
              <a:buSzPts val="1200"/>
              <a:buChar char="○"/>
            </a:pPr>
            <a:r>
              <a:rPr lang="en"/>
              <a:t>30 before 5</a:t>
            </a:r>
            <a:endParaRPr/>
          </a:p>
          <a:p>
            <a:pPr indent="-317500" lvl="0" marL="457200" rtl="0" algn="l">
              <a:spcBef>
                <a:spcPts val="0"/>
              </a:spcBef>
              <a:spcAft>
                <a:spcPts val="0"/>
              </a:spcAft>
              <a:buSzPts val="1400"/>
              <a:buChar char="●"/>
            </a:pPr>
            <a:r>
              <a:rPr lang="en"/>
              <a:t>Delete elements:</a:t>
            </a:r>
            <a:endParaRPr/>
          </a:p>
          <a:p>
            <a:pPr indent="-304800" lvl="1" marL="914400" rtl="0" algn="l">
              <a:spcBef>
                <a:spcPts val="0"/>
              </a:spcBef>
              <a:spcAft>
                <a:spcPts val="0"/>
              </a:spcAft>
              <a:buSzPts val="1200"/>
              <a:buChar char="○"/>
            </a:pPr>
            <a:r>
              <a:rPr lang="en"/>
              <a:t>10</a:t>
            </a:r>
            <a:endParaRPr/>
          </a:p>
          <a:p>
            <a:pPr indent="-304800" lvl="1" marL="914400" rtl="0" algn="l">
              <a:spcBef>
                <a:spcPts val="0"/>
              </a:spcBef>
              <a:spcAft>
                <a:spcPts val="0"/>
              </a:spcAft>
              <a:buSzPts val="1200"/>
              <a:buChar char="○"/>
            </a:pPr>
            <a:r>
              <a:rPr lang="en"/>
              <a:t>What is the value of Head?</a:t>
            </a:r>
            <a:endParaRPr/>
          </a:p>
          <a:p>
            <a:pPr indent="-304800" lvl="1" marL="914400" rtl="0" algn="l">
              <a:spcBef>
                <a:spcPts val="0"/>
              </a:spcBef>
              <a:spcAft>
                <a:spcPts val="0"/>
              </a:spcAft>
              <a:buSzPts val="1200"/>
              <a:buChar char="○"/>
            </a:pPr>
            <a:r>
              <a:rPr lang="en"/>
              <a:t>15</a:t>
            </a:r>
            <a:endParaRPr/>
          </a:p>
          <a:p>
            <a:pPr indent="-304800" lvl="1" marL="914400" rtl="0" algn="l">
              <a:spcBef>
                <a:spcPts val="0"/>
              </a:spcBef>
              <a:spcAft>
                <a:spcPts val="0"/>
              </a:spcAft>
              <a:buSzPts val="1200"/>
              <a:buChar char="○"/>
            </a:pPr>
            <a:r>
              <a:rPr lang="en"/>
              <a:t>How many elements are remaining?</a:t>
            </a:r>
            <a:endParaRPr/>
          </a:p>
          <a:p>
            <a:pPr indent="-304800" lvl="1" marL="914400" rtl="0" algn="l">
              <a:spcBef>
                <a:spcPts val="0"/>
              </a:spcBef>
              <a:spcAft>
                <a:spcPts val="0"/>
              </a:spcAft>
              <a:buSzPts val="1200"/>
              <a:buChar char="○"/>
            </a:pPr>
            <a:r>
              <a:rPr lang="en"/>
              <a:t>30</a:t>
            </a:r>
            <a:endParaRPr/>
          </a:p>
          <a:p>
            <a:pPr indent="-304800" lvl="1" marL="914400" rtl="0" algn="l">
              <a:spcBef>
                <a:spcPts val="0"/>
              </a:spcBef>
              <a:spcAft>
                <a:spcPts val="0"/>
              </a:spcAft>
              <a:buSzPts val="1200"/>
              <a:buChar char="○"/>
            </a:pPr>
            <a:r>
              <a:rPr lang="en"/>
              <a:t>5, 25 </a:t>
            </a:r>
            <a:endParaRPr/>
          </a:p>
        </p:txBody>
      </p:sp>
      <p:sp>
        <p:nvSpPr>
          <p:cNvPr id="138" name="Google Shape;138;p23"/>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a doubly linked list and do the following operations.</a:t>
            </a:r>
            <a:endParaRPr/>
          </a:p>
          <a:p>
            <a:pPr indent="-317500" lvl="0" marL="457200" rtl="0" algn="l">
              <a:spcBef>
                <a:spcPts val="1200"/>
              </a:spcBef>
              <a:spcAft>
                <a:spcPts val="0"/>
              </a:spcAft>
              <a:buSzPts val="1400"/>
              <a:buChar char="●"/>
            </a:pPr>
            <a:r>
              <a:rPr lang="en"/>
              <a:t>Insert elements:</a:t>
            </a:r>
            <a:endParaRPr/>
          </a:p>
          <a:p>
            <a:pPr indent="-304800" lvl="1" marL="914400" rtl="0" algn="l">
              <a:spcBef>
                <a:spcPts val="0"/>
              </a:spcBef>
              <a:spcAft>
                <a:spcPts val="0"/>
              </a:spcAft>
              <a:buSzPts val="1200"/>
              <a:buChar char="○"/>
            </a:pPr>
            <a:r>
              <a:rPr lang="en"/>
              <a:t>B, D, E</a:t>
            </a:r>
            <a:endParaRPr/>
          </a:p>
          <a:p>
            <a:pPr indent="-304800" lvl="1" marL="914400" rtl="0" algn="l">
              <a:spcBef>
                <a:spcPts val="0"/>
              </a:spcBef>
              <a:spcAft>
                <a:spcPts val="0"/>
              </a:spcAft>
              <a:buSzPts val="1200"/>
              <a:buChar char="○"/>
            </a:pPr>
            <a:r>
              <a:rPr lang="en"/>
              <a:t>What is the value of Head?</a:t>
            </a:r>
            <a:endParaRPr/>
          </a:p>
          <a:p>
            <a:pPr indent="-304800" lvl="1" marL="914400" rtl="0" algn="l">
              <a:spcBef>
                <a:spcPts val="0"/>
              </a:spcBef>
              <a:spcAft>
                <a:spcPts val="0"/>
              </a:spcAft>
              <a:buSzPts val="1200"/>
              <a:buChar char="○"/>
            </a:pPr>
            <a:r>
              <a:rPr lang="en"/>
              <a:t>C after B</a:t>
            </a:r>
            <a:endParaRPr/>
          </a:p>
          <a:p>
            <a:pPr indent="-304800" lvl="1" marL="914400" rtl="0" algn="l">
              <a:spcBef>
                <a:spcPts val="0"/>
              </a:spcBef>
              <a:spcAft>
                <a:spcPts val="0"/>
              </a:spcAft>
              <a:buSzPts val="1200"/>
              <a:buChar char="○"/>
            </a:pPr>
            <a:r>
              <a:rPr lang="en"/>
              <a:t>A before B</a:t>
            </a:r>
            <a:endParaRPr/>
          </a:p>
          <a:p>
            <a:pPr indent="-317500" lvl="0" marL="457200" rtl="0" algn="l">
              <a:spcBef>
                <a:spcPts val="0"/>
              </a:spcBef>
              <a:spcAft>
                <a:spcPts val="0"/>
              </a:spcAft>
              <a:buSzPts val="1400"/>
              <a:buChar char="●"/>
            </a:pPr>
            <a:r>
              <a:rPr lang="en"/>
              <a:t>Delete elements:</a:t>
            </a:r>
            <a:endParaRPr/>
          </a:p>
          <a:p>
            <a:pPr indent="-304800" lvl="1" marL="914400" rtl="0" algn="l">
              <a:spcBef>
                <a:spcPts val="0"/>
              </a:spcBef>
              <a:spcAft>
                <a:spcPts val="0"/>
              </a:spcAft>
              <a:buSzPts val="1200"/>
              <a:buChar char="○"/>
            </a:pPr>
            <a:r>
              <a:rPr lang="en"/>
              <a:t>A, B</a:t>
            </a:r>
            <a:endParaRPr/>
          </a:p>
          <a:p>
            <a:pPr indent="-304800" lvl="1" marL="914400" rtl="0" algn="l">
              <a:spcBef>
                <a:spcPts val="0"/>
              </a:spcBef>
              <a:spcAft>
                <a:spcPts val="0"/>
              </a:spcAft>
              <a:buSzPts val="1200"/>
              <a:buChar char="○"/>
            </a:pPr>
            <a:r>
              <a:rPr lang="en"/>
              <a:t>What is the value of Head?</a:t>
            </a:r>
            <a:endParaRPr/>
          </a:p>
          <a:p>
            <a:pPr indent="-304800" lvl="1" marL="914400" rtl="0" algn="l">
              <a:spcBef>
                <a:spcPts val="0"/>
              </a:spcBef>
              <a:spcAft>
                <a:spcPts val="0"/>
              </a:spcAft>
              <a:buSzPts val="1200"/>
              <a:buChar char="○"/>
            </a:pPr>
            <a:r>
              <a:rPr lang="en"/>
              <a:t>E, D, C</a:t>
            </a:r>
            <a:endParaRPr/>
          </a:p>
          <a:p>
            <a:pPr indent="-304800" lvl="1" marL="914400" rtl="0" algn="l">
              <a:spcBef>
                <a:spcPts val="0"/>
              </a:spcBef>
              <a:spcAft>
                <a:spcPts val="0"/>
              </a:spcAft>
              <a:buSzPts val="1200"/>
              <a:buChar char="○"/>
            </a:pPr>
            <a:r>
              <a:rPr lang="en"/>
              <a:t>How many elements are remaining?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Usages of Doubly Linked List</a:t>
            </a:r>
            <a:endParaRPr/>
          </a:p>
        </p:txBody>
      </p:sp>
      <p:sp>
        <p:nvSpPr>
          <p:cNvPr id="144" name="Google Shape;144;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N</a:t>
            </a:r>
            <a:r>
              <a:rPr lang="en"/>
              <a:t>avigation systems where front and back navigation is required.</a:t>
            </a:r>
            <a:endParaRPr/>
          </a:p>
          <a:p>
            <a:pPr indent="-342900" lvl="0" marL="457200" rtl="0" algn="l">
              <a:spcBef>
                <a:spcPts val="0"/>
              </a:spcBef>
              <a:spcAft>
                <a:spcPts val="0"/>
              </a:spcAft>
              <a:buSzPts val="1800"/>
              <a:buChar char="●"/>
            </a:pPr>
            <a:r>
              <a:rPr lang="en"/>
              <a:t>In browser to implement backward and forward navigation of visited web pages that is a back and forward button.</a:t>
            </a:r>
            <a:endParaRPr/>
          </a:p>
          <a:p>
            <a:pPr indent="-342900" lvl="0" marL="457200" rtl="0" algn="l">
              <a:spcBef>
                <a:spcPts val="0"/>
              </a:spcBef>
              <a:spcAft>
                <a:spcPts val="0"/>
              </a:spcAft>
              <a:buSzPts val="1800"/>
              <a:buChar char="●"/>
            </a:pPr>
            <a:r>
              <a:rPr lang="en"/>
              <a:t>Used to represent a classic game deck of cards.</a:t>
            </a:r>
            <a:endParaRPr/>
          </a:p>
          <a:p>
            <a:pPr indent="-342900" lvl="0" marL="457200" rtl="0" algn="l">
              <a:spcBef>
                <a:spcPts val="0"/>
              </a:spcBef>
              <a:spcAft>
                <a:spcPts val="0"/>
              </a:spcAft>
              <a:buSzPts val="1800"/>
              <a:buChar char="●"/>
            </a:pPr>
            <a:r>
              <a:rPr lang="en"/>
              <a:t>It is also used by various applications to implement undo and redo functionality.</a:t>
            </a:r>
            <a:endParaRPr/>
          </a:p>
          <a:p>
            <a:pPr indent="-342900" lvl="0" marL="457200" rtl="0" algn="l">
              <a:spcBef>
                <a:spcPts val="0"/>
              </a:spcBef>
              <a:spcAft>
                <a:spcPts val="0"/>
              </a:spcAft>
              <a:buSzPts val="1800"/>
              <a:buChar char="●"/>
            </a:pPr>
            <a:r>
              <a:rPr lang="en"/>
              <a:t>Constructing MRU/LRU (Most/least recently used) cache.</a:t>
            </a:r>
            <a:endParaRPr/>
          </a:p>
          <a:p>
            <a:pPr indent="-342900" lvl="0" marL="457200" rtl="0" algn="l">
              <a:spcBef>
                <a:spcPts val="0"/>
              </a:spcBef>
              <a:spcAft>
                <a:spcPts val="0"/>
              </a:spcAft>
              <a:buSzPts val="1800"/>
              <a:buChar char="●"/>
            </a:pPr>
            <a:r>
              <a:rPr lang="en"/>
              <a:t>Other data structures like stacks, Hash Tables, Binary trees can also be constructed or programmed using a doubly-linked list.</a:t>
            </a:r>
            <a:endParaRPr/>
          </a:p>
          <a:p>
            <a:pPr indent="-342900" lvl="0" marL="457200" rtl="0" algn="l">
              <a:spcBef>
                <a:spcPts val="0"/>
              </a:spcBef>
              <a:spcAft>
                <a:spcPts val="0"/>
              </a:spcAft>
              <a:buSzPts val="1800"/>
              <a:buChar char="●"/>
            </a:pPr>
            <a:r>
              <a:rPr lang="en"/>
              <a:t>Also in many operating systems, the thread scheduler maintains a doubly-linked list of all processes running at that time.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Operations</a:t>
            </a:r>
            <a:endParaRPr/>
          </a:p>
        </p:txBody>
      </p:sp>
      <p:sp>
        <p:nvSpPr>
          <p:cNvPr id="150" name="Google Shape;150;p25"/>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51" name="Google Shape;151;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 Cases</a:t>
            </a:r>
            <a:endParaRPr/>
          </a:p>
        </p:txBody>
      </p:sp>
      <p:sp>
        <p:nvSpPr>
          <p:cNvPr id="157" name="Google Shape;157;p26"/>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Inserting at the beginning/start</a:t>
            </a:r>
            <a:endParaRPr sz="1800"/>
          </a:p>
          <a:p>
            <a:pPr indent="-342900" lvl="0" marL="457200" rtl="0" algn="l">
              <a:spcBef>
                <a:spcPts val="0"/>
              </a:spcBef>
              <a:spcAft>
                <a:spcPts val="0"/>
              </a:spcAft>
              <a:buSzPts val="1800"/>
              <a:buChar char="●"/>
            </a:pPr>
            <a:r>
              <a:rPr lang="en" sz="1800"/>
              <a:t>Inserting at the last/end</a:t>
            </a:r>
            <a:endParaRPr sz="1800"/>
          </a:p>
          <a:p>
            <a:pPr indent="-342900" lvl="0" marL="457200" rtl="0" algn="l">
              <a:spcBef>
                <a:spcPts val="0"/>
              </a:spcBef>
              <a:spcAft>
                <a:spcPts val="0"/>
              </a:spcAft>
              <a:buSzPts val="1800"/>
              <a:buChar char="●"/>
            </a:pPr>
            <a:r>
              <a:rPr lang="en" sz="1800"/>
              <a:t>Inserting at the middle</a:t>
            </a:r>
            <a:endParaRPr sz="1800"/>
          </a:p>
          <a:p>
            <a:pPr indent="-342900" lvl="1" marL="914400" rtl="0" algn="l">
              <a:spcBef>
                <a:spcPts val="0"/>
              </a:spcBef>
              <a:spcAft>
                <a:spcPts val="0"/>
              </a:spcAft>
              <a:buSzPts val="1800"/>
              <a:buChar char="○"/>
            </a:pPr>
            <a:r>
              <a:rPr lang="en" sz="1800"/>
              <a:t>Before a node</a:t>
            </a:r>
            <a:endParaRPr sz="1800"/>
          </a:p>
          <a:p>
            <a:pPr indent="-342900" lvl="1" marL="914400" rtl="0" algn="l">
              <a:spcBef>
                <a:spcPts val="0"/>
              </a:spcBef>
              <a:spcAft>
                <a:spcPts val="0"/>
              </a:spcAft>
              <a:buSzPts val="1800"/>
              <a:buChar char="○"/>
            </a:pPr>
            <a:r>
              <a:rPr lang="en" sz="1800"/>
              <a:t>After a node</a:t>
            </a:r>
            <a:endParaRPr sz="1800"/>
          </a:p>
        </p:txBody>
      </p:sp>
      <p:sp>
        <p:nvSpPr>
          <p:cNvPr id="158" name="Google Shape;158;p26"/>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In all these cases, we need to know:</a:t>
            </a:r>
            <a:endParaRPr sz="1800"/>
          </a:p>
          <a:p>
            <a:pPr indent="-342900" lvl="0" marL="457200" rtl="0" algn="l">
              <a:spcBef>
                <a:spcPts val="1200"/>
              </a:spcBef>
              <a:spcAft>
                <a:spcPts val="0"/>
              </a:spcAft>
              <a:buSzPts val="1800"/>
              <a:buChar char="●"/>
            </a:pPr>
            <a:r>
              <a:rPr lang="en" sz="1800"/>
              <a:t>Algorithms</a:t>
            </a:r>
            <a:endParaRPr sz="1800"/>
          </a:p>
          <a:p>
            <a:pPr indent="-342900" lvl="0" marL="457200" rtl="0" algn="l">
              <a:spcBef>
                <a:spcPts val="0"/>
              </a:spcBef>
              <a:spcAft>
                <a:spcPts val="0"/>
              </a:spcAft>
              <a:buSzPts val="1800"/>
              <a:buChar char="●"/>
            </a:pPr>
            <a:r>
              <a:rPr lang="en" sz="1800"/>
              <a:t>Updates/Movement of pointers</a:t>
            </a:r>
            <a:endParaRPr sz="1800"/>
          </a:p>
          <a:p>
            <a:pPr indent="-342900" lvl="0" marL="457200" rtl="0" algn="l">
              <a:spcBef>
                <a:spcPts val="0"/>
              </a:spcBef>
              <a:spcAft>
                <a:spcPts val="0"/>
              </a:spcAft>
              <a:buSzPts val="1800"/>
              <a:buChar char="●"/>
            </a:pPr>
            <a:r>
              <a:rPr lang="en" sz="1800"/>
              <a:t>Search Requirements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 at Start</a:t>
            </a:r>
            <a:endParaRPr/>
          </a:p>
        </p:txBody>
      </p:sp>
      <p:sp>
        <p:nvSpPr>
          <p:cNvPr id="164" name="Google Shape;164;p2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Algorithm Insert (Head, x: value)</a:t>
            </a:r>
            <a:endParaRPr sz="1800"/>
          </a:p>
          <a:p>
            <a:pPr indent="-342900" lvl="0" marL="457200" rtl="0" algn="l">
              <a:spcBef>
                <a:spcPts val="1200"/>
              </a:spcBef>
              <a:spcAft>
                <a:spcPts val="0"/>
              </a:spcAft>
              <a:buSzPts val="1800"/>
              <a:buAutoNum type="arabicPeriod"/>
            </a:pPr>
            <a:r>
              <a:rPr lang="en" sz="1800"/>
              <a:t>Let/Create n be the new node</a:t>
            </a:r>
            <a:endParaRPr sz="1800"/>
          </a:p>
          <a:p>
            <a:pPr indent="-342900" lvl="0" marL="457200" rtl="0" algn="l">
              <a:spcBef>
                <a:spcPts val="0"/>
              </a:spcBef>
              <a:spcAft>
                <a:spcPts val="0"/>
              </a:spcAft>
              <a:buSzPts val="1800"/>
              <a:buAutoNum type="arabicPeriod"/>
            </a:pPr>
            <a:r>
              <a:rPr lang="en" sz="1800"/>
              <a:t>n.value = x</a:t>
            </a:r>
            <a:endParaRPr sz="1800"/>
          </a:p>
          <a:p>
            <a:pPr indent="-342900" lvl="0" marL="457200" rtl="0" algn="l">
              <a:spcBef>
                <a:spcPts val="0"/>
              </a:spcBef>
              <a:spcAft>
                <a:spcPts val="0"/>
              </a:spcAft>
              <a:buSzPts val="1800"/>
              <a:buAutoNum type="arabicPeriod"/>
            </a:pPr>
            <a:r>
              <a:rPr lang="en" sz="1800"/>
              <a:t>n.next = Head</a:t>
            </a:r>
            <a:endParaRPr sz="1800"/>
          </a:p>
          <a:p>
            <a:pPr indent="-342900" lvl="0" marL="457200" rtl="0" algn="l">
              <a:spcBef>
                <a:spcPts val="0"/>
              </a:spcBef>
              <a:spcAft>
                <a:spcPts val="0"/>
              </a:spcAft>
              <a:buSzPts val="1800"/>
              <a:buAutoNum type="arabicPeriod"/>
            </a:pPr>
            <a:r>
              <a:rPr lang="en" sz="1800"/>
              <a:t>n.prev = NULL</a:t>
            </a:r>
            <a:endParaRPr sz="1800"/>
          </a:p>
          <a:p>
            <a:pPr indent="-342900" lvl="0" marL="457200" rtl="0" algn="l">
              <a:spcBef>
                <a:spcPts val="0"/>
              </a:spcBef>
              <a:spcAft>
                <a:spcPts val="0"/>
              </a:spcAft>
              <a:buSzPts val="1800"/>
              <a:buAutoNum type="arabicPeriod"/>
            </a:pPr>
            <a:r>
              <a:rPr lang="en" sz="1800"/>
              <a:t>Head=n</a:t>
            </a:r>
            <a:endParaRPr/>
          </a:p>
        </p:txBody>
      </p:sp>
      <p:pic>
        <p:nvPicPr>
          <p:cNvPr id="165" name="Google Shape;165;p27"/>
          <p:cNvPicPr preferRelativeResize="0"/>
          <p:nvPr/>
        </p:nvPicPr>
        <p:blipFill>
          <a:blip r:embed="rId3">
            <a:alphaModFix/>
          </a:blip>
          <a:stretch>
            <a:fillRect/>
          </a:stretch>
        </p:blipFill>
        <p:spPr>
          <a:xfrm>
            <a:off x="228600" y="1380425"/>
            <a:ext cx="4516250" cy="2258125"/>
          </a:xfrm>
          <a:prstGeom prst="rect">
            <a:avLst/>
          </a:prstGeom>
          <a:noFill/>
          <a:ln>
            <a:noFill/>
          </a:ln>
        </p:spPr>
      </p:pic>
      <p:sp>
        <p:nvSpPr>
          <p:cNvPr id="166" name="Google Shape;166;p27"/>
          <p:cNvSpPr txBox="1"/>
          <p:nvPr/>
        </p:nvSpPr>
        <p:spPr>
          <a:xfrm>
            <a:off x="250900" y="3863900"/>
            <a:ext cx="4516200" cy="8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Which line differs from singly linked list?</a:t>
            </a:r>
            <a:endParaRPr b="1">
              <a:solidFill>
                <a:srgbClr val="FF0000"/>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 at End</a:t>
            </a:r>
            <a:endParaRPr/>
          </a:p>
        </p:txBody>
      </p:sp>
      <p:sp>
        <p:nvSpPr>
          <p:cNvPr id="172" name="Google Shape;172;p28"/>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Algorithm Insert (Head, x: value)</a:t>
            </a:r>
            <a:endParaRPr sz="1800"/>
          </a:p>
          <a:p>
            <a:pPr indent="-342900" lvl="0" marL="457200" rtl="0" algn="l">
              <a:spcBef>
                <a:spcPts val="1200"/>
              </a:spcBef>
              <a:spcAft>
                <a:spcPts val="0"/>
              </a:spcAft>
              <a:buSzPts val="1800"/>
              <a:buAutoNum type="arabicPeriod"/>
            </a:pPr>
            <a:r>
              <a:rPr lang="en" sz="1800"/>
              <a:t>Let/Create n be the new node</a:t>
            </a:r>
            <a:endParaRPr sz="1800"/>
          </a:p>
          <a:p>
            <a:pPr indent="-342900" lvl="0" marL="457200" rtl="0" algn="l">
              <a:spcBef>
                <a:spcPts val="0"/>
              </a:spcBef>
              <a:spcAft>
                <a:spcPts val="0"/>
              </a:spcAft>
              <a:buSzPts val="1800"/>
              <a:buAutoNum type="arabicPeriod"/>
            </a:pPr>
            <a:r>
              <a:rPr lang="en" sz="1800"/>
              <a:t>n.value = x, n.next = NULL</a:t>
            </a:r>
            <a:endParaRPr sz="1800"/>
          </a:p>
          <a:p>
            <a:pPr indent="-342900" lvl="0" marL="457200" rtl="0" algn="l">
              <a:spcBef>
                <a:spcPts val="0"/>
              </a:spcBef>
              <a:spcAft>
                <a:spcPts val="0"/>
              </a:spcAft>
              <a:buSzPts val="1800"/>
              <a:buAutoNum type="arabicPeriod"/>
            </a:pPr>
            <a:r>
              <a:rPr lang="en" sz="1800"/>
              <a:t>Let itr = Head</a:t>
            </a:r>
            <a:endParaRPr sz="1800"/>
          </a:p>
          <a:p>
            <a:pPr indent="-342900" lvl="0" marL="457200" rtl="0" algn="l">
              <a:spcBef>
                <a:spcPts val="0"/>
              </a:spcBef>
              <a:spcAft>
                <a:spcPts val="0"/>
              </a:spcAft>
              <a:buSzPts val="1800"/>
              <a:buAutoNum type="arabicPeriod"/>
            </a:pPr>
            <a:r>
              <a:rPr lang="en" sz="1800"/>
              <a:t>while itr.next != NULL</a:t>
            </a:r>
            <a:endParaRPr sz="1800"/>
          </a:p>
          <a:p>
            <a:pPr indent="-342900" lvl="0" marL="457200" rtl="0" algn="l">
              <a:spcBef>
                <a:spcPts val="0"/>
              </a:spcBef>
              <a:spcAft>
                <a:spcPts val="0"/>
              </a:spcAft>
              <a:buSzPts val="1800"/>
              <a:buAutoNum type="arabicPeriod"/>
            </a:pPr>
            <a:r>
              <a:rPr lang="en" sz="1800"/>
              <a:t>    itr = itr.next</a:t>
            </a:r>
            <a:endParaRPr sz="1800"/>
          </a:p>
          <a:p>
            <a:pPr indent="-342900" lvl="0" marL="457200" rtl="0" algn="l">
              <a:spcBef>
                <a:spcPts val="0"/>
              </a:spcBef>
              <a:spcAft>
                <a:spcPts val="0"/>
              </a:spcAft>
              <a:buSzPts val="1800"/>
              <a:buAutoNum type="arabicPeriod"/>
            </a:pPr>
            <a:r>
              <a:rPr lang="en" sz="1800"/>
              <a:t>itr.next = n</a:t>
            </a:r>
            <a:endParaRPr sz="1800"/>
          </a:p>
          <a:p>
            <a:pPr indent="-342900" lvl="0" marL="457200" rtl="0" algn="l">
              <a:spcBef>
                <a:spcPts val="0"/>
              </a:spcBef>
              <a:spcAft>
                <a:spcPts val="0"/>
              </a:spcAft>
              <a:buSzPts val="1800"/>
              <a:buAutoNum type="arabicPeriod"/>
            </a:pPr>
            <a:r>
              <a:rPr lang="en" sz="1800"/>
              <a:t>n.prev = itr</a:t>
            </a:r>
            <a:endParaRPr sz="1800"/>
          </a:p>
        </p:txBody>
      </p:sp>
      <p:pic>
        <p:nvPicPr>
          <p:cNvPr id="173" name="Google Shape;173;p28"/>
          <p:cNvPicPr preferRelativeResize="0"/>
          <p:nvPr/>
        </p:nvPicPr>
        <p:blipFill rotWithShape="1">
          <a:blip r:embed="rId3">
            <a:alphaModFix/>
          </a:blip>
          <a:srcRect b="0" l="1950" r="1960" t="0"/>
          <a:stretch/>
        </p:blipFill>
        <p:spPr>
          <a:xfrm>
            <a:off x="347670" y="1252550"/>
            <a:ext cx="4484726" cy="2333624"/>
          </a:xfrm>
          <a:prstGeom prst="rect">
            <a:avLst/>
          </a:prstGeom>
          <a:noFill/>
          <a:ln>
            <a:noFill/>
          </a:ln>
        </p:spPr>
      </p:pic>
      <p:sp>
        <p:nvSpPr>
          <p:cNvPr id="174" name="Google Shape;174;p28"/>
          <p:cNvSpPr txBox="1"/>
          <p:nvPr/>
        </p:nvSpPr>
        <p:spPr>
          <a:xfrm>
            <a:off x="376350" y="3776075"/>
            <a:ext cx="4456200" cy="9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Which line differs from singly linked list?</a:t>
            </a:r>
            <a:endParaRPr b="1">
              <a:solidFill>
                <a:srgbClr val="FF0000"/>
              </a:solidFill>
              <a:latin typeface="Open Sans"/>
              <a:ea typeface="Open Sans"/>
              <a:cs typeface="Open Sans"/>
              <a:sym typeface="Open Sans"/>
            </a:endParaRPr>
          </a:p>
          <a:p>
            <a:pPr indent="0" lvl="0" marL="0" rtl="0" algn="l">
              <a:spcBef>
                <a:spcPts val="0"/>
              </a:spcBef>
              <a:spcAft>
                <a:spcPts val="0"/>
              </a:spcAft>
              <a:buNone/>
            </a:pPr>
            <a:r>
              <a:t/>
            </a:r>
            <a:endParaRPr b="1">
              <a:solidFill>
                <a:srgbClr val="FF0000"/>
              </a:solidFill>
              <a:latin typeface="Open Sans"/>
              <a:ea typeface="Open Sans"/>
              <a:cs typeface="Open Sans"/>
              <a:sym typeface="Open Sans"/>
            </a:endParaRPr>
          </a:p>
          <a:p>
            <a:pPr indent="0" lvl="0" marL="0" rtl="0" algn="l">
              <a:spcBef>
                <a:spcPts val="0"/>
              </a:spcBef>
              <a:spcAft>
                <a:spcPts val="0"/>
              </a:spcAft>
              <a:buNone/>
            </a:pPr>
            <a:r>
              <a:rPr b="1" lang="en">
                <a:solidFill>
                  <a:srgbClr val="FF0000"/>
                </a:solidFill>
                <a:latin typeface="Open Sans"/>
                <a:ea typeface="Open Sans"/>
                <a:cs typeface="Open Sans"/>
                <a:sym typeface="Open Sans"/>
              </a:rPr>
              <a:t>Can you write an algorithm to traverse in a doubly linked list?</a:t>
            </a:r>
            <a:endParaRPr b="1">
              <a:solidFill>
                <a:srgbClr val="FF0000"/>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 in Middle</a:t>
            </a:r>
            <a:endParaRPr/>
          </a:p>
        </p:txBody>
      </p:sp>
      <p:sp>
        <p:nvSpPr>
          <p:cNvPr id="180" name="Google Shape;180;p29"/>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800"/>
              <a:t>Algorithm Insert (Head, x: value, nodeVal: element value ) AFTER A NODE</a:t>
            </a:r>
            <a:endParaRPr sz="1800"/>
          </a:p>
          <a:p>
            <a:pPr indent="-325755" lvl="0" marL="457200" rtl="0" algn="l">
              <a:spcBef>
                <a:spcPts val="1200"/>
              </a:spcBef>
              <a:spcAft>
                <a:spcPts val="0"/>
              </a:spcAft>
              <a:buSzPct val="100000"/>
              <a:buAutoNum type="arabicPeriod"/>
            </a:pPr>
            <a:r>
              <a:rPr lang="en" sz="1800"/>
              <a:t>Let/Create n be the new node</a:t>
            </a:r>
            <a:endParaRPr sz="1800"/>
          </a:p>
          <a:p>
            <a:pPr indent="-325755" lvl="0" marL="457200" rtl="0" algn="l">
              <a:spcBef>
                <a:spcPts val="0"/>
              </a:spcBef>
              <a:spcAft>
                <a:spcPts val="0"/>
              </a:spcAft>
              <a:buSzPct val="100000"/>
              <a:buAutoNum type="arabicPeriod"/>
            </a:pPr>
            <a:r>
              <a:rPr lang="en" sz="1800"/>
              <a:t>n.value = x</a:t>
            </a:r>
            <a:endParaRPr sz="1800"/>
          </a:p>
          <a:p>
            <a:pPr indent="-325755" lvl="0" marL="457200" rtl="0" algn="l">
              <a:spcBef>
                <a:spcPts val="0"/>
              </a:spcBef>
              <a:spcAft>
                <a:spcPts val="0"/>
              </a:spcAft>
              <a:buSzPct val="100000"/>
              <a:buAutoNum type="arabicPeriod"/>
            </a:pPr>
            <a:r>
              <a:rPr lang="en" sz="1800"/>
              <a:t>Let itr = Head</a:t>
            </a:r>
            <a:endParaRPr sz="1800"/>
          </a:p>
          <a:p>
            <a:pPr indent="-325755" lvl="0" marL="457200" rtl="0" algn="l">
              <a:spcBef>
                <a:spcPts val="0"/>
              </a:spcBef>
              <a:spcAft>
                <a:spcPts val="0"/>
              </a:spcAft>
              <a:buSzPct val="100000"/>
              <a:buAutoNum type="arabicPeriod"/>
            </a:pPr>
            <a:r>
              <a:rPr lang="en" sz="1800"/>
              <a:t>while itr.next != NULL</a:t>
            </a:r>
            <a:endParaRPr sz="1800"/>
          </a:p>
          <a:p>
            <a:pPr indent="-325755" lvl="0" marL="457200" rtl="0" algn="l">
              <a:spcBef>
                <a:spcPts val="0"/>
              </a:spcBef>
              <a:spcAft>
                <a:spcPts val="0"/>
              </a:spcAft>
              <a:buSzPct val="100000"/>
              <a:buAutoNum type="arabicPeriod"/>
            </a:pPr>
            <a:r>
              <a:rPr lang="en" sz="1800"/>
              <a:t>    if itr.value == nodeVal then</a:t>
            </a:r>
            <a:endParaRPr sz="1800"/>
          </a:p>
          <a:p>
            <a:pPr indent="-325755" lvl="0" marL="457200" rtl="0" algn="l">
              <a:spcBef>
                <a:spcPts val="0"/>
              </a:spcBef>
              <a:spcAft>
                <a:spcPts val="0"/>
              </a:spcAft>
              <a:buSzPct val="100000"/>
              <a:buAutoNum type="arabicPeriod"/>
            </a:pPr>
            <a:r>
              <a:rPr lang="en" sz="1800"/>
              <a:t>        n.next = itr.next</a:t>
            </a:r>
            <a:endParaRPr sz="1800"/>
          </a:p>
          <a:p>
            <a:pPr indent="-325755" lvl="0" marL="457200" rtl="0" algn="l">
              <a:spcBef>
                <a:spcPts val="0"/>
              </a:spcBef>
              <a:spcAft>
                <a:spcPts val="0"/>
              </a:spcAft>
              <a:buSzPct val="100000"/>
              <a:buAutoNum type="arabicPeriod"/>
            </a:pPr>
            <a:r>
              <a:rPr lang="en" sz="1800"/>
              <a:t>        n.prev = itr</a:t>
            </a:r>
            <a:endParaRPr sz="1800"/>
          </a:p>
          <a:p>
            <a:pPr indent="-325755" lvl="0" marL="457200" rtl="0" algn="l">
              <a:spcBef>
                <a:spcPts val="0"/>
              </a:spcBef>
              <a:spcAft>
                <a:spcPts val="0"/>
              </a:spcAft>
              <a:buSzPct val="100000"/>
              <a:buAutoNum type="arabicPeriod"/>
            </a:pPr>
            <a:r>
              <a:rPr lang="en" sz="1800"/>
              <a:t>        itr.next.prev = n  </a:t>
            </a:r>
            <a:r>
              <a:rPr lang="en" sz="1800">
                <a:solidFill>
                  <a:srgbClr val="FF0000"/>
                </a:solidFill>
              </a:rPr>
              <a:t>What???</a:t>
            </a:r>
            <a:endParaRPr sz="1800">
              <a:solidFill>
                <a:srgbClr val="FF0000"/>
              </a:solidFill>
            </a:endParaRPr>
          </a:p>
          <a:p>
            <a:pPr indent="-325755" lvl="0" marL="457200" rtl="0" algn="l">
              <a:spcBef>
                <a:spcPts val="0"/>
              </a:spcBef>
              <a:spcAft>
                <a:spcPts val="0"/>
              </a:spcAft>
              <a:buSzPct val="100000"/>
              <a:buAutoNum type="arabicPeriod"/>
            </a:pPr>
            <a:r>
              <a:rPr lang="en" sz="1800"/>
              <a:t>        exit</a:t>
            </a:r>
            <a:endParaRPr sz="1800"/>
          </a:p>
          <a:p>
            <a:pPr indent="-325755" lvl="0" marL="457200" rtl="0" algn="l">
              <a:spcBef>
                <a:spcPts val="0"/>
              </a:spcBef>
              <a:spcAft>
                <a:spcPts val="0"/>
              </a:spcAft>
              <a:buSzPct val="100000"/>
              <a:buAutoNum type="arabicPeriod"/>
            </a:pPr>
            <a:r>
              <a:rPr lang="en" sz="1800"/>
              <a:t>    itr = itr.next</a:t>
            </a:r>
            <a:endParaRPr/>
          </a:p>
        </p:txBody>
      </p:sp>
      <p:pic>
        <p:nvPicPr>
          <p:cNvPr id="181" name="Google Shape;181;p29"/>
          <p:cNvPicPr preferRelativeResize="0"/>
          <p:nvPr/>
        </p:nvPicPr>
        <p:blipFill rotWithShape="1">
          <a:blip r:embed="rId3">
            <a:alphaModFix/>
          </a:blip>
          <a:srcRect b="0" l="6147" r="6156" t="0"/>
          <a:stretch/>
        </p:blipFill>
        <p:spPr>
          <a:xfrm>
            <a:off x="271475" y="1271600"/>
            <a:ext cx="4560927" cy="2600325"/>
          </a:xfrm>
          <a:prstGeom prst="rect">
            <a:avLst/>
          </a:prstGeom>
          <a:noFill/>
          <a:ln>
            <a:noFill/>
          </a:ln>
        </p:spPr>
      </p:pic>
      <p:sp>
        <p:nvSpPr>
          <p:cNvPr id="182" name="Google Shape;182;p29"/>
          <p:cNvSpPr txBox="1"/>
          <p:nvPr/>
        </p:nvSpPr>
        <p:spPr>
          <a:xfrm>
            <a:off x="263450" y="3989350"/>
            <a:ext cx="44787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After 6</a:t>
            </a:r>
            <a:endParaRPr>
              <a:latin typeface="Open Sans"/>
              <a:ea typeface="Open Sans"/>
              <a:cs typeface="Open Sans"/>
              <a:sym typeface="Open Sans"/>
            </a:endParaRPr>
          </a:p>
        </p:txBody>
      </p:sp>
      <p:sp>
        <p:nvSpPr>
          <p:cNvPr id="183" name="Google Shape;183;p29"/>
          <p:cNvSpPr txBox="1"/>
          <p:nvPr/>
        </p:nvSpPr>
        <p:spPr>
          <a:xfrm>
            <a:off x="301075" y="4451650"/>
            <a:ext cx="4531200" cy="5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How many pointers are changing? Is it </a:t>
            </a:r>
            <a:r>
              <a:rPr b="1" lang="en">
                <a:solidFill>
                  <a:srgbClr val="FF0000"/>
                </a:solidFill>
                <a:latin typeface="Open Sans"/>
                <a:ea typeface="Open Sans"/>
                <a:cs typeface="Open Sans"/>
                <a:sym typeface="Open Sans"/>
              </a:rPr>
              <a:t>guaranteed</a:t>
            </a:r>
            <a:r>
              <a:rPr b="1" lang="en">
                <a:solidFill>
                  <a:srgbClr val="FF0000"/>
                </a:solidFill>
                <a:latin typeface="Open Sans"/>
                <a:ea typeface="Open Sans"/>
                <a:cs typeface="Open Sans"/>
                <a:sym typeface="Open Sans"/>
              </a:rPr>
              <a:t> to change?</a:t>
            </a:r>
            <a:endParaRPr b="1">
              <a:solidFill>
                <a:srgbClr val="FF0000"/>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Deletion</a:t>
            </a:r>
            <a:endParaRPr/>
          </a:p>
        </p:txBody>
      </p:sp>
      <p:sp>
        <p:nvSpPr>
          <p:cNvPr id="189" name="Google Shape;189;p30"/>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Deleting at the beginning/start</a:t>
            </a:r>
            <a:endParaRPr sz="1800"/>
          </a:p>
          <a:p>
            <a:pPr indent="-342900" lvl="0" marL="457200" rtl="0" algn="l">
              <a:spcBef>
                <a:spcPts val="0"/>
              </a:spcBef>
              <a:spcAft>
                <a:spcPts val="0"/>
              </a:spcAft>
              <a:buSzPts val="1800"/>
              <a:buChar char="●"/>
            </a:pPr>
            <a:r>
              <a:rPr lang="en" sz="1800"/>
              <a:t>Deleting at the last/end</a:t>
            </a:r>
            <a:endParaRPr sz="1800"/>
          </a:p>
          <a:p>
            <a:pPr indent="-342900" lvl="0" marL="457200" rtl="0" algn="l">
              <a:spcBef>
                <a:spcPts val="0"/>
              </a:spcBef>
              <a:spcAft>
                <a:spcPts val="0"/>
              </a:spcAft>
              <a:buSzPts val="1800"/>
              <a:buChar char="●"/>
            </a:pPr>
            <a:r>
              <a:rPr lang="en" sz="1800"/>
              <a:t>Deleting at the middle</a:t>
            </a:r>
            <a:endParaRPr sz="1800"/>
          </a:p>
          <a:p>
            <a:pPr indent="-342900" lvl="1" marL="914400" rtl="0" algn="l">
              <a:spcBef>
                <a:spcPts val="0"/>
              </a:spcBef>
              <a:spcAft>
                <a:spcPts val="0"/>
              </a:spcAft>
              <a:buSzPts val="1800"/>
              <a:buChar char="○"/>
            </a:pPr>
            <a:r>
              <a:rPr lang="en" sz="1800"/>
              <a:t>Before a node</a:t>
            </a:r>
            <a:endParaRPr sz="1800"/>
          </a:p>
          <a:p>
            <a:pPr indent="-342900" lvl="1" marL="914400" rtl="0" algn="l">
              <a:spcBef>
                <a:spcPts val="0"/>
              </a:spcBef>
              <a:spcAft>
                <a:spcPts val="0"/>
              </a:spcAft>
              <a:buSzPts val="1800"/>
              <a:buChar char="○"/>
            </a:pPr>
            <a:r>
              <a:rPr lang="en" sz="1800"/>
              <a:t>After a node</a:t>
            </a:r>
            <a:endParaRPr/>
          </a:p>
        </p:txBody>
      </p:sp>
      <p:sp>
        <p:nvSpPr>
          <p:cNvPr id="190" name="Google Shape;190;p30"/>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In all these cases, we need to know:</a:t>
            </a:r>
            <a:endParaRPr sz="1800"/>
          </a:p>
          <a:p>
            <a:pPr indent="-342900" lvl="0" marL="457200" rtl="0" algn="l">
              <a:spcBef>
                <a:spcPts val="1200"/>
              </a:spcBef>
              <a:spcAft>
                <a:spcPts val="0"/>
              </a:spcAft>
              <a:buSzPts val="1800"/>
              <a:buChar char="●"/>
            </a:pPr>
            <a:r>
              <a:rPr lang="en" sz="1800"/>
              <a:t>Algorithms</a:t>
            </a:r>
            <a:endParaRPr sz="1800"/>
          </a:p>
          <a:p>
            <a:pPr indent="-342900" lvl="0" marL="457200" rtl="0" algn="l">
              <a:spcBef>
                <a:spcPts val="0"/>
              </a:spcBef>
              <a:spcAft>
                <a:spcPts val="0"/>
              </a:spcAft>
              <a:buSzPts val="1800"/>
              <a:buChar char="●"/>
            </a:pPr>
            <a:r>
              <a:rPr lang="en" sz="1800"/>
              <a:t>Updates/Movement of pointers</a:t>
            </a:r>
            <a:endParaRPr sz="1800"/>
          </a:p>
          <a:p>
            <a:pPr indent="-342900" lvl="0" marL="457200" rtl="0" algn="l">
              <a:spcBef>
                <a:spcPts val="0"/>
              </a:spcBef>
              <a:spcAft>
                <a:spcPts val="0"/>
              </a:spcAft>
              <a:buSzPts val="1800"/>
              <a:buChar char="●"/>
            </a:pPr>
            <a:r>
              <a:rPr lang="en" sz="1800"/>
              <a:t>Search Requirements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Searching in Doubly Linked List</a:t>
            </a:r>
            <a:endParaRPr/>
          </a:p>
        </p:txBody>
      </p:sp>
      <p:sp>
        <p:nvSpPr>
          <p:cNvPr id="196" name="Google Shape;196;p31"/>
          <p:cNvSpPr txBox="1"/>
          <p:nvPr>
            <p:ph idx="1" type="body"/>
          </p:nvPr>
        </p:nvSpPr>
        <p:spPr>
          <a:xfrm>
            <a:off x="311700" y="1266325"/>
            <a:ext cx="8520600" cy="175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Classwork: Q. Write the algorithm for search a given element. You may assume any number of elements present in the Linked List. However, you need to incorporate the cases like (i) empty list (ii) failure: the element may not present (iii) success: the element is present, you need to display its position count from the start.</a:t>
            </a:r>
            <a:endParaRPr/>
          </a:p>
        </p:txBody>
      </p:sp>
      <p:sp>
        <p:nvSpPr>
          <p:cNvPr id="197" name="Google Shape;197;p31"/>
          <p:cNvSpPr txBox="1"/>
          <p:nvPr/>
        </p:nvSpPr>
        <p:spPr>
          <a:xfrm>
            <a:off x="414000" y="3224100"/>
            <a:ext cx="2044800" cy="17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Search:</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1200</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1203</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3000</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1201</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2500</a:t>
            </a:r>
            <a:endParaRPr>
              <a:latin typeface="Open Sans"/>
              <a:ea typeface="Open Sans"/>
              <a:cs typeface="Open Sans"/>
              <a:sym typeface="Open Sans"/>
            </a:endParaRPr>
          </a:p>
        </p:txBody>
      </p:sp>
      <p:pic>
        <p:nvPicPr>
          <p:cNvPr id="198" name="Google Shape;198;p31"/>
          <p:cNvPicPr preferRelativeResize="0"/>
          <p:nvPr/>
        </p:nvPicPr>
        <p:blipFill>
          <a:blip r:embed="rId3">
            <a:alphaModFix/>
          </a:blip>
          <a:stretch>
            <a:fillRect/>
          </a:stretch>
        </p:blipFill>
        <p:spPr>
          <a:xfrm>
            <a:off x="4059000" y="3175825"/>
            <a:ext cx="4267374" cy="1815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75" name="Google Shape;75;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Fundamentals of Doubly Linked List</a:t>
            </a:r>
            <a:endParaRPr/>
          </a:p>
          <a:p>
            <a:pPr indent="-342900" lvl="0" marL="457200" rtl="0" algn="l">
              <a:spcBef>
                <a:spcPts val="0"/>
              </a:spcBef>
              <a:spcAft>
                <a:spcPts val="0"/>
              </a:spcAft>
              <a:buSzPts val="1800"/>
              <a:buChar char="●"/>
            </a:pPr>
            <a:r>
              <a:rPr lang="en"/>
              <a:t>R</a:t>
            </a:r>
            <a:r>
              <a:rPr lang="en"/>
              <a:t>epresentation on Memory</a:t>
            </a:r>
            <a:endParaRPr/>
          </a:p>
          <a:p>
            <a:pPr indent="-342900" lvl="0" marL="457200" rtl="0" algn="l">
              <a:spcBef>
                <a:spcPts val="0"/>
              </a:spcBef>
              <a:spcAft>
                <a:spcPts val="0"/>
              </a:spcAft>
              <a:buSzPts val="1800"/>
              <a:buChar char="●"/>
            </a:pPr>
            <a:r>
              <a:rPr lang="en"/>
              <a:t>Operations of </a:t>
            </a:r>
            <a:r>
              <a:rPr lang="en"/>
              <a:t>Doubly</a:t>
            </a:r>
            <a:r>
              <a:rPr lang="en"/>
              <a:t> Linked List: </a:t>
            </a:r>
            <a:endParaRPr/>
          </a:p>
          <a:p>
            <a:pPr indent="-317500" lvl="1" marL="914400" rtl="0" algn="l">
              <a:spcBef>
                <a:spcPts val="0"/>
              </a:spcBef>
              <a:spcAft>
                <a:spcPts val="0"/>
              </a:spcAft>
              <a:buSzPts val="1400"/>
              <a:buChar char="○"/>
            </a:pPr>
            <a:r>
              <a:rPr lang="en"/>
              <a:t>Inserting an element</a:t>
            </a:r>
            <a:endParaRPr/>
          </a:p>
          <a:p>
            <a:pPr indent="-317500" lvl="1" marL="914400" rtl="0" algn="l">
              <a:spcBef>
                <a:spcPts val="0"/>
              </a:spcBef>
              <a:spcAft>
                <a:spcPts val="0"/>
              </a:spcAft>
              <a:buSzPts val="1400"/>
              <a:buChar char="○"/>
            </a:pPr>
            <a:r>
              <a:rPr lang="en"/>
              <a:t>Searching an element</a:t>
            </a:r>
            <a:endParaRPr/>
          </a:p>
          <a:p>
            <a:pPr indent="-317500" lvl="1" marL="914400" rtl="0" algn="l">
              <a:spcBef>
                <a:spcPts val="0"/>
              </a:spcBef>
              <a:spcAft>
                <a:spcPts val="0"/>
              </a:spcAft>
              <a:buSzPts val="1400"/>
              <a:buChar char="○"/>
            </a:pPr>
            <a:r>
              <a:rPr lang="en"/>
              <a:t>Deleting an element</a:t>
            </a:r>
            <a:endParaRPr/>
          </a:p>
          <a:p>
            <a:pPr indent="-342900" lvl="0" marL="457200" rtl="0" algn="l">
              <a:spcBef>
                <a:spcPts val="0"/>
              </a:spcBef>
              <a:spcAft>
                <a:spcPts val="0"/>
              </a:spcAft>
              <a:buSzPts val="1800"/>
              <a:buChar char="●"/>
            </a:pPr>
            <a:r>
              <a:rPr lang="en"/>
              <a:t>Homework</a:t>
            </a:r>
            <a:endParaRPr/>
          </a:p>
          <a:p>
            <a:pPr indent="-342900" lvl="0" marL="457200" rtl="0" algn="l">
              <a:spcBef>
                <a:spcPts val="0"/>
              </a:spcBef>
              <a:spcAft>
                <a:spcPts val="0"/>
              </a:spcAft>
              <a:buSzPts val="1800"/>
              <a:buChar char="●"/>
            </a:pPr>
            <a:r>
              <a:rPr lang="en"/>
              <a:t>Conclusions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 at Start</a:t>
            </a:r>
            <a:endParaRPr/>
          </a:p>
        </p:txBody>
      </p:sp>
      <p:sp>
        <p:nvSpPr>
          <p:cNvPr id="204" name="Google Shape;204;p32"/>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Algorithm Delete (Head)</a:t>
            </a:r>
            <a:endParaRPr sz="1800"/>
          </a:p>
          <a:p>
            <a:pPr indent="-342900" lvl="0" marL="457200" rtl="0" algn="l">
              <a:spcBef>
                <a:spcPts val="1200"/>
              </a:spcBef>
              <a:spcAft>
                <a:spcPts val="0"/>
              </a:spcAft>
              <a:buSzPts val="1800"/>
              <a:buAutoNum type="arabicPeriod"/>
            </a:pPr>
            <a:r>
              <a:rPr lang="en" sz="1800"/>
              <a:t>if Head == NULL then</a:t>
            </a:r>
            <a:endParaRPr sz="1800"/>
          </a:p>
          <a:p>
            <a:pPr indent="-342900" lvl="0" marL="457200" rtl="0" algn="l">
              <a:spcBef>
                <a:spcPts val="0"/>
              </a:spcBef>
              <a:spcAft>
                <a:spcPts val="0"/>
              </a:spcAft>
              <a:buSzPts val="1800"/>
              <a:buAutoNum type="arabicPeriod"/>
            </a:pPr>
            <a:r>
              <a:rPr lang="en" sz="1800"/>
              <a:t>    Write “The list is empty”</a:t>
            </a:r>
            <a:endParaRPr sz="1800"/>
          </a:p>
          <a:p>
            <a:pPr indent="-342900" lvl="0" marL="457200" rtl="0" algn="l">
              <a:spcBef>
                <a:spcPts val="0"/>
              </a:spcBef>
              <a:spcAft>
                <a:spcPts val="0"/>
              </a:spcAft>
              <a:buSzPts val="1800"/>
              <a:buAutoNum type="arabicPeriod"/>
            </a:pPr>
            <a:r>
              <a:rPr lang="en" sz="1800"/>
              <a:t>tmp  = Head</a:t>
            </a:r>
            <a:endParaRPr sz="1800"/>
          </a:p>
          <a:p>
            <a:pPr indent="-342900" lvl="0" marL="457200" rtl="0" algn="l">
              <a:spcBef>
                <a:spcPts val="0"/>
              </a:spcBef>
              <a:spcAft>
                <a:spcPts val="0"/>
              </a:spcAft>
              <a:buSzPts val="1800"/>
              <a:buAutoNum type="arabicPeriod"/>
            </a:pPr>
            <a:r>
              <a:rPr lang="en" sz="1800"/>
              <a:t>Head = Head.next</a:t>
            </a:r>
            <a:endParaRPr sz="1800"/>
          </a:p>
          <a:p>
            <a:pPr indent="-342900" lvl="0" marL="457200" rtl="0" algn="l">
              <a:spcBef>
                <a:spcPts val="0"/>
              </a:spcBef>
              <a:spcAft>
                <a:spcPts val="0"/>
              </a:spcAft>
              <a:buSzPts val="1800"/>
              <a:buAutoNum type="arabicPeriod"/>
            </a:pPr>
            <a:r>
              <a:rPr lang="en" sz="1800"/>
              <a:t>Head.next.prev = NULL</a:t>
            </a:r>
            <a:endParaRPr sz="1800"/>
          </a:p>
          <a:p>
            <a:pPr indent="-342900" lvl="0" marL="457200" rtl="0" algn="l">
              <a:spcBef>
                <a:spcPts val="0"/>
              </a:spcBef>
              <a:spcAft>
                <a:spcPts val="0"/>
              </a:spcAft>
              <a:buSzPts val="1800"/>
              <a:buAutoNum type="arabicPeriod"/>
            </a:pPr>
            <a:r>
              <a:rPr lang="en" sz="1800"/>
              <a:t>Delete tmp or Free(tmp)</a:t>
            </a:r>
            <a:endParaRPr sz="1800"/>
          </a:p>
          <a:p>
            <a:pPr indent="-342900" lvl="0" marL="457200" rtl="0" algn="l">
              <a:spcBef>
                <a:spcPts val="0"/>
              </a:spcBef>
              <a:spcAft>
                <a:spcPts val="0"/>
              </a:spcAft>
              <a:buSzPts val="1800"/>
              <a:buAutoNum type="arabicPeriod"/>
            </a:pPr>
            <a:r>
              <a:rPr lang="en" sz="1800"/>
              <a:t>exit</a:t>
            </a:r>
            <a:endParaRPr sz="1800"/>
          </a:p>
        </p:txBody>
      </p:sp>
      <p:pic>
        <p:nvPicPr>
          <p:cNvPr id="205" name="Google Shape;205;p32"/>
          <p:cNvPicPr preferRelativeResize="0"/>
          <p:nvPr/>
        </p:nvPicPr>
        <p:blipFill rotWithShape="1">
          <a:blip r:embed="rId3">
            <a:alphaModFix/>
          </a:blip>
          <a:srcRect b="0" l="387" r="377" t="0"/>
          <a:stretch/>
        </p:blipFill>
        <p:spPr>
          <a:xfrm>
            <a:off x="152400" y="1304825"/>
            <a:ext cx="4527601" cy="230359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 at End</a:t>
            </a:r>
            <a:endParaRPr/>
          </a:p>
        </p:txBody>
      </p:sp>
      <p:sp>
        <p:nvSpPr>
          <p:cNvPr id="211" name="Google Shape;211;p33"/>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800"/>
              <a:t>Algorithm Delete (Head)</a:t>
            </a:r>
            <a:endParaRPr sz="1800"/>
          </a:p>
          <a:p>
            <a:pPr indent="-317182" lvl="0" marL="457200" rtl="0" algn="l">
              <a:spcBef>
                <a:spcPts val="1200"/>
              </a:spcBef>
              <a:spcAft>
                <a:spcPts val="0"/>
              </a:spcAft>
              <a:buSzPct val="100000"/>
              <a:buAutoNum type="arabicPeriod"/>
            </a:pPr>
            <a:r>
              <a:rPr lang="en" sz="1800"/>
              <a:t>if Head == NULL then</a:t>
            </a:r>
            <a:endParaRPr sz="1800"/>
          </a:p>
          <a:p>
            <a:pPr indent="-317182" lvl="0" marL="457200" rtl="0" algn="l">
              <a:spcBef>
                <a:spcPts val="0"/>
              </a:spcBef>
              <a:spcAft>
                <a:spcPts val="0"/>
              </a:spcAft>
              <a:buSzPct val="100000"/>
              <a:buAutoNum type="arabicPeriod"/>
            </a:pPr>
            <a:r>
              <a:rPr lang="en" sz="1800"/>
              <a:t>    Write “The list is empty”</a:t>
            </a:r>
            <a:endParaRPr sz="1800"/>
          </a:p>
          <a:p>
            <a:pPr indent="-317182" lvl="0" marL="457200" rtl="0" algn="l">
              <a:spcBef>
                <a:spcPts val="0"/>
              </a:spcBef>
              <a:spcAft>
                <a:spcPts val="0"/>
              </a:spcAft>
              <a:buSzPct val="100000"/>
              <a:buAutoNum type="arabicPeriod"/>
            </a:pPr>
            <a:r>
              <a:rPr lang="en" sz="1800"/>
              <a:t>else if Head.next == NULL then</a:t>
            </a:r>
            <a:endParaRPr sz="1800"/>
          </a:p>
          <a:p>
            <a:pPr indent="-317182" lvl="0" marL="457200" rtl="0" algn="l">
              <a:spcBef>
                <a:spcPts val="0"/>
              </a:spcBef>
              <a:spcAft>
                <a:spcPts val="0"/>
              </a:spcAft>
              <a:buSzPct val="100000"/>
              <a:buAutoNum type="arabicPeriod"/>
            </a:pPr>
            <a:r>
              <a:rPr lang="en" sz="1800"/>
              <a:t>    tmp = Head</a:t>
            </a:r>
            <a:endParaRPr sz="1800"/>
          </a:p>
          <a:p>
            <a:pPr indent="-317182" lvl="0" marL="457200" rtl="0" algn="l">
              <a:spcBef>
                <a:spcPts val="0"/>
              </a:spcBef>
              <a:spcAft>
                <a:spcPts val="0"/>
              </a:spcAft>
              <a:buSzPct val="100000"/>
              <a:buAutoNum type="arabicPeriod"/>
            </a:pPr>
            <a:r>
              <a:rPr lang="en" sz="1800"/>
              <a:t>    Head = Head.next </a:t>
            </a:r>
            <a:r>
              <a:rPr b="1" lang="en" sz="1800">
                <a:solidFill>
                  <a:srgbClr val="FF0000"/>
                </a:solidFill>
              </a:rPr>
              <a:t>Alternative???</a:t>
            </a:r>
            <a:r>
              <a:rPr lang="en" sz="1800"/>
              <a:t> </a:t>
            </a:r>
            <a:endParaRPr sz="1800"/>
          </a:p>
          <a:p>
            <a:pPr indent="-317182" lvl="0" marL="457200" rtl="0" algn="l">
              <a:spcBef>
                <a:spcPts val="0"/>
              </a:spcBef>
              <a:spcAft>
                <a:spcPts val="0"/>
              </a:spcAft>
              <a:buSzPct val="100000"/>
              <a:buAutoNum type="arabicPeriod"/>
            </a:pPr>
            <a:r>
              <a:rPr lang="en" sz="1800"/>
              <a:t>    Delete tmp</a:t>
            </a:r>
            <a:endParaRPr sz="1800"/>
          </a:p>
          <a:p>
            <a:pPr indent="-317182" lvl="0" marL="457200" rtl="0" algn="l">
              <a:spcBef>
                <a:spcPts val="0"/>
              </a:spcBef>
              <a:spcAft>
                <a:spcPts val="0"/>
              </a:spcAft>
              <a:buSzPct val="100000"/>
              <a:buAutoNum type="arabicPeriod"/>
            </a:pPr>
            <a:r>
              <a:rPr lang="en" sz="1800"/>
              <a:t>Let itr = Head</a:t>
            </a:r>
            <a:endParaRPr sz="1800"/>
          </a:p>
          <a:p>
            <a:pPr indent="-317182" lvl="0" marL="457200" rtl="0" algn="l">
              <a:spcBef>
                <a:spcPts val="0"/>
              </a:spcBef>
              <a:spcAft>
                <a:spcPts val="0"/>
              </a:spcAft>
              <a:buSzPct val="100000"/>
              <a:buAutoNum type="arabicPeriod"/>
            </a:pPr>
            <a:r>
              <a:rPr lang="en" sz="1800"/>
              <a:t>while itr.next.next != NULL</a:t>
            </a:r>
            <a:endParaRPr sz="1800"/>
          </a:p>
          <a:p>
            <a:pPr indent="-317182" lvl="0" marL="457200" rtl="0" algn="l">
              <a:spcBef>
                <a:spcPts val="0"/>
              </a:spcBef>
              <a:spcAft>
                <a:spcPts val="0"/>
              </a:spcAft>
              <a:buSzPct val="100000"/>
              <a:buAutoNum type="arabicPeriod"/>
            </a:pPr>
            <a:r>
              <a:rPr lang="en" sz="1800"/>
              <a:t>    itr = itr.next</a:t>
            </a:r>
            <a:endParaRPr sz="1800"/>
          </a:p>
          <a:p>
            <a:pPr indent="-317182" lvl="0" marL="457200" rtl="0" algn="l">
              <a:spcBef>
                <a:spcPts val="0"/>
              </a:spcBef>
              <a:spcAft>
                <a:spcPts val="0"/>
              </a:spcAft>
              <a:buSzPct val="100000"/>
              <a:buAutoNum type="arabicPeriod"/>
            </a:pPr>
            <a:r>
              <a:rPr lang="en" sz="1800"/>
              <a:t>tmp = itr.next</a:t>
            </a:r>
            <a:endParaRPr sz="1800"/>
          </a:p>
          <a:p>
            <a:pPr indent="-317182" lvl="0" marL="457200" rtl="0" algn="l">
              <a:spcBef>
                <a:spcPts val="0"/>
              </a:spcBef>
              <a:spcAft>
                <a:spcPts val="0"/>
              </a:spcAft>
              <a:buSzPct val="100000"/>
              <a:buAutoNum type="arabicPeriod"/>
            </a:pPr>
            <a:r>
              <a:rPr lang="en" sz="1800"/>
              <a:t>itr.next = NULL</a:t>
            </a:r>
            <a:endParaRPr sz="1800"/>
          </a:p>
          <a:p>
            <a:pPr indent="-317182" lvl="0" marL="457200" rtl="0" algn="l">
              <a:spcBef>
                <a:spcPts val="0"/>
              </a:spcBef>
              <a:spcAft>
                <a:spcPts val="0"/>
              </a:spcAft>
              <a:buSzPct val="100000"/>
              <a:buAutoNum type="arabicPeriod"/>
            </a:pPr>
            <a:r>
              <a:rPr lang="en" sz="1800"/>
              <a:t>Delete tmp</a:t>
            </a:r>
            <a:endParaRPr sz="1800"/>
          </a:p>
          <a:p>
            <a:pPr indent="-317182" lvl="0" marL="457200" rtl="0" algn="l">
              <a:spcBef>
                <a:spcPts val="0"/>
              </a:spcBef>
              <a:spcAft>
                <a:spcPts val="0"/>
              </a:spcAft>
              <a:buSzPct val="100000"/>
              <a:buAutoNum type="arabicPeriod"/>
            </a:pPr>
            <a:r>
              <a:rPr lang="en" sz="1800"/>
              <a:t>exit</a:t>
            </a:r>
            <a:endParaRPr sz="1800"/>
          </a:p>
        </p:txBody>
      </p:sp>
      <p:pic>
        <p:nvPicPr>
          <p:cNvPr id="212" name="Google Shape;212;p33"/>
          <p:cNvPicPr preferRelativeResize="0"/>
          <p:nvPr/>
        </p:nvPicPr>
        <p:blipFill rotWithShape="1">
          <a:blip r:embed="rId3">
            <a:alphaModFix/>
          </a:blip>
          <a:srcRect b="0" l="7074" r="7074" t="0"/>
          <a:stretch/>
        </p:blipFill>
        <p:spPr>
          <a:xfrm>
            <a:off x="152400" y="1393750"/>
            <a:ext cx="4679997" cy="2382324"/>
          </a:xfrm>
          <a:prstGeom prst="rect">
            <a:avLst/>
          </a:prstGeom>
          <a:noFill/>
          <a:ln>
            <a:noFill/>
          </a:ln>
        </p:spPr>
      </p:pic>
      <p:sp>
        <p:nvSpPr>
          <p:cNvPr id="213" name="Google Shape;213;p33"/>
          <p:cNvSpPr txBox="1"/>
          <p:nvPr/>
        </p:nvSpPr>
        <p:spPr>
          <a:xfrm>
            <a:off x="250900" y="3858775"/>
            <a:ext cx="4466100" cy="7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Which line is showing the case of only one element in the list?</a:t>
            </a:r>
            <a:endParaRPr b="1">
              <a:solidFill>
                <a:srgbClr val="FF0000"/>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 in Middle</a:t>
            </a:r>
            <a:endParaRPr/>
          </a:p>
        </p:txBody>
      </p:sp>
      <p:sp>
        <p:nvSpPr>
          <p:cNvPr id="219" name="Google Shape;219;p34"/>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a:t>Algorithm Delete (Head, x: value) [After 5]</a:t>
            </a:r>
            <a:endParaRPr sz="1800"/>
          </a:p>
          <a:p>
            <a:pPr indent="-334327" lvl="0" marL="457200" rtl="0" algn="l">
              <a:spcBef>
                <a:spcPts val="1200"/>
              </a:spcBef>
              <a:spcAft>
                <a:spcPts val="0"/>
              </a:spcAft>
              <a:buSzPct val="100000"/>
              <a:buAutoNum type="arabicPeriod"/>
            </a:pPr>
            <a:r>
              <a:rPr lang="en" sz="1800"/>
              <a:t>Let itr = Head</a:t>
            </a:r>
            <a:endParaRPr sz="1800"/>
          </a:p>
          <a:p>
            <a:pPr indent="-334327" lvl="0" marL="457200" rtl="0" algn="l">
              <a:spcBef>
                <a:spcPts val="0"/>
              </a:spcBef>
              <a:spcAft>
                <a:spcPts val="0"/>
              </a:spcAft>
              <a:buSzPct val="100000"/>
              <a:buAutoNum type="arabicPeriod"/>
            </a:pPr>
            <a:r>
              <a:rPr lang="en" sz="1800"/>
              <a:t>while itr.next != NULL</a:t>
            </a:r>
            <a:endParaRPr sz="1800"/>
          </a:p>
          <a:p>
            <a:pPr indent="-334327" lvl="0" marL="457200" rtl="0" algn="l">
              <a:spcBef>
                <a:spcPts val="0"/>
              </a:spcBef>
              <a:spcAft>
                <a:spcPts val="0"/>
              </a:spcAft>
              <a:buSzPct val="100000"/>
              <a:buAutoNum type="arabicPeriod"/>
            </a:pPr>
            <a:r>
              <a:rPr lang="en" sz="1800"/>
              <a:t>    if itr.value == x then</a:t>
            </a:r>
            <a:endParaRPr sz="1800"/>
          </a:p>
          <a:p>
            <a:pPr indent="-334327" lvl="0" marL="457200" rtl="0" algn="l">
              <a:spcBef>
                <a:spcPts val="0"/>
              </a:spcBef>
              <a:spcAft>
                <a:spcPts val="0"/>
              </a:spcAft>
              <a:buSzPct val="100000"/>
              <a:buAutoNum type="arabicPeriod"/>
            </a:pPr>
            <a:r>
              <a:rPr lang="en" sz="1800"/>
              <a:t>        tmp = itr.next</a:t>
            </a:r>
            <a:endParaRPr sz="1800"/>
          </a:p>
          <a:p>
            <a:pPr indent="-334327" lvl="0" marL="457200" rtl="0" algn="l">
              <a:spcBef>
                <a:spcPts val="0"/>
              </a:spcBef>
              <a:spcAft>
                <a:spcPts val="0"/>
              </a:spcAft>
              <a:buSzPct val="100000"/>
              <a:buAutoNum type="arabicPeriod"/>
            </a:pPr>
            <a:r>
              <a:rPr lang="en" sz="1800"/>
              <a:t>        ptr = tmp.next</a:t>
            </a:r>
            <a:endParaRPr sz="1800"/>
          </a:p>
          <a:p>
            <a:pPr indent="-334327" lvl="0" marL="457200" rtl="0" algn="l">
              <a:spcBef>
                <a:spcPts val="0"/>
              </a:spcBef>
              <a:spcAft>
                <a:spcPts val="0"/>
              </a:spcAft>
              <a:buSzPct val="100000"/>
              <a:buAutoNum type="arabicPeriod"/>
            </a:pPr>
            <a:r>
              <a:rPr lang="en" sz="1800"/>
              <a:t>        ptr.prev = itr </a:t>
            </a:r>
            <a:endParaRPr sz="1800"/>
          </a:p>
          <a:p>
            <a:pPr indent="-334327" lvl="0" marL="457200" rtl="0" algn="l">
              <a:spcBef>
                <a:spcPts val="0"/>
              </a:spcBef>
              <a:spcAft>
                <a:spcPts val="0"/>
              </a:spcAft>
              <a:buSzPct val="100000"/>
              <a:buAutoNum type="arabicPeriod"/>
            </a:pPr>
            <a:r>
              <a:rPr lang="en" sz="1800"/>
              <a:t>        </a:t>
            </a:r>
            <a:r>
              <a:rPr lang="en" sz="1800"/>
              <a:t>itr.next = ptr</a:t>
            </a:r>
            <a:endParaRPr sz="1800"/>
          </a:p>
          <a:p>
            <a:pPr indent="-334327" lvl="0" marL="457200" rtl="0" algn="l">
              <a:spcBef>
                <a:spcPts val="0"/>
              </a:spcBef>
              <a:spcAft>
                <a:spcPts val="0"/>
              </a:spcAft>
              <a:buSzPct val="100000"/>
              <a:buAutoNum type="arabicPeriod"/>
            </a:pPr>
            <a:r>
              <a:rPr lang="en" sz="1800"/>
              <a:t>        Delete tmp</a:t>
            </a:r>
            <a:endParaRPr sz="1800"/>
          </a:p>
          <a:p>
            <a:pPr indent="-334327" lvl="0" marL="457200" rtl="0" algn="l">
              <a:spcBef>
                <a:spcPts val="0"/>
              </a:spcBef>
              <a:spcAft>
                <a:spcPts val="0"/>
              </a:spcAft>
              <a:buSzPct val="100000"/>
              <a:buAutoNum type="arabicPeriod"/>
            </a:pPr>
            <a:r>
              <a:rPr lang="en" sz="1800"/>
              <a:t>        exit</a:t>
            </a:r>
            <a:endParaRPr sz="1800"/>
          </a:p>
          <a:p>
            <a:pPr indent="-334327" lvl="0" marL="457200" rtl="0" algn="l">
              <a:spcBef>
                <a:spcPts val="0"/>
              </a:spcBef>
              <a:spcAft>
                <a:spcPts val="0"/>
              </a:spcAft>
              <a:buSzPct val="100000"/>
              <a:buAutoNum type="arabicPeriod"/>
            </a:pPr>
            <a:r>
              <a:rPr lang="en" sz="1800"/>
              <a:t>    itr = itr.next</a:t>
            </a:r>
            <a:endParaRPr/>
          </a:p>
        </p:txBody>
      </p:sp>
      <p:pic>
        <p:nvPicPr>
          <p:cNvPr id="220" name="Google Shape;220;p34"/>
          <p:cNvPicPr preferRelativeResize="0"/>
          <p:nvPr/>
        </p:nvPicPr>
        <p:blipFill rotWithShape="1">
          <a:blip r:embed="rId3">
            <a:alphaModFix/>
          </a:blip>
          <a:srcRect b="0" l="258" r="248" t="0"/>
          <a:stretch/>
        </p:blipFill>
        <p:spPr>
          <a:xfrm>
            <a:off x="271470" y="1262075"/>
            <a:ext cx="4560927" cy="2314575"/>
          </a:xfrm>
          <a:prstGeom prst="rect">
            <a:avLst/>
          </a:prstGeom>
          <a:noFill/>
          <a:ln>
            <a:noFill/>
          </a:ln>
        </p:spPr>
      </p:pic>
      <p:sp>
        <p:nvSpPr>
          <p:cNvPr id="221" name="Google Shape;221;p34"/>
          <p:cNvSpPr txBox="1"/>
          <p:nvPr/>
        </p:nvSpPr>
        <p:spPr>
          <a:xfrm>
            <a:off x="701975" y="3616200"/>
            <a:ext cx="3793800" cy="11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Open Sans"/>
                <a:ea typeface="Open Sans"/>
                <a:cs typeface="Open Sans"/>
                <a:sym typeface="Open Sans"/>
              </a:rPr>
              <a:t>Can you write an algorithm to delete before a specific node?</a:t>
            </a:r>
            <a:endParaRPr>
              <a:solidFill>
                <a:srgbClr val="FF0000"/>
              </a:solidFill>
              <a:latin typeface="Open Sans"/>
              <a:ea typeface="Open Sans"/>
              <a:cs typeface="Open Sans"/>
              <a:sym typeface="Open Sans"/>
            </a:endParaRPr>
          </a:p>
          <a:p>
            <a:pPr indent="0" lvl="0" marL="0" rtl="0" algn="l">
              <a:spcBef>
                <a:spcPts val="0"/>
              </a:spcBef>
              <a:spcAft>
                <a:spcPts val="0"/>
              </a:spcAft>
              <a:buNone/>
            </a:pPr>
            <a:r>
              <a:t/>
            </a:r>
            <a:endParaRPr>
              <a:solidFill>
                <a:srgbClr val="FF0000"/>
              </a:solidFill>
              <a:latin typeface="Open Sans"/>
              <a:ea typeface="Open Sans"/>
              <a:cs typeface="Open Sans"/>
              <a:sym typeface="Open Sans"/>
            </a:endParaRPr>
          </a:p>
          <a:p>
            <a:pPr indent="0" lvl="0" marL="0" rtl="0" algn="l">
              <a:spcBef>
                <a:spcPts val="0"/>
              </a:spcBef>
              <a:spcAft>
                <a:spcPts val="0"/>
              </a:spcAft>
              <a:buNone/>
            </a:pPr>
            <a:r>
              <a:rPr lang="en">
                <a:solidFill>
                  <a:srgbClr val="FF0000"/>
                </a:solidFill>
                <a:latin typeface="Open Sans"/>
                <a:ea typeface="Open Sans"/>
                <a:cs typeface="Open Sans"/>
                <a:sym typeface="Open Sans"/>
              </a:rPr>
              <a:t>Can you write an algorithm to delete a specific node or after a count?</a:t>
            </a:r>
            <a:endParaRPr>
              <a:solidFill>
                <a:srgbClr val="FF0000"/>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Generic Deletion Algorithm</a:t>
            </a:r>
            <a:endParaRPr/>
          </a:p>
        </p:txBody>
      </p:sp>
      <p:sp>
        <p:nvSpPr>
          <p:cNvPr id="227" name="Google Shape;227;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Can you design a generic algorithm for deleting a node in a doubly linked list? The value of the node or its position </a:t>
            </a:r>
            <a:r>
              <a:rPr lang="en"/>
              <a:t>will be given. It must handle any cases like deletion at the start, end, middle, etc. </a:t>
            </a:r>
            <a:endParaRPr/>
          </a:p>
          <a:p>
            <a:pPr indent="0" lvl="0" marL="0" rtl="0" algn="l">
              <a:spcBef>
                <a:spcPts val="1200"/>
              </a:spcBef>
              <a:spcAft>
                <a:spcPts val="1200"/>
              </a:spcAft>
              <a:buNone/>
            </a:pPr>
            <a:r>
              <a:rPr lang="en"/>
              <a:t>Your algorithm must be efficient, unambiguous and most importantly short and the lines are not repetitive.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Representation</a:t>
            </a:r>
            <a:r>
              <a:rPr lang="en"/>
              <a:t> on Memory </a:t>
            </a:r>
            <a:endParaRPr/>
          </a:p>
        </p:txBody>
      </p:sp>
      <p:sp>
        <p:nvSpPr>
          <p:cNvPr id="233" name="Google Shape;233;p36"/>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34" name="Google Shape;234;p3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Define</a:t>
            </a:r>
            <a:endParaRPr/>
          </a:p>
          <a:p>
            <a:pPr indent="-342900" lvl="0" marL="457200" rtl="0" algn="l">
              <a:spcBef>
                <a:spcPts val="0"/>
              </a:spcBef>
              <a:spcAft>
                <a:spcPts val="0"/>
              </a:spcAft>
              <a:buSzPts val="1800"/>
              <a:buChar char="●"/>
            </a:pPr>
            <a:r>
              <a:rPr lang="en"/>
              <a:t>Underflow</a:t>
            </a:r>
            <a:endParaRPr/>
          </a:p>
          <a:p>
            <a:pPr indent="-342900" lvl="0" marL="457200" rtl="0" algn="l">
              <a:spcBef>
                <a:spcPts val="0"/>
              </a:spcBef>
              <a:spcAft>
                <a:spcPts val="0"/>
              </a:spcAft>
              <a:buSzPts val="1800"/>
              <a:buChar char="●"/>
            </a:pPr>
            <a:r>
              <a:rPr lang="en"/>
              <a:t>Overflow</a:t>
            </a:r>
            <a:endParaRPr/>
          </a:p>
          <a:p>
            <a:pPr indent="-342900" lvl="0" marL="457200" rtl="0" algn="l">
              <a:spcBef>
                <a:spcPts val="0"/>
              </a:spcBef>
              <a:spcAft>
                <a:spcPts val="0"/>
              </a:spcAft>
              <a:buSzPts val="1800"/>
              <a:buChar char="●"/>
            </a:pPr>
            <a:r>
              <a:rPr lang="en"/>
              <a:t>Knowledge Check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Define</a:t>
            </a:r>
            <a:endParaRPr/>
          </a:p>
        </p:txBody>
      </p:sp>
      <p:sp>
        <p:nvSpPr>
          <p:cNvPr id="240" name="Google Shape;240;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Doubly </a:t>
            </a:r>
            <a:r>
              <a:rPr lang="en"/>
              <a:t>Linked List can be defined by allocating memory dynamically.</a:t>
            </a:r>
            <a:endParaRPr/>
          </a:p>
          <a:p>
            <a:pPr indent="-342900" lvl="0" marL="457200" rtl="0" algn="l">
              <a:spcBef>
                <a:spcPts val="0"/>
              </a:spcBef>
              <a:spcAft>
                <a:spcPts val="0"/>
              </a:spcAft>
              <a:buSzPts val="1800"/>
              <a:buChar char="●"/>
            </a:pPr>
            <a:r>
              <a:rPr lang="en"/>
              <a:t>Uses of pointer/reference are important.</a:t>
            </a:r>
            <a:endParaRPr/>
          </a:p>
          <a:p>
            <a:pPr indent="-342900" lvl="0" marL="457200" rtl="0" algn="l">
              <a:spcBef>
                <a:spcPts val="0"/>
              </a:spcBef>
              <a:spcAft>
                <a:spcPts val="0"/>
              </a:spcAft>
              <a:buSzPts val="1800"/>
              <a:buChar char="●"/>
            </a:pPr>
            <a:r>
              <a:rPr lang="en"/>
              <a:t>Any data in the linked list is represented as a node.</a:t>
            </a:r>
            <a:endParaRPr/>
          </a:p>
          <a:p>
            <a:pPr indent="-342900" lvl="0" marL="457200" rtl="0" algn="l">
              <a:spcBef>
                <a:spcPts val="0"/>
              </a:spcBef>
              <a:spcAft>
                <a:spcPts val="0"/>
              </a:spcAft>
              <a:buSzPts val="1800"/>
              <a:buChar char="●"/>
            </a:pPr>
            <a:r>
              <a:rPr lang="en"/>
              <a:t>A node contains three fields i.e. data stored at that particular node, and a forward (next) pointer and a backward (previous) pointer to store the address of the next </a:t>
            </a:r>
            <a:r>
              <a:rPr lang="en"/>
              <a:t>node </a:t>
            </a:r>
            <a:r>
              <a:rPr lang="en"/>
              <a:t>and previous node respectively.</a:t>
            </a:r>
            <a:endParaRPr/>
          </a:p>
          <a:p>
            <a:pPr indent="-317500" lvl="1" marL="914400" rtl="0" algn="l">
              <a:spcBef>
                <a:spcPts val="0"/>
              </a:spcBef>
              <a:spcAft>
                <a:spcPts val="0"/>
              </a:spcAft>
              <a:buSzPts val="1400"/>
              <a:buChar char="○"/>
            </a:pPr>
            <a:r>
              <a:rPr lang="en"/>
              <a:t>Data field: can be of any type and it holds the actual data.</a:t>
            </a:r>
            <a:endParaRPr/>
          </a:p>
          <a:p>
            <a:pPr indent="-342900" lvl="0" marL="457200" rtl="0" algn="l">
              <a:spcBef>
                <a:spcPts val="0"/>
              </a:spcBef>
              <a:spcAft>
                <a:spcPts val="0"/>
              </a:spcAft>
              <a:buSzPts val="1800"/>
              <a:buChar char="●"/>
            </a:pPr>
            <a:r>
              <a:rPr lang="en"/>
              <a:t>The pointers are initially NULL by default.</a:t>
            </a:r>
            <a:endParaRPr/>
          </a:p>
          <a:p>
            <a:pPr indent="-342900" lvl="0" marL="457200" rtl="0" algn="l">
              <a:spcBef>
                <a:spcPts val="0"/>
              </a:spcBef>
              <a:spcAft>
                <a:spcPts val="0"/>
              </a:spcAft>
              <a:buSzPts val="1800"/>
              <a:buChar char="●"/>
            </a:pPr>
            <a:r>
              <a:rPr lang="en"/>
              <a:t>Head: A special pointer that always points to the first node.</a:t>
            </a:r>
            <a:endParaRPr/>
          </a:p>
          <a:p>
            <a:pPr indent="-342900" lvl="0" marL="457200" rtl="0" algn="l">
              <a:spcBef>
                <a:spcPts val="0"/>
              </a:spcBef>
              <a:spcAft>
                <a:spcPts val="0"/>
              </a:spcAft>
              <a:buSzPts val="1800"/>
              <a:buChar char="●"/>
            </a:pPr>
            <a:r>
              <a:rPr lang="en"/>
              <a:t>Tail (optional): A special pointer that always points to the last node. What if the list is empty? Is it important in Doubly Linked List?</a:t>
            </a:r>
            <a:endParaRPr/>
          </a:p>
          <a:p>
            <a:pPr indent="-342900" lvl="0" marL="457200" rtl="0" algn="l">
              <a:spcBef>
                <a:spcPts val="0"/>
              </a:spcBef>
              <a:spcAft>
                <a:spcPts val="0"/>
              </a:spcAft>
              <a:buClr>
                <a:schemeClr val="accent1"/>
              </a:buClr>
              <a:buSzPts val="1800"/>
              <a:buChar char="●"/>
            </a:pPr>
            <a:r>
              <a:rPr lang="en">
                <a:solidFill>
                  <a:schemeClr val="accent1"/>
                </a:solidFill>
              </a:rPr>
              <a:t>Size: Not an attribute of Linked List.</a:t>
            </a:r>
            <a:endParaRPr>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246" name="Google Shape;246;p38"/>
          <p:cNvSpPr txBox="1"/>
          <p:nvPr/>
        </p:nvSpPr>
        <p:spPr>
          <a:xfrm>
            <a:off x="323725" y="3947000"/>
            <a:ext cx="85206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Where the tail pointer can be placed? What is its value?</a:t>
            </a:r>
            <a:endParaRPr b="1">
              <a:solidFill>
                <a:srgbClr val="FF0000"/>
              </a:solidFill>
              <a:latin typeface="Open Sans"/>
              <a:ea typeface="Open Sans"/>
              <a:cs typeface="Open Sans"/>
              <a:sym typeface="Open Sans"/>
            </a:endParaRPr>
          </a:p>
        </p:txBody>
      </p:sp>
      <p:pic>
        <p:nvPicPr>
          <p:cNvPr id="247" name="Google Shape;247;p38"/>
          <p:cNvPicPr preferRelativeResize="0"/>
          <p:nvPr/>
        </p:nvPicPr>
        <p:blipFill>
          <a:blip r:embed="rId3">
            <a:alphaModFix/>
          </a:blip>
          <a:stretch>
            <a:fillRect/>
          </a:stretch>
        </p:blipFill>
        <p:spPr>
          <a:xfrm>
            <a:off x="762000" y="1628775"/>
            <a:ext cx="7620000" cy="1885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Doubly </a:t>
            </a:r>
            <a:r>
              <a:rPr lang="en"/>
              <a:t>Linked List Underflow vs Overflow</a:t>
            </a:r>
            <a:endParaRPr/>
          </a:p>
        </p:txBody>
      </p:sp>
      <p:sp>
        <p:nvSpPr>
          <p:cNvPr id="253" name="Google Shape;253;p39"/>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Overflow</a:t>
            </a:r>
            <a:endParaRPr/>
          </a:p>
          <a:p>
            <a:pPr indent="-317500" lvl="0" marL="457200" rtl="0" algn="l">
              <a:spcBef>
                <a:spcPts val="1200"/>
              </a:spcBef>
              <a:spcAft>
                <a:spcPts val="0"/>
              </a:spcAft>
              <a:buSzPts val="1400"/>
              <a:buChar char="●"/>
            </a:pPr>
            <a:r>
              <a:rPr lang="en"/>
              <a:t>Occurs while doing insertion operations</a:t>
            </a:r>
            <a:endParaRPr/>
          </a:p>
          <a:p>
            <a:pPr indent="-317500" lvl="0" marL="457200" rtl="0" algn="l">
              <a:spcBef>
                <a:spcPts val="0"/>
              </a:spcBef>
              <a:spcAft>
                <a:spcPts val="0"/>
              </a:spcAft>
              <a:buSzPts val="1400"/>
              <a:buChar char="●"/>
            </a:pPr>
            <a:r>
              <a:rPr lang="en"/>
              <a:t>Happens if the the memory is full and new node cannot be created</a:t>
            </a:r>
            <a:endParaRPr/>
          </a:p>
          <a:p>
            <a:pPr indent="-317500" lvl="0" marL="457200" rtl="0" algn="l">
              <a:spcBef>
                <a:spcPts val="0"/>
              </a:spcBef>
              <a:spcAft>
                <a:spcPts val="0"/>
              </a:spcAft>
              <a:buSzPts val="1400"/>
              <a:buChar char="●"/>
            </a:pPr>
            <a:r>
              <a:rPr lang="en"/>
              <a:t>Condition:</a:t>
            </a:r>
            <a:endParaRPr/>
          </a:p>
          <a:p>
            <a:pPr indent="-304800" lvl="1" marL="914400" rtl="0" algn="l">
              <a:spcBef>
                <a:spcPts val="0"/>
              </a:spcBef>
              <a:spcAft>
                <a:spcPts val="0"/>
              </a:spcAft>
              <a:buSzPts val="1200"/>
              <a:buChar char="○"/>
            </a:pPr>
            <a:r>
              <a:rPr lang="en"/>
              <a:t>NewNode == NULL (whole node is null)</a:t>
            </a:r>
            <a:endParaRPr/>
          </a:p>
          <a:p>
            <a:pPr indent="0" lvl="0" marL="0" rtl="0" algn="l">
              <a:spcBef>
                <a:spcPts val="1200"/>
              </a:spcBef>
              <a:spcAft>
                <a:spcPts val="0"/>
              </a:spcAft>
              <a:buNone/>
            </a:pPr>
            <a:r>
              <a:rPr lang="en"/>
              <a:t>Is there any change required in Insertion operation? </a:t>
            </a:r>
            <a:endParaRPr/>
          </a:p>
          <a:p>
            <a:pPr indent="0" lvl="0" marL="0" rtl="0" algn="l">
              <a:spcBef>
                <a:spcPts val="1200"/>
              </a:spcBef>
              <a:spcAft>
                <a:spcPts val="0"/>
              </a:spcAft>
              <a:buNone/>
            </a:pPr>
            <a:r>
              <a:rPr b="1" lang="en">
                <a:solidFill>
                  <a:srgbClr val="FF0000"/>
                </a:solidFill>
              </a:rPr>
              <a:t>Is it different from singly linked list?</a:t>
            </a:r>
            <a:endParaRPr b="1">
              <a:solidFill>
                <a:srgbClr val="FF0000"/>
              </a:solidFill>
            </a:endParaRPr>
          </a:p>
          <a:p>
            <a:pPr indent="0" lvl="0" marL="0" rtl="0" algn="l">
              <a:spcBef>
                <a:spcPts val="1200"/>
              </a:spcBef>
              <a:spcAft>
                <a:spcPts val="1200"/>
              </a:spcAft>
              <a:buNone/>
            </a:pPr>
            <a:r>
              <a:t/>
            </a:r>
            <a:endParaRPr/>
          </a:p>
        </p:txBody>
      </p:sp>
      <p:sp>
        <p:nvSpPr>
          <p:cNvPr id="254" name="Google Shape;254;p39"/>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Underflow</a:t>
            </a:r>
            <a:endParaRPr/>
          </a:p>
          <a:p>
            <a:pPr indent="-317500" lvl="0" marL="457200" rtl="0" algn="l">
              <a:spcBef>
                <a:spcPts val="1200"/>
              </a:spcBef>
              <a:spcAft>
                <a:spcPts val="0"/>
              </a:spcAft>
              <a:buSzPts val="1400"/>
              <a:buChar char="●"/>
            </a:pPr>
            <a:r>
              <a:rPr lang="en"/>
              <a:t>Occurs while doing deletion operations</a:t>
            </a:r>
            <a:endParaRPr/>
          </a:p>
          <a:p>
            <a:pPr indent="-317500" lvl="0" marL="457200" rtl="0" algn="l">
              <a:spcBef>
                <a:spcPts val="0"/>
              </a:spcBef>
              <a:spcAft>
                <a:spcPts val="0"/>
              </a:spcAft>
              <a:buSzPts val="1400"/>
              <a:buChar char="●"/>
            </a:pPr>
            <a:r>
              <a:rPr lang="en"/>
              <a:t>Happens if the list is empty</a:t>
            </a:r>
            <a:endParaRPr/>
          </a:p>
          <a:p>
            <a:pPr indent="-317500" lvl="0" marL="457200" rtl="0" algn="l">
              <a:spcBef>
                <a:spcPts val="0"/>
              </a:spcBef>
              <a:spcAft>
                <a:spcPts val="0"/>
              </a:spcAft>
              <a:buSzPts val="1400"/>
              <a:buChar char="●"/>
            </a:pPr>
            <a:r>
              <a:rPr lang="en"/>
              <a:t>Condition:</a:t>
            </a:r>
            <a:endParaRPr/>
          </a:p>
          <a:p>
            <a:pPr indent="-304800" lvl="1" marL="914400" rtl="0" algn="l">
              <a:spcBef>
                <a:spcPts val="0"/>
              </a:spcBef>
              <a:spcAft>
                <a:spcPts val="0"/>
              </a:spcAft>
              <a:buSzPts val="1200"/>
              <a:buChar char="○"/>
            </a:pPr>
            <a:r>
              <a:rPr lang="en"/>
              <a:t>Head == NULL</a:t>
            </a:r>
            <a:endParaRPr/>
          </a:p>
          <a:p>
            <a:pPr indent="0" lvl="0" marL="0" rtl="0" algn="l">
              <a:spcBef>
                <a:spcPts val="1200"/>
              </a:spcBef>
              <a:spcAft>
                <a:spcPts val="0"/>
              </a:spcAft>
              <a:buNone/>
            </a:pPr>
            <a:r>
              <a:rPr lang="en"/>
              <a:t>Is there any change required in Deletion operation?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solidFill>
                  <a:srgbClr val="FF0000"/>
                </a:solidFill>
              </a:rPr>
              <a:t>Is it different from singly linked list?</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Knowledge Check</a:t>
            </a:r>
            <a:endParaRPr/>
          </a:p>
        </p:txBody>
      </p:sp>
      <p:sp>
        <p:nvSpPr>
          <p:cNvPr id="260" name="Google Shape;260;p40"/>
          <p:cNvSpPr txBox="1"/>
          <p:nvPr>
            <p:ph idx="1" type="body"/>
          </p:nvPr>
        </p:nvSpPr>
        <p:spPr>
          <a:xfrm>
            <a:off x="311700" y="1266175"/>
            <a:ext cx="39999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1. Which of the following is false about a doubly linked list?</a:t>
            </a:r>
            <a:endParaRPr/>
          </a:p>
          <a:p>
            <a:pPr indent="0" lvl="0" marL="0" rtl="0" algn="l">
              <a:spcBef>
                <a:spcPts val="1200"/>
              </a:spcBef>
              <a:spcAft>
                <a:spcPts val="0"/>
              </a:spcAft>
              <a:buNone/>
            </a:pPr>
            <a:r>
              <a:rPr lang="en"/>
              <a:t>a) We can navigate in both the directions</a:t>
            </a:r>
            <a:endParaRPr/>
          </a:p>
          <a:p>
            <a:pPr indent="0" lvl="0" marL="0" rtl="0" algn="l">
              <a:spcBef>
                <a:spcPts val="1200"/>
              </a:spcBef>
              <a:spcAft>
                <a:spcPts val="0"/>
              </a:spcAft>
              <a:buNone/>
            </a:pPr>
            <a:r>
              <a:rPr lang="en"/>
              <a:t>b) It requires more space than a singly linked list</a:t>
            </a:r>
            <a:endParaRPr/>
          </a:p>
          <a:p>
            <a:pPr indent="0" lvl="0" marL="0" rtl="0" algn="l">
              <a:spcBef>
                <a:spcPts val="1200"/>
              </a:spcBef>
              <a:spcAft>
                <a:spcPts val="0"/>
              </a:spcAft>
              <a:buNone/>
            </a:pPr>
            <a:r>
              <a:rPr lang="en"/>
              <a:t>c) The insertion and deletion of a node take a bit longer</a:t>
            </a:r>
            <a:endParaRPr/>
          </a:p>
          <a:p>
            <a:pPr indent="0" lvl="0" marL="0" rtl="0" algn="l">
              <a:spcBef>
                <a:spcPts val="1200"/>
              </a:spcBef>
              <a:spcAft>
                <a:spcPts val="0"/>
              </a:spcAft>
              <a:buNone/>
            </a:pPr>
            <a:r>
              <a:rPr lang="en"/>
              <a:t>d) Implementing a doubly linked list is easier than singly linked list</a:t>
            </a:r>
            <a:endParaRPr/>
          </a:p>
          <a:p>
            <a:pPr indent="0" lvl="0" marL="0" rtl="0" algn="l">
              <a:spcBef>
                <a:spcPts val="1200"/>
              </a:spcBef>
              <a:spcAft>
                <a:spcPts val="1200"/>
              </a:spcAft>
              <a:buNone/>
            </a:pPr>
            <a:r>
              <a:rPr lang="en"/>
              <a:t>Ans- D</a:t>
            </a:r>
            <a:endParaRPr/>
          </a:p>
        </p:txBody>
      </p:sp>
      <p:sp>
        <p:nvSpPr>
          <p:cNvPr id="261" name="Google Shape;261;p40"/>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2. What is a memory efficient doubly linked list?</a:t>
            </a:r>
            <a:endParaRPr/>
          </a:p>
          <a:p>
            <a:pPr indent="0" lvl="0" marL="0" rtl="0" algn="l">
              <a:spcBef>
                <a:spcPts val="1200"/>
              </a:spcBef>
              <a:spcAft>
                <a:spcPts val="0"/>
              </a:spcAft>
              <a:buNone/>
            </a:pPr>
            <a:r>
              <a:rPr lang="en"/>
              <a:t>a) Each node has only one pointer to traverse the list back and forth</a:t>
            </a:r>
            <a:endParaRPr/>
          </a:p>
          <a:p>
            <a:pPr indent="0" lvl="0" marL="0" rtl="0" algn="l">
              <a:spcBef>
                <a:spcPts val="1200"/>
              </a:spcBef>
              <a:spcAft>
                <a:spcPts val="0"/>
              </a:spcAft>
              <a:buNone/>
            </a:pPr>
            <a:r>
              <a:rPr lang="en"/>
              <a:t>b) The list has breakpoints for faster traversal</a:t>
            </a:r>
            <a:endParaRPr/>
          </a:p>
          <a:p>
            <a:pPr indent="0" lvl="0" marL="0" rtl="0" algn="l">
              <a:spcBef>
                <a:spcPts val="1200"/>
              </a:spcBef>
              <a:spcAft>
                <a:spcPts val="0"/>
              </a:spcAft>
              <a:buNone/>
            </a:pPr>
            <a:r>
              <a:rPr lang="en"/>
              <a:t>c) An auxiliary singly linked list acts as a helper list to traverse through the doubly linked list</a:t>
            </a:r>
            <a:endParaRPr/>
          </a:p>
          <a:p>
            <a:pPr indent="0" lvl="0" marL="0" rtl="0" algn="l">
              <a:spcBef>
                <a:spcPts val="1200"/>
              </a:spcBef>
              <a:spcAft>
                <a:spcPts val="0"/>
              </a:spcAft>
              <a:buNone/>
            </a:pPr>
            <a:r>
              <a:rPr lang="en"/>
              <a:t>d) A doubly linked list that uses bitwise AND operator for storing addresses</a:t>
            </a:r>
            <a:endParaRPr/>
          </a:p>
          <a:p>
            <a:pPr indent="0" lvl="0" marL="0" rtl="0" algn="l">
              <a:spcBef>
                <a:spcPts val="1200"/>
              </a:spcBef>
              <a:spcAft>
                <a:spcPts val="1200"/>
              </a:spcAft>
              <a:buNone/>
            </a:pPr>
            <a:r>
              <a:rPr lang="en"/>
              <a:t>Ans-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Problem-1</a:t>
            </a:r>
            <a:endParaRPr/>
          </a:p>
        </p:txBody>
      </p:sp>
      <p:sp>
        <p:nvSpPr>
          <p:cNvPr id="267" name="Google Shape;267;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Let SLLdel be a function that deletes a node in a singly-linked list given a pointer to the node and a pointer to the head of the list. Similarly, let DLLdel be another function that deletes a node in a doubly-linked list given a pointer to the node and a pointer to the head of the list.</a:t>
            </a:r>
            <a:endParaRPr/>
          </a:p>
          <a:p>
            <a:pPr indent="0" lvl="0" marL="0" rtl="0" algn="l">
              <a:spcBef>
                <a:spcPts val="1200"/>
              </a:spcBef>
              <a:spcAft>
                <a:spcPts val="0"/>
              </a:spcAft>
              <a:buNone/>
            </a:pPr>
            <a:r>
              <a:rPr lang="en"/>
              <a:t>Let n denote the number of nodes in each of the linked lists. Which one of the following choices is TRUE about the worst-case time complexity of SLLdel and DLLdel?</a:t>
            </a:r>
            <a:endParaRPr/>
          </a:p>
          <a:p>
            <a:pPr indent="-334327" lvl="0" marL="457200" rtl="0" algn="l">
              <a:spcBef>
                <a:spcPts val="1200"/>
              </a:spcBef>
              <a:spcAft>
                <a:spcPts val="0"/>
              </a:spcAft>
              <a:buSzPct val="100000"/>
              <a:buAutoNum type="alphaUcPeriod"/>
            </a:pPr>
            <a:r>
              <a:rPr lang="en"/>
              <a:t>SLLdel is O(1) and DLLdel is O(n)</a:t>
            </a:r>
            <a:endParaRPr/>
          </a:p>
          <a:p>
            <a:pPr indent="-334327" lvl="0" marL="457200" rtl="0" algn="l">
              <a:spcBef>
                <a:spcPts val="0"/>
              </a:spcBef>
              <a:spcAft>
                <a:spcPts val="0"/>
              </a:spcAft>
              <a:buSzPct val="100000"/>
              <a:buAutoNum type="alphaUcPeriod"/>
            </a:pPr>
            <a:r>
              <a:rPr lang="en"/>
              <a:t>Both SLLdel and DLLdel is O(logn)</a:t>
            </a:r>
            <a:endParaRPr/>
          </a:p>
          <a:p>
            <a:pPr indent="-334327" lvl="0" marL="457200" rtl="0" algn="l">
              <a:spcBef>
                <a:spcPts val="0"/>
              </a:spcBef>
              <a:spcAft>
                <a:spcPts val="0"/>
              </a:spcAft>
              <a:buSzPct val="100000"/>
              <a:buAutoNum type="alphaUcPeriod"/>
            </a:pPr>
            <a:r>
              <a:rPr lang="en"/>
              <a:t>Both SLLdel and DLLdel is O(1)</a:t>
            </a:r>
            <a:endParaRPr/>
          </a:p>
          <a:p>
            <a:pPr indent="-334327" lvl="0" marL="457200" rtl="0" algn="l">
              <a:spcBef>
                <a:spcPts val="0"/>
              </a:spcBef>
              <a:spcAft>
                <a:spcPts val="0"/>
              </a:spcAft>
              <a:buSzPct val="100000"/>
              <a:buAutoNum type="alphaUcPeriod"/>
            </a:pPr>
            <a:r>
              <a:rPr lang="en"/>
              <a:t>SLLdel is O(n) and DLLdel is O(1)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Fundamentals of Doubly Linked List</a:t>
            </a:r>
            <a:endParaRPr/>
          </a:p>
        </p:txBody>
      </p:sp>
      <p:sp>
        <p:nvSpPr>
          <p:cNvPr id="81" name="Google Shape;81;p15"/>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82" name="Google Shape;82;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Problem-2</a:t>
            </a:r>
            <a:endParaRPr/>
          </a:p>
        </p:txBody>
      </p:sp>
      <p:sp>
        <p:nvSpPr>
          <p:cNvPr id="273" name="Google Shape;273;p42"/>
          <p:cNvSpPr txBox="1"/>
          <p:nvPr>
            <p:ph idx="1" type="body"/>
          </p:nvPr>
        </p:nvSpPr>
        <p:spPr>
          <a:xfrm>
            <a:off x="311700" y="1266175"/>
            <a:ext cx="3999900" cy="33027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void fun(struct node **head_ref)</a:t>
            </a:r>
            <a:endParaRPr/>
          </a:p>
          <a:p>
            <a:pPr indent="0" lvl="0" marL="0" rtl="0" algn="l">
              <a:spcBef>
                <a:spcPts val="1200"/>
              </a:spcBef>
              <a:spcAft>
                <a:spcPts val="0"/>
              </a:spcAft>
              <a:buNone/>
            </a:pPr>
            <a:r>
              <a:rPr lang="en"/>
              <a:t>{              struct node *temp = NULL;</a:t>
            </a:r>
            <a:endParaRPr/>
          </a:p>
          <a:p>
            <a:pPr indent="0" lvl="0" marL="0" rtl="0" algn="l">
              <a:spcBef>
                <a:spcPts val="1200"/>
              </a:spcBef>
              <a:spcAft>
                <a:spcPts val="0"/>
              </a:spcAft>
              <a:buNone/>
            </a:pPr>
            <a:r>
              <a:rPr lang="en"/>
              <a:t>	struct node *current = *head_ref;</a:t>
            </a:r>
            <a:endParaRPr/>
          </a:p>
          <a:p>
            <a:pPr indent="0" lvl="0" marL="0" rtl="0" algn="l">
              <a:spcBef>
                <a:spcPts val="1200"/>
              </a:spcBef>
              <a:spcAft>
                <a:spcPts val="0"/>
              </a:spcAft>
              <a:buNone/>
            </a:pPr>
            <a:r>
              <a:rPr lang="en"/>
              <a:t>	while (current != NULL) {</a:t>
            </a:r>
            <a:endParaRPr/>
          </a:p>
          <a:p>
            <a:pPr indent="0" lvl="0" marL="0" rtl="0" algn="l">
              <a:spcBef>
                <a:spcPts val="1200"/>
              </a:spcBef>
              <a:spcAft>
                <a:spcPts val="0"/>
              </a:spcAft>
              <a:buNone/>
            </a:pPr>
            <a:r>
              <a:rPr lang="en"/>
              <a:t>    	temp = current-&gt;prev;   	current-&gt;prev = current-&gt;next;</a:t>
            </a:r>
            <a:endParaRPr/>
          </a:p>
          <a:p>
            <a:pPr indent="0" lvl="0" marL="0" rtl="0" algn="l">
              <a:spcBef>
                <a:spcPts val="1200"/>
              </a:spcBef>
              <a:spcAft>
                <a:spcPts val="0"/>
              </a:spcAft>
              <a:buNone/>
            </a:pPr>
            <a:r>
              <a:rPr lang="en"/>
              <a:t>    	current-&gt;next = temp;   	current = current-&gt;prev;</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if(temp != NULL )</a:t>
            </a:r>
            <a:endParaRPr/>
          </a:p>
          <a:p>
            <a:pPr indent="0" lvl="0" marL="0" rtl="0" algn="l">
              <a:spcBef>
                <a:spcPts val="1200"/>
              </a:spcBef>
              <a:spcAft>
                <a:spcPts val="0"/>
              </a:spcAft>
              <a:buNone/>
            </a:pPr>
            <a:r>
              <a:rPr lang="en"/>
              <a:t>    	     *head_ref = temp-&gt;prev;</a:t>
            </a:r>
            <a:endParaRPr/>
          </a:p>
          <a:p>
            <a:pPr indent="0" lvl="0" marL="0" rtl="0" algn="l">
              <a:spcBef>
                <a:spcPts val="1200"/>
              </a:spcBef>
              <a:spcAft>
                <a:spcPts val="1200"/>
              </a:spcAft>
              <a:buNone/>
            </a:pPr>
            <a:r>
              <a:rPr lang="en"/>
              <a:t>}</a:t>
            </a:r>
            <a:endParaRPr/>
          </a:p>
        </p:txBody>
      </p:sp>
      <p:sp>
        <p:nvSpPr>
          <p:cNvPr id="274" name="Google Shape;274;p42"/>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that reference head of the Doubly Linked List is passed to the above function as (1&lt;-&gt;2&lt;-&gt;3&lt;-&gt;4&lt;-&gt;5&lt;-&gt;6). Which of the following is a modified, linked list after the function call?</a:t>
            </a:r>
            <a:endParaRPr/>
          </a:p>
          <a:p>
            <a:pPr indent="-317500" lvl="0" marL="457200" rtl="0" algn="l">
              <a:spcBef>
                <a:spcPts val="1200"/>
              </a:spcBef>
              <a:spcAft>
                <a:spcPts val="0"/>
              </a:spcAft>
              <a:buSzPts val="1400"/>
              <a:buAutoNum type="alphaUcPeriod"/>
            </a:pPr>
            <a:r>
              <a:rPr lang="en"/>
              <a:t>2 &lt;-&gt; 1 &lt;-&gt; 4 &lt;-&gt; 3 &lt;-&gt; 6 &lt;-&gt;5</a:t>
            </a:r>
            <a:endParaRPr/>
          </a:p>
          <a:p>
            <a:pPr indent="-317500" lvl="0" marL="457200" rtl="0" algn="l">
              <a:spcBef>
                <a:spcPts val="0"/>
              </a:spcBef>
              <a:spcAft>
                <a:spcPts val="0"/>
              </a:spcAft>
              <a:buSzPts val="1400"/>
              <a:buAutoNum type="alphaUcPeriod"/>
            </a:pPr>
            <a:r>
              <a:rPr lang="en"/>
              <a:t>5 &lt;-&gt; 4 &lt;-&gt; 3 &lt;-&gt; 2 &lt;-&gt; 1 &lt;-&gt;6</a:t>
            </a:r>
            <a:endParaRPr/>
          </a:p>
          <a:p>
            <a:pPr indent="-317500" lvl="0" marL="457200" rtl="0" algn="l">
              <a:spcBef>
                <a:spcPts val="0"/>
              </a:spcBef>
              <a:spcAft>
                <a:spcPts val="0"/>
              </a:spcAft>
              <a:buSzPts val="1400"/>
              <a:buAutoNum type="alphaUcPeriod"/>
            </a:pPr>
            <a:r>
              <a:rPr lang="en"/>
              <a:t>6 &lt;-&gt; 5 &lt;-&gt; 4 &lt;-&gt; 3 &lt;-&gt; 2 &lt;-&gt; 1</a:t>
            </a:r>
            <a:endParaRPr/>
          </a:p>
          <a:p>
            <a:pPr indent="-317500" lvl="0" marL="457200" rtl="0" algn="l">
              <a:spcBef>
                <a:spcPts val="0"/>
              </a:spcBef>
              <a:spcAft>
                <a:spcPts val="0"/>
              </a:spcAft>
              <a:buSzPts val="1400"/>
              <a:buAutoNum type="alphaUcPeriod"/>
            </a:pPr>
            <a:r>
              <a:rPr lang="en"/>
              <a:t>6 &lt;-&gt; 5 &lt;-&gt; 4 &lt;-&gt; 3 &lt;-&gt; 1 &lt;-&gt; 2</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Homework</a:t>
            </a:r>
            <a:endParaRPr/>
          </a:p>
        </p:txBody>
      </p:sp>
      <p:sp>
        <p:nvSpPr>
          <p:cNvPr id="280" name="Google Shape;280;p43"/>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81" name="Google Shape;281;p4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Homework</a:t>
            </a:r>
            <a:endParaRPr/>
          </a:p>
        </p:txBody>
      </p:sp>
      <p:sp>
        <p:nvSpPr>
          <p:cNvPr id="287" name="Google Shape;287;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Write the advantages and disadvantages of Doubly Linked List.</a:t>
            </a:r>
            <a:endParaRPr/>
          </a:p>
          <a:p>
            <a:pPr indent="-317182" lvl="0" marL="457200" rtl="0" algn="l">
              <a:spcBef>
                <a:spcPts val="0"/>
              </a:spcBef>
              <a:spcAft>
                <a:spcPts val="0"/>
              </a:spcAft>
              <a:buSzPct val="100000"/>
              <a:buChar char="●"/>
            </a:pPr>
            <a:r>
              <a:rPr lang="en"/>
              <a:t>Compare Singly Linked List and Doubly Linked List. Illustrate the difference on various grounds.</a:t>
            </a:r>
            <a:endParaRPr/>
          </a:p>
          <a:p>
            <a:pPr indent="-317182" lvl="0" marL="457200" rtl="0" algn="l">
              <a:spcBef>
                <a:spcPts val="0"/>
              </a:spcBef>
              <a:spcAft>
                <a:spcPts val="0"/>
              </a:spcAft>
              <a:buSzPct val="100000"/>
              <a:buChar char="●"/>
            </a:pPr>
            <a:r>
              <a:rPr lang="en"/>
              <a:t>How many pointers are changing if you are deleting a node in the middle of a Doubly Linked List? Showcase with an example.</a:t>
            </a:r>
            <a:endParaRPr/>
          </a:p>
          <a:p>
            <a:pPr indent="-317182" lvl="0" marL="457200" rtl="0" algn="l">
              <a:spcBef>
                <a:spcPts val="0"/>
              </a:spcBef>
              <a:spcAft>
                <a:spcPts val="0"/>
              </a:spcAft>
              <a:buSzPct val="100000"/>
              <a:buChar char="●"/>
            </a:pPr>
            <a:r>
              <a:rPr lang="en"/>
              <a:t>Write an algorithm to find maximum and minimum in a Doubly Linked List. How many iterations you need?</a:t>
            </a:r>
            <a:endParaRPr/>
          </a:p>
          <a:p>
            <a:pPr indent="-317182" lvl="0" marL="457200" rtl="0" algn="l">
              <a:spcBef>
                <a:spcPts val="0"/>
              </a:spcBef>
              <a:spcAft>
                <a:spcPts val="0"/>
              </a:spcAft>
              <a:buSzPct val="100000"/>
              <a:buChar char="●"/>
            </a:pPr>
            <a:r>
              <a:rPr lang="en"/>
              <a:t>Write an algorithm to merge two Doubly Linked Lists.</a:t>
            </a:r>
            <a:endParaRPr/>
          </a:p>
          <a:p>
            <a:pPr indent="-317182" lvl="0" marL="457200" rtl="0" algn="l">
              <a:spcBef>
                <a:spcPts val="0"/>
              </a:spcBef>
              <a:spcAft>
                <a:spcPts val="0"/>
              </a:spcAft>
              <a:buSzPct val="100000"/>
              <a:buChar char="●"/>
            </a:pPr>
            <a:r>
              <a:rPr lang="en"/>
              <a:t>Write an algorithm to split a Doubly Linked List into two Singly Linked Lists. Assume that you are having the series of numbers from 1 to N. The first Singly Linked List will have all the odd numbers whereas the second Singly List will have all the even numbers. </a:t>
            </a:r>
            <a:endParaRPr/>
          </a:p>
          <a:p>
            <a:pPr indent="-297497" lvl="1" marL="914400" rtl="0" algn="l">
              <a:spcBef>
                <a:spcPts val="0"/>
              </a:spcBef>
              <a:spcAft>
                <a:spcPts val="0"/>
              </a:spcAft>
              <a:buSzPct val="100000"/>
              <a:buChar char="○"/>
            </a:pPr>
            <a:r>
              <a:rPr lang="en"/>
              <a:t>Is splitting helping in operations on those numbers?</a:t>
            </a:r>
            <a:endParaRPr/>
          </a:p>
          <a:p>
            <a:pPr indent="-317182" lvl="0" marL="457200" rtl="0" algn="l">
              <a:spcBef>
                <a:spcPts val="0"/>
              </a:spcBef>
              <a:spcAft>
                <a:spcPts val="0"/>
              </a:spcAft>
              <a:buSzPct val="100000"/>
              <a:buChar char="●"/>
            </a:pPr>
            <a:r>
              <a:rPr lang="en"/>
              <a:t>Construct a memory efficient Doubly Linked List by using only a single pointer per node and XOR operator. Write algorithm for doing the following operations on that List.</a:t>
            </a:r>
            <a:endParaRPr/>
          </a:p>
          <a:p>
            <a:pPr indent="-297497" lvl="1" marL="914400" rtl="0" algn="l">
              <a:spcBef>
                <a:spcPts val="0"/>
              </a:spcBef>
              <a:spcAft>
                <a:spcPts val="0"/>
              </a:spcAft>
              <a:buSzPct val="100000"/>
              <a:buChar char="○"/>
            </a:pPr>
            <a:r>
              <a:rPr lang="en"/>
              <a:t>Insert elements</a:t>
            </a:r>
            <a:endParaRPr/>
          </a:p>
          <a:p>
            <a:pPr indent="-297497" lvl="1" marL="914400" rtl="0" algn="l">
              <a:spcBef>
                <a:spcPts val="0"/>
              </a:spcBef>
              <a:spcAft>
                <a:spcPts val="0"/>
              </a:spcAft>
              <a:buSzPct val="100000"/>
              <a:buChar char="○"/>
            </a:pPr>
            <a:r>
              <a:rPr lang="en"/>
              <a:t>Search elements</a:t>
            </a:r>
            <a:endParaRPr/>
          </a:p>
          <a:p>
            <a:pPr indent="-297497" lvl="1" marL="914400" rtl="0" algn="l">
              <a:spcBef>
                <a:spcPts val="0"/>
              </a:spcBef>
              <a:spcAft>
                <a:spcPts val="0"/>
              </a:spcAft>
              <a:buSzPct val="100000"/>
              <a:buChar char="○"/>
            </a:pPr>
            <a:r>
              <a:rPr lang="en"/>
              <a:t>Delete elements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Conclusions</a:t>
            </a:r>
            <a:endParaRPr/>
          </a:p>
        </p:txBody>
      </p:sp>
      <p:sp>
        <p:nvSpPr>
          <p:cNvPr id="293" name="Google Shape;293;p45"/>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94" name="Google Shape;294;p4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88" name="Google Shape;88;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Doubly </a:t>
            </a:r>
            <a:r>
              <a:rPr lang="en"/>
              <a:t>Linked List is a linear data structure.</a:t>
            </a:r>
            <a:endParaRPr/>
          </a:p>
          <a:p>
            <a:pPr indent="-342900" lvl="0" marL="457200" rtl="0" algn="l">
              <a:spcBef>
                <a:spcPts val="0"/>
              </a:spcBef>
              <a:spcAft>
                <a:spcPts val="0"/>
              </a:spcAft>
              <a:buSzPts val="1800"/>
              <a:buChar char="●"/>
            </a:pPr>
            <a:r>
              <a:rPr lang="en"/>
              <a:t>It is allocated dynamically.</a:t>
            </a:r>
            <a:endParaRPr/>
          </a:p>
          <a:p>
            <a:pPr indent="-342900" lvl="0" marL="457200" rtl="0" algn="l">
              <a:spcBef>
                <a:spcPts val="0"/>
              </a:spcBef>
              <a:spcAft>
                <a:spcPts val="0"/>
              </a:spcAft>
              <a:buSzPts val="1800"/>
              <a:buChar char="●"/>
            </a:pPr>
            <a:r>
              <a:rPr lang="en"/>
              <a:t>It does not have fixed size.</a:t>
            </a:r>
            <a:endParaRPr/>
          </a:p>
          <a:p>
            <a:pPr indent="-342900" lvl="0" marL="457200" rtl="0" algn="l">
              <a:spcBef>
                <a:spcPts val="0"/>
              </a:spcBef>
              <a:spcAft>
                <a:spcPts val="0"/>
              </a:spcAft>
              <a:buSzPts val="1800"/>
              <a:buChar char="●"/>
            </a:pPr>
            <a:r>
              <a:rPr lang="en"/>
              <a:t>Elements are randomly stored in memory. All the elements of Doubly Linked List are non-contiguously stored in the memory but logically those are sequenced. In fact, the elements are linked together with the help of pointers/reference.</a:t>
            </a:r>
            <a:endParaRPr/>
          </a:p>
          <a:p>
            <a:pPr indent="-342900" lvl="0" marL="457200" rtl="0" algn="l">
              <a:spcBef>
                <a:spcPts val="0"/>
              </a:spcBef>
              <a:spcAft>
                <a:spcPts val="0"/>
              </a:spcAft>
              <a:buSzPts val="1800"/>
              <a:buChar char="●"/>
            </a:pPr>
            <a:r>
              <a:rPr lang="en"/>
              <a:t>It only allows sequential traversal on both directions.</a:t>
            </a:r>
            <a:endParaRPr/>
          </a:p>
          <a:p>
            <a:pPr indent="-342900" lvl="0" marL="457200" rtl="0" algn="l">
              <a:spcBef>
                <a:spcPts val="0"/>
              </a:spcBef>
              <a:spcAft>
                <a:spcPts val="0"/>
              </a:spcAft>
              <a:buSzPts val="1800"/>
              <a:buChar char="●"/>
            </a:pPr>
            <a:r>
              <a:rPr lang="en"/>
              <a:t>Why???</a:t>
            </a:r>
            <a:endParaRPr/>
          </a:p>
          <a:p>
            <a:pPr indent="-317500" lvl="1" marL="914400" rtl="0" algn="l">
              <a:spcBef>
                <a:spcPts val="0"/>
              </a:spcBef>
              <a:spcAft>
                <a:spcPts val="0"/>
              </a:spcAft>
              <a:buSzPts val="1400"/>
              <a:buChar char="○"/>
            </a:pPr>
            <a:r>
              <a:rPr lang="en"/>
              <a:t>Array / Dynamic array: need contiguous memory. May not available always and/or not properly utilized.</a:t>
            </a:r>
            <a:endParaRPr/>
          </a:p>
          <a:p>
            <a:pPr indent="-317500" lvl="1" marL="914400" rtl="0" algn="l">
              <a:spcBef>
                <a:spcPts val="0"/>
              </a:spcBef>
              <a:spcAft>
                <a:spcPts val="0"/>
              </a:spcAft>
              <a:buSzPts val="1400"/>
              <a:buChar char="○"/>
            </a:pPr>
            <a:r>
              <a:rPr lang="en"/>
              <a:t>Limitations of Singly Linked List is that it can be only be traversed in one direction.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Doubly </a:t>
            </a:r>
            <a:r>
              <a:rPr lang="en"/>
              <a:t>Linked List in Real-life…</a:t>
            </a:r>
            <a:endParaRPr/>
          </a:p>
        </p:txBody>
      </p:sp>
      <p:sp>
        <p:nvSpPr>
          <p:cNvPr id="94" name="Google Shape;94;p1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FF"/>
                </a:solidFill>
              </a:rPr>
              <a:t>Bicycle Chain</a:t>
            </a:r>
            <a:endParaRPr>
              <a:solidFill>
                <a:srgbClr val="0000FF"/>
              </a:solidFill>
            </a:endParaRPr>
          </a:p>
          <a:p>
            <a:pPr indent="0" lvl="0" marL="0" rtl="0" algn="l">
              <a:spcBef>
                <a:spcPts val="1200"/>
              </a:spcBef>
              <a:spcAft>
                <a:spcPts val="0"/>
              </a:spcAft>
              <a:buNone/>
            </a:pPr>
            <a:r>
              <a:rPr lang="en"/>
              <a:t>The units of the chain are connected to each other. </a:t>
            </a:r>
            <a:endParaRPr/>
          </a:p>
          <a:p>
            <a:pPr indent="0" lvl="0" marL="0" rtl="0" algn="l">
              <a:spcBef>
                <a:spcPts val="1200"/>
              </a:spcBef>
              <a:spcAft>
                <a:spcPts val="0"/>
              </a:spcAft>
              <a:buNone/>
            </a:pPr>
            <a:r>
              <a:rPr lang="en"/>
              <a:t>Assume only forward direction for realizing a linked list.</a:t>
            </a:r>
            <a:endParaRPr/>
          </a:p>
          <a:p>
            <a:pPr indent="0" lvl="0" marL="0" rtl="0" algn="l">
              <a:spcBef>
                <a:spcPts val="1200"/>
              </a:spcBef>
              <a:spcAft>
                <a:spcPts val="0"/>
              </a:spcAft>
              <a:buNone/>
            </a:pPr>
            <a:r>
              <a:rPr lang="en"/>
              <a:t>If you want to replace some units then you can do it in the middle by disassembling and reassembling.</a:t>
            </a:r>
            <a:endParaRPr/>
          </a:p>
          <a:p>
            <a:pPr indent="0" lvl="0" marL="0" rtl="0" algn="l">
              <a:spcBef>
                <a:spcPts val="1200"/>
              </a:spcBef>
              <a:spcAft>
                <a:spcPts val="1200"/>
              </a:spcAft>
              <a:buNone/>
            </a:pPr>
            <a:r>
              <a:rPr lang="en">
                <a:solidFill>
                  <a:srgbClr val="FF0000"/>
                </a:solidFill>
              </a:rPr>
              <a:t>Will it be still a linked list if you just reverse the direction?</a:t>
            </a:r>
            <a:endParaRPr>
              <a:solidFill>
                <a:srgbClr val="FF0000"/>
              </a:solidFill>
            </a:endParaRPr>
          </a:p>
        </p:txBody>
      </p:sp>
      <p:pic>
        <p:nvPicPr>
          <p:cNvPr id="95" name="Google Shape;95;p17"/>
          <p:cNvPicPr preferRelativeResize="0"/>
          <p:nvPr/>
        </p:nvPicPr>
        <p:blipFill>
          <a:blip r:embed="rId3">
            <a:alphaModFix/>
          </a:blip>
          <a:stretch>
            <a:fillRect/>
          </a:stretch>
        </p:blipFill>
        <p:spPr>
          <a:xfrm>
            <a:off x="152400" y="1304825"/>
            <a:ext cx="4527600" cy="30207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Doubly Linked List in Real-life…</a:t>
            </a:r>
            <a:endParaRPr/>
          </a:p>
        </p:txBody>
      </p:sp>
      <p:sp>
        <p:nvSpPr>
          <p:cNvPr id="101" name="Google Shape;101;p18"/>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FF"/>
                </a:solidFill>
              </a:rPr>
              <a:t>Train</a:t>
            </a:r>
            <a:endParaRPr>
              <a:solidFill>
                <a:srgbClr val="0000FF"/>
              </a:solidFill>
            </a:endParaRPr>
          </a:p>
          <a:p>
            <a:pPr indent="0" lvl="0" marL="0" rtl="0" algn="l">
              <a:spcBef>
                <a:spcPts val="1200"/>
              </a:spcBef>
              <a:spcAft>
                <a:spcPts val="0"/>
              </a:spcAft>
              <a:buNone/>
            </a:pPr>
            <a:r>
              <a:rPr lang="en"/>
              <a:t>The buggies of the chain are connected to each other. </a:t>
            </a:r>
            <a:endParaRPr/>
          </a:p>
          <a:p>
            <a:pPr indent="0" lvl="0" marL="0" rtl="0" algn="l">
              <a:spcBef>
                <a:spcPts val="1200"/>
              </a:spcBef>
              <a:spcAft>
                <a:spcPts val="0"/>
              </a:spcAft>
              <a:buNone/>
            </a:pPr>
            <a:r>
              <a:rPr lang="en"/>
              <a:t>Assume only forward direction for realizing a linked list.</a:t>
            </a:r>
            <a:endParaRPr/>
          </a:p>
          <a:p>
            <a:pPr indent="0" lvl="0" marL="0" rtl="0" algn="l">
              <a:spcBef>
                <a:spcPts val="1200"/>
              </a:spcBef>
              <a:spcAft>
                <a:spcPts val="0"/>
              </a:spcAft>
              <a:buNone/>
            </a:pPr>
            <a:r>
              <a:rPr lang="en"/>
              <a:t>If you want to replace some units then you can do it in the middle by disassembling and reassembling.</a:t>
            </a:r>
            <a:endParaRPr/>
          </a:p>
          <a:p>
            <a:pPr indent="0" lvl="0" marL="0" rtl="0" algn="l">
              <a:spcBef>
                <a:spcPts val="1200"/>
              </a:spcBef>
              <a:spcAft>
                <a:spcPts val="1200"/>
              </a:spcAft>
              <a:buNone/>
            </a:pPr>
            <a:r>
              <a:rPr lang="en">
                <a:solidFill>
                  <a:srgbClr val="FF0000"/>
                </a:solidFill>
              </a:rPr>
              <a:t>Will it be still a linked list if you just reverse the direction?</a:t>
            </a:r>
            <a:endParaRPr>
              <a:solidFill>
                <a:srgbClr val="FF0000"/>
              </a:solidFill>
            </a:endParaRPr>
          </a:p>
        </p:txBody>
      </p:sp>
      <p:pic>
        <p:nvPicPr>
          <p:cNvPr id="102" name="Google Shape;102;p18"/>
          <p:cNvPicPr preferRelativeResize="0"/>
          <p:nvPr/>
        </p:nvPicPr>
        <p:blipFill>
          <a:blip r:embed="rId3">
            <a:alphaModFix/>
          </a:blip>
          <a:stretch>
            <a:fillRect/>
          </a:stretch>
        </p:blipFill>
        <p:spPr>
          <a:xfrm>
            <a:off x="152400" y="1304825"/>
            <a:ext cx="3761582" cy="36862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Doubly Linked List in Computers</a:t>
            </a:r>
            <a:endParaRPr/>
          </a:p>
        </p:txBody>
      </p:sp>
      <p:sp>
        <p:nvSpPr>
          <p:cNvPr id="108" name="Google Shape;108;p19"/>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While browsing you may navigate forward and backward.</a:t>
            </a:r>
            <a:endParaRPr/>
          </a:p>
          <a:p>
            <a:pPr indent="-317500" lvl="0" marL="457200" rtl="0" algn="l">
              <a:spcBef>
                <a:spcPts val="0"/>
              </a:spcBef>
              <a:spcAft>
                <a:spcPts val="0"/>
              </a:spcAft>
              <a:buSzPts val="1400"/>
              <a:buChar char="●"/>
            </a:pPr>
            <a:r>
              <a:rPr lang="en"/>
              <a:t>The addresses of these can be stored in a doubly linked list that makes the navigation easier.</a:t>
            </a:r>
            <a:endParaRPr/>
          </a:p>
          <a:p>
            <a:pPr indent="0" lvl="0" marL="0" rtl="0" algn="l">
              <a:spcBef>
                <a:spcPts val="1200"/>
              </a:spcBef>
              <a:spcAft>
                <a:spcPts val="0"/>
              </a:spcAft>
              <a:buNone/>
            </a:pPr>
            <a:r>
              <a:rPr lang="en"/>
              <a:t>A similar thought can be realized about the music players on a computer or digital devices.</a:t>
            </a:r>
            <a:endParaRPr/>
          </a:p>
          <a:p>
            <a:pPr indent="0" lvl="0" marL="0" rtl="0" algn="l">
              <a:spcBef>
                <a:spcPts val="1200"/>
              </a:spcBef>
              <a:spcAft>
                <a:spcPts val="1200"/>
              </a:spcAft>
              <a:buNone/>
            </a:pPr>
            <a:r>
              <a:t/>
            </a:r>
            <a:endParaRPr/>
          </a:p>
        </p:txBody>
      </p:sp>
      <p:pic>
        <p:nvPicPr>
          <p:cNvPr id="109" name="Google Shape;109;p19"/>
          <p:cNvPicPr preferRelativeResize="0"/>
          <p:nvPr/>
        </p:nvPicPr>
        <p:blipFill>
          <a:blip r:embed="rId3">
            <a:alphaModFix/>
          </a:blip>
          <a:stretch>
            <a:fillRect/>
          </a:stretch>
        </p:blipFill>
        <p:spPr>
          <a:xfrm>
            <a:off x="152400" y="1304825"/>
            <a:ext cx="4527600" cy="2546775"/>
          </a:xfrm>
          <a:prstGeom prst="rect">
            <a:avLst/>
          </a:prstGeom>
          <a:noFill/>
          <a:ln>
            <a:noFill/>
          </a:ln>
        </p:spPr>
      </p:pic>
      <p:pic>
        <p:nvPicPr>
          <p:cNvPr id="110" name="Google Shape;110;p19"/>
          <p:cNvPicPr preferRelativeResize="0"/>
          <p:nvPr/>
        </p:nvPicPr>
        <p:blipFill>
          <a:blip r:embed="rId4">
            <a:alphaModFix/>
          </a:blip>
          <a:stretch>
            <a:fillRect/>
          </a:stretch>
        </p:blipFill>
        <p:spPr>
          <a:xfrm>
            <a:off x="727938" y="3608288"/>
            <a:ext cx="2943225" cy="1552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Attributes</a:t>
            </a:r>
            <a:endParaRPr/>
          </a:p>
        </p:txBody>
      </p:sp>
      <p:sp>
        <p:nvSpPr>
          <p:cNvPr id="116" name="Google Shape;116;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Doubly </a:t>
            </a:r>
            <a:r>
              <a:rPr lang="en"/>
              <a:t>Linked List can be defined as collection of objects/elements called nodes that are randomly stored in the memory having forward and backward traversal facility.</a:t>
            </a:r>
            <a:endParaRPr/>
          </a:p>
          <a:p>
            <a:pPr indent="-342900" lvl="0" marL="457200" rtl="0" algn="l">
              <a:spcBef>
                <a:spcPts val="0"/>
              </a:spcBef>
              <a:spcAft>
                <a:spcPts val="0"/>
              </a:spcAft>
              <a:buSzPts val="1800"/>
              <a:buChar char="●"/>
            </a:pPr>
            <a:r>
              <a:rPr lang="en"/>
              <a:t>Node: A node contains three fields i.e. data stored at that particular address, and a forward pointer/reference and a backward </a:t>
            </a:r>
            <a:r>
              <a:rPr lang="en"/>
              <a:t>pointer/reference</a:t>
            </a:r>
            <a:r>
              <a:rPr lang="en"/>
              <a:t>.</a:t>
            </a:r>
            <a:endParaRPr/>
          </a:p>
          <a:p>
            <a:pPr indent="-317500" lvl="1" marL="914400" rtl="0" algn="l">
              <a:spcBef>
                <a:spcPts val="0"/>
              </a:spcBef>
              <a:spcAft>
                <a:spcPts val="0"/>
              </a:spcAft>
              <a:buSzPts val="1400"/>
              <a:buChar char="○"/>
            </a:pPr>
            <a:r>
              <a:rPr lang="en"/>
              <a:t>Data field: can be of any type and it holds the actual data.</a:t>
            </a:r>
            <a:endParaRPr/>
          </a:p>
          <a:p>
            <a:pPr indent="-317500" lvl="1" marL="914400" rtl="0" algn="l">
              <a:spcBef>
                <a:spcPts val="0"/>
              </a:spcBef>
              <a:spcAft>
                <a:spcPts val="0"/>
              </a:spcAft>
              <a:buSzPts val="1400"/>
              <a:buChar char="○"/>
            </a:pPr>
            <a:r>
              <a:rPr lang="en"/>
              <a:t>Forward Pointer: it must be a pointer type and point to the next node*.</a:t>
            </a:r>
            <a:endParaRPr/>
          </a:p>
          <a:p>
            <a:pPr indent="-317500" lvl="1" marL="914400" rtl="0" algn="l">
              <a:spcBef>
                <a:spcPts val="0"/>
              </a:spcBef>
              <a:spcAft>
                <a:spcPts val="0"/>
              </a:spcAft>
              <a:buSzPts val="1400"/>
              <a:buChar char="○"/>
            </a:pPr>
            <a:r>
              <a:rPr lang="en"/>
              <a:t>Back</a:t>
            </a:r>
            <a:r>
              <a:rPr lang="en"/>
              <a:t>ward Pointer: it must be a pointer type and point to the previous node*.</a:t>
            </a:r>
            <a:endParaRPr/>
          </a:p>
          <a:p>
            <a:pPr indent="-342900" lvl="0" marL="457200" rtl="0" algn="l">
              <a:spcBef>
                <a:spcPts val="0"/>
              </a:spcBef>
              <a:spcAft>
                <a:spcPts val="0"/>
              </a:spcAft>
              <a:buSzPts val="1800"/>
              <a:buChar char="●"/>
            </a:pPr>
            <a:r>
              <a:rPr lang="en"/>
              <a:t>Head: Always points to the first node. What if the list is empty?</a:t>
            </a:r>
            <a:endParaRPr/>
          </a:p>
          <a:p>
            <a:pPr indent="-342900" lvl="0" marL="457200" rtl="0" algn="l">
              <a:spcBef>
                <a:spcPts val="0"/>
              </a:spcBef>
              <a:spcAft>
                <a:spcPts val="0"/>
              </a:spcAft>
              <a:buSzPts val="1800"/>
              <a:buChar char="●"/>
            </a:pPr>
            <a:r>
              <a:rPr lang="en"/>
              <a:t>Tail (optional): Always points to the last node. What if the list is empty?</a:t>
            </a:r>
            <a:endParaRPr/>
          </a:p>
          <a:p>
            <a:pPr indent="-342900" lvl="0" marL="457200" rtl="0" algn="l">
              <a:spcBef>
                <a:spcPts val="0"/>
              </a:spcBef>
              <a:spcAft>
                <a:spcPts val="0"/>
              </a:spcAft>
              <a:buSzPts val="1800"/>
              <a:buChar char="●"/>
            </a:pPr>
            <a:r>
              <a:rPr lang="en"/>
              <a:t>Size??? </a:t>
            </a:r>
            <a:r>
              <a:rPr b="1" lang="en">
                <a:solidFill>
                  <a:srgbClr val="FF0000"/>
                </a:solidFill>
              </a:rPr>
              <a:t>NULL???</a:t>
            </a:r>
            <a:endParaRPr b="1">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of Doubly Linked List</a:t>
            </a:r>
            <a:endParaRPr/>
          </a:p>
        </p:txBody>
      </p:sp>
      <p:sp>
        <p:nvSpPr>
          <p:cNvPr id="122" name="Google Shape;122;p21"/>
          <p:cNvSpPr txBox="1"/>
          <p:nvPr>
            <p:ph idx="1" type="body"/>
          </p:nvPr>
        </p:nvSpPr>
        <p:spPr>
          <a:xfrm>
            <a:off x="311700" y="1266325"/>
            <a:ext cx="8520600" cy="9192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The last node of the list contains pointer to the NULL. Sometimes this NULL is considered as a sentinel/end.</a:t>
            </a:r>
            <a:endParaRPr/>
          </a:p>
          <a:p>
            <a:pPr indent="0" lvl="0" marL="0" rtl="0" algn="l">
              <a:spcBef>
                <a:spcPts val="1200"/>
              </a:spcBef>
              <a:spcAft>
                <a:spcPts val="1200"/>
              </a:spcAft>
              <a:buNone/>
            </a:pPr>
            <a:r>
              <a:t/>
            </a:r>
            <a:endParaRPr/>
          </a:p>
        </p:txBody>
      </p:sp>
      <p:pic>
        <p:nvPicPr>
          <p:cNvPr id="123" name="Google Shape;123;p21"/>
          <p:cNvPicPr preferRelativeResize="0"/>
          <p:nvPr/>
        </p:nvPicPr>
        <p:blipFill>
          <a:blip r:embed="rId3">
            <a:alphaModFix/>
          </a:blip>
          <a:stretch>
            <a:fillRect/>
          </a:stretch>
        </p:blipFill>
        <p:spPr>
          <a:xfrm>
            <a:off x="1600200" y="2185525"/>
            <a:ext cx="6356200" cy="2733175"/>
          </a:xfrm>
          <a:prstGeom prst="rect">
            <a:avLst/>
          </a:prstGeom>
          <a:noFill/>
          <a:ln>
            <a:noFill/>
          </a:ln>
        </p:spPr>
      </p:pic>
      <p:sp>
        <p:nvSpPr>
          <p:cNvPr id="124" name="Google Shape;124;p21"/>
          <p:cNvSpPr txBox="1"/>
          <p:nvPr/>
        </p:nvSpPr>
        <p:spPr>
          <a:xfrm>
            <a:off x="1383675" y="4037675"/>
            <a:ext cx="55200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Is tail necessary here? If yes then in which operation(s)?</a:t>
            </a:r>
            <a:endParaRPr b="1">
              <a:solidFill>
                <a:srgbClr val="FF0000"/>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