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7c10cb44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7c10cb44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10bb63d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10bb63d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0bb63d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0bb63d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7c10cb44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7c10cb44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7c10cb44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7c10cb44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7c10cb44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7c10cb44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7c10cb44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7c10cb44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7c10cb44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7c10cb44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c10cb44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c10cb44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7c10cb44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7c10cb44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b957ef6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b957ef6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7c10cb44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7c10cb44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7c10cb44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7c10cb44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10bb63d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10bb63d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7c7085c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7c7085c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0f9d01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0f9d01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7c7085ce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7c7085ce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7c7085ce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7c7085ce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7c7085ce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7c7085ce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7c7085ce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7c7085ce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10bb63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10bb63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10bb63d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0bb63d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10bb63d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10bb63d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10bb63d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10bb63d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7c10cb4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7c10cb4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3c9dd5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f3c9dd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7c10cb44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7c10cb4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7c10cb44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7c10cb44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c10cb44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c10cb44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7c10cb44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7c10cb44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Circular Linked List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Unit-2 Lecture-6</a:t>
            </a:r>
            <a:endParaRPr/>
          </a:p>
        </p:txBody>
      </p:sp>
      <p:pic>
        <p:nvPicPr>
          <p:cNvPr id="68" name="Google Shape;68;p13"/>
          <p:cNvPicPr preferRelativeResize="0"/>
          <p:nvPr/>
        </p:nvPicPr>
        <p:blipFill>
          <a:blip r:embed="rId3">
            <a:alphaModFix/>
          </a:blip>
          <a:stretch>
            <a:fillRect/>
          </a:stretch>
        </p:blipFill>
        <p:spPr>
          <a:xfrm>
            <a:off x="0" y="-1"/>
            <a:ext cx="1008058" cy="1022400"/>
          </a:xfrm>
          <a:prstGeom prst="rect">
            <a:avLst/>
          </a:prstGeom>
          <a:noFill/>
          <a:ln>
            <a:noFill/>
          </a:ln>
        </p:spPr>
      </p:pic>
      <p:sp>
        <p:nvSpPr>
          <p:cNvPr id="69" name="Google Shape;69;p13"/>
          <p:cNvSpPr txBox="1"/>
          <p:nvPr/>
        </p:nvSpPr>
        <p:spPr>
          <a:xfrm>
            <a:off x="986950" y="3511250"/>
            <a:ext cx="71553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95D46"/>
                </a:solidFill>
                <a:latin typeface="Open Sans"/>
                <a:ea typeface="Open Sans"/>
                <a:cs typeface="Open Sans"/>
                <a:sym typeface="Open Sans"/>
              </a:rPr>
              <a:t>Dr. Dillip Rout, Assistant Professor, Dept. of Computer Science and Engineering</a:t>
            </a:r>
            <a:endParaRPr>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Operations</a:t>
            </a:r>
            <a:endParaRPr/>
          </a:p>
        </p:txBody>
      </p:sp>
      <p:sp>
        <p:nvSpPr>
          <p:cNvPr id="128" name="Google Shape;128;p2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a circular linked list and do the following operations.</a:t>
            </a:r>
            <a:endParaRPr/>
          </a:p>
          <a:p>
            <a:pPr indent="-317500" lvl="0" marL="457200" rtl="0" algn="l">
              <a:spcBef>
                <a:spcPts val="120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5, 10, 15</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25 after 5</a:t>
            </a:r>
            <a:endParaRPr/>
          </a:p>
          <a:p>
            <a:pPr indent="-304800" lvl="1" marL="914400" rtl="0" algn="l">
              <a:spcBef>
                <a:spcPts val="0"/>
              </a:spcBef>
              <a:spcAft>
                <a:spcPts val="0"/>
              </a:spcAft>
              <a:buSzPts val="1200"/>
              <a:buChar char="○"/>
            </a:pPr>
            <a:r>
              <a:rPr lang="en"/>
              <a:t>30 before 5</a:t>
            </a:r>
            <a:endParaRPr/>
          </a:p>
          <a:p>
            <a:pPr indent="-317500" lvl="0" marL="457200" rtl="0" algn="l">
              <a:spcBef>
                <a:spcPts val="0"/>
              </a:spcBef>
              <a:spcAft>
                <a:spcPts val="0"/>
              </a:spcAft>
              <a:buSzPts val="1400"/>
              <a:buChar char="●"/>
            </a:pPr>
            <a:r>
              <a:rPr lang="en"/>
              <a:t>Delete elements:</a:t>
            </a:r>
            <a:endParaRPr/>
          </a:p>
          <a:p>
            <a:pPr indent="-304800" lvl="1" marL="914400" rtl="0" algn="l">
              <a:spcBef>
                <a:spcPts val="0"/>
              </a:spcBef>
              <a:spcAft>
                <a:spcPts val="0"/>
              </a:spcAft>
              <a:buSzPts val="1200"/>
              <a:buChar char="○"/>
            </a:pPr>
            <a:r>
              <a:rPr lang="en"/>
              <a:t>10</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15</a:t>
            </a:r>
            <a:endParaRPr/>
          </a:p>
          <a:p>
            <a:pPr indent="-304800" lvl="1" marL="914400" rtl="0" algn="l">
              <a:spcBef>
                <a:spcPts val="0"/>
              </a:spcBef>
              <a:spcAft>
                <a:spcPts val="0"/>
              </a:spcAft>
              <a:buSzPts val="1200"/>
              <a:buChar char="○"/>
            </a:pPr>
            <a:r>
              <a:rPr lang="en"/>
              <a:t>How many elements are remaining?</a:t>
            </a:r>
            <a:endParaRPr/>
          </a:p>
          <a:p>
            <a:pPr indent="-304800" lvl="1" marL="914400" rtl="0" algn="l">
              <a:spcBef>
                <a:spcPts val="0"/>
              </a:spcBef>
              <a:spcAft>
                <a:spcPts val="0"/>
              </a:spcAft>
              <a:buSzPts val="1200"/>
              <a:buChar char="○"/>
            </a:pPr>
            <a:r>
              <a:rPr lang="en"/>
              <a:t>30</a:t>
            </a:r>
            <a:endParaRPr/>
          </a:p>
          <a:p>
            <a:pPr indent="-304800" lvl="1" marL="914400" rtl="0" algn="l">
              <a:spcBef>
                <a:spcPts val="0"/>
              </a:spcBef>
              <a:spcAft>
                <a:spcPts val="0"/>
              </a:spcAft>
              <a:buSzPts val="1200"/>
              <a:buChar char="○"/>
            </a:pPr>
            <a:r>
              <a:rPr lang="en"/>
              <a:t>5, 25 </a:t>
            </a:r>
            <a:endParaRPr/>
          </a:p>
        </p:txBody>
      </p:sp>
      <p:sp>
        <p:nvSpPr>
          <p:cNvPr id="129" name="Google Shape;129;p2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circular linked list and do the following operations.</a:t>
            </a:r>
            <a:endParaRPr/>
          </a:p>
          <a:p>
            <a:pPr indent="-317500" lvl="0" marL="457200" rtl="0" algn="l">
              <a:spcBef>
                <a:spcPts val="120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B, D, E</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C after B</a:t>
            </a:r>
            <a:endParaRPr/>
          </a:p>
          <a:p>
            <a:pPr indent="-304800" lvl="1" marL="914400" rtl="0" algn="l">
              <a:spcBef>
                <a:spcPts val="0"/>
              </a:spcBef>
              <a:spcAft>
                <a:spcPts val="0"/>
              </a:spcAft>
              <a:buSzPts val="1200"/>
              <a:buChar char="○"/>
            </a:pPr>
            <a:r>
              <a:rPr lang="en"/>
              <a:t>A before B</a:t>
            </a:r>
            <a:endParaRPr/>
          </a:p>
          <a:p>
            <a:pPr indent="-317500" lvl="0" marL="457200" rtl="0" algn="l">
              <a:spcBef>
                <a:spcPts val="0"/>
              </a:spcBef>
              <a:spcAft>
                <a:spcPts val="0"/>
              </a:spcAft>
              <a:buSzPts val="1400"/>
              <a:buChar char="●"/>
            </a:pPr>
            <a:r>
              <a:rPr lang="en"/>
              <a:t>Delete elements:</a:t>
            </a:r>
            <a:endParaRPr/>
          </a:p>
          <a:p>
            <a:pPr indent="-304800" lvl="1" marL="914400" rtl="0" algn="l">
              <a:spcBef>
                <a:spcPts val="0"/>
              </a:spcBef>
              <a:spcAft>
                <a:spcPts val="0"/>
              </a:spcAft>
              <a:buSzPts val="1200"/>
              <a:buChar char="○"/>
            </a:pPr>
            <a:r>
              <a:rPr lang="en"/>
              <a:t>A, B</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E, D, C</a:t>
            </a:r>
            <a:endParaRPr/>
          </a:p>
          <a:p>
            <a:pPr indent="-304800" lvl="1" marL="914400" rtl="0" algn="l">
              <a:spcBef>
                <a:spcPts val="0"/>
              </a:spcBef>
              <a:spcAft>
                <a:spcPts val="0"/>
              </a:spcAft>
              <a:buSzPts val="1200"/>
              <a:buChar char="○"/>
            </a:pPr>
            <a:r>
              <a:rPr lang="en"/>
              <a:t>How many elements are remaining?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Usages of Circular Linked List</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Circular lists are used in applications where the entire list is accessed one-by-one in a loop.</a:t>
            </a:r>
            <a:endParaRPr/>
          </a:p>
          <a:p>
            <a:pPr indent="-325755" lvl="0" marL="457200" rtl="0" algn="l">
              <a:spcBef>
                <a:spcPts val="1200"/>
              </a:spcBef>
              <a:spcAft>
                <a:spcPts val="0"/>
              </a:spcAft>
              <a:buSzPct val="100000"/>
              <a:buChar char="●"/>
            </a:pPr>
            <a:r>
              <a:rPr lang="en"/>
              <a:t>Round Robin Scheduling: </a:t>
            </a:r>
            <a:r>
              <a:rPr lang="en"/>
              <a:t>Operating system (OS) to share time for different users, generally uses a Round-Robin time-sharing mechanism.</a:t>
            </a:r>
            <a:endParaRPr/>
          </a:p>
          <a:p>
            <a:pPr indent="-325755" lvl="0" marL="457200" rtl="0" algn="l">
              <a:spcBef>
                <a:spcPts val="0"/>
              </a:spcBef>
              <a:spcAft>
                <a:spcPts val="0"/>
              </a:spcAft>
              <a:buSzPct val="100000"/>
              <a:buChar char="●"/>
            </a:pPr>
            <a:r>
              <a:rPr lang="en"/>
              <a:t>Multiplayer games use a circular list to swap between players in a loop.</a:t>
            </a:r>
            <a:endParaRPr/>
          </a:p>
          <a:p>
            <a:pPr indent="-325755" lvl="0" marL="457200" rtl="0" algn="l">
              <a:spcBef>
                <a:spcPts val="0"/>
              </a:spcBef>
              <a:spcAft>
                <a:spcPts val="0"/>
              </a:spcAft>
              <a:buClr>
                <a:srgbClr val="0000FF"/>
              </a:buClr>
              <a:buSzPct val="100000"/>
              <a:buChar char="●"/>
            </a:pPr>
            <a:r>
              <a:rPr lang="en">
                <a:solidFill>
                  <a:srgbClr val="0000FF"/>
                </a:solidFill>
              </a:rPr>
              <a:t>Implementation of Advanced data structures like Fibonacci Heap</a:t>
            </a:r>
            <a:endParaRPr>
              <a:solidFill>
                <a:srgbClr val="0000FF"/>
              </a:solidFill>
            </a:endParaRPr>
          </a:p>
          <a:p>
            <a:pPr indent="-325755" lvl="0" marL="457200" rtl="0" algn="l">
              <a:spcBef>
                <a:spcPts val="0"/>
              </a:spcBef>
              <a:spcAft>
                <a:spcPts val="0"/>
              </a:spcAft>
              <a:buSzPct val="100000"/>
              <a:buChar char="●"/>
            </a:pPr>
            <a:r>
              <a:rPr lang="en"/>
              <a:t>Circular linked list used Most recent list (MRU LIST) by OS </a:t>
            </a:r>
            <a:endParaRPr/>
          </a:p>
          <a:p>
            <a:pPr indent="-325755" lvl="0" marL="457200" rtl="0" algn="l">
              <a:spcBef>
                <a:spcPts val="0"/>
              </a:spcBef>
              <a:spcAft>
                <a:spcPts val="0"/>
              </a:spcAft>
              <a:buSzPct val="100000"/>
              <a:buChar char="●"/>
            </a:pPr>
            <a:r>
              <a:rPr lang="en"/>
              <a:t>Implementation of a Circular  Queue.</a:t>
            </a:r>
            <a:endParaRPr/>
          </a:p>
          <a:p>
            <a:pPr indent="-325755" lvl="0" marL="457200" rtl="0" algn="l">
              <a:spcBef>
                <a:spcPts val="0"/>
              </a:spcBef>
              <a:spcAft>
                <a:spcPts val="0"/>
              </a:spcAft>
              <a:buSzPct val="100000"/>
              <a:buChar char="●"/>
            </a:pPr>
            <a:r>
              <a:rPr lang="en"/>
              <a:t>Music or Media Player: Circular linked lists can be used to create a playlist in a loop. to allow for continuous playback of the playlist.</a:t>
            </a:r>
            <a:endParaRPr/>
          </a:p>
          <a:p>
            <a:pPr indent="-325755" lvl="0" marL="457200" rtl="0" algn="l">
              <a:spcBef>
                <a:spcPts val="0"/>
              </a:spcBef>
              <a:spcAft>
                <a:spcPts val="0"/>
              </a:spcAft>
              <a:buSzPct val="100000"/>
              <a:buChar char="●"/>
            </a:pPr>
            <a:r>
              <a:rPr lang="en"/>
              <a:t>Navigation systems: Circular linked lists can be used to model the movements of vehicles on a circular route, such as buses, trains or planes that travel in a loop or circular route. Each node in the list represents the location of the vehicle on the route, with the next node pointing to the next location on the route.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Operations</a:t>
            </a:r>
            <a:endParaRPr/>
          </a:p>
        </p:txBody>
      </p:sp>
      <p:sp>
        <p:nvSpPr>
          <p:cNvPr id="141" name="Google Shape;141;p24"/>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42" name="Google Shape;142;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Cases</a:t>
            </a:r>
            <a:endParaRPr/>
          </a:p>
        </p:txBody>
      </p:sp>
      <p:sp>
        <p:nvSpPr>
          <p:cNvPr id="148" name="Google Shape;148;p2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Inserting at the beginning/start</a:t>
            </a:r>
            <a:endParaRPr sz="1800"/>
          </a:p>
          <a:p>
            <a:pPr indent="-342900" lvl="0" marL="457200" rtl="0" algn="l">
              <a:spcBef>
                <a:spcPts val="0"/>
              </a:spcBef>
              <a:spcAft>
                <a:spcPts val="0"/>
              </a:spcAft>
              <a:buSzPts val="1800"/>
              <a:buChar char="●"/>
            </a:pPr>
            <a:r>
              <a:rPr lang="en" sz="1800"/>
              <a:t>Inserting at the last/end</a:t>
            </a:r>
            <a:endParaRPr sz="1800"/>
          </a:p>
          <a:p>
            <a:pPr indent="-342900" lvl="0" marL="457200" rtl="0" algn="l">
              <a:spcBef>
                <a:spcPts val="0"/>
              </a:spcBef>
              <a:spcAft>
                <a:spcPts val="0"/>
              </a:spcAft>
              <a:buSzPts val="1800"/>
              <a:buChar char="●"/>
            </a:pPr>
            <a:r>
              <a:rPr lang="en" sz="1800"/>
              <a:t>Inserting at the middle</a:t>
            </a:r>
            <a:endParaRPr sz="1800"/>
          </a:p>
          <a:p>
            <a:pPr indent="-342900" lvl="1" marL="914400" rtl="0" algn="l">
              <a:spcBef>
                <a:spcPts val="0"/>
              </a:spcBef>
              <a:spcAft>
                <a:spcPts val="0"/>
              </a:spcAft>
              <a:buSzPts val="1800"/>
              <a:buChar char="○"/>
            </a:pPr>
            <a:r>
              <a:rPr lang="en" sz="1800"/>
              <a:t>Before a node</a:t>
            </a:r>
            <a:endParaRPr sz="1800"/>
          </a:p>
          <a:p>
            <a:pPr indent="-342900" lvl="1" marL="914400" rtl="0" algn="l">
              <a:spcBef>
                <a:spcPts val="0"/>
              </a:spcBef>
              <a:spcAft>
                <a:spcPts val="0"/>
              </a:spcAft>
              <a:buSzPts val="1800"/>
              <a:buChar char="○"/>
            </a:pPr>
            <a:r>
              <a:rPr lang="en" sz="1800"/>
              <a:t>After a node</a:t>
            </a:r>
            <a:endParaRPr sz="1800"/>
          </a:p>
          <a:p>
            <a:pPr indent="-342900" lvl="1" marL="914400" rtl="0" algn="l">
              <a:spcBef>
                <a:spcPts val="0"/>
              </a:spcBef>
              <a:spcAft>
                <a:spcPts val="0"/>
              </a:spcAft>
              <a:buSzPts val="1800"/>
              <a:buChar char="○"/>
            </a:pPr>
            <a:r>
              <a:rPr lang="en" sz="1800"/>
              <a:t>After a count of position</a:t>
            </a:r>
            <a:endParaRPr sz="1800"/>
          </a:p>
        </p:txBody>
      </p:sp>
      <p:sp>
        <p:nvSpPr>
          <p:cNvPr id="149" name="Google Shape;149;p2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all these cases, we need to know:</a:t>
            </a:r>
            <a:endParaRPr sz="1800"/>
          </a:p>
          <a:p>
            <a:pPr indent="-342900" lvl="0" marL="457200" rtl="0" algn="l">
              <a:spcBef>
                <a:spcPts val="1200"/>
              </a:spcBef>
              <a:spcAft>
                <a:spcPts val="0"/>
              </a:spcAft>
              <a:buSzPts val="1800"/>
              <a:buChar char="●"/>
            </a:pPr>
            <a:r>
              <a:rPr lang="en" sz="1800"/>
              <a:t>Algorithms</a:t>
            </a:r>
            <a:endParaRPr sz="1800"/>
          </a:p>
          <a:p>
            <a:pPr indent="-342900" lvl="0" marL="457200" rtl="0" algn="l">
              <a:spcBef>
                <a:spcPts val="0"/>
              </a:spcBef>
              <a:spcAft>
                <a:spcPts val="0"/>
              </a:spcAft>
              <a:buSzPts val="1800"/>
              <a:buChar char="●"/>
            </a:pPr>
            <a:r>
              <a:rPr lang="en" sz="1800"/>
              <a:t>Updates/Movement of pointers</a:t>
            </a:r>
            <a:endParaRPr sz="1800"/>
          </a:p>
          <a:p>
            <a:pPr indent="-342900" lvl="0" marL="457200" rtl="0" algn="l">
              <a:spcBef>
                <a:spcPts val="0"/>
              </a:spcBef>
              <a:spcAft>
                <a:spcPts val="0"/>
              </a:spcAft>
              <a:buSzPts val="1800"/>
              <a:buChar char="●"/>
            </a:pPr>
            <a:r>
              <a:rPr lang="en" sz="1800"/>
              <a:t>Search Requirements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at Start</a:t>
            </a:r>
            <a:endParaRPr/>
          </a:p>
        </p:txBody>
      </p:sp>
      <p:sp>
        <p:nvSpPr>
          <p:cNvPr id="155" name="Google Shape;155;p2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Insert (Head, x: value)</a:t>
            </a:r>
            <a:endParaRPr sz="1800"/>
          </a:p>
          <a:p>
            <a:pPr indent="-342900" lvl="0" marL="457200" rtl="0" algn="l">
              <a:spcBef>
                <a:spcPts val="1200"/>
              </a:spcBef>
              <a:spcAft>
                <a:spcPts val="0"/>
              </a:spcAft>
              <a:buSzPts val="1800"/>
              <a:buAutoNum type="arabicPeriod"/>
            </a:pPr>
            <a:r>
              <a:rPr lang="en" sz="1800"/>
              <a:t>Let/Create n be the new node</a:t>
            </a:r>
            <a:endParaRPr sz="1800"/>
          </a:p>
          <a:p>
            <a:pPr indent="-342900" lvl="0" marL="457200" rtl="0" algn="l">
              <a:spcBef>
                <a:spcPts val="0"/>
              </a:spcBef>
              <a:spcAft>
                <a:spcPts val="0"/>
              </a:spcAft>
              <a:buSzPts val="1800"/>
              <a:buAutoNum type="arabicPeriod"/>
            </a:pPr>
            <a:r>
              <a:rPr lang="en" sz="1800"/>
              <a:t>n.value = x</a:t>
            </a:r>
            <a:endParaRPr sz="1800"/>
          </a:p>
          <a:p>
            <a:pPr indent="-342900" lvl="0" marL="457200" rtl="0" algn="l">
              <a:spcBef>
                <a:spcPts val="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Head then</a:t>
            </a:r>
            <a:endParaRPr sz="1800"/>
          </a:p>
          <a:p>
            <a:pPr indent="-342900" lvl="0" marL="457200" rtl="0" algn="l">
              <a:spcBef>
                <a:spcPts val="0"/>
              </a:spcBef>
              <a:spcAft>
                <a:spcPts val="0"/>
              </a:spcAft>
              <a:buSzPts val="1800"/>
              <a:buAutoNum type="arabicPeriod"/>
            </a:pPr>
            <a:r>
              <a:rPr lang="en" sz="1800"/>
              <a:t>    itr = itr.next </a:t>
            </a:r>
            <a:endParaRPr sz="1800"/>
          </a:p>
          <a:p>
            <a:pPr indent="-342900" lvl="0" marL="457200" rtl="0" algn="l">
              <a:spcBef>
                <a:spcPts val="0"/>
              </a:spcBef>
              <a:spcAft>
                <a:spcPts val="0"/>
              </a:spcAft>
              <a:buSzPts val="1800"/>
              <a:buAutoNum type="arabicPeriod"/>
            </a:pPr>
            <a:r>
              <a:rPr lang="en" sz="1800"/>
              <a:t>n.next = Head</a:t>
            </a:r>
            <a:endParaRPr sz="1800"/>
          </a:p>
          <a:p>
            <a:pPr indent="-342900" lvl="0" marL="457200" rtl="0" algn="l">
              <a:spcBef>
                <a:spcPts val="0"/>
              </a:spcBef>
              <a:spcAft>
                <a:spcPts val="0"/>
              </a:spcAft>
              <a:buSzPts val="1800"/>
              <a:buAutoNum type="arabicPeriod"/>
            </a:pPr>
            <a:r>
              <a:rPr lang="en" sz="1800"/>
              <a:t>Head=n</a:t>
            </a:r>
            <a:endParaRPr sz="1800"/>
          </a:p>
          <a:p>
            <a:pPr indent="-342900" lvl="0" marL="457200" rtl="0" algn="l">
              <a:spcBef>
                <a:spcPts val="0"/>
              </a:spcBef>
              <a:spcAft>
                <a:spcPts val="0"/>
              </a:spcAft>
              <a:buSzPts val="1800"/>
              <a:buAutoNum type="arabicPeriod"/>
            </a:pPr>
            <a:r>
              <a:rPr lang="en" sz="1800"/>
              <a:t>itr.next = n</a:t>
            </a:r>
            <a:endParaRPr sz="1800"/>
          </a:p>
        </p:txBody>
      </p:sp>
      <p:pic>
        <p:nvPicPr>
          <p:cNvPr id="156" name="Google Shape;156;p26"/>
          <p:cNvPicPr preferRelativeResize="0"/>
          <p:nvPr/>
        </p:nvPicPr>
        <p:blipFill>
          <a:blip r:embed="rId3">
            <a:alphaModFix/>
          </a:blip>
          <a:stretch>
            <a:fillRect/>
          </a:stretch>
        </p:blipFill>
        <p:spPr>
          <a:xfrm>
            <a:off x="152400" y="1304825"/>
            <a:ext cx="4527599" cy="2501223"/>
          </a:xfrm>
          <a:prstGeom prst="rect">
            <a:avLst/>
          </a:prstGeom>
          <a:noFill/>
          <a:ln>
            <a:noFill/>
          </a:ln>
        </p:spPr>
      </p:pic>
      <p:sp>
        <p:nvSpPr>
          <p:cNvPr id="157" name="Google Shape;157;p26"/>
          <p:cNvSpPr txBox="1"/>
          <p:nvPr/>
        </p:nvSpPr>
        <p:spPr>
          <a:xfrm>
            <a:off x="376350" y="3928475"/>
            <a:ext cx="4456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Is it </a:t>
            </a:r>
            <a:r>
              <a:rPr b="1" lang="en">
                <a:solidFill>
                  <a:srgbClr val="FF0000"/>
                </a:solidFill>
                <a:latin typeface="Open Sans"/>
                <a:ea typeface="Open Sans"/>
                <a:cs typeface="Open Sans"/>
                <a:sym typeface="Open Sans"/>
              </a:rPr>
              <a:t>different</a:t>
            </a:r>
            <a:r>
              <a:rPr b="1" lang="en">
                <a:solidFill>
                  <a:srgbClr val="FF0000"/>
                </a:solidFill>
                <a:latin typeface="Open Sans"/>
                <a:ea typeface="Open Sans"/>
                <a:cs typeface="Open Sans"/>
                <a:sym typeface="Open Sans"/>
              </a:rPr>
              <a:t> from </a:t>
            </a:r>
            <a:r>
              <a:rPr b="1" lang="en">
                <a:solidFill>
                  <a:srgbClr val="FF0000"/>
                </a:solidFill>
                <a:latin typeface="Open Sans"/>
                <a:ea typeface="Open Sans"/>
                <a:cs typeface="Open Sans"/>
                <a:sym typeface="Open Sans"/>
              </a:rPr>
              <a:t>linked list? If yes then which lines?</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rPr b="1" lang="en">
                <a:solidFill>
                  <a:srgbClr val="FF0000"/>
                </a:solidFill>
                <a:latin typeface="Open Sans"/>
                <a:ea typeface="Open Sans"/>
                <a:cs typeface="Open Sans"/>
                <a:sym typeface="Open Sans"/>
              </a:rPr>
              <a:t>What is the role of line number 8?</a:t>
            </a:r>
            <a:endParaRPr b="1">
              <a:solidFill>
                <a:srgbClr val="FF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at End</a:t>
            </a:r>
            <a:endParaRPr/>
          </a:p>
        </p:txBody>
      </p:sp>
      <p:sp>
        <p:nvSpPr>
          <p:cNvPr id="163" name="Google Shape;163;p2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Insert (Head, x: value)</a:t>
            </a:r>
            <a:endParaRPr sz="1800"/>
          </a:p>
          <a:p>
            <a:pPr indent="-342900" lvl="0" marL="457200" rtl="0" algn="l">
              <a:spcBef>
                <a:spcPts val="1200"/>
              </a:spcBef>
              <a:spcAft>
                <a:spcPts val="0"/>
              </a:spcAft>
              <a:buSzPts val="1800"/>
              <a:buAutoNum type="arabicPeriod"/>
            </a:pPr>
            <a:r>
              <a:rPr lang="en" sz="1800"/>
              <a:t>Let/Create n be the new node</a:t>
            </a:r>
            <a:endParaRPr sz="1800"/>
          </a:p>
          <a:p>
            <a:pPr indent="-342900" lvl="0" marL="457200" rtl="0" algn="l">
              <a:spcBef>
                <a:spcPts val="0"/>
              </a:spcBef>
              <a:spcAft>
                <a:spcPts val="0"/>
              </a:spcAft>
              <a:buSzPts val="1800"/>
              <a:buAutoNum type="arabicPeriod"/>
            </a:pPr>
            <a:r>
              <a:rPr lang="en" sz="1800"/>
              <a:t>n.value = x</a:t>
            </a:r>
            <a:endParaRPr sz="1800"/>
          </a:p>
          <a:p>
            <a:pPr indent="-342900" lvl="0" marL="457200" rtl="0" algn="l">
              <a:spcBef>
                <a:spcPts val="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Head</a:t>
            </a:r>
            <a:endParaRPr sz="1800"/>
          </a:p>
          <a:p>
            <a:pPr indent="-342900" lvl="0" marL="457200" rtl="0" algn="l">
              <a:spcBef>
                <a:spcPts val="0"/>
              </a:spcBef>
              <a:spcAft>
                <a:spcPts val="0"/>
              </a:spcAft>
              <a:buSzPts val="1800"/>
              <a:buAutoNum type="arabicPeriod"/>
            </a:pPr>
            <a:r>
              <a:rPr lang="en" sz="1800"/>
              <a:t>    itr = itr.next</a:t>
            </a:r>
            <a:endParaRPr sz="1800"/>
          </a:p>
          <a:p>
            <a:pPr indent="-342900" lvl="0" marL="457200" rtl="0" algn="l">
              <a:spcBef>
                <a:spcPts val="0"/>
              </a:spcBef>
              <a:spcAft>
                <a:spcPts val="0"/>
              </a:spcAft>
              <a:buSzPts val="1800"/>
              <a:buAutoNum type="arabicPeriod"/>
            </a:pPr>
            <a:r>
              <a:rPr lang="en" sz="1800"/>
              <a:t>n.next = Head</a:t>
            </a:r>
            <a:endParaRPr sz="1800"/>
          </a:p>
          <a:p>
            <a:pPr indent="-342900" lvl="0" marL="457200" rtl="0" algn="l">
              <a:spcBef>
                <a:spcPts val="0"/>
              </a:spcBef>
              <a:spcAft>
                <a:spcPts val="0"/>
              </a:spcAft>
              <a:buSzPts val="1800"/>
              <a:buAutoNum type="arabicPeriod"/>
            </a:pPr>
            <a:r>
              <a:rPr lang="en" sz="1800"/>
              <a:t>itr.next = n</a:t>
            </a:r>
            <a:endParaRPr sz="1800"/>
          </a:p>
        </p:txBody>
      </p:sp>
      <p:sp>
        <p:nvSpPr>
          <p:cNvPr id="164" name="Google Shape;164;p27"/>
          <p:cNvSpPr txBox="1"/>
          <p:nvPr/>
        </p:nvSpPr>
        <p:spPr>
          <a:xfrm>
            <a:off x="376350" y="3928475"/>
            <a:ext cx="4456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Is it different from inserting at start?</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rPr b="1" lang="en">
                <a:solidFill>
                  <a:srgbClr val="FF0000"/>
                </a:solidFill>
                <a:latin typeface="Open Sans"/>
                <a:ea typeface="Open Sans"/>
                <a:cs typeface="Open Sans"/>
                <a:sym typeface="Open Sans"/>
              </a:rPr>
              <a:t>Can you write an algorithm to traverse in a circular linked list?</a:t>
            </a:r>
            <a:endParaRPr b="1">
              <a:solidFill>
                <a:srgbClr val="FF0000"/>
              </a:solidFill>
              <a:latin typeface="Open Sans"/>
              <a:ea typeface="Open Sans"/>
              <a:cs typeface="Open Sans"/>
              <a:sym typeface="Open Sans"/>
            </a:endParaRPr>
          </a:p>
        </p:txBody>
      </p:sp>
      <p:pic>
        <p:nvPicPr>
          <p:cNvPr id="165" name="Google Shape;165;p27"/>
          <p:cNvPicPr preferRelativeResize="0"/>
          <p:nvPr/>
        </p:nvPicPr>
        <p:blipFill>
          <a:blip r:embed="rId3">
            <a:alphaModFix/>
          </a:blip>
          <a:stretch>
            <a:fillRect/>
          </a:stretch>
        </p:blipFill>
        <p:spPr>
          <a:xfrm>
            <a:off x="152400" y="1381025"/>
            <a:ext cx="4487197" cy="231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in Middle</a:t>
            </a:r>
            <a:endParaRPr/>
          </a:p>
        </p:txBody>
      </p:sp>
      <p:sp>
        <p:nvSpPr>
          <p:cNvPr id="171" name="Google Shape;171;p2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Algorithm Insert (Head, x: value, nodeVal: element value ) AFTER A NODE</a:t>
            </a:r>
            <a:endParaRPr sz="1800"/>
          </a:p>
          <a:p>
            <a:pPr indent="-334327" lvl="0" marL="457200" rtl="0" algn="l">
              <a:spcBef>
                <a:spcPts val="1200"/>
              </a:spcBef>
              <a:spcAft>
                <a:spcPts val="0"/>
              </a:spcAft>
              <a:buSzPct val="100000"/>
              <a:buAutoNum type="arabicPeriod"/>
            </a:pPr>
            <a:r>
              <a:rPr lang="en" sz="1800"/>
              <a:t>Let/Create n be the new node</a:t>
            </a:r>
            <a:endParaRPr sz="1800"/>
          </a:p>
          <a:p>
            <a:pPr indent="-334327" lvl="0" marL="457200" rtl="0" algn="l">
              <a:spcBef>
                <a:spcPts val="0"/>
              </a:spcBef>
              <a:spcAft>
                <a:spcPts val="0"/>
              </a:spcAft>
              <a:buSzPct val="100000"/>
              <a:buAutoNum type="arabicPeriod"/>
            </a:pPr>
            <a:r>
              <a:rPr lang="en" sz="1800"/>
              <a:t>n.value = x</a:t>
            </a:r>
            <a:endParaRPr sz="1800"/>
          </a:p>
          <a:p>
            <a:pPr indent="-334327" lvl="0" marL="457200" rtl="0" algn="l">
              <a:spcBef>
                <a:spcPts val="0"/>
              </a:spcBef>
              <a:spcAft>
                <a:spcPts val="0"/>
              </a:spcAft>
              <a:buSzPct val="100000"/>
              <a:buAutoNum type="arabicPeriod"/>
            </a:pPr>
            <a:r>
              <a:rPr lang="en" sz="1800"/>
              <a:t>Let itr = Head</a:t>
            </a:r>
            <a:endParaRPr sz="1800"/>
          </a:p>
          <a:p>
            <a:pPr indent="-334327" lvl="0" marL="457200" rtl="0" algn="l">
              <a:spcBef>
                <a:spcPts val="0"/>
              </a:spcBef>
              <a:spcAft>
                <a:spcPts val="0"/>
              </a:spcAft>
              <a:buSzPct val="100000"/>
              <a:buAutoNum type="arabicPeriod"/>
            </a:pPr>
            <a:r>
              <a:rPr lang="en" sz="1800"/>
              <a:t>while itr.next != Head</a:t>
            </a:r>
            <a:endParaRPr sz="1800"/>
          </a:p>
          <a:p>
            <a:pPr indent="-334327" lvl="0" marL="457200" rtl="0" algn="l">
              <a:spcBef>
                <a:spcPts val="0"/>
              </a:spcBef>
              <a:spcAft>
                <a:spcPts val="0"/>
              </a:spcAft>
              <a:buSzPct val="100000"/>
              <a:buAutoNum type="arabicPeriod"/>
            </a:pPr>
            <a:r>
              <a:rPr lang="en" sz="1800"/>
              <a:t>    if itr.value == nodeVal then</a:t>
            </a:r>
            <a:endParaRPr sz="1800"/>
          </a:p>
          <a:p>
            <a:pPr indent="-334327" lvl="0" marL="457200" rtl="0" algn="l">
              <a:spcBef>
                <a:spcPts val="0"/>
              </a:spcBef>
              <a:spcAft>
                <a:spcPts val="0"/>
              </a:spcAft>
              <a:buSzPct val="100000"/>
              <a:buAutoNum type="arabicPeriod"/>
            </a:pPr>
            <a:r>
              <a:rPr lang="en" sz="1800"/>
              <a:t>        n.next = itr.next</a:t>
            </a:r>
            <a:endParaRPr sz="1800"/>
          </a:p>
          <a:p>
            <a:pPr indent="-334327" lvl="0" marL="457200" rtl="0" algn="l">
              <a:spcBef>
                <a:spcPts val="0"/>
              </a:spcBef>
              <a:spcAft>
                <a:spcPts val="0"/>
              </a:spcAft>
              <a:buSzPct val="100000"/>
              <a:buAutoNum type="arabicPeriod"/>
            </a:pPr>
            <a:r>
              <a:rPr lang="en" sz="1800"/>
              <a:t>        itr.next = n</a:t>
            </a:r>
            <a:endParaRPr sz="1800"/>
          </a:p>
          <a:p>
            <a:pPr indent="-334327" lvl="0" marL="457200" rtl="0" algn="l">
              <a:spcBef>
                <a:spcPts val="0"/>
              </a:spcBef>
              <a:spcAft>
                <a:spcPts val="0"/>
              </a:spcAft>
              <a:buSzPct val="100000"/>
              <a:buAutoNum type="arabicPeriod"/>
            </a:pPr>
            <a:r>
              <a:rPr lang="en" sz="1800"/>
              <a:t>        exit</a:t>
            </a:r>
            <a:endParaRPr sz="1800"/>
          </a:p>
          <a:p>
            <a:pPr indent="-334327" lvl="0" marL="457200" rtl="0" algn="l">
              <a:spcBef>
                <a:spcPts val="0"/>
              </a:spcBef>
              <a:spcAft>
                <a:spcPts val="0"/>
              </a:spcAft>
              <a:buSzPct val="100000"/>
              <a:buAutoNum type="arabicPeriod"/>
            </a:pPr>
            <a:r>
              <a:rPr lang="en" sz="1800"/>
              <a:t>    itr = itr.next</a:t>
            </a:r>
            <a:endParaRPr/>
          </a:p>
        </p:txBody>
      </p:sp>
      <p:sp>
        <p:nvSpPr>
          <p:cNvPr id="172" name="Google Shape;172;p28"/>
          <p:cNvSpPr txBox="1"/>
          <p:nvPr/>
        </p:nvSpPr>
        <p:spPr>
          <a:xfrm>
            <a:off x="263450" y="3760750"/>
            <a:ext cx="44787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After 6</a:t>
            </a:r>
            <a:endParaRPr>
              <a:latin typeface="Open Sans"/>
              <a:ea typeface="Open Sans"/>
              <a:cs typeface="Open Sans"/>
              <a:sym typeface="Open Sans"/>
            </a:endParaRPr>
          </a:p>
        </p:txBody>
      </p:sp>
      <p:pic>
        <p:nvPicPr>
          <p:cNvPr id="173" name="Google Shape;173;p28"/>
          <p:cNvPicPr preferRelativeResize="0"/>
          <p:nvPr/>
        </p:nvPicPr>
        <p:blipFill>
          <a:blip r:embed="rId3">
            <a:alphaModFix/>
          </a:blip>
          <a:stretch>
            <a:fillRect/>
          </a:stretch>
        </p:blipFill>
        <p:spPr>
          <a:xfrm>
            <a:off x="152400" y="1304825"/>
            <a:ext cx="4527601" cy="2263800"/>
          </a:xfrm>
          <a:prstGeom prst="rect">
            <a:avLst/>
          </a:prstGeom>
          <a:noFill/>
          <a:ln>
            <a:noFill/>
          </a:ln>
        </p:spPr>
      </p:pic>
      <p:sp>
        <p:nvSpPr>
          <p:cNvPr id="174" name="Google Shape;174;p28"/>
          <p:cNvSpPr txBox="1"/>
          <p:nvPr/>
        </p:nvSpPr>
        <p:spPr>
          <a:xfrm>
            <a:off x="376350" y="4186350"/>
            <a:ext cx="41958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Is it different from Singly Linked List?</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rPr b="1" lang="en">
                <a:solidFill>
                  <a:srgbClr val="FF0000"/>
                </a:solidFill>
                <a:latin typeface="Open Sans"/>
                <a:ea typeface="Open Sans"/>
                <a:cs typeface="Open Sans"/>
                <a:sym typeface="Open Sans"/>
              </a:rPr>
              <a:t>Write an algorithm to insert an element after k elements.</a:t>
            </a:r>
            <a:endParaRPr b="1">
              <a:solidFill>
                <a:srgbClr val="FF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180" name="Google Shape;180;p2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Deleting at the beginning/start</a:t>
            </a:r>
            <a:endParaRPr sz="1800"/>
          </a:p>
          <a:p>
            <a:pPr indent="-342900" lvl="0" marL="457200" rtl="0" algn="l">
              <a:spcBef>
                <a:spcPts val="0"/>
              </a:spcBef>
              <a:spcAft>
                <a:spcPts val="0"/>
              </a:spcAft>
              <a:buSzPts val="1800"/>
              <a:buChar char="●"/>
            </a:pPr>
            <a:r>
              <a:rPr lang="en" sz="1800"/>
              <a:t>Deleting at the last/end</a:t>
            </a:r>
            <a:endParaRPr sz="1800"/>
          </a:p>
          <a:p>
            <a:pPr indent="-342900" lvl="0" marL="457200" rtl="0" algn="l">
              <a:spcBef>
                <a:spcPts val="0"/>
              </a:spcBef>
              <a:spcAft>
                <a:spcPts val="0"/>
              </a:spcAft>
              <a:buSzPts val="1800"/>
              <a:buChar char="●"/>
            </a:pPr>
            <a:r>
              <a:rPr lang="en" sz="1800"/>
              <a:t>Deleting at the middle</a:t>
            </a:r>
            <a:endParaRPr sz="1800"/>
          </a:p>
          <a:p>
            <a:pPr indent="-342900" lvl="1" marL="914400" rtl="0" algn="l">
              <a:spcBef>
                <a:spcPts val="0"/>
              </a:spcBef>
              <a:spcAft>
                <a:spcPts val="0"/>
              </a:spcAft>
              <a:buSzPts val="1800"/>
              <a:buChar char="○"/>
            </a:pPr>
            <a:r>
              <a:rPr lang="en" sz="1800"/>
              <a:t>Before a node</a:t>
            </a:r>
            <a:endParaRPr sz="1800"/>
          </a:p>
          <a:p>
            <a:pPr indent="-342900" lvl="1" marL="914400" rtl="0" algn="l">
              <a:spcBef>
                <a:spcPts val="0"/>
              </a:spcBef>
              <a:spcAft>
                <a:spcPts val="0"/>
              </a:spcAft>
              <a:buSzPts val="1800"/>
              <a:buChar char="○"/>
            </a:pPr>
            <a:r>
              <a:rPr lang="en" sz="1800"/>
              <a:t>After a node</a:t>
            </a:r>
            <a:endParaRPr/>
          </a:p>
        </p:txBody>
      </p:sp>
      <p:sp>
        <p:nvSpPr>
          <p:cNvPr id="181" name="Google Shape;181;p2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all these cases, we need to know:</a:t>
            </a:r>
            <a:endParaRPr sz="1800"/>
          </a:p>
          <a:p>
            <a:pPr indent="-342900" lvl="0" marL="457200" rtl="0" algn="l">
              <a:spcBef>
                <a:spcPts val="1200"/>
              </a:spcBef>
              <a:spcAft>
                <a:spcPts val="0"/>
              </a:spcAft>
              <a:buSzPts val="1800"/>
              <a:buChar char="●"/>
            </a:pPr>
            <a:r>
              <a:rPr lang="en" sz="1800"/>
              <a:t>Algorithms</a:t>
            </a:r>
            <a:endParaRPr sz="1800"/>
          </a:p>
          <a:p>
            <a:pPr indent="-342900" lvl="0" marL="457200" rtl="0" algn="l">
              <a:spcBef>
                <a:spcPts val="0"/>
              </a:spcBef>
              <a:spcAft>
                <a:spcPts val="0"/>
              </a:spcAft>
              <a:buSzPts val="1800"/>
              <a:buChar char="●"/>
            </a:pPr>
            <a:r>
              <a:rPr lang="en" sz="1800"/>
              <a:t>Updates/Movement of pointers</a:t>
            </a:r>
            <a:endParaRPr sz="1800"/>
          </a:p>
          <a:p>
            <a:pPr indent="-342900" lvl="0" marL="457200" rtl="0" algn="l">
              <a:spcBef>
                <a:spcPts val="0"/>
              </a:spcBef>
              <a:spcAft>
                <a:spcPts val="0"/>
              </a:spcAft>
              <a:buSzPts val="1800"/>
              <a:buChar char="●"/>
            </a:pPr>
            <a:r>
              <a:rPr lang="en" sz="1800"/>
              <a:t>Search Requirements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Searching in Circular Linked List</a:t>
            </a:r>
            <a:endParaRPr/>
          </a:p>
        </p:txBody>
      </p:sp>
      <p:sp>
        <p:nvSpPr>
          <p:cNvPr id="187" name="Google Shape;187;p30"/>
          <p:cNvSpPr txBox="1"/>
          <p:nvPr>
            <p:ph idx="1" type="body"/>
          </p:nvPr>
        </p:nvSpPr>
        <p:spPr>
          <a:xfrm>
            <a:off x="311700" y="1266325"/>
            <a:ext cx="8520600" cy="175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Classwork: Q. Write the algorithm for search a given element. You may assume any number of elements present in the Circular Linked List. However, you need to take care of the cases like (i) empty list (ii) failure: the element may not present (iii) success: the element is present, you need to display its position count from the start.</a:t>
            </a:r>
            <a:endParaRPr/>
          </a:p>
        </p:txBody>
      </p:sp>
      <p:sp>
        <p:nvSpPr>
          <p:cNvPr id="188" name="Google Shape;188;p30"/>
          <p:cNvSpPr txBox="1"/>
          <p:nvPr/>
        </p:nvSpPr>
        <p:spPr>
          <a:xfrm>
            <a:off x="414000" y="3224100"/>
            <a:ext cx="2044800" cy="17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Search:</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3</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20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2</a:t>
            </a:r>
            <a:endParaRPr>
              <a:latin typeface="Open Sans"/>
              <a:ea typeface="Open Sans"/>
              <a:cs typeface="Open Sans"/>
              <a:sym typeface="Open Sans"/>
            </a:endParaRPr>
          </a:p>
        </p:txBody>
      </p:sp>
      <p:pic>
        <p:nvPicPr>
          <p:cNvPr id="189" name="Google Shape;189;p30"/>
          <p:cNvPicPr preferRelativeResize="0"/>
          <p:nvPr/>
        </p:nvPicPr>
        <p:blipFill>
          <a:blip r:embed="rId3">
            <a:alphaModFix/>
          </a:blip>
          <a:stretch>
            <a:fillRect/>
          </a:stretch>
        </p:blipFill>
        <p:spPr>
          <a:xfrm>
            <a:off x="1852624" y="2955950"/>
            <a:ext cx="6954525" cy="250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Start</a:t>
            </a:r>
            <a:endParaRPr/>
          </a:p>
        </p:txBody>
      </p:sp>
      <p:sp>
        <p:nvSpPr>
          <p:cNvPr id="195" name="Google Shape;195;p31"/>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Algorithm Delete (Head)</a:t>
            </a:r>
            <a:endParaRPr sz="1800"/>
          </a:p>
          <a:p>
            <a:pPr indent="-342900" lvl="0" marL="457200" rtl="0" algn="l">
              <a:spcBef>
                <a:spcPts val="1200"/>
              </a:spcBef>
              <a:spcAft>
                <a:spcPts val="0"/>
              </a:spcAft>
              <a:buSzPts val="1800"/>
              <a:buAutoNum type="arabicPeriod"/>
            </a:pPr>
            <a:r>
              <a:rPr lang="en" sz="1800"/>
              <a:t>if Head == NULL then</a:t>
            </a:r>
            <a:endParaRPr sz="1800"/>
          </a:p>
          <a:p>
            <a:pPr indent="-342900" lvl="0" marL="457200" rtl="0" algn="l">
              <a:spcBef>
                <a:spcPts val="0"/>
              </a:spcBef>
              <a:spcAft>
                <a:spcPts val="0"/>
              </a:spcAft>
              <a:buSzPts val="1800"/>
              <a:buAutoNum type="arabicPeriod"/>
            </a:pPr>
            <a:r>
              <a:rPr lang="en" sz="1800"/>
              <a:t>    Print “The list is empty”</a:t>
            </a:r>
            <a:endParaRPr sz="1800"/>
          </a:p>
          <a:p>
            <a:pPr indent="-342900" lvl="0" marL="457200" rtl="0" algn="l">
              <a:spcBef>
                <a:spcPts val="0"/>
              </a:spcBef>
              <a:spcAft>
                <a:spcPts val="0"/>
              </a:spcAft>
              <a:buSzPts val="1800"/>
              <a:buAutoNum type="arabicPeriod"/>
            </a:pPr>
            <a:r>
              <a:rPr lang="en" sz="1800"/>
              <a:t>Let tmp  = Head</a:t>
            </a:r>
            <a:endParaRPr sz="1800"/>
          </a:p>
          <a:p>
            <a:pPr indent="-342900" lvl="0" marL="457200" rtl="0" algn="l">
              <a:spcBef>
                <a:spcPts val="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Head then</a:t>
            </a:r>
            <a:endParaRPr sz="1800"/>
          </a:p>
          <a:p>
            <a:pPr indent="-342900" lvl="0" marL="457200" rtl="0" algn="l">
              <a:spcBef>
                <a:spcPts val="0"/>
              </a:spcBef>
              <a:spcAft>
                <a:spcPts val="0"/>
              </a:spcAft>
              <a:buSzPts val="1800"/>
              <a:buAutoNum type="arabicPeriod"/>
            </a:pPr>
            <a:r>
              <a:rPr lang="en" sz="1800"/>
              <a:t>    itr = itr.next</a:t>
            </a:r>
            <a:endParaRPr sz="1800"/>
          </a:p>
          <a:p>
            <a:pPr indent="-342900" lvl="0" marL="457200" rtl="0" algn="l">
              <a:spcBef>
                <a:spcPts val="0"/>
              </a:spcBef>
              <a:spcAft>
                <a:spcPts val="0"/>
              </a:spcAft>
              <a:buSzPts val="1800"/>
              <a:buAutoNum type="arabicPeriod"/>
            </a:pPr>
            <a:r>
              <a:rPr lang="en" sz="1800"/>
              <a:t>i</a:t>
            </a:r>
            <a:r>
              <a:rPr lang="en" sz="1800"/>
              <a:t>tr.next = Head.next</a:t>
            </a:r>
            <a:endParaRPr sz="1800"/>
          </a:p>
          <a:p>
            <a:pPr indent="-342900" lvl="0" marL="457200" rtl="0" algn="l">
              <a:spcBef>
                <a:spcPts val="0"/>
              </a:spcBef>
              <a:spcAft>
                <a:spcPts val="0"/>
              </a:spcAft>
              <a:buSzPts val="1800"/>
              <a:buAutoNum type="arabicPeriod"/>
            </a:pPr>
            <a:r>
              <a:rPr lang="en" sz="1800"/>
              <a:t>Head = Head.next</a:t>
            </a:r>
            <a:endParaRPr sz="1800"/>
          </a:p>
          <a:p>
            <a:pPr indent="-342900" lvl="0" marL="457200" rtl="0" algn="l">
              <a:spcBef>
                <a:spcPts val="0"/>
              </a:spcBef>
              <a:spcAft>
                <a:spcPts val="0"/>
              </a:spcAft>
              <a:buSzPts val="1800"/>
              <a:buAutoNum type="arabicPeriod"/>
            </a:pPr>
            <a:r>
              <a:rPr lang="en" sz="1800"/>
              <a:t>Delete tmp or Free(tmp)</a:t>
            </a:r>
            <a:endParaRPr sz="1800"/>
          </a:p>
          <a:p>
            <a:pPr indent="-342900" lvl="0" marL="457200" rtl="0" algn="l">
              <a:spcBef>
                <a:spcPts val="0"/>
              </a:spcBef>
              <a:spcAft>
                <a:spcPts val="0"/>
              </a:spcAft>
              <a:buSzPts val="1800"/>
              <a:buAutoNum type="arabicPeriod"/>
            </a:pPr>
            <a:r>
              <a:rPr lang="en" sz="1800"/>
              <a:t>exit</a:t>
            </a:r>
            <a:endParaRPr sz="1800"/>
          </a:p>
        </p:txBody>
      </p:sp>
      <p:pic>
        <p:nvPicPr>
          <p:cNvPr id="196" name="Google Shape;196;p31"/>
          <p:cNvPicPr preferRelativeResize="0"/>
          <p:nvPr/>
        </p:nvPicPr>
        <p:blipFill>
          <a:blip r:embed="rId3">
            <a:alphaModFix/>
          </a:blip>
          <a:stretch>
            <a:fillRect/>
          </a:stretch>
        </p:blipFill>
        <p:spPr>
          <a:xfrm>
            <a:off x="152400" y="1304825"/>
            <a:ext cx="4527601" cy="3201042"/>
          </a:xfrm>
          <a:prstGeom prst="rect">
            <a:avLst/>
          </a:prstGeom>
          <a:noFill/>
          <a:ln>
            <a:noFill/>
          </a:ln>
        </p:spPr>
      </p:pic>
      <p:sp>
        <p:nvSpPr>
          <p:cNvPr id="197" name="Google Shape;197;p31"/>
          <p:cNvSpPr txBox="1"/>
          <p:nvPr/>
        </p:nvSpPr>
        <p:spPr>
          <a:xfrm>
            <a:off x="4414950" y="4414950"/>
            <a:ext cx="41958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Is it different from Singly Linked List? If yes then which line?</a:t>
            </a:r>
            <a:endParaRPr b="1">
              <a:solidFill>
                <a:srgbClr val="FF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Fundamentals of Circular Linked List</a:t>
            </a:r>
            <a:endParaRPr/>
          </a:p>
          <a:p>
            <a:pPr indent="-342900" lvl="0" marL="457200" rtl="0" algn="l">
              <a:spcBef>
                <a:spcPts val="0"/>
              </a:spcBef>
              <a:spcAft>
                <a:spcPts val="0"/>
              </a:spcAft>
              <a:buSzPts val="1800"/>
              <a:buChar char="●"/>
            </a:pPr>
            <a:r>
              <a:rPr lang="en"/>
              <a:t>R</a:t>
            </a:r>
            <a:r>
              <a:rPr lang="en"/>
              <a:t>epresentation on Memory</a:t>
            </a:r>
            <a:endParaRPr/>
          </a:p>
          <a:p>
            <a:pPr indent="-342900" lvl="0" marL="457200" rtl="0" algn="l">
              <a:spcBef>
                <a:spcPts val="0"/>
              </a:spcBef>
              <a:spcAft>
                <a:spcPts val="0"/>
              </a:spcAft>
              <a:buSzPts val="1800"/>
              <a:buChar char="●"/>
            </a:pPr>
            <a:r>
              <a:rPr lang="en"/>
              <a:t>Operations on Circular Linked List: </a:t>
            </a:r>
            <a:endParaRPr/>
          </a:p>
          <a:p>
            <a:pPr indent="-317500" lvl="1" marL="914400" rtl="0" algn="l">
              <a:spcBef>
                <a:spcPts val="0"/>
              </a:spcBef>
              <a:spcAft>
                <a:spcPts val="0"/>
              </a:spcAft>
              <a:buSzPts val="1400"/>
              <a:buChar char="○"/>
            </a:pPr>
            <a:r>
              <a:rPr lang="en"/>
              <a:t>Inserting an element</a:t>
            </a:r>
            <a:endParaRPr/>
          </a:p>
          <a:p>
            <a:pPr indent="-317500" lvl="1" marL="914400" rtl="0" algn="l">
              <a:spcBef>
                <a:spcPts val="0"/>
              </a:spcBef>
              <a:spcAft>
                <a:spcPts val="0"/>
              </a:spcAft>
              <a:buSzPts val="1400"/>
              <a:buChar char="○"/>
            </a:pPr>
            <a:r>
              <a:rPr lang="en"/>
              <a:t>Searching an element</a:t>
            </a:r>
            <a:endParaRPr/>
          </a:p>
          <a:p>
            <a:pPr indent="-317500" lvl="1" marL="914400" rtl="0" algn="l">
              <a:spcBef>
                <a:spcPts val="0"/>
              </a:spcBef>
              <a:spcAft>
                <a:spcPts val="0"/>
              </a:spcAft>
              <a:buSzPts val="1400"/>
              <a:buChar char="○"/>
            </a:pPr>
            <a:r>
              <a:rPr lang="en"/>
              <a:t>Deleting an element</a:t>
            </a:r>
            <a:endParaRPr/>
          </a:p>
          <a:p>
            <a:pPr indent="-342900" lvl="0" marL="457200" rtl="0" algn="l">
              <a:spcBef>
                <a:spcPts val="0"/>
              </a:spcBef>
              <a:spcAft>
                <a:spcPts val="0"/>
              </a:spcAft>
              <a:buSzPts val="1800"/>
              <a:buChar char="●"/>
            </a:pPr>
            <a:r>
              <a:rPr lang="en"/>
              <a:t>Homework</a:t>
            </a:r>
            <a:endParaRPr/>
          </a:p>
          <a:p>
            <a:pPr indent="-342900" lvl="0" marL="457200" rtl="0" algn="l">
              <a:spcBef>
                <a:spcPts val="0"/>
              </a:spcBef>
              <a:spcAft>
                <a:spcPts val="0"/>
              </a:spcAft>
              <a:buSzPts val="1800"/>
              <a:buChar char="●"/>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End</a:t>
            </a:r>
            <a:endParaRPr/>
          </a:p>
        </p:txBody>
      </p:sp>
      <p:sp>
        <p:nvSpPr>
          <p:cNvPr id="203" name="Google Shape;203;p3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t>Algorithm Delete (Head)</a:t>
            </a:r>
            <a:endParaRPr sz="1800"/>
          </a:p>
          <a:p>
            <a:pPr indent="-317182" lvl="0" marL="457200" rtl="0" algn="l">
              <a:spcBef>
                <a:spcPts val="1200"/>
              </a:spcBef>
              <a:spcAft>
                <a:spcPts val="0"/>
              </a:spcAft>
              <a:buSzPct val="100000"/>
              <a:buAutoNum type="arabicPeriod"/>
            </a:pPr>
            <a:r>
              <a:rPr lang="en" sz="1800"/>
              <a:t>if Head == NULL then</a:t>
            </a:r>
            <a:endParaRPr sz="1800"/>
          </a:p>
          <a:p>
            <a:pPr indent="-317182" lvl="0" marL="457200" rtl="0" algn="l">
              <a:spcBef>
                <a:spcPts val="0"/>
              </a:spcBef>
              <a:spcAft>
                <a:spcPts val="0"/>
              </a:spcAft>
              <a:buSzPct val="100000"/>
              <a:buAutoNum type="arabicPeriod"/>
            </a:pPr>
            <a:r>
              <a:rPr lang="en" sz="1800"/>
              <a:t>    Print “The list is empty”</a:t>
            </a:r>
            <a:endParaRPr sz="1800"/>
          </a:p>
          <a:p>
            <a:pPr indent="-317182" lvl="0" marL="457200" rtl="0" algn="l">
              <a:spcBef>
                <a:spcPts val="0"/>
              </a:spcBef>
              <a:spcAft>
                <a:spcPts val="0"/>
              </a:spcAft>
              <a:buSzPct val="100000"/>
              <a:buAutoNum type="arabicPeriod"/>
            </a:pPr>
            <a:r>
              <a:rPr lang="en" sz="1800"/>
              <a:t>else if Head.next == Head then</a:t>
            </a:r>
            <a:endParaRPr sz="1800"/>
          </a:p>
          <a:p>
            <a:pPr indent="-317182" lvl="0" marL="457200" rtl="0" algn="l">
              <a:spcBef>
                <a:spcPts val="0"/>
              </a:spcBef>
              <a:spcAft>
                <a:spcPts val="0"/>
              </a:spcAft>
              <a:buSzPct val="100000"/>
              <a:buAutoNum type="arabicPeriod"/>
            </a:pPr>
            <a:r>
              <a:rPr lang="en" sz="1800"/>
              <a:t>    tmp = Head</a:t>
            </a:r>
            <a:endParaRPr sz="1800"/>
          </a:p>
          <a:p>
            <a:pPr indent="-317182" lvl="0" marL="457200" rtl="0" algn="l">
              <a:spcBef>
                <a:spcPts val="0"/>
              </a:spcBef>
              <a:spcAft>
                <a:spcPts val="0"/>
              </a:spcAft>
              <a:buSzPct val="100000"/>
              <a:buAutoNum type="arabicPeriod"/>
            </a:pPr>
            <a:r>
              <a:rPr lang="en" sz="1800"/>
              <a:t>    Head = NULL</a:t>
            </a:r>
            <a:endParaRPr sz="1800"/>
          </a:p>
          <a:p>
            <a:pPr indent="-317182" lvl="0" marL="457200" rtl="0" algn="l">
              <a:spcBef>
                <a:spcPts val="0"/>
              </a:spcBef>
              <a:spcAft>
                <a:spcPts val="0"/>
              </a:spcAft>
              <a:buSzPct val="100000"/>
              <a:buAutoNum type="arabicPeriod"/>
            </a:pPr>
            <a:r>
              <a:rPr lang="en" sz="1800"/>
              <a:t>    Delete tmp</a:t>
            </a:r>
            <a:endParaRPr sz="1800"/>
          </a:p>
          <a:p>
            <a:pPr indent="-317182" lvl="0" marL="457200" rtl="0" algn="l">
              <a:spcBef>
                <a:spcPts val="0"/>
              </a:spcBef>
              <a:spcAft>
                <a:spcPts val="0"/>
              </a:spcAft>
              <a:buSzPct val="100000"/>
              <a:buAutoNum type="arabicPeriod"/>
            </a:pPr>
            <a:r>
              <a:rPr lang="en" sz="1800"/>
              <a:t>else </a:t>
            </a:r>
            <a:endParaRPr sz="1800"/>
          </a:p>
          <a:p>
            <a:pPr indent="-317182" lvl="0" marL="457200" rtl="0" algn="l">
              <a:spcBef>
                <a:spcPts val="0"/>
              </a:spcBef>
              <a:spcAft>
                <a:spcPts val="0"/>
              </a:spcAft>
              <a:buSzPct val="100000"/>
              <a:buAutoNum type="arabicPeriod"/>
            </a:pPr>
            <a:r>
              <a:rPr lang="en" sz="1800"/>
              <a:t>    Let itr = Head</a:t>
            </a:r>
            <a:endParaRPr sz="1800"/>
          </a:p>
          <a:p>
            <a:pPr indent="-317182" lvl="0" marL="457200" rtl="0" algn="l">
              <a:spcBef>
                <a:spcPts val="0"/>
              </a:spcBef>
              <a:spcAft>
                <a:spcPts val="0"/>
              </a:spcAft>
              <a:buSzPct val="100000"/>
              <a:buAutoNum type="arabicPeriod"/>
            </a:pPr>
            <a:r>
              <a:rPr lang="en" sz="1800"/>
              <a:t>    while itr.next.next != Head</a:t>
            </a:r>
            <a:endParaRPr sz="1800"/>
          </a:p>
          <a:p>
            <a:pPr indent="-317182" lvl="0" marL="457200" rtl="0" algn="l">
              <a:spcBef>
                <a:spcPts val="0"/>
              </a:spcBef>
              <a:spcAft>
                <a:spcPts val="0"/>
              </a:spcAft>
              <a:buSzPct val="100000"/>
              <a:buAutoNum type="arabicPeriod"/>
            </a:pPr>
            <a:r>
              <a:rPr lang="en" sz="1800"/>
              <a:t>        itr = itr.next</a:t>
            </a:r>
            <a:endParaRPr sz="1800"/>
          </a:p>
          <a:p>
            <a:pPr indent="-317182" lvl="0" marL="457200" rtl="0" algn="l">
              <a:spcBef>
                <a:spcPts val="0"/>
              </a:spcBef>
              <a:spcAft>
                <a:spcPts val="0"/>
              </a:spcAft>
              <a:buSzPct val="100000"/>
              <a:buAutoNum type="arabicPeriod"/>
            </a:pPr>
            <a:r>
              <a:rPr lang="en" sz="1800"/>
              <a:t>    tmp = itr.next</a:t>
            </a:r>
            <a:endParaRPr sz="1800"/>
          </a:p>
          <a:p>
            <a:pPr indent="-317182" lvl="0" marL="457200" rtl="0" algn="l">
              <a:spcBef>
                <a:spcPts val="0"/>
              </a:spcBef>
              <a:spcAft>
                <a:spcPts val="0"/>
              </a:spcAft>
              <a:buSzPct val="100000"/>
              <a:buAutoNum type="arabicPeriod"/>
            </a:pPr>
            <a:r>
              <a:rPr lang="en" sz="1800"/>
              <a:t>    itr.next = NULL</a:t>
            </a:r>
            <a:endParaRPr sz="1800"/>
          </a:p>
          <a:p>
            <a:pPr indent="-317182" lvl="0" marL="457200" rtl="0" algn="l">
              <a:spcBef>
                <a:spcPts val="0"/>
              </a:spcBef>
              <a:spcAft>
                <a:spcPts val="0"/>
              </a:spcAft>
              <a:buSzPct val="100000"/>
              <a:buAutoNum type="arabicPeriod"/>
            </a:pPr>
            <a:r>
              <a:rPr lang="en" sz="1800"/>
              <a:t>    Delete tmp</a:t>
            </a:r>
            <a:endParaRPr sz="1800"/>
          </a:p>
        </p:txBody>
      </p:sp>
      <p:sp>
        <p:nvSpPr>
          <p:cNvPr id="204" name="Google Shape;204;p32"/>
          <p:cNvSpPr txBox="1"/>
          <p:nvPr/>
        </p:nvSpPr>
        <p:spPr>
          <a:xfrm>
            <a:off x="250900" y="4315975"/>
            <a:ext cx="44661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What is the meaning of line 5?</a:t>
            </a:r>
            <a:endParaRPr b="1">
              <a:solidFill>
                <a:srgbClr val="FF0000"/>
              </a:solidFill>
              <a:latin typeface="Open Sans"/>
              <a:ea typeface="Open Sans"/>
              <a:cs typeface="Open Sans"/>
              <a:sym typeface="Open Sans"/>
            </a:endParaRPr>
          </a:p>
        </p:txBody>
      </p:sp>
      <p:pic>
        <p:nvPicPr>
          <p:cNvPr id="205" name="Google Shape;205;p32"/>
          <p:cNvPicPr preferRelativeResize="0"/>
          <p:nvPr/>
        </p:nvPicPr>
        <p:blipFill>
          <a:blip r:embed="rId3">
            <a:alphaModFix/>
          </a:blip>
          <a:stretch>
            <a:fillRect/>
          </a:stretch>
        </p:blipFill>
        <p:spPr>
          <a:xfrm>
            <a:off x="457200" y="1304825"/>
            <a:ext cx="3815810" cy="285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in Middle</a:t>
            </a:r>
            <a:endParaRPr/>
          </a:p>
        </p:txBody>
      </p:sp>
      <p:sp>
        <p:nvSpPr>
          <p:cNvPr id="211" name="Google Shape;211;p3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Algorithm Delete (Head, x: value) [After 11]</a:t>
            </a:r>
            <a:endParaRPr sz="1800"/>
          </a:p>
          <a:p>
            <a:pPr indent="-342900" lvl="0" marL="457200" rtl="0" algn="l">
              <a:spcBef>
                <a:spcPts val="120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Head</a:t>
            </a:r>
            <a:endParaRPr sz="1800"/>
          </a:p>
          <a:p>
            <a:pPr indent="-342900" lvl="0" marL="457200" rtl="0" algn="l">
              <a:spcBef>
                <a:spcPts val="0"/>
              </a:spcBef>
              <a:spcAft>
                <a:spcPts val="0"/>
              </a:spcAft>
              <a:buSzPts val="1800"/>
              <a:buAutoNum type="arabicPeriod"/>
            </a:pPr>
            <a:r>
              <a:rPr lang="en" sz="1800"/>
              <a:t>    if itr.value == x then</a:t>
            </a:r>
            <a:endParaRPr sz="1800"/>
          </a:p>
          <a:p>
            <a:pPr indent="-342900" lvl="0" marL="457200" rtl="0" algn="l">
              <a:spcBef>
                <a:spcPts val="0"/>
              </a:spcBef>
              <a:spcAft>
                <a:spcPts val="0"/>
              </a:spcAft>
              <a:buSzPts val="1800"/>
              <a:buAutoNum type="arabicPeriod"/>
            </a:pPr>
            <a:r>
              <a:rPr lang="en" sz="1800"/>
              <a:t>        itr.next = itr.next.next</a:t>
            </a:r>
            <a:endParaRPr sz="1800"/>
          </a:p>
          <a:p>
            <a:pPr indent="-342900" lvl="0" marL="457200" rtl="0" algn="l">
              <a:spcBef>
                <a:spcPts val="0"/>
              </a:spcBef>
              <a:spcAft>
                <a:spcPts val="0"/>
              </a:spcAft>
              <a:buSzPts val="1800"/>
              <a:buAutoNum type="arabicPeriod"/>
            </a:pPr>
            <a:r>
              <a:rPr lang="en" sz="1800"/>
              <a:t>        tmp = itr.next</a:t>
            </a:r>
            <a:endParaRPr sz="1800"/>
          </a:p>
          <a:p>
            <a:pPr indent="-342900" lvl="0" marL="457200" rtl="0" algn="l">
              <a:spcBef>
                <a:spcPts val="0"/>
              </a:spcBef>
              <a:spcAft>
                <a:spcPts val="0"/>
              </a:spcAft>
              <a:buSzPts val="1800"/>
              <a:buAutoNum type="arabicPeriod"/>
            </a:pPr>
            <a:r>
              <a:rPr lang="en" sz="1800"/>
              <a:t>        Delete tmp</a:t>
            </a:r>
            <a:endParaRPr sz="1800"/>
          </a:p>
          <a:p>
            <a:pPr indent="-342900" lvl="0" marL="457200" rtl="0" algn="l">
              <a:spcBef>
                <a:spcPts val="0"/>
              </a:spcBef>
              <a:spcAft>
                <a:spcPts val="0"/>
              </a:spcAft>
              <a:buSzPts val="1800"/>
              <a:buAutoNum type="arabicPeriod"/>
            </a:pPr>
            <a:r>
              <a:rPr lang="en" sz="1800"/>
              <a:t>        exit</a:t>
            </a:r>
            <a:endParaRPr sz="1800"/>
          </a:p>
          <a:p>
            <a:pPr indent="-342900" lvl="0" marL="457200" rtl="0" algn="l">
              <a:spcBef>
                <a:spcPts val="0"/>
              </a:spcBef>
              <a:spcAft>
                <a:spcPts val="0"/>
              </a:spcAft>
              <a:buSzPts val="1800"/>
              <a:buAutoNum type="arabicPeriod"/>
            </a:pPr>
            <a:r>
              <a:rPr lang="en" sz="1800"/>
              <a:t>    itr = itr.next</a:t>
            </a:r>
            <a:endParaRPr/>
          </a:p>
        </p:txBody>
      </p:sp>
      <p:sp>
        <p:nvSpPr>
          <p:cNvPr id="212" name="Google Shape;212;p33"/>
          <p:cNvSpPr txBox="1"/>
          <p:nvPr/>
        </p:nvSpPr>
        <p:spPr>
          <a:xfrm>
            <a:off x="397175" y="4302000"/>
            <a:ext cx="37938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Can you write an algorithm to delete a specific node?</a:t>
            </a:r>
            <a:endParaRPr>
              <a:solidFill>
                <a:srgbClr val="FF0000"/>
              </a:solidFill>
              <a:latin typeface="Open Sans"/>
              <a:ea typeface="Open Sans"/>
              <a:cs typeface="Open Sans"/>
              <a:sym typeface="Open Sans"/>
            </a:endParaRPr>
          </a:p>
        </p:txBody>
      </p:sp>
      <p:pic>
        <p:nvPicPr>
          <p:cNvPr id="213" name="Google Shape;213;p33"/>
          <p:cNvPicPr preferRelativeResize="0"/>
          <p:nvPr/>
        </p:nvPicPr>
        <p:blipFill>
          <a:blip r:embed="rId3">
            <a:alphaModFix/>
          </a:blip>
          <a:stretch>
            <a:fillRect/>
          </a:stretch>
        </p:blipFill>
        <p:spPr>
          <a:xfrm>
            <a:off x="152400" y="1304825"/>
            <a:ext cx="4527600" cy="24979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 on Memory</a:t>
            </a:r>
            <a:endParaRPr/>
          </a:p>
        </p:txBody>
      </p:sp>
      <p:sp>
        <p:nvSpPr>
          <p:cNvPr id="219" name="Google Shape;219;p34"/>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20" name="Google Shape;220;p3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Define</a:t>
            </a:r>
            <a:endParaRPr/>
          </a:p>
          <a:p>
            <a:pPr indent="-342900" lvl="0" marL="457200" rtl="0" algn="l">
              <a:spcBef>
                <a:spcPts val="0"/>
              </a:spcBef>
              <a:spcAft>
                <a:spcPts val="0"/>
              </a:spcAft>
              <a:buSzPts val="1800"/>
              <a:buChar char="●"/>
            </a:pPr>
            <a:r>
              <a:rPr lang="en"/>
              <a:t>Underflow</a:t>
            </a:r>
            <a:endParaRPr/>
          </a:p>
          <a:p>
            <a:pPr indent="-342900" lvl="0" marL="457200" rtl="0" algn="l">
              <a:spcBef>
                <a:spcPts val="0"/>
              </a:spcBef>
              <a:spcAft>
                <a:spcPts val="0"/>
              </a:spcAft>
              <a:buSzPts val="1800"/>
              <a:buChar char="●"/>
            </a:pPr>
            <a:r>
              <a:rPr lang="en"/>
              <a:t>Overflow</a:t>
            </a:r>
            <a:endParaRPr/>
          </a:p>
          <a:p>
            <a:pPr indent="-342900" lvl="0" marL="457200" rtl="0" algn="l">
              <a:spcBef>
                <a:spcPts val="0"/>
              </a:spcBef>
              <a:spcAft>
                <a:spcPts val="0"/>
              </a:spcAft>
              <a:buSzPts val="1800"/>
              <a:buChar char="●"/>
            </a:pPr>
            <a:r>
              <a:rPr lang="en"/>
              <a:t>Knowledge Check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a:t>
            </a:r>
            <a:endParaRPr/>
          </a:p>
        </p:txBody>
      </p:sp>
      <p:sp>
        <p:nvSpPr>
          <p:cNvPr id="226" name="Google Shape;226;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Circular </a:t>
            </a:r>
            <a:r>
              <a:rPr lang="en"/>
              <a:t>Linked List can be defined by allocating memory dynamically.</a:t>
            </a:r>
            <a:endParaRPr/>
          </a:p>
          <a:p>
            <a:pPr indent="-342900" lvl="0" marL="457200" rtl="0" algn="l">
              <a:spcBef>
                <a:spcPts val="0"/>
              </a:spcBef>
              <a:spcAft>
                <a:spcPts val="0"/>
              </a:spcAft>
              <a:buSzPts val="1800"/>
              <a:buChar char="●"/>
            </a:pPr>
            <a:r>
              <a:rPr lang="en"/>
              <a:t>Any data of the linked list is represented as a node.</a:t>
            </a:r>
            <a:endParaRPr/>
          </a:p>
          <a:p>
            <a:pPr indent="-342900" lvl="0" marL="457200" rtl="0" algn="l">
              <a:spcBef>
                <a:spcPts val="0"/>
              </a:spcBef>
              <a:spcAft>
                <a:spcPts val="0"/>
              </a:spcAft>
              <a:buSzPts val="1800"/>
              <a:buChar char="●"/>
            </a:pPr>
            <a:r>
              <a:rPr lang="en"/>
              <a:t>A node contains two fields i.e. data stored at that particular node and the pointer/reference which contains the address of the next node.</a:t>
            </a:r>
            <a:endParaRPr/>
          </a:p>
          <a:p>
            <a:pPr indent="-317500" lvl="1" marL="914400" rtl="0" algn="l">
              <a:spcBef>
                <a:spcPts val="0"/>
              </a:spcBef>
              <a:spcAft>
                <a:spcPts val="0"/>
              </a:spcAft>
              <a:buSzPts val="1400"/>
              <a:buChar char="○"/>
            </a:pPr>
            <a:r>
              <a:rPr lang="en"/>
              <a:t>Data field: can be of any type and it holds the actual data.</a:t>
            </a:r>
            <a:endParaRPr/>
          </a:p>
          <a:p>
            <a:pPr indent="-317500" lvl="1" marL="914400" rtl="0" algn="l">
              <a:spcBef>
                <a:spcPts val="0"/>
              </a:spcBef>
              <a:spcAft>
                <a:spcPts val="0"/>
              </a:spcAft>
              <a:buSzPts val="1400"/>
              <a:buChar char="○"/>
            </a:pPr>
            <a:r>
              <a:rPr lang="en"/>
              <a:t>Pointer: it must be a pointer type (???) and it does not have data, rather metadata.</a:t>
            </a:r>
            <a:endParaRPr/>
          </a:p>
          <a:p>
            <a:pPr indent="-342900" lvl="0" marL="457200" rtl="0" algn="l">
              <a:spcBef>
                <a:spcPts val="0"/>
              </a:spcBef>
              <a:spcAft>
                <a:spcPts val="0"/>
              </a:spcAft>
              <a:buSzPts val="1800"/>
              <a:buChar char="●"/>
            </a:pPr>
            <a:r>
              <a:rPr lang="en"/>
              <a:t>Head: A special pointer that always points to the first node.</a:t>
            </a:r>
            <a:endParaRPr/>
          </a:p>
          <a:p>
            <a:pPr indent="-342900" lvl="0" marL="457200" rtl="0" algn="l">
              <a:spcBef>
                <a:spcPts val="0"/>
              </a:spcBef>
              <a:spcAft>
                <a:spcPts val="0"/>
              </a:spcAft>
              <a:buSzPts val="1800"/>
              <a:buChar char="●"/>
            </a:pPr>
            <a:r>
              <a:rPr lang="en"/>
              <a:t>The last node points to the first node.</a:t>
            </a:r>
            <a:endParaRPr/>
          </a:p>
          <a:p>
            <a:pPr indent="-342900" lvl="0" marL="457200" rtl="0" algn="l">
              <a:spcBef>
                <a:spcPts val="0"/>
              </a:spcBef>
              <a:spcAft>
                <a:spcPts val="0"/>
              </a:spcAft>
              <a:buClr>
                <a:schemeClr val="accent1"/>
              </a:buClr>
              <a:buSzPts val="1800"/>
              <a:buChar char="●"/>
            </a:pPr>
            <a:r>
              <a:rPr lang="en">
                <a:solidFill>
                  <a:schemeClr val="accent1"/>
                </a:solidFill>
              </a:rPr>
              <a:t>Size: Not an attribute of Circular Linked List.</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232" name="Google Shape;232;p36"/>
          <p:cNvPicPr preferRelativeResize="0"/>
          <p:nvPr/>
        </p:nvPicPr>
        <p:blipFill>
          <a:blip r:embed="rId3">
            <a:alphaModFix/>
          </a:blip>
          <a:stretch>
            <a:fillRect/>
          </a:stretch>
        </p:blipFill>
        <p:spPr>
          <a:xfrm>
            <a:off x="152400" y="1304825"/>
            <a:ext cx="6553379" cy="3686276"/>
          </a:xfrm>
          <a:prstGeom prst="rect">
            <a:avLst/>
          </a:prstGeom>
          <a:noFill/>
          <a:ln>
            <a:noFill/>
          </a:ln>
        </p:spPr>
      </p:pic>
      <p:sp>
        <p:nvSpPr>
          <p:cNvPr id="233" name="Google Shape;233;p36"/>
          <p:cNvSpPr txBox="1"/>
          <p:nvPr/>
        </p:nvSpPr>
        <p:spPr>
          <a:xfrm>
            <a:off x="6887275" y="1379975"/>
            <a:ext cx="1681200" cy="3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Mark the memory addresses.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last node has the address of the first node in its next ptr.</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 Underflow vs Overflow (Phenomenon)</a:t>
            </a:r>
            <a:endParaRPr/>
          </a:p>
        </p:txBody>
      </p:sp>
      <p:sp>
        <p:nvSpPr>
          <p:cNvPr id="239" name="Google Shape;239;p3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Overflow</a:t>
            </a:r>
            <a:endParaRPr/>
          </a:p>
          <a:p>
            <a:pPr indent="-317500" lvl="0" marL="457200" rtl="0" algn="l">
              <a:spcBef>
                <a:spcPts val="1200"/>
              </a:spcBef>
              <a:spcAft>
                <a:spcPts val="0"/>
              </a:spcAft>
              <a:buSzPts val="1400"/>
              <a:buChar char="●"/>
            </a:pPr>
            <a:r>
              <a:rPr lang="en"/>
              <a:t>Occurs while doing insertion operations</a:t>
            </a:r>
            <a:endParaRPr/>
          </a:p>
          <a:p>
            <a:pPr indent="-317500" lvl="0" marL="457200" rtl="0" algn="l">
              <a:spcBef>
                <a:spcPts val="0"/>
              </a:spcBef>
              <a:spcAft>
                <a:spcPts val="0"/>
              </a:spcAft>
              <a:buSzPts val="1400"/>
              <a:buChar char="●"/>
            </a:pPr>
            <a:r>
              <a:rPr lang="en"/>
              <a:t>Happens if the the memory is full and new node cannot be created</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NewNode == NULL (whole node is null)</a:t>
            </a:r>
            <a:endParaRPr/>
          </a:p>
          <a:p>
            <a:pPr indent="0" lvl="0" marL="0" rtl="0" algn="l">
              <a:spcBef>
                <a:spcPts val="1200"/>
              </a:spcBef>
              <a:spcAft>
                <a:spcPts val="0"/>
              </a:spcAft>
              <a:buNone/>
            </a:pPr>
            <a:r>
              <a:rPr lang="en"/>
              <a:t>Is there any change required in Insertion operation? </a:t>
            </a:r>
            <a:endParaRPr/>
          </a:p>
          <a:p>
            <a:pPr indent="0" lvl="0" marL="0" rtl="0" algn="l">
              <a:spcBef>
                <a:spcPts val="1200"/>
              </a:spcBef>
              <a:spcAft>
                <a:spcPts val="1200"/>
              </a:spcAft>
              <a:buNone/>
            </a:pPr>
            <a:r>
              <a:t/>
            </a:r>
            <a:endParaRPr/>
          </a:p>
        </p:txBody>
      </p:sp>
      <p:sp>
        <p:nvSpPr>
          <p:cNvPr id="240" name="Google Shape;240;p3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Underflow</a:t>
            </a:r>
            <a:endParaRPr/>
          </a:p>
          <a:p>
            <a:pPr indent="-317500" lvl="0" marL="457200" rtl="0" algn="l">
              <a:spcBef>
                <a:spcPts val="1200"/>
              </a:spcBef>
              <a:spcAft>
                <a:spcPts val="0"/>
              </a:spcAft>
              <a:buSzPts val="1400"/>
              <a:buChar char="●"/>
            </a:pPr>
            <a:r>
              <a:rPr lang="en"/>
              <a:t>Occurs while doing deletion operations</a:t>
            </a:r>
            <a:endParaRPr/>
          </a:p>
          <a:p>
            <a:pPr indent="-317500" lvl="0" marL="457200" rtl="0" algn="l">
              <a:spcBef>
                <a:spcPts val="0"/>
              </a:spcBef>
              <a:spcAft>
                <a:spcPts val="0"/>
              </a:spcAft>
              <a:buSzPts val="1400"/>
              <a:buChar char="●"/>
            </a:pPr>
            <a:r>
              <a:rPr lang="en"/>
              <a:t>Happens if the list is empty</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Head == NULL</a:t>
            </a:r>
            <a:endParaRPr/>
          </a:p>
          <a:p>
            <a:pPr indent="0" lvl="0" marL="0" rtl="0" algn="l">
              <a:spcBef>
                <a:spcPts val="1200"/>
              </a:spcBef>
              <a:spcAft>
                <a:spcPts val="1200"/>
              </a:spcAft>
              <a:buNone/>
            </a:pPr>
            <a:r>
              <a:rPr lang="en"/>
              <a:t>Is there any change required in Deletion operation?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246" name="Google Shape;246;p3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70000" lnSpcReduction="20000"/>
          </a:bodyPr>
          <a:lstStyle/>
          <a:p>
            <a:pPr indent="-290830" lvl="0" marL="457200" rtl="0" algn="l">
              <a:spcBef>
                <a:spcPts val="0"/>
              </a:spcBef>
              <a:spcAft>
                <a:spcPts val="0"/>
              </a:spcAft>
              <a:buSzPct val="100000"/>
              <a:buAutoNum type="arabicPeriod"/>
            </a:pPr>
            <a:r>
              <a:rPr lang="en"/>
              <a:t>In a circular linked list organization,insertion of a record involves modification of how many pointers at most:</a:t>
            </a:r>
            <a:endParaRPr/>
          </a:p>
          <a:p>
            <a:pPr indent="0" lvl="0" marL="0" rtl="0" algn="l">
              <a:spcBef>
                <a:spcPts val="1200"/>
              </a:spcBef>
              <a:spcAft>
                <a:spcPts val="0"/>
              </a:spcAft>
              <a:buNone/>
            </a:pPr>
            <a:r>
              <a:rPr lang="en"/>
              <a:t>a) 1</a:t>
            </a:r>
            <a:endParaRPr/>
          </a:p>
          <a:p>
            <a:pPr indent="0" lvl="0" marL="0" rtl="0" algn="l">
              <a:spcBef>
                <a:spcPts val="1200"/>
              </a:spcBef>
              <a:spcAft>
                <a:spcPts val="0"/>
              </a:spcAft>
              <a:buNone/>
            </a:pPr>
            <a:r>
              <a:rPr lang="en"/>
              <a:t>b) 2</a:t>
            </a:r>
            <a:endParaRPr/>
          </a:p>
          <a:p>
            <a:pPr indent="0" lvl="0" marL="0" rtl="0" algn="l">
              <a:spcBef>
                <a:spcPts val="1200"/>
              </a:spcBef>
              <a:spcAft>
                <a:spcPts val="0"/>
              </a:spcAft>
              <a:buNone/>
            </a:pPr>
            <a:r>
              <a:rPr lang="en"/>
              <a:t>c) 5</a:t>
            </a:r>
            <a:endParaRPr/>
          </a:p>
          <a:p>
            <a:pPr indent="0" lvl="0" marL="0" rtl="0" algn="l">
              <a:spcBef>
                <a:spcPts val="1200"/>
              </a:spcBef>
              <a:spcAft>
                <a:spcPts val="0"/>
              </a:spcAft>
              <a:buNone/>
            </a:pPr>
            <a:r>
              <a:rPr lang="en"/>
              <a:t>d) 0</a:t>
            </a:r>
            <a:endParaRPr/>
          </a:p>
          <a:p>
            <a:pPr indent="-290830" lvl="0" marL="457200" rtl="0" algn="l">
              <a:spcBef>
                <a:spcPts val="1200"/>
              </a:spcBef>
              <a:spcAft>
                <a:spcPts val="0"/>
              </a:spcAft>
              <a:buSzPct val="100000"/>
              <a:buAutoNum type="arabicPeriod"/>
            </a:pPr>
            <a:r>
              <a:rPr lang="en"/>
              <a:t>What is the time complexity of searching for an element in a circular linked list?</a:t>
            </a:r>
            <a:endParaRPr/>
          </a:p>
          <a:p>
            <a:pPr indent="0" lvl="0" marL="0" rtl="0" algn="l">
              <a:spcBef>
                <a:spcPts val="1200"/>
              </a:spcBef>
              <a:spcAft>
                <a:spcPts val="0"/>
              </a:spcAft>
              <a:buNone/>
            </a:pPr>
            <a:r>
              <a:rPr lang="en"/>
              <a:t>a) O(n)</a:t>
            </a:r>
            <a:endParaRPr/>
          </a:p>
          <a:p>
            <a:pPr indent="0" lvl="0" marL="0" rtl="0" algn="l">
              <a:spcBef>
                <a:spcPts val="1200"/>
              </a:spcBef>
              <a:spcAft>
                <a:spcPts val="0"/>
              </a:spcAft>
              <a:buNone/>
            </a:pPr>
            <a:r>
              <a:rPr lang="en"/>
              <a:t>b) O(nlogn)</a:t>
            </a:r>
            <a:endParaRPr/>
          </a:p>
          <a:p>
            <a:pPr indent="0" lvl="0" marL="0" rtl="0" algn="l">
              <a:spcBef>
                <a:spcPts val="1200"/>
              </a:spcBef>
              <a:spcAft>
                <a:spcPts val="0"/>
              </a:spcAft>
              <a:buNone/>
            </a:pPr>
            <a:r>
              <a:rPr lang="en"/>
              <a:t>c) O(1)</a:t>
            </a:r>
            <a:endParaRPr/>
          </a:p>
          <a:p>
            <a:pPr indent="0" lvl="0" marL="0" rtl="0" algn="l">
              <a:spcBef>
                <a:spcPts val="1200"/>
              </a:spcBef>
              <a:spcAft>
                <a:spcPts val="1200"/>
              </a:spcAft>
              <a:buNone/>
            </a:pPr>
            <a:r>
              <a:rPr lang="en"/>
              <a:t>d) O(n^2)</a:t>
            </a:r>
            <a:endParaRPr/>
          </a:p>
        </p:txBody>
      </p:sp>
      <p:sp>
        <p:nvSpPr>
          <p:cNvPr id="247" name="Google Shape;247;p3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3A3A3A"/>
                </a:solidFill>
                <a:highlight>
                  <a:srgbClr val="FFFFFF"/>
                </a:highlight>
              </a:rPr>
              <a:t>3. What differentiates a circular linked list from a normal linked list?</a:t>
            </a:r>
            <a:endParaRPr sz="1150">
              <a:solidFill>
                <a:srgbClr val="3A3A3A"/>
              </a:solidFill>
              <a:highlight>
                <a:srgbClr val="FFFFFF"/>
              </a:highlight>
            </a:endParaRPr>
          </a:p>
          <a:p>
            <a:pPr indent="0" lvl="0" marL="0" rtl="0" algn="l">
              <a:spcBef>
                <a:spcPts val="1200"/>
              </a:spcBef>
              <a:spcAft>
                <a:spcPts val="0"/>
              </a:spcAft>
              <a:buNone/>
            </a:pPr>
            <a:r>
              <a:rPr lang="en" sz="1150">
                <a:solidFill>
                  <a:srgbClr val="3A3A3A"/>
                </a:solidFill>
                <a:highlight>
                  <a:srgbClr val="FFFFFF"/>
                </a:highlight>
              </a:rPr>
              <a:t>a) You cannot have the ‘next’ pointer point to null in a circular linked list</a:t>
            </a:r>
            <a:endParaRPr sz="1150">
              <a:solidFill>
                <a:srgbClr val="3A3A3A"/>
              </a:solidFill>
              <a:highlight>
                <a:srgbClr val="FFFFFF"/>
              </a:highlight>
            </a:endParaRPr>
          </a:p>
          <a:p>
            <a:pPr indent="0" lvl="0" marL="0" rtl="0" algn="l">
              <a:spcBef>
                <a:spcPts val="1200"/>
              </a:spcBef>
              <a:spcAft>
                <a:spcPts val="0"/>
              </a:spcAft>
              <a:buNone/>
            </a:pPr>
            <a:r>
              <a:rPr lang="en" sz="1150">
                <a:solidFill>
                  <a:srgbClr val="3A3A3A"/>
                </a:solidFill>
                <a:highlight>
                  <a:srgbClr val="FFFFFF"/>
                </a:highlight>
              </a:rPr>
              <a:t>b) It is faster to traverse the circular linked list</a:t>
            </a:r>
            <a:endParaRPr sz="1150">
              <a:solidFill>
                <a:srgbClr val="3A3A3A"/>
              </a:solidFill>
              <a:highlight>
                <a:srgbClr val="FFFFFF"/>
              </a:highlight>
            </a:endParaRPr>
          </a:p>
          <a:p>
            <a:pPr indent="0" lvl="0" marL="0" rtl="0" algn="l">
              <a:spcBef>
                <a:spcPts val="1200"/>
              </a:spcBef>
              <a:spcAft>
                <a:spcPts val="0"/>
              </a:spcAft>
              <a:buNone/>
            </a:pPr>
            <a:r>
              <a:rPr lang="en" sz="1150">
                <a:solidFill>
                  <a:srgbClr val="3A3A3A"/>
                </a:solidFill>
                <a:highlight>
                  <a:srgbClr val="FFFFFF"/>
                </a:highlight>
              </a:rPr>
              <a:t>c) You may or may not have the ‘next’ pointer point to null in a circular linked list</a:t>
            </a:r>
            <a:endParaRPr sz="1150">
              <a:solidFill>
                <a:srgbClr val="3A3A3A"/>
              </a:solidFill>
              <a:highlight>
                <a:srgbClr val="FFFFFF"/>
              </a:highlight>
            </a:endParaRPr>
          </a:p>
          <a:p>
            <a:pPr indent="0" lvl="0" marL="0" rtl="0" algn="l">
              <a:spcBef>
                <a:spcPts val="1200"/>
              </a:spcBef>
              <a:spcAft>
                <a:spcPts val="0"/>
              </a:spcAft>
              <a:buNone/>
            </a:pPr>
            <a:r>
              <a:rPr lang="en" sz="1150">
                <a:solidFill>
                  <a:srgbClr val="3A3A3A"/>
                </a:solidFill>
                <a:highlight>
                  <a:srgbClr val="FFFFFF"/>
                </a:highlight>
              </a:rPr>
              <a:t>d) Head node is known in circular linked list</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Problem-1</a:t>
            </a:r>
            <a:endParaRPr/>
          </a:p>
        </p:txBody>
      </p:sp>
      <p:sp>
        <p:nvSpPr>
          <p:cNvPr id="253" name="Google Shape;253;p39"/>
          <p:cNvSpPr txBox="1"/>
          <p:nvPr>
            <p:ph idx="1" type="body"/>
          </p:nvPr>
        </p:nvSpPr>
        <p:spPr>
          <a:xfrm>
            <a:off x="311700" y="1266325"/>
            <a:ext cx="8520600" cy="345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circular queue has been implemented using a singly linked list where each node consists of a value and a single pointer pointing to the next node. We maintain exactly two external pointers FRONT and REAR pointing to the front node and the rear node of the queue, respectively. Which of the following statements is/are CORRECT for such a circular queue, so that insertion and deletion operations can be performed in O(1)  time?</a:t>
            </a:r>
            <a:endParaRPr/>
          </a:p>
          <a:p>
            <a:pPr indent="-334327" lvl="0" marL="457200" rtl="0" algn="l">
              <a:spcBef>
                <a:spcPts val="1200"/>
              </a:spcBef>
              <a:spcAft>
                <a:spcPts val="0"/>
              </a:spcAft>
              <a:buSzPct val="100000"/>
              <a:buAutoNum type="romanUcPeriod"/>
            </a:pPr>
            <a:r>
              <a:rPr lang="en"/>
              <a:t>Next pointer of front node points to the rear node.</a:t>
            </a:r>
            <a:endParaRPr/>
          </a:p>
          <a:p>
            <a:pPr indent="-334327" lvl="0" marL="457200" rtl="0" algn="l">
              <a:spcBef>
                <a:spcPts val="0"/>
              </a:spcBef>
              <a:spcAft>
                <a:spcPts val="0"/>
              </a:spcAft>
              <a:buSzPct val="100000"/>
              <a:buAutoNum type="romanUcPeriod"/>
            </a:pPr>
            <a:r>
              <a:rPr lang="en"/>
              <a:t>Next pointer of rear node points to the front node.</a:t>
            </a:r>
            <a:endParaRPr/>
          </a:p>
          <a:p>
            <a:pPr indent="-334327" lvl="0" marL="457200" rtl="0" algn="l">
              <a:spcBef>
                <a:spcPts val="0"/>
              </a:spcBef>
              <a:spcAft>
                <a:spcPts val="0"/>
              </a:spcAft>
              <a:buSzPct val="100000"/>
              <a:buAutoNum type="alphaUcPeriod"/>
            </a:pPr>
            <a:r>
              <a:rPr lang="en"/>
              <a:t>(I) only.</a:t>
            </a:r>
            <a:endParaRPr/>
          </a:p>
          <a:p>
            <a:pPr indent="-334327" lvl="0" marL="457200" rtl="0" algn="l">
              <a:spcBef>
                <a:spcPts val="0"/>
              </a:spcBef>
              <a:spcAft>
                <a:spcPts val="0"/>
              </a:spcAft>
              <a:buSzPct val="100000"/>
              <a:buAutoNum type="alphaUcPeriod"/>
            </a:pPr>
            <a:r>
              <a:rPr lang="en"/>
              <a:t>(II) only.</a:t>
            </a:r>
            <a:endParaRPr/>
          </a:p>
          <a:p>
            <a:pPr indent="-334327" lvl="0" marL="457200" rtl="0" algn="l">
              <a:spcBef>
                <a:spcPts val="0"/>
              </a:spcBef>
              <a:spcAft>
                <a:spcPts val="0"/>
              </a:spcAft>
              <a:buSzPct val="100000"/>
              <a:buAutoNum type="alphaUcPeriod"/>
            </a:pPr>
            <a:r>
              <a:rPr lang="en"/>
              <a:t>Both (I) and (II).</a:t>
            </a:r>
            <a:endParaRPr/>
          </a:p>
          <a:p>
            <a:pPr indent="-334327" lvl="0" marL="457200" rtl="0" algn="l">
              <a:spcBef>
                <a:spcPts val="0"/>
              </a:spcBef>
              <a:spcAft>
                <a:spcPts val="0"/>
              </a:spcAft>
              <a:buSzPct val="100000"/>
              <a:buAutoNum type="alphaUcPeriod"/>
            </a:pPr>
            <a:r>
              <a:rPr lang="en"/>
              <a:t>Neither (I) nor (II).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Problem-2</a:t>
            </a:r>
            <a:endParaRPr/>
          </a:p>
        </p:txBody>
      </p:sp>
      <p:sp>
        <p:nvSpPr>
          <p:cNvPr id="259" name="Google Shape;259;p4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900">
                <a:solidFill>
                  <a:srgbClr val="000000"/>
                </a:solidFill>
                <a:highlight>
                  <a:srgbClr val="F4F4F4"/>
                </a:highlight>
                <a:latin typeface="Courier New"/>
                <a:ea typeface="Courier New"/>
                <a:cs typeface="Courier New"/>
                <a:sym typeface="Courier New"/>
              </a:rPr>
              <a:t>public void function(int data)</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int flag = 0;</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if( head != null){</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Node temp = head.getNext();</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while((temp != head) &amp;&amp; (!(temp.getItem() == data)))</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      temp = temp.getNext();</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flag = 1; break;</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1200"/>
              </a:spcAft>
              <a:buNone/>
            </a:pPr>
            <a:r>
              <a:rPr b="1" lang="en" sz="900">
                <a:solidFill>
                  <a:srgbClr val="000000"/>
                </a:solidFill>
                <a:highlight>
                  <a:srgbClr val="F4F4F4"/>
                </a:highlight>
                <a:latin typeface="Courier New"/>
                <a:ea typeface="Courier New"/>
                <a:cs typeface="Courier New"/>
                <a:sym typeface="Courier New"/>
              </a:rPr>
              <a:t>    }</a:t>
            </a:r>
            <a:endParaRPr b="1" sz="900">
              <a:solidFill>
                <a:srgbClr val="000000"/>
              </a:solidFill>
              <a:highlight>
                <a:srgbClr val="F4F4F4"/>
              </a:highlight>
              <a:latin typeface="Courier New"/>
              <a:ea typeface="Courier New"/>
              <a:cs typeface="Courier New"/>
              <a:sym typeface="Courier New"/>
            </a:endParaRPr>
          </a:p>
        </p:txBody>
      </p:sp>
      <p:sp>
        <p:nvSpPr>
          <p:cNvPr id="260" name="Google Shape;260;p4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900">
                <a:solidFill>
                  <a:srgbClr val="000000"/>
                </a:solidFill>
                <a:highlight>
                  <a:srgbClr val="F4F4F4"/>
                </a:highlight>
                <a:latin typeface="Courier New"/>
                <a:ea typeface="Courier New"/>
                <a:cs typeface="Courier New"/>
                <a:sym typeface="Courier New"/>
              </a:rPr>
              <a:t>       	if(flag)</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System.out.println("success");</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else</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   	 System.out.println("fail");</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0"/>
              </a:spcAft>
              <a:buNone/>
            </a:pPr>
            <a:r>
              <a:rPr b="1" lang="en" sz="900">
                <a:solidFill>
                  <a:srgbClr val="000000"/>
                </a:solidFill>
                <a:highlight>
                  <a:srgbClr val="F4F4F4"/>
                </a:highlight>
                <a:latin typeface="Courier New"/>
                <a:ea typeface="Courier New"/>
                <a:cs typeface="Courier New"/>
                <a:sym typeface="Courier New"/>
              </a:rPr>
              <a:t>}</a:t>
            </a:r>
            <a:endParaRPr b="1" sz="900">
              <a:solidFill>
                <a:srgbClr val="000000"/>
              </a:solidFill>
              <a:highlight>
                <a:srgbClr val="F4F4F4"/>
              </a:highlight>
              <a:latin typeface="Courier New"/>
              <a:ea typeface="Courier New"/>
              <a:cs typeface="Courier New"/>
              <a:sym typeface="Courier New"/>
            </a:endParaRPr>
          </a:p>
          <a:p>
            <a:pPr indent="0" lvl="0" marL="0" rtl="0" algn="l">
              <a:spcBef>
                <a:spcPts val="1200"/>
              </a:spcBef>
              <a:spcAft>
                <a:spcPts val="1200"/>
              </a:spcAft>
              <a:buNone/>
            </a:pPr>
            <a:r>
              <a:rPr lang="en"/>
              <a:t>What is the function doing?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Homework</a:t>
            </a:r>
            <a:endParaRPr/>
          </a:p>
        </p:txBody>
      </p:sp>
      <p:sp>
        <p:nvSpPr>
          <p:cNvPr id="266" name="Google Shape;266;p4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67" name="Google Shape;267;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Fundamentals of Circular Linked List</a:t>
            </a:r>
            <a:endParaRPr/>
          </a:p>
        </p:txBody>
      </p:sp>
      <p:sp>
        <p:nvSpPr>
          <p:cNvPr id="81" name="Google Shape;81;p1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2" name="Google Shape;82;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a:t>
            </a:r>
            <a:endParaRPr/>
          </a:p>
        </p:txBody>
      </p:sp>
      <p:sp>
        <p:nvSpPr>
          <p:cNvPr id="273" name="Google Shape;273;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Write an algorithm to merge two Circular Linked Lists. </a:t>
            </a:r>
            <a:endParaRPr/>
          </a:p>
          <a:p>
            <a:pPr indent="-310832" lvl="1" marL="914400" rtl="0" algn="l">
              <a:spcBef>
                <a:spcPts val="0"/>
              </a:spcBef>
              <a:spcAft>
                <a:spcPts val="0"/>
              </a:spcAft>
              <a:buSzPct val="100000"/>
              <a:buChar char="○"/>
            </a:pPr>
            <a:r>
              <a:rPr lang="en"/>
              <a:t>Is it different from Singly Linked List?</a:t>
            </a:r>
            <a:endParaRPr/>
          </a:p>
          <a:p>
            <a:pPr indent="-334327" lvl="0" marL="457200" rtl="0" algn="l">
              <a:spcBef>
                <a:spcPts val="0"/>
              </a:spcBef>
              <a:spcAft>
                <a:spcPts val="0"/>
              </a:spcAft>
              <a:buSzPct val="100000"/>
              <a:buChar char="●"/>
            </a:pPr>
            <a:r>
              <a:rPr lang="en"/>
              <a:t>Write an algorithm to split a Circular Linked List into two Circular Linked Lists. </a:t>
            </a:r>
            <a:endParaRPr/>
          </a:p>
          <a:p>
            <a:pPr indent="-310832" lvl="1" marL="914400" rtl="0" algn="l">
              <a:spcBef>
                <a:spcPts val="0"/>
              </a:spcBef>
              <a:spcAft>
                <a:spcPts val="0"/>
              </a:spcAft>
              <a:buSzPct val="100000"/>
              <a:buChar char="○"/>
            </a:pPr>
            <a:r>
              <a:rPr lang="en"/>
              <a:t>Is it different from singly linked list?</a:t>
            </a:r>
            <a:endParaRPr/>
          </a:p>
          <a:p>
            <a:pPr indent="-334327" lvl="0" marL="457200" rtl="0" algn="l">
              <a:spcBef>
                <a:spcPts val="0"/>
              </a:spcBef>
              <a:spcAft>
                <a:spcPts val="0"/>
              </a:spcAft>
              <a:buSzPct val="100000"/>
              <a:buChar char="●"/>
            </a:pPr>
            <a:r>
              <a:rPr lang="en"/>
              <a:t>Compare insertion operations of Singly Linked List and Circular Linked List. State the similar cases and different cases with adequate illustration.</a:t>
            </a:r>
            <a:endParaRPr/>
          </a:p>
          <a:p>
            <a:pPr indent="-334327" lvl="0" marL="457200" rtl="0" algn="l">
              <a:spcBef>
                <a:spcPts val="0"/>
              </a:spcBef>
              <a:spcAft>
                <a:spcPts val="0"/>
              </a:spcAft>
              <a:buSzPct val="100000"/>
              <a:buChar char="●"/>
            </a:pPr>
            <a:r>
              <a:rPr lang="en"/>
              <a:t>Compare deletion operations of Singly Linked List and Circular Linked List. Do you find any difference in any of the cases? If yes then state it with adequate illustration.</a:t>
            </a:r>
            <a:endParaRPr/>
          </a:p>
          <a:p>
            <a:pPr indent="-334327" lvl="0" marL="457200" rtl="0" algn="l">
              <a:spcBef>
                <a:spcPts val="0"/>
              </a:spcBef>
              <a:spcAft>
                <a:spcPts val="0"/>
              </a:spcAft>
              <a:buSzPct val="100000"/>
              <a:buChar char="●"/>
            </a:pPr>
            <a:r>
              <a:rPr lang="en"/>
              <a:t>How many pointers are changing while insertion happens in circular linked list? Is it the same for all the cases?</a:t>
            </a:r>
            <a:endParaRPr/>
          </a:p>
          <a:p>
            <a:pPr indent="-334327" lvl="0" marL="457200" rtl="0" algn="l">
              <a:spcBef>
                <a:spcPts val="0"/>
              </a:spcBef>
              <a:spcAft>
                <a:spcPts val="0"/>
              </a:spcAft>
              <a:buSzPct val="100000"/>
              <a:buChar char="●"/>
            </a:pPr>
            <a:r>
              <a:rPr lang="en"/>
              <a:t>Write an algorithm to insert an element in Circular Linked List after k elements. You need to input k and the value of the new node/element.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79" name="Google Shape;279;p43"/>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80" name="Google Shape;280;p4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Circular </a:t>
            </a:r>
            <a:r>
              <a:rPr lang="en"/>
              <a:t>Linked List or Circular Singly Linked List is  a linear data structure</a:t>
            </a:r>
            <a:endParaRPr/>
          </a:p>
          <a:p>
            <a:pPr indent="-342900" lvl="0" marL="457200" rtl="0" algn="l">
              <a:spcBef>
                <a:spcPts val="0"/>
              </a:spcBef>
              <a:spcAft>
                <a:spcPts val="0"/>
              </a:spcAft>
              <a:buSzPts val="1800"/>
              <a:buChar char="●"/>
            </a:pPr>
            <a:r>
              <a:rPr lang="en"/>
              <a:t>It is allocated dynamically. It does not have fixed size.</a:t>
            </a:r>
            <a:endParaRPr/>
          </a:p>
          <a:p>
            <a:pPr indent="-342900" lvl="0" marL="457200" rtl="0" algn="l">
              <a:spcBef>
                <a:spcPts val="0"/>
              </a:spcBef>
              <a:spcAft>
                <a:spcPts val="0"/>
              </a:spcAft>
              <a:buSzPts val="1800"/>
              <a:buChar char="●"/>
            </a:pPr>
            <a:r>
              <a:rPr lang="en"/>
              <a:t>Elements are randomly stored in memory. All the elements of Linked List are non-contiguously stored in the memory but logically those are sequenced. </a:t>
            </a:r>
            <a:endParaRPr/>
          </a:p>
          <a:p>
            <a:pPr indent="-317500" lvl="1" marL="914400" rtl="0" algn="l">
              <a:spcBef>
                <a:spcPts val="0"/>
              </a:spcBef>
              <a:spcAft>
                <a:spcPts val="0"/>
              </a:spcAft>
              <a:buSzPts val="1400"/>
              <a:buChar char="○"/>
            </a:pPr>
            <a:r>
              <a:rPr lang="en"/>
              <a:t>In fact, the elements are linked together with the help of pointers/reference.</a:t>
            </a:r>
            <a:endParaRPr/>
          </a:p>
          <a:p>
            <a:pPr indent="-317500" lvl="1" marL="914400" rtl="0" algn="l">
              <a:spcBef>
                <a:spcPts val="0"/>
              </a:spcBef>
              <a:spcAft>
                <a:spcPts val="0"/>
              </a:spcAft>
              <a:buSzPts val="1400"/>
              <a:buChar char="○"/>
            </a:pPr>
            <a:r>
              <a:rPr lang="en"/>
              <a:t>The last element in the list points to the first element of the list.</a:t>
            </a:r>
            <a:endParaRPr/>
          </a:p>
          <a:p>
            <a:pPr indent="-342900" lvl="0" marL="457200" rtl="0" algn="l">
              <a:spcBef>
                <a:spcPts val="0"/>
              </a:spcBef>
              <a:spcAft>
                <a:spcPts val="0"/>
              </a:spcAft>
              <a:buSzPts val="1800"/>
              <a:buChar char="●"/>
            </a:pPr>
            <a:r>
              <a:rPr lang="en"/>
              <a:t>It only allows sequential traversal.</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Memory: </a:t>
            </a:r>
            <a:r>
              <a:rPr lang="en"/>
              <a:t>One Head will do the work, no need of Tail pointer.</a:t>
            </a:r>
            <a:endParaRPr/>
          </a:p>
          <a:p>
            <a:pPr indent="-317500" lvl="1" marL="914400" rtl="0" algn="l">
              <a:spcBef>
                <a:spcPts val="0"/>
              </a:spcBef>
              <a:spcAft>
                <a:spcPts val="0"/>
              </a:spcAft>
              <a:buSzPts val="1400"/>
              <a:buChar char="○"/>
            </a:pPr>
            <a:r>
              <a:rPr lang="en"/>
              <a:t>Application: Implementing Circular Queue or Round Robin Scheduling where the processes have different burst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 Linked List in Real-life</a:t>
            </a:r>
            <a:endParaRPr/>
          </a:p>
        </p:txBody>
      </p:sp>
      <p:sp>
        <p:nvSpPr>
          <p:cNvPr id="94" name="Google Shape;94;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buses on this route start from a stop and end on the same stop.</a:t>
            </a:r>
            <a:endParaRPr/>
          </a:p>
          <a:p>
            <a:pPr indent="0" lvl="0" marL="0" rtl="0" algn="l">
              <a:spcBef>
                <a:spcPts val="1200"/>
              </a:spcBef>
              <a:spcAft>
                <a:spcPts val="0"/>
              </a:spcAft>
              <a:buNone/>
            </a:pPr>
            <a:r>
              <a:rPr lang="en"/>
              <a:t>The stops on the route are contiguous.</a:t>
            </a:r>
            <a:endParaRPr/>
          </a:p>
          <a:p>
            <a:pPr indent="0" lvl="0" marL="0" rtl="0" algn="l">
              <a:spcBef>
                <a:spcPts val="1200"/>
              </a:spcBef>
              <a:spcAft>
                <a:spcPts val="1200"/>
              </a:spcAft>
              <a:buNone/>
            </a:pPr>
            <a:r>
              <a:rPr lang="en"/>
              <a:t>The shape may not be exactly circular but the loop is important.</a:t>
            </a:r>
            <a:endParaRPr/>
          </a:p>
        </p:txBody>
      </p:sp>
      <p:pic>
        <p:nvPicPr>
          <p:cNvPr id="95" name="Google Shape;95;p17"/>
          <p:cNvPicPr preferRelativeResize="0"/>
          <p:nvPr/>
        </p:nvPicPr>
        <p:blipFill>
          <a:blip r:embed="rId3">
            <a:alphaModFix/>
          </a:blip>
          <a:stretch>
            <a:fillRect/>
          </a:stretch>
        </p:blipFill>
        <p:spPr>
          <a:xfrm>
            <a:off x="152400" y="1304825"/>
            <a:ext cx="4527601" cy="32982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a:t>
            </a:r>
            <a:r>
              <a:rPr lang="en"/>
              <a:t> </a:t>
            </a:r>
            <a:r>
              <a:rPr lang="en"/>
              <a:t>Linked List in Computer</a:t>
            </a:r>
            <a:endParaRPr/>
          </a:p>
        </p:txBody>
      </p:sp>
      <p:sp>
        <p:nvSpPr>
          <p:cNvPr id="101" name="Google Shape;101;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Dynamic memory allocation for Fibonacci Heap that has circular motion at some levels.</a:t>
            </a:r>
            <a:endParaRPr/>
          </a:p>
          <a:p>
            <a:pPr indent="-304165" lvl="0" marL="457200" rtl="0" algn="l">
              <a:spcBef>
                <a:spcPts val="1200"/>
              </a:spcBef>
              <a:spcAft>
                <a:spcPts val="0"/>
              </a:spcAft>
              <a:buSzPct val="100000"/>
              <a:buChar char="●"/>
            </a:pPr>
            <a:r>
              <a:rPr lang="en"/>
              <a:t>Fibonacci heap is a data structure for priority queue operations, consisting of a collection of heap-ordered trees. </a:t>
            </a:r>
            <a:endParaRPr/>
          </a:p>
          <a:p>
            <a:pPr indent="-304165" lvl="0" marL="457200" rtl="0" algn="l">
              <a:spcBef>
                <a:spcPts val="0"/>
              </a:spcBef>
              <a:spcAft>
                <a:spcPts val="0"/>
              </a:spcAft>
              <a:buSzPct val="100000"/>
              <a:buChar char="●"/>
            </a:pPr>
            <a:r>
              <a:rPr lang="en"/>
              <a:t>It is called a fibonacci heap because the trees are constructed in a way such that a tree of order n has at least Fn+2 nodes in it, where Fn+2 is the (n + 2)th Fibonacci number.</a:t>
            </a:r>
            <a:endParaRPr/>
          </a:p>
          <a:p>
            <a:pPr indent="-304165" lvl="0" marL="457200" rtl="0" algn="l">
              <a:spcBef>
                <a:spcPts val="0"/>
              </a:spcBef>
              <a:spcAft>
                <a:spcPts val="0"/>
              </a:spcAft>
              <a:buSzPct val="100000"/>
              <a:buChar char="●"/>
            </a:pPr>
            <a:r>
              <a:rPr lang="en"/>
              <a:t>All tree roots are connected using a circular doubly linked list, so all of them can be accessed using a single 'min' pointer.</a:t>
            </a:r>
            <a:endParaRPr/>
          </a:p>
          <a:p>
            <a:pPr indent="-304165" lvl="0" marL="457200" rtl="0" algn="l">
              <a:spcBef>
                <a:spcPts val="0"/>
              </a:spcBef>
              <a:spcAft>
                <a:spcPts val="0"/>
              </a:spcAft>
              <a:buSzPct val="100000"/>
              <a:buChar char="●"/>
            </a:pPr>
            <a:r>
              <a:rPr lang="en"/>
              <a:t>It has a better amortized running time than many other priority queue data structures including the binary heap and binomial heap.</a:t>
            </a:r>
            <a:endParaRPr/>
          </a:p>
        </p:txBody>
      </p:sp>
      <p:pic>
        <p:nvPicPr>
          <p:cNvPr id="102" name="Google Shape;102;p18"/>
          <p:cNvPicPr preferRelativeResize="0"/>
          <p:nvPr/>
        </p:nvPicPr>
        <p:blipFill>
          <a:blip r:embed="rId3">
            <a:alphaModFix/>
          </a:blip>
          <a:stretch>
            <a:fillRect/>
          </a:stretch>
        </p:blipFill>
        <p:spPr>
          <a:xfrm>
            <a:off x="152400" y="1304825"/>
            <a:ext cx="4527600" cy="26656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Circular </a:t>
            </a:r>
            <a:r>
              <a:rPr lang="en"/>
              <a:t>Linked List can be defined as collection of objects/elements called nodes that are randomly stored in the memory.</a:t>
            </a:r>
            <a:endParaRPr/>
          </a:p>
          <a:p>
            <a:pPr indent="-342900" lvl="0" marL="457200" rtl="0" algn="l">
              <a:spcBef>
                <a:spcPts val="0"/>
              </a:spcBef>
              <a:spcAft>
                <a:spcPts val="0"/>
              </a:spcAft>
              <a:buSzPts val="1800"/>
              <a:buChar char="●"/>
            </a:pPr>
            <a:r>
              <a:rPr lang="en"/>
              <a:t>Node: A node contains two fields i.e. data stored at that particular address and the pointer/reference which contains the address of the next node in the memory.</a:t>
            </a:r>
            <a:endParaRPr/>
          </a:p>
          <a:p>
            <a:pPr indent="-317500" lvl="1" marL="914400" rtl="0" algn="l">
              <a:spcBef>
                <a:spcPts val="0"/>
              </a:spcBef>
              <a:spcAft>
                <a:spcPts val="0"/>
              </a:spcAft>
              <a:buSzPts val="1400"/>
              <a:buChar char="○"/>
            </a:pPr>
            <a:r>
              <a:rPr lang="en"/>
              <a:t>Data field: can be of any type and it holds the actual data.</a:t>
            </a:r>
            <a:endParaRPr/>
          </a:p>
          <a:p>
            <a:pPr indent="-317500" lvl="1" marL="914400" rtl="0" algn="l">
              <a:spcBef>
                <a:spcPts val="0"/>
              </a:spcBef>
              <a:spcAft>
                <a:spcPts val="0"/>
              </a:spcAft>
              <a:buSzPts val="1400"/>
              <a:buChar char="○"/>
            </a:pPr>
            <a:r>
              <a:rPr lang="en"/>
              <a:t>Pointer: it must be a pointer type (???) and it does not have data, rather metadata.</a:t>
            </a:r>
            <a:endParaRPr/>
          </a:p>
          <a:p>
            <a:pPr indent="-342900" lvl="0" marL="457200" rtl="0" algn="l">
              <a:spcBef>
                <a:spcPts val="0"/>
              </a:spcBef>
              <a:spcAft>
                <a:spcPts val="0"/>
              </a:spcAft>
              <a:buSzPts val="1800"/>
              <a:buChar char="●"/>
            </a:pPr>
            <a:r>
              <a:rPr lang="en"/>
              <a:t>Head: Always points to the first node. </a:t>
            </a:r>
            <a:endParaRPr/>
          </a:p>
          <a:p>
            <a:pPr indent="-342900" lvl="0" marL="457200" rtl="0" algn="l">
              <a:spcBef>
                <a:spcPts val="0"/>
              </a:spcBef>
              <a:spcAft>
                <a:spcPts val="0"/>
              </a:spcAft>
              <a:buSzPts val="1800"/>
              <a:buChar char="●"/>
            </a:pPr>
            <a:r>
              <a:rPr lang="en"/>
              <a:t>The last node points to the first node.</a:t>
            </a:r>
            <a:endParaRPr/>
          </a:p>
          <a:p>
            <a:pPr indent="-342900" lvl="0" marL="457200" rtl="0" algn="l">
              <a:spcBef>
                <a:spcPts val="0"/>
              </a:spcBef>
              <a:spcAft>
                <a:spcPts val="0"/>
              </a:spcAft>
              <a:buSzPts val="1800"/>
              <a:buChar char="●"/>
            </a:pPr>
            <a:r>
              <a:rPr b="1" lang="en">
                <a:solidFill>
                  <a:srgbClr val="FF0000"/>
                </a:solidFill>
              </a:rPr>
              <a:t>Tail???</a:t>
            </a:r>
            <a:endParaRPr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Circular Linked List</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node contains two fields as Singly Linked List.</a:t>
            </a:r>
            <a:endParaRPr/>
          </a:p>
          <a:p>
            <a:pPr indent="-342900" lvl="0" marL="457200" rtl="0" algn="l">
              <a:spcBef>
                <a:spcPts val="0"/>
              </a:spcBef>
              <a:spcAft>
                <a:spcPts val="0"/>
              </a:spcAft>
              <a:buSzPts val="1800"/>
              <a:buChar char="●"/>
            </a:pPr>
            <a:r>
              <a:rPr lang="en"/>
              <a:t>The last node does not point to NULL, rather to the first node</a:t>
            </a:r>
            <a:endParaRPr/>
          </a:p>
          <a:p>
            <a:pPr indent="0" lvl="0" marL="0" rtl="0" algn="l">
              <a:spcBef>
                <a:spcPts val="120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1166824" y="2422550"/>
            <a:ext cx="6954525" cy="250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Linked List</a:t>
            </a:r>
            <a:endParaRPr/>
          </a:p>
        </p:txBody>
      </p:sp>
      <p:sp>
        <p:nvSpPr>
          <p:cNvPr id="121" name="Google Shape;121;p21"/>
          <p:cNvSpPr txBox="1"/>
          <p:nvPr>
            <p:ph idx="1" type="body"/>
          </p:nvPr>
        </p:nvSpPr>
        <p:spPr>
          <a:xfrm>
            <a:off x="5921300" y="1266325"/>
            <a:ext cx="29109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Native:</a:t>
            </a:r>
            <a:endParaRPr/>
          </a:p>
          <a:p>
            <a:pPr indent="-317500" lvl="1" marL="914400" rtl="0" algn="l">
              <a:spcBef>
                <a:spcPts val="0"/>
              </a:spcBef>
              <a:spcAft>
                <a:spcPts val="0"/>
              </a:spcAft>
              <a:buSzPts val="1400"/>
              <a:buChar char="○"/>
            </a:pPr>
            <a:r>
              <a:rPr lang="en"/>
              <a:t>Insertion (Add)</a:t>
            </a:r>
            <a:endParaRPr/>
          </a:p>
          <a:p>
            <a:pPr indent="-317500" lvl="1" marL="914400" rtl="0" algn="l">
              <a:spcBef>
                <a:spcPts val="0"/>
              </a:spcBef>
              <a:spcAft>
                <a:spcPts val="0"/>
              </a:spcAft>
              <a:buSzPts val="1400"/>
              <a:buChar char="○"/>
            </a:pPr>
            <a:r>
              <a:rPr lang="en"/>
              <a:t>Deletion (Remove)</a:t>
            </a:r>
            <a:endParaRPr/>
          </a:p>
          <a:p>
            <a:pPr indent="-317500" lvl="1" marL="914400" rtl="0" algn="l">
              <a:spcBef>
                <a:spcPts val="0"/>
              </a:spcBef>
              <a:spcAft>
                <a:spcPts val="0"/>
              </a:spcAft>
              <a:buSzPts val="1400"/>
              <a:buChar char="○"/>
            </a:pPr>
            <a:r>
              <a:rPr lang="en"/>
              <a:t>Search/Find</a:t>
            </a:r>
            <a:endParaRPr/>
          </a:p>
          <a:p>
            <a:pPr indent="-342900" lvl="0" marL="457200" rtl="0" algn="l">
              <a:spcBef>
                <a:spcPts val="0"/>
              </a:spcBef>
              <a:spcAft>
                <a:spcPts val="0"/>
              </a:spcAft>
              <a:buSzPts val="1800"/>
              <a:buChar char="●"/>
            </a:pPr>
            <a:r>
              <a:rPr lang="en"/>
              <a:t>Auxiliary:</a:t>
            </a:r>
            <a:endParaRPr/>
          </a:p>
          <a:p>
            <a:pPr indent="-317500" lvl="1" marL="914400" rtl="0" algn="l">
              <a:spcBef>
                <a:spcPts val="0"/>
              </a:spcBef>
              <a:spcAft>
                <a:spcPts val="0"/>
              </a:spcAft>
              <a:buSzPts val="1400"/>
              <a:buChar char="○"/>
            </a:pPr>
            <a:r>
              <a:rPr lang="en"/>
              <a:t>Display</a:t>
            </a:r>
            <a:endParaRPr/>
          </a:p>
          <a:p>
            <a:pPr indent="-317500" lvl="1" marL="914400" rtl="0" algn="l">
              <a:spcBef>
                <a:spcPts val="0"/>
              </a:spcBef>
              <a:spcAft>
                <a:spcPts val="0"/>
              </a:spcAft>
              <a:buSzPts val="1400"/>
              <a:buChar char="○"/>
            </a:pPr>
            <a:r>
              <a:rPr lang="en"/>
              <a:t>Head/First</a:t>
            </a:r>
            <a:endParaRPr/>
          </a:p>
          <a:p>
            <a:pPr indent="0" lvl="0" marL="0" rtl="0" algn="l">
              <a:spcBef>
                <a:spcPts val="1200"/>
              </a:spcBef>
              <a:spcAft>
                <a:spcPts val="0"/>
              </a:spcAft>
              <a:buNone/>
            </a:pPr>
            <a:r>
              <a:rPr b="1" lang="en">
                <a:solidFill>
                  <a:srgbClr val="FF0000"/>
                </a:solidFill>
              </a:rPr>
              <a:t>Is there only one way to insert?</a:t>
            </a:r>
            <a:endParaRPr b="1">
              <a:solidFill>
                <a:srgbClr val="FF0000"/>
              </a:solidFill>
            </a:endParaRPr>
          </a:p>
          <a:p>
            <a:pPr indent="0" lvl="0" marL="0" rtl="0" algn="l">
              <a:spcBef>
                <a:spcPts val="1200"/>
              </a:spcBef>
              <a:spcAft>
                <a:spcPts val="1200"/>
              </a:spcAft>
              <a:buNone/>
            </a:pPr>
            <a:r>
              <a:rPr b="1" lang="en">
                <a:solidFill>
                  <a:srgbClr val="FF0000"/>
                </a:solidFill>
              </a:rPr>
              <a:t>Is there only one way to delete?</a:t>
            </a:r>
            <a:endParaRPr b="1">
              <a:solidFill>
                <a:srgbClr val="FF0000"/>
              </a:solidFill>
            </a:endParaRPr>
          </a:p>
        </p:txBody>
      </p:sp>
      <p:pic>
        <p:nvPicPr>
          <p:cNvPr id="122" name="Google Shape;122;p21"/>
          <p:cNvPicPr preferRelativeResize="0"/>
          <p:nvPr/>
        </p:nvPicPr>
        <p:blipFill>
          <a:blip r:embed="rId3">
            <a:alphaModFix/>
          </a:blip>
          <a:stretch>
            <a:fillRect/>
          </a:stretch>
        </p:blipFill>
        <p:spPr>
          <a:xfrm>
            <a:off x="152400" y="1304825"/>
            <a:ext cx="5616500" cy="354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