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PT Sans Narrow"/>
      <p:regular r:id="rId42"/>
      <p:bold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TSansNarrow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PTSansNarrow-bold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7c8c952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7c8c952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59e37c7e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59e37c7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7c8c952c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7c8c952c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7cb0c86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7cb0c86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59e37c7e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59e37c7e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59e37c7e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59e37c7e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59e37c7e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59e37c7e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59e37c7e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59e37c7e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7cb0c864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7cb0c864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59e37c7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59e37c7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b957ef6e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b957ef6e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7cb0c86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7cb0c86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59e37c7e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59e37c7e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817fd39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817fd39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59e37c7e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59e37c7e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817fd393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817fd39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59e37c7e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59e37c7e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817fd393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817fd393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42afbe2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42afbe2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817fd393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817fd393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59e37c7e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59e37c7e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7cb0c86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7cb0c86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42afbe2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742afbe2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59e37c7e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e59e37c7e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42afbe28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42afbe28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42afbe2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742afbe2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7cb0c864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7cb0c864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59e37c7e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59e37c7e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67cb0c86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67cb0c86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59e37c7e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59e37c7e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59e37c7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59e37c7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7cb0c86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7cb0c86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7cb0c864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7cb0c864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7c8c952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7c8c952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7cb0c864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7cb0c86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Linked List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Unit-2 Lecture-7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008058" cy="10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986950" y="3511250"/>
            <a:ext cx="7155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Dr. Dillip Rout, Assistant Professor, Dept. of Computer Science and Engineering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using Linked List: Push(Top,x:value)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Pop (Top/Head)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Top == NULL then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Write “ Empty Stack, Underflow” and exit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tmp  = 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Top = Top.next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 = tmp.value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Delete tmp or Free(tmp)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Top is a pointer here.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838" y="1328738"/>
            <a:ext cx="18383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Problem-1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is true about linked list implementation of stack?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In push operation, if new nodes are inserted at the beginning of linked list, then in pop operation, nodes must be removed from 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In push operation, if new nodes are inserted at the end, then in pop operation, nodes must be removed from the beginning.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Both of the above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None of the above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Problem-2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following statements: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S1: If a STACK is implemented through a LINKED LIST, PUSH operation will take O(1) time and POP operation will take O(n)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S2: If a QUEUE is implemented through an ARRAY, ENQUEUE operation will take O(logn) time and DEQUEUE operation will take O(n)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of the above statements is/are TRUE?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lphaUcPeriod"/>
            </a:pPr>
            <a:r>
              <a:rPr lang="en"/>
              <a:t>Only S1 is correct.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en"/>
              <a:t>Only S2 is correct.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en"/>
              <a:t>Neither S1 nor S2 is correct.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en"/>
              <a:t>Both S1 and S2 are correct.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Queue</a:t>
            </a:r>
            <a:endParaRPr/>
          </a:p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r>
              <a:rPr lang="en"/>
              <a:t> and Linked List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Attributes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Front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Rear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Operations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Enqueue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</a:t>
            </a:r>
            <a:r>
              <a:rPr lang="en"/>
              <a:t>queue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Queue is implemented using Linked List then it becomes a dynamic </a:t>
            </a:r>
            <a:r>
              <a:rPr lang="en"/>
              <a:t>Queue</a:t>
            </a:r>
            <a:r>
              <a:rPr lang="en"/>
              <a:t>.</a:t>
            </a:r>
            <a:endParaRPr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Mapping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Size: not a constraint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Front is Head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Rear is Tail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Enqueue is Inserting at End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Dequeue is Deleting at Start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b="1" lang="en">
                <a:solidFill>
                  <a:srgbClr val="FF0000"/>
                </a:solidFill>
              </a:rPr>
              <a:t>What are the values of Rear and Front initially while implementing through Linked List?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0" name="Google Shape;160;p2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Head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Tail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Node: value + Pointer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Operations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Insert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Start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End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Middle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Delete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Start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End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Middle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Example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Define a queue using linked list and do the following operations.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Enqueue 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Enqueue</a:t>
            </a:r>
            <a:r>
              <a:rPr lang="en"/>
              <a:t> 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De</a:t>
            </a:r>
            <a:r>
              <a:rPr lang="en"/>
              <a:t>queue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Enqueue</a:t>
            </a:r>
            <a:r>
              <a:rPr lang="en"/>
              <a:t> 15, 20, 25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Dequeue</a:t>
            </a:r>
            <a:r>
              <a:rPr lang="en"/>
              <a:t>, </a:t>
            </a:r>
            <a:r>
              <a:rPr lang="en"/>
              <a:t>Dequeue</a:t>
            </a:r>
            <a:r>
              <a:rPr lang="en"/>
              <a:t>, </a:t>
            </a:r>
            <a:r>
              <a:rPr lang="en"/>
              <a:t>Dequeue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en" sz="1400"/>
              <a:t>Write the state after 3 </a:t>
            </a:r>
            <a:r>
              <a:rPr lang="en" sz="1400"/>
              <a:t>Dequeue</a:t>
            </a:r>
            <a:r>
              <a:rPr lang="en" sz="1400"/>
              <a:t>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Did you encounter overflow?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Did you encounter underflow?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Which operations are needed to perform to have underflow for this queue?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Define a stack using linked list and do the following operations.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Enqueue</a:t>
            </a:r>
            <a:r>
              <a:rPr lang="en"/>
              <a:t> A, 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Dequeue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Dequeue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Dequeue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en" sz="1400"/>
              <a:t>Write the state after 3 </a:t>
            </a:r>
            <a:r>
              <a:rPr lang="en" sz="1400"/>
              <a:t>Dequeue</a:t>
            </a:r>
            <a:r>
              <a:rPr lang="en" sz="1400"/>
              <a:t>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Enqueue</a:t>
            </a:r>
            <a:r>
              <a:rPr lang="en"/>
              <a:t> C, D, 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Dequeue</a:t>
            </a:r>
            <a:r>
              <a:rPr lang="en"/>
              <a:t>, </a:t>
            </a:r>
            <a:r>
              <a:rPr lang="en"/>
              <a:t>Dequeue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Did you encounter overflow?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Did you encounter underflow?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Which operations are needed to perform to have overflow for this queue?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r>
              <a:rPr lang="en"/>
              <a:t> using Linked List: Enqueue(Q,Rear, Front, x:value)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</a:t>
            </a:r>
            <a:r>
              <a:rPr lang="en"/>
              <a:t>Enqueue(Q: queue, Rear, Front, x: value to be inserted)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Let/Create n be the new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n == NULL then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Write “ Overflow” and exit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n.value = x, n.next = NULL </a:t>
            </a:r>
            <a:r>
              <a:rPr b="1" lang="en">
                <a:solidFill>
                  <a:srgbClr val="FF0000"/>
                </a:solidFill>
              </a:rPr>
              <a:t>(???)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Rear == NULL </a:t>
            </a:r>
            <a:r>
              <a:rPr b="1" lang="en">
                <a:solidFill>
                  <a:srgbClr val="FF0000"/>
                </a:solidFill>
              </a:rPr>
              <a:t>(???)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    </a:t>
            </a:r>
            <a:r>
              <a:rPr lang="en"/>
              <a:t>Rear = Front =n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Rear.next =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Rear =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Rear/Tail is a pointer here.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903" y="2169600"/>
            <a:ext cx="4188475" cy="17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r>
              <a:rPr lang="en"/>
              <a:t> using Linked List: Dequeue(Q, Rear, Front)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</a:t>
            </a:r>
            <a:r>
              <a:rPr lang="en"/>
              <a:t>Dequeue (Q: queue, Rear, Front)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if Front == NULL then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    Write “Underflow” and exit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tmp  = Front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Front</a:t>
            </a:r>
            <a:r>
              <a:rPr lang="en"/>
              <a:t> = </a:t>
            </a:r>
            <a:r>
              <a:rPr lang="en"/>
              <a:t>Front</a:t>
            </a:r>
            <a:r>
              <a:rPr lang="en"/>
              <a:t>.next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x = tmp.value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Delete tmp or Free(tmp)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If Front == NULL then </a:t>
            </a:r>
            <a:r>
              <a:rPr b="1" lang="en">
                <a:solidFill>
                  <a:srgbClr val="FF0000"/>
                </a:solidFill>
              </a:rPr>
              <a:t>(???)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    Rear = NULL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return 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Front/Head is a pointer here.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888" y="2495550"/>
            <a:ext cx="33242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Problem-1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66325"/>
            <a:ext cx="85206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circularly linked list is used to represent a Queue. A single variable p is used to access the Queue. To which node should p point such that both the operations enQueue and deQueue can be performed in constant time?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(A) rear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(B) front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(C) not possible with a single pointer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(D) node next to front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2665525"/>
            <a:ext cx="42195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Problem-2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queue is implemented using a non-circular singly linked list. The queue has a head pointer and a tail pointer, as shown in the figure. Let n denote the number of nodes in the queue. Let Enqueue be implemented by inserting a new node at the head, and Dequeue be implemented by deletion of a node from the tail.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one of the following is the time complexity of the most time-efficient implementation of </a:t>
            </a:r>
            <a:r>
              <a:rPr lang="en"/>
              <a:t>Enqueue </a:t>
            </a:r>
            <a:r>
              <a:rPr lang="en"/>
              <a:t>and </a:t>
            </a:r>
            <a:r>
              <a:rPr lang="en"/>
              <a:t>Dequeue</a:t>
            </a:r>
            <a:r>
              <a:rPr lang="en"/>
              <a:t> respectively, for this data structure?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lphaUcPeriod"/>
            </a:pPr>
            <a:r>
              <a:rPr lang="en"/>
              <a:t>O(1), O(1)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en"/>
              <a:t>O(1), O(n)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en"/>
              <a:t>O(n), O(1)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en"/>
              <a:t>O(n), O(n)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497" y="3181800"/>
            <a:ext cx="5980799" cy="12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Revision of </a:t>
            </a:r>
            <a:r>
              <a:rPr lang="en"/>
              <a:t>Linked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Polynomial Manipulation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Manipulation</a:t>
            </a:r>
            <a:endParaRPr/>
          </a:p>
        </p:txBody>
      </p:sp>
      <p:sp>
        <p:nvSpPr>
          <p:cNvPr id="202" name="Google Shape;202;p3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Polynomials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Representation using Linked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Subtraction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Multiplication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(one variable)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266325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polynomial is a collection of different terms, each comprising coefficients, and exponents. For example: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25" y="2177275"/>
            <a:ext cx="4279701" cy="20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026" y="1932925"/>
            <a:ext cx="4171574" cy="291079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/>
        </p:nvSpPr>
        <p:spPr>
          <a:xfrm>
            <a:off x="476725" y="4415875"/>
            <a:ext cx="3738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What is the degree?</a:t>
            </a:r>
            <a:endParaRPr b="1"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Form and Practice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45720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Polynomials are an important part of mathematics not inherently supported as a data type by most programming languages.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represented using a linked list. This representation makes polynomial manipulation efficient.</a:t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04825"/>
            <a:ext cx="4135250" cy="23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Representation using Linked List</a:t>
            </a:r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76350"/>
            <a:ext cx="8520602" cy="296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318000"/>
            <a:ext cx="3397156" cy="5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1200" y="1475825"/>
            <a:ext cx="2756488" cy="5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0" y="4395346"/>
            <a:ext cx="51149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/>
        </p:nvSpPr>
        <p:spPr>
          <a:xfrm>
            <a:off x="1600200" y="4399700"/>
            <a:ext cx="21405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Node as 3-tuple: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Representation using Linked List…</a:t>
            </a:r>
            <a:endParaRPr/>
          </a:p>
        </p:txBody>
      </p:sp>
      <p:sp>
        <p:nvSpPr>
          <p:cNvPr id="235" name="Google Shape;235;p36"/>
          <p:cNvSpPr txBox="1"/>
          <p:nvPr/>
        </p:nvSpPr>
        <p:spPr>
          <a:xfrm>
            <a:off x="439075" y="2090750"/>
            <a:ext cx="8393100" cy="26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While representing a polynomial using a linked list, each polynomial term represents a node in the linked list.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Each node is represented as a 3-tuple.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To get better efficiency in processing, we assume that the term of every polynomial is stored within the linked list in the order of decreasing exponents.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Also, no two terms have the same exponent, and no term has a zero coefficient and without coefficients. The coefficient takes a value of 1.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071563"/>
            <a:ext cx="66675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Addition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xamine their terms starting at the nodes pointed to by a and b.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exponents of the two terms are equal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 the two coefficients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 a new term for the result.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exponent of the current term in a is less than b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 a duplicate term of b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attach this term to the result, called 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advance the pointer to the next term in b.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exponent of the current term in a is greater than b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 a duplicate term of 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attach this term to the result, called 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advance the pointer to the next term in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process is repeated until each term in both the polynomials are executed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</a:t>
            </a:r>
            <a:r>
              <a:rPr lang="en"/>
              <a:t> Addition Example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266325"/>
            <a:ext cx="3138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Polynomial: 5x^2+4x^1+2x^0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2nd </a:t>
            </a:r>
            <a:r>
              <a:rPr lang="en"/>
              <a:t>Polynomial</a:t>
            </a:r>
            <a:r>
              <a:rPr lang="en"/>
              <a:t>:  5x^1+5x^0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Resultant polynomial: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5x^2 - 9x^1 + 7 x^0</a:t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1157288"/>
            <a:ext cx="51816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Addition Example Problem-1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2x^5 - 2x^2 + 5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= 3x^3 - 5x^2 + 5x -10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 = a +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Subtraction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their terms starting at the nodes pointed to by a and b.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exponents of the two terms are equal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subtract the two coefficients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 a new term for the result.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exponent of the current term in a is less than b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 a duplicate term of b with a negative sign of the coefficient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attach this term to the result, called 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advance the pointer to the next term in b.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exponent of the current term in a is greater than b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 a duplicate term of 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attach this term to the result, called 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advance the pointer to the next term in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process is repeated until each term in both the polynomials are executed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Subtraction Example</a:t>
            </a:r>
            <a:endParaRPr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11700" y="1266325"/>
            <a:ext cx="3577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6x^3 - 2x^2 -11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= 7x^2 - 12x - 3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d= ???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 of Linked Lists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Subtraction Example Problem-1</a:t>
            </a:r>
            <a:endParaRPr/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2x^5 - 2x^2 + 5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= 3x^3 - 5x^2 + 5x -10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 = a -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</a:t>
            </a:r>
            <a:r>
              <a:rPr lang="en"/>
              <a:t>Multiplication</a:t>
            </a:r>
            <a:endParaRPr/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this approach we will multiply the 2nd polynomial with each term of 1st polynomial.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Store the multiplied value in a new linked list.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Then we will add the coefficients of elements having the same power in resultant polynomial.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Q. What is the order of the resultant polynomial? Is it less than the 1st or 2nd polynomial?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82" name="Google Shape;2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4527599" cy="254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Multiplication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3x^2 + 5x^1 + 6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= 6x^1 + 8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 = 18x^3 + 54x^2 + 76x^1 + 48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—-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= 3x^3 + 6x^1 – 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=  9x^3 – 8x^2 + 7x^1 + 2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 = ???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Check</a:t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Polynomial addition can be implemented using which of the following data structure?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Polynomial subtraction can be implemented using which of the following data structure?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lang="en">
                <a:solidFill>
                  <a:srgbClr val="FF0000"/>
                </a:solidFill>
              </a:rPr>
              <a:t>If the order of the polynomial (single variable) is 6 then how many nodes will be there in the linked list which represents it?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lang="en">
                <a:solidFill>
                  <a:srgbClr val="FF0000"/>
                </a:solidFill>
              </a:rPr>
              <a:t>Q. How many terms are there in the resultant polynomial? Is it less than the 1st or 2nd polynomial?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6" name="Google Shape;296;p4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302" name="Google Shape;302;p4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Write an algorithm for push operation of a stack which is implemented using a linked list. In this case, push is performed by inserting the new element at the end of the list.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Write an algorithm for pop operation of a stack which is implemented using a linked list. In this case, pop is performed by deleting the element at the end of the list.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Write an algorithm for Enqueue operation of a Queue which is implemented using a Linked List. In this case, Enqueue is performed by inserting the new element at the start of the list.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Write an algorithm for Dequeue operation of a Queue which is implemented using a Linked List. In this case, Dequeue is performed by deleting the element at the end of the list.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Write an algorithm for adding three polynomials. The order of the first, second and third polynomials are 4, 3, and 4 respectively.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Write an algorithm for subtracting three polynomials. The order of the first, second and third polynomials are 3, 3, and 4 respectively.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Write an algorithm for multiplying two polynomials. It must work for any kind of order.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15" name="Google Shape;315;p4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Head: pointer to start node of the list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Tail: pointer to end node of the list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Node: data + next pointer and/or previous pointer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Operations: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Insert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Delete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Search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Merge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Split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Reverse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50" y="1266175"/>
            <a:ext cx="3680274" cy="13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24" y="2830475"/>
            <a:ext cx="3801051" cy="7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794" y="3609969"/>
            <a:ext cx="2458219" cy="12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and Deletion in Linked Lists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Insertion / Deletion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 the beginning/start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 the last/end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 the middle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Before a node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After a node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Before a count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After a count</a:t>
            </a:r>
            <a:endParaRPr sz="1800"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all these cases, we need to know: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Updates/Movement of pointers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 Requirements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All these are application to Singly,Doubly and Circular Linked Lists.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Stack</a:t>
            </a:r>
            <a:endParaRPr/>
          </a:p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and Linked List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Size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Operations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Push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Stack is implemented using Linked List then it becomes a dynamic Stack.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Mapping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Size: not a constraint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Top is the Head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Push is Inserting at Start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Pop is Deleting at Start</a:t>
            </a:r>
            <a:endParaRPr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Head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Tail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Node: value + Pointer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Operations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Insert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Start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End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Middle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Delete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Start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End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Middle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</a:t>
            </a:r>
            <a:r>
              <a:rPr lang="en"/>
              <a:t>Example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Define a stack using linked list and do the following operations.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Push 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Push 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Pop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Push 15, 20, 25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Pop, Pop, Pop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en" sz="1400"/>
              <a:t>Write the state after 3 Pops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Did you encounter overflow?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Did you encounter underflow?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Which operations are needed to perform to have underflow for this stack?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Define a stack using linked list and do the following operations.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Push A, 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Pop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Pop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Pop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en" sz="1400"/>
              <a:t>Write the state after 3 Pops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Push C, D, 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Pop, Pop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Did you encounter overflow?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Did you encounter underflow?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Which operations are needed to perform to have overflow for this stack?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using Linked List: Push(Top,x:value)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Push (Top/Head, x: value)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Let/Create n be the new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n== NULL then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Write “Overflow” and exit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n.value =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n.next = 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Top=n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Top is a pointer here.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838" y="1328738"/>
            <a:ext cx="18383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