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309" r:id="rId4"/>
    <p:sldId id="310" r:id="rId5"/>
    <p:sldId id="318" r:id="rId6"/>
    <p:sldId id="281" r:id="rId7"/>
    <p:sldId id="297" r:id="rId8"/>
    <p:sldId id="308" r:id="rId9"/>
    <p:sldId id="302" r:id="rId10"/>
    <p:sldId id="303" r:id="rId11"/>
    <p:sldId id="306" r:id="rId12"/>
    <p:sldId id="319" r:id="rId13"/>
    <p:sldId id="313" r:id="rId14"/>
    <p:sldId id="305" r:id="rId15"/>
    <p:sldId id="3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4660"/>
  </p:normalViewPr>
  <p:slideViewPr>
    <p:cSldViewPr>
      <p:cViewPr varScale="1">
        <p:scale>
          <a:sx n="78" d="100"/>
          <a:sy n="78" d="100"/>
        </p:scale>
        <p:origin x="1308"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AAD347D-5ACD-4C99-B74B-A9C85AD731AF}" type="datetimeFigureOut">
              <a:rPr lang="en-US" smtClean="0"/>
              <a:pPr/>
              <a:t>11/7/2017</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F8EC9-54E4-4671-8923-801C5E210ECB}"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68A526E-E65C-4922-958A-88674FADD010}" type="datetimeFigureOut">
              <a:rPr lang="en-IN" smtClean="0"/>
              <a:pPr/>
              <a:t>07-11-2017</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5EF8EC9-54E4-4671-8923-801C5E210EC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5EF8EC9-54E4-4671-8923-801C5E210ECB}"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5EF8EC9-54E4-4671-8923-801C5E210ECB}"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68A526E-E65C-4922-958A-88674FADD010}" type="datetimeFigureOut">
              <a:rPr lang="en-IN" smtClean="0"/>
              <a:pPr/>
              <a:t>07-11-2017</a:t>
            </a:fld>
            <a:endParaRPr lang="en-IN"/>
          </a:p>
        </p:txBody>
      </p:sp>
      <p:sp>
        <p:nvSpPr>
          <p:cNvPr id="10" name="Slide Number Placeholder 9"/>
          <p:cNvSpPr>
            <a:spLocks noGrp="1"/>
          </p:cNvSpPr>
          <p:nvPr>
            <p:ph type="sldNum" sz="quarter" idx="16"/>
          </p:nvPr>
        </p:nvSpPr>
        <p:spPr/>
        <p:txBody>
          <a:bodyPr rtlCol="0"/>
          <a:lstStyle/>
          <a:p>
            <a:fld id="{35EF8EC9-54E4-4671-8923-801C5E210ECB}"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68A526E-E65C-4922-958A-88674FADD010}" type="datetimeFigureOut">
              <a:rPr lang="en-IN" smtClean="0"/>
              <a:pPr/>
              <a:t>07-11-2017</a:t>
            </a:fld>
            <a:endParaRPr lang="en-IN"/>
          </a:p>
        </p:txBody>
      </p:sp>
      <p:sp>
        <p:nvSpPr>
          <p:cNvPr id="12" name="Slide Number Placeholder 11"/>
          <p:cNvSpPr>
            <a:spLocks noGrp="1"/>
          </p:cNvSpPr>
          <p:nvPr>
            <p:ph type="sldNum" sz="quarter" idx="16"/>
          </p:nvPr>
        </p:nvSpPr>
        <p:spPr/>
        <p:txBody>
          <a:bodyPr rtlCol="0"/>
          <a:lstStyle/>
          <a:p>
            <a:fld id="{35EF8EC9-54E4-4671-8923-801C5E210ECB}"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5EF8EC9-54E4-4671-8923-801C5E210ECB}"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5EF8EC9-54E4-4671-8923-801C5E210ECB}"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8A526E-E65C-4922-958A-88674FADD010}" type="datetimeFigureOut">
              <a:rPr lang="en-IN" smtClean="0"/>
              <a:pPr/>
              <a:t>07-11-2017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5EF8EC9-54E4-4671-8923-801C5E210ECB}"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68A526E-E65C-4922-958A-88674FADD010}" type="datetimeFigureOut">
              <a:rPr lang="en-IN" smtClean="0"/>
              <a:pPr/>
              <a:t>07-11-2017</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5EF8EC9-54E4-4671-8923-801C5E210ECB}"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68A526E-E65C-4922-958A-88674FADD010}" type="datetimeFigureOut">
              <a:rPr lang="en-IN" smtClean="0"/>
              <a:pPr/>
              <a:t>07-11-2017</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5EF8EC9-54E4-4671-8923-801C5E210E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692696"/>
            <a:ext cx="9144000" cy="1512168"/>
          </a:xfrm>
          <a:solidFill>
            <a:srgbClr val="002060"/>
          </a:solidFill>
        </p:spPr>
        <p:txBody>
          <a:bodyPr/>
          <a:lstStyle/>
          <a:p>
            <a:pPr algn="ctr"/>
            <a:r>
              <a:rPr lang="en-IN" dirty="0"/>
              <a:t>IMPLEMENTATION </a:t>
            </a:r>
            <a:r>
              <a:rPr lang="en-IN" dirty="0" smtClean="0"/>
              <a:t>of</a:t>
            </a:r>
            <a:br>
              <a:rPr lang="en-IN" dirty="0" smtClean="0"/>
            </a:br>
            <a:r>
              <a:rPr lang="en-IN" dirty="0" smtClean="0"/>
              <a:t>SHANON FANO CODING </a:t>
            </a:r>
            <a:endParaRPr lang="en-IN" dirty="0"/>
          </a:p>
        </p:txBody>
      </p:sp>
      <p:sp>
        <p:nvSpPr>
          <p:cNvPr id="3" name="Subtitle 2"/>
          <p:cNvSpPr>
            <a:spLocks noGrp="1"/>
          </p:cNvSpPr>
          <p:nvPr>
            <p:ph type="subTitle" idx="1"/>
          </p:nvPr>
        </p:nvSpPr>
        <p:spPr>
          <a:xfrm>
            <a:off x="1907704" y="3284984"/>
            <a:ext cx="6768752" cy="2664296"/>
          </a:xfrm>
        </p:spPr>
        <p:txBody>
          <a:bodyPr>
            <a:normAutofit fontScale="70000" lnSpcReduction="20000"/>
          </a:bodyPr>
          <a:lstStyle/>
          <a:p>
            <a:r>
              <a:rPr lang="en-IN" dirty="0" smtClean="0">
                <a:solidFill>
                  <a:srgbClr val="002060"/>
                </a:solidFill>
              </a:rPr>
              <a:t>				</a:t>
            </a:r>
            <a:endParaRPr lang="en-IN" sz="2000" dirty="0" smtClean="0">
              <a:solidFill>
                <a:srgbClr val="002060"/>
              </a:solidFill>
            </a:endParaRPr>
          </a:p>
          <a:p>
            <a:r>
              <a:rPr lang="en-IN" sz="2000" dirty="0" smtClean="0">
                <a:solidFill>
                  <a:srgbClr val="002060"/>
                </a:solidFill>
              </a:rPr>
              <a:t>                                                                                   Partha Pritam Paul(14-1-5-059)</a:t>
            </a:r>
          </a:p>
          <a:p>
            <a:r>
              <a:rPr lang="en-IN" sz="2000" dirty="0" smtClean="0">
                <a:solidFill>
                  <a:srgbClr val="002060"/>
                </a:solidFill>
              </a:rPr>
              <a:t>                                                                                   Udit Narayan Bora(14-1-5-062)</a:t>
            </a:r>
          </a:p>
          <a:p>
            <a:r>
              <a:rPr lang="en-IN" sz="2000" dirty="0" smtClean="0">
                <a:solidFill>
                  <a:srgbClr val="002060"/>
                </a:solidFill>
              </a:rPr>
              <a:t>                                                                                   </a:t>
            </a:r>
          </a:p>
          <a:p>
            <a:r>
              <a:rPr lang="en-IN" dirty="0" smtClean="0">
                <a:solidFill>
                  <a:srgbClr val="002060"/>
                </a:solidFill>
              </a:rPr>
              <a:t>		                                   Under the guidance of </a:t>
            </a:r>
          </a:p>
          <a:p>
            <a:r>
              <a:rPr lang="en-IN" sz="2100" b="1" dirty="0" smtClean="0">
                <a:solidFill>
                  <a:srgbClr val="002060"/>
                </a:solidFill>
              </a:rPr>
              <a:t>                                                                                       Mr. Umakant Majhi                   </a:t>
            </a:r>
          </a:p>
          <a:p>
            <a:r>
              <a:rPr lang="en-IN" b="1" dirty="0" smtClean="0">
                <a:solidFill>
                  <a:srgbClr val="002060"/>
                </a:solidFill>
              </a:rPr>
              <a:t>	                          Dept. of Computer Science and Engineering </a:t>
            </a:r>
            <a:endParaRPr lang="en-IN" dirty="0">
              <a:solidFill>
                <a:srgbClr val="002060"/>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IN" sz="3200" dirty="0">
                <a:solidFill>
                  <a:prstClr val="white"/>
                </a:solidFill>
              </a:rPr>
              <a:t> IMPLEMENTATION USING C</a:t>
            </a:r>
            <a:endParaRPr lang="en-IN" sz="3200" dirty="0"/>
          </a:p>
        </p:txBody>
      </p:sp>
      <p:sp>
        <p:nvSpPr>
          <p:cNvPr id="3" name="Content Placeholder 2"/>
          <p:cNvSpPr>
            <a:spLocks noGrp="1"/>
          </p:cNvSpPr>
          <p:nvPr>
            <p:ph sz="quarter" idx="1"/>
          </p:nvPr>
        </p:nvSpPr>
        <p:spPr>
          <a:xfrm>
            <a:off x="612648" y="1600200"/>
            <a:ext cx="4103368" cy="5069160"/>
          </a:xfrm>
        </p:spPr>
        <p:txBody>
          <a:bodyPr>
            <a:normAutofit lnSpcReduction="10000"/>
          </a:bodyPr>
          <a:lstStyle/>
          <a:p>
            <a:pPr>
              <a:buClr>
                <a:schemeClr val="accent1">
                  <a:lumMod val="75000"/>
                </a:schemeClr>
              </a:buClr>
              <a:buFont typeface="Wingdings" panose="05000000000000000000" pitchFamily="2" charset="2"/>
              <a:buChar char="Ø"/>
            </a:pPr>
            <a:r>
              <a:rPr lang="en-IN" sz="2000" u="sng" dirty="0" smtClean="0">
                <a:solidFill>
                  <a:schemeClr val="accent1">
                    <a:lumMod val="50000"/>
                  </a:schemeClr>
                </a:solidFill>
              </a:rPr>
              <a:t>Shannon function:</a:t>
            </a:r>
            <a:endParaRPr lang="en-IN" sz="2000" dirty="0" smtClean="0">
              <a:solidFill>
                <a:schemeClr val="accent1">
                  <a:lumMod val="50000"/>
                </a:schemeClr>
              </a:solidFill>
            </a:endParaRPr>
          </a:p>
          <a:p>
            <a:pPr marL="0" indent="0">
              <a:buClr>
                <a:schemeClr val="accent1">
                  <a:lumMod val="75000"/>
                </a:schemeClr>
              </a:buClr>
              <a:buNone/>
            </a:pPr>
            <a:r>
              <a:rPr lang="en-IN" sz="2000" dirty="0"/>
              <a:t> </a:t>
            </a:r>
            <a:r>
              <a:rPr lang="en-US" sz="2000" dirty="0"/>
              <a:t>void shannon(int </a:t>
            </a:r>
            <a:r>
              <a:rPr lang="en-US" sz="2000" dirty="0" smtClean="0"/>
              <a:t>start,int end, node </a:t>
            </a:r>
            <a:r>
              <a:rPr lang="en-US" sz="2000" dirty="0"/>
              <a:t>s[], </a:t>
            </a:r>
            <a:r>
              <a:rPr lang="en-US" sz="2000" dirty="0" smtClean="0"/>
              <a:t>   char </a:t>
            </a:r>
            <a:r>
              <a:rPr lang="en-US" sz="2000" dirty="0"/>
              <a:t>code[20][20],int level</a:t>
            </a:r>
            <a:r>
              <a:rPr lang="en-US" sz="2000" dirty="0" smtClean="0"/>
              <a:t>)</a:t>
            </a:r>
          </a:p>
          <a:p>
            <a:pPr marL="0" indent="0">
              <a:buClr>
                <a:schemeClr val="accent1">
                  <a:lumMod val="75000"/>
                </a:schemeClr>
              </a:buClr>
              <a:buNone/>
            </a:pPr>
            <a:r>
              <a:rPr lang="en-US" sz="2000" dirty="0" smtClean="0"/>
              <a:t>{</a:t>
            </a:r>
          </a:p>
          <a:p>
            <a:pPr marL="0" indent="0">
              <a:buClr>
                <a:schemeClr val="accent1">
                  <a:lumMod val="75000"/>
                </a:schemeClr>
              </a:buClr>
              <a:buNone/>
            </a:pPr>
            <a:r>
              <a:rPr lang="en-US" sz="2000" dirty="0"/>
              <a:t>	</a:t>
            </a:r>
            <a:r>
              <a:rPr lang="en-US" sz="2000" dirty="0" smtClean="0">
                <a:solidFill>
                  <a:srgbClr val="00B0F0"/>
                </a:solidFill>
              </a:rPr>
              <a:t>//declaration</a:t>
            </a:r>
          </a:p>
          <a:p>
            <a:pPr marL="0" indent="0">
              <a:buClr>
                <a:schemeClr val="accent1">
                  <a:lumMod val="75000"/>
                </a:schemeClr>
              </a:buClr>
              <a:buNone/>
            </a:pPr>
            <a:r>
              <a:rPr lang="en-US" sz="2000" dirty="0" smtClean="0"/>
              <a:t>    int </a:t>
            </a:r>
            <a:r>
              <a:rPr lang="en-US" sz="2000" dirty="0"/>
              <a:t>i=start;</a:t>
            </a:r>
          </a:p>
          <a:p>
            <a:pPr marL="0" indent="0">
              <a:buClr>
                <a:schemeClr val="accent1">
                  <a:lumMod val="75000"/>
                </a:schemeClr>
              </a:buClr>
              <a:buNone/>
            </a:pPr>
            <a:r>
              <a:rPr lang="en-US" sz="2000" dirty="0"/>
              <a:t>    int j=end;</a:t>
            </a:r>
          </a:p>
          <a:p>
            <a:pPr marL="0" indent="0">
              <a:buClr>
                <a:schemeClr val="accent1">
                  <a:lumMod val="75000"/>
                </a:schemeClr>
              </a:buClr>
              <a:buNone/>
            </a:pPr>
            <a:r>
              <a:rPr lang="en-US" sz="2000" dirty="0"/>
              <a:t>    float isum = s[i].pro,jsum = s[j].pro</a:t>
            </a:r>
            <a:r>
              <a:rPr lang="en-US" sz="2000" dirty="0" smtClean="0"/>
              <a:t>;</a:t>
            </a:r>
          </a:p>
          <a:p>
            <a:pPr marL="0" indent="0">
              <a:buClr>
                <a:schemeClr val="accent1">
                  <a:lumMod val="75000"/>
                </a:schemeClr>
              </a:buClr>
              <a:buNone/>
            </a:pPr>
            <a:r>
              <a:rPr lang="en-US" sz="2000" dirty="0"/>
              <a:t>    int g_level = 0</a:t>
            </a:r>
            <a:r>
              <a:rPr lang="en-US" sz="2000" dirty="0" smtClean="0"/>
              <a:t>;</a:t>
            </a:r>
          </a:p>
          <a:p>
            <a:pPr marL="0" indent="0">
              <a:buClr>
                <a:schemeClr val="accent1">
                  <a:lumMod val="75000"/>
                </a:schemeClr>
              </a:buClr>
              <a:buNone/>
            </a:pPr>
            <a:r>
              <a:rPr lang="en-US" sz="2000" dirty="0"/>
              <a:t>	</a:t>
            </a:r>
            <a:r>
              <a:rPr lang="en-US" sz="2000" dirty="0" smtClean="0">
                <a:solidFill>
                  <a:srgbClr val="00B0F0"/>
                </a:solidFill>
              </a:rPr>
              <a:t>//increment of g_level</a:t>
            </a:r>
          </a:p>
          <a:p>
            <a:pPr marL="0" indent="0">
              <a:buClr>
                <a:schemeClr val="accent1">
                  <a:lumMod val="75000"/>
                </a:schemeClr>
              </a:buClr>
              <a:buNone/>
            </a:pPr>
            <a:r>
              <a:rPr lang="en-US" sz="2000" dirty="0"/>
              <a:t>    if(level&gt;g_level)</a:t>
            </a:r>
          </a:p>
          <a:p>
            <a:pPr marL="0" indent="0">
              <a:buClr>
                <a:schemeClr val="accent1">
                  <a:lumMod val="75000"/>
                </a:schemeClr>
              </a:buClr>
              <a:buNone/>
            </a:pPr>
            <a:r>
              <a:rPr lang="en-US" sz="2000" dirty="0"/>
              <a:t>    {</a:t>
            </a:r>
          </a:p>
          <a:p>
            <a:pPr marL="0" indent="0">
              <a:buClr>
                <a:schemeClr val="accent1">
                  <a:lumMod val="75000"/>
                </a:schemeClr>
              </a:buClr>
              <a:buNone/>
            </a:pPr>
            <a:r>
              <a:rPr lang="en-US" sz="2000" dirty="0"/>
              <a:t>        g_level = level;</a:t>
            </a:r>
          </a:p>
          <a:p>
            <a:pPr marL="0" indent="0">
              <a:buClr>
                <a:schemeClr val="accent1">
                  <a:lumMod val="75000"/>
                </a:schemeClr>
              </a:buClr>
              <a:buNone/>
            </a:pPr>
            <a:r>
              <a:rPr lang="en-US" sz="2000" dirty="0"/>
              <a:t>    }</a:t>
            </a:r>
            <a:endParaRPr lang="en-US" sz="2000" dirty="0" smtClean="0"/>
          </a:p>
          <a:p>
            <a:pPr marL="0" indent="0">
              <a:buClr>
                <a:schemeClr val="accent1">
                  <a:lumMod val="75000"/>
                </a:schemeClr>
              </a:buClr>
              <a:buNone/>
            </a:pPr>
            <a:endParaRPr lang="en-IN" sz="2000" dirty="0"/>
          </a:p>
        </p:txBody>
      </p:sp>
      <p:sp>
        <p:nvSpPr>
          <p:cNvPr id="6" name="Rectangle 5"/>
          <p:cNvSpPr/>
          <p:nvPr/>
        </p:nvSpPr>
        <p:spPr>
          <a:xfrm>
            <a:off x="4860032" y="1628800"/>
            <a:ext cx="4104456"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11560" y="1628800"/>
            <a:ext cx="4104456"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60032" y="1628800"/>
            <a:ext cx="4104456" cy="4401205"/>
          </a:xfrm>
          <a:prstGeom prst="rect">
            <a:avLst/>
          </a:prstGeom>
          <a:noFill/>
        </p:spPr>
        <p:txBody>
          <a:bodyPr wrap="square" rtlCol="0">
            <a:spAutoFit/>
          </a:bodyPr>
          <a:lstStyle/>
          <a:p>
            <a:pPr>
              <a:buClr>
                <a:schemeClr val="accent1">
                  <a:lumMod val="75000"/>
                </a:schemeClr>
              </a:buClr>
            </a:pPr>
            <a:r>
              <a:rPr lang="en-IN" sz="2000" dirty="0" smtClean="0">
                <a:solidFill>
                  <a:schemeClr val="accent1">
                    <a:lumMod val="50000"/>
                  </a:schemeClr>
                </a:solidFill>
              </a:rPr>
              <a:t>     </a:t>
            </a:r>
            <a:r>
              <a:rPr lang="en-IN" sz="2000" dirty="0" smtClean="0">
                <a:solidFill>
                  <a:srgbClr val="00B0F0"/>
                </a:solidFill>
              </a:rPr>
              <a:t>//Making Partition</a:t>
            </a:r>
          </a:p>
          <a:p>
            <a:pPr>
              <a:buClr>
                <a:schemeClr val="accent1">
                  <a:lumMod val="75000"/>
                </a:schemeClr>
              </a:buClr>
            </a:pPr>
            <a:r>
              <a:rPr lang="en-IN" sz="2000" dirty="0"/>
              <a:t>while(i&lt;(j-1))</a:t>
            </a:r>
          </a:p>
          <a:p>
            <a:pPr>
              <a:buClr>
                <a:schemeClr val="accent1">
                  <a:lumMod val="75000"/>
                </a:schemeClr>
              </a:buClr>
            </a:pPr>
            <a:r>
              <a:rPr lang="en-IN" sz="2000" dirty="0"/>
              <a:t>    {</a:t>
            </a:r>
          </a:p>
          <a:p>
            <a:pPr>
              <a:buClr>
                <a:schemeClr val="accent1">
                  <a:lumMod val="75000"/>
                </a:schemeClr>
              </a:buClr>
            </a:pPr>
            <a:r>
              <a:rPr lang="en-IN" sz="2000" dirty="0"/>
              <a:t>        while(isum&gt;jsum &amp;&amp; i&lt;(j-1))</a:t>
            </a:r>
          </a:p>
          <a:p>
            <a:pPr>
              <a:buClr>
                <a:schemeClr val="accent1">
                  <a:lumMod val="75000"/>
                </a:schemeClr>
              </a:buClr>
            </a:pPr>
            <a:r>
              <a:rPr lang="en-IN" sz="2000" dirty="0"/>
              <a:t>        {</a:t>
            </a:r>
          </a:p>
          <a:p>
            <a:pPr>
              <a:buClr>
                <a:schemeClr val="accent1">
                  <a:lumMod val="75000"/>
                </a:schemeClr>
              </a:buClr>
            </a:pPr>
            <a:r>
              <a:rPr lang="en-IN" sz="2000" dirty="0"/>
              <a:t>            j--;</a:t>
            </a:r>
          </a:p>
          <a:p>
            <a:pPr>
              <a:buClr>
                <a:schemeClr val="accent1">
                  <a:lumMod val="75000"/>
                </a:schemeClr>
              </a:buClr>
            </a:pPr>
            <a:r>
              <a:rPr lang="en-IN" sz="2000" dirty="0"/>
              <a:t>            jsum += s[j].pro;</a:t>
            </a:r>
          </a:p>
          <a:p>
            <a:pPr>
              <a:buClr>
                <a:schemeClr val="accent1">
                  <a:lumMod val="75000"/>
                </a:schemeClr>
              </a:buClr>
            </a:pPr>
            <a:r>
              <a:rPr lang="en-IN" sz="2000" dirty="0"/>
              <a:t>        }</a:t>
            </a:r>
          </a:p>
          <a:p>
            <a:pPr>
              <a:buClr>
                <a:schemeClr val="accent1">
                  <a:lumMod val="75000"/>
                </a:schemeClr>
              </a:buClr>
            </a:pPr>
            <a:r>
              <a:rPr lang="en-IN" sz="2000" dirty="0"/>
              <a:t>        while(isum&lt;jsum &amp;&amp; i&lt;(j-1))</a:t>
            </a:r>
          </a:p>
          <a:p>
            <a:pPr>
              <a:buClr>
                <a:schemeClr val="accent1">
                  <a:lumMod val="75000"/>
                </a:schemeClr>
              </a:buClr>
            </a:pPr>
            <a:r>
              <a:rPr lang="en-IN" sz="2000" dirty="0"/>
              <a:t>        {</a:t>
            </a:r>
          </a:p>
          <a:p>
            <a:pPr>
              <a:buClr>
                <a:schemeClr val="accent1">
                  <a:lumMod val="75000"/>
                </a:schemeClr>
              </a:buClr>
            </a:pPr>
            <a:r>
              <a:rPr lang="en-IN" sz="2000" dirty="0"/>
              <a:t>            i++;</a:t>
            </a:r>
          </a:p>
          <a:p>
            <a:pPr>
              <a:buClr>
                <a:schemeClr val="accent1">
                  <a:lumMod val="75000"/>
                </a:schemeClr>
              </a:buClr>
            </a:pPr>
            <a:r>
              <a:rPr lang="en-IN" sz="2000" dirty="0"/>
              <a:t>            isum += s[i].pro;</a:t>
            </a:r>
          </a:p>
          <a:p>
            <a:pPr>
              <a:buClr>
                <a:schemeClr val="accent1">
                  <a:lumMod val="75000"/>
                </a:schemeClr>
              </a:buClr>
            </a:pPr>
            <a:r>
              <a:rPr lang="en-IN" sz="2000" dirty="0"/>
              <a:t>        }</a:t>
            </a:r>
          </a:p>
          <a:p>
            <a:pPr>
              <a:buClr>
                <a:schemeClr val="accent1">
                  <a:lumMod val="75000"/>
                </a:schemeClr>
              </a:buClr>
            </a:pPr>
            <a:r>
              <a:rPr lang="en-IN" sz="2000" dirty="0"/>
              <a:t>    }</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71400"/>
            <a:ext cx="9144000" cy="1368152"/>
          </a:xfrm>
          <a:solidFill>
            <a:srgbClr val="002060"/>
          </a:solidFill>
        </p:spPr>
        <p:txBody>
          <a:bodyPr>
            <a:normAutofit/>
          </a:bodyPr>
          <a:lstStyle/>
          <a:p>
            <a:r>
              <a:rPr lang="en-IN" sz="3200" dirty="0">
                <a:solidFill>
                  <a:prstClr val="white"/>
                </a:solidFill>
              </a:rPr>
              <a:t> IMPLEMENTATION USING C</a:t>
            </a:r>
            <a:endParaRPr lang="en-IN" sz="3200" dirty="0">
              <a:solidFill>
                <a:schemeClr val="bg1"/>
              </a:solidFill>
            </a:endParaRPr>
          </a:p>
        </p:txBody>
      </p:sp>
      <p:sp>
        <p:nvSpPr>
          <p:cNvPr id="6" name="Content Placeholder 5"/>
          <p:cNvSpPr>
            <a:spLocks noGrp="1"/>
          </p:cNvSpPr>
          <p:nvPr>
            <p:ph sz="quarter" idx="1"/>
          </p:nvPr>
        </p:nvSpPr>
        <p:spPr>
          <a:xfrm>
            <a:off x="428597" y="1556792"/>
            <a:ext cx="3999388" cy="4680520"/>
          </a:xfrm>
        </p:spPr>
        <p:txBody>
          <a:bodyPr>
            <a:noAutofit/>
          </a:bodyPr>
          <a:lstStyle/>
          <a:p>
            <a:pPr marL="0" indent="0">
              <a:buNone/>
              <a:tabLst>
                <a:tab pos="812800" algn="l"/>
              </a:tabLst>
            </a:pPr>
            <a:r>
              <a:rPr lang="en-IN" sz="2000" dirty="0" smtClean="0"/>
              <a:t>     </a:t>
            </a:r>
            <a:r>
              <a:rPr lang="en-IN" sz="2000" dirty="0" smtClean="0">
                <a:solidFill>
                  <a:srgbClr val="00B0F0"/>
                </a:solidFill>
              </a:rPr>
              <a:t>//Filling the “code(n*n)” matrix,</a:t>
            </a:r>
          </a:p>
          <a:p>
            <a:pPr marL="0" indent="0">
              <a:buNone/>
              <a:tabLst>
                <a:tab pos="812800" algn="l"/>
              </a:tabLst>
            </a:pPr>
            <a:r>
              <a:rPr lang="en-IN" sz="2000" dirty="0" smtClean="0">
                <a:solidFill>
                  <a:srgbClr val="00B0F0"/>
                </a:solidFill>
              </a:rPr>
              <a:t>Considering each iteration as level</a:t>
            </a:r>
          </a:p>
          <a:p>
            <a:pPr marL="0" indent="0">
              <a:buNone/>
              <a:tabLst>
                <a:tab pos="812800" algn="l"/>
              </a:tabLst>
            </a:pPr>
            <a:r>
              <a:rPr lang="en-IN" sz="2000" dirty="0" smtClean="0"/>
              <a:t>  if(i</a:t>
            </a:r>
            <a:r>
              <a:rPr lang="en-IN" sz="2000" dirty="0"/>
              <a:t>==start</a:t>
            </a:r>
            <a:r>
              <a:rPr lang="en-IN" sz="2000" dirty="0" smtClean="0"/>
              <a:t>) </a:t>
            </a:r>
            <a:r>
              <a:rPr lang="en-IN" sz="2000" dirty="0"/>
              <a:t>{</a:t>
            </a:r>
          </a:p>
          <a:p>
            <a:pPr marL="0" indent="0">
              <a:buNone/>
              <a:tabLst>
                <a:tab pos="812800" algn="l"/>
              </a:tabLst>
            </a:pPr>
            <a:r>
              <a:rPr lang="en-IN" sz="2000" dirty="0"/>
              <a:t>        code[start][level]='0';</a:t>
            </a:r>
          </a:p>
          <a:p>
            <a:pPr marL="0" indent="0">
              <a:buNone/>
              <a:tabLst>
                <a:tab pos="812800" algn="l"/>
              </a:tabLst>
            </a:pPr>
            <a:r>
              <a:rPr lang="en-IN" sz="2000" dirty="0"/>
              <a:t> </a:t>
            </a:r>
            <a:r>
              <a:rPr lang="en-IN" sz="2000" dirty="0" smtClean="0"/>
              <a:t> }</a:t>
            </a:r>
            <a:endParaRPr lang="en-IN" sz="2000" dirty="0"/>
          </a:p>
          <a:p>
            <a:pPr marL="0" indent="0">
              <a:buNone/>
              <a:tabLst>
                <a:tab pos="812800" algn="l"/>
              </a:tabLst>
            </a:pPr>
            <a:r>
              <a:rPr lang="en-IN" sz="2000" dirty="0"/>
              <a:t> </a:t>
            </a:r>
            <a:r>
              <a:rPr lang="en-IN" sz="2000" dirty="0" smtClean="0"/>
              <a:t>else </a:t>
            </a:r>
            <a:r>
              <a:rPr lang="en-IN" sz="2000" dirty="0"/>
              <a:t>if((i-start)&gt;=1</a:t>
            </a:r>
            <a:r>
              <a:rPr lang="en-IN" sz="2000" dirty="0" smtClean="0"/>
              <a:t>){</a:t>
            </a:r>
            <a:endParaRPr lang="en-IN" sz="2000" dirty="0"/>
          </a:p>
          <a:p>
            <a:pPr marL="0" indent="0">
              <a:buNone/>
              <a:tabLst>
                <a:tab pos="812800" algn="l"/>
              </a:tabLst>
            </a:pPr>
            <a:r>
              <a:rPr lang="en-IN" sz="2000" dirty="0"/>
              <a:t>        int k;</a:t>
            </a:r>
          </a:p>
          <a:p>
            <a:pPr marL="0" indent="0">
              <a:buNone/>
              <a:tabLst>
                <a:tab pos="812800" algn="l"/>
              </a:tabLst>
            </a:pPr>
            <a:r>
              <a:rPr lang="en-IN" sz="2000" dirty="0"/>
              <a:t>        for(k=start;k&lt;=i;++k)</a:t>
            </a:r>
          </a:p>
          <a:p>
            <a:pPr marL="0" indent="0">
              <a:buNone/>
              <a:tabLst>
                <a:tab pos="812800" algn="l"/>
              </a:tabLst>
            </a:pPr>
            <a:r>
              <a:rPr lang="en-IN" sz="2000" dirty="0"/>
              <a:t>            code[k][level] = '0';</a:t>
            </a:r>
          </a:p>
          <a:p>
            <a:pPr marL="0" indent="0">
              <a:buNone/>
              <a:tabLst>
                <a:tab pos="812800" algn="l"/>
              </a:tabLst>
            </a:pPr>
            <a:endParaRPr lang="en-IN" sz="2000" dirty="0"/>
          </a:p>
          <a:p>
            <a:pPr marL="0" indent="0">
              <a:buNone/>
              <a:tabLst>
                <a:tab pos="812800" algn="l"/>
              </a:tabLst>
            </a:pPr>
            <a:r>
              <a:rPr lang="en-IN" sz="2000" dirty="0"/>
              <a:t>        shannon(start,i,s,code,level+1);</a:t>
            </a:r>
          </a:p>
          <a:p>
            <a:pPr marL="0" indent="0">
              <a:buNone/>
              <a:tabLst>
                <a:tab pos="812800" algn="l"/>
              </a:tabLst>
            </a:pPr>
            <a:r>
              <a:rPr lang="en-IN" sz="2000" dirty="0"/>
              <a:t>    }</a:t>
            </a:r>
          </a:p>
          <a:p>
            <a:pPr marL="0" indent="0">
              <a:buNone/>
              <a:tabLst>
                <a:tab pos="812800" algn="l"/>
              </a:tabLst>
            </a:pPr>
            <a:r>
              <a:rPr lang="en-IN" sz="2000" dirty="0">
                <a:solidFill>
                  <a:srgbClr val="00B0F0"/>
                </a:solidFill>
              </a:rPr>
              <a:t> </a:t>
            </a:r>
          </a:p>
        </p:txBody>
      </p:sp>
      <p:sp>
        <p:nvSpPr>
          <p:cNvPr id="2" name="Rectangle 1"/>
          <p:cNvSpPr/>
          <p:nvPr/>
        </p:nvSpPr>
        <p:spPr>
          <a:xfrm>
            <a:off x="395536" y="1556792"/>
            <a:ext cx="4248472" cy="511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4716016" y="1556792"/>
            <a:ext cx="4320480" cy="511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716016" y="1556792"/>
            <a:ext cx="4320480" cy="3693319"/>
          </a:xfrm>
          <a:prstGeom prst="rect">
            <a:avLst/>
          </a:prstGeom>
          <a:noFill/>
        </p:spPr>
        <p:txBody>
          <a:bodyPr wrap="square" rtlCol="0">
            <a:spAutoFit/>
          </a:bodyPr>
          <a:lstStyle/>
          <a:p>
            <a:r>
              <a:rPr lang="en-IN" dirty="0"/>
              <a:t>if(j==end)</a:t>
            </a:r>
          </a:p>
          <a:p>
            <a:r>
              <a:rPr lang="en-IN" dirty="0"/>
              <a:t>    {</a:t>
            </a:r>
          </a:p>
          <a:p>
            <a:r>
              <a:rPr lang="en-IN" dirty="0"/>
              <a:t>        code[end][level]='1';</a:t>
            </a:r>
          </a:p>
          <a:p>
            <a:r>
              <a:rPr lang="en-IN" dirty="0"/>
              <a:t>    }</a:t>
            </a:r>
          </a:p>
          <a:p>
            <a:r>
              <a:rPr lang="en-IN" dirty="0"/>
              <a:t>    else if((end-j)&gt;=1)</a:t>
            </a:r>
          </a:p>
          <a:p>
            <a:r>
              <a:rPr lang="en-IN" dirty="0"/>
              <a:t>    {</a:t>
            </a:r>
          </a:p>
          <a:p>
            <a:r>
              <a:rPr lang="en-IN" dirty="0"/>
              <a:t>        int k;</a:t>
            </a:r>
          </a:p>
          <a:p>
            <a:r>
              <a:rPr lang="en-IN" dirty="0"/>
              <a:t>        for(k=j;k&lt;=end;++k)</a:t>
            </a:r>
          </a:p>
          <a:p>
            <a:r>
              <a:rPr lang="en-IN" dirty="0"/>
              <a:t>            code[k][level] = '1';</a:t>
            </a:r>
          </a:p>
          <a:p>
            <a:endParaRPr lang="en-IN" dirty="0"/>
          </a:p>
          <a:p>
            <a:r>
              <a:rPr lang="en-IN" dirty="0"/>
              <a:t>        shannon(j,end,s,code,level+1);</a:t>
            </a:r>
          </a:p>
          <a:p>
            <a:r>
              <a:rPr lang="en-IN" dirty="0"/>
              <a:t>    }</a:t>
            </a:r>
          </a:p>
          <a:p>
            <a:r>
              <a:rPr lang="en-IN" dirty="0"/>
              <a:t>}</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12648" y="1551856"/>
            <a:ext cx="8153400" cy="5306144"/>
          </a:xfrm>
        </p:spPr>
        <p:txBody>
          <a:bodyPr>
            <a:normAutofit fontScale="92500" lnSpcReduction="20000"/>
          </a:bodyPr>
          <a:lstStyle/>
          <a:p>
            <a:pPr>
              <a:buClr>
                <a:schemeClr val="accent1">
                  <a:lumMod val="75000"/>
                </a:schemeClr>
              </a:buClr>
              <a:buFont typeface="Wingdings" panose="05000000000000000000" pitchFamily="2" charset="2"/>
              <a:buChar char="Ø"/>
            </a:pPr>
            <a:r>
              <a:rPr lang="en-IN" sz="2000" b="1" u="sng" dirty="0" smtClean="0">
                <a:solidFill>
                  <a:schemeClr val="accent1">
                    <a:lumMod val="50000"/>
                  </a:schemeClr>
                </a:solidFill>
              </a:rPr>
              <a:t>Printing output </a:t>
            </a:r>
            <a:r>
              <a:rPr lang="en-IN" sz="2000" b="1" u="sng" dirty="0" smtClean="0">
                <a:solidFill>
                  <a:schemeClr val="accent1">
                    <a:lumMod val="50000"/>
                  </a:schemeClr>
                </a:solidFill>
                <a:sym typeface="Wingdings" panose="05000000000000000000" pitchFamily="2" charset="2"/>
              </a:rPr>
              <a:t>(in Main()):</a:t>
            </a:r>
            <a:endParaRPr lang="en-IN" sz="2000" b="1" u="sng" dirty="0" smtClean="0">
              <a:solidFill>
                <a:schemeClr val="accent1">
                  <a:lumMod val="50000"/>
                </a:schemeClr>
              </a:solidFill>
            </a:endParaRPr>
          </a:p>
          <a:p>
            <a:pPr marL="0" indent="0">
              <a:buClr>
                <a:schemeClr val="accent1">
                  <a:lumMod val="75000"/>
                </a:schemeClr>
              </a:buClr>
              <a:buNone/>
            </a:pPr>
            <a:r>
              <a:rPr lang="en-IN" sz="2000" dirty="0"/>
              <a:t>printf("---------------------------------------------------------------");</a:t>
            </a:r>
          </a:p>
          <a:p>
            <a:pPr marL="0" indent="0">
              <a:buClr>
                <a:schemeClr val="accent1">
                  <a:lumMod val="75000"/>
                </a:schemeClr>
              </a:buClr>
              <a:buNone/>
            </a:pPr>
            <a:r>
              <a:rPr lang="en-IN" sz="2000" dirty="0"/>
              <a:t>    printf("\nSymbol\tProbability\tCode\n</a:t>
            </a:r>
            <a:r>
              <a:rPr lang="en-IN" sz="2000" dirty="0" smtClean="0"/>
              <a:t>");</a:t>
            </a:r>
            <a:endParaRPr lang="en-IN" sz="2000" dirty="0"/>
          </a:p>
          <a:p>
            <a:pPr marL="0" indent="0">
              <a:buClr>
                <a:schemeClr val="accent1">
                  <a:lumMod val="75000"/>
                </a:schemeClr>
              </a:buClr>
              <a:buNone/>
            </a:pPr>
            <a:r>
              <a:rPr lang="en-IN" sz="2000" dirty="0"/>
              <a:t>    for(i=0; i&lt;n; ++i</a:t>
            </a:r>
            <a:r>
              <a:rPr lang="en-IN" sz="2000" dirty="0" smtClean="0"/>
              <a:t>) </a:t>
            </a:r>
            <a:r>
              <a:rPr lang="en-IN" sz="2000" dirty="0"/>
              <a:t>{</a:t>
            </a:r>
          </a:p>
          <a:p>
            <a:pPr marL="0" indent="0">
              <a:buClr>
                <a:schemeClr val="accent1">
                  <a:lumMod val="75000"/>
                </a:schemeClr>
              </a:buClr>
              <a:buNone/>
            </a:pPr>
            <a:r>
              <a:rPr lang="en-IN" sz="2000" dirty="0"/>
              <a:t>        printf("%S\t %f\t  :", s[i].sym,s[i].pro);</a:t>
            </a:r>
          </a:p>
          <a:p>
            <a:pPr marL="0" indent="0">
              <a:buClr>
                <a:schemeClr val="accent1">
                  <a:lumMod val="75000"/>
                </a:schemeClr>
              </a:buClr>
              <a:buNone/>
            </a:pPr>
            <a:r>
              <a:rPr lang="en-IN" sz="2000" dirty="0"/>
              <a:t>        for(j=0; j&lt;=g_level; j++)</a:t>
            </a:r>
          </a:p>
          <a:p>
            <a:pPr marL="0" indent="0">
              <a:buClr>
                <a:schemeClr val="accent1">
                  <a:lumMod val="75000"/>
                </a:schemeClr>
              </a:buClr>
              <a:buNone/>
            </a:pPr>
            <a:r>
              <a:rPr lang="en-IN" sz="2000" dirty="0"/>
              <a:t>        {</a:t>
            </a:r>
          </a:p>
          <a:p>
            <a:pPr marL="0" indent="0">
              <a:buClr>
                <a:schemeClr val="accent1">
                  <a:lumMod val="75000"/>
                </a:schemeClr>
              </a:buClr>
              <a:buNone/>
            </a:pPr>
            <a:r>
              <a:rPr lang="en-IN" sz="2000" dirty="0"/>
              <a:t>            if(code[i][j]!='X')</a:t>
            </a:r>
          </a:p>
          <a:p>
            <a:pPr marL="0" indent="0">
              <a:buClr>
                <a:schemeClr val="accent1">
                  <a:lumMod val="75000"/>
                </a:schemeClr>
              </a:buClr>
              <a:buNone/>
            </a:pPr>
            <a:r>
              <a:rPr lang="en-IN" sz="2000" dirty="0"/>
              <a:t>                printf("%c",code[i][j]);</a:t>
            </a:r>
          </a:p>
          <a:p>
            <a:pPr marL="0" indent="0">
              <a:buClr>
                <a:schemeClr val="accent1">
                  <a:lumMod val="75000"/>
                </a:schemeClr>
              </a:buClr>
              <a:buNone/>
            </a:pPr>
            <a:r>
              <a:rPr lang="en-IN" sz="2000" dirty="0"/>
              <a:t>        }</a:t>
            </a:r>
          </a:p>
          <a:p>
            <a:pPr marL="0" indent="0">
              <a:buClr>
                <a:schemeClr val="accent1">
                  <a:lumMod val="75000"/>
                </a:schemeClr>
              </a:buClr>
              <a:buNone/>
            </a:pPr>
            <a:r>
              <a:rPr lang="en-IN" sz="2000" dirty="0"/>
              <a:t>        printf("\n");</a:t>
            </a:r>
          </a:p>
          <a:p>
            <a:pPr marL="0" indent="0">
              <a:buClr>
                <a:schemeClr val="accent1">
                  <a:lumMod val="75000"/>
                </a:schemeClr>
              </a:buClr>
              <a:buNone/>
            </a:pPr>
            <a:r>
              <a:rPr lang="en-IN" sz="2000" dirty="0"/>
              <a:t>    }</a:t>
            </a:r>
          </a:p>
          <a:p>
            <a:pPr marL="0" indent="0">
              <a:buClr>
                <a:schemeClr val="accent1">
                  <a:lumMod val="75000"/>
                </a:schemeClr>
              </a:buClr>
              <a:buNone/>
            </a:pPr>
            <a:r>
              <a:rPr lang="en-IN" sz="2000" dirty="0"/>
              <a:t>    printf("\n---------------------------------------------------------------");</a:t>
            </a:r>
          </a:p>
          <a:p>
            <a:pPr marL="0" indent="0">
              <a:buClr>
                <a:schemeClr val="accent1">
                  <a:lumMod val="75000"/>
                </a:schemeClr>
              </a:buClr>
              <a:buNone/>
            </a:pPr>
            <a:endParaRPr lang="en-IN" sz="2000" dirty="0"/>
          </a:p>
          <a:p>
            <a:pPr marL="0" indent="0">
              <a:buClr>
                <a:schemeClr val="accent1">
                  <a:lumMod val="75000"/>
                </a:schemeClr>
              </a:buClr>
              <a:buNone/>
            </a:pPr>
            <a:r>
              <a:rPr lang="en-IN" sz="2000" dirty="0"/>
              <a:t>    printf("\n\n");</a:t>
            </a:r>
          </a:p>
          <a:p>
            <a:pPr marL="0" indent="0">
              <a:buClr>
                <a:schemeClr val="accent1">
                  <a:lumMod val="75000"/>
                </a:schemeClr>
              </a:buClr>
              <a:buNone/>
            </a:pPr>
            <a:r>
              <a:rPr lang="en-IN" sz="2000" dirty="0"/>
              <a:t>    return 0;</a:t>
            </a:r>
            <a:endParaRPr lang="en-IN" sz="2000" dirty="0" smtClean="0"/>
          </a:p>
        </p:txBody>
      </p:sp>
      <p:sp>
        <p:nvSpPr>
          <p:cNvPr id="4" name="Rectangle 3"/>
          <p:cNvSpPr/>
          <p:nvPr/>
        </p:nvSpPr>
        <p:spPr>
          <a:xfrm>
            <a:off x="0" y="0"/>
            <a:ext cx="9144000" cy="1219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51520" y="332656"/>
            <a:ext cx="5328592" cy="584775"/>
          </a:xfrm>
          <a:prstGeom prst="rect">
            <a:avLst/>
          </a:prstGeom>
          <a:noFill/>
        </p:spPr>
        <p:txBody>
          <a:bodyPr wrap="square" rtlCol="0">
            <a:spAutoFit/>
          </a:bodyPr>
          <a:lstStyle/>
          <a:p>
            <a:r>
              <a:rPr lang="en-IN" sz="3200" dirty="0">
                <a:solidFill>
                  <a:prstClr val="white"/>
                </a:solidFill>
                <a:ea typeface="+mj-ea"/>
                <a:cs typeface="+mj-cs"/>
              </a:rPr>
              <a:t> IMPLEMENTATION USING C</a:t>
            </a:r>
            <a:endParaRPr lang="en-IN" dirty="0">
              <a:solidFill>
                <a:schemeClr val="bg1"/>
              </a:solidFill>
            </a:endParaRPr>
          </a:p>
        </p:txBody>
      </p:sp>
    </p:spTree>
    <p:extLst>
      <p:ext uri="{BB962C8B-B14F-4D97-AF65-F5344CB8AC3E}">
        <p14:creationId xmlns:p14="http://schemas.microsoft.com/office/powerpoint/2010/main" val="126976885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US" sz="3200" dirty="0" smtClean="0">
                <a:solidFill>
                  <a:schemeClr val="bg1"/>
                </a:solidFill>
              </a:rPr>
              <a:t> SNAPSHOT OF THE OUTPUT</a:t>
            </a:r>
            <a:endParaRPr lang="en-US" sz="3200" dirty="0">
              <a:solidFill>
                <a:schemeClr val="bg1"/>
              </a:solidFill>
            </a:endParaRP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1500808"/>
            <a:ext cx="7920879" cy="5357192"/>
          </a:xfrm>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US" sz="3200" dirty="0" smtClean="0">
                <a:solidFill>
                  <a:schemeClr val="bg1"/>
                </a:solidFill>
              </a:rPr>
              <a:t>  CONCLUSION</a:t>
            </a:r>
            <a:endParaRPr lang="en-IN" sz="3200" dirty="0">
              <a:solidFill>
                <a:schemeClr val="bg1"/>
              </a:solidFill>
            </a:endParaRPr>
          </a:p>
        </p:txBody>
      </p:sp>
      <p:sp>
        <p:nvSpPr>
          <p:cNvPr id="3" name="Content Placeholder 2"/>
          <p:cNvSpPr>
            <a:spLocks noGrp="1"/>
          </p:cNvSpPr>
          <p:nvPr>
            <p:ph sz="quarter" idx="1"/>
          </p:nvPr>
        </p:nvSpPr>
        <p:spPr>
          <a:xfrm>
            <a:off x="395536" y="1636459"/>
            <a:ext cx="7488832" cy="4528845"/>
          </a:xfrm>
        </p:spPr>
        <p:txBody>
          <a:bodyPr/>
          <a:lstStyle/>
          <a:p>
            <a:pPr>
              <a:buNone/>
            </a:pPr>
            <a:r>
              <a:rPr lang="en-US" sz="2000" dirty="0" smtClean="0"/>
              <a:t>     So through the project we have successfully concluded that although  the algorithm guarantees  </a:t>
            </a:r>
            <a:r>
              <a:rPr lang="en-IN" sz="2000" dirty="0" smtClean="0"/>
              <a:t>that all codeword lengths are within one bit of their theoretical ideal but the algorithm is suboptimal</a:t>
            </a:r>
            <a:r>
              <a:rPr lang="en-US" sz="2000" dirty="0" smtClean="0"/>
              <a:t>. </a:t>
            </a:r>
          </a:p>
          <a:p>
            <a:pPr>
              <a:buNone/>
            </a:pPr>
            <a:r>
              <a:rPr lang="en-US" sz="2000" dirty="0" smtClean="0"/>
              <a:t>     By suboptimal we mean that it doesn’t achieve the lowest possible expected codeword length like other coding schemes.</a:t>
            </a:r>
          </a:p>
          <a:p>
            <a:endParaRPr lang="en-IN"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96752"/>
          </a:xfrm>
          <a:solidFill>
            <a:srgbClr val="002060"/>
          </a:solidFill>
        </p:spPr>
        <p:txBody>
          <a:bodyPr>
            <a:normAutofit/>
          </a:bodyPr>
          <a:lstStyle/>
          <a:p>
            <a:r>
              <a:rPr lang="en-US" sz="3200" dirty="0" smtClean="0">
                <a:solidFill>
                  <a:schemeClr val="bg1"/>
                </a:solidFill>
              </a:rPr>
              <a:t> REFERENCES</a:t>
            </a:r>
            <a:endParaRPr lang="en-US" sz="3200"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None/>
            </a:pPr>
            <a:r>
              <a:rPr lang="en-US" sz="2000" dirty="0" smtClean="0"/>
              <a:t>1. Wikipedia</a:t>
            </a:r>
          </a:p>
          <a:p>
            <a:pPr>
              <a:buNone/>
            </a:pPr>
            <a:r>
              <a:rPr lang="en-US" sz="2000" dirty="0" smtClean="0"/>
              <a:t>2. SlideShare</a:t>
            </a:r>
          </a:p>
          <a:p>
            <a:pPr>
              <a:buNone/>
            </a:pPr>
            <a:r>
              <a:rPr lang="en-US" sz="2000" dirty="0" smtClean="0"/>
              <a:t>3. “Elements of Information Theory” </a:t>
            </a:r>
          </a:p>
          <a:p>
            <a:pPr>
              <a:buNone/>
            </a:pPr>
            <a:r>
              <a:rPr lang="en-US" sz="2000" dirty="0" smtClean="0"/>
              <a:t>      by Thomas M Cover and Joy A Thomas. </a:t>
            </a:r>
            <a:endParaRPr lang="en-US" sz="2000"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IN" sz="3200" dirty="0" smtClean="0">
                <a:solidFill>
                  <a:schemeClr val="bg1"/>
                </a:solidFill>
              </a:rPr>
              <a:t> INTRODUCTION</a:t>
            </a:r>
            <a:endParaRPr lang="en-IN" sz="3200" dirty="0">
              <a:solidFill>
                <a:schemeClr val="bg1"/>
              </a:solidFill>
            </a:endParaRPr>
          </a:p>
        </p:txBody>
      </p:sp>
      <p:sp>
        <p:nvSpPr>
          <p:cNvPr id="3" name="Content Placeholder 2"/>
          <p:cNvSpPr>
            <a:spLocks noGrp="1"/>
          </p:cNvSpPr>
          <p:nvPr>
            <p:ph sz="quarter" idx="1"/>
          </p:nvPr>
        </p:nvSpPr>
        <p:spPr>
          <a:xfrm>
            <a:off x="500034" y="1643050"/>
            <a:ext cx="8391306" cy="4512564"/>
          </a:xfrm>
        </p:spPr>
        <p:txBody>
          <a:bodyPr>
            <a:normAutofit/>
          </a:bodyPr>
          <a:lstStyle/>
          <a:p>
            <a:pPr>
              <a:buFont typeface="Wingdings" pitchFamily="2" charset="2"/>
              <a:buChar char="q"/>
            </a:pPr>
            <a:r>
              <a:rPr lang="en-IN" sz="2400" dirty="0" smtClean="0">
                <a:latin typeface="+mj-lt"/>
                <a:cs typeface="Times New Roman" pitchFamily="18" charset="0"/>
              </a:rPr>
              <a:t>In today's world of digitalization, all the data which is to be processed or transmitted or received should contain as minimum memory or bits as possible. So to reduce the bits or to compress the data, there are several techniques, one of these techniques is known as Shannon-Fano algorithm, named after </a:t>
            </a:r>
            <a:r>
              <a:rPr lang="en-IN" sz="2400" b="1" dirty="0" smtClean="0">
                <a:latin typeface="+mj-lt"/>
                <a:cs typeface="Times New Roman" pitchFamily="18" charset="0"/>
              </a:rPr>
              <a:t>Claude Shannon</a:t>
            </a:r>
            <a:r>
              <a:rPr lang="en-IN" sz="2400" dirty="0" smtClean="0">
                <a:latin typeface="+mj-lt"/>
                <a:cs typeface="Times New Roman" pitchFamily="18" charset="0"/>
              </a:rPr>
              <a:t> and </a:t>
            </a:r>
            <a:r>
              <a:rPr lang="en-IN" sz="2400" b="1" dirty="0" smtClean="0">
                <a:latin typeface="+mj-lt"/>
                <a:cs typeface="Times New Roman" pitchFamily="18" charset="0"/>
              </a:rPr>
              <a:t>Robert Fano. </a:t>
            </a:r>
          </a:p>
          <a:p>
            <a:pPr>
              <a:buFont typeface="Wingdings" pitchFamily="2" charset="2"/>
              <a:buChar char="q"/>
            </a:pPr>
            <a:r>
              <a:rPr lang="en-IN" sz="2400" dirty="0" smtClean="0">
                <a:latin typeface="+mj-lt"/>
                <a:cs typeface="Times New Roman" pitchFamily="18" charset="0"/>
              </a:rPr>
              <a:t>It is a technique for constructing a “prefix code” based on a set of symbols and their probabilities (estimated or measured). It guarantees that all codeword lengths are within one bit of their theoretical ideal</a:t>
            </a:r>
            <a:r>
              <a:rPr lang="en-IN" sz="2400" i="1" dirty="0" smtClean="0">
                <a:latin typeface="+mj-lt"/>
                <a:cs typeface="Times New Roman" pitchFamily="18" charset="0"/>
              </a:rPr>
              <a:t>.</a:t>
            </a:r>
            <a:endParaRPr lang="en-US" sz="2400" dirty="0" smtClean="0">
              <a:latin typeface="+mj-lt"/>
              <a:cs typeface="Times New Roman" pitchFamily="18" charset="0"/>
            </a:endParaRPr>
          </a:p>
          <a:p>
            <a:endParaRPr lang="en-IN"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IN" sz="3200" dirty="0" smtClean="0">
                <a:solidFill>
                  <a:schemeClr val="bg1"/>
                </a:solidFill>
              </a:rPr>
              <a:t> </a:t>
            </a:r>
            <a:endParaRPr lang="en-IN" sz="3200" dirty="0">
              <a:solidFill>
                <a:schemeClr val="bg1"/>
              </a:solidFill>
            </a:endParaRPr>
          </a:p>
        </p:txBody>
      </p:sp>
      <p:sp>
        <p:nvSpPr>
          <p:cNvPr id="8" name="Content Placeholder 7"/>
          <p:cNvSpPr>
            <a:spLocks noGrp="1"/>
          </p:cNvSpPr>
          <p:nvPr>
            <p:ph sz="quarter" idx="1"/>
          </p:nvPr>
        </p:nvSpPr>
        <p:spPr>
          <a:xfrm>
            <a:off x="612648" y="1571612"/>
            <a:ext cx="8245632" cy="4929222"/>
          </a:xfrm>
        </p:spPr>
        <p:txBody>
          <a:bodyPr>
            <a:normAutofit/>
          </a:bodyPr>
          <a:lstStyle/>
          <a:p>
            <a:r>
              <a:rPr lang="en-IN" sz="2400" dirty="0" smtClean="0">
                <a:latin typeface="+mj-lt"/>
              </a:rPr>
              <a:t>The algorithm produces fairly efficient variable-length encodings, when the two smaller sets produced by a partitioning are in fact of equal probability and the one bit of information used to distinguish them is used most efficiently. </a:t>
            </a:r>
          </a:p>
          <a:p>
            <a:pPr>
              <a:buNone/>
            </a:pPr>
            <a:endParaRPr lang="en-US" sz="2400" dirty="0" smtClean="0">
              <a:latin typeface="+mj-lt"/>
            </a:endParaRPr>
          </a:p>
          <a:p>
            <a:r>
              <a:rPr lang="en-IN" sz="2400" dirty="0" smtClean="0">
                <a:latin typeface="+mj-lt"/>
              </a:rPr>
              <a:t>Shannon–Fano coding is used in the IMPLODE compression method, which is part of the ZIP file format, where it is desired to apply a simple algorithm with high performance and minimum requirements for programming.</a:t>
            </a:r>
            <a:endParaRPr lang="en-US" sz="2400" dirty="0" smtClean="0">
              <a:latin typeface="+mj-lt"/>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US" sz="3200" dirty="0" smtClean="0">
                <a:solidFill>
                  <a:schemeClr val="bg1"/>
                </a:solidFill>
              </a:rPr>
              <a:t>  SHANON-FANO ALGORITHM</a:t>
            </a:r>
            <a:endParaRPr lang="en-US" sz="3200" dirty="0">
              <a:solidFill>
                <a:schemeClr val="bg1"/>
              </a:solidFill>
            </a:endParaRPr>
          </a:p>
        </p:txBody>
      </p:sp>
      <p:sp>
        <p:nvSpPr>
          <p:cNvPr id="6" name="Content Placeholder 5"/>
          <p:cNvSpPr>
            <a:spLocks noGrp="1"/>
          </p:cNvSpPr>
          <p:nvPr>
            <p:ph sz="quarter" idx="1"/>
          </p:nvPr>
        </p:nvSpPr>
        <p:spPr>
          <a:xfrm>
            <a:off x="142844" y="1643050"/>
            <a:ext cx="8858312" cy="5072098"/>
          </a:xfrm>
        </p:spPr>
        <p:txBody>
          <a:bodyPr>
            <a:normAutofit lnSpcReduction="10000"/>
          </a:bodyPr>
          <a:lstStyle/>
          <a:p>
            <a:pPr>
              <a:buFont typeface="Wingdings" pitchFamily="2" charset="2"/>
              <a:buChar char="q"/>
            </a:pPr>
            <a:r>
              <a:rPr lang="en-IN" sz="2400" dirty="0" smtClean="0"/>
              <a:t>    A Shannon-Fano tree is built according to a specification, designed to define an effective code table. The actual algorithm is simple. For a given list of symbols, develop a corresponding list of probabilities or frequency counts so that each symbol’s relative frequency of occurrence is known.</a:t>
            </a:r>
            <a:endParaRPr lang="en-US" sz="2400" dirty="0" smtClean="0"/>
          </a:p>
          <a:p>
            <a:pPr>
              <a:buFont typeface="Wingdings" pitchFamily="2" charset="2"/>
              <a:buChar char="q"/>
            </a:pPr>
            <a:r>
              <a:rPr lang="en-IN" sz="2400" dirty="0" smtClean="0"/>
              <a:t>    Shannon-Fano source encoding follows the steps:</a:t>
            </a:r>
            <a:endParaRPr lang="en-US" sz="2400" dirty="0" smtClean="0"/>
          </a:p>
          <a:p>
            <a:pPr marL="457200" lvl="0" indent="-457200">
              <a:buNone/>
            </a:pPr>
            <a:r>
              <a:rPr lang="en-IN" sz="2400" dirty="0" smtClean="0"/>
              <a:t>  1. Order symbols mi in descending order of probability</a:t>
            </a:r>
            <a:endParaRPr lang="en-US" sz="2400" dirty="0" smtClean="0"/>
          </a:p>
          <a:p>
            <a:pPr marL="457200" lvl="0" indent="-457200">
              <a:buNone/>
            </a:pPr>
            <a:r>
              <a:rPr lang="en-IN" sz="2400" dirty="0" smtClean="0"/>
              <a:t>  2. Divide symbols into subgroups such that the subgroup’s     probabilities (i.e.</a:t>
            </a:r>
            <a:r>
              <a:rPr lang="en-US" sz="2400" dirty="0" smtClean="0"/>
              <a:t> </a:t>
            </a:r>
            <a:r>
              <a:rPr lang="en-IN" sz="2400" dirty="0" smtClean="0"/>
              <a:t>Information contests) are as close as possible.</a:t>
            </a:r>
            <a:endParaRPr lang="en-US" sz="2400" dirty="0" smtClean="0"/>
          </a:p>
          <a:p>
            <a:pPr marL="457200" lvl="0" indent="-457200">
              <a:buNone/>
            </a:pPr>
            <a:r>
              <a:rPr lang="en-IN" sz="2400" dirty="0" smtClean="0"/>
              <a:t>  3. Allocating codeword’s: assign bit 0 to top subgroup and bit 1 to bottom subgroup.</a:t>
            </a:r>
            <a:endParaRPr lang="en-US" sz="2400" dirty="0" smtClean="0"/>
          </a:p>
          <a:p>
            <a:pPr marL="457200" indent="-457200">
              <a:buNone/>
            </a:pPr>
            <a:r>
              <a:rPr lang="en-IN" sz="2400" dirty="0" smtClean="0"/>
              <a:t>  4. This means that the codes for the symbols, in the first part will all start with 0, and the codes in the second part will all start with 1.  </a:t>
            </a:r>
            <a:endParaRPr lang="en-US" sz="2400" dirty="0" smtClean="0"/>
          </a:p>
          <a:p>
            <a:endParaRPr lang="en-US" sz="22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4890"/>
          </a:xfrm>
          <a:solidFill>
            <a:srgbClr val="002060"/>
          </a:solidFill>
        </p:spPr>
        <p:txBody>
          <a:bodyPr/>
          <a:lstStyle/>
          <a:p>
            <a:endParaRPr lang="en-US" dirty="0">
              <a:solidFill>
                <a:schemeClr val="bg1"/>
              </a:solidFill>
            </a:endParaRPr>
          </a:p>
        </p:txBody>
      </p:sp>
      <p:sp>
        <p:nvSpPr>
          <p:cNvPr id="3" name="Content Placeholder 2"/>
          <p:cNvSpPr>
            <a:spLocks noGrp="1"/>
          </p:cNvSpPr>
          <p:nvPr>
            <p:ph sz="quarter" idx="1"/>
          </p:nvPr>
        </p:nvSpPr>
        <p:spPr>
          <a:xfrm>
            <a:off x="142844" y="1600200"/>
            <a:ext cx="8786874" cy="4495800"/>
          </a:xfrm>
        </p:spPr>
        <p:txBody>
          <a:bodyPr>
            <a:normAutofit/>
          </a:bodyPr>
          <a:lstStyle/>
          <a:p>
            <a:pPr lvl="0">
              <a:buNone/>
            </a:pPr>
            <a:r>
              <a:rPr lang="en-IN" sz="2400" dirty="0" smtClean="0"/>
              <a:t>5. Iterate steps 2 and 3 as long as there is more than one symbol in any subgroup,</a:t>
            </a:r>
            <a:r>
              <a:rPr lang="en-US" sz="2400" dirty="0" smtClean="0"/>
              <a:t> </a:t>
            </a:r>
            <a:r>
              <a:rPr lang="en-IN" sz="2400" dirty="0" smtClean="0"/>
              <a:t>subdividing groups and adding bits to the codes until each symbol has become a corresponding code leaf on the tree. </a:t>
            </a:r>
            <a:endParaRPr lang="en-US" sz="2400" dirty="0" smtClean="0"/>
          </a:p>
          <a:p>
            <a:pPr lvl="0">
              <a:buNone/>
            </a:pPr>
            <a:r>
              <a:rPr lang="en-IN" sz="2400" dirty="0" smtClean="0"/>
              <a:t>6. Extract variable-length codeword’s from the resulting tree (top- down). Codeword’s must follow Prefix condition i.e.  no codeword forms a prefix for any other codeword, so they</a:t>
            </a:r>
            <a:r>
              <a:rPr lang="en-US" sz="2400" dirty="0" smtClean="0"/>
              <a:t> </a:t>
            </a:r>
            <a:r>
              <a:rPr lang="en-IN" sz="2400" dirty="0" smtClean="0"/>
              <a:t>can be decoded unambiguously.</a:t>
            </a: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967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latin typeface="+mj-lt"/>
              </a:rPr>
              <a:t>SHANON-FANO</a:t>
            </a:r>
            <a:r>
              <a:rPr lang="en-IN" sz="3200" dirty="0" smtClean="0"/>
              <a:t> CODING EXAMPLE</a:t>
            </a:r>
            <a:endParaRPr lang="en-IN" sz="3200" dirty="0"/>
          </a:p>
        </p:txBody>
      </p:sp>
      <p:sp>
        <p:nvSpPr>
          <p:cNvPr id="9" name="Title 6"/>
          <p:cNvSpPr>
            <a:spLocks noGrp="1"/>
          </p:cNvSpPr>
          <p:nvPr>
            <p:ph sz="quarter" idx="1"/>
          </p:nvPr>
        </p:nvSpPr>
        <p:spPr>
          <a:xfrm>
            <a:off x="142875" y="1600200"/>
            <a:ext cx="8858250" cy="5043488"/>
          </a:xfrm>
        </p:spPr>
        <p:txBody>
          <a:bodyPr>
            <a:normAutofit fontScale="97500"/>
          </a:bodyPr>
          <a:lstStyle/>
          <a:p>
            <a:pPr lvl="0">
              <a:buNone/>
            </a:pPr>
            <a:r>
              <a:rPr lang="en-IN" sz="2500" b="1" dirty="0" smtClean="0"/>
              <a:t>  </a:t>
            </a:r>
            <a:r>
              <a:rPr lang="en-IN" sz="2500" dirty="0" smtClean="0"/>
              <a:t>Example for 8 symbols:-</a:t>
            </a:r>
            <a:endParaRPr lang="en-US" sz="2500" dirty="0" smtClean="0"/>
          </a:p>
          <a:p>
            <a:pPr>
              <a:buNone/>
            </a:pPr>
            <a:endParaRPr lang="en-US" dirty="0" smtClean="0"/>
          </a:p>
          <a:p>
            <a:pPr>
              <a:buNone/>
            </a:pPr>
            <a:endParaRPr lang="en-US" sz="2500" dirty="0" smtClean="0"/>
          </a:p>
          <a:p>
            <a:pPr>
              <a:buNone/>
            </a:pPr>
            <a:r>
              <a:rPr lang="en-US" sz="2500" dirty="0" smtClean="0"/>
              <a:t>  Solution</a:t>
            </a:r>
            <a:r>
              <a:rPr lang="en-US" dirty="0" smtClean="0"/>
              <a:t>:-</a:t>
            </a:r>
          </a:p>
          <a:p>
            <a:pPr>
              <a:buNone/>
            </a:pPr>
            <a:r>
              <a:rPr lang="en-US" dirty="0" smtClean="0"/>
              <a:t>  </a:t>
            </a:r>
          </a:p>
          <a:p>
            <a:pPr>
              <a:buNone/>
            </a:pPr>
            <a:endParaRPr lang="en-US" dirty="0"/>
          </a:p>
        </p:txBody>
      </p:sp>
      <p:graphicFrame>
        <p:nvGraphicFramePr>
          <p:cNvPr id="10" name="Table 9"/>
          <p:cNvGraphicFramePr>
            <a:graphicFrameLocks noGrp="1"/>
          </p:cNvGraphicFramePr>
          <p:nvPr/>
        </p:nvGraphicFramePr>
        <p:xfrm>
          <a:off x="285721" y="2071679"/>
          <a:ext cx="8643997" cy="794387"/>
        </p:xfrm>
        <a:graphic>
          <a:graphicData uri="http://schemas.openxmlformats.org/drawingml/2006/table">
            <a:tbl>
              <a:tblPr firstRow="1" bandRow="1">
                <a:tableStyleId>{5C22544A-7EE6-4342-B048-85BDC9FD1C3A}</a:tableStyleId>
              </a:tblPr>
              <a:tblGrid>
                <a:gridCol w="1285884">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928694">
                  <a:extLst>
                    <a:ext uri="{9D8B030D-6E8A-4147-A177-3AD203B41FA5}">
                      <a16:colId xmlns:a16="http://schemas.microsoft.com/office/drawing/2014/main" val="20004"/>
                    </a:ext>
                  </a:extLst>
                </a:gridCol>
                <a:gridCol w="928694">
                  <a:extLst>
                    <a:ext uri="{9D8B030D-6E8A-4147-A177-3AD203B41FA5}">
                      <a16:colId xmlns:a16="http://schemas.microsoft.com/office/drawing/2014/main" val="20005"/>
                    </a:ext>
                  </a:extLst>
                </a:gridCol>
                <a:gridCol w="928694">
                  <a:extLst>
                    <a:ext uri="{9D8B030D-6E8A-4147-A177-3AD203B41FA5}">
                      <a16:colId xmlns:a16="http://schemas.microsoft.com/office/drawing/2014/main" val="20006"/>
                    </a:ext>
                  </a:extLst>
                </a:gridCol>
                <a:gridCol w="857256">
                  <a:extLst>
                    <a:ext uri="{9D8B030D-6E8A-4147-A177-3AD203B41FA5}">
                      <a16:colId xmlns:a16="http://schemas.microsoft.com/office/drawing/2014/main" val="20007"/>
                    </a:ext>
                  </a:extLst>
                </a:gridCol>
                <a:gridCol w="1214445">
                  <a:extLst>
                    <a:ext uri="{9D8B030D-6E8A-4147-A177-3AD203B41FA5}">
                      <a16:colId xmlns:a16="http://schemas.microsoft.com/office/drawing/2014/main" val="20008"/>
                    </a:ext>
                  </a:extLst>
                </a:gridCol>
              </a:tblGrid>
              <a:tr h="428627">
                <a:tc>
                  <a:txBody>
                    <a:bodyPr/>
                    <a:lstStyle/>
                    <a:p>
                      <a:r>
                        <a:rPr lang="en-US" b="0" dirty="0" smtClean="0">
                          <a:solidFill>
                            <a:schemeClr val="tx1"/>
                          </a:solidFill>
                        </a:rPr>
                        <a:t>Symbol</a:t>
                      </a:r>
                      <a:endParaRPr lang="en-US" b="0" dirty="0">
                        <a:solidFill>
                          <a:schemeClr val="tx1"/>
                        </a:solidFill>
                      </a:endParaRPr>
                    </a:p>
                  </a:txBody>
                  <a:tcPr/>
                </a:tc>
                <a:tc>
                  <a:txBody>
                    <a:bodyPr/>
                    <a:lstStyle/>
                    <a:p>
                      <a:r>
                        <a:rPr lang="en-US" b="0" dirty="0" smtClean="0">
                          <a:solidFill>
                            <a:schemeClr val="tx1"/>
                          </a:solidFill>
                        </a:rPr>
                        <a:t>A</a:t>
                      </a:r>
                      <a:endParaRPr lang="en-US" b="0" dirty="0">
                        <a:solidFill>
                          <a:schemeClr val="tx1"/>
                        </a:solidFill>
                      </a:endParaRPr>
                    </a:p>
                  </a:txBody>
                  <a:tcPr/>
                </a:tc>
                <a:tc>
                  <a:txBody>
                    <a:bodyPr/>
                    <a:lstStyle/>
                    <a:p>
                      <a:r>
                        <a:rPr lang="en-US" b="0" dirty="0" smtClean="0">
                          <a:solidFill>
                            <a:schemeClr val="tx1"/>
                          </a:solidFill>
                        </a:rPr>
                        <a:t>B</a:t>
                      </a:r>
                      <a:endParaRPr lang="en-US" b="0" dirty="0">
                        <a:solidFill>
                          <a:schemeClr val="tx1"/>
                        </a:solidFill>
                      </a:endParaRPr>
                    </a:p>
                  </a:txBody>
                  <a:tcPr/>
                </a:tc>
                <a:tc>
                  <a:txBody>
                    <a:bodyPr/>
                    <a:lstStyle/>
                    <a:p>
                      <a:r>
                        <a:rPr lang="en-US" b="0" dirty="0" smtClean="0">
                          <a:solidFill>
                            <a:schemeClr val="tx1"/>
                          </a:solidFill>
                        </a:rPr>
                        <a:t>C</a:t>
                      </a:r>
                      <a:endParaRPr lang="en-US" b="0" dirty="0">
                        <a:solidFill>
                          <a:schemeClr val="tx1"/>
                        </a:solidFill>
                      </a:endParaRPr>
                    </a:p>
                  </a:txBody>
                  <a:tcPr/>
                </a:tc>
                <a:tc>
                  <a:txBody>
                    <a:bodyPr/>
                    <a:lstStyle/>
                    <a:p>
                      <a:r>
                        <a:rPr lang="en-US" b="0" dirty="0" smtClean="0">
                          <a:solidFill>
                            <a:schemeClr val="tx1"/>
                          </a:solidFill>
                        </a:rPr>
                        <a:t>D</a:t>
                      </a:r>
                      <a:endParaRPr lang="en-US" b="0" dirty="0">
                        <a:solidFill>
                          <a:schemeClr val="tx1"/>
                        </a:solidFill>
                      </a:endParaRPr>
                    </a:p>
                  </a:txBody>
                  <a:tcPr/>
                </a:tc>
                <a:tc>
                  <a:txBody>
                    <a:bodyPr/>
                    <a:lstStyle/>
                    <a:p>
                      <a:r>
                        <a:rPr lang="en-US" b="0" dirty="0" smtClean="0">
                          <a:solidFill>
                            <a:schemeClr val="tx1"/>
                          </a:solidFill>
                        </a:rPr>
                        <a:t>E</a:t>
                      </a:r>
                      <a:endParaRPr lang="en-US" b="0" dirty="0">
                        <a:solidFill>
                          <a:schemeClr val="tx1"/>
                        </a:solidFill>
                      </a:endParaRPr>
                    </a:p>
                  </a:txBody>
                  <a:tcPr/>
                </a:tc>
                <a:tc>
                  <a:txBody>
                    <a:bodyPr/>
                    <a:lstStyle/>
                    <a:p>
                      <a:r>
                        <a:rPr lang="en-US" b="0" dirty="0" smtClean="0">
                          <a:solidFill>
                            <a:schemeClr val="tx1"/>
                          </a:solidFill>
                        </a:rPr>
                        <a:t>F</a:t>
                      </a:r>
                      <a:endParaRPr lang="en-US" b="0" dirty="0">
                        <a:solidFill>
                          <a:schemeClr val="tx1"/>
                        </a:solidFill>
                      </a:endParaRPr>
                    </a:p>
                  </a:txBody>
                  <a:tcPr/>
                </a:tc>
                <a:tc>
                  <a:txBody>
                    <a:bodyPr/>
                    <a:lstStyle/>
                    <a:p>
                      <a:r>
                        <a:rPr lang="en-US" b="0" dirty="0" smtClean="0">
                          <a:solidFill>
                            <a:schemeClr val="tx1"/>
                          </a:solidFill>
                        </a:rPr>
                        <a:t>G</a:t>
                      </a:r>
                      <a:endParaRPr lang="en-US" b="0" dirty="0">
                        <a:solidFill>
                          <a:schemeClr val="tx1"/>
                        </a:solidFill>
                      </a:endParaRPr>
                    </a:p>
                  </a:txBody>
                  <a:tcPr/>
                </a:tc>
                <a:tc>
                  <a:txBody>
                    <a:bodyPr/>
                    <a:lstStyle/>
                    <a:p>
                      <a:r>
                        <a:rPr lang="en-US" b="0" dirty="0" smtClean="0">
                          <a:solidFill>
                            <a:schemeClr val="tx1"/>
                          </a:solidFill>
                        </a:rPr>
                        <a:t>H</a:t>
                      </a:r>
                      <a:endParaRPr lang="en-US" b="0" dirty="0">
                        <a:solidFill>
                          <a:schemeClr val="tx1"/>
                        </a:solidFill>
                      </a:endParaRPr>
                    </a:p>
                  </a:txBody>
                  <a:tcPr/>
                </a:tc>
                <a:extLst>
                  <a:ext uri="{0D108BD9-81ED-4DB2-BD59-A6C34878D82A}">
                    <a16:rowId xmlns:a16="http://schemas.microsoft.com/office/drawing/2014/main" val="10000"/>
                  </a:ext>
                </a:extLst>
              </a:tr>
              <a:tr h="142876">
                <a:tc>
                  <a:txBody>
                    <a:bodyPr/>
                    <a:lstStyle/>
                    <a:p>
                      <a:r>
                        <a:rPr lang="en-US" dirty="0" smtClean="0"/>
                        <a:t>Probability</a:t>
                      </a:r>
                      <a:endParaRPr lang="en-US" dirty="0"/>
                    </a:p>
                  </a:txBody>
                  <a:tcPr/>
                </a:tc>
                <a:tc>
                  <a:txBody>
                    <a:bodyPr/>
                    <a:lstStyle/>
                    <a:p>
                      <a:r>
                        <a:rPr lang="en-US" dirty="0" smtClean="0"/>
                        <a:t>0.20</a:t>
                      </a:r>
                      <a:endParaRPr lang="en-US" dirty="0"/>
                    </a:p>
                  </a:txBody>
                  <a:tcPr/>
                </a:tc>
                <a:tc>
                  <a:txBody>
                    <a:bodyPr/>
                    <a:lstStyle/>
                    <a:p>
                      <a:r>
                        <a:rPr lang="en-US" dirty="0" smtClean="0"/>
                        <a:t>0.27</a:t>
                      </a:r>
                      <a:endParaRPr lang="en-US" dirty="0"/>
                    </a:p>
                  </a:txBody>
                  <a:tcPr/>
                </a:tc>
                <a:tc>
                  <a:txBody>
                    <a:bodyPr/>
                    <a:lstStyle/>
                    <a:p>
                      <a:r>
                        <a:rPr lang="en-US" dirty="0" smtClean="0"/>
                        <a:t>0.06</a:t>
                      </a:r>
                      <a:endParaRPr lang="en-US" dirty="0"/>
                    </a:p>
                  </a:txBody>
                  <a:tcPr/>
                </a:tc>
                <a:tc>
                  <a:txBody>
                    <a:bodyPr/>
                    <a:lstStyle/>
                    <a:p>
                      <a:r>
                        <a:rPr lang="en-US" dirty="0" smtClean="0"/>
                        <a:t>0.16</a:t>
                      </a:r>
                      <a:endParaRPr lang="en-US" dirty="0"/>
                    </a:p>
                  </a:txBody>
                  <a:tcPr/>
                </a:tc>
                <a:tc>
                  <a:txBody>
                    <a:bodyPr/>
                    <a:lstStyle/>
                    <a:p>
                      <a:r>
                        <a:rPr lang="en-US" dirty="0" smtClean="0"/>
                        <a:t>0.17</a:t>
                      </a:r>
                      <a:endParaRPr lang="en-US" dirty="0"/>
                    </a:p>
                  </a:txBody>
                  <a:tcPr/>
                </a:tc>
                <a:tc>
                  <a:txBody>
                    <a:bodyPr/>
                    <a:lstStyle/>
                    <a:p>
                      <a:r>
                        <a:rPr lang="en-US" dirty="0" smtClean="0"/>
                        <a:t>0.04</a:t>
                      </a:r>
                      <a:endParaRPr lang="en-US" dirty="0"/>
                    </a:p>
                  </a:txBody>
                  <a:tcPr/>
                </a:tc>
                <a:tc>
                  <a:txBody>
                    <a:bodyPr/>
                    <a:lstStyle/>
                    <a:p>
                      <a:r>
                        <a:rPr lang="en-US" dirty="0" smtClean="0"/>
                        <a:t>0.04</a:t>
                      </a:r>
                      <a:endParaRPr lang="en-US" dirty="0"/>
                    </a:p>
                  </a:txBody>
                  <a:tcPr/>
                </a:tc>
                <a:tc>
                  <a:txBody>
                    <a:bodyPr/>
                    <a:lstStyle/>
                    <a:p>
                      <a:r>
                        <a:rPr lang="en-US" dirty="0" smtClean="0"/>
                        <a:t>0.06</a:t>
                      </a:r>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85720" y="3494746"/>
          <a:ext cx="8643992" cy="3291840"/>
        </p:xfrm>
        <a:graphic>
          <a:graphicData uri="http://schemas.openxmlformats.org/drawingml/2006/table">
            <a:tbl>
              <a:tblPr firstRow="1" bandRow="1">
                <a:tableStyleId>{5C22544A-7EE6-4342-B048-85BDC9FD1C3A}</a:tableStyleId>
              </a:tblPr>
              <a:tblGrid>
                <a:gridCol w="1234856">
                  <a:extLst>
                    <a:ext uri="{9D8B030D-6E8A-4147-A177-3AD203B41FA5}">
                      <a16:colId xmlns:a16="http://schemas.microsoft.com/office/drawing/2014/main" val="20000"/>
                    </a:ext>
                  </a:extLst>
                </a:gridCol>
                <a:gridCol w="1234856">
                  <a:extLst>
                    <a:ext uri="{9D8B030D-6E8A-4147-A177-3AD203B41FA5}">
                      <a16:colId xmlns:a16="http://schemas.microsoft.com/office/drawing/2014/main" val="20001"/>
                    </a:ext>
                  </a:extLst>
                </a:gridCol>
                <a:gridCol w="1234856">
                  <a:extLst>
                    <a:ext uri="{9D8B030D-6E8A-4147-A177-3AD203B41FA5}">
                      <a16:colId xmlns:a16="http://schemas.microsoft.com/office/drawing/2014/main" val="20002"/>
                    </a:ext>
                  </a:extLst>
                </a:gridCol>
                <a:gridCol w="1234856">
                  <a:extLst>
                    <a:ext uri="{9D8B030D-6E8A-4147-A177-3AD203B41FA5}">
                      <a16:colId xmlns:a16="http://schemas.microsoft.com/office/drawing/2014/main" val="20003"/>
                    </a:ext>
                  </a:extLst>
                </a:gridCol>
                <a:gridCol w="1234856">
                  <a:extLst>
                    <a:ext uri="{9D8B030D-6E8A-4147-A177-3AD203B41FA5}">
                      <a16:colId xmlns:a16="http://schemas.microsoft.com/office/drawing/2014/main" val="20004"/>
                    </a:ext>
                  </a:extLst>
                </a:gridCol>
                <a:gridCol w="1234856">
                  <a:extLst>
                    <a:ext uri="{9D8B030D-6E8A-4147-A177-3AD203B41FA5}">
                      <a16:colId xmlns:a16="http://schemas.microsoft.com/office/drawing/2014/main" val="20005"/>
                    </a:ext>
                  </a:extLst>
                </a:gridCol>
                <a:gridCol w="1234856">
                  <a:extLst>
                    <a:ext uri="{9D8B030D-6E8A-4147-A177-3AD203B41FA5}">
                      <a16:colId xmlns:a16="http://schemas.microsoft.com/office/drawing/2014/main" val="20006"/>
                    </a:ext>
                  </a:extLst>
                </a:gridCol>
              </a:tblGrid>
              <a:tr h="358616">
                <a:tc>
                  <a:txBody>
                    <a:bodyPr/>
                    <a:lstStyle/>
                    <a:p>
                      <a:r>
                        <a:rPr lang="en-US" b="0" dirty="0" smtClean="0">
                          <a:solidFill>
                            <a:schemeClr val="tx1"/>
                          </a:solidFill>
                        </a:rPr>
                        <a:t>Symbol</a:t>
                      </a:r>
                      <a:endParaRPr lang="en-US" b="0" dirty="0">
                        <a:solidFill>
                          <a:schemeClr val="tx1"/>
                        </a:solidFill>
                      </a:endParaRPr>
                    </a:p>
                  </a:txBody>
                  <a:tcPr/>
                </a:tc>
                <a:tc>
                  <a:txBody>
                    <a:bodyPr/>
                    <a:lstStyle/>
                    <a:p>
                      <a:r>
                        <a:rPr lang="en-US" b="0" dirty="0" smtClean="0">
                          <a:solidFill>
                            <a:schemeClr val="tx1"/>
                          </a:solidFill>
                        </a:rPr>
                        <a:t>Probability</a:t>
                      </a:r>
                      <a:endParaRPr lang="en-US" b="0" dirty="0">
                        <a:solidFill>
                          <a:schemeClr val="tx1"/>
                        </a:solidFill>
                      </a:endParaRPr>
                    </a:p>
                  </a:txBody>
                  <a:tcPr/>
                </a:tc>
                <a:tc>
                  <a:txBody>
                    <a:bodyPr/>
                    <a:lstStyle/>
                    <a:p>
                      <a:r>
                        <a:rPr lang="en-US" b="0" dirty="0" smtClean="0">
                          <a:solidFill>
                            <a:schemeClr val="tx1"/>
                          </a:solidFill>
                        </a:rPr>
                        <a:t>Step 1</a:t>
                      </a:r>
                      <a:endParaRPr lang="en-US" b="0" dirty="0">
                        <a:solidFill>
                          <a:schemeClr val="tx1"/>
                        </a:solidFill>
                      </a:endParaRPr>
                    </a:p>
                  </a:txBody>
                  <a:tcPr/>
                </a:tc>
                <a:tc>
                  <a:txBody>
                    <a:bodyPr/>
                    <a:lstStyle/>
                    <a:p>
                      <a:r>
                        <a:rPr lang="en-US" b="0" dirty="0" smtClean="0">
                          <a:solidFill>
                            <a:schemeClr val="tx1"/>
                          </a:solidFill>
                        </a:rPr>
                        <a:t>Step 2</a:t>
                      </a:r>
                      <a:endParaRPr lang="en-US" b="0" dirty="0">
                        <a:solidFill>
                          <a:schemeClr val="tx1"/>
                        </a:solidFill>
                      </a:endParaRPr>
                    </a:p>
                  </a:txBody>
                  <a:tcPr/>
                </a:tc>
                <a:tc>
                  <a:txBody>
                    <a:bodyPr/>
                    <a:lstStyle/>
                    <a:p>
                      <a:r>
                        <a:rPr lang="en-US" b="0" dirty="0" smtClean="0">
                          <a:solidFill>
                            <a:schemeClr val="tx1"/>
                          </a:solidFill>
                        </a:rPr>
                        <a:t>Step 3</a:t>
                      </a:r>
                      <a:endParaRPr lang="en-US" b="0" dirty="0">
                        <a:solidFill>
                          <a:schemeClr val="tx1"/>
                        </a:solidFill>
                      </a:endParaRPr>
                    </a:p>
                  </a:txBody>
                  <a:tcPr/>
                </a:tc>
                <a:tc>
                  <a:txBody>
                    <a:bodyPr/>
                    <a:lstStyle/>
                    <a:p>
                      <a:r>
                        <a:rPr lang="en-US" b="0" dirty="0" smtClean="0">
                          <a:solidFill>
                            <a:schemeClr val="tx1"/>
                          </a:solidFill>
                        </a:rPr>
                        <a:t>Step 4</a:t>
                      </a:r>
                      <a:endParaRPr lang="en-US" b="0" dirty="0">
                        <a:solidFill>
                          <a:schemeClr val="tx1"/>
                        </a:solidFill>
                      </a:endParaRPr>
                    </a:p>
                  </a:txBody>
                  <a:tcPr/>
                </a:tc>
                <a:tc>
                  <a:txBody>
                    <a:bodyPr/>
                    <a:lstStyle/>
                    <a:p>
                      <a:r>
                        <a:rPr lang="en-US" b="0" dirty="0" smtClean="0">
                          <a:solidFill>
                            <a:schemeClr val="tx1"/>
                          </a:solidFill>
                        </a:rPr>
                        <a:t>Codeword</a:t>
                      </a:r>
                      <a:endParaRPr lang="en-US" b="0" dirty="0">
                        <a:solidFill>
                          <a:schemeClr val="tx1"/>
                        </a:solidFill>
                      </a:endParaRPr>
                    </a:p>
                  </a:txBody>
                  <a:tcPr/>
                </a:tc>
                <a:extLst>
                  <a:ext uri="{0D108BD9-81ED-4DB2-BD59-A6C34878D82A}">
                    <a16:rowId xmlns:a16="http://schemas.microsoft.com/office/drawing/2014/main" val="10000"/>
                  </a:ext>
                </a:extLst>
              </a:tr>
              <a:tr h="358616">
                <a:tc>
                  <a:txBody>
                    <a:bodyPr/>
                    <a:lstStyle/>
                    <a:p>
                      <a:r>
                        <a:rPr lang="en-US" dirty="0" smtClean="0"/>
                        <a:t>A</a:t>
                      </a:r>
                      <a:endParaRPr lang="en-US" dirty="0"/>
                    </a:p>
                  </a:txBody>
                  <a:tcPr/>
                </a:tc>
                <a:tc>
                  <a:txBody>
                    <a:bodyPr/>
                    <a:lstStyle/>
                    <a:p>
                      <a:r>
                        <a:rPr lang="en-US" dirty="0" smtClean="0"/>
                        <a:t>0.27</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endParaRPr lang="en-US"/>
                    </a:p>
                  </a:txBody>
                  <a:tcPr/>
                </a:tc>
                <a:tc>
                  <a:txBody>
                    <a:bodyPr/>
                    <a:lstStyle/>
                    <a:p>
                      <a:r>
                        <a:rPr lang="en-US" dirty="0" smtClean="0"/>
                        <a:t>00</a:t>
                      </a:r>
                      <a:endParaRPr lang="en-US" dirty="0"/>
                    </a:p>
                  </a:txBody>
                  <a:tcPr/>
                </a:tc>
                <a:extLst>
                  <a:ext uri="{0D108BD9-81ED-4DB2-BD59-A6C34878D82A}">
                    <a16:rowId xmlns:a16="http://schemas.microsoft.com/office/drawing/2014/main" val="10001"/>
                  </a:ext>
                </a:extLst>
              </a:tr>
              <a:tr h="358616">
                <a:tc>
                  <a:txBody>
                    <a:bodyPr/>
                    <a:lstStyle/>
                    <a:p>
                      <a:r>
                        <a:rPr lang="en-US" dirty="0" smtClean="0"/>
                        <a:t>B</a:t>
                      </a:r>
                      <a:endParaRPr lang="en-US" dirty="0"/>
                    </a:p>
                  </a:txBody>
                  <a:tcPr/>
                </a:tc>
                <a:tc>
                  <a:txBody>
                    <a:bodyPr/>
                    <a:lstStyle/>
                    <a:p>
                      <a:r>
                        <a:rPr lang="en-US" dirty="0" smtClean="0"/>
                        <a:t>0.20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a:p>
                  </a:txBody>
                  <a:tcPr/>
                </a:tc>
                <a:tc>
                  <a:txBody>
                    <a:bodyPr/>
                    <a:lstStyle/>
                    <a:p>
                      <a:endParaRPr lang="en-US" dirty="0"/>
                    </a:p>
                  </a:txBody>
                  <a:tcPr/>
                </a:tc>
                <a:tc>
                  <a:txBody>
                    <a:bodyPr/>
                    <a:lstStyle/>
                    <a:p>
                      <a:r>
                        <a:rPr lang="en-US" dirty="0" smtClean="0"/>
                        <a:t>01</a:t>
                      </a:r>
                      <a:endParaRPr lang="en-US" dirty="0"/>
                    </a:p>
                  </a:txBody>
                  <a:tcPr/>
                </a:tc>
                <a:extLst>
                  <a:ext uri="{0D108BD9-81ED-4DB2-BD59-A6C34878D82A}">
                    <a16:rowId xmlns:a16="http://schemas.microsoft.com/office/drawing/2014/main" val="10002"/>
                  </a:ext>
                </a:extLst>
              </a:tr>
              <a:tr h="358616">
                <a:tc>
                  <a:txBody>
                    <a:bodyPr/>
                    <a:lstStyle/>
                    <a:p>
                      <a:r>
                        <a:rPr lang="en-US" dirty="0" smtClean="0"/>
                        <a:t>C</a:t>
                      </a:r>
                      <a:endParaRPr lang="en-US" dirty="0"/>
                    </a:p>
                  </a:txBody>
                  <a:tcPr/>
                </a:tc>
                <a:tc>
                  <a:txBody>
                    <a:bodyPr/>
                    <a:lstStyle/>
                    <a:p>
                      <a:r>
                        <a:rPr lang="en-US" dirty="0" smtClean="0"/>
                        <a:t>0.17</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10003"/>
                  </a:ext>
                </a:extLst>
              </a:tr>
              <a:tr h="358616">
                <a:tc>
                  <a:txBody>
                    <a:bodyPr/>
                    <a:lstStyle/>
                    <a:p>
                      <a:r>
                        <a:rPr lang="en-US" dirty="0" smtClean="0"/>
                        <a:t>D</a:t>
                      </a:r>
                      <a:endParaRPr lang="en-US" dirty="0"/>
                    </a:p>
                  </a:txBody>
                  <a:tcPr/>
                </a:tc>
                <a:tc>
                  <a:txBody>
                    <a:bodyPr/>
                    <a:lstStyle/>
                    <a:p>
                      <a:r>
                        <a:rPr lang="en-US" dirty="0" smtClean="0"/>
                        <a:t>0.16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r>
                        <a:rPr lang="en-US" dirty="0" smtClean="0"/>
                        <a:t>101</a:t>
                      </a:r>
                      <a:endParaRPr lang="en-US" dirty="0"/>
                    </a:p>
                  </a:txBody>
                  <a:tcPr/>
                </a:tc>
                <a:extLst>
                  <a:ext uri="{0D108BD9-81ED-4DB2-BD59-A6C34878D82A}">
                    <a16:rowId xmlns:a16="http://schemas.microsoft.com/office/drawing/2014/main" val="10004"/>
                  </a:ext>
                </a:extLst>
              </a:tr>
              <a:tr h="358616">
                <a:tc>
                  <a:txBody>
                    <a:bodyPr/>
                    <a:lstStyle/>
                    <a:p>
                      <a:r>
                        <a:rPr lang="en-US" dirty="0" smtClean="0"/>
                        <a:t>E</a:t>
                      </a:r>
                      <a:endParaRPr lang="en-US" dirty="0"/>
                    </a:p>
                  </a:txBody>
                  <a:tcPr/>
                </a:tc>
                <a:tc>
                  <a:txBody>
                    <a:bodyPr/>
                    <a:lstStyle/>
                    <a:p>
                      <a:r>
                        <a:rPr lang="en-US" dirty="0" smtClean="0"/>
                        <a:t>0.06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1100</a:t>
                      </a:r>
                      <a:endParaRPr lang="en-US" dirty="0"/>
                    </a:p>
                  </a:txBody>
                  <a:tcPr/>
                </a:tc>
                <a:extLst>
                  <a:ext uri="{0D108BD9-81ED-4DB2-BD59-A6C34878D82A}">
                    <a16:rowId xmlns:a16="http://schemas.microsoft.com/office/drawing/2014/main" val="10005"/>
                  </a:ext>
                </a:extLst>
              </a:tr>
              <a:tr h="358616">
                <a:tc>
                  <a:txBody>
                    <a:bodyPr/>
                    <a:lstStyle/>
                    <a:p>
                      <a:r>
                        <a:rPr lang="en-US" dirty="0" smtClean="0"/>
                        <a:t>F</a:t>
                      </a:r>
                      <a:endParaRPr lang="en-US" dirty="0"/>
                    </a:p>
                  </a:txBody>
                  <a:tcPr/>
                </a:tc>
                <a:tc>
                  <a:txBody>
                    <a:bodyPr/>
                    <a:lstStyle/>
                    <a:p>
                      <a:r>
                        <a:rPr lang="en-US" dirty="0" smtClean="0"/>
                        <a:t>0.06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1101</a:t>
                      </a:r>
                      <a:endParaRPr lang="en-US" dirty="0"/>
                    </a:p>
                  </a:txBody>
                  <a:tcPr/>
                </a:tc>
                <a:extLst>
                  <a:ext uri="{0D108BD9-81ED-4DB2-BD59-A6C34878D82A}">
                    <a16:rowId xmlns:a16="http://schemas.microsoft.com/office/drawing/2014/main" val="10006"/>
                  </a:ext>
                </a:extLst>
              </a:tr>
              <a:tr h="358616">
                <a:tc>
                  <a:txBody>
                    <a:bodyPr/>
                    <a:lstStyle/>
                    <a:p>
                      <a:r>
                        <a:rPr lang="en-US" dirty="0" smtClean="0"/>
                        <a:t>G</a:t>
                      </a:r>
                      <a:endParaRPr lang="en-US" dirty="0"/>
                    </a:p>
                  </a:txBody>
                  <a:tcPr/>
                </a:tc>
                <a:tc>
                  <a:txBody>
                    <a:bodyPr/>
                    <a:lstStyle/>
                    <a:p>
                      <a:r>
                        <a:rPr lang="en-US" dirty="0" smtClean="0"/>
                        <a:t>0.04</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1110</a:t>
                      </a:r>
                      <a:endParaRPr lang="en-US" dirty="0"/>
                    </a:p>
                  </a:txBody>
                  <a:tcPr/>
                </a:tc>
                <a:extLst>
                  <a:ext uri="{0D108BD9-81ED-4DB2-BD59-A6C34878D82A}">
                    <a16:rowId xmlns:a16="http://schemas.microsoft.com/office/drawing/2014/main" val="10007"/>
                  </a:ext>
                </a:extLst>
              </a:tr>
              <a:tr h="294346">
                <a:tc>
                  <a:txBody>
                    <a:bodyPr/>
                    <a:lstStyle/>
                    <a:p>
                      <a:r>
                        <a:rPr lang="en-US" dirty="0" smtClean="0"/>
                        <a:t>H</a:t>
                      </a:r>
                      <a:endParaRPr lang="en-US" dirty="0"/>
                    </a:p>
                  </a:txBody>
                  <a:tcPr/>
                </a:tc>
                <a:tc>
                  <a:txBody>
                    <a:bodyPr/>
                    <a:lstStyle/>
                    <a:p>
                      <a:r>
                        <a:rPr lang="en-US" dirty="0" smtClean="0"/>
                        <a:t>0.04</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1111</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IN" sz="3200" dirty="0" smtClean="0"/>
              <a:t>  </a:t>
            </a:r>
            <a:r>
              <a:rPr lang="en-IN" sz="3200" dirty="0" smtClean="0">
                <a:solidFill>
                  <a:schemeClr val="bg1"/>
                </a:solidFill>
              </a:rPr>
              <a:t>SHANON-FANO TREE</a:t>
            </a:r>
            <a:endParaRPr lang="en-IN" sz="3200" dirty="0">
              <a:solidFill>
                <a:schemeClr val="bg1"/>
              </a:solidFill>
            </a:endParaRPr>
          </a:p>
        </p:txBody>
      </p:sp>
      <p:sp>
        <p:nvSpPr>
          <p:cNvPr id="3" name="Content Placeholder 2"/>
          <p:cNvSpPr>
            <a:spLocks noGrp="1"/>
          </p:cNvSpPr>
          <p:nvPr>
            <p:ph sz="quarter" idx="1"/>
          </p:nvPr>
        </p:nvSpPr>
        <p:spPr>
          <a:xfrm>
            <a:off x="539552" y="1196752"/>
            <a:ext cx="7704856" cy="5184576"/>
          </a:xfrm>
        </p:spPr>
        <p:txBody>
          <a:bodyPr/>
          <a:lstStyle/>
          <a:p>
            <a:endParaRPr lang="en-IN" dirty="0" smtClean="0"/>
          </a:p>
          <a:p>
            <a:pPr>
              <a:buNone/>
            </a:pP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571612"/>
            <a:ext cx="9144000" cy="5286388"/>
          </a:xfrm>
          <a:prstGeom prst="rect">
            <a:avLst/>
          </a:prstGeo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368152"/>
          </a:xfrm>
          <a:solidFill>
            <a:srgbClr val="002060"/>
          </a:solidFill>
        </p:spPr>
        <p:txBody>
          <a:bodyPr>
            <a:normAutofit/>
          </a:bodyPr>
          <a:lstStyle/>
          <a:p>
            <a:r>
              <a:rPr lang="en-IN" sz="3200" dirty="0" smtClean="0">
                <a:solidFill>
                  <a:schemeClr val="bg1"/>
                </a:solidFill>
              </a:rPr>
              <a:t>  IMPLEMENTATION USING C</a:t>
            </a:r>
            <a:endParaRPr lang="en-IN" sz="3200" dirty="0">
              <a:solidFill>
                <a:schemeClr val="bg1"/>
              </a:solidFill>
            </a:endParaRPr>
          </a:p>
        </p:txBody>
      </p:sp>
      <p:sp>
        <p:nvSpPr>
          <p:cNvPr id="3" name="Content Placeholder 2"/>
          <p:cNvSpPr>
            <a:spLocks noGrp="1"/>
          </p:cNvSpPr>
          <p:nvPr>
            <p:ph sz="quarter" idx="1"/>
          </p:nvPr>
        </p:nvSpPr>
        <p:spPr>
          <a:xfrm>
            <a:off x="395536" y="1600200"/>
            <a:ext cx="3815336" cy="5257800"/>
          </a:xfrm>
          <a:ln>
            <a:solidFill>
              <a:srgbClr val="002060"/>
            </a:solidFill>
          </a:ln>
        </p:spPr>
        <p:txBody>
          <a:bodyPr>
            <a:normAutofit/>
          </a:bodyPr>
          <a:lstStyle/>
          <a:p>
            <a:pPr lvl="1">
              <a:buFont typeface="Wingdings" pitchFamily="2" charset="2"/>
              <a:buChar char="Ø"/>
            </a:pPr>
            <a:endParaRPr lang="en-IN" sz="1800" u="sng" dirty="0" smtClean="0"/>
          </a:p>
          <a:p>
            <a:pPr lvl="1">
              <a:buFont typeface="Wingdings" pitchFamily="2" charset="2"/>
              <a:buChar char="Ø"/>
            </a:pPr>
            <a:r>
              <a:rPr lang="en-IN" sz="2000" u="sng" dirty="0" smtClean="0">
                <a:solidFill>
                  <a:schemeClr val="accent1">
                    <a:lumMod val="50000"/>
                  </a:schemeClr>
                </a:solidFill>
                <a:cs typeface="Arial" pitchFamily="34" charset="0"/>
              </a:rPr>
              <a:t>Definition of structure:</a:t>
            </a:r>
          </a:p>
          <a:p>
            <a:pPr marL="365760" lvl="1" indent="0">
              <a:buNone/>
            </a:pPr>
            <a:r>
              <a:rPr lang="en-IN" sz="2000" dirty="0" smtClean="0">
                <a:cs typeface="Arial" pitchFamily="34" charset="0"/>
              </a:rPr>
              <a:t>       struct node</a:t>
            </a:r>
          </a:p>
          <a:p>
            <a:pPr marL="365760" lvl="1" indent="0">
              <a:buNone/>
            </a:pPr>
            <a:r>
              <a:rPr lang="en-IN" sz="2000" dirty="0">
                <a:cs typeface="Arial" pitchFamily="34" charset="0"/>
              </a:rPr>
              <a:t> </a:t>
            </a:r>
            <a:r>
              <a:rPr lang="en-IN" sz="2000" dirty="0" smtClean="0">
                <a:cs typeface="Arial" pitchFamily="34" charset="0"/>
              </a:rPr>
              <a:t>      {</a:t>
            </a:r>
            <a:endParaRPr lang="en-IN" sz="2000" dirty="0">
              <a:cs typeface="Arial" pitchFamily="34" charset="0"/>
            </a:endParaRPr>
          </a:p>
          <a:p>
            <a:pPr marL="365760" lvl="1" indent="0">
              <a:buNone/>
            </a:pPr>
            <a:r>
              <a:rPr lang="en-IN" sz="2000" dirty="0">
                <a:cs typeface="Arial" pitchFamily="34" charset="0"/>
              </a:rPr>
              <a:t>	</a:t>
            </a:r>
            <a:r>
              <a:rPr lang="en-IN" sz="2000" dirty="0" smtClean="0">
                <a:cs typeface="Arial" pitchFamily="34" charset="0"/>
              </a:rPr>
              <a:t>       char </a:t>
            </a:r>
            <a:r>
              <a:rPr lang="en-IN" sz="2000" dirty="0">
                <a:cs typeface="Arial" pitchFamily="34" charset="0"/>
              </a:rPr>
              <a:t>sym[10];</a:t>
            </a:r>
          </a:p>
          <a:p>
            <a:pPr marL="365760" lvl="1" indent="0">
              <a:buNone/>
            </a:pPr>
            <a:r>
              <a:rPr lang="en-IN" sz="2000" dirty="0" smtClean="0">
                <a:cs typeface="Arial" pitchFamily="34" charset="0"/>
              </a:rPr>
              <a:t>               float </a:t>
            </a:r>
            <a:r>
              <a:rPr lang="en-IN" sz="2000" dirty="0">
                <a:cs typeface="Arial" pitchFamily="34" charset="0"/>
              </a:rPr>
              <a:t>pro;</a:t>
            </a:r>
          </a:p>
          <a:p>
            <a:pPr marL="365760" lvl="1" indent="0">
              <a:buNone/>
            </a:pPr>
            <a:r>
              <a:rPr lang="en-IN" sz="2000" dirty="0">
                <a:cs typeface="Arial" pitchFamily="34" charset="0"/>
              </a:rPr>
              <a:t>	</a:t>
            </a:r>
            <a:r>
              <a:rPr lang="en-IN" sz="2000" dirty="0" smtClean="0">
                <a:cs typeface="Arial" pitchFamily="34" charset="0"/>
              </a:rPr>
              <a:t>       int </a:t>
            </a:r>
            <a:r>
              <a:rPr lang="en-IN" sz="2000" dirty="0">
                <a:cs typeface="Arial" pitchFamily="34" charset="0"/>
              </a:rPr>
              <a:t>s[20];</a:t>
            </a:r>
          </a:p>
          <a:p>
            <a:pPr marL="365760" lvl="1" indent="0">
              <a:buNone/>
            </a:pPr>
            <a:r>
              <a:rPr lang="en-IN" sz="2000" dirty="0">
                <a:cs typeface="Arial" pitchFamily="34" charset="0"/>
              </a:rPr>
              <a:t> </a:t>
            </a:r>
            <a:r>
              <a:rPr lang="en-IN" sz="2000" dirty="0" smtClean="0">
                <a:cs typeface="Arial" pitchFamily="34" charset="0"/>
              </a:rPr>
              <a:t>      }</a:t>
            </a:r>
            <a:r>
              <a:rPr lang="en-IN" sz="2000" dirty="0">
                <a:cs typeface="Arial" pitchFamily="34" charset="0"/>
              </a:rPr>
              <a:t>s[20];</a:t>
            </a:r>
          </a:p>
          <a:p>
            <a:pPr marL="365760" lvl="1" indent="0">
              <a:buNone/>
            </a:pPr>
            <a:r>
              <a:rPr lang="en-IN" sz="2000" dirty="0" smtClean="0">
                <a:cs typeface="Arial" pitchFamily="34" charset="0"/>
              </a:rPr>
              <a:t>       typedef </a:t>
            </a:r>
            <a:r>
              <a:rPr lang="en-IN" sz="2000" dirty="0">
                <a:cs typeface="Arial" pitchFamily="34" charset="0"/>
              </a:rPr>
              <a:t>struct node node;</a:t>
            </a:r>
            <a:endParaRPr lang="en-IN" sz="2000" dirty="0" smtClean="0">
              <a:cs typeface="Arial" pitchFamily="34" charset="0"/>
            </a:endParaRPr>
          </a:p>
        </p:txBody>
      </p:sp>
      <p:sp>
        <p:nvSpPr>
          <p:cNvPr id="5" name="TextBox 4"/>
          <p:cNvSpPr txBox="1"/>
          <p:nvPr/>
        </p:nvSpPr>
        <p:spPr>
          <a:xfrm>
            <a:off x="4355976" y="1600200"/>
            <a:ext cx="4564984" cy="594008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Ø"/>
            </a:pPr>
            <a:r>
              <a:rPr lang="en-IN" sz="2000" u="sng" dirty="0" smtClean="0">
                <a:solidFill>
                  <a:schemeClr val="accent1">
                    <a:lumMod val="50000"/>
                  </a:schemeClr>
                </a:solidFill>
              </a:rPr>
              <a:t>Main function:</a:t>
            </a:r>
          </a:p>
          <a:p>
            <a:pPr>
              <a:buClr>
                <a:schemeClr val="accent1">
                  <a:lumMod val="75000"/>
                </a:schemeClr>
              </a:buClr>
            </a:pPr>
            <a:r>
              <a:rPr lang="en-IN" sz="2000" dirty="0" smtClean="0"/>
              <a:t>printf(“enter </a:t>
            </a:r>
            <a:r>
              <a:rPr lang="en-IN" sz="2000" dirty="0"/>
              <a:t>the </a:t>
            </a:r>
            <a:r>
              <a:rPr lang="en-IN" sz="2000" dirty="0" smtClean="0"/>
              <a:t>no. of symbols:");</a:t>
            </a:r>
            <a:endParaRPr lang="en-IN" sz="2000" dirty="0"/>
          </a:p>
          <a:p>
            <a:pPr>
              <a:buClr>
                <a:schemeClr val="accent1">
                  <a:lumMod val="75000"/>
                </a:schemeClr>
              </a:buClr>
            </a:pPr>
            <a:r>
              <a:rPr lang="en-IN" sz="2000" dirty="0" smtClean="0"/>
              <a:t>scanf</a:t>
            </a:r>
            <a:r>
              <a:rPr lang="en-IN" sz="2000" dirty="0"/>
              <a:t>("%d</a:t>
            </a:r>
            <a:r>
              <a:rPr lang="en-IN" sz="2000" dirty="0" smtClean="0"/>
              <a:t>", &amp;</a:t>
            </a:r>
            <a:r>
              <a:rPr lang="en-IN" sz="2000" dirty="0"/>
              <a:t>n);</a:t>
            </a:r>
          </a:p>
          <a:p>
            <a:pPr>
              <a:buClr>
                <a:schemeClr val="accent1">
                  <a:lumMod val="75000"/>
                </a:schemeClr>
              </a:buClr>
            </a:pPr>
            <a:r>
              <a:rPr lang="en-IN" sz="2000" dirty="0" smtClean="0"/>
              <a:t>for(i=0;i&lt;n; i++){</a:t>
            </a:r>
            <a:endParaRPr lang="en-IN" sz="2000" dirty="0"/>
          </a:p>
          <a:p>
            <a:pPr>
              <a:buClr>
                <a:schemeClr val="accent1">
                  <a:lumMod val="75000"/>
                </a:schemeClr>
              </a:buClr>
            </a:pPr>
            <a:r>
              <a:rPr lang="en-IN" sz="2000" dirty="0" smtClean="0"/>
              <a:t>      printf</a:t>
            </a:r>
            <a:r>
              <a:rPr lang="en-IN" sz="2000" dirty="0"/>
              <a:t>("Enter symbol %d ---&gt; ",i+1);</a:t>
            </a:r>
          </a:p>
          <a:p>
            <a:pPr>
              <a:buClr>
                <a:schemeClr val="accent1">
                  <a:lumMod val="75000"/>
                </a:schemeClr>
              </a:buClr>
            </a:pPr>
            <a:r>
              <a:rPr lang="en-IN" sz="2000" dirty="0" smtClean="0"/>
              <a:t>      scanf</a:t>
            </a:r>
            <a:r>
              <a:rPr lang="en-IN" sz="2000" dirty="0"/>
              <a:t>("%s",ch);</a:t>
            </a:r>
          </a:p>
          <a:p>
            <a:pPr>
              <a:buClr>
                <a:schemeClr val="accent1">
                  <a:lumMod val="75000"/>
                </a:schemeClr>
              </a:buClr>
            </a:pPr>
            <a:r>
              <a:rPr lang="en-IN" sz="2000" dirty="0" smtClean="0"/>
              <a:t>      strcpy(s[i</a:t>
            </a:r>
            <a:r>
              <a:rPr lang="en-IN" sz="2000" dirty="0"/>
              <a:t>].sym,ch);</a:t>
            </a:r>
          </a:p>
          <a:p>
            <a:pPr>
              <a:buClr>
                <a:schemeClr val="accent1">
                  <a:lumMod val="75000"/>
                </a:schemeClr>
              </a:buClr>
            </a:pPr>
            <a:r>
              <a:rPr lang="en-IN" sz="2000" dirty="0" smtClean="0"/>
              <a:t>} </a:t>
            </a:r>
            <a:r>
              <a:rPr lang="en-IN" sz="2000" smtClean="0"/>
              <a:t>int total=0;</a:t>
            </a:r>
            <a:endParaRPr lang="en-IN" sz="2000" dirty="0" smtClean="0"/>
          </a:p>
          <a:p>
            <a:pPr>
              <a:buClr>
                <a:schemeClr val="accent1">
                  <a:lumMod val="75000"/>
                </a:schemeClr>
              </a:buClr>
            </a:pPr>
            <a:r>
              <a:rPr lang="en-US" sz="2000" dirty="0"/>
              <a:t>for(i=0; i&lt;n; ++i</a:t>
            </a:r>
            <a:r>
              <a:rPr lang="en-US" sz="2000" dirty="0" smtClean="0"/>
              <a:t>){</a:t>
            </a:r>
            <a:endParaRPr lang="en-US" sz="2000" dirty="0"/>
          </a:p>
          <a:p>
            <a:pPr>
              <a:buClr>
                <a:schemeClr val="accent1">
                  <a:lumMod val="75000"/>
                </a:schemeClr>
              </a:buClr>
            </a:pPr>
            <a:r>
              <a:rPr lang="en-US" sz="2000" dirty="0"/>
              <a:t> </a:t>
            </a:r>
            <a:r>
              <a:rPr lang="en-US" sz="2000" dirty="0" smtClean="0"/>
              <a:t>  printf("Enter prob. </a:t>
            </a:r>
            <a:r>
              <a:rPr lang="en-US" sz="2000" dirty="0"/>
              <a:t>for %s ---&gt; ",s[i].sym);</a:t>
            </a:r>
          </a:p>
          <a:p>
            <a:pPr>
              <a:buClr>
                <a:schemeClr val="accent1">
                  <a:lumMod val="75000"/>
                </a:schemeClr>
              </a:buClr>
            </a:pPr>
            <a:r>
              <a:rPr lang="en-US" sz="2000" dirty="0"/>
              <a:t>   </a:t>
            </a:r>
            <a:r>
              <a:rPr lang="en-US" sz="2000" dirty="0" smtClean="0"/>
              <a:t>scanf</a:t>
            </a:r>
            <a:r>
              <a:rPr lang="en-US" sz="2000" dirty="0"/>
              <a:t>("%f",&amp;x);</a:t>
            </a:r>
          </a:p>
          <a:p>
            <a:pPr>
              <a:buClr>
                <a:schemeClr val="accent1">
                  <a:lumMod val="75000"/>
                </a:schemeClr>
              </a:buClr>
            </a:pPr>
            <a:r>
              <a:rPr lang="en-US" sz="2000" dirty="0"/>
              <a:t>   </a:t>
            </a:r>
            <a:r>
              <a:rPr lang="en-US" sz="2000" dirty="0" smtClean="0"/>
              <a:t>s[i</a:t>
            </a:r>
            <a:r>
              <a:rPr lang="en-US" sz="2000" dirty="0"/>
              <a:t>].pro=x;</a:t>
            </a:r>
          </a:p>
          <a:p>
            <a:pPr>
              <a:buClr>
                <a:schemeClr val="accent1">
                  <a:lumMod val="75000"/>
                </a:schemeClr>
              </a:buClr>
            </a:pPr>
            <a:r>
              <a:rPr lang="en-US" sz="2000" dirty="0"/>
              <a:t>   </a:t>
            </a:r>
            <a:r>
              <a:rPr lang="en-US" sz="2000" dirty="0" smtClean="0"/>
              <a:t>total=total+s[i</a:t>
            </a:r>
            <a:r>
              <a:rPr lang="en-US" sz="2000" dirty="0"/>
              <a:t>].pro;</a:t>
            </a:r>
          </a:p>
          <a:p>
            <a:pPr>
              <a:buClr>
                <a:schemeClr val="accent1">
                  <a:lumMod val="75000"/>
                </a:schemeClr>
              </a:buClr>
            </a:pPr>
            <a:r>
              <a:rPr lang="en-US" sz="2000" dirty="0" smtClean="0"/>
              <a:t>   if(total&gt;1){</a:t>
            </a:r>
            <a:endParaRPr lang="en-US" sz="2000" dirty="0"/>
          </a:p>
          <a:p>
            <a:pPr>
              <a:buClr>
                <a:schemeClr val="accent1">
                  <a:lumMod val="75000"/>
                </a:schemeClr>
              </a:buClr>
            </a:pPr>
            <a:r>
              <a:rPr lang="en-US" sz="2000" dirty="0" smtClean="0"/>
              <a:t>      printf("This prob. </a:t>
            </a:r>
            <a:r>
              <a:rPr lang="en-US" sz="2000" dirty="0"/>
              <a:t>is not </a:t>
            </a:r>
            <a:r>
              <a:rPr lang="en-US" sz="2000" dirty="0" smtClean="0"/>
              <a:t>possible.”)</a:t>
            </a:r>
            <a:endParaRPr lang="en-US" sz="2000" dirty="0"/>
          </a:p>
          <a:p>
            <a:pPr>
              <a:buClr>
                <a:schemeClr val="accent1">
                  <a:lumMod val="75000"/>
                </a:schemeClr>
              </a:buClr>
            </a:pPr>
            <a:r>
              <a:rPr lang="en-US" sz="2000" dirty="0" smtClean="0"/>
              <a:t>      total=total-s[i</a:t>
            </a:r>
            <a:r>
              <a:rPr lang="en-US" sz="2000" dirty="0"/>
              <a:t>].pro;</a:t>
            </a:r>
          </a:p>
          <a:p>
            <a:pPr>
              <a:buClr>
                <a:schemeClr val="accent1">
                  <a:lumMod val="75000"/>
                </a:schemeClr>
              </a:buClr>
            </a:pPr>
            <a:r>
              <a:rPr lang="en-US" sz="2000" dirty="0" smtClean="0"/>
              <a:t>      i--;}}</a:t>
            </a:r>
            <a:endParaRPr lang="en-US" sz="2000" dirty="0"/>
          </a:p>
          <a:p>
            <a:pPr>
              <a:buClr>
                <a:schemeClr val="accent1">
                  <a:lumMod val="75000"/>
                </a:schemeClr>
              </a:buClr>
            </a:pPr>
            <a:r>
              <a:rPr lang="en-US" sz="2000" dirty="0"/>
              <a:t>	</a:t>
            </a:r>
          </a:p>
          <a:p>
            <a:pPr>
              <a:buClr>
                <a:schemeClr val="accent1">
                  <a:lumMod val="75000"/>
                </a:schemeClr>
              </a:buClr>
            </a:pPr>
            <a:r>
              <a:rPr lang="en-US" sz="2000" dirty="0"/>
              <a:t>    </a:t>
            </a:r>
            <a:endParaRPr lang="en-IN" sz="2000" dirty="0" smtClean="0"/>
          </a:p>
        </p:txBody>
      </p:sp>
      <p:cxnSp>
        <p:nvCxnSpPr>
          <p:cNvPr id="9" name="Straight Connector 8"/>
          <p:cNvCxnSpPr/>
          <p:nvPr/>
        </p:nvCxnSpPr>
        <p:spPr>
          <a:xfrm>
            <a:off x="4355976" y="1628800"/>
            <a:ext cx="45365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55976" y="1628800"/>
            <a:ext cx="0" cy="522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92480" y="1628800"/>
            <a:ext cx="28480" cy="522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55976" y="6858000"/>
            <a:ext cx="45649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628800"/>
            <a:ext cx="8858312" cy="5086348"/>
          </a:xfrm>
        </p:spPr>
        <p:txBody>
          <a:bodyPr>
            <a:normAutofit fontScale="92500" lnSpcReduction="10000"/>
          </a:bodyPr>
          <a:lstStyle/>
          <a:p>
            <a:pPr lvl="1">
              <a:buClr>
                <a:schemeClr val="accent1">
                  <a:lumMod val="75000"/>
                </a:schemeClr>
              </a:buClr>
              <a:buFont typeface="Wingdings" panose="05000000000000000000" pitchFamily="2" charset="2"/>
              <a:buChar char="Ø"/>
            </a:pPr>
            <a:endParaRPr lang="en-IN" sz="2000" dirty="0"/>
          </a:p>
          <a:p>
            <a:pPr lvl="1">
              <a:buClr>
                <a:schemeClr val="accent1">
                  <a:lumMod val="75000"/>
                </a:schemeClr>
              </a:buClr>
              <a:buFont typeface="Wingdings" panose="05000000000000000000" pitchFamily="2" charset="2"/>
              <a:buChar char="Ø"/>
            </a:pPr>
            <a:r>
              <a:rPr lang="en-IN" sz="2000" u="sng" dirty="0" smtClean="0">
                <a:solidFill>
                  <a:schemeClr val="accent1">
                    <a:lumMod val="50000"/>
                  </a:schemeClr>
                </a:solidFill>
              </a:rPr>
              <a:t>Applying insertion sort to sort the </a:t>
            </a:r>
          </a:p>
          <a:p>
            <a:pPr marL="365760" lvl="1" indent="0">
              <a:buClr>
                <a:schemeClr val="accent1">
                  <a:lumMod val="75000"/>
                </a:schemeClr>
              </a:buClr>
              <a:buNone/>
            </a:pPr>
            <a:r>
              <a:rPr lang="en-IN" sz="2000" u="sng" dirty="0" smtClean="0">
                <a:solidFill>
                  <a:schemeClr val="accent1">
                    <a:lumMod val="50000"/>
                  </a:schemeClr>
                </a:solidFill>
              </a:rPr>
              <a:t>Symbols in decreasing order of their </a:t>
            </a:r>
          </a:p>
          <a:p>
            <a:pPr marL="365760" lvl="1" indent="0">
              <a:buClr>
                <a:schemeClr val="accent1">
                  <a:lumMod val="75000"/>
                </a:schemeClr>
              </a:buClr>
              <a:buNone/>
            </a:pPr>
            <a:r>
              <a:rPr lang="en-IN" sz="2000" u="sng" dirty="0" smtClean="0">
                <a:solidFill>
                  <a:schemeClr val="accent1">
                    <a:lumMod val="50000"/>
                  </a:schemeClr>
                </a:solidFill>
              </a:rPr>
              <a:t>Of their frequencies.</a:t>
            </a:r>
          </a:p>
          <a:p>
            <a:pPr marL="365760" lvl="1" indent="0">
              <a:buClr>
                <a:schemeClr val="accent1">
                  <a:lumMod val="75000"/>
                </a:schemeClr>
              </a:buClr>
              <a:buNone/>
            </a:pPr>
            <a:endParaRPr lang="en-IN" sz="2000" dirty="0" smtClean="0"/>
          </a:p>
          <a:p>
            <a:pPr marL="365760" lvl="1" indent="0">
              <a:buClr>
                <a:schemeClr val="accent1">
                  <a:lumMod val="75000"/>
                </a:schemeClr>
              </a:buClr>
              <a:buNone/>
            </a:pPr>
            <a:r>
              <a:rPr lang="en-IN" sz="2000" dirty="0" smtClean="0"/>
              <a:t>for(i=1;i&lt;n; i++){</a:t>
            </a:r>
          </a:p>
          <a:p>
            <a:pPr marL="365760" lvl="1" indent="0">
              <a:buClr>
                <a:schemeClr val="accent1">
                  <a:lumMod val="75000"/>
                </a:schemeClr>
              </a:buClr>
              <a:buNone/>
            </a:pPr>
            <a:r>
              <a:rPr lang="en-IN" sz="2000" dirty="0"/>
              <a:t>	</a:t>
            </a:r>
            <a:r>
              <a:rPr lang="en-IN" sz="2000" dirty="0" smtClean="0"/>
              <a:t>temp </a:t>
            </a:r>
            <a:r>
              <a:rPr lang="en-IN" sz="2000" dirty="0"/>
              <a:t>= s[i].pro;</a:t>
            </a:r>
          </a:p>
          <a:p>
            <a:pPr marL="365760" lvl="1" indent="0">
              <a:buClr>
                <a:schemeClr val="accent1">
                  <a:lumMod val="75000"/>
                </a:schemeClr>
              </a:buClr>
              <a:buNone/>
            </a:pPr>
            <a:r>
              <a:rPr lang="en-IN" sz="2000" dirty="0"/>
              <a:t>	</a:t>
            </a:r>
            <a:r>
              <a:rPr lang="en-IN" sz="2000" dirty="0" smtClean="0"/>
              <a:t>j=i-1</a:t>
            </a:r>
            <a:r>
              <a:rPr lang="en-IN" sz="2000" dirty="0"/>
              <a:t>;</a:t>
            </a:r>
          </a:p>
          <a:p>
            <a:pPr marL="365760" lvl="1" indent="0">
              <a:buClr>
                <a:schemeClr val="accent1">
                  <a:lumMod val="75000"/>
                </a:schemeClr>
              </a:buClr>
              <a:buNone/>
            </a:pPr>
            <a:r>
              <a:rPr lang="en-IN" sz="2000" dirty="0"/>
              <a:t>	</a:t>
            </a:r>
            <a:r>
              <a:rPr lang="en-IN" sz="2000" dirty="0" smtClean="0"/>
              <a:t>while(temp&gt;s[j</a:t>
            </a:r>
            <a:r>
              <a:rPr lang="en-IN" sz="2000" dirty="0"/>
              <a:t>].pro &amp;&amp; j&gt;=0</a:t>
            </a:r>
            <a:r>
              <a:rPr lang="en-IN" sz="2000" dirty="0" smtClean="0"/>
              <a:t>){</a:t>
            </a:r>
            <a:endParaRPr lang="en-IN" sz="2000" dirty="0"/>
          </a:p>
          <a:p>
            <a:pPr marL="365760" lvl="1" indent="0">
              <a:buClr>
                <a:schemeClr val="accent1">
                  <a:lumMod val="75000"/>
                </a:schemeClr>
              </a:buClr>
              <a:buNone/>
            </a:pPr>
            <a:r>
              <a:rPr lang="en-IN" sz="2000" dirty="0"/>
              <a:t>            s[j+1].pro = s[j].pro;</a:t>
            </a:r>
          </a:p>
          <a:p>
            <a:pPr marL="365760" lvl="1" indent="0">
              <a:buClr>
                <a:schemeClr val="accent1">
                  <a:lumMod val="75000"/>
                </a:schemeClr>
              </a:buClr>
              <a:buNone/>
            </a:pPr>
            <a:r>
              <a:rPr lang="en-IN" sz="2000" dirty="0"/>
              <a:t>	</a:t>
            </a:r>
            <a:r>
              <a:rPr lang="en-IN" sz="2000" dirty="0" smtClean="0"/>
              <a:t>    --</a:t>
            </a:r>
            <a:r>
              <a:rPr lang="en-IN" sz="2000" dirty="0"/>
              <a:t>j;</a:t>
            </a:r>
          </a:p>
          <a:p>
            <a:pPr marL="365760" lvl="1" indent="0">
              <a:buClr>
                <a:schemeClr val="accent1">
                  <a:lumMod val="75000"/>
                </a:schemeClr>
              </a:buClr>
              <a:buNone/>
            </a:pPr>
            <a:r>
              <a:rPr lang="en-IN" sz="2000" dirty="0"/>
              <a:t>        }</a:t>
            </a:r>
          </a:p>
          <a:p>
            <a:pPr marL="365760" lvl="1" indent="0">
              <a:buClr>
                <a:schemeClr val="accent1">
                  <a:lumMod val="75000"/>
                </a:schemeClr>
              </a:buClr>
              <a:buNone/>
            </a:pPr>
            <a:r>
              <a:rPr lang="en-IN" sz="2000" dirty="0"/>
              <a:t>        s[j+1].pro = temp;</a:t>
            </a:r>
          </a:p>
          <a:p>
            <a:pPr marL="365760" lvl="1" indent="0">
              <a:buClr>
                <a:schemeClr val="accent1">
                  <a:lumMod val="75000"/>
                </a:schemeClr>
              </a:buClr>
              <a:buNone/>
            </a:pPr>
            <a:r>
              <a:rPr lang="en-IN" sz="2000" dirty="0"/>
              <a:t>    }</a:t>
            </a:r>
          </a:p>
        </p:txBody>
      </p:sp>
      <p:sp>
        <p:nvSpPr>
          <p:cNvPr id="6" name="Rectangle 5"/>
          <p:cNvSpPr/>
          <p:nvPr/>
        </p:nvSpPr>
        <p:spPr>
          <a:xfrm>
            <a:off x="0" y="-171400"/>
            <a:ext cx="9144000"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a:solidFill>
                  <a:prstClr val="white"/>
                </a:solidFill>
                <a:ea typeface="+mj-ea"/>
                <a:cs typeface="+mj-cs"/>
              </a:rPr>
              <a:t> IMPLEMENTATION USING C</a:t>
            </a:r>
            <a:endParaRPr lang="en-IN" dirty="0"/>
          </a:p>
        </p:txBody>
      </p:sp>
      <p:sp>
        <p:nvSpPr>
          <p:cNvPr id="2" name="Rectangle 1"/>
          <p:cNvSpPr/>
          <p:nvPr/>
        </p:nvSpPr>
        <p:spPr>
          <a:xfrm>
            <a:off x="323528" y="1772816"/>
            <a:ext cx="4032448"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4499992" y="1772816"/>
            <a:ext cx="4392488"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499992" y="1772816"/>
            <a:ext cx="4392488" cy="4308872"/>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Ø"/>
            </a:pPr>
            <a:r>
              <a:rPr lang="en-IN" u="sng" dirty="0" smtClean="0">
                <a:solidFill>
                  <a:schemeClr val="accent1">
                    <a:lumMod val="50000"/>
                  </a:schemeClr>
                </a:solidFill>
              </a:rPr>
              <a:t>Taking an n*n matrix “code” and make all elements “X”</a:t>
            </a:r>
          </a:p>
          <a:p>
            <a:pPr>
              <a:buClr>
                <a:schemeClr val="accent1">
                  <a:lumMod val="75000"/>
                </a:schemeClr>
              </a:buClr>
            </a:pPr>
            <a:endParaRPr lang="en-IN" u="sng" dirty="0"/>
          </a:p>
          <a:p>
            <a:pPr lvl="1">
              <a:buClr>
                <a:schemeClr val="accent1">
                  <a:lumMod val="75000"/>
                </a:schemeClr>
              </a:buClr>
            </a:pPr>
            <a:r>
              <a:rPr lang="en-IN" dirty="0"/>
              <a:t>char code[20][20];</a:t>
            </a:r>
          </a:p>
          <a:p>
            <a:pPr lvl="1">
              <a:buClr>
                <a:schemeClr val="accent1">
                  <a:lumMod val="75000"/>
                </a:schemeClr>
              </a:buClr>
            </a:pPr>
            <a:endParaRPr lang="en-IN" dirty="0"/>
          </a:p>
          <a:p>
            <a:pPr lvl="1">
              <a:buClr>
                <a:schemeClr val="accent1">
                  <a:lumMod val="75000"/>
                </a:schemeClr>
              </a:buClr>
            </a:pPr>
            <a:r>
              <a:rPr lang="en-IN" dirty="0"/>
              <a:t>    for(i=0; i&lt;n; ++i)</a:t>
            </a:r>
          </a:p>
          <a:p>
            <a:pPr lvl="1">
              <a:buClr>
                <a:schemeClr val="accent1">
                  <a:lumMod val="75000"/>
                </a:schemeClr>
              </a:buClr>
            </a:pPr>
            <a:r>
              <a:rPr lang="en-IN" dirty="0"/>
              <a:t>    {</a:t>
            </a:r>
          </a:p>
          <a:p>
            <a:pPr lvl="1">
              <a:buClr>
                <a:schemeClr val="accent1">
                  <a:lumMod val="75000"/>
                </a:schemeClr>
              </a:buClr>
            </a:pPr>
            <a:r>
              <a:rPr lang="en-IN" dirty="0" smtClean="0"/>
              <a:t>        for(j=0;j&lt;n;j</a:t>
            </a:r>
            <a:r>
              <a:rPr lang="en-IN" dirty="0"/>
              <a:t>++)</a:t>
            </a:r>
          </a:p>
          <a:p>
            <a:pPr lvl="1">
              <a:buClr>
                <a:schemeClr val="accent1">
                  <a:lumMod val="75000"/>
                </a:schemeClr>
              </a:buClr>
            </a:pPr>
            <a:r>
              <a:rPr lang="en-IN" dirty="0"/>
              <a:t>        {</a:t>
            </a:r>
          </a:p>
          <a:p>
            <a:pPr lvl="1">
              <a:buClr>
                <a:schemeClr val="accent1">
                  <a:lumMod val="75000"/>
                </a:schemeClr>
              </a:buClr>
            </a:pPr>
            <a:r>
              <a:rPr lang="en-IN" dirty="0"/>
              <a:t>            code[i][j] = 'X';</a:t>
            </a:r>
          </a:p>
          <a:p>
            <a:pPr lvl="1">
              <a:buClr>
                <a:schemeClr val="accent1">
                  <a:lumMod val="75000"/>
                </a:schemeClr>
              </a:buClr>
            </a:pPr>
            <a:r>
              <a:rPr lang="en-IN" dirty="0"/>
              <a:t>        }</a:t>
            </a:r>
          </a:p>
          <a:p>
            <a:pPr lvl="1">
              <a:buClr>
                <a:schemeClr val="accent1">
                  <a:lumMod val="75000"/>
                </a:schemeClr>
              </a:buClr>
            </a:pPr>
            <a:r>
              <a:rPr lang="en-IN" dirty="0"/>
              <a:t>    </a:t>
            </a:r>
            <a:r>
              <a:rPr lang="en-IN" dirty="0" smtClean="0"/>
              <a:t>}</a:t>
            </a:r>
          </a:p>
          <a:p>
            <a:pPr marL="285750" lvl="1" indent="-285750">
              <a:buClr>
                <a:schemeClr val="accent1">
                  <a:lumMod val="75000"/>
                </a:schemeClr>
              </a:buClr>
              <a:buFont typeface="Wingdings" panose="05000000000000000000" pitchFamily="2" charset="2"/>
              <a:buChar char="Ø"/>
            </a:pPr>
            <a:r>
              <a:rPr lang="en-IN" sz="2000" u="sng" dirty="0" smtClean="0"/>
              <a:t>Function calling:</a:t>
            </a:r>
          </a:p>
          <a:p>
            <a:pPr marL="0" lvl="1">
              <a:buClr>
                <a:schemeClr val="accent1">
                  <a:lumMod val="75000"/>
                </a:schemeClr>
              </a:buClr>
            </a:pPr>
            <a:r>
              <a:rPr lang="en-IN" sz="2000" dirty="0" smtClean="0"/>
              <a:t>     </a:t>
            </a:r>
            <a:r>
              <a:rPr lang="en-IN" sz="2000" dirty="0"/>
              <a:t>shannon(0,n-1,s,code,0);</a:t>
            </a:r>
            <a:endParaRPr lang="en-IN" sz="2000" dirty="0" smtClean="0"/>
          </a:p>
          <a:p>
            <a:pPr marL="742950" lvl="1" indent="-285750">
              <a:buClr>
                <a:schemeClr val="accent1">
                  <a:lumMod val="75000"/>
                </a:schemeClr>
              </a:buClr>
              <a:buFont typeface="Wingdings" panose="05000000000000000000" pitchFamily="2" charset="2"/>
              <a:buChar char="Ø"/>
            </a:pPr>
            <a:endParaRPr lang="en-IN"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2184</TotalTime>
  <Words>1029</Words>
  <Application>Microsoft Office PowerPoint</Application>
  <PresentationFormat>On-screen Show (4:3)</PresentationFormat>
  <Paragraphs>244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Tw Cen MT</vt:lpstr>
      <vt:lpstr>Wingdings</vt:lpstr>
      <vt:lpstr>Wingdings 2</vt:lpstr>
      <vt:lpstr>Median</vt:lpstr>
      <vt:lpstr>IMPLEMENTATION of SHANON FANO CODING </vt:lpstr>
      <vt:lpstr> INTRODUCTION</vt:lpstr>
      <vt:lpstr> </vt:lpstr>
      <vt:lpstr>  SHANON-FANO ALGORITHM</vt:lpstr>
      <vt:lpstr>PowerPoint Presentation</vt:lpstr>
      <vt:lpstr>PowerPoint Presentation</vt:lpstr>
      <vt:lpstr>  SHANON-FANO TREE</vt:lpstr>
      <vt:lpstr>  IMPLEMENTATION USING C</vt:lpstr>
      <vt:lpstr>PowerPoint Presentation</vt:lpstr>
      <vt:lpstr> IMPLEMENTATION USING C</vt:lpstr>
      <vt:lpstr> IMPLEMENTATION USING C</vt:lpstr>
      <vt:lpstr>PowerPoint Presentation</vt:lpstr>
      <vt:lpstr> SNAPSHOT OF THE OUTPUT</vt:lpstr>
      <vt:lpstr>  CONCLUSION</vt:lpstr>
      <vt:lpstr> 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trending topic classification</dc:title>
  <dc:creator>MY HP</dc:creator>
  <cp:lastModifiedBy>Windows User</cp:lastModifiedBy>
  <cp:revision>58</cp:revision>
  <dcterms:created xsi:type="dcterms:W3CDTF">2017-08-15T08:24:29Z</dcterms:created>
  <dcterms:modified xsi:type="dcterms:W3CDTF">2017-11-07T06:31:41Z</dcterms:modified>
</cp:coreProperties>
</file>