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y="6858000" cx="9144000"/>
  <p:notesSz cx="6858000" cy="9144000"/>
  <p:embeddedFontLst>
    <p:embeddedFont>
      <p:font typeface="Century Gothic"/>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1941217-9B85-4FE5-AE0A-89F2DF04DD87}">
  <a:tblStyle styleId="{A1941217-9B85-4FE5-AE0A-89F2DF04DD8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CenturyGothic-bold.fntdata"/><Relationship Id="rId41" Type="http://schemas.openxmlformats.org/officeDocument/2006/relationships/font" Target="fonts/CenturyGothic-regular.fntdata"/><Relationship Id="rId22" Type="http://schemas.openxmlformats.org/officeDocument/2006/relationships/slide" Target="slides/slide15.xml"/><Relationship Id="rId44" Type="http://schemas.openxmlformats.org/officeDocument/2006/relationships/font" Target="fonts/CenturyGothic-boldItalic.fntdata"/><Relationship Id="rId21" Type="http://schemas.openxmlformats.org/officeDocument/2006/relationships/slide" Target="slides/slide14.xml"/><Relationship Id="rId43" Type="http://schemas.openxmlformats.org/officeDocument/2006/relationships/font" Target="fonts/CenturyGothic-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491" name="Shape 4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547" name="Shape 5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Shape 55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555" name="Shape 5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Shape 5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Shape 56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dk1"/>
              </a:solidFill>
              <a:latin typeface="Calibri"/>
              <a:ea typeface="Calibri"/>
              <a:cs typeface="Calibri"/>
              <a:sym typeface="Calibri"/>
            </a:endParaRPr>
          </a:p>
        </p:txBody>
      </p:sp>
      <p:sp>
        <p:nvSpPr>
          <p:cNvPr id="564" name="Shape 56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Shape 57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573" name="Shape 57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580" name="Shape 5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Shape 58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587" name="Shape 5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Shape 5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3" name="Shape 59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594" name="Shape 59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Shape 59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600" name="Shape 6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Shape 60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606" name="Shape 6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Shape 61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613" name="Shape 6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497" name="Shape 4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Shape 61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620" name="Shape 62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Shape 6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 name="Shape 62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628" name="Shape 62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Shape 6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5" name="Shape 63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636" name="Shape 63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Shape 64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644" name="Shape 64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2" name="Shape 65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653" name="Shape 65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9" name="Shape 65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660" name="Shape 66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Shape 6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8" name="Shape 66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669" name="Shape 66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7" name="Shape 67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678" name="Shape 67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8" name="Shape 68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689" name="Shape 68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Shape 6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6" name="Shape 69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697" name="Shape 69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04" name="Shape 504"/>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Shape 7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Shape 70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704" name="Shape 70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Shape 7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Shape 71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711" name="Shape 71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Shape 71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717" name="Shape 7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Shape 72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723" name="Shape 7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510" name="Shape 5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Shape 51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516" name="Shape 5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Shape 52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522" name="Shape 5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Shape 52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528" name="Shape 5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Shape 53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534" name="Shape 5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Shape 53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540" name="Shape 5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6" name="Shape 26"/>
        <p:cNvGrpSpPr/>
        <p:nvPr/>
      </p:nvGrpSpPr>
      <p:grpSpPr>
        <a:xfrm>
          <a:off x="0" y="0"/>
          <a:ext cx="0" cy="0"/>
          <a:chOff x="0" y="0"/>
          <a:chExt cx="0" cy="0"/>
        </a:xfrm>
      </p:grpSpPr>
      <p:grpSp>
        <p:nvGrpSpPr>
          <p:cNvPr id="27" name="Shape 27"/>
          <p:cNvGrpSpPr/>
          <p:nvPr/>
        </p:nvGrpSpPr>
        <p:grpSpPr>
          <a:xfrm>
            <a:off x="0" y="0"/>
            <a:ext cx="9144000" cy="6858000"/>
            <a:chOff x="0" y="0"/>
            <a:chExt cx="12192000" cy="6858000"/>
          </a:xfrm>
        </p:grpSpPr>
        <p:sp>
          <p:nvSpPr>
            <p:cNvPr id="28" name="Shape 2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0" name="Shape 30"/>
          <p:cNvSpPr txBox="1"/>
          <p:nvPr>
            <p:ph type="ctrTitle"/>
          </p:nvPr>
        </p:nvSpPr>
        <p:spPr>
          <a:xfrm>
            <a:off x="866216" y="2099733"/>
            <a:ext cx="6619244" cy="2677648"/>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2"/>
              </a:buClr>
              <a:buSzPts val="5400"/>
              <a:buFont typeface="Century Gothic"/>
              <a:buNone/>
              <a:defRPr b="0" i="0" sz="54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1" name="Shape 31"/>
          <p:cNvSpPr txBox="1"/>
          <p:nvPr>
            <p:ph idx="1" type="subTitle"/>
          </p:nvPr>
        </p:nvSpPr>
        <p:spPr>
          <a:xfrm>
            <a:off x="866216" y="4777380"/>
            <a:ext cx="6619244" cy="861420"/>
          </a:xfrm>
          <a:prstGeom prst="rect">
            <a:avLst/>
          </a:prstGeom>
          <a:noFill/>
          <a:ln>
            <a:noFill/>
          </a:ln>
        </p:spPr>
        <p:txBody>
          <a:bodyPr anchorCtr="0" anchor="t" bIns="45700" lIns="91425" spcFirstLastPara="1" rIns="91425" wrap="square" tIns="45700"/>
          <a:lstStyle>
            <a:lvl1pPr lvl="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EE52A4"/>
                </a:solidFill>
                <a:latin typeface="Century Gothic"/>
                <a:ea typeface="Century Gothic"/>
                <a:cs typeface="Century Gothic"/>
                <a:sym typeface="Century Gothic"/>
              </a:defRPr>
            </a:lvl1pPr>
            <a:lvl2pPr lvl="1"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32" name="Shape 32"/>
          <p:cNvSpPr txBox="1"/>
          <p:nvPr>
            <p:ph idx="10" type="dt"/>
          </p:nvPr>
        </p:nvSpPr>
        <p:spPr>
          <a:xfrm rot="5400000">
            <a:off x="7495414" y="1830325"/>
            <a:ext cx="990599" cy="228599"/>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3" name="Shape 33"/>
          <p:cNvSpPr txBox="1"/>
          <p:nvPr>
            <p:ph idx="11" type="ftr"/>
          </p:nvPr>
        </p:nvSpPr>
        <p:spPr>
          <a:xfrm rot="5400000">
            <a:off x="6231508" y="3265933"/>
            <a:ext cx="3859795" cy="2286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4" name="Shape 34"/>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24" name="Shape 124"/>
        <p:cNvGrpSpPr/>
        <p:nvPr/>
      </p:nvGrpSpPr>
      <p:grpSpPr>
        <a:xfrm>
          <a:off x="0" y="0"/>
          <a:ext cx="0" cy="0"/>
          <a:chOff x="0" y="0"/>
          <a:chExt cx="0" cy="0"/>
        </a:xfrm>
      </p:grpSpPr>
      <p:grpSp>
        <p:nvGrpSpPr>
          <p:cNvPr id="125" name="Shape 125"/>
          <p:cNvGrpSpPr/>
          <p:nvPr/>
        </p:nvGrpSpPr>
        <p:grpSpPr>
          <a:xfrm>
            <a:off x="0" y="0"/>
            <a:ext cx="9144000" cy="6858000"/>
            <a:chOff x="0" y="0"/>
            <a:chExt cx="12192000" cy="6858000"/>
          </a:xfrm>
        </p:grpSpPr>
        <p:sp>
          <p:nvSpPr>
            <p:cNvPr id="126" name="Shape 12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Shape 127"/>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Shape 128"/>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Shape 129"/>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Shape 130"/>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Shape 131"/>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Shape 132"/>
            <p:cNvSpPr/>
            <p:nvPr/>
          </p:nvSpPr>
          <p:spPr>
            <a:xfrm rot="10371525">
              <a:off x="263767" y="4438254"/>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Shape 133"/>
            <p:cNvSpPr/>
            <p:nvPr/>
          </p:nvSpPr>
          <p:spPr>
            <a:xfrm rot="10800000">
              <a:off x="459506" y="321130"/>
              <a:ext cx="11277600" cy="4533900"/>
            </a:xfrm>
            <a:custGeom>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4" name="Shape 134"/>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5" name="Shape 135"/>
          <p:cNvSpPr txBox="1"/>
          <p:nvPr>
            <p:ph type="title"/>
          </p:nvPr>
        </p:nvSpPr>
        <p:spPr>
          <a:xfrm>
            <a:off x="866216" y="4969927"/>
            <a:ext cx="6619244" cy="566738"/>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36" name="Shape 136"/>
          <p:cNvSpPr/>
          <p:nvPr>
            <p:ph idx="2" type="pic"/>
          </p:nvPr>
        </p:nvSpPr>
        <p:spPr>
          <a:xfrm>
            <a:off x="866216" y="685800"/>
            <a:ext cx="6619244" cy="34290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7" name="Shape 137"/>
          <p:cNvSpPr txBox="1"/>
          <p:nvPr>
            <p:ph idx="1" type="body"/>
          </p:nvPr>
        </p:nvSpPr>
        <p:spPr>
          <a:xfrm>
            <a:off x="866215" y="5536665"/>
            <a:ext cx="6619244" cy="493712"/>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38" name="Shape 138"/>
          <p:cNvSpPr txBox="1"/>
          <p:nvPr>
            <p:ph idx="10" type="dt"/>
          </p:nvPr>
        </p:nvSpPr>
        <p:spPr>
          <a:xfrm>
            <a:off x="7989829" y="6391839"/>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39" name="Shape 139"/>
          <p:cNvSpPr txBox="1"/>
          <p:nvPr>
            <p:ph idx="11" type="ftr"/>
          </p:nvPr>
        </p:nvSpPr>
        <p:spPr>
          <a:xfrm>
            <a:off x="420833" y="6391839"/>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40" name="Shape 140"/>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Shape 141"/>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showMasterSp="0">
  <p:cSld name="Title and Caption">
    <p:spTree>
      <p:nvGrpSpPr>
        <p:cNvPr id="142" name="Shape 142"/>
        <p:cNvGrpSpPr/>
        <p:nvPr/>
      </p:nvGrpSpPr>
      <p:grpSpPr>
        <a:xfrm>
          <a:off x="0" y="0"/>
          <a:ext cx="0" cy="0"/>
          <a:chOff x="0" y="0"/>
          <a:chExt cx="0" cy="0"/>
        </a:xfrm>
      </p:grpSpPr>
      <p:grpSp>
        <p:nvGrpSpPr>
          <p:cNvPr id="143" name="Shape 143"/>
          <p:cNvGrpSpPr/>
          <p:nvPr/>
        </p:nvGrpSpPr>
        <p:grpSpPr>
          <a:xfrm>
            <a:off x="0" y="0"/>
            <a:ext cx="9144000" cy="6858000"/>
            <a:chOff x="0" y="0"/>
            <a:chExt cx="12192000" cy="6858000"/>
          </a:xfrm>
        </p:grpSpPr>
        <p:sp>
          <p:nvSpPr>
            <p:cNvPr id="144" name="Shape 14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Shape 145"/>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Shape 146"/>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Shape 148"/>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Shape 149"/>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Shape 150"/>
            <p:cNvSpPr/>
            <p:nvPr/>
          </p:nvSpPr>
          <p:spPr>
            <a:xfrm rot="-589932">
              <a:off x="8490951" y="2714874"/>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Shape 151"/>
            <p:cNvSpPr/>
            <p:nvPr/>
          </p:nvSpPr>
          <p:spPr>
            <a:xfrm>
              <a:off x="455612" y="2801319"/>
              <a:ext cx="11277600" cy="3602637"/>
            </a:xfrm>
            <a:custGeom>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52" name="Shape 152"/>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3" name="Shape 153"/>
          <p:cNvSpPr txBox="1"/>
          <p:nvPr>
            <p:ph type="title"/>
          </p:nvPr>
        </p:nvSpPr>
        <p:spPr>
          <a:xfrm>
            <a:off x="861598" y="1063417"/>
            <a:ext cx="6623862" cy="1372986"/>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54" name="Shape 154"/>
          <p:cNvSpPr txBox="1"/>
          <p:nvPr>
            <p:ph idx="1" type="body"/>
          </p:nvPr>
        </p:nvSpPr>
        <p:spPr>
          <a:xfrm>
            <a:off x="866216" y="3543300"/>
            <a:ext cx="6619244" cy="2476500"/>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3F3F3F"/>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55" name="Shape 155"/>
          <p:cNvSpPr txBox="1"/>
          <p:nvPr>
            <p:ph idx="10" type="dt"/>
          </p:nvPr>
        </p:nvSpPr>
        <p:spPr>
          <a:xfrm>
            <a:off x="7989829" y="6391839"/>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56" name="Shape 156"/>
          <p:cNvSpPr txBox="1"/>
          <p:nvPr>
            <p:ph idx="11" type="ftr"/>
          </p:nvPr>
        </p:nvSpPr>
        <p:spPr>
          <a:xfrm>
            <a:off x="420833" y="6391839"/>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57" name="Shape 157"/>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Shape 158"/>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showMasterSp="0">
  <p:cSld name="Quote with Caption">
    <p:spTree>
      <p:nvGrpSpPr>
        <p:cNvPr id="159" name="Shape 159"/>
        <p:cNvGrpSpPr/>
        <p:nvPr/>
      </p:nvGrpSpPr>
      <p:grpSpPr>
        <a:xfrm>
          <a:off x="0" y="0"/>
          <a:ext cx="0" cy="0"/>
          <a:chOff x="0" y="0"/>
          <a:chExt cx="0" cy="0"/>
        </a:xfrm>
      </p:grpSpPr>
      <p:grpSp>
        <p:nvGrpSpPr>
          <p:cNvPr id="160" name="Shape 160"/>
          <p:cNvGrpSpPr/>
          <p:nvPr/>
        </p:nvGrpSpPr>
        <p:grpSpPr>
          <a:xfrm>
            <a:off x="0" y="0"/>
            <a:ext cx="9144000" cy="6858000"/>
            <a:chOff x="0" y="0"/>
            <a:chExt cx="12192000" cy="6858000"/>
          </a:xfrm>
        </p:grpSpPr>
        <p:sp>
          <p:nvSpPr>
            <p:cNvPr id="161" name="Shape 16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Shape 162"/>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Shape 163"/>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Shape 164"/>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Shape 165"/>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Shape 166"/>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Shape 167"/>
            <p:cNvSpPr/>
            <p:nvPr/>
          </p:nvSpPr>
          <p:spPr>
            <a:xfrm rot="-589932">
              <a:off x="8490951" y="4185117"/>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Shape 168"/>
            <p:cNvSpPr/>
            <p:nvPr/>
          </p:nvSpPr>
          <p:spPr>
            <a:xfrm>
              <a:off x="455612" y="4241801"/>
              <a:ext cx="11277600" cy="2337161"/>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9" name="Shape 169"/>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0" name="Shape 170"/>
          <p:cNvSpPr txBox="1"/>
          <p:nvPr/>
        </p:nvSpPr>
        <p:spPr>
          <a:xfrm>
            <a:off x="661175" y="607336"/>
            <a:ext cx="601434" cy="156966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9600"/>
              <a:buFont typeface="Arial"/>
              <a:buNone/>
            </a:pPr>
            <a:r>
              <a:rPr b="0" i="0" lang="en-IN" sz="9600" u="none" cap="none" strike="noStrike">
                <a:solidFill>
                  <a:srgbClr val="EE52A4"/>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71" name="Shape 171"/>
          <p:cNvSpPr txBox="1"/>
          <p:nvPr/>
        </p:nvSpPr>
        <p:spPr>
          <a:xfrm>
            <a:off x="7413344" y="2613787"/>
            <a:ext cx="489572" cy="156966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9600"/>
              <a:buFont typeface="Arial"/>
              <a:buNone/>
            </a:pPr>
            <a:r>
              <a:rPr b="0" i="0" lang="en-IN" sz="9600" u="none" cap="none" strike="noStrike">
                <a:solidFill>
                  <a:srgbClr val="EE52A4"/>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72" name="Shape 172"/>
          <p:cNvSpPr txBox="1"/>
          <p:nvPr>
            <p:ph type="title"/>
          </p:nvPr>
        </p:nvSpPr>
        <p:spPr>
          <a:xfrm>
            <a:off x="1186408" y="982134"/>
            <a:ext cx="6340430" cy="2696632"/>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73" name="Shape 173"/>
          <p:cNvSpPr txBox="1"/>
          <p:nvPr>
            <p:ph idx="1" type="body"/>
          </p:nvPr>
        </p:nvSpPr>
        <p:spPr>
          <a:xfrm>
            <a:off x="1459459" y="3678766"/>
            <a:ext cx="5798414" cy="342174"/>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small"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74" name="Shape 174"/>
          <p:cNvSpPr txBox="1"/>
          <p:nvPr>
            <p:ph idx="2" type="body"/>
          </p:nvPr>
        </p:nvSpPr>
        <p:spPr>
          <a:xfrm>
            <a:off x="866216" y="5029200"/>
            <a:ext cx="6933673" cy="997857"/>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75" name="Shape 175"/>
          <p:cNvSpPr txBox="1"/>
          <p:nvPr>
            <p:ph idx="10" type="dt"/>
          </p:nvPr>
        </p:nvSpPr>
        <p:spPr>
          <a:xfrm>
            <a:off x="7989829" y="6391839"/>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76" name="Shape 176"/>
          <p:cNvSpPr txBox="1"/>
          <p:nvPr>
            <p:ph idx="11" type="ftr"/>
          </p:nvPr>
        </p:nvSpPr>
        <p:spPr>
          <a:xfrm>
            <a:off x="420833" y="6391839"/>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77" name="Shape 177"/>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Shape 178"/>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showMasterSp="0">
  <p:cSld name="Name Card">
    <p:spTree>
      <p:nvGrpSpPr>
        <p:cNvPr id="179" name="Shape 179"/>
        <p:cNvGrpSpPr/>
        <p:nvPr/>
      </p:nvGrpSpPr>
      <p:grpSpPr>
        <a:xfrm>
          <a:off x="0" y="0"/>
          <a:ext cx="0" cy="0"/>
          <a:chOff x="0" y="0"/>
          <a:chExt cx="0" cy="0"/>
        </a:xfrm>
      </p:grpSpPr>
      <p:grpSp>
        <p:nvGrpSpPr>
          <p:cNvPr id="180" name="Shape 180"/>
          <p:cNvGrpSpPr/>
          <p:nvPr/>
        </p:nvGrpSpPr>
        <p:grpSpPr>
          <a:xfrm>
            <a:off x="0" y="0"/>
            <a:ext cx="9144000" cy="6858000"/>
            <a:chOff x="0" y="0"/>
            <a:chExt cx="12192000" cy="6858000"/>
          </a:xfrm>
        </p:grpSpPr>
        <p:sp>
          <p:nvSpPr>
            <p:cNvPr id="181" name="Shape 18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Shape 182"/>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Shape 183"/>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Shape 184"/>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Shape 185"/>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Shape 186"/>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Shape 187"/>
            <p:cNvSpPr/>
            <p:nvPr/>
          </p:nvSpPr>
          <p:spPr>
            <a:xfrm rot="-589932">
              <a:off x="8490951" y="4193583"/>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Shape 188"/>
            <p:cNvSpPr/>
            <p:nvPr/>
          </p:nvSpPr>
          <p:spPr>
            <a:xfrm>
              <a:off x="455612" y="4241801"/>
              <a:ext cx="11277600" cy="2337161"/>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9" name="Shape 189"/>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0" name="Shape 190"/>
          <p:cNvSpPr txBox="1"/>
          <p:nvPr>
            <p:ph type="title"/>
          </p:nvPr>
        </p:nvSpPr>
        <p:spPr>
          <a:xfrm>
            <a:off x="866216" y="2370667"/>
            <a:ext cx="6619245" cy="1822514"/>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91" name="Shape 191"/>
          <p:cNvSpPr txBox="1"/>
          <p:nvPr>
            <p:ph idx="1" type="body"/>
          </p:nvPr>
        </p:nvSpPr>
        <p:spPr>
          <a:xfrm>
            <a:off x="866216" y="5024967"/>
            <a:ext cx="6619244" cy="8604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600"/>
              <a:buFont typeface="Noto Sans Symbols"/>
              <a:buNone/>
              <a:defRPr b="0" i="0" sz="20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92" name="Shape 192"/>
          <p:cNvSpPr txBox="1"/>
          <p:nvPr>
            <p:ph idx="10" type="dt"/>
          </p:nvPr>
        </p:nvSpPr>
        <p:spPr>
          <a:xfrm>
            <a:off x="7989829" y="6391839"/>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93" name="Shape 193"/>
          <p:cNvSpPr txBox="1"/>
          <p:nvPr>
            <p:ph idx="11" type="ftr"/>
          </p:nvPr>
        </p:nvSpPr>
        <p:spPr>
          <a:xfrm>
            <a:off x="420833" y="6391839"/>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94" name="Shape 194"/>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Shape 195"/>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6" name="Shape 196"/>
        <p:cNvGrpSpPr/>
        <p:nvPr/>
      </p:nvGrpSpPr>
      <p:grpSpPr>
        <a:xfrm>
          <a:off x="0" y="0"/>
          <a:ext cx="0" cy="0"/>
          <a:chOff x="0" y="0"/>
          <a:chExt cx="0" cy="0"/>
        </a:xfrm>
      </p:grpSpPr>
      <p:sp>
        <p:nvSpPr>
          <p:cNvPr id="197" name="Shape 197"/>
          <p:cNvSpPr txBox="1"/>
          <p:nvPr>
            <p:ph type="title"/>
          </p:nvPr>
        </p:nvSpPr>
        <p:spPr>
          <a:xfrm>
            <a:off x="866216" y="973668"/>
            <a:ext cx="6619244" cy="70696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98" name="Shape 198"/>
          <p:cNvSpPr txBox="1"/>
          <p:nvPr>
            <p:ph idx="1" type="body"/>
          </p:nvPr>
        </p:nvSpPr>
        <p:spPr>
          <a:xfrm>
            <a:off x="866215" y="2603502"/>
            <a:ext cx="2356409"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9" name="Shape 199"/>
          <p:cNvSpPr txBox="1"/>
          <p:nvPr>
            <p:ph idx="2" type="body"/>
          </p:nvPr>
        </p:nvSpPr>
        <p:spPr>
          <a:xfrm>
            <a:off x="866215" y="3179765"/>
            <a:ext cx="2356409" cy="2847293"/>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200" name="Shape 200"/>
          <p:cNvSpPr txBox="1"/>
          <p:nvPr>
            <p:ph idx="3" type="body"/>
          </p:nvPr>
        </p:nvSpPr>
        <p:spPr>
          <a:xfrm>
            <a:off x="3384541" y="2603500"/>
            <a:ext cx="2360257"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01" name="Shape 201"/>
          <p:cNvSpPr txBox="1"/>
          <p:nvPr>
            <p:ph idx="4" type="body"/>
          </p:nvPr>
        </p:nvSpPr>
        <p:spPr>
          <a:xfrm>
            <a:off x="3384541" y="3179764"/>
            <a:ext cx="2360257" cy="2847293"/>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202" name="Shape 202"/>
          <p:cNvSpPr txBox="1"/>
          <p:nvPr>
            <p:ph idx="5" type="body"/>
          </p:nvPr>
        </p:nvSpPr>
        <p:spPr>
          <a:xfrm>
            <a:off x="5916101" y="2603501"/>
            <a:ext cx="2359298"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03" name="Shape 203"/>
          <p:cNvSpPr txBox="1"/>
          <p:nvPr>
            <p:ph idx="6" type="body"/>
          </p:nvPr>
        </p:nvSpPr>
        <p:spPr>
          <a:xfrm>
            <a:off x="5916247" y="3179763"/>
            <a:ext cx="2359152" cy="2847293"/>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204" name="Shape 204"/>
          <p:cNvCxnSpPr/>
          <p:nvPr/>
        </p:nvCxnSpPr>
        <p:spPr>
          <a:xfrm>
            <a:off x="3302978" y="2569634"/>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5" name="Shape 205"/>
          <p:cNvCxnSpPr/>
          <p:nvPr/>
        </p:nvCxnSpPr>
        <p:spPr>
          <a:xfrm>
            <a:off x="5829301" y="2569634"/>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6" name="Shape 206"/>
          <p:cNvSpPr txBox="1"/>
          <p:nvPr>
            <p:ph idx="10" type="dt"/>
          </p:nvPr>
        </p:nvSpPr>
        <p:spPr>
          <a:xfrm>
            <a:off x="7989829" y="6391839"/>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07" name="Shape 207"/>
          <p:cNvSpPr txBox="1"/>
          <p:nvPr>
            <p:ph idx="11" type="ftr"/>
          </p:nvPr>
        </p:nvSpPr>
        <p:spPr>
          <a:xfrm>
            <a:off x="420833" y="6391839"/>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08" name="Shape 208"/>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9" name="Shape 209"/>
        <p:cNvGrpSpPr/>
        <p:nvPr/>
      </p:nvGrpSpPr>
      <p:grpSpPr>
        <a:xfrm>
          <a:off x="0" y="0"/>
          <a:ext cx="0" cy="0"/>
          <a:chOff x="0" y="0"/>
          <a:chExt cx="0" cy="0"/>
        </a:xfrm>
      </p:grpSpPr>
      <p:sp>
        <p:nvSpPr>
          <p:cNvPr id="210" name="Shape 210"/>
          <p:cNvSpPr txBox="1"/>
          <p:nvPr>
            <p:ph type="title"/>
          </p:nvPr>
        </p:nvSpPr>
        <p:spPr>
          <a:xfrm>
            <a:off x="866216" y="973668"/>
            <a:ext cx="6619244" cy="70696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11" name="Shape 211"/>
          <p:cNvSpPr txBox="1"/>
          <p:nvPr>
            <p:ph idx="1" type="body"/>
          </p:nvPr>
        </p:nvSpPr>
        <p:spPr>
          <a:xfrm>
            <a:off x="866215" y="4532844"/>
            <a:ext cx="2287829"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12" name="Shape 212"/>
          <p:cNvSpPr/>
          <p:nvPr>
            <p:ph idx="2" type="pic"/>
          </p:nvPr>
        </p:nvSpPr>
        <p:spPr>
          <a:xfrm>
            <a:off x="1000915" y="2603500"/>
            <a:ext cx="2018432" cy="159151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3" name="Shape 213"/>
          <p:cNvSpPr txBox="1"/>
          <p:nvPr>
            <p:ph idx="3" type="body"/>
          </p:nvPr>
        </p:nvSpPr>
        <p:spPr>
          <a:xfrm>
            <a:off x="866215" y="5109106"/>
            <a:ext cx="2287829" cy="917952"/>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214" name="Shape 214"/>
          <p:cNvSpPr txBox="1"/>
          <p:nvPr>
            <p:ph idx="4" type="body"/>
          </p:nvPr>
        </p:nvSpPr>
        <p:spPr>
          <a:xfrm>
            <a:off x="3426649" y="4532845"/>
            <a:ext cx="2287829" cy="576263"/>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15" name="Shape 215"/>
          <p:cNvSpPr/>
          <p:nvPr>
            <p:ph idx="5" type="pic"/>
          </p:nvPr>
        </p:nvSpPr>
        <p:spPr>
          <a:xfrm>
            <a:off x="3561347" y="2603500"/>
            <a:ext cx="2018432" cy="159151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6" name="Shape 216"/>
          <p:cNvSpPr txBox="1"/>
          <p:nvPr>
            <p:ph idx="6" type="body"/>
          </p:nvPr>
        </p:nvSpPr>
        <p:spPr>
          <a:xfrm>
            <a:off x="3427629" y="5109105"/>
            <a:ext cx="2287829" cy="917952"/>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217" name="Shape 217"/>
          <p:cNvSpPr txBox="1"/>
          <p:nvPr>
            <p:ph idx="7" type="body"/>
          </p:nvPr>
        </p:nvSpPr>
        <p:spPr>
          <a:xfrm>
            <a:off x="5987082" y="4532845"/>
            <a:ext cx="2288321"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18" name="Shape 218"/>
          <p:cNvSpPr/>
          <p:nvPr>
            <p:ph idx="8" type="pic"/>
          </p:nvPr>
        </p:nvSpPr>
        <p:spPr>
          <a:xfrm>
            <a:off x="6122273" y="2603500"/>
            <a:ext cx="2018432" cy="159151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9" name="Shape 219"/>
          <p:cNvSpPr txBox="1"/>
          <p:nvPr>
            <p:ph idx="9" type="body"/>
          </p:nvPr>
        </p:nvSpPr>
        <p:spPr>
          <a:xfrm>
            <a:off x="5987081" y="5109104"/>
            <a:ext cx="2288322" cy="917952"/>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220" name="Shape 220"/>
          <p:cNvCxnSpPr/>
          <p:nvPr/>
        </p:nvCxnSpPr>
        <p:spPr>
          <a:xfrm>
            <a:off x="3304373" y="2569634"/>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21" name="Shape 221"/>
          <p:cNvCxnSpPr/>
          <p:nvPr/>
        </p:nvCxnSpPr>
        <p:spPr>
          <a:xfrm>
            <a:off x="5848352" y="2569634"/>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22" name="Shape 222"/>
          <p:cNvSpPr txBox="1"/>
          <p:nvPr>
            <p:ph idx="10" type="dt"/>
          </p:nvPr>
        </p:nvSpPr>
        <p:spPr>
          <a:xfrm>
            <a:off x="7989829" y="6391839"/>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23" name="Shape 223"/>
          <p:cNvSpPr txBox="1"/>
          <p:nvPr>
            <p:ph idx="11" type="ftr"/>
          </p:nvPr>
        </p:nvSpPr>
        <p:spPr>
          <a:xfrm>
            <a:off x="420833" y="6391839"/>
            <a:ext cx="2733212"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24" name="Shape 224"/>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5" name="Shape 225"/>
        <p:cNvGrpSpPr/>
        <p:nvPr/>
      </p:nvGrpSpPr>
      <p:grpSpPr>
        <a:xfrm>
          <a:off x="0" y="0"/>
          <a:ext cx="0" cy="0"/>
          <a:chOff x="0" y="0"/>
          <a:chExt cx="0" cy="0"/>
        </a:xfrm>
      </p:grpSpPr>
      <p:sp>
        <p:nvSpPr>
          <p:cNvPr id="226" name="Shape 226"/>
          <p:cNvSpPr txBox="1"/>
          <p:nvPr>
            <p:ph type="title"/>
          </p:nvPr>
        </p:nvSpPr>
        <p:spPr>
          <a:xfrm>
            <a:off x="866216" y="973668"/>
            <a:ext cx="6619244" cy="70696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7" name="Shape 227"/>
          <p:cNvSpPr txBox="1"/>
          <p:nvPr>
            <p:ph idx="1" type="body"/>
          </p:nvPr>
        </p:nvSpPr>
        <p:spPr>
          <a:xfrm rot="5400000">
            <a:off x="2467688" y="1002028"/>
            <a:ext cx="3416300" cy="6619244"/>
          </a:xfrm>
          <a:prstGeom prst="rect">
            <a:avLst/>
          </a:prstGeom>
          <a:noFill/>
          <a:ln>
            <a:noFill/>
          </a:ln>
        </p:spPr>
        <p:txBody>
          <a:bodyPr anchorCtr="0" anchor="t"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28" name="Shape 228"/>
          <p:cNvSpPr txBox="1"/>
          <p:nvPr>
            <p:ph idx="10" type="dt"/>
          </p:nvPr>
        </p:nvSpPr>
        <p:spPr>
          <a:xfrm>
            <a:off x="8021580" y="6391839"/>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29" name="Shape 229"/>
          <p:cNvSpPr txBox="1"/>
          <p:nvPr>
            <p:ph idx="11" type="ftr"/>
          </p:nvPr>
        </p:nvSpPr>
        <p:spPr>
          <a:xfrm>
            <a:off x="420833" y="6391839"/>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30" name="Shape 230"/>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231" name="Shape 231"/>
        <p:cNvGrpSpPr/>
        <p:nvPr/>
      </p:nvGrpSpPr>
      <p:grpSpPr>
        <a:xfrm>
          <a:off x="0" y="0"/>
          <a:ext cx="0" cy="0"/>
          <a:chOff x="0" y="0"/>
          <a:chExt cx="0" cy="0"/>
        </a:xfrm>
      </p:grpSpPr>
      <p:grpSp>
        <p:nvGrpSpPr>
          <p:cNvPr id="232" name="Shape 232"/>
          <p:cNvGrpSpPr/>
          <p:nvPr/>
        </p:nvGrpSpPr>
        <p:grpSpPr>
          <a:xfrm>
            <a:off x="0" y="0"/>
            <a:ext cx="9144000" cy="6858000"/>
            <a:chOff x="0" y="0"/>
            <a:chExt cx="12192000" cy="6858000"/>
          </a:xfrm>
        </p:grpSpPr>
        <p:sp>
          <p:nvSpPr>
            <p:cNvPr id="233" name="Shape 2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Shape 234"/>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Shape 235"/>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Shape 236"/>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Shape 237"/>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Shape 238"/>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Shape 239"/>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Shape 240"/>
            <p:cNvSpPr/>
            <p:nvPr/>
          </p:nvSpPr>
          <p:spPr>
            <a:xfrm rot="5101749">
              <a:off x="6294738" y="4577737"/>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Shape 241"/>
            <p:cNvSpPr/>
            <p:nvPr/>
          </p:nvSpPr>
          <p:spPr>
            <a:xfrm rot="5400000">
              <a:off x="4449232" y="2801721"/>
              <a:ext cx="6053670" cy="1254558"/>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2" name="Shape 242"/>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3" name="Shape 243"/>
          <p:cNvSpPr txBox="1"/>
          <p:nvPr>
            <p:ph type="title"/>
          </p:nvPr>
        </p:nvSpPr>
        <p:spPr>
          <a:xfrm rot="5400000">
            <a:off x="4593369" y="3124025"/>
            <a:ext cx="4748590" cy="1057474"/>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44" name="Shape 244"/>
          <p:cNvSpPr txBox="1"/>
          <p:nvPr>
            <p:ph idx="1" type="body"/>
          </p:nvPr>
        </p:nvSpPr>
        <p:spPr>
          <a:xfrm rot="5400000">
            <a:off x="837931" y="1306752"/>
            <a:ext cx="4748590" cy="4692019"/>
          </a:xfrm>
          <a:prstGeom prst="rect">
            <a:avLst/>
          </a:prstGeom>
          <a:noFill/>
          <a:ln>
            <a:noFill/>
          </a:ln>
        </p:spPr>
        <p:txBody>
          <a:bodyPr anchorCtr="0" anchor="t"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45" name="Shape 245"/>
          <p:cNvSpPr txBox="1"/>
          <p:nvPr>
            <p:ph idx="10" type="dt"/>
          </p:nvPr>
        </p:nvSpPr>
        <p:spPr>
          <a:xfrm>
            <a:off x="7989829" y="6391839"/>
            <a:ext cx="744101"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46" name="Shape 246"/>
          <p:cNvSpPr txBox="1"/>
          <p:nvPr>
            <p:ph idx="11" type="ftr"/>
          </p:nvPr>
        </p:nvSpPr>
        <p:spPr>
          <a:xfrm>
            <a:off x="420833" y="6391839"/>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47" name="Shape 247"/>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Shape 248"/>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66" name="Shape 266"/>
        <p:cNvGrpSpPr/>
        <p:nvPr/>
      </p:nvGrpSpPr>
      <p:grpSpPr>
        <a:xfrm>
          <a:off x="0" y="0"/>
          <a:ext cx="0" cy="0"/>
          <a:chOff x="0" y="0"/>
          <a:chExt cx="0" cy="0"/>
        </a:xfrm>
      </p:grpSpPr>
      <p:grpSp>
        <p:nvGrpSpPr>
          <p:cNvPr id="267" name="Shape 267"/>
          <p:cNvGrpSpPr/>
          <p:nvPr/>
        </p:nvGrpSpPr>
        <p:grpSpPr>
          <a:xfrm>
            <a:off x="0" y="0"/>
            <a:ext cx="9144000" cy="6858000"/>
            <a:chOff x="0" y="0"/>
            <a:chExt cx="12192000" cy="6858000"/>
          </a:xfrm>
        </p:grpSpPr>
        <p:sp>
          <p:nvSpPr>
            <p:cNvPr id="268" name="Shape 26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Shape 269"/>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70" name="Shape 270"/>
          <p:cNvSpPr txBox="1"/>
          <p:nvPr>
            <p:ph type="ctrTitle"/>
          </p:nvPr>
        </p:nvSpPr>
        <p:spPr>
          <a:xfrm>
            <a:off x="866218" y="2099733"/>
            <a:ext cx="6619244" cy="2677648"/>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2"/>
              </a:buClr>
              <a:buSzPts val="5400"/>
              <a:buFont typeface="Century Gothic"/>
              <a:buNone/>
              <a:defRPr b="0" i="0" sz="54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71" name="Shape 271"/>
          <p:cNvSpPr txBox="1"/>
          <p:nvPr>
            <p:ph idx="1" type="subTitle"/>
          </p:nvPr>
        </p:nvSpPr>
        <p:spPr>
          <a:xfrm>
            <a:off x="866218" y="4777380"/>
            <a:ext cx="6619244" cy="861420"/>
          </a:xfrm>
          <a:prstGeom prst="rect">
            <a:avLst/>
          </a:prstGeom>
          <a:noFill/>
          <a:ln>
            <a:noFill/>
          </a:ln>
        </p:spPr>
        <p:txBody>
          <a:bodyPr anchorCtr="0" anchor="t" bIns="45700" lIns="91425" spcFirstLastPara="1" rIns="91425" wrap="square" tIns="45700"/>
          <a:lstStyle>
            <a:lvl1pPr lvl="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EE52A4"/>
                </a:solidFill>
                <a:latin typeface="Century Gothic"/>
                <a:ea typeface="Century Gothic"/>
                <a:cs typeface="Century Gothic"/>
                <a:sym typeface="Century Gothic"/>
              </a:defRPr>
            </a:lvl1pPr>
            <a:lvl2pPr lvl="1"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272" name="Shape 272"/>
          <p:cNvSpPr txBox="1"/>
          <p:nvPr>
            <p:ph idx="10" type="dt"/>
          </p:nvPr>
        </p:nvSpPr>
        <p:spPr>
          <a:xfrm rot="5400000">
            <a:off x="7495416" y="1830326"/>
            <a:ext cx="990599" cy="228599"/>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73" name="Shape 273"/>
          <p:cNvSpPr txBox="1"/>
          <p:nvPr>
            <p:ph idx="11" type="ftr"/>
          </p:nvPr>
        </p:nvSpPr>
        <p:spPr>
          <a:xfrm rot="5400000">
            <a:off x="6231510" y="3265937"/>
            <a:ext cx="3859795" cy="2286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74" name="Shape 274"/>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Shape 275"/>
          <p:cNvSpPr txBox="1"/>
          <p:nvPr>
            <p:ph idx="12" type="sldNum"/>
          </p:nvPr>
        </p:nvSpPr>
        <p:spPr>
          <a:xfrm>
            <a:off x="7764408" y="295734"/>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6" name="Shape 276"/>
        <p:cNvGrpSpPr/>
        <p:nvPr/>
      </p:nvGrpSpPr>
      <p:grpSpPr>
        <a:xfrm>
          <a:off x="0" y="0"/>
          <a:ext cx="0" cy="0"/>
          <a:chOff x="0" y="0"/>
          <a:chExt cx="0" cy="0"/>
        </a:xfrm>
      </p:grpSpPr>
      <p:sp>
        <p:nvSpPr>
          <p:cNvPr id="277" name="Shape 277"/>
          <p:cNvSpPr txBox="1"/>
          <p:nvPr>
            <p:ph type="title"/>
          </p:nvPr>
        </p:nvSpPr>
        <p:spPr>
          <a:xfrm>
            <a:off x="866217" y="973668"/>
            <a:ext cx="6571060" cy="70696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78" name="Shape 278"/>
          <p:cNvSpPr txBox="1"/>
          <p:nvPr>
            <p:ph idx="1" type="body"/>
          </p:nvPr>
        </p:nvSpPr>
        <p:spPr>
          <a:xfrm>
            <a:off x="866218" y="2603500"/>
            <a:ext cx="6619244" cy="3416300"/>
          </a:xfrm>
          <a:prstGeom prst="rect">
            <a:avLst/>
          </a:prstGeom>
          <a:noFill/>
          <a:ln>
            <a:noFill/>
          </a:ln>
        </p:spPr>
        <p:txBody>
          <a:bodyPr anchorCtr="0" anchor="t"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79" name="Shape 279"/>
          <p:cNvSpPr txBox="1"/>
          <p:nvPr>
            <p:ph idx="10" type="dt"/>
          </p:nvPr>
        </p:nvSpPr>
        <p:spPr>
          <a:xfrm>
            <a:off x="7989830" y="6391841"/>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80" name="Shape 280"/>
          <p:cNvSpPr txBox="1"/>
          <p:nvPr>
            <p:ph idx="11" type="ftr"/>
          </p:nvPr>
        </p:nvSpPr>
        <p:spPr>
          <a:xfrm>
            <a:off x="420834" y="6391841"/>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81" name="Shape 281"/>
          <p:cNvSpPr txBox="1"/>
          <p:nvPr>
            <p:ph idx="12" type="sldNum"/>
          </p:nvPr>
        </p:nvSpPr>
        <p:spPr>
          <a:xfrm>
            <a:off x="7764407" y="295732"/>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6" name="Shape 36"/>
        <p:cNvGrpSpPr/>
        <p:nvPr/>
      </p:nvGrpSpPr>
      <p:grpSpPr>
        <a:xfrm>
          <a:off x="0" y="0"/>
          <a:ext cx="0" cy="0"/>
          <a:chOff x="0" y="0"/>
          <a:chExt cx="0" cy="0"/>
        </a:xfrm>
      </p:grpSpPr>
      <p:sp>
        <p:nvSpPr>
          <p:cNvPr id="37" name="Shape 37"/>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8" name="Shape 38"/>
          <p:cNvSpPr txBox="1"/>
          <p:nvPr>
            <p:ph idx="1" type="body"/>
          </p:nvPr>
        </p:nvSpPr>
        <p:spPr>
          <a:xfrm>
            <a:off x="866216" y="2603500"/>
            <a:ext cx="6619244" cy="3416300"/>
          </a:xfrm>
          <a:prstGeom prst="rect">
            <a:avLst/>
          </a:prstGeom>
          <a:noFill/>
          <a:ln>
            <a:noFill/>
          </a:ln>
        </p:spPr>
        <p:txBody>
          <a:bodyPr anchorCtr="0" anchor="t"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Shape 39"/>
          <p:cNvSpPr txBox="1"/>
          <p:nvPr>
            <p:ph idx="10" type="dt"/>
          </p:nvPr>
        </p:nvSpPr>
        <p:spPr>
          <a:xfrm>
            <a:off x="7989829" y="6391839"/>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Shape 40"/>
          <p:cNvSpPr txBox="1"/>
          <p:nvPr>
            <p:ph idx="11" type="ftr"/>
          </p:nvPr>
        </p:nvSpPr>
        <p:spPr>
          <a:xfrm>
            <a:off x="420833" y="6391839"/>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Shape 41"/>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282" name="Shape 282"/>
        <p:cNvGrpSpPr/>
        <p:nvPr/>
      </p:nvGrpSpPr>
      <p:grpSpPr>
        <a:xfrm>
          <a:off x="0" y="0"/>
          <a:ext cx="0" cy="0"/>
          <a:chOff x="0" y="0"/>
          <a:chExt cx="0" cy="0"/>
        </a:xfrm>
      </p:grpSpPr>
      <p:grpSp>
        <p:nvGrpSpPr>
          <p:cNvPr id="283" name="Shape 283"/>
          <p:cNvGrpSpPr/>
          <p:nvPr/>
        </p:nvGrpSpPr>
        <p:grpSpPr>
          <a:xfrm>
            <a:off x="0" y="0"/>
            <a:ext cx="9144000" cy="6858000"/>
            <a:chOff x="0" y="0"/>
            <a:chExt cx="12192000" cy="6858000"/>
          </a:xfrm>
        </p:grpSpPr>
        <p:sp>
          <p:nvSpPr>
            <p:cNvPr id="284" name="Shape 28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Shape 285"/>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Shape 286"/>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Shape 287"/>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Shape 288"/>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Shape 289"/>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Shape 290"/>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Shape 291"/>
            <p:cNvSpPr/>
            <p:nvPr/>
          </p:nvSpPr>
          <p:spPr>
            <a:xfrm rot="-5400000">
              <a:off x="3787244" y="2801721"/>
              <a:ext cx="6053670" cy="1254558"/>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92" name="Shape 292"/>
            <p:cNvSpPr/>
            <p:nvPr/>
          </p:nvSpPr>
          <p:spPr>
            <a:xfrm rot="-5677511">
              <a:off x="4698352" y="1826078"/>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Shape 293"/>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94" name="Shape 294"/>
          <p:cNvSpPr txBox="1"/>
          <p:nvPr>
            <p:ph type="title"/>
          </p:nvPr>
        </p:nvSpPr>
        <p:spPr>
          <a:xfrm>
            <a:off x="866218" y="2677645"/>
            <a:ext cx="3263269" cy="228382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95" name="Shape 295"/>
          <p:cNvSpPr txBox="1"/>
          <p:nvPr>
            <p:ph idx="1" type="body"/>
          </p:nvPr>
        </p:nvSpPr>
        <p:spPr>
          <a:xfrm>
            <a:off x="5171672" y="2677644"/>
            <a:ext cx="2818159" cy="2283824"/>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1000"/>
              </a:spcBef>
              <a:spcAft>
                <a:spcPts val="0"/>
              </a:spcAft>
              <a:buClr>
                <a:schemeClr val="accent1"/>
              </a:buClr>
              <a:buSzPts val="1600"/>
              <a:buFont typeface="Noto Sans Symbols"/>
              <a:buNone/>
              <a:defRPr b="0" i="0" sz="20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296" name="Shape 296"/>
          <p:cNvSpPr txBox="1"/>
          <p:nvPr>
            <p:ph idx="10" type="dt"/>
          </p:nvPr>
        </p:nvSpPr>
        <p:spPr>
          <a:xfrm>
            <a:off x="7989830" y="6391841"/>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97" name="Shape 297"/>
          <p:cNvSpPr txBox="1"/>
          <p:nvPr>
            <p:ph idx="11" type="ftr"/>
          </p:nvPr>
        </p:nvSpPr>
        <p:spPr>
          <a:xfrm>
            <a:off x="420834" y="6391841"/>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98" name="Shape 298"/>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Shape 299"/>
          <p:cNvSpPr txBox="1"/>
          <p:nvPr>
            <p:ph idx="12" type="sldNum"/>
          </p:nvPr>
        </p:nvSpPr>
        <p:spPr>
          <a:xfrm>
            <a:off x="7764407" y="295732"/>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00" name="Shape 300"/>
        <p:cNvGrpSpPr/>
        <p:nvPr/>
      </p:nvGrpSpPr>
      <p:grpSpPr>
        <a:xfrm>
          <a:off x="0" y="0"/>
          <a:ext cx="0" cy="0"/>
          <a:chOff x="0" y="0"/>
          <a:chExt cx="0" cy="0"/>
        </a:xfrm>
      </p:grpSpPr>
      <p:sp>
        <p:nvSpPr>
          <p:cNvPr id="301" name="Shape 301"/>
          <p:cNvSpPr txBox="1"/>
          <p:nvPr>
            <p:ph type="title"/>
          </p:nvPr>
        </p:nvSpPr>
        <p:spPr>
          <a:xfrm>
            <a:off x="866217" y="973668"/>
            <a:ext cx="6571060" cy="70696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02" name="Shape 302"/>
          <p:cNvSpPr txBox="1"/>
          <p:nvPr>
            <p:ph idx="1" type="body"/>
          </p:nvPr>
        </p:nvSpPr>
        <p:spPr>
          <a:xfrm>
            <a:off x="866217" y="2603505"/>
            <a:ext cx="3618869" cy="3416301"/>
          </a:xfrm>
          <a:prstGeom prst="rect">
            <a:avLst/>
          </a:prstGeom>
          <a:noFill/>
          <a:ln>
            <a:noFill/>
          </a:ln>
        </p:spPr>
        <p:txBody>
          <a:bodyPr anchorCtr="0" anchor="t"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03" name="Shape 303"/>
          <p:cNvSpPr txBox="1"/>
          <p:nvPr>
            <p:ph idx="2" type="body"/>
          </p:nvPr>
        </p:nvSpPr>
        <p:spPr>
          <a:xfrm>
            <a:off x="4656537" y="2603500"/>
            <a:ext cx="3618869" cy="3416300"/>
          </a:xfrm>
          <a:prstGeom prst="rect">
            <a:avLst/>
          </a:prstGeom>
          <a:noFill/>
          <a:ln>
            <a:noFill/>
          </a:ln>
        </p:spPr>
        <p:txBody>
          <a:bodyPr anchorCtr="0" anchor="t"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04" name="Shape 304"/>
          <p:cNvSpPr txBox="1"/>
          <p:nvPr>
            <p:ph idx="10" type="dt"/>
          </p:nvPr>
        </p:nvSpPr>
        <p:spPr>
          <a:xfrm>
            <a:off x="7989830" y="6391841"/>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05" name="Shape 305"/>
          <p:cNvSpPr txBox="1"/>
          <p:nvPr>
            <p:ph idx="11" type="ftr"/>
          </p:nvPr>
        </p:nvSpPr>
        <p:spPr>
          <a:xfrm>
            <a:off x="420834" y="6391841"/>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06" name="Shape 306"/>
          <p:cNvSpPr txBox="1"/>
          <p:nvPr>
            <p:ph idx="12" type="sldNum"/>
          </p:nvPr>
        </p:nvSpPr>
        <p:spPr>
          <a:xfrm>
            <a:off x="7764407" y="295732"/>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07" name="Shape 307"/>
        <p:cNvGrpSpPr/>
        <p:nvPr/>
      </p:nvGrpSpPr>
      <p:grpSpPr>
        <a:xfrm>
          <a:off x="0" y="0"/>
          <a:ext cx="0" cy="0"/>
          <a:chOff x="0" y="0"/>
          <a:chExt cx="0" cy="0"/>
        </a:xfrm>
      </p:grpSpPr>
      <p:sp>
        <p:nvSpPr>
          <p:cNvPr id="308" name="Shape 308"/>
          <p:cNvSpPr txBox="1"/>
          <p:nvPr>
            <p:ph type="title"/>
          </p:nvPr>
        </p:nvSpPr>
        <p:spPr>
          <a:xfrm>
            <a:off x="866217" y="973668"/>
            <a:ext cx="6571060" cy="70696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09" name="Shape 309"/>
          <p:cNvSpPr txBox="1"/>
          <p:nvPr>
            <p:ph idx="1" type="body"/>
          </p:nvPr>
        </p:nvSpPr>
        <p:spPr>
          <a:xfrm>
            <a:off x="866217" y="2603500"/>
            <a:ext cx="3618868"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310" name="Shape 310"/>
          <p:cNvSpPr txBox="1"/>
          <p:nvPr>
            <p:ph idx="2" type="body"/>
          </p:nvPr>
        </p:nvSpPr>
        <p:spPr>
          <a:xfrm>
            <a:off x="866217" y="3179767"/>
            <a:ext cx="3618869" cy="2840039"/>
          </a:xfrm>
          <a:prstGeom prst="rect">
            <a:avLst/>
          </a:prstGeom>
          <a:noFill/>
          <a:ln>
            <a:noFill/>
          </a:ln>
        </p:spPr>
        <p:txBody>
          <a:bodyPr anchorCtr="0" anchor="t"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11" name="Shape 311"/>
          <p:cNvSpPr txBox="1"/>
          <p:nvPr>
            <p:ph idx="3" type="body"/>
          </p:nvPr>
        </p:nvSpPr>
        <p:spPr>
          <a:xfrm>
            <a:off x="4656537" y="2603500"/>
            <a:ext cx="3618869"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312" name="Shape 312"/>
          <p:cNvSpPr txBox="1"/>
          <p:nvPr>
            <p:ph idx="4" type="body"/>
          </p:nvPr>
        </p:nvSpPr>
        <p:spPr>
          <a:xfrm>
            <a:off x="4656537" y="3179767"/>
            <a:ext cx="3618869" cy="2840039"/>
          </a:xfrm>
          <a:prstGeom prst="rect">
            <a:avLst/>
          </a:prstGeom>
          <a:noFill/>
          <a:ln>
            <a:noFill/>
          </a:ln>
        </p:spPr>
        <p:txBody>
          <a:bodyPr anchorCtr="0" anchor="t"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13" name="Shape 313"/>
          <p:cNvSpPr txBox="1"/>
          <p:nvPr>
            <p:ph idx="10" type="dt"/>
          </p:nvPr>
        </p:nvSpPr>
        <p:spPr>
          <a:xfrm>
            <a:off x="7989830" y="6391841"/>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14" name="Shape 314"/>
          <p:cNvSpPr txBox="1"/>
          <p:nvPr>
            <p:ph idx="11" type="ftr"/>
          </p:nvPr>
        </p:nvSpPr>
        <p:spPr>
          <a:xfrm>
            <a:off x="420834" y="6391841"/>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15" name="Shape 315"/>
          <p:cNvSpPr txBox="1"/>
          <p:nvPr>
            <p:ph idx="12" type="sldNum"/>
          </p:nvPr>
        </p:nvSpPr>
        <p:spPr>
          <a:xfrm>
            <a:off x="7764407" y="295732"/>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6" name="Shape 316"/>
        <p:cNvGrpSpPr/>
        <p:nvPr/>
      </p:nvGrpSpPr>
      <p:grpSpPr>
        <a:xfrm>
          <a:off x="0" y="0"/>
          <a:ext cx="0" cy="0"/>
          <a:chOff x="0" y="0"/>
          <a:chExt cx="0" cy="0"/>
        </a:xfrm>
      </p:grpSpPr>
      <p:sp>
        <p:nvSpPr>
          <p:cNvPr id="317" name="Shape 317"/>
          <p:cNvSpPr txBox="1"/>
          <p:nvPr>
            <p:ph type="title"/>
          </p:nvPr>
        </p:nvSpPr>
        <p:spPr>
          <a:xfrm>
            <a:off x="866217" y="973668"/>
            <a:ext cx="6571060" cy="70696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18" name="Shape 318"/>
          <p:cNvSpPr txBox="1"/>
          <p:nvPr>
            <p:ph idx="10" type="dt"/>
          </p:nvPr>
        </p:nvSpPr>
        <p:spPr>
          <a:xfrm>
            <a:off x="7989830" y="6391841"/>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19" name="Shape 319"/>
          <p:cNvSpPr txBox="1"/>
          <p:nvPr>
            <p:ph idx="11" type="ftr"/>
          </p:nvPr>
        </p:nvSpPr>
        <p:spPr>
          <a:xfrm>
            <a:off x="420834" y="6391841"/>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20" name="Shape 320"/>
          <p:cNvSpPr txBox="1"/>
          <p:nvPr>
            <p:ph idx="12" type="sldNum"/>
          </p:nvPr>
        </p:nvSpPr>
        <p:spPr>
          <a:xfrm>
            <a:off x="7764407" y="295732"/>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321" name="Shape 321"/>
        <p:cNvGrpSpPr/>
        <p:nvPr/>
      </p:nvGrpSpPr>
      <p:grpSpPr>
        <a:xfrm>
          <a:off x="0" y="0"/>
          <a:ext cx="0" cy="0"/>
          <a:chOff x="0" y="0"/>
          <a:chExt cx="0" cy="0"/>
        </a:xfrm>
      </p:grpSpPr>
      <p:sp>
        <p:nvSpPr>
          <p:cNvPr id="322" name="Shape 322"/>
          <p:cNvSpPr txBox="1"/>
          <p:nvPr>
            <p:ph idx="10" type="dt"/>
          </p:nvPr>
        </p:nvSpPr>
        <p:spPr>
          <a:xfrm>
            <a:off x="7989830" y="6391841"/>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23" name="Shape 323"/>
          <p:cNvSpPr txBox="1"/>
          <p:nvPr>
            <p:ph idx="11" type="ftr"/>
          </p:nvPr>
        </p:nvSpPr>
        <p:spPr>
          <a:xfrm>
            <a:off x="420834" y="6391841"/>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24" name="Shape 324"/>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Shape 325"/>
          <p:cNvSpPr txBox="1"/>
          <p:nvPr>
            <p:ph idx="12" type="sldNum"/>
          </p:nvPr>
        </p:nvSpPr>
        <p:spPr>
          <a:xfrm>
            <a:off x="7764407" y="295732"/>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326" name="Shape 326"/>
        <p:cNvGrpSpPr/>
        <p:nvPr/>
      </p:nvGrpSpPr>
      <p:grpSpPr>
        <a:xfrm>
          <a:off x="0" y="0"/>
          <a:ext cx="0" cy="0"/>
          <a:chOff x="0" y="0"/>
          <a:chExt cx="0" cy="0"/>
        </a:xfrm>
      </p:grpSpPr>
      <p:grpSp>
        <p:nvGrpSpPr>
          <p:cNvPr id="327" name="Shape 327"/>
          <p:cNvGrpSpPr/>
          <p:nvPr/>
        </p:nvGrpSpPr>
        <p:grpSpPr>
          <a:xfrm>
            <a:off x="0" y="0"/>
            <a:ext cx="9144000" cy="6858000"/>
            <a:chOff x="0" y="0"/>
            <a:chExt cx="12192000" cy="6858000"/>
          </a:xfrm>
        </p:grpSpPr>
        <p:sp>
          <p:nvSpPr>
            <p:cNvPr id="328" name="Shape 32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Shape 329"/>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Shape 330"/>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Shape 331"/>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Shape 332"/>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Shape 333"/>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Shape 334"/>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Shape 335"/>
            <p:cNvSpPr/>
            <p:nvPr/>
          </p:nvSpPr>
          <p:spPr>
            <a:xfrm rot="-5677511">
              <a:off x="3140485" y="1826078"/>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Shape 336"/>
            <p:cNvSpPr/>
            <p:nvPr/>
          </p:nvSpPr>
          <p:spPr>
            <a:xfrm rot="-5400000">
              <a:off x="2229377" y="2801721"/>
              <a:ext cx="6053670" cy="1254558"/>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337" name="Shape 337"/>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38" name="Shape 338"/>
          <p:cNvSpPr txBox="1"/>
          <p:nvPr>
            <p:ph type="title"/>
          </p:nvPr>
        </p:nvSpPr>
        <p:spPr>
          <a:xfrm>
            <a:off x="866218" y="1295400"/>
            <a:ext cx="2094869" cy="1600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39" name="Shape 339"/>
          <p:cNvSpPr txBox="1"/>
          <p:nvPr>
            <p:ph idx="1" type="body"/>
          </p:nvPr>
        </p:nvSpPr>
        <p:spPr>
          <a:xfrm>
            <a:off x="4335859" y="1447800"/>
            <a:ext cx="3892550" cy="4572000"/>
          </a:xfrm>
          <a:prstGeom prst="rect">
            <a:avLst/>
          </a:prstGeom>
          <a:noFill/>
          <a:ln>
            <a:noFill/>
          </a:ln>
        </p:spPr>
        <p:txBody>
          <a:bodyPr anchorCtr="0" anchor="ctr"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40" name="Shape 340"/>
          <p:cNvSpPr txBox="1"/>
          <p:nvPr>
            <p:ph idx="2" type="body"/>
          </p:nvPr>
        </p:nvSpPr>
        <p:spPr>
          <a:xfrm>
            <a:off x="866217" y="3129285"/>
            <a:ext cx="2094869" cy="2895599"/>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341" name="Shape 341"/>
          <p:cNvSpPr txBox="1"/>
          <p:nvPr>
            <p:ph idx="10" type="dt"/>
          </p:nvPr>
        </p:nvSpPr>
        <p:spPr>
          <a:xfrm>
            <a:off x="7989830" y="6391841"/>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42" name="Shape 342"/>
          <p:cNvSpPr txBox="1"/>
          <p:nvPr>
            <p:ph idx="11" type="ftr"/>
          </p:nvPr>
        </p:nvSpPr>
        <p:spPr>
          <a:xfrm>
            <a:off x="420834" y="6391841"/>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43" name="Shape 343"/>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Shape 344"/>
          <p:cNvSpPr txBox="1"/>
          <p:nvPr>
            <p:ph idx="12" type="sldNum"/>
          </p:nvPr>
        </p:nvSpPr>
        <p:spPr>
          <a:xfrm>
            <a:off x="7764407" y="295732"/>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345" name="Shape 345"/>
        <p:cNvGrpSpPr/>
        <p:nvPr/>
      </p:nvGrpSpPr>
      <p:grpSpPr>
        <a:xfrm>
          <a:off x="0" y="0"/>
          <a:ext cx="0" cy="0"/>
          <a:chOff x="0" y="0"/>
          <a:chExt cx="0" cy="0"/>
        </a:xfrm>
      </p:grpSpPr>
      <p:grpSp>
        <p:nvGrpSpPr>
          <p:cNvPr id="346" name="Shape 346"/>
          <p:cNvGrpSpPr/>
          <p:nvPr/>
        </p:nvGrpSpPr>
        <p:grpSpPr>
          <a:xfrm>
            <a:off x="0" y="0"/>
            <a:ext cx="9144000" cy="6858000"/>
            <a:chOff x="0" y="0"/>
            <a:chExt cx="12192000" cy="6858000"/>
          </a:xfrm>
        </p:grpSpPr>
        <p:sp>
          <p:nvSpPr>
            <p:cNvPr id="347" name="Shape 34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Shape 348"/>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Shape 349"/>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Shape 350"/>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Shape 351"/>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Shape 352"/>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Shape 353"/>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Shape 354"/>
            <p:cNvSpPr/>
            <p:nvPr/>
          </p:nvSpPr>
          <p:spPr>
            <a:xfrm rot="-5677511">
              <a:off x="4203594" y="1826078"/>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Shape 355"/>
            <p:cNvSpPr/>
            <p:nvPr/>
          </p:nvSpPr>
          <p:spPr>
            <a:xfrm rot="-5400000">
              <a:off x="3295432" y="2801721"/>
              <a:ext cx="6053670" cy="1254558"/>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356" name="Shape 356"/>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57" name="Shape 357"/>
          <p:cNvSpPr txBox="1"/>
          <p:nvPr>
            <p:ph type="title"/>
          </p:nvPr>
        </p:nvSpPr>
        <p:spPr>
          <a:xfrm>
            <a:off x="866218" y="1693338"/>
            <a:ext cx="2898851" cy="173566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58" name="Shape 358"/>
          <p:cNvSpPr/>
          <p:nvPr>
            <p:ph idx="2" type="pic"/>
          </p:nvPr>
        </p:nvSpPr>
        <p:spPr>
          <a:xfrm>
            <a:off x="4910905" y="1143000"/>
            <a:ext cx="2420395" cy="45720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359" name="Shape 359"/>
          <p:cNvSpPr txBox="1"/>
          <p:nvPr>
            <p:ph idx="1" type="body"/>
          </p:nvPr>
        </p:nvSpPr>
        <p:spPr>
          <a:xfrm>
            <a:off x="866216" y="3657600"/>
            <a:ext cx="2894409" cy="13716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360" name="Shape 360"/>
          <p:cNvSpPr txBox="1"/>
          <p:nvPr>
            <p:ph idx="10" type="dt"/>
          </p:nvPr>
        </p:nvSpPr>
        <p:spPr>
          <a:xfrm>
            <a:off x="7989830" y="6391841"/>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61" name="Shape 361"/>
          <p:cNvSpPr txBox="1"/>
          <p:nvPr>
            <p:ph idx="11" type="ftr"/>
          </p:nvPr>
        </p:nvSpPr>
        <p:spPr>
          <a:xfrm>
            <a:off x="420834" y="6391841"/>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62" name="Shape 362"/>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Shape 363"/>
          <p:cNvSpPr txBox="1"/>
          <p:nvPr>
            <p:ph idx="12" type="sldNum"/>
          </p:nvPr>
        </p:nvSpPr>
        <p:spPr>
          <a:xfrm>
            <a:off x="7764407" y="295732"/>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364" name="Shape 364"/>
        <p:cNvGrpSpPr/>
        <p:nvPr/>
      </p:nvGrpSpPr>
      <p:grpSpPr>
        <a:xfrm>
          <a:off x="0" y="0"/>
          <a:ext cx="0" cy="0"/>
          <a:chOff x="0" y="0"/>
          <a:chExt cx="0" cy="0"/>
        </a:xfrm>
      </p:grpSpPr>
      <p:grpSp>
        <p:nvGrpSpPr>
          <p:cNvPr id="365" name="Shape 365"/>
          <p:cNvGrpSpPr/>
          <p:nvPr/>
        </p:nvGrpSpPr>
        <p:grpSpPr>
          <a:xfrm>
            <a:off x="0" y="0"/>
            <a:ext cx="9144000" cy="6858000"/>
            <a:chOff x="0" y="0"/>
            <a:chExt cx="12192000" cy="6858000"/>
          </a:xfrm>
        </p:grpSpPr>
        <p:sp>
          <p:nvSpPr>
            <p:cNvPr id="366" name="Shape 36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Shape 367"/>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Shape 368"/>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Shape 369"/>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Shape 370"/>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Shape 371"/>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Shape 372"/>
            <p:cNvSpPr/>
            <p:nvPr/>
          </p:nvSpPr>
          <p:spPr>
            <a:xfrm rot="10371525">
              <a:off x="263767" y="4438254"/>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Shape 373"/>
            <p:cNvSpPr/>
            <p:nvPr/>
          </p:nvSpPr>
          <p:spPr>
            <a:xfrm rot="10800000">
              <a:off x="459506" y="321130"/>
              <a:ext cx="11277600" cy="4533900"/>
            </a:xfrm>
            <a:custGeom>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374" name="Shape 374"/>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75" name="Shape 375"/>
          <p:cNvSpPr txBox="1"/>
          <p:nvPr>
            <p:ph type="title"/>
          </p:nvPr>
        </p:nvSpPr>
        <p:spPr>
          <a:xfrm>
            <a:off x="866218" y="4969927"/>
            <a:ext cx="6619244" cy="566738"/>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76" name="Shape 376"/>
          <p:cNvSpPr/>
          <p:nvPr>
            <p:ph idx="2" type="pic"/>
          </p:nvPr>
        </p:nvSpPr>
        <p:spPr>
          <a:xfrm>
            <a:off x="866218" y="685800"/>
            <a:ext cx="6619244" cy="34290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377" name="Shape 377"/>
          <p:cNvSpPr txBox="1"/>
          <p:nvPr>
            <p:ph idx="1" type="body"/>
          </p:nvPr>
        </p:nvSpPr>
        <p:spPr>
          <a:xfrm>
            <a:off x="866215" y="5536665"/>
            <a:ext cx="6619244" cy="493712"/>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378" name="Shape 378"/>
          <p:cNvSpPr txBox="1"/>
          <p:nvPr>
            <p:ph idx="10" type="dt"/>
          </p:nvPr>
        </p:nvSpPr>
        <p:spPr>
          <a:xfrm>
            <a:off x="7989830" y="6391841"/>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79" name="Shape 379"/>
          <p:cNvSpPr txBox="1"/>
          <p:nvPr>
            <p:ph idx="11" type="ftr"/>
          </p:nvPr>
        </p:nvSpPr>
        <p:spPr>
          <a:xfrm>
            <a:off x="420834" y="6391841"/>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80" name="Shape 380"/>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Shape 381"/>
          <p:cNvSpPr txBox="1"/>
          <p:nvPr>
            <p:ph idx="12" type="sldNum"/>
          </p:nvPr>
        </p:nvSpPr>
        <p:spPr>
          <a:xfrm>
            <a:off x="7764407" y="295732"/>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showMasterSp="0">
  <p:cSld name="Title and Caption">
    <p:spTree>
      <p:nvGrpSpPr>
        <p:cNvPr id="382" name="Shape 382"/>
        <p:cNvGrpSpPr/>
        <p:nvPr/>
      </p:nvGrpSpPr>
      <p:grpSpPr>
        <a:xfrm>
          <a:off x="0" y="0"/>
          <a:ext cx="0" cy="0"/>
          <a:chOff x="0" y="0"/>
          <a:chExt cx="0" cy="0"/>
        </a:xfrm>
      </p:grpSpPr>
      <p:grpSp>
        <p:nvGrpSpPr>
          <p:cNvPr id="383" name="Shape 383"/>
          <p:cNvGrpSpPr/>
          <p:nvPr/>
        </p:nvGrpSpPr>
        <p:grpSpPr>
          <a:xfrm>
            <a:off x="0" y="0"/>
            <a:ext cx="9144000" cy="6858000"/>
            <a:chOff x="0" y="0"/>
            <a:chExt cx="12192000" cy="6858000"/>
          </a:xfrm>
        </p:grpSpPr>
        <p:sp>
          <p:nvSpPr>
            <p:cNvPr id="384" name="Shape 38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Shape 385"/>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Shape 386"/>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Shape 387"/>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Shape 388"/>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Shape 389"/>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Shape 390"/>
            <p:cNvSpPr/>
            <p:nvPr/>
          </p:nvSpPr>
          <p:spPr>
            <a:xfrm rot="-589932">
              <a:off x="8490951" y="2714874"/>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Shape 391"/>
            <p:cNvSpPr/>
            <p:nvPr/>
          </p:nvSpPr>
          <p:spPr>
            <a:xfrm>
              <a:off x="455612" y="2801319"/>
              <a:ext cx="11277600" cy="3602637"/>
            </a:xfrm>
            <a:custGeom>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392" name="Shape 392"/>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93" name="Shape 393"/>
          <p:cNvSpPr txBox="1"/>
          <p:nvPr>
            <p:ph type="title"/>
          </p:nvPr>
        </p:nvSpPr>
        <p:spPr>
          <a:xfrm>
            <a:off x="861598" y="1063417"/>
            <a:ext cx="6623862" cy="1372986"/>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94" name="Shape 394"/>
          <p:cNvSpPr txBox="1"/>
          <p:nvPr>
            <p:ph idx="1" type="body"/>
          </p:nvPr>
        </p:nvSpPr>
        <p:spPr>
          <a:xfrm>
            <a:off x="866218" y="3543300"/>
            <a:ext cx="6619244" cy="2476500"/>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3F3F3F"/>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395" name="Shape 395"/>
          <p:cNvSpPr txBox="1"/>
          <p:nvPr>
            <p:ph idx="10" type="dt"/>
          </p:nvPr>
        </p:nvSpPr>
        <p:spPr>
          <a:xfrm>
            <a:off x="7989830" y="6391841"/>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96" name="Shape 396"/>
          <p:cNvSpPr txBox="1"/>
          <p:nvPr>
            <p:ph idx="11" type="ftr"/>
          </p:nvPr>
        </p:nvSpPr>
        <p:spPr>
          <a:xfrm>
            <a:off x="420834" y="6391841"/>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97" name="Shape 397"/>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Shape 398"/>
          <p:cNvSpPr txBox="1"/>
          <p:nvPr>
            <p:ph idx="12" type="sldNum"/>
          </p:nvPr>
        </p:nvSpPr>
        <p:spPr>
          <a:xfrm>
            <a:off x="7764407" y="295732"/>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showMasterSp="0">
  <p:cSld name="Quote with Caption">
    <p:spTree>
      <p:nvGrpSpPr>
        <p:cNvPr id="399" name="Shape 399"/>
        <p:cNvGrpSpPr/>
        <p:nvPr/>
      </p:nvGrpSpPr>
      <p:grpSpPr>
        <a:xfrm>
          <a:off x="0" y="0"/>
          <a:ext cx="0" cy="0"/>
          <a:chOff x="0" y="0"/>
          <a:chExt cx="0" cy="0"/>
        </a:xfrm>
      </p:grpSpPr>
      <p:grpSp>
        <p:nvGrpSpPr>
          <p:cNvPr id="400" name="Shape 400"/>
          <p:cNvGrpSpPr/>
          <p:nvPr/>
        </p:nvGrpSpPr>
        <p:grpSpPr>
          <a:xfrm>
            <a:off x="0" y="0"/>
            <a:ext cx="9144000" cy="6858000"/>
            <a:chOff x="0" y="0"/>
            <a:chExt cx="12192000" cy="6858000"/>
          </a:xfrm>
        </p:grpSpPr>
        <p:sp>
          <p:nvSpPr>
            <p:cNvPr id="401" name="Shape 40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Shape 402"/>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Shape 403"/>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Shape 404"/>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Shape 405"/>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Shape 406"/>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Shape 407"/>
            <p:cNvSpPr/>
            <p:nvPr/>
          </p:nvSpPr>
          <p:spPr>
            <a:xfrm rot="-589932">
              <a:off x="8490951" y="4185117"/>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Shape 408"/>
            <p:cNvSpPr/>
            <p:nvPr/>
          </p:nvSpPr>
          <p:spPr>
            <a:xfrm>
              <a:off x="455612" y="4241801"/>
              <a:ext cx="11277600" cy="2337161"/>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09" name="Shape 409"/>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410" name="Shape 410"/>
          <p:cNvSpPr txBox="1"/>
          <p:nvPr/>
        </p:nvSpPr>
        <p:spPr>
          <a:xfrm>
            <a:off x="661175" y="607336"/>
            <a:ext cx="601434" cy="156966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9600"/>
              <a:buFont typeface="Arial"/>
              <a:buNone/>
            </a:pPr>
            <a:r>
              <a:rPr b="0" i="0" lang="en-IN" sz="9600" u="none" cap="none" strike="noStrike">
                <a:solidFill>
                  <a:srgbClr val="EE52A4"/>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11" name="Shape 411"/>
          <p:cNvSpPr txBox="1"/>
          <p:nvPr/>
        </p:nvSpPr>
        <p:spPr>
          <a:xfrm>
            <a:off x="7413346" y="2613787"/>
            <a:ext cx="489572" cy="156966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9600"/>
              <a:buFont typeface="Arial"/>
              <a:buNone/>
            </a:pPr>
            <a:r>
              <a:rPr b="0" i="0" lang="en-IN" sz="9600" u="none" cap="none" strike="noStrike">
                <a:solidFill>
                  <a:srgbClr val="EE52A4"/>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12" name="Shape 412"/>
          <p:cNvSpPr txBox="1"/>
          <p:nvPr>
            <p:ph type="title"/>
          </p:nvPr>
        </p:nvSpPr>
        <p:spPr>
          <a:xfrm>
            <a:off x="1186408" y="982134"/>
            <a:ext cx="6340430" cy="2696632"/>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413" name="Shape 413"/>
          <p:cNvSpPr txBox="1"/>
          <p:nvPr>
            <p:ph idx="1" type="body"/>
          </p:nvPr>
        </p:nvSpPr>
        <p:spPr>
          <a:xfrm>
            <a:off x="1459459" y="3678766"/>
            <a:ext cx="5798414" cy="342174"/>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small"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414" name="Shape 414"/>
          <p:cNvSpPr txBox="1"/>
          <p:nvPr>
            <p:ph idx="2" type="body"/>
          </p:nvPr>
        </p:nvSpPr>
        <p:spPr>
          <a:xfrm>
            <a:off x="866218" y="5029204"/>
            <a:ext cx="6933673" cy="997857"/>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415" name="Shape 415"/>
          <p:cNvSpPr txBox="1"/>
          <p:nvPr>
            <p:ph idx="10" type="dt"/>
          </p:nvPr>
        </p:nvSpPr>
        <p:spPr>
          <a:xfrm>
            <a:off x="7989830" y="6391841"/>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16" name="Shape 416"/>
          <p:cNvSpPr txBox="1"/>
          <p:nvPr>
            <p:ph idx="11" type="ftr"/>
          </p:nvPr>
        </p:nvSpPr>
        <p:spPr>
          <a:xfrm>
            <a:off x="420834" y="6391841"/>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17" name="Shape 417"/>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Shape 418"/>
          <p:cNvSpPr txBox="1"/>
          <p:nvPr>
            <p:ph idx="12" type="sldNum"/>
          </p:nvPr>
        </p:nvSpPr>
        <p:spPr>
          <a:xfrm>
            <a:off x="7764407" y="295732"/>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42" name="Shape 42"/>
        <p:cNvGrpSpPr/>
        <p:nvPr/>
      </p:nvGrpSpPr>
      <p:grpSpPr>
        <a:xfrm>
          <a:off x="0" y="0"/>
          <a:ext cx="0" cy="0"/>
          <a:chOff x="0" y="0"/>
          <a:chExt cx="0" cy="0"/>
        </a:xfrm>
      </p:grpSpPr>
      <p:grpSp>
        <p:nvGrpSpPr>
          <p:cNvPr id="43" name="Shape 43"/>
          <p:cNvGrpSpPr/>
          <p:nvPr/>
        </p:nvGrpSpPr>
        <p:grpSpPr>
          <a:xfrm>
            <a:off x="0" y="0"/>
            <a:ext cx="9144000" cy="6858000"/>
            <a:chOff x="0" y="0"/>
            <a:chExt cx="12192000" cy="6858000"/>
          </a:xfrm>
        </p:grpSpPr>
        <p:sp>
          <p:nvSpPr>
            <p:cNvPr id="44" name="Shape 4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Shape 46"/>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Shape 47"/>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Shape 48"/>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Shape 49"/>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Shape 50"/>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rot="-5400000">
              <a:off x="3787244" y="2801721"/>
              <a:ext cx="6053670" cy="1254558"/>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2" name="Shape 52"/>
            <p:cNvSpPr/>
            <p:nvPr/>
          </p:nvSpPr>
          <p:spPr>
            <a:xfrm rot="-5677511">
              <a:off x="4698352" y="1826078"/>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Shape 53"/>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4" name="Shape 54"/>
          <p:cNvSpPr txBox="1"/>
          <p:nvPr>
            <p:ph type="title"/>
          </p:nvPr>
        </p:nvSpPr>
        <p:spPr>
          <a:xfrm>
            <a:off x="866216" y="2677645"/>
            <a:ext cx="3263269" cy="228382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55" name="Shape 55"/>
          <p:cNvSpPr txBox="1"/>
          <p:nvPr>
            <p:ph idx="1" type="body"/>
          </p:nvPr>
        </p:nvSpPr>
        <p:spPr>
          <a:xfrm>
            <a:off x="5171670" y="2677644"/>
            <a:ext cx="2818159" cy="2283824"/>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1000"/>
              </a:spcBef>
              <a:spcAft>
                <a:spcPts val="0"/>
              </a:spcAft>
              <a:buClr>
                <a:schemeClr val="accent1"/>
              </a:buClr>
              <a:buSzPts val="1600"/>
              <a:buFont typeface="Noto Sans Symbols"/>
              <a:buNone/>
              <a:defRPr b="0" i="0" sz="20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56" name="Shape 56"/>
          <p:cNvSpPr txBox="1"/>
          <p:nvPr>
            <p:ph idx="10" type="dt"/>
          </p:nvPr>
        </p:nvSpPr>
        <p:spPr>
          <a:xfrm>
            <a:off x="7989829" y="6391839"/>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57" name="Shape 57"/>
          <p:cNvSpPr txBox="1"/>
          <p:nvPr>
            <p:ph idx="11" type="ftr"/>
          </p:nvPr>
        </p:nvSpPr>
        <p:spPr>
          <a:xfrm>
            <a:off x="420833" y="6391839"/>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58" name="Shape 58"/>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showMasterSp="0">
  <p:cSld name="Name Card">
    <p:spTree>
      <p:nvGrpSpPr>
        <p:cNvPr id="419" name="Shape 419"/>
        <p:cNvGrpSpPr/>
        <p:nvPr/>
      </p:nvGrpSpPr>
      <p:grpSpPr>
        <a:xfrm>
          <a:off x="0" y="0"/>
          <a:ext cx="0" cy="0"/>
          <a:chOff x="0" y="0"/>
          <a:chExt cx="0" cy="0"/>
        </a:xfrm>
      </p:grpSpPr>
      <p:grpSp>
        <p:nvGrpSpPr>
          <p:cNvPr id="420" name="Shape 420"/>
          <p:cNvGrpSpPr/>
          <p:nvPr/>
        </p:nvGrpSpPr>
        <p:grpSpPr>
          <a:xfrm>
            <a:off x="0" y="0"/>
            <a:ext cx="9144000" cy="6858000"/>
            <a:chOff x="0" y="0"/>
            <a:chExt cx="12192000" cy="6858000"/>
          </a:xfrm>
        </p:grpSpPr>
        <p:sp>
          <p:nvSpPr>
            <p:cNvPr id="421" name="Shape 4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Shape 422"/>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Shape 423"/>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Shape 424"/>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Shape 425"/>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Shape 426"/>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Shape 427"/>
            <p:cNvSpPr/>
            <p:nvPr/>
          </p:nvSpPr>
          <p:spPr>
            <a:xfrm rot="-589932">
              <a:off x="8490951" y="4193583"/>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Shape 428"/>
            <p:cNvSpPr/>
            <p:nvPr/>
          </p:nvSpPr>
          <p:spPr>
            <a:xfrm>
              <a:off x="455612" y="4241801"/>
              <a:ext cx="11277600" cy="2337161"/>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29" name="Shape 429"/>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430" name="Shape 430"/>
          <p:cNvSpPr txBox="1"/>
          <p:nvPr>
            <p:ph type="title"/>
          </p:nvPr>
        </p:nvSpPr>
        <p:spPr>
          <a:xfrm>
            <a:off x="866216" y="2370667"/>
            <a:ext cx="6619245" cy="1822514"/>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431" name="Shape 431"/>
          <p:cNvSpPr txBox="1"/>
          <p:nvPr>
            <p:ph idx="1" type="body"/>
          </p:nvPr>
        </p:nvSpPr>
        <p:spPr>
          <a:xfrm>
            <a:off x="866218" y="5024967"/>
            <a:ext cx="6619244" cy="8604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600"/>
              <a:buFont typeface="Noto Sans Symbols"/>
              <a:buNone/>
              <a:defRPr b="0" i="0" sz="20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432" name="Shape 432"/>
          <p:cNvSpPr txBox="1"/>
          <p:nvPr>
            <p:ph idx="10" type="dt"/>
          </p:nvPr>
        </p:nvSpPr>
        <p:spPr>
          <a:xfrm>
            <a:off x="7989830" y="6391841"/>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33" name="Shape 433"/>
          <p:cNvSpPr txBox="1"/>
          <p:nvPr>
            <p:ph idx="11" type="ftr"/>
          </p:nvPr>
        </p:nvSpPr>
        <p:spPr>
          <a:xfrm>
            <a:off x="420834" y="6391841"/>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34" name="Shape 434"/>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Shape 435"/>
          <p:cNvSpPr txBox="1"/>
          <p:nvPr>
            <p:ph idx="12" type="sldNum"/>
          </p:nvPr>
        </p:nvSpPr>
        <p:spPr>
          <a:xfrm>
            <a:off x="7764407" y="295732"/>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436" name="Shape 436"/>
        <p:cNvGrpSpPr/>
        <p:nvPr/>
      </p:nvGrpSpPr>
      <p:grpSpPr>
        <a:xfrm>
          <a:off x="0" y="0"/>
          <a:ext cx="0" cy="0"/>
          <a:chOff x="0" y="0"/>
          <a:chExt cx="0" cy="0"/>
        </a:xfrm>
      </p:grpSpPr>
      <p:sp>
        <p:nvSpPr>
          <p:cNvPr id="437" name="Shape 437"/>
          <p:cNvSpPr txBox="1"/>
          <p:nvPr>
            <p:ph type="title"/>
          </p:nvPr>
        </p:nvSpPr>
        <p:spPr>
          <a:xfrm>
            <a:off x="866218" y="973668"/>
            <a:ext cx="6619244" cy="70696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438" name="Shape 438"/>
          <p:cNvSpPr txBox="1"/>
          <p:nvPr>
            <p:ph idx="1" type="body"/>
          </p:nvPr>
        </p:nvSpPr>
        <p:spPr>
          <a:xfrm>
            <a:off x="866217" y="2603502"/>
            <a:ext cx="2356409"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439" name="Shape 439"/>
          <p:cNvSpPr txBox="1"/>
          <p:nvPr>
            <p:ph idx="2" type="body"/>
          </p:nvPr>
        </p:nvSpPr>
        <p:spPr>
          <a:xfrm>
            <a:off x="866217" y="3179769"/>
            <a:ext cx="2356409" cy="2847293"/>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440" name="Shape 440"/>
          <p:cNvSpPr txBox="1"/>
          <p:nvPr>
            <p:ph idx="3" type="body"/>
          </p:nvPr>
        </p:nvSpPr>
        <p:spPr>
          <a:xfrm>
            <a:off x="3384543" y="2603500"/>
            <a:ext cx="2360257"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441" name="Shape 441"/>
          <p:cNvSpPr txBox="1"/>
          <p:nvPr>
            <p:ph idx="4" type="body"/>
          </p:nvPr>
        </p:nvSpPr>
        <p:spPr>
          <a:xfrm>
            <a:off x="3384543" y="3179768"/>
            <a:ext cx="2360257" cy="2847293"/>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442" name="Shape 442"/>
          <p:cNvSpPr txBox="1"/>
          <p:nvPr>
            <p:ph idx="5" type="body"/>
          </p:nvPr>
        </p:nvSpPr>
        <p:spPr>
          <a:xfrm>
            <a:off x="5916103" y="2603501"/>
            <a:ext cx="2359298"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443" name="Shape 443"/>
          <p:cNvSpPr txBox="1"/>
          <p:nvPr>
            <p:ph idx="6" type="body"/>
          </p:nvPr>
        </p:nvSpPr>
        <p:spPr>
          <a:xfrm>
            <a:off x="5916247" y="3179767"/>
            <a:ext cx="2359152" cy="2847293"/>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444" name="Shape 444"/>
          <p:cNvCxnSpPr/>
          <p:nvPr/>
        </p:nvCxnSpPr>
        <p:spPr>
          <a:xfrm>
            <a:off x="3302978" y="2569638"/>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445" name="Shape 445"/>
          <p:cNvCxnSpPr/>
          <p:nvPr/>
        </p:nvCxnSpPr>
        <p:spPr>
          <a:xfrm>
            <a:off x="5829301" y="2569638"/>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446" name="Shape 446"/>
          <p:cNvSpPr txBox="1"/>
          <p:nvPr>
            <p:ph idx="10" type="dt"/>
          </p:nvPr>
        </p:nvSpPr>
        <p:spPr>
          <a:xfrm>
            <a:off x="7989830" y="6391841"/>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47" name="Shape 447"/>
          <p:cNvSpPr txBox="1"/>
          <p:nvPr>
            <p:ph idx="11" type="ftr"/>
          </p:nvPr>
        </p:nvSpPr>
        <p:spPr>
          <a:xfrm>
            <a:off x="420834" y="6391841"/>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48" name="Shape 448"/>
          <p:cNvSpPr txBox="1"/>
          <p:nvPr>
            <p:ph idx="12" type="sldNum"/>
          </p:nvPr>
        </p:nvSpPr>
        <p:spPr>
          <a:xfrm>
            <a:off x="7764407" y="295732"/>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449" name="Shape 449"/>
        <p:cNvGrpSpPr/>
        <p:nvPr/>
      </p:nvGrpSpPr>
      <p:grpSpPr>
        <a:xfrm>
          <a:off x="0" y="0"/>
          <a:ext cx="0" cy="0"/>
          <a:chOff x="0" y="0"/>
          <a:chExt cx="0" cy="0"/>
        </a:xfrm>
      </p:grpSpPr>
      <p:sp>
        <p:nvSpPr>
          <p:cNvPr id="450" name="Shape 450"/>
          <p:cNvSpPr txBox="1"/>
          <p:nvPr>
            <p:ph type="title"/>
          </p:nvPr>
        </p:nvSpPr>
        <p:spPr>
          <a:xfrm>
            <a:off x="866218" y="973668"/>
            <a:ext cx="6619244" cy="70696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451" name="Shape 451"/>
          <p:cNvSpPr txBox="1"/>
          <p:nvPr>
            <p:ph idx="1" type="body"/>
          </p:nvPr>
        </p:nvSpPr>
        <p:spPr>
          <a:xfrm>
            <a:off x="866217" y="4532844"/>
            <a:ext cx="2287829"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452" name="Shape 452"/>
          <p:cNvSpPr/>
          <p:nvPr>
            <p:ph idx="2" type="pic"/>
          </p:nvPr>
        </p:nvSpPr>
        <p:spPr>
          <a:xfrm>
            <a:off x="1000915" y="2603500"/>
            <a:ext cx="2018432" cy="159151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453" name="Shape 453"/>
          <p:cNvSpPr txBox="1"/>
          <p:nvPr>
            <p:ph idx="3" type="body"/>
          </p:nvPr>
        </p:nvSpPr>
        <p:spPr>
          <a:xfrm>
            <a:off x="866217" y="5109106"/>
            <a:ext cx="2287829" cy="917952"/>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454" name="Shape 454"/>
          <p:cNvSpPr txBox="1"/>
          <p:nvPr>
            <p:ph idx="4" type="body"/>
          </p:nvPr>
        </p:nvSpPr>
        <p:spPr>
          <a:xfrm>
            <a:off x="3426651" y="4532849"/>
            <a:ext cx="2287829" cy="576263"/>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455" name="Shape 455"/>
          <p:cNvSpPr/>
          <p:nvPr>
            <p:ph idx="5" type="pic"/>
          </p:nvPr>
        </p:nvSpPr>
        <p:spPr>
          <a:xfrm>
            <a:off x="3561349" y="2603500"/>
            <a:ext cx="2018432" cy="159151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456" name="Shape 456"/>
          <p:cNvSpPr txBox="1"/>
          <p:nvPr>
            <p:ph idx="6" type="body"/>
          </p:nvPr>
        </p:nvSpPr>
        <p:spPr>
          <a:xfrm>
            <a:off x="3427631" y="5109105"/>
            <a:ext cx="2287829" cy="917952"/>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457" name="Shape 457"/>
          <p:cNvSpPr txBox="1"/>
          <p:nvPr>
            <p:ph idx="7" type="body"/>
          </p:nvPr>
        </p:nvSpPr>
        <p:spPr>
          <a:xfrm>
            <a:off x="5987084" y="4532845"/>
            <a:ext cx="2288321"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458" name="Shape 458"/>
          <p:cNvSpPr/>
          <p:nvPr>
            <p:ph idx="8" type="pic"/>
          </p:nvPr>
        </p:nvSpPr>
        <p:spPr>
          <a:xfrm>
            <a:off x="6122275" y="2603500"/>
            <a:ext cx="2018432" cy="159151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459" name="Shape 459"/>
          <p:cNvSpPr txBox="1"/>
          <p:nvPr>
            <p:ph idx="9" type="body"/>
          </p:nvPr>
        </p:nvSpPr>
        <p:spPr>
          <a:xfrm>
            <a:off x="5987081" y="5109104"/>
            <a:ext cx="2288322" cy="917952"/>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460" name="Shape 460"/>
          <p:cNvCxnSpPr/>
          <p:nvPr/>
        </p:nvCxnSpPr>
        <p:spPr>
          <a:xfrm>
            <a:off x="3304373" y="2569638"/>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461" name="Shape 461"/>
          <p:cNvCxnSpPr/>
          <p:nvPr/>
        </p:nvCxnSpPr>
        <p:spPr>
          <a:xfrm>
            <a:off x="5848352" y="2569638"/>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462" name="Shape 462"/>
          <p:cNvSpPr txBox="1"/>
          <p:nvPr>
            <p:ph idx="10" type="dt"/>
          </p:nvPr>
        </p:nvSpPr>
        <p:spPr>
          <a:xfrm>
            <a:off x="7989830" y="6391841"/>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63" name="Shape 463"/>
          <p:cNvSpPr txBox="1"/>
          <p:nvPr>
            <p:ph idx="11" type="ftr"/>
          </p:nvPr>
        </p:nvSpPr>
        <p:spPr>
          <a:xfrm>
            <a:off x="420835" y="6391843"/>
            <a:ext cx="2733212"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64" name="Shape 464"/>
          <p:cNvSpPr txBox="1"/>
          <p:nvPr>
            <p:ph idx="12" type="sldNum"/>
          </p:nvPr>
        </p:nvSpPr>
        <p:spPr>
          <a:xfrm>
            <a:off x="7764407" y="295732"/>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65" name="Shape 465"/>
        <p:cNvGrpSpPr/>
        <p:nvPr/>
      </p:nvGrpSpPr>
      <p:grpSpPr>
        <a:xfrm>
          <a:off x="0" y="0"/>
          <a:ext cx="0" cy="0"/>
          <a:chOff x="0" y="0"/>
          <a:chExt cx="0" cy="0"/>
        </a:xfrm>
      </p:grpSpPr>
      <p:sp>
        <p:nvSpPr>
          <p:cNvPr id="466" name="Shape 466"/>
          <p:cNvSpPr txBox="1"/>
          <p:nvPr>
            <p:ph type="title"/>
          </p:nvPr>
        </p:nvSpPr>
        <p:spPr>
          <a:xfrm>
            <a:off x="866218" y="973668"/>
            <a:ext cx="6619244" cy="70696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467" name="Shape 467"/>
          <p:cNvSpPr txBox="1"/>
          <p:nvPr>
            <p:ph idx="1" type="body"/>
          </p:nvPr>
        </p:nvSpPr>
        <p:spPr>
          <a:xfrm rot="5400000">
            <a:off x="2467690" y="1002028"/>
            <a:ext cx="3416300" cy="6619244"/>
          </a:xfrm>
          <a:prstGeom prst="rect">
            <a:avLst/>
          </a:prstGeom>
          <a:noFill/>
          <a:ln>
            <a:noFill/>
          </a:ln>
        </p:spPr>
        <p:txBody>
          <a:bodyPr anchorCtr="0" anchor="t"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468" name="Shape 468"/>
          <p:cNvSpPr txBox="1"/>
          <p:nvPr>
            <p:ph idx="10" type="dt"/>
          </p:nvPr>
        </p:nvSpPr>
        <p:spPr>
          <a:xfrm>
            <a:off x="8021582" y="6391843"/>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69" name="Shape 469"/>
          <p:cNvSpPr txBox="1"/>
          <p:nvPr>
            <p:ph idx="11" type="ftr"/>
          </p:nvPr>
        </p:nvSpPr>
        <p:spPr>
          <a:xfrm>
            <a:off x="420834" y="6391841"/>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70" name="Shape 470"/>
          <p:cNvSpPr txBox="1"/>
          <p:nvPr>
            <p:ph idx="12" type="sldNum"/>
          </p:nvPr>
        </p:nvSpPr>
        <p:spPr>
          <a:xfrm>
            <a:off x="7764407" y="295732"/>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471" name="Shape 471"/>
        <p:cNvGrpSpPr/>
        <p:nvPr/>
      </p:nvGrpSpPr>
      <p:grpSpPr>
        <a:xfrm>
          <a:off x="0" y="0"/>
          <a:ext cx="0" cy="0"/>
          <a:chOff x="0" y="0"/>
          <a:chExt cx="0" cy="0"/>
        </a:xfrm>
      </p:grpSpPr>
      <p:grpSp>
        <p:nvGrpSpPr>
          <p:cNvPr id="472" name="Shape 472"/>
          <p:cNvGrpSpPr/>
          <p:nvPr/>
        </p:nvGrpSpPr>
        <p:grpSpPr>
          <a:xfrm>
            <a:off x="0" y="0"/>
            <a:ext cx="9144000" cy="6858000"/>
            <a:chOff x="0" y="0"/>
            <a:chExt cx="12192000" cy="6858000"/>
          </a:xfrm>
        </p:grpSpPr>
        <p:sp>
          <p:nvSpPr>
            <p:cNvPr id="473" name="Shape 47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Shape 474"/>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Shape 475"/>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Shape 476"/>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Shape 477"/>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Shape 478"/>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Shape 479"/>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Shape 480"/>
            <p:cNvSpPr/>
            <p:nvPr/>
          </p:nvSpPr>
          <p:spPr>
            <a:xfrm rot="5101749">
              <a:off x="6294738" y="4577737"/>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Shape 481"/>
            <p:cNvSpPr/>
            <p:nvPr/>
          </p:nvSpPr>
          <p:spPr>
            <a:xfrm rot="5400000">
              <a:off x="4449232" y="2801721"/>
              <a:ext cx="6053670" cy="1254558"/>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2" name="Shape 482"/>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483" name="Shape 483"/>
          <p:cNvSpPr txBox="1"/>
          <p:nvPr>
            <p:ph type="title"/>
          </p:nvPr>
        </p:nvSpPr>
        <p:spPr>
          <a:xfrm rot="5400000">
            <a:off x="4593369" y="3124025"/>
            <a:ext cx="4748590" cy="1057474"/>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484" name="Shape 484"/>
          <p:cNvSpPr txBox="1"/>
          <p:nvPr>
            <p:ph idx="1" type="body"/>
          </p:nvPr>
        </p:nvSpPr>
        <p:spPr>
          <a:xfrm rot="5400000">
            <a:off x="837933" y="1306752"/>
            <a:ext cx="4748590" cy="4692019"/>
          </a:xfrm>
          <a:prstGeom prst="rect">
            <a:avLst/>
          </a:prstGeom>
          <a:noFill/>
          <a:ln>
            <a:noFill/>
          </a:ln>
        </p:spPr>
        <p:txBody>
          <a:bodyPr anchorCtr="0" anchor="t"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485" name="Shape 485"/>
          <p:cNvSpPr txBox="1"/>
          <p:nvPr>
            <p:ph idx="10" type="dt"/>
          </p:nvPr>
        </p:nvSpPr>
        <p:spPr>
          <a:xfrm>
            <a:off x="7989831" y="6391843"/>
            <a:ext cx="744101"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86" name="Shape 486"/>
          <p:cNvSpPr txBox="1"/>
          <p:nvPr>
            <p:ph idx="11" type="ftr"/>
          </p:nvPr>
        </p:nvSpPr>
        <p:spPr>
          <a:xfrm>
            <a:off x="420834" y="6391841"/>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87" name="Shape 487"/>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Shape 488"/>
          <p:cNvSpPr txBox="1"/>
          <p:nvPr>
            <p:ph idx="12" type="sldNum"/>
          </p:nvPr>
        </p:nvSpPr>
        <p:spPr>
          <a:xfrm>
            <a:off x="7764407" y="295732"/>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0" name="Shape 60"/>
        <p:cNvGrpSpPr/>
        <p:nvPr/>
      </p:nvGrpSpPr>
      <p:grpSpPr>
        <a:xfrm>
          <a:off x="0" y="0"/>
          <a:ext cx="0" cy="0"/>
          <a:chOff x="0" y="0"/>
          <a:chExt cx="0" cy="0"/>
        </a:xfrm>
      </p:grpSpPr>
      <p:sp>
        <p:nvSpPr>
          <p:cNvPr id="61" name="Shape 61"/>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62" name="Shape 62"/>
          <p:cNvSpPr txBox="1"/>
          <p:nvPr>
            <p:ph idx="1" type="body"/>
          </p:nvPr>
        </p:nvSpPr>
        <p:spPr>
          <a:xfrm>
            <a:off x="866215" y="2603501"/>
            <a:ext cx="3618869" cy="3416301"/>
          </a:xfrm>
          <a:prstGeom prst="rect">
            <a:avLst/>
          </a:prstGeom>
          <a:noFill/>
          <a:ln>
            <a:noFill/>
          </a:ln>
        </p:spPr>
        <p:txBody>
          <a:bodyPr anchorCtr="0" anchor="t"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3" name="Shape 63"/>
          <p:cNvSpPr txBox="1"/>
          <p:nvPr>
            <p:ph idx="2" type="body"/>
          </p:nvPr>
        </p:nvSpPr>
        <p:spPr>
          <a:xfrm>
            <a:off x="4656535" y="2603500"/>
            <a:ext cx="3618869" cy="3416300"/>
          </a:xfrm>
          <a:prstGeom prst="rect">
            <a:avLst/>
          </a:prstGeom>
          <a:noFill/>
          <a:ln>
            <a:noFill/>
          </a:ln>
        </p:spPr>
        <p:txBody>
          <a:bodyPr anchorCtr="0" anchor="t"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4" name="Shape 64"/>
          <p:cNvSpPr txBox="1"/>
          <p:nvPr>
            <p:ph idx="10" type="dt"/>
          </p:nvPr>
        </p:nvSpPr>
        <p:spPr>
          <a:xfrm>
            <a:off x="7989829" y="6391839"/>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65" name="Shape 65"/>
          <p:cNvSpPr txBox="1"/>
          <p:nvPr>
            <p:ph idx="11" type="ftr"/>
          </p:nvPr>
        </p:nvSpPr>
        <p:spPr>
          <a:xfrm>
            <a:off x="420833" y="6391839"/>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66" name="Shape 66"/>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7" name="Shape 67"/>
        <p:cNvGrpSpPr/>
        <p:nvPr/>
      </p:nvGrpSpPr>
      <p:grpSpPr>
        <a:xfrm>
          <a:off x="0" y="0"/>
          <a:ext cx="0" cy="0"/>
          <a:chOff x="0" y="0"/>
          <a:chExt cx="0" cy="0"/>
        </a:xfrm>
      </p:grpSpPr>
      <p:sp>
        <p:nvSpPr>
          <p:cNvPr id="68" name="Shape 68"/>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69" name="Shape 69"/>
          <p:cNvSpPr txBox="1"/>
          <p:nvPr>
            <p:ph idx="1" type="body"/>
          </p:nvPr>
        </p:nvSpPr>
        <p:spPr>
          <a:xfrm>
            <a:off x="866216" y="2603500"/>
            <a:ext cx="3618868"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70" name="Shape 70"/>
          <p:cNvSpPr txBox="1"/>
          <p:nvPr>
            <p:ph idx="2" type="body"/>
          </p:nvPr>
        </p:nvSpPr>
        <p:spPr>
          <a:xfrm>
            <a:off x="866215" y="3179763"/>
            <a:ext cx="3618869" cy="2840039"/>
          </a:xfrm>
          <a:prstGeom prst="rect">
            <a:avLst/>
          </a:prstGeom>
          <a:noFill/>
          <a:ln>
            <a:noFill/>
          </a:ln>
        </p:spPr>
        <p:txBody>
          <a:bodyPr anchorCtr="0" anchor="t"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71" name="Shape 71"/>
          <p:cNvSpPr txBox="1"/>
          <p:nvPr>
            <p:ph idx="3" type="body"/>
          </p:nvPr>
        </p:nvSpPr>
        <p:spPr>
          <a:xfrm>
            <a:off x="4656535" y="2603500"/>
            <a:ext cx="3618869"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72" name="Shape 72"/>
          <p:cNvSpPr txBox="1"/>
          <p:nvPr>
            <p:ph idx="4" type="body"/>
          </p:nvPr>
        </p:nvSpPr>
        <p:spPr>
          <a:xfrm>
            <a:off x="4656535" y="3179763"/>
            <a:ext cx="3618869" cy="2840039"/>
          </a:xfrm>
          <a:prstGeom prst="rect">
            <a:avLst/>
          </a:prstGeom>
          <a:noFill/>
          <a:ln>
            <a:noFill/>
          </a:ln>
        </p:spPr>
        <p:txBody>
          <a:bodyPr anchorCtr="0" anchor="t"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73" name="Shape 73"/>
          <p:cNvSpPr txBox="1"/>
          <p:nvPr>
            <p:ph idx="10" type="dt"/>
          </p:nvPr>
        </p:nvSpPr>
        <p:spPr>
          <a:xfrm>
            <a:off x="7989829" y="6391839"/>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74" name="Shape 74"/>
          <p:cNvSpPr txBox="1"/>
          <p:nvPr>
            <p:ph idx="11" type="ftr"/>
          </p:nvPr>
        </p:nvSpPr>
        <p:spPr>
          <a:xfrm>
            <a:off x="420833" y="6391839"/>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75" name="Shape 75"/>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Shape 77"/>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78" name="Shape 78"/>
          <p:cNvSpPr txBox="1"/>
          <p:nvPr>
            <p:ph idx="10" type="dt"/>
          </p:nvPr>
        </p:nvSpPr>
        <p:spPr>
          <a:xfrm>
            <a:off x="7989829" y="6391839"/>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79" name="Shape 79"/>
          <p:cNvSpPr txBox="1"/>
          <p:nvPr>
            <p:ph idx="11" type="ftr"/>
          </p:nvPr>
        </p:nvSpPr>
        <p:spPr>
          <a:xfrm>
            <a:off x="420833" y="6391839"/>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80" name="Shape 80"/>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81" name="Shape 81"/>
        <p:cNvGrpSpPr/>
        <p:nvPr/>
      </p:nvGrpSpPr>
      <p:grpSpPr>
        <a:xfrm>
          <a:off x="0" y="0"/>
          <a:ext cx="0" cy="0"/>
          <a:chOff x="0" y="0"/>
          <a:chExt cx="0" cy="0"/>
        </a:xfrm>
      </p:grpSpPr>
      <p:sp>
        <p:nvSpPr>
          <p:cNvPr id="82" name="Shape 82"/>
          <p:cNvSpPr txBox="1"/>
          <p:nvPr>
            <p:ph idx="10" type="dt"/>
          </p:nvPr>
        </p:nvSpPr>
        <p:spPr>
          <a:xfrm>
            <a:off x="7989829" y="6391839"/>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83" name="Shape 83"/>
          <p:cNvSpPr txBox="1"/>
          <p:nvPr>
            <p:ph idx="11" type="ftr"/>
          </p:nvPr>
        </p:nvSpPr>
        <p:spPr>
          <a:xfrm>
            <a:off x="420833" y="6391839"/>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84" name="Shape 84"/>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Shape 85"/>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86" name="Shape 86"/>
        <p:cNvGrpSpPr/>
        <p:nvPr/>
      </p:nvGrpSpPr>
      <p:grpSpPr>
        <a:xfrm>
          <a:off x="0" y="0"/>
          <a:ext cx="0" cy="0"/>
          <a:chOff x="0" y="0"/>
          <a:chExt cx="0" cy="0"/>
        </a:xfrm>
      </p:grpSpPr>
      <p:grpSp>
        <p:nvGrpSpPr>
          <p:cNvPr id="87" name="Shape 87"/>
          <p:cNvGrpSpPr/>
          <p:nvPr/>
        </p:nvGrpSpPr>
        <p:grpSpPr>
          <a:xfrm>
            <a:off x="0" y="0"/>
            <a:ext cx="9144000" cy="6858000"/>
            <a:chOff x="0" y="0"/>
            <a:chExt cx="12192000" cy="6858000"/>
          </a:xfrm>
        </p:grpSpPr>
        <p:sp>
          <p:nvSpPr>
            <p:cNvPr id="88" name="Shape 8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Shape 90"/>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Shape 92"/>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Shape 93"/>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Shape 95"/>
            <p:cNvSpPr/>
            <p:nvPr/>
          </p:nvSpPr>
          <p:spPr>
            <a:xfrm rot="-5677511">
              <a:off x="3140485" y="1826078"/>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Shape 96"/>
            <p:cNvSpPr/>
            <p:nvPr/>
          </p:nvSpPr>
          <p:spPr>
            <a:xfrm rot="-5400000">
              <a:off x="2229377" y="2801721"/>
              <a:ext cx="6053670" cy="1254558"/>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7" name="Shape 97"/>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8" name="Shape 98"/>
          <p:cNvSpPr txBox="1"/>
          <p:nvPr>
            <p:ph type="title"/>
          </p:nvPr>
        </p:nvSpPr>
        <p:spPr>
          <a:xfrm>
            <a:off x="866216" y="1295400"/>
            <a:ext cx="2094869" cy="1600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99" name="Shape 99"/>
          <p:cNvSpPr txBox="1"/>
          <p:nvPr>
            <p:ph idx="1" type="body"/>
          </p:nvPr>
        </p:nvSpPr>
        <p:spPr>
          <a:xfrm>
            <a:off x="4335859" y="1447800"/>
            <a:ext cx="3892550" cy="4572000"/>
          </a:xfrm>
          <a:prstGeom prst="rect">
            <a:avLst/>
          </a:prstGeom>
          <a:noFill/>
          <a:ln>
            <a:noFill/>
          </a:ln>
        </p:spPr>
        <p:txBody>
          <a:bodyPr anchorCtr="0" anchor="ctr"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00" name="Shape 100"/>
          <p:cNvSpPr txBox="1"/>
          <p:nvPr>
            <p:ph idx="2" type="body"/>
          </p:nvPr>
        </p:nvSpPr>
        <p:spPr>
          <a:xfrm>
            <a:off x="866215" y="3129281"/>
            <a:ext cx="2094869" cy="2895599"/>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01" name="Shape 101"/>
          <p:cNvSpPr txBox="1"/>
          <p:nvPr>
            <p:ph idx="10" type="dt"/>
          </p:nvPr>
        </p:nvSpPr>
        <p:spPr>
          <a:xfrm>
            <a:off x="7989829" y="6391839"/>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02" name="Shape 102"/>
          <p:cNvSpPr txBox="1"/>
          <p:nvPr>
            <p:ph idx="11" type="ftr"/>
          </p:nvPr>
        </p:nvSpPr>
        <p:spPr>
          <a:xfrm>
            <a:off x="420833" y="6391839"/>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03" name="Shape 103"/>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Shape 104"/>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05" name="Shape 105"/>
        <p:cNvGrpSpPr/>
        <p:nvPr/>
      </p:nvGrpSpPr>
      <p:grpSpPr>
        <a:xfrm>
          <a:off x="0" y="0"/>
          <a:ext cx="0" cy="0"/>
          <a:chOff x="0" y="0"/>
          <a:chExt cx="0" cy="0"/>
        </a:xfrm>
      </p:grpSpPr>
      <p:grpSp>
        <p:nvGrpSpPr>
          <p:cNvPr id="106" name="Shape 106"/>
          <p:cNvGrpSpPr/>
          <p:nvPr/>
        </p:nvGrpSpPr>
        <p:grpSpPr>
          <a:xfrm>
            <a:off x="0" y="0"/>
            <a:ext cx="9144000" cy="6858000"/>
            <a:chOff x="0" y="0"/>
            <a:chExt cx="12192000" cy="6858000"/>
          </a:xfrm>
        </p:grpSpPr>
        <p:sp>
          <p:nvSpPr>
            <p:cNvPr id="107" name="Shape 10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Shape 108"/>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Shape 109"/>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Shape 110"/>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Shape 112"/>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Shape 113"/>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Shape 114"/>
            <p:cNvSpPr/>
            <p:nvPr/>
          </p:nvSpPr>
          <p:spPr>
            <a:xfrm rot="-5677511">
              <a:off x="4203594" y="1826078"/>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Shape 115"/>
            <p:cNvSpPr/>
            <p:nvPr/>
          </p:nvSpPr>
          <p:spPr>
            <a:xfrm rot="-5400000">
              <a:off x="3295432" y="2801721"/>
              <a:ext cx="6053670" cy="1254558"/>
            </a:xfrm>
            <a:custGeom>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6" name="Shape 116"/>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7" name="Shape 117"/>
          <p:cNvSpPr txBox="1"/>
          <p:nvPr>
            <p:ph type="title"/>
          </p:nvPr>
        </p:nvSpPr>
        <p:spPr>
          <a:xfrm>
            <a:off x="866216" y="1693334"/>
            <a:ext cx="2898851" cy="173566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8" name="Shape 118"/>
          <p:cNvSpPr/>
          <p:nvPr>
            <p:ph idx="2" type="pic"/>
          </p:nvPr>
        </p:nvSpPr>
        <p:spPr>
          <a:xfrm>
            <a:off x="4910903" y="1143000"/>
            <a:ext cx="2420395" cy="45720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19" name="Shape 119"/>
          <p:cNvSpPr txBox="1"/>
          <p:nvPr>
            <p:ph idx="1" type="body"/>
          </p:nvPr>
        </p:nvSpPr>
        <p:spPr>
          <a:xfrm>
            <a:off x="866216" y="3657600"/>
            <a:ext cx="2894409" cy="13716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EE52A4"/>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20" name="Shape 120"/>
          <p:cNvSpPr txBox="1"/>
          <p:nvPr>
            <p:ph idx="10" type="dt"/>
          </p:nvPr>
        </p:nvSpPr>
        <p:spPr>
          <a:xfrm>
            <a:off x="7989829" y="6391839"/>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21" name="Shape 121"/>
          <p:cNvSpPr txBox="1"/>
          <p:nvPr>
            <p:ph idx="11" type="ftr"/>
          </p:nvPr>
        </p:nvSpPr>
        <p:spPr>
          <a:xfrm>
            <a:off x="420833" y="6391839"/>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22" name="Shape 122"/>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Shape 123"/>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3.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1.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19" Type="http://schemas.openxmlformats.org/officeDocument/2006/relationships/theme" Target="../theme/theme1.xml"/><Relationship Id="rId6" Type="http://schemas.openxmlformats.org/officeDocument/2006/relationships/slideLayout" Target="../slideLayouts/slideLayout22.xml"/><Relationship Id="rId18" Type="http://schemas.openxmlformats.org/officeDocument/2006/relationships/slideLayout" Target="../slideLayouts/slideLayout34.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0" y="0"/>
            <a:ext cx="9144000" cy="6858000"/>
            <a:chOff x="0" y="0"/>
            <a:chExt cx="12192000" cy="6858000"/>
          </a:xfrm>
        </p:grpSpPr>
        <p:sp>
          <p:nvSpPr>
            <p:cNvPr id="11" name="Shape 1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Shape 12"/>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Shape 15"/>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Shape 16"/>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Shape 17"/>
            <p:cNvSpPr/>
            <p:nvPr/>
          </p:nvSpPr>
          <p:spPr>
            <a:xfrm rot="-589932">
              <a:off x="8490951" y="1797517"/>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p:nvPr/>
          </p:nvSpPr>
          <p:spPr>
            <a:xfrm>
              <a:off x="459506" y="1866405"/>
              <a:ext cx="11277600" cy="4533900"/>
            </a:xfrm>
            <a:custGeom>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9" name="Shape 19"/>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0" name="Shape 20"/>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a:off x="866216" y="2603500"/>
            <a:ext cx="6571060" cy="3416300"/>
          </a:xfrm>
          <a:prstGeom prst="rect">
            <a:avLst/>
          </a:prstGeom>
          <a:noFill/>
          <a:ln>
            <a:noFill/>
          </a:ln>
        </p:spPr>
        <p:txBody>
          <a:bodyPr anchorCtr="0" anchor="t"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2" name="Shape 22"/>
          <p:cNvSpPr txBox="1"/>
          <p:nvPr>
            <p:ph idx="10" type="dt"/>
          </p:nvPr>
        </p:nvSpPr>
        <p:spPr>
          <a:xfrm>
            <a:off x="7989829" y="6391839"/>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3" name="Shape 23"/>
          <p:cNvSpPr txBox="1"/>
          <p:nvPr>
            <p:ph idx="11" type="ftr"/>
          </p:nvPr>
        </p:nvSpPr>
        <p:spPr>
          <a:xfrm>
            <a:off x="420833" y="6391839"/>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4" name="Shape 24"/>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Shape 25"/>
          <p:cNvSpPr txBox="1"/>
          <p:nvPr>
            <p:ph idx="12" type="sldNum"/>
          </p:nvPr>
        </p:nvSpPr>
        <p:spPr>
          <a:xfrm>
            <a:off x="7764406" y="295730"/>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9" name="Shape 249"/>
        <p:cNvGrpSpPr/>
        <p:nvPr/>
      </p:nvGrpSpPr>
      <p:grpSpPr>
        <a:xfrm>
          <a:off x="0" y="0"/>
          <a:ext cx="0" cy="0"/>
          <a:chOff x="0" y="0"/>
          <a:chExt cx="0" cy="0"/>
        </a:xfrm>
      </p:grpSpPr>
      <p:grpSp>
        <p:nvGrpSpPr>
          <p:cNvPr id="250" name="Shape 250"/>
          <p:cNvGrpSpPr/>
          <p:nvPr/>
        </p:nvGrpSpPr>
        <p:grpSpPr>
          <a:xfrm>
            <a:off x="0" y="0"/>
            <a:ext cx="9144000" cy="6858000"/>
            <a:chOff x="0" y="0"/>
            <a:chExt cx="12192000" cy="6858000"/>
          </a:xfrm>
        </p:grpSpPr>
        <p:sp>
          <p:nvSpPr>
            <p:cNvPr id="251" name="Shape 25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Shape 252"/>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Shape 253"/>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Shape 254"/>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Shape 255"/>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Shape 256"/>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Shape 257"/>
            <p:cNvSpPr/>
            <p:nvPr/>
          </p:nvSpPr>
          <p:spPr>
            <a:xfrm rot="-589932">
              <a:off x="8490951" y="1797517"/>
              <a:ext cx="3299407" cy="440924"/>
            </a:xfrm>
            <a:custGeom>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Shape 258"/>
            <p:cNvSpPr/>
            <p:nvPr/>
          </p:nvSpPr>
          <p:spPr>
            <a:xfrm>
              <a:off x="459506" y="1866405"/>
              <a:ext cx="11277600" cy="4533900"/>
            </a:xfrm>
            <a:custGeom>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259" name="Shape 259"/>
            <p:cNvSpPr/>
            <p:nvPr/>
          </p:nvSpPr>
          <p:spPr>
            <a:xfrm>
              <a:off x="0" y="1587"/>
              <a:ext cx="12192000" cy="6856413"/>
            </a:xfrm>
            <a:custGeom>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0" name="Shape 260"/>
          <p:cNvSpPr txBox="1"/>
          <p:nvPr>
            <p:ph type="title"/>
          </p:nvPr>
        </p:nvSpPr>
        <p:spPr>
          <a:xfrm>
            <a:off x="866217" y="973668"/>
            <a:ext cx="6571060" cy="70696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61" name="Shape 261"/>
          <p:cNvSpPr txBox="1"/>
          <p:nvPr>
            <p:ph idx="1" type="body"/>
          </p:nvPr>
        </p:nvSpPr>
        <p:spPr>
          <a:xfrm>
            <a:off x="866217" y="2603500"/>
            <a:ext cx="6571060" cy="3416300"/>
          </a:xfrm>
          <a:prstGeom prst="rect">
            <a:avLst/>
          </a:prstGeom>
          <a:noFill/>
          <a:ln>
            <a:noFill/>
          </a:ln>
        </p:spPr>
        <p:txBody>
          <a:bodyPr anchorCtr="0" anchor="t" bIns="45700" lIns="91425" spcFirstLastPara="1" rIns="91425" wrap="square" tIns="45700"/>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62" name="Shape 262"/>
          <p:cNvSpPr txBox="1"/>
          <p:nvPr>
            <p:ph idx="10" type="dt"/>
          </p:nvPr>
        </p:nvSpPr>
        <p:spPr>
          <a:xfrm>
            <a:off x="7989830" y="6391841"/>
            <a:ext cx="742949" cy="304799"/>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63" name="Shape 263"/>
          <p:cNvSpPr txBox="1"/>
          <p:nvPr>
            <p:ph idx="11" type="ftr"/>
          </p:nvPr>
        </p:nvSpPr>
        <p:spPr>
          <a:xfrm>
            <a:off x="420834" y="6391841"/>
            <a:ext cx="2894846" cy="30480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64" name="Shape 264"/>
          <p:cNvSpPr/>
          <p:nvPr/>
        </p:nvSpPr>
        <p:spPr>
          <a:xfrm>
            <a:off x="7828359" y="0"/>
            <a:ext cx="51435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Shape 265"/>
          <p:cNvSpPr txBox="1"/>
          <p:nvPr>
            <p:ph idx="12" type="sldNum"/>
          </p:nvPr>
        </p:nvSpPr>
        <p:spPr>
          <a:xfrm>
            <a:off x="7764407" y="295732"/>
            <a:ext cx="62864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jpg"/><Relationship Id="rId4"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computer.org/csdl/trans/tc/2011/12/ttc2011121692-abs.html" TargetMode="External"/><Relationship Id="rId4" Type="http://schemas.openxmlformats.org/officeDocument/2006/relationships/hyperlink" Target="https://www.computer.org/web/search?cs_search_action=advancedsearch&amp;searchOperation=exact&amp;search-options=dl&amp;searchText=Zhimin+Che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type="ctrTitle"/>
          </p:nvPr>
        </p:nvSpPr>
        <p:spPr>
          <a:xfrm>
            <a:off x="670575" y="1203950"/>
            <a:ext cx="7787700" cy="3718500"/>
          </a:xfrm>
          <a:prstGeom prst="rect">
            <a:avLst/>
          </a:prstGeom>
          <a:noFill/>
          <a:ln cap="flat" cmpd="sng" w="9525">
            <a:solidFill>
              <a:srgbClr val="000000"/>
            </a:solidFill>
            <a:prstDash val="solid"/>
            <a:round/>
            <a:headEnd len="sm" w="sm" type="none"/>
            <a:tailEnd len="sm" w="sm" type="none"/>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4000"/>
              <a:buFont typeface="Times New Roman"/>
              <a:buNone/>
            </a:pPr>
            <a:r>
              <a:rPr b="0" i="0" lang="en-IN" sz="4000" u="none" cap="none" strike="noStrike">
                <a:solidFill>
                  <a:schemeClr val="lt2"/>
                </a:solidFill>
                <a:latin typeface="Times New Roman"/>
                <a:ea typeface="Times New Roman"/>
                <a:cs typeface="Times New Roman"/>
                <a:sym typeface="Times New Roman"/>
              </a:rPr>
              <a:t>  IMPLEMENTATION DESIGN </a:t>
            </a:r>
            <a:br>
              <a:rPr b="0" i="0" lang="en-IN" sz="4000" u="none" cap="none" strike="noStrike">
                <a:solidFill>
                  <a:schemeClr val="lt2"/>
                </a:solidFill>
                <a:latin typeface="Times New Roman"/>
                <a:ea typeface="Times New Roman"/>
                <a:cs typeface="Times New Roman"/>
                <a:sym typeface="Times New Roman"/>
              </a:rPr>
            </a:br>
            <a:r>
              <a:rPr b="0" i="0" lang="en-IN" sz="4000" u="none" cap="none" strike="noStrike">
                <a:solidFill>
                  <a:schemeClr val="lt2"/>
                </a:solidFill>
                <a:latin typeface="Times New Roman"/>
                <a:ea typeface="Times New Roman"/>
                <a:cs typeface="Times New Roman"/>
                <a:sym typeface="Times New Roman"/>
              </a:rPr>
              <a:t>						FOR </a:t>
            </a:r>
            <a:br>
              <a:rPr b="0" i="0" lang="en-IN" sz="4000" u="none" cap="none" strike="noStrike">
                <a:solidFill>
                  <a:schemeClr val="lt2"/>
                </a:solidFill>
                <a:latin typeface="Times New Roman"/>
                <a:ea typeface="Times New Roman"/>
                <a:cs typeface="Times New Roman"/>
                <a:sym typeface="Times New Roman"/>
              </a:rPr>
            </a:br>
            <a:r>
              <a:rPr b="0" i="0" lang="en-IN" sz="4000" u="none" cap="none" strike="noStrike">
                <a:solidFill>
                  <a:schemeClr val="lt2"/>
                </a:solidFill>
                <a:latin typeface="Times New Roman"/>
                <a:ea typeface="Times New Roman"/>
                <a:cs typeface="Times New Roman"/>
                <a:sym typeface="Times New Roman"/>
              </a:rPr>
              <a:t>  FASTER ENCRYPTION IN RSA</a:t>
            </a:r>
            <a:br>
              <a:rPr b="0" i="0" lang="en-IN" sz="5400" u="none" cap="none" strike="noStrike">
                <a:solidFill>
                  <a:schemeClr val="lt2"/>
                </a:solidFill>
                <a:latin typeface="Times New Roman"/>
                <a:ea typeface="Times New Roman"/>
                <a:cs typeface="Times New Roman"/>
                <a:sym typeface="Times New Roman"/>
              </a:rPr>
            </a:br>
            <a:br>
              <a:rPr b="0" i="0" lang="en-IN" sz="5400" u="none" cap="none" strike="noStrike">
                <a:solidFill>
                  <a:schemeClr val="lt2"/>
                </a:solidFill>
                <a:latin typeface="Times New Roman"/>
                <a:ea typeface="Times New Roman"/>
                <a:cs typeface="Times New Roman"/>
                <a:sym typeface="Times New Roman"/>
              </a:rPr>
            </a:br>
            <a:endParaRPr b="0" i="0" sz="1800" u="none" cap="none" strike="noStrike">
              <a:solidFill>
                <a:schemeClr val="lt2"/>
              </a:solidFill>
              <a:latin typeface="Times New Roman"/>
              <a:ea typeface="Times New Roman"/>
              <a:cs typeface="Times New Roman"/>
              <a:sym typeface="Times New Roman"/>
            </a:endParaRPr>
          </a:p>
        </p:txBody>
      </p:sp>
      <p:sp>
        <p:nvSpPr>
          <p:cNvPr id="494" name="Shape 494"/>
          <p:cNvSpPr txBox="1"/>
          <p:nvPr/>
        </p:nvSpPr>
        <p:spPr>
          <a:xfrm>
            <a:off x="1981175" y="5013950"/>
            <a:ext cx="4953000" cy="83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IN" sz="1800">
                <a:solidFill>
                  <a:srgbClr val="F3F3F3"/>
                </a:solidFill>
              </a:rPr>
              <a:t>presented by </a:t>
            </a:r>
            <a:r>
              <a:rPr b="0" i="0" lang="en-IN" sz="1800" u="none" cap="none" strike="noStrike">
                <a:solidFill>
                  <a:srgbClr val="F3F3F3"/>
                </a:solidFill>
                <a:latin typeface="Arial"/>
                <a:ea typeface="Arial"/>
                <a:cs typeface="Arial"/>
                <a:sym typeface="Arial"/>
              </a:rPr>
              <a:t>Group Number </a:t>
            </a:r>
            <a:r>
              <a:rPr b="1" i="0" lang="en-IN" sz="1800" u="none" cap="none" strike="noStrike">
                <a:solidFill>
                  <a:srgbClr val="F3F3F3"/>
                </a:solidFill>
              </a:rPr>
              <a:t>13 </a:t>
            </a:r>
            <a:endParaRPr b="1" i="0" sz="1800" u="none" cap="none" strike="noStrike">
              <a:solidFill>
                <a:srgbClr val="F3F3F3"/>
              </a:solidFill>
            </a:endParaRPr>
          </a:p>
          <a:p>
            <a:pPr indent="0" lvl="0" marL="0" marR="0" rtl="0" algn="ctr">
              <a:lnSpc>
                <a:spcPct val="100000"/>
              </a:lnSpc>
              <a:spcBef>
                <a:spcPts val="0"/>
              </a:spcBef>
              <a:spcAft>
                <a:spcPts val="0"/>
              </a:spcAft>
              <a:buClr>
                <a:srgbClr val="000000"/>
              </a:buClr>
              <a:buSzPts val="1800"/>
              <a:buFont typeface="Arial"/>
              <a:buNone/>
            </a:pPr>
            <a:r>
              <a:rPr lang="en-IN" sz="1800">
                <a:solidFill>
                  <a:srgbClr val="F3F3F3"/>
                </a:solidFill>
              </a:rPr>
              <a:t>u</a:t>
            </a:r>
            <a:r>
              <a:rPr b="0" i="0" lang="en-IN" sz="1800" u="none" cap="none" strike="noStrike">
                <a:solidFill>
                  <a:srgbClr val="F3F3F3"/>
                </a:solidFill>
                <a:latin typeface="Arial"/>
                <a:ea typeface="Arial"/>
                <a:cs typeface="Arial"/>
                <a:sym typeface="Arial"/>
              </a:rPr>
              <a:t>nder the supervision of  Mr.Biswanath Dey</a:t>
            </a:r>
            <a:endParaRPr b="0" i="0" sz="1800" u="none" cap="none" strike="noStrike">
              <a:solidFill>
                <a:srgbClr val="F3F3F3"/>
              </a:solidFill>
              <a:latin typeface="Arial"/>
              <a:ea typeface="Arial"/>
              <a:cs typeface="Arial"/>
              <a:sym typeface="Arial"/>
            </a:endParaRPr>
          </a:p>
        </p:txBody>
      </p:sp>
    </p:spTree>
  </p:cSld>
  <p:clrMapOvr>
    <a:masterClrMapping/>
  </p:clrMapOvr>
  <p:transition spd="med">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Modular Exponentiation Algorithm(RECODING)</a:t>
            </a:r>
            <a:endParaRPr b="0" i="0" sz="3600" u="none" cap="none" strike="noStrike">
              <a:solidFill>
                <a:schemeClr val="lt2"/>
              </a:solidFill>
              <a:latin typeface="Century Gothic"/>
              <a:ea typeface="Century Gothic"/>
              <a:cs typeface="Century Gothic"/>
              <a:sym typeface="Century Gothic"/>
            </a:endParaRPr>
          </a:p>
        </p:txBody>
      </p:sp>
      <p:sp>
        <p:nvSpPr>
          <p:cNvPr id="550" name="Shape 550"/>
          <p:cNvSpPr txBox="1"/>
          <p:nvPr>
            <p:ph idx="1" type="body"/>
          </p:nvPr>
        </p:nvSpPr>
        <p:spPr>
          <a:xfrm>
            <a:off x="866216" y="2603500"/>
            <a:ext cx="7777750" cy="375445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760"/>
              <a:buFont typeface="Noto Sans Symbols"/>
              <a:buChar char="➢"/>
            </a:pPr>
            <a:r>
              <a:rPr b="0" i="0" lang="en-IN" sz="2200" u="none" cap="none" strike="noStrike">
                <a:solidFill>
                  <a:srgbClr val="3F3F3F"/>
                </a:solidFill>
                <a:latin typeface="Times New Roman"/>
                <a:ea typeface="Times New Roman"/>
                <a:cs typeface="Times New Roman"/>
                <a:sym typeface="Times New Roman"/>
              </a:rPr>
              <a:t>To achieve this ,we define a redundant expression of E say E'(E= E') which is given as</a:t>
            </a:r>
            <a:r>
              <a:rPr b="0" i="0" lang="en-IN" sz="1900" u="none" cap="none" strike="noStrike">
                <a:solidFill>
                  <a:srgbClr val="3F3F3F"/>
                </a:solidFill>
                <a:latin typeface="Times New Roman"/>
                <a:ea typeface="Times New Roman"/>
                <a:cs typeface="Times New Roman"/>
                <a:sym typeface="Times New Roman"/>
              </a:rPr>
              <a:t>:</a:t>
            </a:r>
            <a:br>
              <a:rPr b="0" i="0" lang="en-IN" sz="1800" u="none" cap="none" strike="noStrike">
                <a:solidFill>
                  <a:srgbClr val="3F3F3F"/>
                </a:solidFill>
                <a:latin typeface="Times New Roman"/>
                <a:ea typeface="Times New Roman"/>
                <a:cs typeface="Times New Roman"/>
                <a:sym typeface="Times New Roman"/>
              </a:rPr>
            </a:br>
            <a:br>
              <a:rPr b="0" i="0" lang="en-IN" sz="1800" u="none" cap="none" strike="noStrike">
                <a:solidFill>
                  <a:srgbClr val="3F3F3F"/>
                </a:solidFill>
                <a:latin typeface="Times New Roman"/>
                <a:ea typeface="Times New Roman"/>
                <a:cs typeface="Times New Roman"/>
                <a:sym typeface="Times New Roman"/>
              </a:rPr>
            </a:br>
            <a:br>
              <a:rPr b="0" i="0" lang="en-IN" sz="1800" u="none" cap="none" strike="noStrike">
                <a:solidFill>
                  <a:srgbClr val="3F3F3F"/>
                </a:solidFill>
                <a:latin typeface="Times New Roman"/>
                <a:ea typeface="Times New Roman"/>
                <a:cs typeface="Times New Roman"/>
                <a:sym typeface="Times New Roman"/>
              </a:rPr>
            </a:br>
            <a:br>
              <a:rPr b="0" i="0" lang="en-IN" sz="1800" u="none" cap="none" strike="noStrike">
                <a:solidFill>
                  <a:srgbClr val="3F3F3F"/>
                </a:solidFill>
                <a:latin typeface="Times New Roman"/>
                <a:ea typeface="Times New Roman"/>
                <a:cs typeface="Times New Roman"/>
                <a:sym typeface="Times New Roman"/>
              </a:rPr>
            </a:br>
            <a:br>
              <a:rPr b="0" i="0" lang="en-IN" sz="1800" u="none" cap="none" strike="noStrike">
                <a:solidFill>
                  <a:srgbClr val="3F3F3F"/>
                </a:solidFill>
                <a:latin typeface="Times New Roman"/>
                <a:ea typeface="Times New Roman"/>
                <a:cs typeface="Times New Roman"/>
                <a:sym typeface="Times New Roman"/>
              </a:rPr>
            </a:br>
            <a:br>
              <a:rPr b="0" i="0" lang="en-IN" sz="1800" u="none" cap="none" strike="noStrike">
                <a:solidFill>
                  <a:srgbClr val="3F3F3F"/>
                </a:solidFill>
                <a:latin typeface="Times New Roman"/>
                <a:ea typeface="Times New Roman"/>
                <a:cs typeface="Times New Roman"/>
                <a:sym typeface="Times New Roman"/>
              </a:rPr>
            </a:br>
            <a:endParaRPr b="0" i="0" sz="18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760"/>
              <a:buFont typeface="Noto Sans Symbols"/>
              <a:buNone/>
            </a:pPr>
            <a:r>
              <a:rPr b="0" i="0" lang="en-IN" sz="2200" u="none" cap="none" strike="noStrike">
                <a:solidFill>
                  <a:srgbClr val="3F3F3F"/>
                </a:solidFill>
                <a:latin typeface="Times New Roman"/>
                <a:ea typeface="Times New Roman"/>
                <a:cs typeface="Times New Roman"/>
                <a:sym typeface="Times New Roman"/>
              </a:rPr>
              <a:t>    ,where e​</a:t>
            </a:r>
            <a:r>
              <a:rPr b="0" baseline="-25000" i="0" lang="en-IN" sz="2200" u="none" cap="none" strike="noStrike">
                <a:solidFill>
                  <a:srgbClr val="3F3F3F"/>
                </a:solidFill>
                <a:latin typeface="Times New Roman"/>
                <a:ea typeface="Times New Roman"/>
                <a:cs typeface="Times New Roman"/>
                <a:sym typeface="Times New Roman"/>
              </a:rPr>
              <a:t>i</a:t>
            </a:r>
            <a:r>
              <a:rPr b="0" i="0" lang="en-IN" sz="2200" u="none" cap="none" strike="noStrike">
                <a:solidFill>
                  <a:srgbClr val="3F3F3F"/>
                </a:solidFill>
                <a:latin typeface="Times New Roman"/>
                <a:ea typeface="Times New Roman"/>
                <a:cs typeface="Times New Roman"/>
                <a:sym typeface="Times New Roman"/>
              </a:rPr>
              <a:t>*​∈ {0,1,-1} and E</a:t>
            </a:r>
            <a:r>
              <a:rPr b="1" baseline="30000" i="0" lang="en-IN" sz="2200" u="none" cap="none" strike="noStrike">
                <a:solidFill>
                  <a:srgbClr val="3F3F3F"/>
                </a:solidFill>
                <a:latin typeface="Times New Roman"/>
                <a:ea typeface="Times New Roman"/>
                <a:cs typeface="Times New Roman"/>
                <a:sym typeface="Times New Roman"/>
              </a:rPr>
              <a:t>|  </a:t>
            </a:r>
            <a:r>
              <a:rPr b="0" i="0" lang="en-IN" sz="2200" u="none" cap="none" strike="noStrike">
                <a:solidFill>
                  <a:srgbClr val="3F3F3F"/>
                </a:solidFill>
                <a:latin typeface="Times New Roman"/>
                <a:ea typeface="Times New Roman"/>
                <a:cs typeface="Times New Roman"/>
                <a:sym typeface="Times New Roman"/>
              </a:rPr>
              <a:t> is a redundant representation of E in base of 0 ,1 ,-1. </a:t>
            </a:r>
            <a:endParaRPr b="0" i="0" sz="1800" u="none" cap="none" strike="noStrike">
              <a:solidFill>
                <a:srgbClr val="3F3F3F"/>
              </a:solidFill>
              <a:latin typeface="Century Gothic"/>
              <a:ea typeface="Century Gothic"/>
              <a:cs typeface="Century Gothic"/>
              <a:sym typeface="Century Gothic"/>
            </a:endParaRPr>
          </a:p>
          <a:p>
            <a:pPr indent="-246380" lvl="0" marL="342900" marR="0" rtl="0" algn="l">
              <a:lnSpc>
                <a:spcPct val="100000"/>
              </a:lnSpc>
              <a:spcBef>
                <a:spcPts val="1000"/>
              </a:spcBef>
              <a:spcAft>
                <a:spcPts val="0"/>
              </a:spcAft>
              <a:buClr>
                <a:schemeClr val="accent1"/>
              </a:buClr>
              <a:buSzPts val="1520"/>
              <a:buFont typeface="Noto Sans Symbols"/>
              <a:buNone/>
            </a:pPr>
            <a:r>
              <a:t/>
            </a:r>
            <a:endParaRPr b="0" i="0" sz="1900" u="none" cap="none" strike="noStrike">
              <a:solidFill>
                <a:srgbClr val="3F3F3F"/>
              </a:solidFill>
              <a:latin typeface="Times New Roman"/>
              <a:ea typeface="Times New Roman"/>
              <a:cs typeface="Times New Roman"/>
              <a:sym typeface="Times New Roman"/>
            </a:endParaRPr>
          </a:p>
        </p:txBody>
      </p:sp>
      <p:pic>
        <p:nvPicPr>
          <p:cNvPr descr="C:\Users\Jasbir Singh\Desktop\preziimg2.JPG" id="551" name="Shape 551"/>
          <p:cNvPicPr preferRelativeResize="0"/>
          <p:nvPr/>
        </p:nvPicPr>
        <p:blipFill rotWithShape="1">
          <a:blip r:embed="rId3">
            <a:alphaModFix/>
          </a:blip>
          <a:srcRect b="0" l="0" r="0" t="0"/>
          <a:stretch/>
        </p:blipFill>
        <p:spPr>
          <a:xfrm>
            <a:off x="3421603" y="3803674"/>
            <a:ext cx="1804950" cy="917525"/>
          </a:xfrm>
          <a:prstGeom prst="rect">
            <a:avLst/>
          </a:prstGeom>
          <a:noFill/>
          <a:ln>
            <a:noFill/>
          </a:ln>
        </p:spPr>
      </p:pic>
      <p:cxnSp>
        <p:nvCxnSpPr>
          <p:cNvPr id="552" name="Shape 552"/>
          <p:cNvCxnSpPr/>
          <p:nvPr/>
        </p:nvCxnSpPr>
        <p:spPr>
          <a:xfrm>
            <a:off x="3707904" y="3933056"/>
            <a:ext cx="0" cy="72008"/>
          </a:xfrm>
          <a:prstGeom prst="straightConnector1">
            <a:avLst/>
          </a:prstGeom>
          <a:noFill/>
          <a:ln cap="rnd" cmpd="sng" w="9525">
            <a:solidFill>
              <a:schemeClr val="dk1"/>
            </a:solidFill>
            <a:prstDash val="solid"/>
            <a:round/>
            <a:headEnd len="sm" w="sm" type="none"/>
            <a:tailEnd len="sm" w="sm" type="none"/>
          </a:ln>
        </p:spPr>
      </p:cxn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0" st="0"/>
                                            </p:txEl>
                                          </p:spTgt>
                                        </p:tgtEl>
                                        <p:attrNameLst>
                                          <p:attrName>style.visibility</p:attrName>
                                        </p:attrNameLst>
                                      </p:cBhvr>
                                      <p:to>
                                        <p:strVal val="visible"/>
                                      </p:to>
                                    </p:set>
                                    <p:animEffect filter="fade" transition="in">
                                      <p:cBhvr>
                                        <p:cTn dur="500"/>
                                        <p:tgtEl>
                                          <p:spTgt spid="5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1" st="1"/>
                                            </p:txEl>
                                          </p:spTgt>
                                        </p:tgtEl>
                                        <p:attrNameLst>
                                          <p:attrName>style.visibility</p:attrName>
                                        </p:attrNameLst>
                                      </p:cBhvr>
                                      <p:to>
                                        <p:strVal val="visible"/>
                                      </p:to>
                                    </p:set>
                                    <p:animEffect filter="fade" transition="in">
                                      <p:cBhvr>
                                        <p:cTn dur="500"/>
                                        <p:tgtEl>
                                          <p:spTgt spid="5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2" st="2"/>
                                            </p:txEl>
                                          </p:spTgt>
                                        </p:tgtEl>
                                        <p:attrNameLst>
                                          <p:attrName>style.visibility</p:attrName>
                                        </p:attrNameLst>
                                      </p:cBhvr>
                                      <p:to>
                                        <p:strVal val="visible"/>
                                      </p:to>
                                    </p:set>
                                    <p:animEffect filter="fade" transition="in">
                                      <p:cBhvr>
                                        <p:cTn dur="500"/>
                                        <p:tgtEl>
                                          <p:spTgt spid="5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500"/>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Shape 557"/>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Modular Exponentiation Algorithm(RECODING)</a:t>
            </a:r>
            <a:endParaRPr b="0" i="0" sz="3600" u="none" cap="none" strike="noStrike">
              <a:solidFill>
                <a:schemeClr val="lt2"/>
              </a:solidFill>
              <a:latin typeface="Century Gothic"/>
              <a:ea typeface="Century Gothic"/>
              <a:cs typeface="Century Gothic"/>
              <a:sym typeface="Century Gothic"/>
            </a:endParaRPr>
          </a:p>
        </p:txBody>
      </p:sp>
      <p:sp>
        <p:nvSpPr>
          <p:cNvPr id="558" name="Shape 558"/>
          <p:cNvSpPr txBox="1"/>
          <p:nvPr>
            <p:ph idx="1" type="body"/>
          </p:nvPr>
        </p:nvSpPr>
        <p:spPr>
          <a:xfrm>
            <a:off x="381000" y="2362200"/>
            <a:ext cx="8382000" cy="403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00"/>
              <a:buFont typeface="Noto Sans Symbols"/>
              <a:buChar char="▶"/>
            </a:pPr>
            <a:r>
              <a:rPr b="0" i="0" lang="en-IN" sz="2000" u="none" cap="none" strike="noStrike">
                <a:solidFill>
                  <a:srgbClr val="3F3F3F"/>
                </a:solidFill>
                <a:latin typeface="Times New Roman"/>
                <a:ea typeface="Times New Roman"/>
                <a:cs typeface="Times New Roman"/>
                <a:sym typeface="Times New Roman"/>
              </a:rPr>
              <a:t>Let us represent -1 in the redundant representation as 1</a:t>
            </a:r>
            <a:endParaRPr b="0" i="0" sz="1600" u="none" cap="none" strike="noStrike">
              <a:solidFill>
                <a:srgbClr val="3F3F3F"/>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accent1"/>
              </a:buClr>
              <a:buSzPts val="1280"/>
              <a:buFont typeface="Noto Sans Symbols"/>
              <a:buNone/>
            </a:pPr>
            <a:r>
              <a:rPr b="0" i="0" lang="en-IN" sz="1600" u="none" cap="none" strike="noStrike">
                <a:solidFill>
                  <a:srgbClr val="3F3F3F"/>
                </a:solidFill>
                <a:latin typeface="Times New Roman"/>
                <a:ea typeface="Times New Roman"/>
                <a:cs typeface="Times New Roman"/>
                <a:sym typeface="Times New Roman"/>
              </a:rPr>
              <a:t>                  </a:t>
            </a:r>
            <a:r>
              <a:rPr b="1" i="0" lang="en-IN" sz="2400" u="none" cap="none" strike="noStrike">
                <a:solidFill>
                  <a:srgbClr val="3F3F3F"/>
                </a:solidFill>
                <a:latin typeface="Times New Roman"/>
                <a:ea typeface="Times New Roman"/>
                <a:cs typeface="Times New Roman"/>
                <a:sym typeface="Times New Roman"/>
              </a:rPr>
              <a:t> For example E=11110=E</a:t>
            </a:r>
            <a:r>
              <a:rPr b="1" baseline="30000" i="0" lang="en-IN" sz="2400" u="none" cap="none" strike="noStrike">
                <a:solidFill>
                  <a:srgbClr val="3F3F3F"/>
                </a:solidFill>
                <a:latin typeface="Times New Roman"/>
                <a:ea typeface="Times New Roman"/>
                <a:cs typeface="Times New Roman"/>
                <a:sym typeface="Times New Roman"/>
              </a:rPr>
              <a:t>|</a:t>
            </a:r>
            <a:r>
              <a:rPr b="1" i="0" lang="en-IN" sz="2400" u="none" cap="none" strike="noStrike">
                <a:solidFill>
                  <a:srgbClr val="3F3F3F"/>
                </a:solidFill>
                <a:latin typeface="Times New Roman"/>
                <a:ea typeface="Times New Roman"/>
                <a:cs typeface="Times New Roman"/>
                <a:sym typeface="Times New Roman"/>
              </a:rPr>
              <a:t>=100010=100000-10 </a:t>
            </a:r>
            <a:endParaRPr b="1" i="0" sz="2400" u="none" cap="none" strike="noStrike">
              <a:solidFill>
                <a:srgbClr val="3F3F3F"/>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760"/>
              <a:buFont typeface="Noto Sans Symbols"/>
              <a:buNone/>
            </a:pPr>
            <a:r>
              <a:rPr b="0" i="0" lang="en-IN" sz="2200" u="none" cap="none" strike="noStrike">
                <a:solidFill>
                  <a:srgbClr val="3F3F3F"/>
                </a:solidFill>
                <a:latin typeface="Times New Roman"/>
                <a:ea typeface="Times New Roman"/>
                <a:cs typeface="Times New Roman"/>
                <a:sym typeface="Times New Roman"/>
              </a:rPr>
              <a:t>     Thus as in the above example used reduce the number of non zero digit with the help of the redundant expression. For any given integer E,  E&lt;2^n ,the time complexity of computing    C= M</a:t>
            </a:r>
            <a:r>
              <a:rPr b="0" baseline="30000" i="0" lang="en-IN" sz="2200" u="none" cap="none" strike="noStrike">
                <a:solidFill>
                  <a:srgbClr val="3F3F3F"/>
                </a:solidFill>
                <a:latin typeface="Times New Roman"/>
                <a:ea typeface="Times New Roman"/>
                <a:cs typeface="Times New Roman"/>
                <a:sym typeface="Times New Roman"/>
              </a:rPr>
              <a:t>E</a:t>
            </a:r>
            <a:r>
              <a:rPr b="0" i="0" lang="en-IN" sz="2200" u="none" cap="none" strike="noStrike">
                <a:solidFill>
                  <a:srgbClr val="3F3F3F"/>
                </a:solidFill>
                <a:latin typeface="Times New Roman"/>
                <a:ea typeface="Times New Roman"/>
                <a:cs typeface="Times New Roman"/>
                <a:sym typeface="Times New Roman"/>
              </a:rPr>
              <a:t> mod N is  (n+|n/2 |+1) Tn ,Tn is the time for each modular multiplication. By applying the recording sccheme and using redundant binary algorithm we reduce the no. of operations that needs to be performed as it can be seen from the next slide.</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760"/>
              <a:buFont typeface="Noto Sans Symbols"/>
              <a:buNone/>
            </a:pPr>
            <a:r>
              <a:t/>
            </a:r>
            <a:endParaRPr b="0" i="0" sz="2200" u="none" cap="none" strike="noStrike">
              <a:solidFill>
                <a:srgbClr val="3F3F3F"/>
              </a:solidFill>
              <a:latin typeface="Times New Roman"/>
              <a:ea typeface="Times New Roman"/>
              <a:cs typeface="Times New Roman"/>
              <a:sym typeface="Times New Roman"/>
            </a:endParaRPr>
          </a:p>
        </p:txBody>
      </p:sp>
      <p:cxnSp>
        <p:nvCxnSpPr>
          <p:cNvPr id="559" name="Shape 559"/>
          <p:cNvCxnSpPr/>
          <p:nvPr/>
        </p:nvCxnSpPr>
        <p:spPr>
          <a:xfrm>
            <a:off x="6228184" y="2428868"/>
            <a:ext cx="144016" cy="0"/>
          </a:xfrm>
          <a:prstGeom prst="straightConnector1">
            <a:avLst/>
          </a:prstGeom>
          <a:noFill/>
          <a:ln cap="rnd" cmpd="sng" w="9525">
            <a:solidFill>
              <a:schemeClr val="dk1"/>
            </a:solidFill>
            <a:prstDash val="solid"/>
            <a:round/>
            <a:headEnd len="sm" w="sm" type="none"/>
            <a:tailEnd len="sm" w="sm" type="none"/>
          </a:ln>
        </p:spPr>
      </p:cxnSp>
      <p:cxnSp>
        <p:nvCxnSpPr>
          <p:cNvPr id="560" name="Shape 560"/>
          <p:cNvCxnSpPr/>
          <p:nvPr/>
        </p:nvCxnSpPr>
        <p:spPr>
          <a:xfrm>
            <a:off x="5457525" y="2887575"/>
            <a:ext cx="115500" cy="0"/>
          </a:xfrm>
          <a:prstGeom prst="straightConnector1">
            <a:avLst/>
          </a:prstGeom>
          <a:noFill/>
          <a:ln cap="rnd" cmpd="sng" w="9525">
            <a:solidFill>
              <a:schemeClr val="dk1"/>
            </a:solidFill>
            <a:prstDash val="solid"/>
            <a:round/>
            <a:headEnd len="sm" w="sm" type="none"/>
            <a:tailEnd len="sm" w="sm" type="none"/>
          </a:ln>
        </p:spPr>
      </p:cxn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0" st="0"/>
                                            </p:txEl>
                                          </p:spTgt>
                                        </p:tgtEl>
                                        <p:attrNameLst>
                                          <p:attrName>style.visibility</p:attrName>
                                        </p:attrNameLst>
                                      </p:cBhvr>
                                      <p:to>
                                        <p:strVal val="visible"/>
                                      </p:to>
                                    </p:set>
                                    <p:animEffect filter="fade" transition="in">
                                      <p:cBhvr>
                                        <p:cTn dur="500"/>
                                        <p:tgtEl>
                                          <p:spTgt spid="5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1" st="1"/>
                                            </p:txEl>
                                          </p:spTgt>
                                        </p:tgtEl>
                                        <p:attrNameLst>
                                          <p:attrName>style.visibility</p:attrName>
                                        </p:attrNameLst>
                                      </p:cBhvr>
                                      <p:to>
                                        <p:strVal val="visible"/>
                                      </p:to>
                                    </p:set>
                                    <p:animEffect filter="fade" transition="in">
                                      <p:cBhvr>
                                        <p:cTn dur="500"/>
                                        <p:tgtEl>
                                          <p:spTgt spid="5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2" st="2"/>
                                            </p:txEl>
                                          </p:spTgt>
                                        </p:tgtEl>
                                        <p:attrNameLst>
                                          <p:attrName>style.visibility</p:attrName>
                                        </p:attrNameLst>
                                      </p:cBhvr>
                                      <p:to>
                                        <p:strVal val="visible"/>
                                      </p:to>
                                    </p:set>
                                    <p:animEffect filter="fade" transition="in">
                                      <p:cBhvr>
                                        <p:cTn dur="500"/>
                                        <p:tgtEl>
                                          <p:spTgt spid="5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3" st="3"/>
                                            </p:txEl>
                                          </p:spTgt>
                                        </p:tgtEl>
                                        <p:attrNameLst>
                                          <p:attrName>style.visibility</p:attrName>
                                        </p:attrNameLst>
                                      </p:cBhvr>
                                      <p:to>
                                        <p:strVal val="visible"/>
                                      </p:to>
                                    </p:set>
                                    <p:animEffect filter="fade" transition="in">
                                      <p:cBhvr>
                                        <p:cTn dur="500"/>
                                        <p:tgtEl>
                                          <p:spTgt spid="55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Shape 566"/>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Modular Exponentiation Algorithm(RECODING)</a:t>
            </a:r>
            <a:endParaRPr b="0" i="0" sz="3600" u="none" cap="none" strike="noStrike">
              <a:solidFill>
                <a:schemeClr val="lt2"/>
              </a:solidFill>
              <a:latin typeface="Century Gothic"/>
              <a:ea typeface="Century Gothic"/>
              <a:cs typeface="Century Gothic"/>
              <a:sym typeface="Century Gothic"/>
            </a:endParaRPr>
          </a:p>
        </p:txBody>
      </p:sp>
      <p:sp>
        <p:nvSpPr>
          <p:cNvPr id="567" name="Shape 567"/>
          <p:cNvSpPr txBox="1"/>
          <p:nvPr>
            <p:ph idx="1" type="body"/>
          </p:nvPr>
        </p:nvSpPr>
        <p:spPr>
          <a:xfrm>
            <a:off x="381000" y="2286000"/>
            <a:ext cx="83820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280"/>
              <a:buFont typeface="Noto Sans Symbols"/>
              <a:buChar char="▶"/>
            </a:pPr>
            <a:r>
              <a:rPr b="0" i="0" lang="en-IN" sz="2400" u="none" cap="none" strike="noStrike">
                <a:solidFill>
                  <a:srgbClr val="3F3F3F"/>
                </a:solidFill>
                <a:latin typeface="Times New Roman"/>
                <a:ea typeface="Times New Roman"/>
                <a:cs typeface="Times New Roman"/>
                <a:sym typeface="Times New Roman"/>
              </a:rPr>
              <a:t>The average number of non-zero’s after applying the recoding algorithm for the integers distributive in the range of 2^(n-1) and (2^n) -1 can be calculated by the following equation:</a:t>
            </a:r>
            <a:br>
              <a:rPr b="0" i="0" lang="en-IN" sz="1800" u="none" cap="none" strike="noStrike">
                <a:solidFill>
                  <a:srgbClr val="3F3F3F"/>
                </a:solidFill>
                <a:latin typeface="Times New Roman"/>
                <a:ea typeface="Times New Roman"/>
                <a:cs typeface="Times New Roman"/>
                <a:sym typeface="Times New Roman"/>
              </a:rPr>
            </a:br>
            <a:br>
              <a:rPr b="0" i="0" lang="en-IN" sz="1600" u="none" cap="none" strike="noStrike">
                <a:solidFill>
                  <a:srgbClr val="3F3F3F"/>
                </a:solidFill>
                <a:latin typeface="Times New Roman"/>
                <a:ea typeface="Times New Roman"/>
                <a:cs typeface="Times New Roman"/>
                <a:sym typeface="Times New Roman"/>
              </a:rPr>
            </a:br>
            <a:br>
              <a:rPr b="0" i="0" lang="en-IN" sz="1600" u="none" cap="none" strike="noStrike">
                <a:solidFill>
                  <a:srgbClr val="3F3F3F"/>
                </a:solidFill>
                <a:latin typeface="Times New Roman"/>
                <a:ea typeface="Times New Roman"/>
                <a:cs typeface="Times New Roman"/>
                <a:sym typeface="Times New Roman"/>
              </a:rPr>
            </a:br>
            <a:br>
              <a:rPr b="0" i="0" lang="en-IN" sz="1600" u="none" cap="none" strike="noStrike">
                <a:solidFill>
                  <a:srgbClr val="3F3F3F"/>
                </a:solidFill>
                <a:latin typeface="Times New Roman"/>
                <a:ea typeface="Times New Roman"/>
                <a:cs typeface="Times New Roman"/>
                <a:sym typeface="Times New Roman"/>
              </a:rPr>
            </a:br>
            <a:br>
              <a:rPr b="0" i="0" lang="en-IN" sz="1600" u="none" cap="none" strike="noStrike">
                <a:solidFill>
                  <a:srgbClr val="3F3F3F"/>
                </a:solidFill>
                <a:latin typeface="Times New Roman"/>
                <a:ea typeface="Times New Roman"/>
                <a:cs typeface="Times New Roman"/>
                <a:sym typeface="Times New Roman"/>
              </a:rPr>
            </a:br>
            <a:endParaRPr b="0" i="0" sz="16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280"/>
              <a:buFont typeface="Noto Sans Symbols"/>
              <a:buNone/>
            </a:pPr>
            <a:r>
              <a:rPr b="0" i="0" lang="en-IN" sz="1600" u="none" cap="none" strike="noStrike">
                <a:solidFill>
                  <a:srgbClr val="3F3F3F"/>
                </a:solidFill>
                <a:latin typeface="Times New Roman"/>
                <a:ea typeface="Times New Roman"/>
                <a:cs typeface="Times New Roman"/>
                <a:sym typeface="Times New Roman"/>
              </a:rPr>
              <a:t>   </a:t>
            </a:r>
            <a:endParaRPr b="0" i="0" sz="1600" u="none" cap="none" strike="noStrike">
              <a:solidFill>
                <a:srgbClr val="3F3F3F"/>
              </a:solidFill>
              <a:latin typeface="Times New Roman"/>
              <a:ea typeface="Times New Roman"/>
              <a:cs typeface="Times New Roman"/>
              <a:sym typeface="Times New Roman"/>
            </a:endParaRPr>
          </a:p>
        </p:txBody>
      </p:sp>
      <p:pic>
        <p:nvPicPr>
          <p:cNvPr descr="C:\Users\Jasbir Singh\Desktop\Preziimg3.JPG" id="568" name="Shape 568"/>
          <p:cNvPicPr preferRelativeResize="0"/>
          <p:nvPr/>
        </p:nvPicPr>
        <p:blipFill rotWithShape="1">
          <a:blip r:embed="rId3">
            <a:alphaModFix/>
          </a:blip>
          <a:srcRect b="0" l="0" r="0" t="0"/>
          <a:stretch/>
        </p:blipFill>
        <p:spPr>
          <a:xfrm>
            <a:off x="2990225" y="3841198"/>
            <a:ext cx="2120775" cy="1308141"/>
          </a:xfrm>
          <a:prstGeom prst="rect">
            <a:avLst/>
          </a:prstGeom>
          <a:noFill/>
          <a:ln>
            <a:noFill/>
          </a:ln>
        </p:spPr>
      </p:pic>
      <p:sp>
        <p:nvSpPr>
          <p:cNvPr id="569" name="Shape 569"/>
          <p:cNvSpPr txBox="1"/>
          <p:nvPr/>
        </p:nvSpPr>
        <p:spPr>
          <a:xfrm>
            <a:off x="594350" y="5608325"/>
            <a:ext cx="7742100" cy="94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Times New Roman"/>
                <a:ea typeface="Times New Roman"/>
                <a:cs typeface="Times New Roman"/>
                <a:sym typeface="Times New Roman"/>
              </a:rPr>
              <a:t>where f(i) is the number of non zero’s after execution of the recoding scheme to the integer 2</a:t>
            </a:r>
            <a:r>
              <a:rPr b="0" baseline="30000" i="0" lang="en-IN" sz="2400" u="none" cap="none" strike="noStrike">
                <a:solidFill>
                  <a:srgbClr val="000000"/>
                </a:solidFill>
                <a:latin typeface="Times New Roman"/>
                <a:ea typeface="Times New Roman"/>
                <a:cs typeface="Times New Roman"/>
                <a:sym typeface="Times New Roman"/>
              </a:rPr>
              <a:t>n-1</a:t>
            </a:r>
            <a:r>
              <a:rPr b="0" i="0" lang="en-IN" sz="2400" u="none" cap="none" strike="noStrike">
                <a:solidFill>
                  <a:srgbClr val="000000"/>
                </a:solidFill>
                <a:latin typeface="Times New Roman"/>
                <a:ea typeface="Times New Roman"/>
                <a:cs typeface="Times New Roman"/>
                <a:sym typeface="Times New Roman"/>
              </a:rPr>
              <a:t> +i. ( i=0,1,2,.....,2</a:t>
            </a:r>
            <a:r>
              <a:rPr b="0" baseline="30000" i="0" lang="en-IN" sz="2400" u="none" cap="none" strike="noStrike">
                <a:solidFill>
                  <a:srgbClr val="000000"/>
                </a:solidFill>
                <a:latin typeface="Times New Roman"/>
                <a:ea typeface="Times New Roman"/>
                <a:cs typeface="Times New Roman"/>
                <a:sym typeface="Times New Roman"/>
              </a:rPr>
              <a:t>n-1</a:t>
            </a:r>
            <a:r>
              <a:rPr b="0" i="0" lang="en-IN" sz="2400" u="none" cap="none" strike="noStrike">
                <a:solidFill>
                  <a:srgbClr val="000000"/>
                </a:solidFill>
                <a:latin typeface="Times New Roman"/>
                <a:ea typeface="Times New Roman"/>
                <a:cs typeface="Times New Roman"/>
                <a:sym typeface="Times New Roman"/>
              </a:rPr>
              <a:t> -1).</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xEl>
                                              <p:pRg end="0" st="0"/>
                                            </p:txEl>
                                          </p:spTgt>
                                        </p:tgtEl>
                                        <p:attrNameLst>
                                          <p:attrName>style.visibility</p:attrName>
                                        </p:attrNameLst>
                                      </p:cBhvr>
                                      <p:to>
                                        <p:strVal val="visible"/>
                                      </p:to>
                                    </p:set>
                                    <p:animEffect filter="fade" transition="in">
                                      <p:cBhvr>
                                        <p:cTn dur="500"/>
                                        <p:tgtEl>
                                          <p:spTgt spid="5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xEl>
                                              <p:pRg end="1" st="1"/>
                                            </p:txEl>
                                          </p:spTgt>
                                        </p:tgtEl>
                                        <p:attrNameLst>
                                          <p:attrName>style.visibility</p:attrName>
                                        </p:attrNameLst>
                                      </p:cBhvr>
                                      <p:to>
                                        <p:strVal val="visible"/>
                                      </p:to>
                                    </p:set>
                                    <p:animEffect filter="fade" transition="in">
                                      <p:cBhvr>
                                        <p:cTn dur="500"/>
                                        <p:tgtEl>
                                          <p:spTgt spid="5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500"/>
                                        <p:tgtEl>
                                          <p:spTgt spid="5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txBox="1"/>
          <p:nvPr>
            <p:ph type="title"/>
          </p:nvPr>
        </p:nvSpPr>
        <p:spPr>
          <a:xfrm>
            <a:off x="866216" y="973668"/>
            <a:ext cx="65712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Modular Exponentiation Algorithm(RECODING)</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2"/>
              </a:buClr>
              <a:buSzPts val="3600"/>
              <a:buFont typeface="Century Gothic"/>
              <a:buNone/>
            </a:pPr>
            <a:r>
              <a:t/>
            </a:r>
            <a:endParaRPr b="0" i="0" sz="3600" u="none" cap="none" strike="noStrike">
              <a:solidFill>
                <a:schemeClr val="lt2"/>
              </a:solidFill>
              <a:latin typeface="Century Gothic"/>
              <a:ea typeface="Century Gothic"/>
              <a:cs typeface="Century Gothic"/>
              <a:sym typeface="Century Gothic"/>
            </a:endParaRPr>
          </a:p>
        </p:txBody>
      </p:sp>
      <p:sp>
        <p:nvSpPr>
          <p:cNvPr id="576" name="Shape 576"/>
          <p:cNvSpPr txBox="1"/>
          <p:nvPr>
            <p:ph idx="1" type="body"/>
          </p:nvPr>
        </p:nvSpPr>
        <p:spPr>
          <a:xfrm>
            <a:off x="304801" y="2603500"/>
            <a:ext cx="3838800" cy="341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accent1"/>
              </a:buClr>
              <a:buSzPts val="1440"/>
              <a:buFont typeface="Noto Sans Symbols"/>
              <a:buNone/>
            </a:pPr>
            <a:r>
              <a:rPr b="0" i="0" lang="en-IN" sz="1800" u="none" cap="none" strike="noStrike">
                <a:solidFill>
                  <a:srgbClr val="3F3F3F"/>
                </a:solidFill>
                <a:latin typeface="Century Gothic"/>
                <a:ea typeface="Century Gothic"/>
                <a:cs typeface="Century Gothic"/>
                <a:sym typeface="Century Gothic"/>
              </a:rPr>
              <a:t>As we can see from table 1 that the number of reduced non</a:t>
            </a:r>
            <a:r>
              <a:rPr lang="en-IN"/>
              <a:t>-</a:t>
            </a:r>
            <a:r>
              <a:rPr b="0" i="0" lang="en-IN" sz="1800" u="none" cap="none" strike="noStrike">
                <a:solidFill>
                  <a:srgbClr val="3F3F3F"/>
                </a:solidFill>
                <a:latin typeface="Century Gothic"/>
                <a:ea typeface="Century Gothic"/>
                <a:cs typeface="Century Gothic"/>
                <a:sym typeface="Century Gothic"/>
              </a:rPr>
              <a:t> zero terms for keys of different sizes.With the increasing key size the number of non</a:t>
            </a:r>
            <a:r>
              <a:rPr lang="en-IN"/>
              <a:t>-</a:t>
            </a:r>
            <a:r>
              <a:rPr b="0" i="0" lang="en-IN" sz="1800" u="none" cap="none" strike="noStrike">
                <a:solidFill>
                  <a:srgbClr val="3F3F3F"/>
                </a:solidFill>
                <a:latin typeface="Century Gothic"/>
                <a:ea typeface="Century Gothic"/>
                <a:cs typeface="Century Gothic"/>
                <a:sym typeface="Century Gothic"/>
              </a:rPr>
              <a:t> zero terms are reduced hence</a:t>
            </a:r>
            <a:r>
              <a:rPr lang="en-IN"/>
              <a:t>.</a:t>
            </a:r>
            <a:r>
              <a:rPr b="0" i="0" lang="en-IN" sz="1800" u="none" cap="none" strike="noStrike">
                <a:solidFill>
                  <a:srgbClr val="3F3F3F"/>
                </a:solidFill>
                <a:latin typeface="Century Gothic"/>
                <a:ea typeface="Century Gothic"/>
                <a:cs typeface="Century Gothic"/>
                <a:sym typeface="Century Gothic"/>
              </a:rPr>
              <a:t> </a:t>
            </a:r>
            <a:endParaRPr b="0" i="0" sz="1800" u="none" cap="none" strike="noStrike">
              <a:solidFill>
                <a:srgbClr val="3F3F3F"/>
              </a:solidFill>
              <a:latin typeface="Century Gothic"/>
              <a:ea typeface="Century Gothic"/>
              <a:cs typeface="Century Gothic"/>
              <a:sym typeface="Century Gothic"/>
            </a:endParaRPr>
          </a:p>
        </p:txBody>
      </p:sp>
      <p:pic>
        <p:nvPicPr>
          <p:cNvPr descr="C:\Users\Jasbir Singh\Desktop\Preziimg4.JPG" id="577" name="Shape 577"/>
          <p:cNvPicPr preferRelativeResize="0"/>
          <p:nvPr/>
        </p:nvPicPr>
        <p:blipFill rotWithShape="1">
          <a:blip r:embed="rId3">
            <a:alphaModFix/>
          </a:blip>
          <a:srcRect b="0" l="0" r="0" t="0"/>
          <a:stretch/>
        </p:blipFill>
        <p:spPr>
          <a:xfrm>
            <a:off x="4331575" y="2820525"/>
            <a:ext cx="4397224" cy="353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Shape 582"/>
          <p:cNvSpPr txBox="1"/>
          <p:nvPr>
            <p:ph type="title"/>
          </p:nvPr>
        </p:nvSpPr>
        <p:spPr>
          <a:xfrm>
            <a:off x="866216" y="857127"/>
            <a:ext cx="6571060" cy="7069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Modular Exponentiation Algorithm(</a:t>
            </a:r>
            <a:r>
              <a:rPr b="0" i="0" lang="en-IN" sz="2400" u="none" cap="none" strike="noStrike">
                <a:solidFill>
                  <a:schemeClr val="lt2"/>
                </a:solidFill>
                <a:latin typeface="Century Gothic"/>
                <a:ea typeface="Century Gothic"/>
                <a:cs typeface="Century Gothic"/>
                <a:sym typeface="Century Gothic"/>
              </a:rPr>
              <a:t>MONTOGOMERY REDUCTION</a:t>
            </a:r>
            <a:r>
              <a:rPr b="0" i="0" lang="en-IN" sz="3600" u="none" cap="none" strike="noStrike">
                <a:solidFill>
                  <a:schemeClr val="lt2"/>
                </a:solidFill>
                <a:latin typeface="Century Gothic"/>
                <a:ea typeface="Century Gothic"/>
                <a:cs typeface="Century Gothic"/>
                <a:sym typeface="Century Gothic"/>
              </a:rPr>
              <a:t>)</a:t>
            </a:r>
            <a:endParaRPr b="0" i="0" sz="3600" u="none" cap="none" strike="noStrike">
              <a:solidFill>
                <a:schemeClr val="lt2"/>
              </a:solidFill>
              <a:latin typeface="Century Gothic"/>
              <a:ea typeface="Century Gothic"/>
              <a:cs typeface="Century Gothic"/>
              <a:sym typeface="Century Gothic"/>
            </a:endParaRPr>
          </a:p>
        </p:txBody>
      </p:sp>
      <p:sp>
        <p:nvSpPr>
          <p:cNvPr id="583" name="Shape 583"/>
          <p:cNvSpPr txBox="1"/>
          <p:nvPr>
            <p:ph idx="1" type="body"/>
          </p:nvPr>
        </p:nvSpPr>
        <p:spPr>
          <a:xfrm>
            <a:off x="381000" y="2514600"/>
            <a:ext cx="8405842" cy="40259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chemeClr val="accent1"/>
              </a:buClr>
              <a:buSzPts val="1800"/>
              <a:buFont typeface="Noto Sans Symbols"/>
              <a:buChar char="▶"/>
            </a:pPr>
            <a:r>
              <a:rPr b="0" i="0" lang="en-IN" sz="1800" u="none" cap="none" strike="noStrike">
                <a:solidFill>
                  <a:srgbClr val="000000"/>
                </a:solidFill>
                <a:latin typeface="Times New Roman"/>
                <a:ea typeface="Times New Roman"/>
                <a:cs typeface="Times New Roman"/>
                <a:sym typeface="Times New Roman"/>
              </a:rPr>
              <a:t>Now in order to perform a modular exponentiation we use the montgomery multiplication </a:t>
            </a:r>
            <a:r>
              <a:rPr b="0" i="0" lang="en-IN" sz="1800" u="none" cap="none" strike="noStrike">
                <a:solidFill>
                  <a:srgbClr val="222222"/>
                </a:solidFill>
                <a:latin typeface="Times New Roman"/>
                <a:ea typeface="Times New Roman"/>
                <a:cs typeface="Times New Roman"/>
                <a:sym typeface="Times New Roman"/>
              </a:rPr>
              <a:t>Montgomery modular multiplication, more commonly referred to as Montgomery multiplication, is a method for performing fast modular multiplication. </a:t>
            </a:r>
            <a:r>
              <a:rPr b="0" i="0" lang="en-IN" sz="1800" u="none" cap="none" strike="noStrike">
                <a:solidFill>
                  <a:srgbClr val="000000"/>
                </a:solidFill>
                <a:latin typeface="Times New Roman"/>
                <a:ea typeface="Times New Roman"/>
                <a:cs typeface="Times New Roman"/>
                <a:sym typeface="Times New Roman"/>
              </a:rPr>
              <a:t>For computations using montgomery multiplication , first perform modular exponentiation in Montgomery form   ,and then convert back the obtained result out of montgomery form to obtain the required result i.e </a:t>
            </a:r>
            <a:br>
              <a:rPr b="0" i="0" lang="en-IN" sz="1800" u="none" cap="none" strike="noStrike">
                <a:solidFill>
                  <a:srgbClr val="000000"/>
                </a:solidFill>
                <a:latin typeface="Times New Roman"/>
                <a:ea typeface="Times New Roman"/>
                <a:cs typeface="Times New Roman"/>
                <a:sym typeface="Times New Roman"/>
              </a:rPr>
            </a:br>
            <a:r>
              <a:rPr b="0" i="0" lang="en-IN" sz="1800" u="none" cap="none" strike="noStrike">
                <a:solidFill>
                  <a:srgbClr val="000000"/>
                </a:solidFill>
                <a:latin typeface="Times New Roman"/>
                <a:ea typeface="Times New Roman"/>
                <a:cs typeface="Times New Roman"/>
                <a:sym typeface="Times New Roman"/>
              </a:rPr>
              <a:t>C =M^E mod N.</a:t>
            </a:r>
            <a:endParaRPr b="0" i="0" sz="1800" u="none" cap="none" strike="noStrike">
              <a:solidFill>
                <a:srgbClr val="3F3F3F"/>
              </a:solidFill>
              <a:latin typeface="Century Gothic"/>
              <a:ea typeface="Century Gothic"/>
              <a:cs typeface="Century Gothic"/>
              <a:sym typeface="Century Gothic"/>
            </a:endParaRPr>
          </a:p>
          <a:p>
            <a:pPr indent="0" lvl="0" marL="0" marR="0" rtl="0" algn="just">
              <a:lnSpc>
                <a:spcPct val="80000"/>
              </a:lnSpc>
              <a:spcBef>
                <a:spcPts val="0"/>
              </a:spcBef>
              <a:spcAft>
                <a:spcPts val="0"/>
              </a:spcAft>
              <a:buClr>
                <a:schemeClr val="accent1"/>
              </a:buClr>
              <a:buSzPts val="874"/>
              <a:buFont typeface="Noto Sans Symbols"/>
              <a:buNone/>
            </a:pPr>
            <a:r>
              <a:t/>
            </a:r>
            <a:endParaRPr b="0" i="0" sz="1092" u="none" cap="none" strike="noStrike">
              <a:solidFill>
                <a:srgbClr val="000000"/>
              </a:solidFill>
              <a:latin typeface="Times New Roman"/>
              <a:ea typeface="Times New Roman"/>
              <a:cs typeface="Times New Roman"/>
              <a:sym typeface="Times New Roman"/>
            </a:endParaRPr>
          </a:p>
          <a:p>
            <a:pPr indent="-304292" lvl="0" marL="342900" marR="0" rtl="0" algn="just">
              <a:lnSpc>
                <a:spcPct val="80000"/>
              </a:lnSpc>
              <a:spcBef>
                <a:spcPts val="0"/>
              </a:spcBef>
              <a:spcAft>
                <a:spcPts val="0"/>
              </a:spcAft>
              <a:buClr>
                <a:schemeClr val="accent1"/>
              </a:buClr>
              <a:buSzPts val="608"/>
              <a:buFont typeface="Noto Sans Symbols"/>
              <a:buNone/>
            </a:pPr>
            <a:r>
              <a:t/>
            </a:r>
            <a:endParaRPr b="0" i="0" sz="76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1000"/>
              </a:spcBef>
              <a:spcAft>
                <a:spcPts val="0"/>
              </a:spcAft>
              <a:buClr>
                <a:schemeClr val="accent1"/>
              </a:buClr>
              <a:buSzPts val="798"/>
              <a:buFont typeface="Noto Sans Symbols"/>
              <a:buNone/>
            </a:pPr>
            <a:br>
              <a:rPr b="0" i="0" lang="en-IN" sz="997" u="none" cap="none" strike="noStrike">
                <a:solidFill>
                  <a:srgbClr val="3F3F3F"/>
                </a:solidFill>
                <a:latin typeface="Times New Roman"/>
                <a:ea typeface="Times New Roman"/>
                <a:cs typeface="Times New Roman"/>
                <a:sym typeface="Times New Roman"/>
              </a:rPr>
            </a:br>
            <a:br>
              <a:rPr b="0" i="0" lang="en-IN" sz="997" u="none" cap="none" strike="noStrike">
                <a:solidFill>
                  <a:srgbClr val="3F3F3F"/>
                </a:solidFill>
                <a:latin typeface="Times New Roman"/>
                <a:ea typeface="Times New Roman"/>
                <a:cs typeface="Times New Roman"/>
                <a:sym typeface="Times New Roman"/>
              </a:rPr>
            </a:br>
            <a:endParaRPr b="0" i="0" sz="997" u="none" cap="none" strike="noStrike">
              <a:solidFill>
                <a:srgbClr val="3F3F3F"/>
              </a:solidFill>
              <a:latin typeface="Times New Roman"/>
              <a:ea typeface="Times New Roman"/>
              <a:cs typeface="Times New Roman"/>
              <a:sym typeface="Times New Roman"/>
            </a:endParaRPr>
          </a:p>
          <a:p>
            <a:pPr indent="0" lvl="0" marL="0" marR="0" rtl="0" algn="l">
              <a:lnSpc>
                <a:spcPct val="80000"/>
              </a:lnSpc>
              <a:spcBef>
                <a:spcPts val="1000"/>
              </a:spcBef>
              <a:spcAft>
                <a:spcPts val="0"/>
              </a:spcAft>
              <a:buClr>
                <a:schemeClr val="accent1"/>
              </a:buClr>
              <a:buSzPts val="608"/>
              <a:buFont typeface="Noto Sans Symbols"/>
              <a:buNone/>
            </a:pPr>
            <a:br>
              <a:rPr b="0" i="0" lang="en-IN" sz="760" u="none" cap="none" strike="noStrike">
                <a:solidFill>
                  <a:srgbClr val="3F3F3F"/>
                </a:solidFill>
                <a:latin typeface="Century Gothic"/>
                <a:ea typeface="Century Gothic"/>
                <a:cs typeface="Century Gothic"/>
                <a:sym typeface="Century Gothic"/>
              </a:rPr>
            </a:br>
            <a:endParaRPr b="0" i="0" sz="760" u="none" cap="none" strike="noStrike">
              <a:solidFill>
                <a:srgbClr val="000000"/>
              </a:solidFill>
              <a:latin typeface="Times New Roman"/>
              <a:ea typeface="Times New Roman"/>
              <a:cs typeface="Times New Roman"/>
              <a:sym typeface="Times New Roman"/>
            </a:endParaRPr>
          </a:p>
          <a:p>
            <a:pPr indent="-304292" lvl="0" marL="342900" marR="0" rtl="0" algn="just">
              <a:lnSpc>
                <a:spcPct val="80000"/>
              </a:lnSpc>
              <a:spcBef>
                <a:spcPts val="0"/>
              </a:spcBef>
              <a:spcAft>
                <a:spcPts val="0"/>
              </a:spcAft>
              <a:buClr>
                <a:schemeClr val="accent1"/>
              </a:buClr>
              <a:buSzPts val="608"/>
              <a:buFont typeface="Noto Sans Symbols"/>
              <a:buNone/>
            </a:pPr>
            <a:r>
              <a:t/>
            </a:r>
            <a:endParaRPr b="0" i="0" sz="760" u="none" cap="none" strike="noStrike">
              <a:solidFill>
                <a:srgbClr val="3F3F3F"/>
              </a:solidFill>
              <a:latin typeface="Century Gothic"/>
              <a:ea typeface="Century Gothic"/>
              <a:cs typeface="Century Gothic"/>
              <a:sym typeface="Century Gothic"/>
            </a:endParaRPr>
          </a:p>
          <a:p>
            <a:pPr indent="0" lvl="0" marL="457200" marR="0" rtl="0" algn="just">
              <a:lnSpc>
                <a:spcPct val="80000"/>
              </a:lnSpc>
              <a:spcBef>
                <a:spcPts val="0"/>
              </a:spcBef>
              <a:spcAft>
                <a:spcPts val="0"/>
              </a:spcAft>
              <a:buClr>
                <a:schemeClr val="accent1"/>
              </a:buClr>
              <a:buSzPts val="608"/>
              <a:buFont typeface="Noto Sans Symbols"/>
              <a:buNone/>
            </a:pPr>
            <a:r>
              <a:rPr b="0" i="0" lang="en-IN" sz="760" u="none" cap="none" strike="noStrike">
                <a:solidFill>
                  <a:srgbClr val="000000"/>
                </a:solidFill>
                <a:latin typeface="Times New Roman"/>
                <a:ea typeface="Times New Roman"/>
                <a:cs typeface="Times New Roman"/>
                <a:sym typeface="Times New Roman"/>
              </a:rPr>
              <a:t>       </a:t>
            </a:r>
            <a:br>
              <a:rPr b="0" i="0" lang="en-IN" sz="760" u="none" cap="none" strike="noStrike">
                <a:solidFill>
                  <a:srgbClr val="000000"/>
                </a:solidFill>
                <a:latin typeface="Times New Roman"/>
                <a:ea typeface="Times New Roman"/>
                <a:cs typeface="Times New Roman"/>
                <a:sym typeface="Times New Roman"/>
              </a:rPr>
            </a:br>
            <a:endParaRPr b="0" i="0" sz="760" u="none" cap="none" strike="noStrike">
              <a:solidFill>
                <a:srgbClr val="000000"/>
              </a:solidFill>
              <a:latin typeface="Times New Roman"/>
              <a:ea typeface="Times New Roman"/>
              <a:cs typeface="Times New Roman"/>
              <a:sym typeface="Times New Roman"/>
            </a:endParaRPr>
          </a:p>
          <a:p>
            <a:pPr indent="0" lvl="0" marL="457200" marR="0" rtl="0" algn="just">
              <a:lnSpc>
                <a:spcPct val="80000"/>
              </a:lnSpc>
              <a:spcBef>
                <a:spcPts val="0"/>
              </a:spcBef>
              <a:spcAft>
                <a:spcPts val="0"/>
              </a:spcAft>
              <a:buClr>
                <a:schemeClr val="accent1"/>
              </a:buClr>
              <a:buSzPts val="608"/>
              <a:buFont typeface="Noto Sans Symbols"/>
              <a:buNone/>
            </a:pPr>
            <a:r>
              <a:t/>
            </a:r>
            <a:endParaRPr b="0" i="0" sz="760" u="none" cap="none" strike="noStrike">
              <a:solidFill>
                <a:srgbClr val="3F3F3F"/>
              </a:solidFill>
              <a:latin typeface="Century Gothic"/>
              <a:ea typeface="Century Gothic"/>
              <a:cs typeface="Century Gothic"/>
              <a:sym typeface="Century Gothic"/>
            </a:endParaRPr>
          </a:p>
          <a:p>
            <a:pPr indent="0" lvl="0" marL="0" marR="0" rtl="0" algn="l">
              <a:lnSpc>
                <a:spcPct val="80000"/>
              </a:lnSpc>
              <a:spcBef>
                <a:spcPts val="1000"/>
              </a:spcBef>
              <a:spcAft>
                <a:spcPts val="0"/>
              </a:spcAft>
              <a:buClr>
                <a:schemeClr val="accent1"/>
              </a:buClr>
              <a:buSzPts val="608"/>
              <a:buFont typeface="Noto Sans Symbols"/>
              <a:buNone/>
            </a:pPr>
            <a:br>
              <a:rPr b="0" i="0" lang="en-IN" sz="760" u="none" cap="none" strike="noStrike">
                <a:solidFill>
                  <a:srgbClr val="3F3F3F"/>
                </a:solidFill>
                <a:latin typeface="Century Gothic"/>
                <a:ea typeface="Century Gothic"/>
                <a:cs typeface="Century Gothic"/>
                <a:sym typeface="Century Gothic"/>
              </a:rPr>
            </a:br>
            <a:br>
              <a:rPr b="0" i="0" lang="en-IN" sz="855" u="none" cap="none" strike="noStrike">
                <a:solidFill>
                  <a:srgbClr val="3F3F3F"/>
                </a:solidFill>
                <a:latin typeface="Century Gothic"/>
                <a:ea typeface="Century Gothic"/>
                <a:cs typeface="Century Gothic"/>
                <a:sym typeface="Century Gothic"/>
              </a:rPr>
            </a:br>
            <a:endParaRPr b="0" i="0" sz="855" u="none" cap="none" strike="noStrike">
              <a:solidFill>
                <a:srgbClr val="3F3F3F"/>
              </a:solidFill>
              <a:latin typeface="Century Gothic"/>
              <a:ea typeface="Century Gothic"/>
              <a:cs typeface="Century Gothic"/>
              <a:sym typeface="Century Gothic"/>
            </a:endParaRPr>
          </a:p>
        </p:txBody>
      </p:sp>
      <p:pic>
        <p:nvPicPr>
          <p:cNvPr descr="https://lh3.googleusercontent.com/woLErrO7EHGrMpB8B7ruGxOAmIrw4EX_zKxpa6n6YKngrXzj6MpJk4MrkflZko_E1kHxC6PL1x9AcO8BYmVHqH9nxeT0J1gxKHy5wnBoHv6teRQcIXxevEQGsO6-E7_jtg" id="584" name="Shape 584"/>
          <p:cNvPicPr preferRelativeResize="0"/>
          <p:nvPr/>
        </p:nvPicPr>
        <p:blipFill rotWithShape="1">
          <a:blip r:embed="rId3">
            <a:alphaModFix/>
          </a:blip>
          <a:srcRect b="0" l="0" r="0" t="0"/>
          <a:stretch/>
        </p:blipFill>
        <p:spPr>
          <a:xfrm>
            <a:off x="1123425" y="4998700"/>
            <a:ext cx="6420374" cy="1370825"/>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0" st="0"/>
                                            </p:txEl>
                                          </p:spTgt>
                                        </p:tgtEl>
                                        <p:attrNameLst>
                                          <p:attrName>style.visibility</p:attrName>
                                        </p:attrNameLst>
                                      </p:cBhvr>
                                      <p:to>
                                        <p:strVal val="visible"/>
                                      </p:to>
                                    </p:set>
                                    <p:animEffect filter="fade" transition="in">
                                      <p:cBhvr>
                                        <p:cTn dur="500"/>
                                        <p:tgtEl>
                                          <p:spTgt spid="5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1" st="1"/>
                                            </p:txEl>
                                          </p:spTgt>
                                        </p:tgtEl>
                                        <p:attrNameLst>
                                          <p:attrName>style.visibility</p:attrName>
                                        </p:attrNameLst>
                                      </p:cBhvr>
                                      <p:to>
                                        <p:strVal val="visible"/>
                                      </p:to>
                                    </p:set>
                                    <p:animEffect filter="fade" transition="in">
                                      <p:cBhvr>
                                        <p:cTn dur="500"/>
                                        <p:tgtEl>
                                          <p:spTgt spid="5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2" st="2"/>
                                            </p:txEl>
                                          </p:spTgt>
                                        </p:tgtEl>
                                        <p:attrNameLst>
                                          <p:attrName>style.visibility</p:attrName>
                                        </p:attrNameLst>
                                      </p:cBhvr>
                                      <p:to>
                                        <p:strVal val="visible"/>
                                      </p:to>
                                    </p:set>
                                    <p:animEffect filter="fade" transition="in">
                                      <p:cBhvr>
                                        <p:cTn dur="500"/>
                                        <p:tgtEl>
                                          <p:spTgt spid="5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3" st="3"/>
                                            </p:txEl>
                                          </p:spTgt>
                                        </p:tgtEl>
                                        <p:attrNameLst>
                                          <p:attrName>style.visibility</p:attrName>
                                        </p:attrNameLst>
                                      </p:cBhvr>
                                      <p:to>
                                        <p:strVal val="visible"/>
                                      </p:to>
                                    </p:set>
                                    <p:animEffect filter="fade" transition="in">
                                      <p:cBhvr>
                                        <p:cTn dur="500"/>
                                        <p:tgtEl>
                                          <p:spTgt spid="5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4" st="4"/>
                                            </p:txEl>
                                          </p:spTgt>
                                        </p:tgtEl>
                                        <p:attrNameLst>
                                          <p:attrName>style.visibility</p:attrName>
                                        </p:attrNameLst>
                                      </p:cBhvr>
                                      <p:to>
                                        <p:strVal val="visible"/>
                                      </p:to>
                                    </p:set>
                                    <p:animEffect filter="fade" transition="in">
                                      <p:cBhvr>
                                        <p:cTn dur="500"/>
                                        <p:tgtEl>
                                          <p:spTgt spid="5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5" st="5"/>
                                            </p:txEl>
                                          </p:spTgt>
                                        </p:tgtEl>
                                        <p:attrNameLst>
                                          <p:attrName>style.visibility</p:attrName>
                                        </p:attrNameLst>
                                      </p:cBhvr>
                                      <p:to>
                                        <p:strVal val="visible"/>
                                      </p:to>
                                    </p:set>
                                    <p:animEffect filter="fade" transition="in">
                                      <p:cBhvr>
                                        <p:cTn dur="500"/>
                                        <p:tgtEl>
                                          <p:spTgt spid="5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6" st="6"/>
                                            </p:txEl>
                                          </p:spTgt>
                                        </p:tgtEl>
                                        <p:attrNameLst>
                                          <p:attrName>style.visibility</p:attrName>
                                        </p:attrNameLst>
                                      </p:cBhvr>
                                      <p:to>
                                        <p:strVal val="visible"/>
                                      </p:to>
                                    </p:set>
                                    <p:animEffect filter="fade" transition="in">
                                      <p:cBhvr>
                                        <p:cTn dur="500"/>
                                        <p:tgtEl>
                                          <p:spTgt spid="5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7" st="7"/>
                                            </p:txEl>
                                          </p:spTgt>
                                        </p:tgtEl>
                                        <p:attrNameLst>
                                          <p:attrName>style.visibility</p:attrName>
                                        </p:attrNameLst>
                                      </p:cBhvr>
                                      <p:to>
                                        <p:strVal val="visible"/>
                                      </p:to>
                                    </p:set>
                                    <p:animEffect filter="fade" transition="in">
                                      <p:cBhvr>
                                        <p:cTn dur="500"/>
                                        <p:tgtEl>
                                          <p:spTgt spid="58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8" st="8"/>
                                            </p:txEl>
                                          </p:spTgt>
                                        </p:tgtEl>
                                        <p:attrNameLst>
                                          <p:attrName>style.visibility</p:attrName>
                                        </p:attrNameLst>
                                      </p:cBhvr>
                                      <p:to>
                                        <p:strVal val="visible"/>
                                      </p:to>
                                    </p:set>
                                    <p:animEffect filter="fade" transition="in">
                                      <p:cBhvr>
                                        <p:cTn dur="500"/>
                                        <p:tgtEl>
                                          <p:spTgt spid="58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500"/>
                                        <p:tgtEl>
                                          <p:spTgt spid="5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Shape 589"/>
          <p:cNvSpPr txBox="1"/>
          <p:nvPr>
            <p:ph type="title"/>
          </p:nvPr>
        </p:nvSpPr>
        <p:spPr>
          <a:xfrm>
            <a:off x="857251" y="884021"/>
            <a:ext cx="6571060" cy="7069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Modular Exponentiation Algorithm(</a:t>
            </a:r>
            <a:r>
              <a:rPr b="0" i="0" lang="en-IN" sz="2400" u="none" cap="none" strike="noStrike">
                <a:solidFill>
                  <a:schemeClr val="lt2"/>
                </a:solidFill>
                <a:latin typeface="Century Gothic"/>
                <a:ea typeface="Century Gothic"/>
                <a:cs typeface="Century Gothic"/>
                <a:sym typeface="Century Gothic"/>
              </a:rPr>
              <a:t>MONTOGOMERY REDUCTION</a:t>
            </a:r>
            <a:r>
              <a:rPr b="0" i="0" lang="en-IN" sz="3600" u="none" cap="none" strike="noStrike">
                <a:solidFill>
                  <a:schemeClr val="lt2"/>
                </a:solidFill>
                <a:latin typeface="Century Gothic"/>
                <a:ea typeface="Century Gothic"/>
                <a:cs typeface="Century Gothic"/>
                <a:sym typeface="Century Gothic"/>
              </a:rPr>
              <a:t>)</a:t>
            </a:r>
            <a:endParaRPr b="0" i="0" sz="3600" u="none" cap="none" strike="noStrike">
              <a:solidFill>
                <a:schemeClr val="lt2"/>
              </a:solidFill>
              <a:latin typeface="Century Gothic"/>
              <a:ea typeface="Century Gothic"/>
              <a:cs typeface="Century Gothic"/>
              <a:sym typeface="Century Gothic"/>
            </a:endParaRPr>
          </a:p>
        </p:txBody>
      </p:sp>
      <p:sp>
        <p:nvSpPr>
          <p:cNvPr id="590" name="Shape 590"/>
          <p:cNvSpPr txBox="1"/>
          <p:nvPr>
            <p:ph idx="1" type="body"/>
          </p:nvPr>
        </p:nvSpPr>
        <p:spPr>
          <a:xfrm>
            <a:off x="395536" y="2204864"/>
            <a:ext cx="8439472" cy="4496544"/>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1000"/>
              </a:spcBef>
              <a:spcAft>
                <a:spcPts val="0"/>
              </a:spcAft>
              <a:buClr>
                <a:schemeClr val="accent1"/>
              </a:buClr>
              <a:buSzPts val="1800"/>
              <a:buFont typeface="Noto Sans Symbols"/>
              <a:buChar char="▶"/>
            </a:pPr>
            <a:r>
              <a:rPr b="0" i="0" lang="en-IN" sz="1800" u="none" cap="none" strike="noStrike">
                <a:solidFill>
                  <a:srgbClr val="3F3F3F"/>
                </a:solidFill>
                <a:latin typeface="Times New Roman"/>
                <a:ea typeface="Times New Roman"/>
                <a:cs typeface="Times New Roman"/>
                <a:sym typeface="Times New Roman"/>
              </a:rPr>
              <a:t>For montgomery multiplication it is defined as, given an</a:t>
            </a:r>
            <a:r>
              <a:rPr b="1" i="0" lang="en-IN" sz="1800" u="none" cap="none" strike="noStrike">
                <a:solidFill>
                  <a:srgbClr val="3F3F3F"/>
                </a:solidFill>
                <a:latin typeface="Times New Roman"/>
                <a:ea typeface="Times New Roman"/>
                <a:cs typeface="Times New Roman"/>
                <a:sym typeface="Times New Roman"/>
              </a:rPr>
              <a:t> </a:t>
            </a:r>
            <a:r>
              <a:rPr b="0" i="0" lang="en-IN" sz="1800" u="none" cap="none" strike="noStrike">
                <a:solidFill>
                  <a:srgbClr val="3F3F3F"/>
                </a:solidFill>
                <a:latin typeface="Times New Roman"/>
                <a:ea typeface="Times New Roman"/>
                <a:cs typeface="Times New Roman"/>
                <a:sym typeface="Times New Roman"/>
              </a:rPr>
              <a:t>integer a &lt; N , where N is the k-bit modulus, A is said to be its</a:t>
            </a:r>
            <a:r>
              <a:rPr b="1" i="0" lang="en-IN" sz="1800" u="none" cap="none" strike="noStrike">
                <a:solidFill>
                  <a:srgbClr val="3F3F3F"/>
                </a:solidFill>
                <a:latin typeface="Times New Roman"/>
                <a:ea typeface="Times New Roman"/>
                <a:cs typeface="Times New Roman"/>
                <a:sym typeface="Times New Roman"/>
              </a:rPr>
              <a:t> </a:t>
            </a:r>
            <a:r>
              <a:rPr b="0" i="0" lang="en-IN" sz="1800" u="none" cap="none" strike="noStrike">
                <a:solidFill>
                  <a:srgbClr val="3F3F3F"/>
                </a:solidFill>
                <a:latin typeface="Times New Roman"/>
                <a:ea typeface="Times New Roman"/>
                <a:cs typeface="Times New Roman"/>
                <a:sym typeface="Times New Roman"/>
              </a:rPr>
              <a:t>N-residue with respect to R  if ,</a:t>
            </a:r>
            <a:br>
              <a:rPr b="1" i="0" lang="en-IN" sz="1800" u="none" cap="none" strike="noStrike">
                <a:solidFill>
                  <a:srgbClr val="3F3F3F"/>
                </a:solidFill>
                <a:latin typeface="Times New Roman"/>
                <a:ea typeface="Times New Roman"/>
                <a:cs typeface="Times New Roman"/>
                <a:sym typeface="Times New Roman"/>
              </a:rPr>
            </a:br>
            <a:r>
              <a:rPr b="0" i="0" lang="en-IN" sz="1800" u="none" cap="none" strike="noStrike">
                <a:solidFill>
                  <a:srgbClr val="3F3F3F"/>
                </a:solidFill>
                <a:latin typeface="Times New Roman"/>
                <a:ea typeface="Times New Roman"/>
                <a:cs typeface="Times New Roman"/>
                <a:sym typeface="Times New Roman"/>
              </a:rPr>
              <a:t>                          A = a*R (mod N) , where R=2^k</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lnSpc>
                <a:spcPct val="80000"/>
              </a:lnSpc>
              <a:spcBef>
                <a:spcPts val="1000"/>
              </a:spcBef>
              <a:spcAft>
                <a:spcPts val="0"/>
              </a:spcAft>
              <a:buClr>
                <a:schemeClr val="accent1"/>
              </a:buClr>
              <a:buSzPts val="1800"/>
              <a:buFont typeface="Noto Sans Symbols"/>
              <a:buChar char="▶"/>
            </a:pPr>
            <a:r>
              <a:rPr b="0" i="0" lang="en-IN" sz="1800" u="none" cap="none" strike="noStrike">
                <a:solidFill>
                  <a:srgbClr val="3F3F3F"/>
                </a:solidFill>
                <a:latin typeface="Times New Roman"/>
                <a:ea typeface="Times New Roman"/>
                <a:cs typeface="Times New Roman"/>
                <a:sym typeface="Times New Roman"/>
              </a:rPr>
              <a:t>The Montgomery product of A and B can then be defined as:  </a:t>
            </a:r>
            <a:br>
              <a:rPr b="0" i="0" lang="en-IN" sz="1800" u="none" cap="none" strike="noStrike">
                <a:solidFill>
                  <a:srgbClr val="3F3F3F"/>
                </a:solidFill>
                <a:latin typeface="Times New Roman"/>
                <a:ea typeface="Times New Roman"/>
                <a:cs typeface="Times New Roman"/>
                <a:sym typeface="Times New Roman"/>
              </a:rPr>
            </a:br>
            <a:br>
              <a:rPr b="0" i="0" lang="en-IN" sz="1800" u="none" cap="none" strike="noStrike">
                <a:solidFill>
                  <a:srgbClr val="3F3F3F"/>
                </a:solidFill>
                <a:latin typeface="Times New Roman"/>
                <a:ea typeface="Times New Roman"/>
                <a:cs typeface="Times New Roman"/>
                <a:sym typeface="Times New Roman"/>
              </a:rPr>
            </a:br>
            <a:r>
              <a:rPr b="0" i="0" lang="en-IN" sz="1800" u="none" cap="none" strike="noStrike">
                <a:solidFill>
                  <a:srgbClr val="3F3F3F"/>
                </a:solidFill>
                <a:latin typeface="Times New Roman"/>
                <a:ea typeface="Times New Roman"/>
                <a:cs typeface="Times New Roman"/>
                <a:sym typeface="Times New Roman"/>
              </a:rPr>
              <a:t>          Z = A*B*R' (mod N),  where R' is the inverse of R, modulo N.</a:t>
            </a:r>
            <a:br>
              <a:rPr b="0" i="0" lang="en-IN" sz="1800" u="none" cap="none" strike="noStrike">
                <a:solidFill>
                  <a:srgbClr val="3F3F3F"/>
                </a:solidFill>
                <a:latin typeface="Times New Roman"/>
                <a:ea typeface="Times New Roman"/>
                <a:cs typeface="Times New Roman"/>
                <a:sym typeface="Times New Roman"/>
              </a:rPr>
            </a:br>
            <a:r>
              <a:rPr b="0" i="0" lang="en-IN" sz="1800" u="none" cap="none" strike="noStrike">
                <a:solidFill>
                  <a:srgbClr val="3F3F3F"/>
                </a:solidFill>
                <a:latin typeface="Times New Roman"/>
                <a:ea typeface="Times New Roman"/>
                <a:cs typeface="Times New Roman"/>
                <a:sym typeface="Times New Roman"/>
              </a:rPr>
              <a:t>                  i.e </a:t>
            </a:r>
            <a:r>
              <a:rPr b="1" i="0" lang="en-IN" sz="1800" u="none" cap="none" strike="noStrike">
                <a:solidFill>
                  <a:srgbClr val="3F3F3F"/>
                </a:solidFill>
                <a:latin typeface="Times New Roman"/>
                <a:ea typeface="Times New Roman"/>
                <a:cs typeface="Times New Roman"/>
                <a:sym typeface="Times New Roman"/>
              </a:rPr>
              <a:t> RR'= 1 (mod N).</a:t>
            </a:r>
            <a:br>
              <a:rPr b="1" i="0" lang="en-IN" sz="1800" u="none" cap="none" strike="noStrike">
                <a:solidFill>
                  <a:srgbClr val="3F3F3F"/>
                </a:solidFill>
                <a:latin typeface="Times New Roman"/>
                <a:ea typeface="Times New Roman"/>
                <a:cs typeface="Times New Roman"/>
                <a:sym typeface="Times New Roman"/>
              </a:rPr>
            </a:br>
            <a:endParaRPr b="1" i="0" sz="1800" u="none" cap="none" strike="noStrike">
              <a:solidFill>
                <a:srgbClr val="3F3F3F"/>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accent1"/>
              </a:buClr>
              <a:buSzPts val="1800"/>
              <a:buFont typeface="Noto Sans Symbols"/>
              <a:buChar char="▪"/>
            </a:pPr>
            <a:r>
              <a:rPr b="1" i="0" lang="en-IN" sz="1800" u="none" cap="none" strike="noStrike">
                <a:solidFill>
                  <a:srgbClr val="3F3F3F"/>
                </a:solidFill>
                <a:latin typeface="Times New Roman"/>
                <a:ea typeface="Times New Roman"/>
                <a:cs typeface="Times New Roman"/>
                <a:sym typeface="Times New Roman"/>
              </a:rPr>
              <a:t> </a:t>
            </a:r>
            <a:r>
              <a:rPr b="0" i="0" lang="en-IN" sz="1800" u="none" cap="none" strike="noStrike">
                <a:solidFill>
                  <a:srgbClr val="3F3F3F"/>
                </a:solidFill>
                <a:latin typeface="Times New Roman"/>
                <a:ea typeface="Times New Roman"/>
                <a:cs typeface="Times New Roman"/>
                <a:sym typeface="Times New Roman"/>
              </a:rPr>
              <a:t>Since GCD(N,R')=1 ,extended Euclidean algorithm can efficiently determine integers R' and N' that satisfy </a:t>
            </a:r>
            <a:r>
              <a:rPr b="1" i="0" lang="en-IN" sz="1800" u="none" cap="none" strike="noStrike">
                <a:solidFill>
                  <a:srgbClr val="3F3F3F"/>
                </a:solidFill>
                <a:latin typeface="Times New Roman"/>
                <a:ea typeface="Times New Roman"/>
                <a:cs typeface="Times New Roman"/>
                <a:sym typeface="Times New Roman"/>
              </a:rPr>
              <a:t>Bézout's </a:t>
            </a:r>
            <a:r>
              <a:rPr b="0" i="0" lang="en-IN" sz="1800" u="none" cap="none" strike="noStrike">
                <a:solidFill>
                  <a:srgbClr val="3F3F3F"/>
                </a:solidFill>
                <a:latin typeface="Times New Roman"/>
                <a:ea typeface="Times New Roman"/>
                <a:cs typeface="Times New Roman"/>
                <a:sym typeface="Times New Roman"/>
              </a:rPr>
              <a:t>identity:</a:t>
            </a:r>
            <a:br>
              <a:rPr b="0" i="0" lang="en-IN" sz="1800" u="none" cap="none" strike="noStrike">
                <a:solidFill>
                  <a:srgbClr val="3F3F3F"/>
                </a:solidFill>
                <a:latin typeface="Times New Roman"/>
                <a:ea typeface="Times New Roman"/>
                <a:cs typeface="Times New Roman"/>
                <a:sym typeface="Times New Roman"/>
              </a:rPr>
            </a:br>
            <a:r>
              <a:rPr b="0" i="0" lang="en-IN" sz="1800" u="none" cap="none" strike="noStrike">
                <a:solidFill>
                  <a:srgbClr val="3F3F3F"/>
                </a:solidFill>
                <a:latin typeface="Times New Roman"/>
                <a:ea typeface="Times New Roman"/>
                <a:cs typeface="Times New Roman"/>
                <a:sym typeface="Times New Roman"/>
              </a:rPr>
              <a:t>                    </a:t>
            </a:r>
            <a:r>
              <a:rPr b="1" i="0" lang="en-IN" sz="1800" u="none" cap="none" strike="noStrike">
                <a:solidFill>
                  <a:srgbClr val="3F3F3F"/>
                </a:solidFill>
                <a:latin typeface="Times New Roman"/>
                <a:ea typeface="Times New Roman"/>
                <a:cs typeface="Times New Roman"/>
                <a:sym typeface="Times New Roman"/>
              </a:rPr>
              <a:t>0&lt;R'&lt;N, 0&lt;N'&lt;R</a:t>
            </a:r>
            <a:r>
              <a:rPr b="0" i="0" lang="en-IN" sz="1800" u="none" cap="none" strike="noStrike">
                <a:solidFill>
                  <a:srgbClr val="3F3F3F"/>
                </a:solidFill>
                <a:latin typeface="Times New Roman"/>
                <a:ea typeface="Times New Roman"/>
                <a:cs typeface="Times New Roman"/>
                <a:sym typeface="Times New Roman"/>
              </a:rPr>
              <a:t>       and    </a:t>
            </a:r>
            <a:r>
              <a:rPr b="1" i="0" lang="en-IN" sz="1800" u="none" cap="none" strike="noStrike">
                <a:solidFill>
                  <a:srgbClr val="3F3F3F"/>
                </a:solidFill>
                <a:latin typeface="Times New Roman"/>
                <a:ea typeface="Times New Roman"/>
                <a:cs typeface="Times New Roman"/>
                <a:sym typeface="Times New Roman"/>
              </a:rPr>
              <a:t> RR'-NN'=1.</a:t>
            </a:r>
            <a:r>
              <a:rPr b="0" i="0" lang="en-IN" sz="1800" u="none" cap="none" strike="noStrike">
                <a:solidFill>
                  <a:srgbClr val="000000"/>
                </a:solidFill>
                <a:latin typeface="Times New Roman"/>
                <a:ea typeface="Times New Roman"/>
                <a:cs typeface="Times New Roman"/>
                <a:sym typeface="Times New Roman"/>
              </a:rPr>
              <a:t>.</a:t>
            </a:r>
            <a:br>
              <a:rPr b="0" i="0" lang="en-IN" sz="1800" u="none" cap="none" strike="noStrike">
                <a:solidFill>
                  <a:srgbClr val="3F3F3F"/>
                </a:solidFill>
                <a:latin typeface="Times New Roman"/>
                <a:ea typeface="Times New Roman"/>
                <a:cs typeface="Times New Roman"/>
                <a:sym typeface="Times New Roman"/>
              </a:rPr>
            </a:br>
            <a:endParaRPr b="0" i="0" sz="18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280"/>
              <a:buFont typeface="Noto Sans Symbols"/>
              <a:buNone/>
            </a:pPr>
            <a:br>
              <a:rPr b="0" i="0" lang="en-IN" sz="1600" u="none" cap="none" strike="noStrike">
                <a:solidFill>
                  <a:srgbClr val="3F3F3F"/>
                </a:solidFill>
                <a:latin typeface="Times New Roman"/>
                <a:ea typeface="Times New Roman"/>
                <a:cs typeface="Times New Roman"/>
                <a:sym typeface="Times New Roman"/>
              </a:rPr>
            </a:br>
            <a:endParaRPr b="0" i="0" sz="1600" u="none" cap="none" strike="noStrike">
              <a:solidFill>
                <a:srgbClr val="3F3F3F"/>
              </a:solidFill>
              <a:latin typeface="Times New Roman"/>
              <a:ea typeface="Times New Roman"/>
              <a:cs typeface="Times New Roman"/>
              <a:sym typeface="Times New Roman"/>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0" st="0"/>
                                            </p:txEl>
                                          </p:spTgt>
                                        </p:tgtEl>
                                        <p:attrNameLst>
                                          <p:attrName>style.visibility</p:attrName>
                                        </p:attrNameLst>
                                      </p:cBhvr>
                                      <p:to>
                                        <p:strVal val="visible"/>
                                      </p:to>
                                    </p:set>
                                    <p:animEffect filter="fade" transition="in">
                                      <p:cBhvr>
                                        <p:cTn dur="500"/>
                                        <p:tgtEl>
                                          <p:spTgt spid="5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1" st="1"/>
                                            </p:txEl>
                                          </p:spTgt>
                                        </p:tgtEl>
                                        <p:attrNameLst>
                                          <p:attrName>style.visibility</p:attrName>
                                        </p:attrNameLst>
                                      </p:cBhvr>
                                      <p:to>
                                        <p:strVal val="visible"/>
                                      </p:to>
                                    </p:set>
                                    <p:animEffect filter="fade" transition="in">
                                      <p:cBhvr>
                                        <p:cTn dur="500"/>
                                        <p:tgtEl>
                                          <p:spTgt spid="5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2" st="2"/>
                                            </p:txEl>
                                          </p:spTgt>
                                        </p:tgtEl>
                                        <p:attrNameLst>
                                          <p:attrName>style.visibility</p:attrName>
                                        </p:attrNameLst>
                                      </p:cBhvr>
                                      <p:to>
                                        <p:strVal val="visible"/>
                                      </p:to>
                                    </p:set>
                                    <p:animEffect filter="fade" transition="in">
                                      <p:cBhvr>
                                        <p:cTn dur="500"/>
                                        <p:tgtEl>
                                          <p:spTgt spid="5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3" st="3"/>
                                            </p:txEl>
                                          </p:spTgt>
                                        </p:tgtEl>
                                        <p:attrNameLst>
                                          <p:attrName>style.visibility</p:attrName>
                                        </p:attrNameLst>
                                      </p:cBhvr>
                                      <p:to>
                                        <p:strVal val="visible"/>
                                      </p:to>
                                    </p:set>
                                    <p:animEffect filter="fade" transition="in">
                                      <p:cBhvr>
                                        <p:cTn dur="500"/>
                                        <p:tgtEl>
                                          <p:spTgt spid="59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Shape 596"/>
          <p:cNvSpPr txBox="1"/>
          <p:nvPr>
            <p:ph type="title"/>
          </p:nvPr>
        </p:nvSpPr>
        <p:spPr>
          <a:xfrm>
            <a:off x="839322" y="1170890"/>
            <a:ext cx="65712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Modular Exponentiation Algorithm(</a:t>
            </a:r>
            <a:r>
              <a:rPr b="0" i="0" lang="en-IN" sz="2400" u="none" cap="none" strike="noStrike">
                <a:solidFill>
                  <a:schemeClr val="lt2"/>
                </a:solidFill>
                <a:latin typeface="Century Gothic"/>
                <a:ea typeface="Century Gothic"/>
                <a:cs typeface="Century Gothic"/>
                <a:sym typeface="Century Gothic"/>
              </a:rPr>
              <a:t>MONTOGOMERY REDUCTION</a:t>
            </a:r>
            <a:r>
              <a:rPr b="0" i="0" lang="en-IN" sz="3600" u="none" cap="none" strike="noStrike">
                <a:solidFill>
                  <a:schemeClr val="lt2"/>
                </a:solidFill>
                <a:latin typeface="Century Gothic"/>
                <a:ea typeface="Century Gothic"/>
                <a:cs typeface="Century Gothic"/>
                <a:sym typeface="Century Gothic"/>
              </a:rPr>
              <a:t>)</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2"/>
              </a:buClr>
              <a:buSzPts val="3600"/>
              <a:buFont typeface="Century Gothic"/>
              <a:buNone/>
            </a:pPr>
            <a:r>
              <a:t/>
            </a:r>
            <a:endParaRPr b="0" i="0" sz="3600" u="none" cap="none" strike="noStrike">
              <a:solidFill>
                <a:schemeClr val="lt2"/>
              </a:solidFill>
              <a:latin typeface="Century Gothic"/>
              <a:ea typeface="Century Gothic"/>
              <a:cs typeface="Century Gothic"/>
              <a:sym typeface="Century Gothic"/>
            </a:endParaRPr>
          </a:p>
        </p:txBody>
      </p:sp>
      <p:sp>
        <p:nvSpPr>
          <p:cNvPr id="597" name="Shape 597"/>
          <p:cNvSpPr txBox="1"/>
          <p:nvPr>
            <p:ph idx="1" type="body"/>
          </p:nvPr>
        </p:nvSpPr>
        <p:spPr>
          <a:xfrm>
            <a:off x="121925" y="2331725"/>
            <a:ext cx="9144000" cy="452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1000"/>
              </a:spcBef>
              <a:spcAft>
                <a:spcPts val="0"/>
              </a:spcAft>
              <a:buClr>
                <a:schemeClr val="accent1"/>
              </a:buClr>
              <a:buSzPts val="1800"/>
              <a:buFont typeface="Noto Sans Symbols"/>
              <a:buChar char="▪"/>
            </a:pPr>
            <a:r>
              <a:rPr b="0" i="0" lang="en-IN" sz="1800" u="none" cap="none" strike="noStrike">
                <a:solidFill>
                  <a:srgbClr val="3F3F3F"/>
                </a:solidFill>
                <a:latin typeface="Times New Roman"/>
                <a:ea typeface="Times New Roman"/>
                <a:cs typeface="Times New Roman"/>
                <a:sym typeface="Times New Roman"/>
              </a:rPr>
              <a:t> The montgomery reduction computes this product Z in montgomery form as given by REDUCE, where </a:t>
            </a:r>
            <a:br>
              <a:rPr b="0" i="0" lang="en-IN" sz="1800" u="none" cap="none" strike="noStrike">
                <a:solidFill>
                  <a:srgbClr val="3F3F3F"/>
                </a:solidFill>
                <a:latin typeface="Times New Roman"/>
                <a:ea typeface="Times New Roman"/>
                <a:cs typeface="Times New Roman"/>
                <a:sym typeface="Times New Roman"/>
              </a:rPr>
            </a:br>
            <a:r>
              <a:rPr b="0" i="0" lang="en-IN" sz="1800" u="none" cap="none" strike="noStrike">
                <a:solidFill>
                  <a:srgbClr val="3F3F3F"/>
                </a:solidFill>
                <a:latin typeface="Times New Roman"/>
                <a:ea typeface="Times New Roman"/>
                <a:cs typeface="Times New Roman"/>
                <a:sym typeface="Times New Roman"/>
              </a:rPr>
              <a:t>                 X =( AR mod N )*(BR mod N). </a:t>
            </a:r>
            <a:br>
              <a:rPr b="0" i="0" lang="en-IN" sz="1800" u="none" cap="none" strike="noStrike">
                <a:solidFill>
                  <a:srgbClr val="3F3F3F"/>
                </a:solidFill>
                <a:latin typeface="Times New Roman"/>
                <a:ea typeface="Times New Roman"/>
                <a:cs typeface="Times New Roman"/>
                <a:sym typeface="Times New Roman"/>
              </a:rPr>
            </a:br>
            <a:br>
              <a:rPr b="0" i="0" lang="en-IN" sz="1800" u="none" cap="none" strike="noStrike">
                <a:solidFill>
                  <a:srgbClr val="3F3F3F"/>
                </a:solidFill>
                <a:latin typeface="Times New Roman"/>
                <a:ea typeface="Times New Roman"/>
                <a:cs typeface="Times New Roman"/>
                <a:sym typeface="Times New Roman"/>
              </a:rPr>
            </a:br>
            <a:r>
              <a:rPr b="1" i="0" lang="en-IN" sz="1800" u="none" cap="none" strike="noStrike">
                <a:solidFill>
                  <a:srgbClr val="3F3F3F"/>
                </a:solidFill>
                <a:latin typeface="Times New Roman"/>
                <a:ea typeface="Times New Roman"/>
                <a:cs typeface="Times New Roman"/>
                <a:sym typeface="Times New Roman"/>
              </a:rPr>
              <a:t>function REDUCE(X)</a:t>
            </a:r>
            <a:br>
              <a:rPr b="0" i="0" lang="en-IN" sz="1800" u="none" cap="none" strike="noStrike">
                <a:solidFill>
                  <a:srgbClr val="3F3F3F"/>
                </a:solidFill>
                <a:latin typeface="Times New Roman"/>
                <a:ea typeface="Times New Roman"/>
                <a:cs typeface="Times New Roman"/>
                <a:sym typeface="Times New Roman"/>
              </a:rPr>
            </a:br>
            <a:r>
              <a:rPr b="1" i="0" lang="en-IN" sz="1800" u="none" cap="none" strike="noStrike">
                <a:solidFill>
                  <a:srgbClr val="3F3F3F"/>
                </a:solidFill>
                <a:latin typeface="Times New Roman"/>
                <a:ea typeface="Times New Roman"/>
                <a:cs typeface="Times New Roman"/>
                <a:sym typeface="Times New Roman"/>
              </a:rPr>
              <a:t>begin </a:t>
            </a:r>
            <a:br>
              <a:rPr b="1" i="0" lang="en-IN" sz="1800" u="none" cap="none" strike="noStrike">
                <a:solidFill>
                  <a:srgbClr val="3F3F3F"/>
                </a:solidFill>
                <a:latin typeface="Times New Roman"/>
                <a:ea typeface="Times New Roman"/>
                <a:cs typeface="Times New Roman"/>
                <a:sym typeface="Times New Roman"/>
              </a:rPr>
            </a:br>
            <a:r>
              <a:rPr b="1" i="0" lang="en-IN" sz="1800" u="none" cap="none" strike="noStrike">
                <a:solidFill>
                  <a:srgbClr val="3F3F3F"/>
                </a:solidFill>
                <a:latin typeface="Times New Roman"/>
                <a:ea typeface="Times New Roman"/>
                <a:cs typeface="Times New Roman"/>
                <a:sym typeface="Times New Roman"/>
              </a:rPr>
              <a:t>  q := (X mod R)N' mod R;</a:t>
            </a:r>
            <a:br>
              <a:rPr b="0" i="0" lang="en-IN" sz="1800" u="none" cap="none" strike="noStrike">
                <a:solidFill>
                  <a:srgbClr val="3F3F3F"/>
                </a:solidFill>
                <a:latin typeface="Times New Roman"/>
                <a:ea typeface="Times New Roman"/>
                <a:cs typeface="Times New Roman"/>
                <a:sym typeface="Times New Roman"/>
              </a:rPr>
            </a:br>
            <a:r>
              <a:rPr b="0" i="0" lang="en-IN" sz="1800" u="none" cap="none" strike="noStrike">
                <a:solidFill>
                  <a:srgbClr val="3F3F3F"/>
                </a:solidFill>
                <a:latin typeface="Times New Roman"/>
                <a:ea typeface="Times New Roman"/>
                <a:cs typeface="Times New Roman"/>
                <a:sym typeface="Times New Roman"/>
              </a:rPr>
              <a:t>  </a:t>
            </a:r>
            <a:r>
              <a:rPr b="1" i="0" lang="en-IN" sz="1800" u="none" cap="none" strike="noStrike">
                <a:solidFill>
                  <a:srgbClr val="3F3F3F"/>
                </a:solidFill>
                <a:latin typeface="Times New Roman"/>
                <a:ea typeface="Times New Roman"/>
                <a:cs typeface="Times New Roman"/>
                <a:sym typeface="Times New Roman"/>
              </a:rPr>
              <a:t>Z := (X + qN)/R;</a:t>
            </a:r>
            <a:br>
              <a:rPr b="0" i="0" lang="en-IN" sz="1800" u="none" cap="none" strike="noStrike">
                <a:solidFill>
                  <a:srgbClr val="3F3F3F"/>
                </a:solidFill>
                <a:latin typeface="Times New Roman"/>
                <a:ea typeface="Times New Roman"/>
                <a:cs typeface="Times New Roman"/>
                <a:sym typeface="Times New Roman"/>
              </a:rPr>
            </a:br>
            <a:r>
              <a:rPr b="0" i="0" lang="en-IN" sz="1800" u="none" cap="none" strike="noStrike">
                <a:solidFill>
                  <a:srgbClr val="3F3F3F"/>
                </a:solidFill>
                <a:latin typeface="Times New Roman"/>
                <a:ea typeface="Times New Roman"/>
                <a:cs typeface="Times New Roman"/>
                <a:sym typeface="Times New Roman"/>
              </a:rPr>
              <a:t>  </a:t>
            </a:r>
            <a:r>
              <a:rPr b="1" i="0" lang="en-IN" sz="1800" u="none" cap="none" strike="noStrike">
                <a:solidFill>
                  <a:srgbClr val="3F3F3F"/>
                </a:solidFill>
                <a:latin typeface="Times New Roman"/>
                <a:ea typeface="Times New Roman"/>
                <a:cs typeface="Times New Roman"/>
                <a:sym typeface="Times New Roman"/>
              </a:rPr>
              <a:t>if Z &gt; N  then Z := Z−N;</a:t>
            </a:r>
            <a:endParaRPr b="0" i="0" sz="18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880"/>
              <a:buFont typeface="Noto Sans Symbols"/>
              <a:buNone/>
            </a:pPr>
            <a:r>
              <a:rPr b="1" i="0" lang="en-IN" sz="1800" u="none" cap="none" strike="noStrike">
                <a:solidFill>
                  <a:srgbClr val="3F3F3F"/>
                </a:solidFill>
                <a:latin typeface="Times New Roman"/>
                <a:ea typeface="Times New Roman"/>
                <a:cs typeface="Times New Roman"/>
                <a:sym typeface="Times New Roman"/>
              </a:rPr>
              <a:t>         return Z;</a:t>
            </a:r>
            <a:br>
              <a:rPr b="0" i="0" lang="en-IN" sz="1800" u="none" cap="none" strike="noStrike">
                <a:solidFill>
                  <a:srgbClr val="3F3F3F"/>
                </a:solidFill>
                <a:latin typeface="Times New Roman"/>
                <a:ea typeface="Times New Roman"/>
                <a:cs typeface="Times New Roman"/>
                <a:sym typeface="Times New Roman"/>
              </a:rPr>
            </a:br>
            <a:r>
              <a:rPr b="0" i="0" lang="en-IN" sz="1800" u="none" cap="none" strike="noStrike">
                <a:solidFill>
                  <a:srgbClr val="3F3F3F"/>
                </a:solidFill>
                <a:latin typeface="Times New Roman"/>
                <a:ea typeface="Times New Roman"/>
                <a:cs typeface="Times New Roman"/>
                <a:sym typeface="Times New Roman"/>
              </a:rPr>
              <a:t>       </a:t>
            </a:r>
            <a:r>
              <a:rPr b="1" i="0" lang="en-IN" sz="1800" u="none" cap="none" strike="noStrike">
                <a:solidFill>
                  <a:srgbClr val="3F3F3F"/>
                </a:solidFill>
                <a:latin typeface="Times New Roman"/>
                <a:ea typeface="Times New Roman"/>
                <a:cs typeface="Times New Roman"/>
                <a:sym typeface="Times New Roman"/>
              </a:rPr>
              <a:t>end</a:t>
            </a:r>
            <a:br>
              <a:rPr b="1" i="0" lang="en-IN" sz="1800" u="none" cap="none" strike="noStrike">
                <a:solidFill>
                  <a:srgbClr val="3F3F3F"/>
                </a:solidFill>
                <a:latin typeface="Times New Roman"/>
                <a:ea typeface="Times New Roman"/>
                <a:cs typeface="Times New Roman"/>
                <a:sym typeface="Times New Roman"/>
              </a:rPr>
            </a:br>
            <a:r>
              <a:rPr b="1" i="0" lang="en-IN" sz="1800" u="none" cap="none" strike="noStrike">
                <a:solidFill>
                  <a:srgbClr val="3F3F3F"/>
                </a:solidFill>
                <a:latin typeface="Times New Roman"/>
                <a:ea typeface="Times New Roman"/>
                <a:cs typeface="Times New Roman"/>
                <a:sym typeface="Times New Roman"/>
              </a:rPr>
              <a:t>          </a:t>
            </a:r>
            <a:r>
              <a:rPr b="0" i="0" lang="en-IN" sz="1800" u="none" cap="none" strike="noStrike">
                <a:solidFill>
                  <a:srgbClr val="3F3F3F"/>
                </a:solidFill>
                <a:latin typeface="Times New Roman"/>
                <a:ea typeface="Times New Roman"/>
                <a:cs typeface="Times New Roman"/>
                <a:sym typeface="Times New Roman"/>
              </a:rPr>
              <a:t>This reduction algorithm is used for converting in and out of  Montgomery form and calculating the Montgomery  product. And hence can be used for modular exponentiation algorithm.</a:t>
            </a:r>
            <a:endParaRPr b="0" i="0" sz="1800" u="none" cap="none" strike="noStrike">
              <a:solidFill>
                <a:srgbClr val="3F3F3F"/>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accent1"/>
              </a:buClr>
              <a:buSzPts val="960"/>
              <a:buFont typeface="Noto Sans Symbols"/>
              <a:buNone/>
            </a:pPr>
            <a:r>
              <a:t/>
            </a:r>
            <a:endParaRPr b="0" i="0" sz="12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280"/>
              <a:buFont typeface="Noto Sans Symbols"/>
              <a:buNone/>
            </a:pPr>
            <a:br>
              <a:rPr b="0" i="0" lang="en-IN" sz="1600" u="none" cap="none" strike="noStrike">
                <a:solidFill>
                  <a:srgbClr val="3F3F3F"/>
                </a:solidFill>
                <a:latin typeface="Century Gothic"/>
                <a:ea typeface="Century Gothic"/>
                <a:cs typeface="Century Gothic"/>
                <a:sym typeface="Century Gothic"/>
              </a:rPr>
            </a:br>
            <a:endParaRPr b="0" i="0" sz="18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Shape 602"/>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Modular Exponentiation Algorithm(</a:t>
            </a:r>
            <a:r>
              <a:rPr b="0" i="0" lang="en-IN" sz="2400" u="none" cap="none" strike="noStrike">
                <a:solidFill>
                  <a:schemeClr val="lt2"/>
                </a:solidFill>
                <a:latin typeface="Century Gothic"/>
                <a:ea typeface="Century Gothic"/>
                <a:cs typeface="Century Gothic"/>
                <a:sym typeface="Century Gothic"/>
              </a:rPr>
              <a:t>THE ALGORITHM</a:t>
            </a:r>
            <a:r>
              <a:rPr b="0" i="0" lang="en-IN" sz="3600" u="none" cap="none" strike="noStrike">
                <a:solidFill>
                  <a:schemeClr val="lt2"/>
                </a:solidFill>
                <a:latin typeface="Century Gothic"/>
                <a:ea typeface="Century Gothic"/>
                <a:cs typeface="Century Gothic"/>
                <a:sym typeface="Century Gothic"/>
              </a:rPr>
              <a:t>)</a:t>
            </a:r>
            <a:endParaRPr b="0" i="0" sz="3600" u="none" cap="none" strike="noStrike">
              <a:solidFill>
                <a:schemeClr val="lt2"/>
              </a:solidFill>
              <a:latin typeface="Century Gothic"/>
              <a:ea typeface="Century Gothic"/>
              <a:cs typeface="Century Gothic"/>
              <a:sym typeface="Century Gothic"/>
            </a:endParaRPr>
          </a:p>
        </p:txBody>
      </p:sp>
      <p:sp>
        <p:nvSpPr>
          <p:cNvPr id="603" name="Shape 603"/>
          <p:cNvSpPr txBox="1"/>
          <p:nvPr>
            <p:ph idx="1" type="body"/>
          </p:nvPr>
        </p:nvSpPr>
        <p:spPr>
          <a:xfrm>
            <a:off x="91450" y="2301250"/>
            <a:ext cx="8976300" cy="455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40"/>
              <a:buFont typeface="Noto Sans Symbols"/>
              <a:buNone/>
            </a:pPr>
            <a:r>
              <a:rPr b="0" i="0" lang="en-IN" sz="1800" u="none" cap="none" strike="noStrike">
                <a:solidFill>
                  <a:srgbClr val="3F3F3F"/>
                </a:solidFill>
                <a:latin typeface="Times New Roman"/>
                <a:ea typeface="Times New Roman"/>
                <a:cs typeface="Times New Roman"/>
                <a:sym typeface="Times New Roman"/>
              </a:rPr>
              <a:t>For computing C= M^E (mod N) ,repeat the following steps of the algorithm. It is assumed that R', N' and R are predetermined as required for montgomery reduction.</a:t>
            </a:r>
            <a:endParaRPr b="0" i="0" sz="1800" u="none" cap="none" strike="noStrike">
              <a:solidFill>
                <a:srgbClr val="3F3F3F"/>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accent1"/>
              </a:buClr>
              <a:buSzPts val="1800"/>
              <a:buFont typeface="Century Gothic"/>
              <a:buAutoNum type="arabicPeriod"/>
            </a:pPr>
            <a:r>
              <a:rPr b="0" i="0" lang="en-IN" sz="1800" u="none" cap="none" strike="noStrike">
                <a:solidFill>
                  <a:srgbClr val="3F3F3F"/>
                </a:solidFill>
                <a:latin typeface="Times New Roman"/>
                <a:ea typeface="Times New Roman"/>
                <a:cs typeface="Times New Roman"/>
                <a:sym typeface="Times New Roman"/>
              </a:rPr>
              <a:t>Input M as integer , E as E'  i.e. redundant representation of binary expression for E and N as integer value.</a:t>
            </a:r>
            <a:endParaRPr b="0" i="0" sz="1800" u="none" cap="none" strike="noStrike">
              <a:solidFill>
                <a:srgbClr val="3F3F3F"/>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accent1"/>
              </a:buClr>
              <a:buSzPts val="1800"/>
              <a:buFont typeface="Century Gothic"/>
              <a:buAutoNum type="arabicPeriod"/>
            </a:pPr>
            <a:r>
              <a:rPr b="0" i="0" lang="en-IN" sz="1800" u="none" cap="none" strike="noStrike">
                <a:solidFill>
                  <a:srgbClr val="3F3F3F"/>
                </a:solidFill>
                <a:latin typeface="Times New Roman"/>
                <a:ea typeface="Times New Roman"/>
                <a:cs typeface="Times New Roman"/>
                <a:sym typeface="Times New Roman"/>
              </a:rPr>
              <a:t>Take a variable result to store the temporary result for each iteration .Initialize result as the montgomery form of 1.Thus we initialize</a:t>
            </a:r>
            <a:br>
              <a:rPr b="0" i="0" lang="en-IN" sz="1800" u="none" cap="none" strike="noStrike">
                <a:solidFill>
                  <a:srgbClr val="3F3F3F"/>
                </a:solidFill>
                <a:latin typeface="Times New Roman"/>
                <a:ea typeface="Times New Roman"/>
                <a:cs typeface="Times New Roman"/>
                <a:sym typeface="Times New Roman"/>
              </a:rPr>
            </a:br>
            <a:r>
              <a:rPr b="1" i="0" lang="en-IN" sz="1800" u="none" cap="none" strike="noStrike">
                <a:solidFill>
                  <a:srgbClr val="3F3F3F"/>
                </a:solidFill>
                <a:latin typeface="Times New Roman"/>
                <a:ea typeface="Times New Roman"/>
                <a:cs typeface="Times New Roman"/>
                <a:sym typeface="Times New Roman"/>
              </a:rPr>
              <a:t>result= R mod N</a:t>
            </a:r>
            <a:r>
              <a:rPr b="0" i="0" lang="en-IN" sz="1800" u="none" cap="none" strike="noStrike">
                <a:solidFill>
                  <a:srgbClr val="3F3F3F"/>
                </a:solidFill>
                <a:latin typeface="Times New Roman"/>
                <a:ea typeface="Times New Roman"/>
                <a:cs typeface="Times New Roman"/>
                <a:sym typeface="Times New Roman"/>
              </a:rPr>
              <a:t> , where </a:t>
            </a:r>
            <a:r>
              <a:rPr b="1" i="0" lang="en-IN" sz="1800" u="none" cap="none" strike="noStrike">
                <a:solidFill>
                  <a:srgbClr val="3F3F3F"/>
                </a:solidFill>
                <a:latin typeface="Times New Roman"/>
                <a:ea typeface="Times New Roman"/>
                <a:cs typeface="Times New Roman"/>
                <a:sym typeface="Times New Roman"/>
              </a:rPr>
              <a:t>gcd(R,N) =1 and R&gt;N.</a:t>
            </a:r>
            <a:endParaRPr b="1" i="0" sz="1800" u="none" cap="none" strike="noStrike">
              <a:solidFill>
                <a:srgbClr val="3F3F3F"/>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accent1"/>
              </a:buClr>
              <a:buSzPts val="1800"/>
              <a:buFont typeface="Century Gothic"/>
              <a:buAutoNum type="arabicPeriod"/>
            </a:pPr>
            <a:r>
              <a:rPr b="0" i="0" lang="en-IN" sz="1800" u="none" cap="none" strike="noStrike">
                <a:solidFill>
                  <a:srgbClr val="3F3F3F"/>
                </a:solidFill>
                <a:latin typeface="Times New Roman"/>
                <a:ea typeface="Times New Roman"/>
                <a:cs typeface="Times New Roman"/>
                <a:sym typeface="Times New Roman"/>
              </a:rPr>
              <a:t>If k is the no of bits in E then starting from  most significant bit in E i.e. (k-1)th bit to the least significant bit, and </a:t>
            </a:r>
            <a:r>
              <a:rPr b="1" i="0" lang="en-IN" sz="1800" u="none" cap="none" strike="noStrike">
                <a:solidFill>
                  <a:srgbClr val="3F3F3F"/>
                </a:solidFill>
                <a:latin typeface="Times New Roman"/>
                <a:ea typeface="Times New Roman"/>
                <a:cs typeface="Times New Roman"/>
                <a:sym typeface="Times New Roman"/>
              </a:rPr>
              <a:t>for each bit i from k-1 to 0  do the following:</a:t>
            </a:r>
            <a:endParaRPr b="0" i="0" sz="18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280"/>
              <a:buFont typeface="Noto Sans Symbols"/>
              <a:buNone/>
            </a:pPr>
            <a:r>
              <a:rPr b="1" i="0" lang="en-IN" sz="1800" u="sng" cap="none" strike="noStrike">
                <a:solidFill>
                  <a:srgbClr val="3F3F3F"/>
                </a:solidFill>
                <a:latin typeface="Times New Roman"/>
                <a:ea typeface="Times New Roman"/>
                <a:cs typeface="Times New Roman"/>
                <a:sym typeface="Times New Roman"/>
              </a:rPr>
              <a:t>Step 3a</a:t>
            </a:r>
            <a:r>
              <a:rPr b="1" i="0" lang="en-IN" sz="1800" u="none" cap="none" strike="noStrike">
                <a:solidFill>
                  <a:srgbClr val="3F3F3F"/>
                </a:solidFill>
                <a:latin typeface="Times New Roman"/>
                <a:ea typeface="Times New Roman"/>
                <a:cs typeface="Times New Roman"/>
                <a:sym typeface="Times New Roman"/>
              </a:rPr>
              <a:t> :</a:t>
            </a:r>
            <a:endParaRPr b="1" i="0" sz="1800" u="sng"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280"/>
              <a:buFont typeface="Noto Sans Symbols"/>
              <a:buNone/>
            </a:pPr>
            <a:r>
              <a:rPr b="0" i="0" lang="en-IN" sz="1800" u="none" cap="none" strike="noStrike">
                <a:solidFill>
                  <a:srgbClr val="3F3F3F"/>
                </a:solidFill>
                <a:latin typeface="Times New Roman"/>
                <a:ea typeface="Times New Roman"/>
                <a:cs typeface="Times New Roman"/>
                <a:sym typeface="Times New Roman"/>
              </a:rPr>
              <a:t>           result=</a:t>
            </a:r>
            <a:r>
              <a:rPr b="1" i="0" lang="en-IN" sz="1800" u="none" cap="none" strike="noStrike">
                <a:solidFill>
                  <a:srgbClr val="3F3F3F"/>
                </a:solidFill>
                <a:latin typeface="Times New Roman"/>
                <a:ea typeface="Times New Roman"/>
                <a:cs typeface="Times New Roman"/>
                <a:sym typeface="Times New Roman"/>
              </a:rPr>
              <a:t>REDUCE</a:t>
            </a:r>
            <a:r>
              <a:rPr b="0" i="0" lang="en-IN" sz="1800" u="none" cap="none" strike="noStrike">
                <a:solidFill>
                  <a:srgbClr val="3F3F3F"/>
                </a:solidFill>
                <a:latin typeface="Times New Roman"/>
                <a:ea typeface="Times New Roman"/>
                <a:cs typeface="Times New Roman"/>
                <a:sym typeface="Times New Roman"/>
              </a:rPr>
              <a:t>((result.R mod N)*(result.R mod N))</a:t>
            </a:r>
            <a:endParaRPr b="0" i="0" sz="18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280"/>
              <a:buFont typeface="Noto Sans Symbols"/>
              <a:buNone/>
            </a:pPr>
            <a:r>
              <a:rPr b="0" i="0" lang="en-IN" sz="1800" u="none" cap="none" strike="noStrike">
                <a:solidFill>
                  <a:srgbClr val="3F3F3F"/>
                </a:solidFill>
                <a:latin typeface="Times New Roman"/>
                <a:ea typeface="Times New Roman"/>
                <a:cs typeface="Times New Roman"/>
                <a:sym typeface="Times New Roman"/>
              </a:rPr>
              <a:t>           result= (result. R') mod N</a:t>
            </a:r>
            <a:endParaRPr b="0" i="0" sz="1800" u="none" cap="none" strike="noStrike">
              <a:solidFill>
                <a:srgbClr val="3F3F3F"/>
              </a:solidFill>
              <a:latin typeface="Times New Roman"/>
              <a:ea typeface="Times New Roman"/>
              <a:cs typeface="Times New Roman"/>
              <a:sym typeface="Times New Roman"/>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0" st="0"/>
                                            </p:txEl>
                                          </p:spTgt>
                                        </p:tgtEl>
                                        <p:attrNameLst>
                                          <p:attrName>style.visibility</p:attrName>
                                        </p:attrNameLst>
                                      </p:cBhvr>
                                      <p:to>
                                        <p:strVal val="visible"/>
                                      </p:to>
                                    </p:set>
                                    <p:animEffect filter="fade" transition="in">
                                      <p:cBhvr>
                                        <p:cTn dur="500"/>
                                        <p:tgtEl>
                                          <p:spTgt spid="6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1" st="1"/>
                                            </p:txEl>
                                          </p:spTgt>
                                        </p:tgtEl>
                                        <p:attrNameLst>
                                          <p:attrName>style.visibility</p:attrName>
                                        </p:attrNameLst>
                                      </p:cBhvr>
                                      <p:to>
                                        <p:strVal val="visible"/>
                                      </p:to>
                                    </p:set>
                                    <p:animEffect filter="fade" transition="in">
                                      <p:cBhvr>
                                        <p:cTn dur="500"/>
                                        <p:tgtEl>
                                          <p:spTgt spid="6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2" st="2"/>
                                            </p:txEl>
                                          </p:spTgt>
                                        </p:tgtEl>
                                        <p:attrNameLst>
                                          <p:attrName>style.visibility</p:attrName>
                                        </p:attrNameLst>
                                      </p:cBhvr>
                                      <p:to>
                                        <p:strVal val="visible"/>
                                      </p:to>
                                    </p:set>
                                    <p:animEffect filter="fade" transition="in">
                                      <p:cBhvr>
                                        <p:cTn dur="500"/>
                                        <p:tgtEl>
                                          <p:spTgt spid="6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3" st="3"/>
                                            </p:txEl>
                                          </p:spTgt>
                                        </p:tgtEl>
                                        <p:attrNameLst>
                                          <p:attrName>style.visibility</p:attrName>
                                        </p:attrNameLst>
                                      </p:cBhvr>
                                      <p:to>
                                        <p:strVal val="visible"/>
                                      </p:to>
                                    </p:set>
                                    <p:animEffect filter="fade" transition="in">
                                      <p:cBhvr>
                                        <p:cTn dur="500"/>
                                        <p:tgtEl>
                                          <p:spTgt spid="6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4" st="4"/>
                                            </p:txEl>
                                          </p:spTgt>
                                        </p:tgtEl>
                                        <p:attrNameLst>
                                          <p:attrName>style.visibility</p:attrName>
                                        </p:attrNameLst>
                                      </p:cBhvr>
                                      <p:to>
                                        <p:strVal val="visible"/>
                                      </p:to>
                                    </p:set>
                                    <p:animEffect filter="fade" transition="in">
                                      <p:cBhvr>
                                        <p:cTn dur="500"/>
                                        <p:tgtEl>
                                          <p:spTgt spid="6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5" st="5"/>
                                            </p:txEl>
                                          </p:spTgt>
                                        </p:tgtEl>
                                        <p:attrNameLst>
                                          <p:attrName>style.visibility</p:attrName>
                                        </p:attrNameLst>
                                      </p:cBhvr>
                                      <p:to>
                                        <p:strVal val="visible"/>
                                      </p:to>
                                    </p:set>
                                    <p:animEffect filter="fade" transition="in">
                                      <p:cBhvr>
                                        <p:cTn dur="500"/>
                                        <p:tgtEl>
                                          <p:spTgt spid="6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6" st="6"/>
                                            </p:txEl>
                                          </p:spTgt>
                                        </p:tgtEl>
                                        <p:attrNameLst>
                                          <p:attrName>style.visibility</p:attrName>
                                        </p:attrNameLst>
                                      </p:cBhvr>
                                      <p:to>
                                        <p:strVal val="visible"/>
                                      </p:to>
                                    </p:set>
                                    <p:animEffect filter="fade" transition="in">
                                      <p:cBhvr>
                                        <p:cTn dur="500"/>
                                        <p:tgtEl>
                                          <p:spTgt spid="60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Shape 608"/>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Modular Exponentiation Algorithm(</a:t>
            </a:r>
            <a:r>
              <a:rPr b="0" i="0" lang="en-IN" sz="2400" u="none" cap="none" strike="noStrike">
                <a:solidFill>
                  <a:schemeClr val="lt2"/>
                </a:solidFill>
                <a:latin typeface="Century Gothic"/>
                <a:ea typeface="Century Gothic"/>
                <a:cs typeface="Century Gothic"/>
                <a:sym typeface="Century Gothic"/>
              </a:rPr>
              <a:t>THE ALGORITHM</a:t>
            </a:r>
            <a:r>
              <a:rPr b="0" i="0" lang="en-IN" sz="3600" u="none" cap="none" strike="noStrike">
                <a:solidFill>
                  <a:schemeClr val="lt2"/>
                </a:solidFill>
                <a:latin typeface="Century Gothic"/>
                <a:ea typeface="Century Gothic"/>
                <a:cs typeface="Century Gothic"/>
                <a:sym typeface="Century Gothic"/>
              </a:rPr>
              <a:t>)</a:t>
            </a:r>
            <a:endParaRPr b="0" i="0" sz="3600" u="none" cap="none" strike="noStrike">
              <a:solidFill>
                <a:schemeClr val="lt2"/>
              </a:solidFill>
              <a:latin typeface="Century Gothic"/>
              <a:ea typeface="Century Gothic"/>
              <a:cs typeface="Century Gothic"/>
              <a:sym typeface="Century Gothic"/>
            </a:endParaRPr>
          </a:p>
        </p:txBody>
      </p:sp>
      <p:sp>
        <p:nvSpPr>
          <p:cNvPr id="609" name="Shape 609"/>
          <p:cNvSpPr txBox="1"/>
          <p:nvPr>
            <p:ph idx="1" type="body"/>
          </p:nvPr>
        </p:nvSpPr>
        <p:spPr>
          <a:xfrm>
            <a:off x="457200" y="1928802"/>
            <a:ext cx="8229600" cy="47767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40"/>
              <a:buFont typeface="Noto Sans Symbols"/>
              <a:buNone/>
            </a:pPr>
            <a:br>
              <a:rPr b="0" i="0" lang="en-IN" sz="1800" u="none" cap="none" strike="noStrike">
                <a:solidFill>
                  <a:srgbClr val="3F3F3F"/>
                </a:solidFill>
                <a:latin typeface="Times New Roman"/>
                <a:ea typeface="Times New Roman"/>
                <a:cs typeface="Times New Roman"/>
                <a:sym typeface="Times New Roman"/>
              </a:rPr>
            </a:br>
            <a:r>
              <a:rPr b="1" i="0" lang="en-IN" sz="1800" u="sng" cap="none" strike="noStrike">
                <a:solidFill>
                  <a:srgbClr val="3F3F3F"/>
                </a:solidFill>
                <a:latin typeface="Times New Roman"/>
                <a:ea typeface="Times New Roman"/>
                <a:cs typeface="Times New Roman"/>
                <a:sym typeface="Times New Roman"/>
              </a:rPr>
              <a:t>Step 3b</a:t>
            </a:r>
            <a:r>
              <a:rPr b="1" i="0" lang="en-IN" sz="1800" u="none" cap="none" strike="noStrike">
                <a:solidFill>
                  <a:srgbClr val="3F3F3F"/>
                </a:solidFill>
                <a:latin typeface="Times New Roman"/>
                <a:ea typeface="Times New Roman"/>
                <a:cs typeface="Times New Roman"/>
                <a:sym typeface="Times New Roman"/>
              </a:rPr>
              <a:t> :</a:t>
            </a:r>
            <a:endParaRPr b="1" i="0" sz="1800" u="sng" cap="none" strike="noStrike">
              <a:solidFill>
                <a:srgbClr val="3F3F3F"/>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accent1"/>
              </a:buClr>
              <a:buSzPts val="1440"/>
              <a:buFont typeface="Courier New"/>
              <a:buChar char="o"/>
            </a:pPr>
            <a:r>
              <a:rPr b="1" i="0" lang="en-IN" sz="1800" u="none" cap="none" strike="noStrike">
                <a:solidFill>
                  <a:srgbClr val="3F3F3F"/>
                </a:solidFill>
                <a:latin typeface="Times New Roman"/>
                <a:ea typeface="Times New Roman"/>
                <a:cs typeface="Times New Roman"/>
                <a:sym typeface="Times New Roman"/>
              </a:rPr>
              <a:t>      If the ith bit is 1 then set</a:t>
            </a:r>
            <a:endParaRPr b="0" i="0" sz="18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440"/>
              <a:buFont typeface="Noto Sans Symbols"/>
              <a:buNone/>
            </a:pPr>
            <a:r>
              <a:rPr b="0" i="0" lang="en-IN" sz="1800" u="none" cap="none" strike="noStrike">
                <a:solidFill>
                  <a:srgbClr val="3F3F3F"/>
                </a:solidFill>
                <a:latin typeface="Times New Roman"/>
                <a:ea typeface="Times New Roman"/>
                <a:cs typeface="Times New Roman"/>
                <a:sym typeface="Times New Roman"/>
              </a:rPr>
              <a:t>                result=</a:t>
            </a:r>
            <a:r>
              <a:rPr b="1" i="0" lang="en-IN" sz="1800" u="none" cap="none" strike="noStrike">
                <a:solidFill>
                  <a:srgbClr val="3F3F3F"/>
                </a:solidFill>
                <a:latin typeface="Times New Roman"/>
                <a:ea typeface="Times New Roman"/>
                <a:cs typeface="Times New Roman"/>
                <a:sym typeface="Times New Roman"/>
              </a:rPr>
              <a:t>REDUCE</a:t>
            </a:r>
            <a:r>
              <a:rPr b="0" i="0" lang="en-IN" sz="1800" u="none" cap="none" strike="noStrike">
                <a:solidFill>
                  <a:srgbClr val="3F3F3F"/>
                </a:solidFill>
                <a:latin typeface="Times New Roman"/>
                <a:ea typeface="Times New Roman"/>
                <a:cs typeface="Times New Roman"/>
                <a:sym typeface="Times New Roman"/>
              </a:rPr>
              <a:t>((result.R mod N)*(M.R mod N))</a:t>
            </a:r>
            <a:br>
              <a:rPr b="0" i="0" lang="en-IN" sz="1800" u="none" cap="none" strike="noStrike">
                <a:solidFill>
                  <a:srgbClr val="3F3F3F"/>
                </a:solidFill>
                <a:latin typeface="Times New Roman"/>
                <a:ea typeface="Times New Roman"/>
                <a:cs typeface="Times New Roman"/>
                <a:sym typeface="Times New Roman"/>
              </a:rPr>
            </a:br>
            <a:r>
              <a:rPr b="0" i="0" lang="en-IN" sz="1800" u="none" cap="none" strike="noStrike">
                <a:solidFill>
                  <a:srgbClr val="3F3F3F"/>
                </a:solidFill>
                <a:latin typeface="Times New Roman"/>
                <a:ea typeface="Times New Roman"/>
                <a:cs typeface="Times New Roman"/>
                <a:sym typeface="Times New Roman"/>
              </a:rPr>
              <a:t>                result=result.R' mod N</a:t>
            </a:r>
            <a:endParaRPr b="0" i="0" sz="18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440"/>
              <a:buFont typeface="Noto Sans Symbols"/>
              <a:buNone/>
            </a:pPr>
            <a:r>
              <a:rPr b="0" i="0" lang="en-IN" sz="1800" u="none" cap="none" strike="noStrike">
                <a:solidFill>
                  <a:srgbClr val="3F3F3F"/>
                </a:solidFill>
                <a:latin typeface="Times New Roman"/>
                <a:ea typeface="Times New Roman"/>
                <a:cs typeface="Times New Roman"/>
                <a:sym typeface="Times New Roman"/>
              </a:rPr>
              <a:t>                       OR</a:t>
            </a:r>
            <a:endParaRPr b="0" i="0" sz="1800" u="none" cap="none" strike="noStrike">
              <a:solidFill>
                <a:srgbClr val="3F3F3F"/>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accent1"/>
              </a:buClr>
              <a:buSzPts val="1440"/>
              <a:buFont typeface="Courier New"/>
              <a:buChar char="o"/>
            </a:pPr>
            <a:r>
              <a:rPr b="0" i="0" lang="en-IN" sz="1800" u="none" cap="none" strike="noStrike">
                <a:solidFill>
                  <a:srgbClr val="3F3F3F"/>
                </a:solidFill>
                <a:latin typeface="Times New Roman"/>
                <a:ea typeface="Times New Roman"/>
                <a:cs typeface="Times New Roman"/>
                <a:sym typeface="Times New Roman"/>
              </a:rPr>
              <a:t>     </a:t>
            </a:r>
            <a:r>
              <a:rPr b="1" i="0" lang="en-IN" sz="1800" u="none" cap="none" strike="noStrike">
                <a:solidFill>
                  <a:srgbClr val="3F3F3F"/>
                </a:solidFill>
                <a:latin typeface="Times New Roman"/>
                <a:ea typeface="Times New Roman"/>
                <a:cs typeface="Times New Roman"/>
                <a:sym typeface="Times New Roman"/>
              </a:rPr>
              <a:t>If the ith bit </a:t>
            </a:r>
            <a:r>
              <a:rPr b="0" i="0" lang="en-IN" sz="1800" u="none" cap="none" strike="noStrike">
                <a:solidFill>
                  <a:srgbClr val="3F3F3F"/>
                </a:solidFill>
                <a:latin typeface="Times New Roman"/>
                <a:ea typeface="Times New Roman"/>
                <a:cs typeface="Times New Roman"/>
                <a:sym typeface="Times New Roman"/>
              </a:rPr>
              <a:t>1</a:t>
            </a:r>
            <a:r>
              <a:rPr b="1" i="0" lang="en-IN" sz="1800" u="none" cap="none" strike="noStrike">
                <a:solidFill>
                  <a:srgbClr val="3F3F3F"/>
                </a:solidFill>
                <a:latin typeface="Times New Roman"/>
                <a:ea typeface="Times New Roman"/>
                <a:cs typeface="Times New Roman"/>
                <a:sym typeface="Times New Roman"/>
              </a:rPr>
              <a:t> then set</a:t>
            </a:r>
            <a:endParaRPr b="0" i="0" sz="18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440"/>
              <a:buFont typeface="Noto Sans Symbols"/>
              <a:buNone/>
            </a:pPr>
            <a:r>
              <a:rPr b="0" i="0" lang="en-IN" sz="1800" u="none" cap="none" strike="noStrike">
                <a:solidFill>
                  <a:srgbClr val="3F3F3F"/>
                </a:solidFill>
                <a:latin typeface="Times New Roman"/>
                <a:ea typeface="Times New Roman"/>
                <a:cs typeface="Times New Roman"/>
                <a:sym typeface="Times New Roman"/>
              </a:rPr>
              <a:t>                result=</a:t>
            </a:r>
            <a:r>
              <a:rPr b="1" i="0" lang="en-IN" sz="1800" u="none" cap="none" strike="noStrike">
                <a:solidFill>
                  <a:srgbClr val="3F3F3F"/>
                </a:solidFill>
                <a:latin typeface="Times New Roman"/>
                <a:ea typeface="Times New Roman"/>
                <a:cs typeface="Times New Roman"/>
                <a:sym typeface="Times New Roman"/>
              </a:rPr>
              <a:t>REDUCE</a:t>
            </a:r>
            <a:r>
              <a:rPr b="0" i="0" lang="en-IN" sz="1800" u="none" cap="none" strike="noStrike">
                <a:solidFill>
                  <a:srgbClr val="3F3F3F"/>
                </a:solidFill>
                <a:latin typeface="Times New Roman"/>
                <a:ea typeface="Times New Roman"/>
                <a:cs typeface="Times New Roman"/>
                <a:sym typeface="Times New Roman"/>
              </a:rPr>
              <a:t>((result.R mod N)*(M^(-1).R mod N))</a:t>
            </a:r>
            <a:br>
              <a:rPr b="0" i="0" lang="en-IN" sz="1800" u="none" cap="none" strike="noStrike">
                <a:solidFill>
                  <a:srgbClr val="3F3F3F"/>
                </a:solidFill>
                <a:latin typeface="Times New Roman"/>
                <a:ea typeface="Times New Roman"/>
                <a:cs typeface="Times New Roman"/>
                <a:sym typeface="Times New Roman"/>
              </a:rPr>
            </a:br>
            <a:r>
              <a:rPr b="0" i="0" lang="en-IN" sz="1800" u="none" cap="none" strike="noStrike">
                <a:solidFill>
                  <a:srgbClr val="3F3F3F"/>
                </a:solidFill>
                <a:latin typeface="Times New Roman"/>
                <a:ea typeface="Times New Roman"/>
                <a:cs typeface="Times New Roman"/>
                <a:sym typeface="Times New Roman"/>
              </a:rPr>
              <a:t>                result=result.R' mod N</a:t>
            </a:r>
            <a:endParaRPr b="0" i="0" sz="18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440"/>
              <a:buFont typeface="Noto Sans Symbols"/>
              <a:buNone/>
            </a:pPr>
            <a:r>
              <a:rPr b="0" i="0" lang="en-IN" sz="1800" u="none" cap="none" strike="noStrike">
                <a:solidFill>
                  <a:srgbClr val="3F3F3F"/>
                </a:solidFill>
                <a:latin typeface="Times New Roman"/>
                <a:ea typeface="Times New Roman"/>
                <a:cs typeface="Times New Roman"/>
                <a:sym typeface="Times New Roman"/>
              </a:rPr>
              <a:t>                      OR</a:t>
            </a:r>
            <a:endParaRPr b="0" i="0" sz="1800" u="none" cap="none" strike="noStrike">
              <a:solidFill>
                <a:srgbClr val="3F3F3F"/>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accent1"/>
              </a:buClr>
              <a:buSzPts val="1440"/>
              <a:buFont typeface="Courier New"/>
              <a:buChar char="o"/>
            </a:pPr>
            <a:r>
              <a:rPr b="0" i="0" lang="en-IN" sz="1800" u="none" cap="none" strike="noStrike">
                <a:solidFill>
                  <a:srgbClr val="3F3F3F"/>
                </a:solidFill>
                <a:latin typeface="Times New Roman"/>
                <a:ea typeface="Times New Roman"/>
                <a:cs typeface="Times New Roman"/>
                <a:sym typeface="Times New Roman"/>
              </a:rPr>
              <a:t>     </a:t>
            </a:r>
            <a:r>
              <a:rPr b="1" i="0" lang="en-IN" sz="1800" u="none" cap="none" strike="noStrike">
                <a:solidFill>
                  <a:srgbClr val="3F3F3F"/>
                </a:solidFill>
                <a:latin typeface="Times New Roman"/>
                <a:ea typeface="Times New Roman"/>
                <a:cs typeface="Times New Roman"/>
                <a:sym typeface="Times New Roman"/>
              </a:rPr>
              <a:t>else if the ith bit is 0 then set</a:t>
            </a:r>
            <a:br>
              <a:rPr b="0" i="0" lang="en-IN" sz="1800" u="none" cap="none" strike="noStrike">
                <a:solidFill>
                  <a:srgbClr val="3F3F3F"/>
                </a:solidFill>
                <a:latin typeface="Times New Roman"/>
                <a:ea typeface="Times New Roman"/>
                <a:cs typeface="Times New Roman"/>
                <a:sym typeface="Times New Roman"/>
              </a:rPr>
            </a:br>
            <a:r>
              <a:rPr b="0" i="0" lang="en-IN" sz="1800" u="none" cap="none" strike="noStrike">
                <a:solidFill>
                  <a:srgbClr val="3F3F3F"/>
                </a:solidFill>
                <a:latin typeface="Times New Roman"/>
                <a:ea typeface="Times New Roman"/>
                <a:cs typeface="Times New Roman"/>
                <a:sym typeface="Times New Roman"/>
              </a:rPr>
              <a:t>            result=result</a:t>
            </a:r>
            <a:br>
              <a:rPr b="0" i="0" lang="en-IN" sz="1800" u="none" cap="none" strike="noStrike">
                <a:solidFill>
                  <a:srgbClr val="3F3F3F"/>
                </a:solidFill>
                <a:latin typeface="Times New Roman"/>
                <a:ea typeface="Times New Roman"/>
                <a:cs typeface="Times New Roman"/>
                <a:sym typeface="Times New Roman"/>
              </a:rPr>
            </a:br>
            <a:br>
              <a:rPr b="0" i="0" lang="en-IN" sz="1800" u="none" cap="none" strike="noStrike">
                <a:solidFill>
                  <a:srgbClr val="3F3F3F"/>
                </a:solidFill>
                <a:latin typeface="Times New Roman"/>
                <a:ea typeface="Times New Roman"/>
                <a:cs typeface="Times New Roman"/>
                <a:sym typeface="Times New Roman"/>
              </a:rPr>
            </a:br>
            <a:endParaRPr b="0" i="0" sz="1800" u="none" cap="none" strike="noStrike">
              <a:solidFill>
                <a:srgbClr val="3F3F3F"/>
              </a:solidFill>
              <a:latin typeface="Times New Roman"/>
              <a:ea typeface="Times New Roman"/>
              <a:cs typeface="Times New Roman"/>
              <a:sym typeface="Times New Roman"/>
            </a:endParaRPr>
          </a:p>
        </p:txBody>
      </p:sp>
      <p:cxnSp>
        <p:nvCxnSpPr>
          <p:cNvPr id="610" name="Shape 610"/>
          <p:cNvCxnSpPr/>
          <p:nvPr/>
        </p:nvCxnSpPr>
        <p:spPr>
          <a:xfrm>
            <a:off x="2411760" y="4149080"/>
            <a:ext cx="144016" cy="0"/>
          </a:xfrm>
          <a:prstGeom prst="straightConnector1">
            <a:avLst/>
          </a:prstGeom>
          <a:noFill/>
          <a:ln cap="rnd" cmpd="sng" w="9525">
            <a:solidFill>
              <a:schemeClr val="dk1"/>
            </a:solidFill>
            <a:prstDash val="solid"/>
            <a:round/>
            <a:headEnd len="sm" w="sm" type="none"/>
            <a:tailEnd len="sm" w="sm" type="none"/>
          </a:ln>
        </p:spPr>
      </p:cxnSp>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Shape 615"/>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Modular Exponentiation Algorithm(</a:t>
            </a:r>
            <a:r>
              <a:rPr b="0" i="0" lang="en-IN" sz="2400" u="none" cap="none" strike="noStrike">
                <a:solidFill>
                  <a:schemeClr val="lt2"/>
                </a:solidFill>
                <a:latin typeface="Century Gothic"/>
                <a:ea typeface="Century Gothic"/>
                <a:cs typeface="Century Gothic"/>
                <a:sym typeface="Century Gothic"/>
              </a:rPr>
              <a:t>THE ALGORITHM</a:t>
            </a:r>
            <a:r>
              <a:rPr b="0" i="0" lang="en-IN" sz="3600" u="none" cap="none" strike="noStrike">
                <a:solidFill>
                  <a:schemeClr val="lt2"/>
                </a:solidFill>
                <a:latin typeface="Century Gothic"/>
                <a:ea typeface="Century Gothic"/>
                <a:cs typeface="Century Gothic"/>
                <a:sym typeface="Century Gothic"/>
              </a:rPr>
              <a:t>)</a:t>
            </a:r>
            <a:endParaRPr b="0" i="0" sz="3600" u="none" cap="none" strike="noStrike">
              <a:solidFill>
                <a:schemeClr val="lt2"/>
              </a:solidFill>
              <a:latin typeface="Century Gothic"/>
              <a:ea typeface="Century Gothic"/>
              <a:cs typeface="Century Gothic"/>
              <a:sym typeface="Century Gothic"/>
            </a:endParaRPr>
          </a:p>
        </p:txBody>
      </p:sp>
      <p:sp>
        <p:nvSpPr>
          <p:cNvPr id="616" name="Shape 616"/>
          <p:cNvSpPr txBox="1"/>
          <p:nvPr>
            <p:ph idx="1" type="body"/>
          </p:nvPr>
        </p:nvSpPr>
        <p:spPr>
          <a:xfrm>
            <a:off x="0" y="2286000"/>
            <a:ext cx="9144000" cy="4572000"/>
          </a:xfrm>
          <a:prstGeom prst="rect">
            <a:avLst/>
          </a:prstGeom>
          <a:noFill/>
          <a:ln>
            <a:noFill/>
          </a:ln>
        </p:spPr>
        <p:txBody>
          <a:bodyPr anchorCtr="0" anchor="t" bIns="45700" lIns="91425" spcFirstLastPara="1" rIns="91425" wrap="square" tIns="45700">
            <a:noAutofit/>
          </a:bodyPr>
          <a:lstStyle/>
          <a:p>
            <a:pPr indent="-251459" lvl="0" marL="342900" marR="0" rtl="0" algn="l">
              <a:lnSpc>
                <a:spcPct val="90000"/>
              </a:lnSpc>
              <a:spcBef>
                <a:spcPts val="0"/>
              </a:spcBef>
              <a:spcAft>
                <a:spcPts val="0"/>
              </a:spcAft>
              <a:buClr>
                <a:schemeClr val="accent1"/>
              </a:buClr>
              <a:buSzPts val="1440"/>
              <a:buFont typeface="Century Gothic"/>
              <a:buNone/>
            </a:pPr>
            <a:r>
              <a:t/>
            </a:r>
            <a:endParaRPr b="0" i="0" sz="1800" u="none" cap="none" strike="noStrike">
              <a:solidFill>
                <a:srgbClr val="3F3F3F"/>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accent1"/>
              </a:buClr>
              <a:buSzPts val="1440"/>
              <a:buFont typeface="Noto Sans Symbols"/>
              <a:buNone/>
            </a:pPr>
            <a:r>
              <a:rPr b="0" i="0" lang="en-IN" sz="1800" u="none" cap="none" strike="noStrike">
                <a:solidFill>
                  <a:srgbClr val="BC1B4B"/>
                </a:solidFill>
                <a:latin typeface="Times New Roman"/>
                <a:ea typeface="Times New Roman"/>
                <a:cs typeface="Times New Roman"/>
                <a:sym typeface="Times New Roman"/>
              </a:rPr>
              <a:t>4</a:t>
            </a:r>
            <a:r>
              <a:rPr b="0" i="0" lang="en-IN" sz="1800" u="none" cap="none" strike="noStrike">
                <a:solidFill>
                  <a:srgbClr val="3F3F3F"/>
                </a:solidFill>
                <a:latin typeface="Times New Roman"/>
                <a:ea typeface="Times New Roman"/>
                <a:cs typeface="Times New Roman"/>
                <a:sym typeface="Times New Roman"/>
              </a:rPr>
              <a:t>.    After completion of all iterations  return</a:t>
            </a:r>
            <a:r>
              <a:rPr b="1" i="0" lang="en-IN" sz="1800" u="none" cap="none" strike="noStrike">
                <a:solidFill>
                  <a:srgbClr val="3F3F3F"/>
                </a:solidFill>
                <a:latin typeface="Times New Roman"/>
                <a:ea typeface="Times New Roman"/>
                <a:cs typeface="Times New Roman"/>
                <a:sym typeface="Times New Roman"/>
              </a:rPr>
              <a:t> result</a:t>
            </a:r>
            <a:r>
              <a:rPr b="0" i="0" lang="en-IN" sz="1800" u="none" cap="none" strike="noStrike">
                <a:solidFill>
                  <a:srgbClr val="3F3F3F"/>
                </a:solidFill>
                <a:latin typeface="Times New Roman"/>
                <a:ea typeface="Times New Roman"/>
                <a:cs typeface="Times New Roman"/>
                <a:sym typeface="Times New Roman"/>
              </a:rPr>
              <a:t>,  which is in Montgomery form and    we convert it out of Montgomery form to obtain the final result of encryption </a:t>
            </a:r>
            <a:br>
              <a:rPr b="0" i="0" lang="en-IN" sz="1800" u="none" cap="none" strike="noStrike">
                <a:solidFill>
                  <a:srgbClr val="3F3F3F"/>
                </a:solidFill>
                <a:latin typeface="Times New Roman"/>
                <a:ea typeface="Times New Roman"/>
                <a:cs typeface="Times New Roman"/>
                <a:sym typeface="Times New Roman"/>
              </a:rPr>
            </a:br>
            <a:r>
              <a:rPr b="0" i="0" lang="en-IN" sz="1800" u="none" cap="none" strike="noStrike">
                <a:solidFill>
                  <a:srgbClr val="3F3F3F"/>
                </a:solidFill>
                <a:latin typeface="Times New Roman"/>
                <a:ea typeface="Times New Roman"/>
                <a:cs typeface="Times New Roman"/>
                <a:sym typeface="Times New Roman"/>
              </a:rPr>
              <a:t>	      C=</a:t>
            </a:r>
            <a:r>
              <a:rPr b="1" i="0" lang="en-IN" sz="1800" u="none" cap="none" strike="noStrike">
                <a:solidFill>
                  <a:srgbClr val="3F3F3F"/>
                </a:solidFill>
                <a:latin typeface="Times New Roman"/>
                <a:ea typeface="Times New Roman"/>
                <a:cs typeface="Times New Roman"/>
                <a:sym typeface="Times New Roman"/>
              </a:rPr>
              <a:t>REDUCE</a:t>
            </a:r>
            <a:r>
              <a:rPr b="0" i="0" lang="en-IN" sz="1800" u="none" cap="none" strike="noStrike">
                <a:solidFill>
                  <a:srgbClr val="3F3F3F"/>
                </a:solidFill>
                <a:latin typeface="Times New Roman"/>
                <a:ea typeface="Times New Roman"/>
                <a:cs typeface="Times New Roman"/>
                <a:sym typeface="Times New Roman"/>
              </a:rPr>
              <a:t>(result . R mod N)=M^E (mod N).</a:t>
            </a:r>
            <a:br>
              <a:rPr b="0" i="0" lang="en-IN" sz="1800" u="none" cap="none" strike="noStrike">
                <a:solidFill>
                  <a:srgbClr val="3F3F3F"/>
                </a:solidFill>
                <a:latin typeface="Times New Roman"/>
                <a:ea typeface="Times New Roman"/>
                <a:cs typeface="Times New Roman"/>
                <a:sym typeface="Times New Roman"/>
              </a:rPr>
            </a:br>
            <a:endParaRPr b="1" i="0" sz="1800" u="none" cap="none" strike="noStrike">
              <a:solidFill>
                <a:srgbClr val="3F3F3F"/>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accent1"/>
              </a:buClr>
              <a:buSzPts val="1440"/>
              <a:buFont typeface="Noto Sans Symbols"/>
              <a:buNone/>
            </a:pPr>
            <a:r>
              <a:rPr b="0" i="0" lang="en-IN" sz="1800" u="none" cap="none" strike="noStrike">
                <a:solidFill>
                  <a:srgbClr val="3F3F3F"/>
                </a:solidFill>
                <a:latin typeface="Times New Roman"/>
                <a:ea typeface="Times New Roman"/>
                <a:cs typeface="Times New Roman"/>
                <a:sym typeface="Times New Roman"/>
              </a:rPr>
              <a:t>.</a:t>
            </a:r>
            <a:endParaRPr b="0" i="0" sz="1800" u="none" cap="none" strike="noStrike">
              <a:solidFill>
                <a:srgbClr val="3F3F3F"/>
              </a:solidFill>
              <a:latin typeface="Times New Roman"/>
              <a:ea typeface="Times New Roman"/>
              <a:cs typeface="Times New Roman"/>
              <a:sym typeface="Times New Roman"/>
            </a:endParaRPr>
          </a:p>
          <a:p>
            <a:pPr indent="-342900" lvl="0" marL="342900" marR="0" rtl="0" algn="l">
              <a:lnSpc>
                <a:spcPct val="90000"/>
              </a:lnSpc>
              <a:spcBef>
                <a:spcPts val="1000"/>
              </a:spcBef>
              <a:spcAft>
                <a:spcPts val="0"/>
              </a:spcAft>
              <a:buClr>
                <a:schemeClr val="accent1"/>
              </a:buClr>
              <a:buSzPts val="1800"/>
              <a:buFont typeface="Noto Sans Symbols"/>
              <a:buChar char="▶"/>
            </a:pPr>
            <a:r>
              <a:rPr b="0" i="0" lang="en-IN" sz="1800" u="none" cap="none" strike="noStrike">
                <a:solidFill>
                  <a:srgbClr val="3F3F3F"/>
                </a:solidFill>
                <a:latin typeface="Times New Roman"/>
                <a:ea typeface="Times New Roman"/>
                <a:cs typeface="Times New Roman"/>
                <a:sym typeface="Times New Roman"/>
              </a:rPr>
              <a:t>The algorithm computes modular exponentiation in  O((T(n))(n+E1)) where T(n) is time complexity of Montgomery reduction algorithm, n is the no. of bits in redundant representation of E and E1 is no of non zero elements in redundant representation </a:t>
            </a:r>
            <a:endParaRPr b="0" i="0" sz="1800" u="none" cap="none" strike="noStrike">
              <a:solidFill>
                <a:srgbClr val="3F3F3F"/>
              </a:solidFill>
              <a:latin typeface="Times New Roman"/>
              <a:ea typeface="Times New Roman"/>
              <a:cs typeface="Times New Roman"/>
              <a:sym typeface="Times New Roman"/>
            </a:endParaRPr>
          </a:p>
          <a:p>
            <a:pPr indent="-342900" lvl="0" marL="342900" marR="0" rtl="0" algn="l">
              <a:lnSpc>
                <a:spcPct val="90000"/>
              </a:lnSpc>
              <a:spcBef>
                <a:spcPts val="1000"/>
              </a:spcBef>
              <a:spcAft>
                <a:spcPts val="0"/>
              </a:spcAft>
              <a:buClr>
                <a:schemeClr val="accent1"/>
              </a:buClr>
              <a:buSzPts val="1440"/>
              <a:buFont typeface="Noto Sans Symbols"/>
              <a:buChar char="▶"/>
            </a:pPr>
            <a:r>
              <a:rPr b="0" i="0" lang="en-IN" sz="1800" u="none" cap="none" strike="noStrike">
                <a:solidFill>
                  <a:srgbClr val="3F3F3F"/>
                </a:solidFill>
                <a:latin typeface="Times New Roman"/>
                <a:ea typeface="Times New Roman"/>
                <a:cs typeface="Times New Roman"/>
                <a:sym typeface="Times New Roman"/>
              </a:rPr>
              <a:t>This is much faster in comparison to the binary algorithm which has complexity of O(M(n)(n +Z)),n being the number of bits in E,Z being the no of 1’s in the binary form of E.</a:t>
            </a:r>
            <a:br>
              <a:rPr b="0" i="0" lang="en-IN" sz="1800" u="none" cap="none" strike="noStrike">
                <a:solidFill>
                  <a:srgbClr val="3F3F3F"/>
                </a:solidFill>
                <a:latin typeface="Times New Roman"/>
                <a:ea typeface="Times New Roman"/>
                <a:cs typeface="Times New Roman"/>
                <a:sym typeface="Times New Roman"/>
              </a:rPr>
            </a:br>
            <a:r>
              <a:rPr b="0" i="0" lang="en-IN" sz="1800" u="none" cap="none" strike="noStrike">
                <a:solidFill>
                  <a:srgbClr val="3F3F3F"/>
                </a:solidFill>
                <a:latin typeface="Times New Roman"/>
                <a:ea typeface="Times New Roman"/>
                <a:cs typeface="Times New Roman"/>
                <a:sym typeface="Times New Roman"/>
              </a:rPr>
              <a:t>M(n) is time complexity for performing modular multiplication . Since M(n) &gt; T(n) and  E1 &lt; Z.</a:t>
            </a:r>
            <a:endParaRPr b="0" i="0" sz="1800" u="none" cap="none" strike="noStrike">
              <a:solidFill>
                <a:srgbClr val="3F3F3F"/>
              </a:solidFill>
              <a:latin typeface="Times New Roman"/>
              <a:ea typeface="Times New Roman"/>
              <a:cs typeface="Times New Roman"/>
              <a:sym typeface="Times New Roman"/>
            </a:endParaRPr>
          </a:p>
          <a:p>
            <a:pPr indent="-251459" lvl="0" marL="342900" marR="0" rtl="0" algn="l">
              <a:lnSpc>
                <a:spcPct val="90000"/>
              </a:lnSpc>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imes New Roman"/>
              <a:ea typeface="Times New Roman"/>
              <a:cs typeface="Times New Roman"/>
              <a:sym typeface="Times New Roman"/>
            </a:endParaRPr>
          </a:p>
          <a:p>
            <a:pPr indent="-251459" lvl="0" marL="342900" marR="0" rtl="0" algn="l">
              <a:lnSpc>
                <a:spcPct val="90000"/>
              </a:lnSpc>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imes New Roman"/>
              <a:ea typeface="Times New Roman"/>
              <a:cs typeface="Times New Roman"/>
              <a:sym typeface="Times New Roman"/>
            </a:endParaRPr>
          </a:p>
        </p:txBody>
      </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idx="1" type="body"/>
          </p:nvPr>
        </p:nvSpPr>
        <p:spPr>
          <a:xfrm>
            <a:off x="866216" y="2603500"/>
            <a:ext cx="6619244" cy="3416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760"/>
              <a:buFont typeface="Noto Sans Symbols"/>
              <a:buChar char="▶"/>
            </a:pPr>
            <a:r>
              <a:rPr b="0" i="0" lang="en-IN" sz="2200" u="none" cap="none" strike="noStrike">
                <a:solidFill>
                  <a:srgbClr val="3F3F3F"/>
                </a:solidFill>
                <a:latin typeface="Times New Roman"/>
                <a:ea typeface="Times New Roman"/>
                <a:cs typeface="Times New Roman"/>
                <a:sym typeface="Times New Roman"/>
              </a:rPr>
              <a:t>Suhrid Barthakur                 14-1-5-039</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760"/>
              <a:buFont typeface="Noto Sans Symbols"/>
              <a:buChar char="▶"/>
            </a:pPr>
            <a:r>
              <a:rPr b="0" i="0" lang="en-IN" sz="2200" u="none" cap="none" strike="noStrike">
                <a:solidFill>
                  <a:srgbClr val="3F3F3F"/>
                </a:solidFill>
                <a:latin typeface="Times New Roman"/>
                <a:ea typeface="Times New Roman"/>
                <a:cs typeface="Times New Roman"/>
                <a:sym typeface="Times New Roman"/>
              </a:rPr>
              <a:t>Partha Pritam Paul	          14-1-5-059</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760"/>
              <a:buFont typeface="Noto Sans Symbols"/>
              <a:buChar char="▶"/>
            </a:pPr>
            <a:r>
              <a:rPr b="0" i="0" lang="en-IN" sz="2200" u="none" cap="none" strike="noStrike">
                <a:solidFill>
                  <a:srgbClr val="3F3F3F"/>
                </a:solidFill>
                <a:latin typeface="Times New Roman"/>
                <a:ea typeface="Times New Roman"/>
                <a:cs typeface="Times New Roman"/>
                <a:sym typeface="Times New Roman"/>
              </a:rPr>
              <a:t>Jasbir Singh Birdi                14-1-5-083</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760"/>
              <a:buFont typeface="Noto Sans Symbols"/>
              <a:buChar char="▶"/>
            </a:pPr>
            <a:r>
              <a:rPr b="0" i="0" lang="en-IN" sz="2200" u="none" cap="none" strike="noStrike">
                <a:solidFill>
                  <a:srgbClr val="3F3F3F"/>
                </a:solidFill>
                <a:latin typeface="Times New Roman"/>
                <a:ea typeface="Times New Roman"/>
                <a:cs typeface="Times New Roman"/>
                <a:sym typeface="Times New Roman"/>
              </a:rPr>
              <a:t>Anirban Chatterjee              14-1-5-032</a:t>
            </a:r>
            <a:endParaRPr b="0" i="0" sz="2200" u="none" cap="none" strike="noStrike">
              <a:solidFill>
                <a:srgbClr val="3F3F3F"/>
              </a:solidFill>
              <a:latin typeface="Times New Roman"/>
              <a:ea typeface="Times New Roman"/>
              <a:cs typeface="Times New Roman"/>
              <a:sym typeface="Times New Roman"/>
            </a:endParaRPr>
          </a:p>
        </p:txBody>
      </p:sp>
      <p:sp>
        <p:nvSpPr>
          <p:cNvPr id="500" name="Shape 500"/>
          <p:cNvSpPr txBox="1"/>
          <p:nvPr/>
        </p:nvSpPr>
        <p:spPr>
          <a:xfrm>
            <a:off x="755576" y="980728"/>
            <a:ext cx="56500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IN" sz="3600" u="none" cap="none" strike="noStrike">
                <a:solidFill>
                  <a:schemeClr val="lt1"/>
                </a:solidFill>
                <a:latin typeface="Times New Roman"/>
                <a:ea typeface="Times New Roman"/>
                <a:cs typeface="Times New Roman"/>
                <a:sym typeface="Times New Roman"/>
              </a:rPr>
              <a:t>Team Members</a:t>
            </a:r>
            <a:endParaRPr b="0" i="0" sz="3600" u="none" cap="none" strike="noStrike">
              <a:solidFill>
                <a:schemeClr val="lt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Shape 622"/>
          <p:cNvSpPr txBox="1"/>
          <p:nvPr>
            <p:ph type="title"/>
          </p:nvPr>
        </p:nvSpPr>
        <p:spPr>
          <a:xfrm>
            <a:off x="365750" y="973675"/>
            <a:ext cx="83364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Code Implementations and Results</a:t>
            </a:r>
            <a:endParaRPr b="0" i="0" sz="3600" u="none" cap="none" strike="noStrike">
              <a:solidFill>
                <a:schemeClr val="lt2"/>
              </a:solidFill>
              <a:latin typeface="Century Gothic"/>
              <a:ea typeface="Century Gothic"/>
              <a:cs typeface="Century Gothic"/>
              <a:sym typeface="Century Gothic"/>
            </a:endParaRPr>
          </a:p>
        </p:txBody>
      </p:sp>
      <p:sp>
        <p:nvSpPr>
          <p:cNvPr id="623" name="Shape 623"/>
          <p:cNvSpPr txBox="1"/>
          <p:nvPr>
            <p:ph idx="1" type="body"/>
          </p:nvPr>
        </p:nvSpPr>
        <p:spPr>
          <a:xfrm>
            <a:off x="-125" y="2115671"/>
            <a:ext cx="9144000" cy="4742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accent1"/>
              </a:buClr>
              <a:buSzPts val="1440"/>
              <a:buFont typeface="Noto Sans Symbols"/>
              <a:buNone/>
            </a:pPr>
            <a:r>
              <a:rPr b="0" i="0" lang="en-IN" sz="1800" u="none" cap="none" strike="noStrike">
                <a:solidFill>
                  <a:srgbClr val="3F3F3F"/>
                </a:solidFill>
                <a:latin typeface="Times New Roman"/>
                <a:ea typeface="Times New Roman"/>
                <a:cs typeface="Times New Roman"/>
                <a:sym typeface="Times New Roman"/>
              </a:rPr>
              <a:t>The project has been implemented in JAVA programming language with the help of Eclipse Neon IDE. The project contains  three main java files. </a:t>
            </a:r>
            <a:r>
              <a:rPr b="1" i="0" lang="en-IN" sz="1800" u="none" cap="none" strike="noStrike">
                <a:solidFill>
                  <a:srgbClr val="3F3F3F"/>
                </a:solidFill>
                <a:latin typeface="Times New Roman"/>
                <a:ea typeface="Times New Roman"/>
                <a:cs typeface="Times New Roman"/>
                <a:sym typeface="Times New Roman"/>
              </a:rPr>
              <a:t>MontgomeryReducerDemo.java</a:t>
            </a:r>
            <a:r>
              <a:rPr b="0" i="0" lang="en-IN" sz="1800" u="none" cap="none" strike="noStrike">
                <a:solidFill>
                  <a:srgbClr val="3F3F3F"/>
                </a:solidFill>
                <a:latin typeface="Times New Roman"/>
                <a:ea typeface="Times New Roman"/>
                <a:cs typeface="Times New Roman"/>
                <a:sym typeface="Times New Roman"/>
              </a:rPr>
              <a:t> ,</a:t>
            </a:r>
            <a:r>
              <a:rPr b="1" i="0" lang="en-IN" sz="1800" u="none" cap="none" strike="noStrike">
                <a:solidFill>
                  <a:srgbClr val="3F3F3F"/>
                </a:solidFill>
                <a:latin typeface="Times New Roman"/>
                <a:ea typeface="Times New Roman"/>
                <a:cs typeface="Times New Roman"/>
                <a:sym typeface="Times New Roman"/>
              </a:rPr>
              <a:t> MontgomeryReduce.java</a:t>
            </a:r>
            <a:r>
              <a:rPr b="0" i="0" lang="en-IN" sz="1800" u="none" cap="none" strike="noStrike">
                <a:solidFill>
                  <a:srgbClr val="3F3F3F"/>
                </a:solidFill>
                <a:latin typeface="Times New Roman"/>
                <a:ea typeface="Times New Roman"/>
                <a:cs typeface="Times New Roman"/>
                <a:sym typeface="Times New Roman"/>
              </a:rPr>
              <a:t> and </a:t>
            </a:r>
            <a:r>
              <a:rPr b="1" i="0" lang="en-IN" sz="1800" u="none" cap="none" strike="noStrike">
                <a:solidFill>
                  <a:srgbClr val="3F3F3F"/>
                </a:solidFill>
                <a:latin typeface="Times New Roman"/>
                <a:ea typeface="Times New Roman"/>
                <a:cs typeface="Times New Roman"/>
                <a:sym typeface="Times New Roman"/>
              </a:rPr>
              <a:t>RecodingScheme.java</a:t>
            </a:r>
            <a:r>
              <a:rPr b="0" i="0" lang="en-IN" sz="1800" u="none" cap="none" strike="noStrike">
                <a:solidFill>
                  <a:srgbClr val="3F3F3F"/>
                </a:solidFill>
                <a:latin typeface="Times New Roman"/>
                <a:ea typeface="Times New Roman"/>
                <a:cs typeface="Times New Roman"/>
                <a:sym typeface="Times New Roman"/>
              </a:rPr>
              <a:t>. The functionalities of the two is described below:</a:t>
            </a:r>
            <a:endParaRPr b="0" i="0" sz="1800" u="none" cap="none" strike="noStrike">
              <a:solidFill>
                <a:srgbClr val="3F3F3F"/>
              </a:solidFill>
              <a:latin typeface="Times New Roman"/>
              <a:ea typeface="Times New Roman"/>
              <a:cs typeface="Times New Roman"/>
              <a:sym typeface="Times New Roman"/>
            </a:endParaRPr>
          </a:p>
          <a:p>
            <a:pPr indent="-320040" lvl="0" marL="457200" marR="0" rtl="0" algn="l">
              <a:lnSpc>
                <a:spcPct val="100000"/>
              </a:lnSpc>
              <a:spcBef>
                <a:spcPts val="1000"/>
              </a:spcBef>
              <a:spcAft>
                <a:spcPts val="0"/>
              </a:spcAft>
              <a:buClr>
                <a:schemeClr val="accent1"/>
              </a:buClr>
              <a:buSzPts val="1440"/>
              <a:buFont typeface="Noto Sans Symbols"/>
              <a:buChar char="●"/>
            </a:pPr>
            <a:r>
              <a:rPr b="1" i="0" lang="en-IN" sz="1800" u="none" cap="none" strike="noStrike">
                <a:solidFill>
                  <a:srgbClr val="3F3F3F"/>
                </a:solidFill>
                <a:latin typeface="Times New Roman"/>
                <a:ea typeface="Times New Roman"/>
                <a:cs typeface="Times New Roman"/>
                <a:sym typeface="Times New Roman"/>
              </a:rPr>
              <a:t>MontgomeryReduce.java</a:t>
            </a:r>
            <a:r>
              <a:rPr b="0" i="0" lang="en-IN" sz="1800" u="none" cap="none" strike="noStrike">
                <a:solidFill>
                  <a:srgbClr val="3F3F3F"/>
                </a:solidFill>
                <a:latin typeface="Times New Roman"/>
                <a:ea typeface="Times New Roman"/>
                <a:cs typeface="Times New Roman"/>
                <a:sym typeface="Times New Roman"/>
              </a:rPr>
              <a:t> is used for pre-processing the R’ and  N’ which is required for the Montgomery multiplication of two number. It includes the MontgomeryReducer class used for this purpose and also a set of other functionalities as described later. </a:t>
            </a:r>
            <a:endParaRPr b="0" i="0" sz="1800" u="none" cap="none" strike="noStrike">
              <a:solidFill>
                <a:srgbClr val="3F3F3F"/>
              </a:solidFill>
              <a:latin typeface="Times New Roman"/>
              <a:ea typeface="Times New Roman"/>
              <a:cs typeface="Times New Roman"/>
              <a:sym typeface="Times New Roman"/>
            </a:endParaRPr>
          </a:p>
          <a:p>
            <a:pPr indent="-320040" lvl="0" marL="457200" marR="0" rtl="0" algn="l">
              <a:lnSpc>
                <a:spcPct val="100000"/>
              </a:lnSpc>
              <a:spcBef>
                <a:spcPts val="0"/>
              </a:spcBef>
              <a:spcAft>
                <a:spcPts val="0"/>
              </a:spcAft>
              <a:buClr>
                <a:schemeClr val="accent1"/>
              </a:buClr>
              <a:buSzPts val="1440"/>
              <a:buFont typeface="Noto Sans Symbols"/>
              <a:buChar char="●"/>
            </a:pPr>
            <a:r>
              <a:rPr b="1" i="0" lang="en-IN" sz="1800" u="none" cap="none" strike="noStrike">
                <a:solidFill>
                  <a:srgbClr val="3F3F3F"/>
                </a:solidFill>
                <a:latin typeface="Times New Roman"/>
                <a:ea typeface="Times New Roman"/>
                <a:cs typeface="Times New Roman"/>
                <a:sym typeface="Times New Roman"/>
              </a:rPr>
              <a:t>RecodingScheme.java </a:t>
            </a:r>
            <a:r>
              <a:rPr b="0" i="0" lang="en-IN" sz="1800" u="none" cap="none" strike="noStrike">
                <a:solidFill>
                  <a:srgbClr val="3F3F3F"/>
                </a:solidFill>
                <a:latin typeface="Times New Roman"/>
                <a:ea typeface="Times New Roman"/>
                <a:cs typeface="Times New Roman"/>
                <a:sym typeface="Times New Roman"/>
              </a:rPr>
              <a:t> is used for recoding the binary string as a redundant representation. In the code we use ‘</a:t>
            </a:r>
            <a:r>
              <a:rPr b="1" i="0" lang="en-IN" sz="1800" u="none" cap="none" strike="noStrike">
                <a:solidFill>
                  <a:srgbClr val="3F3F3F"/>
                </a:solidFill>
                <a:latin typeface="Times New Roman"/>
                <a:ea typeface="Times New Roman"/>
                <a:cs typeface="Times New Roman"/>
                <a:sym typeface="Times New Roman"/>
              </a:rPr>
              <a:t>x</a:t>
            </a:r>
            <a:r>
              <a:rPr b="0" i="0" lang="en-IN" sz="1800" u="none" cap="none" strike="noStrike">
                <a:solidFill>
                  <a:srgbClr val="3F3F3F"/>
                </a:solidFill>
                <a:latin typeface="Times New Roman"/>
                <a:ea typeface="Times New Roman"/>
                <a:cs typeface="Times New Roman"/>
                <a:sym typeface="Times New Roman"/>
              </a:rPr>
              <a:t>’ instead of   </a:t>
            </a:r>
            <a:r>
              <a:rPr b="1" i="0" lang="en-IN" sz="1800" u="none" cap="none" strike="noStrike">
                <a:solidFill>
                  <a:srgbClr val="3F3F3F"/>
                </a:solidFill>
                <a:latin typeface="Times New Roman"/>
                <a:ea typeface="Times New Roman"/>
                <a:cs typeface="Times New Roman"/>
                <a:sym typeface="Times New Roman"/>
              </a:rPr>
              <a:t>1</a:t>
            </a:r>
            <a:r>
              <a:rPr b="0" i="0" lang="en-IN" sz="1800" u="none" cap="none" strike="noStrike">
                <a:solidFill>
                  <a:srgbClr val="3F3F3F"/>
                </a:solidFill>
                <a:latin typeface="Times New Roman"/>
                <a:ea typeface="Times New Roman"/>
                <a:cs typeface="Times New Roman"/>
                <a:sym typeface="Times New Roman"/>
              </a:rPr>
              <a:t>  for ease of coding purpose.</a:t>
            </a:r>
            <a:endParaRPr b="0" i="0" sz="1800" u="none" cap="none" strike="noStrike">
              <a:solidFill>
                <a:srgbClr val="3F3F3F"/>
              </a:solidFill>
              <a:latin typeface="Times New Roman"/>
              <a:ea typeface="Times New Roman"/>
              <a:cs typeface="Times New Roman"/>
              <a:sym typeface="Times New Roman"/>
            </a:endParaRPr>
          </a:p>
          <a:p>
            <a:pPr indent="-320040" lvl="0" marL="457200" marR="0" rtl="0" algn="l">
              <a:lnSpc>
                <a:spcPct val="100000"/>
              </a:lnSpc>
              <a:spcBef>
                <a:spcPts val="0"/>
              </a:spcBef>
              <a:spcAft>
                <a:spcPts val="0"/>
              </a:spcAft>
              <a:buClr>
                <a:schemeClr val="accent1"/>
              </a:buClr>
              <a:buSzPts val="1440"/>
              <a:buFont typeface="Noto Sans Symbols"/>
              <a:buChar char="●"/>
            </a:pPr>
            <a:r>
              <a:rPr b="1" i="0" lang="en-IN" sz="1800" u="none" cap="none" strike="noStrike">
                <a:solidFill>
                  <a:srgbClr val="3F3F3F"/>
                </a:solidFill>
                <a:latin typeface="Times New Roman"/>
                <a:ea typeface="Times New Roman"/>
                <a:cs typeface="Times New Roman"/>
                <a:sym typeface="Times New Roman"/>
              </a:rPr>
              <a:t>MontgomeryReduceDemo.java </a:t>
            </a:r>
            <a:r>
              <a:rPr b="0" i="0" lang="en-IN" sz="1800" u="none" cap="none" strike="noStrike">
                <a:solidFill>
                  <a:srgbClr val="3F3F3F"/>
                </a:solidFill>
                <a:latin typeface="Times New Roman"/>
                <a:ea typeface="Times New Roman"/>
                <a:cs typeface="Times New Roman"/>
                <a:sym typeface="Times New Roman"/>
              </a:rPr>
              <a:t> is used as the entry point of the main function and is used for initializing the private/public keys. It makes a execution time comparison between original RSA  encryption and  proposed encryption technique.</a:t>
            </a:r>
            <a:endParaRPr b="0" i="0" sz="18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440"/>
              <a:buFont typeface="Noto Sans Symbols"/>
              <a:buNone/>
            </a:pPr>
            <a:br>
              <a:rPr b="0" i="0" lang="en-IN" sz="1800" u="none" cap="none" strike="noStrike">
                <a:solidFill>
                  <a:srgbClr val="3F3F3F"/>
                </a:solidFill>
                <a:latin typeface="Times New Roman"/>
                <a:ea typeface="Times New Roman"/>
                <a:cs typeface="Times New Roman"/>
                <a:sym typeface="Times New Roman"/>
              </a:rPr>
            </a:br>
            <a:endParaRPr b="1" i="0" sz="18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imes New Roman"/>
              <a:ea typeface="Times New Roman"/>
              <a:cs typeface="Times New Roman"/>
              <a:sym typeface="Times New Roman"/>
            </a:endParaRPr>
          </a:p>
        </p:txBody>
      </p:sp>
      <p:cxnSp>
        <p:nvCxnSpPr>
          <p:cNvPr id="624" name="Shape 624"/>
          <p:cNvCxnSpPr/>
          <p:nvPr/>
        </p:nvCxnSpPr>
        <p:spPr>
          <a:xfrm>
            <a:off x="6141725" y="5013975"/>
            <a:ext cx="91500" cy="0"/>
          </a:xfrm>
          <a:prstGeom prst="straightConnector1">
            <a:avLst/>
          </a:prstGeom>
          <a:noFill/>
          <a:ln cap="flat" cmpd="sng" w="9525">
            <a:solidFill>
              <a:srgbClr val="0C0C0C"/>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Shape 630"/>
          <p:cNvSpPr txBox="1"/>
          <p:nvPr>
            <p:ph type="title"/>
          </p:nvPr>
        </p:nvSpPr>
        <p:spPr>
          <a:xfrm>
            <a:off x="381000" y="973675"/>
            <a:ext cx="83820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Code Implementations and Results</a:t>
            </a:r>
            <a:endParaRPr b="0" i="0" sz="3600" u="none" cap="none" strike="noStrike">
              <a:solidFill>
                <a:schemeClr val="lt2"/>
              </a:solidFill>
              <a:latin typeface="Century Gothic"/>
              <a:ea typeface="Century Gothic"/>
              <a:cs typeface="Century Gothic"/>
              <a:sym typeface="Century Gothic"/>
            </a:endParaRPr>
          </a:p>
        </p:txBody>
      </p:sp>
      <p:sp>
        <p:nvSpPr>
          <p:cNvPr id="631" name="Shape 631"/>
          <p:cNvSpPr txBox="1"/>
          <p:nvPr>
            <p:ph idx="1" type="body"/>
          </p:nvPr>
        </p:nvSpPr>
        <p:spPr>
          <a:xfrm>
            <a:off x="0" y="2240275"/>
            <a:ext cx="9144000" cy="9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accent1"/>
              </a:buClr>
              <a:buSzPts val="1440"/>
              <a:buFont typeface="Noto Sans Symbols"/>
              <a:buNone/>
            </a:pPr>
            <a:r>
              <a:rPr b="1" i="0" lang="en-IN" sz="1800" u="none" cap="none" strike="noStrike">
                <a:solidFill>
                  <a:srgbClr val="3F3F3F"/>
                </a:solidFill>
                <a:latin typeface="Times New Roman"/>
                <a:ea typeface="Times New Roman"/>
                <a:cs typeface="Times New Roman"/>
                <a:sym typeface="Times New Roman"/>
              </a:rPr>
              <a:t>MontogomeryReducerDemo</a:t>
            </a:r>
            <a:r>
              <a:rPr b="0" i="0" lang="en-IN" sz="1800" u="none" cap="none" strike="noStrike">
                <a:solidFill>
                  <a:srgbClr val="3F3F3F"/>
                </a:solidFill>
                <a:latin typeface="Times New Roman"/>
                <a:ea typeface="Times New Roman"/>
                <a:cs typeface="Times New Roman"/>
                <a:sym typeface="Times New Roman"/>
              </a:rPr>
              <a:t> class defines the initialization of values of public key (N, E) and private keys in its constructor method. In our code y is used in place of E As shown below: </a:t>
            </a:r>
            <a:endParaRPr b="0" i="0" sz="1800" u="none" cap="none" strike="noStrike">
              <a:solidFill>
                <a:srgbClr val="3F3F3F"/>
              </a:solidFill>
              <a:latin typeface="Times New Roman"/>
              <a:ea typeface="Times New Roman"/>
              <a:cs typeface="Times New Roman"/>
              <a:sym typeface="Times New Roman"/>
            </a:endParaRPr>
          </a:p>
        </p:txBody>
      </p:sp>
      <p:pic>
        <p:nvPicPr>
          <p:cNvPr id="632" name="Shape 632"/>
          <p:cNvPicPr preferRelativeResize="0"/>
          <p:nvPr/>
        </p:nvPicPr>
        <p:blipFill rotWithShape="1">
          <a:blip r:embed="rId3">
            <a:alphaModFix/>
          </a:blip>
          <a:srcRect b="0" l="0" r="0" t="0"/>
          <a:stretch/>
        </p:blipFill>
        <p:spPr>
          <a:xfrm>
            <a:off x="1980300" y="3276600"/>
            <a:ext cx="5060550" cy="3347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Shape 638"/>
          <p:cNvSpPr txBox="1"/>
          <p:nvPr>
            <p:ph type="title"/>
          </p:nvPr>
        </p:nvSpPr>
        <p:spPr>
          <a:xfrm>
            <a:off x="396150" y="1005850"/>
            <a:ext cx="8321100" cy="812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IN" sz="3600" u="none" cap="none" strike="noStrike">
                <a:solidFill>
                  <a:schemeClr val="lt2"/>
                </a:solidFill>
                <a:latin typeface="Century Gothic"/>
                <a:ea typeface="Century Gothic"/>
                <a:cs typeface="Century Gothic"/>
                <a:sym typeface="Century Gothic"/>
              </a:rPr>
              <a:t>Code Implementations and Results</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2"/>
              </a:buClr>
              <a:buSzPts val="3600"/>
              <a:buFont typeface="Century Gothic"/>
              <a:buNone/>
            </a:pPr>
            <a:r>
              <a:t/>
            </a:r>
            <a:endParaRPr b="0" i="0" sz="3600" u="none" cap="none" strike="noStrike">
              <a:solidFill>
                <a:schemeClr val="lt2"/>
              </a:solidFill>
              <a:latin typeface="Century Gothic"/>
              <a:ea typeface="Century Gothic"/>
              <a:cs typeface="Century Gothic"/>
              <a:sym typeface="Century Gothic"/>
            </a:endParaRPr>
          </a:p>
        </p:txBody>
      </p:sp>
      <p:sp>
        <p:nvSpPr>
          <p:cNvPr id="639" name="Shape 639"/>
          <p:cNvSpPr txBox="1"/>
          <p:nvPr>
            <p:ph idx="1" type="body"/>
          </p:nvPr>
        </p:nvSpPr>
        <p:spPr>
          <a:xfrm>
            <a:off x="0" y="2240275"/>
            <a:ext cx="9144000" cy="461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accent1"/>
              </a:buClr>
              <a:buSzPts val="1440"/>
              <a:buFont typeface="Noto Sans Symbols"/>
              <a:buNone/>
            </a:pPr>
            <a:r>
              <a:rPr b="0" i="0" lang="en-IN" sz="1800" u="none" cap="none" strike="noStrike">
                <a:solidFill>
                  <a:srgbClr val="3F3F3F"/>
                </a:solidFill>
                <a:latin typeface="Times New Roman"/>
                <a:ea typeface="Times New Roman"/>
                <a:cs typeface="Times New Roman"/>
                <a:sym typeface="Times New Roman"/>
              </a:rPr>
              <a:t>MontgomeryReducerDemo class defines other sets of methods which are defined below:</a:t>
            </a:r>
            <a:endParaRPr b="0" i="0" sz="1800" u="none" cap="none" strike="noStrike">
              <a:solidFill>
                <a:srgbClr val="3F3F3F"/>
              </a:solidFill>
              <a:latin typeface="Times New Roman"/>
              <a:ea typeface="Times New Roman"/>
              <a:cs typeface="Times New Roman"/>
              <a:sym typeface="Times New Roman"/>
            </a:endParaRPr>
          </a:p>
          <a:p>
            <a:pPr indent="-320040" lvl="0" marL="457200" marR="0" rtl="0" algn="l">
              <a:lnSpc>
                <a:spcPct val="100000"/>
              </a:lnSpc>
              <a:spcBef>
                <a:spcPts val="1000"/>
              </a:spcBef>
              <a:spcAft>
                <a:spcPts val="0"/>
              </a:spcAft>
              <a:buClr>
                <a:schemeClr val="accent1"/>
              </a:buClr>
              <a:buSzPts val="1440"/>
              <a:buFont typeface="Noto Sans Symbols"/>
              <a:buChar char="●"/>
            </a:pPr>
            <a:r>
              <a:rPr b="0" i="0" lang="en-IN" sz="1800" u="none" cap="none" strike="noStrike">
                <a:solidFill>
                  <a:srgbClr val="3F3F3F"/>
                </a:solidFill>
                <a:latin typeface="Times New Roman"/>
                <a:ea typeface="Times New Roman"/>
                <a:cs typeface="Times New Roman"/>
                <a:sym typeface="Times New Roman"/>
              </a:rPr>
              <a:t>encrypt_new(): For encryption of plain using original RSA algorithm. It takes the BigInteger data type  representation of message byte string as arguments and </a:t>
            </a:r>
            <a:br>
              <a:rPr b="0" i="0" lang="en-IN" sz="1800" u="none" cap="none" strike="noStrike">
                <a:solidFill>
                  <a:srgbClr val="3F3F3F"/>
                </a:solidFill>
                <a:latin typeface="Times New Roman"/>
                <a:ea typeface="Times New Roman"/>
                <a:cs typeface="Times New Roman"/>
                <a:sym typeface="Times New Roman"/>
              </a:rPr>
            </a:br>
            <a:r>
              <a:rPr b="0" i="0" lang="en-IN" sz="1800" u="none" cap="none" strike="noStrike">
                <a:solidFill>
                  <a:srgbClr val="3F3F3F"/>
                </a:solidFill>
                <a:latin typeface="Times New Roman"/>
                <a:ea typeface="Times New Roman"/>
                <a:cs typeface="Times New Roman"/>
                <a:sym typeface="Times New Roman"/>
              </a:rPr>
              <a:t>returns the encrypted value.</a:t>
            </a:r>
            <a:endParaRPr b="0" i="0" sz="18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440"/>
              <a:buFont typeface="Noto Sans Symbols"/>
              <a:buNone/>
            </a:pPr>
            <a:r>
              <a:rPr b="0" i="0" lang="en-IN" sz="1200" u="none" cap="none" strike="noStrike">
                <a:solidFill>
                  <a:srgbClr val="3F3F3F"/>
                </a:solidFill>
                <a:latin typeface="Times New Roman"/>
                <a:ea typeface="Times New Roman"/>
                <a:cs typeface="Times New Roman"/>
                <a:sym typeface="Times New Roman"/>
              </a:rPr>
              <a:t>     </a:t>
            </a:r>
            <a:endParaRPr b="0" i="0" sz="12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440"/>
              <a:buFont typeface="Noto Sans Symbols"/>
              <a:buNone/>
            </a:pPr>
            <a:br>
              <a:rPr b="0" i="0" lang="en-IN" sz="1800" u="none" cap="none" strike="noStrike">
                <a:solidFill>
                  <a:srgbClr val="3F3F3F"/>
                </a:solidFill>
                <a:latin typeface="Times New Roman"/>
                <a:ea typeface="Times New Roman"/>
                <a:cs typeface="Times New Roman"/>
                <a:sym typeface="Times New Roman"/>
              </a:rPr>
            </a:br>
            <a:br>
              <a:rPr b="0" i="0" lang="en-IN" sz="1800" u="none" cap="none" strike="noStrike">
                <a:solidFill>
                  <a:srgbClr val="3F3F3F"/>
                </a:solidFill>
                <a:latin typeface="Times New Roman"/>
                <a:ea typeface="Times New Roman"/>
                <a:cs typeface="Times New Roman"/>
                <a:sym typeface="Times New Roman"/>
              </a:rPr>
            </a:br>
            <a:endParaRPr b="0" i="0" sz="1800" u="none" cap="none" strike="noStrike">
              <a:solidFill>
                <a:srgbClr val="3F3F3F"/>
              </a:solidFill>
              <a:latin typeface="Times New Roman"/>
              <a:ea typeface="Times New Roman"/>
              <a:cs typeface="Times New Roman"/>
              <a:sym typeface="Times New Roman"/>
            </a:endParaRPr>
          </a:p>
        </p:txBody>
      </p:sp>
      <p:pic>
        <p:nvPicPr>
          <p:cNvPr id="640" name="Shape 640"/>
          <p:cNvPicPr preferRelativeResize="0"/>
          <p:nvPr/>
        </p:nvPicPr>
        <p:blipFill rotWithShape="1">
          <a:blip r:embed="rId3">
            <a:alphaModFix/>
          </a:blip>
          <a:srcRect b="59222" l="6892" r="36237" t="5825"/>
          <a:stretch/>
        </p:blipFill>
        <p:spPr>
          <a:xfrm>
            <a:off x="4236675" y="3733800"/>
            <a:ext cx="4480575" cy="31242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Shape 646"/>
          <p:cNvSpPr txBox="1"/>
          <p:nvPr>
            <p:ph type="title"/>
          </p:nvPr>
        </p:nvSpPr>
        <p:spPr>
          <a:xfrm>
            <a:off x="381000" y="973675"/>
            <a:ext cx="83970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Code Implementation and Results</a:t>
            </a:r>
            <a:endParaRPr b="0" i="0" sz="3600" u="none" cap="none" strike="noStrike">
              <a:solidFill>
                <a:schemeClr val="lt2"/>
              </a:solidFill>
              <a:latin typeface="Century Gothic"/>
              <a:ea typeface="Century Gothic"/>
              <a:cs typeface="Century Gothic"/>
              <a:sym typeface="Century Gothic"/>
            </a:endParaRPr>
          </a:p>
        </p:txBody>
      </p:sp>
      <p:sp>
        <p:nvSpPr>
          <p:cNvPr id="647" name="Shape 647"/>
          <p:cNvSpPr txBox="1"/>
          <p:nvPr>
            <p:ph idx="1" type="body"/>
          </p:nvPr>
        </p:nvSpPr>
        <p:spPr>
          <a:xfrm>
            <a:off x="0" y="2087875"/>
            <a:ext cx="9144000" cy="707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accent1"/>
              </a:buClr>
              <a:buSzPts val="1440"/>
              <a:buFont typeface="Noto Sans Symbols"/>
              <a:buNone/>
            </a:pPr>
            <a:r>
              <a:rPr b="0" i="0" lang="en-IN" sz="1500" u="none" cap="none" strike="noStrike">
                <a:solidFill>
                  <a:srgbClr val="3F3F3F"/>
                </a:solidFill>
                <a:latin typeface="Times New Roman"/>
                <a:ea typeface="Times New Roman"/>
                <a:cs typeface="Times New Roman"/>
                <a:sym typeface="Times New Roman"/>
              </a:rPr>
              <a:t>The MontgomeryReducerDemo class measures the encryption time between original RSA and Montgomery Implementation as shown :</a:t>
            </a:r>
            <a:endParaRPr b="0" i="0" sz="1500" u="none" cap="none" strike="noStrike">
              <a:solidFill>
                <a:srgbClr val="3F3F3F"/>
              </a:solidFill>
              <a:latin typeface="Times New Roman"/>
              <a:ea typeface="Times New Roman"/>
              <a:cs typeface="Times New Roman"/>
              <a:sym typeface="Times New Roman"/>
            </a:endParaRPr>
          </a:p>
        </p:txBody>
      </p:sp>
      <p:pic>
        <p:nvPicPr>
          <p:cNvPr id="648" name="Shape 648"/>
          <p:cNvPicPr preferRelativeResize="0"/>
          <p:nvPr/>
        </p:nvPicPr>
        <p:blipFill rotWithShape="1">
          <a:blip r:embed="rId3">
            <a:alphaModFix/>
          </a:blip>
          <a:srcRect b="0" l="0" r="0" t="0"/>
          <a:stretch/>
        </p:blipFill>
        <p:spPr>
          <a:xfrm>
            <a:off x="4506984" y="2794975"/>
            <a:ext cx="4377940" cy="3836525"/>
          </a:xfrm>
          <a:prstGeom prst="rect">
            <a:avLst/>
          </a:prstGeom>
          <a:noFill/>
          <a:ln>
            <a:noFill/>
          </a:ln>
        </p:spPr>
      </p:pic>
      <p:pic>
        <p:nvPicPr>
          <p:cNvPr id="649" name="Shape 649"/>
          <p:cNvPicPr preferRelativeResize="0"/>
          <p:nvPr/>
        </p:nvPicPr>
        <p:blipFill rotWithShape="1">
          <a:blip r:embed="rId4">
            <a:alphaModFix/>
          </a:blip>
          <a:srcRect b="0" l="0" r="0" t="0"/>
          <a:stretch/>
        </p:blipFill>
        <p:spPr>
          <a:xfrm>
            <a:off x="198125" y="2794975"/>
            <a:ext cx="4206250" cy="38365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Shape 655"/>
          <p:cNvSpPr txBox="1"/>
          <p:nvPr>
            <p:ph type="title"/>
          </p:nvPr>
        </p:nvSpPr>
        <p:spPr>
          <a:xfrm>
            <a:off x="365750" y="1158250"/>
            <a:ext cx="83973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IN" sz="3600" u="none" cap="none" strike="noStrike">
                <a:solidFill>
                  <a:schemeClr val="lt2"/>
                </a:solidFill>
                <a:latin typeface="Century Gothic"/>
                <a:ea typeface="Century Gothic"/>
                <a:cs typeface="Century Gothic"/>
                <a:sym typeface="Century Gothic"/>
              </a:rPr>
              <a:t>Code Implementation and Results</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2"/>
              </a:buClr>
              <a:buSzPts val="3600"/>
              <a:buFont typeface="Century Gothic"/>
              <a:buNone/>
            </a:pPr>
            <a:r>
              <a:t/>
            </a:r>
            <a:endParaRPr b="0" i="0" sz="3600" u="none" cap="none" strike="noStrike">
              <a:solidFill>
                <a:schemeClr val="lt2"/>
              </a:solidFill>
              <a:latin typeface="Century Gothic"/>
              <a:ea typeface="Century Gothic"/>
              <a:cs typeface="Century Gothic"/>
              <a:sym typeface="Century Gothic"/>
            </a:endParaRPr>
          </a:p>
        </p:txBody>
      </p:sp>
      <p:sp>
        <p:nvSpPr>
          <p:cNvPr id="656" name="Shape 656"/>
          <p:cNvSpPr txBox="1"/>
          <p:nvPr>
            <p:ph idx="1" type="body"/>
          </p:nvPr>
        </p:nvSpPr>
        <p:spPr>
          <a:xfrm>
            <a:off x="0" y="2316475"/>
            <a:ext cx="9144000" cy="454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accent1"/>
              </a:buClr>
              <a:buSzPts val="1440"/>
              <a:buFont typeface="Noto Sans Symbols"/>
              <a:buNone/>
            </a:pPr>
            <a:r>
              <a:rPr b="0" i="0" lang="en-IN" sz="1800" u="none" cap="none" strike="noStrike">
                <a:solidFill>
                  <a:srgbClr val="3F3F3F"/>
                </a:solidFill>
                <a:latin typeface="Times New Roman"/>
                <a:ea typeface="Times New Roman"/>
                <a:cs typeface="Times New Roman"/>
                <a:sym typeface="Times New Roman"/>
              </a:rPr>
              <a:t>The MontgomeryReducer class implements the reduce algorithm for modular exponentiation ,it  reduces the modular exponentiations into a sequence of Montgomery montgomery modular multiplications . The functions defined in this class for these operations are :</a:t>
            </a:r>
            <a:endParaRPr b="0" i="0" sz="1800" u="none" cap="none" strike="noStrike">
              <a:solidFill>
                <a:srgbClr val="3F3F3F"/>
              </a:solidFill>
              <a:latin typeface="Times New Roman"/>
              <a:ea typeface="Times New Roman"/>
              <a:cs typeface="Times New Roman"/>
              <a:sym typeface="Times New Roman"/>
            </a:endParaRPr>
          </a:p>
          <a:p>
            <a:pPr indent="-320040" lvl="0" marL="457200" marR="0" rtl="0" algn="l">
              <a:lnSpc>
                <a:spcPct val="100000"/>
              </a:lnSpc>
              <a:spcBef>
                <a:spcPts val="1000"/>
              </a:spcBef>
              <a:spcAft>
                <a:spcPts val="0"/>
              </a:spcAft>
              <a:buClr>
                <a:schemeClr val="accent1"/>
              </a:buClr>
              <a:buSzPts val="1440"/>
              <a:buFont typeface="Noto Sans Symbols"/>
              <a:buChar char="●"/>
            </a:pPr>
            <a:r>
              <a:rPr b="1" i="0" lang="en-IN" sz="1800" u="none" cap="none" strike="noStrike">
                <a:solidFill>
                  <a:srgbClr val="3F3F3F"/>
                </a:solidFill>
                <a:latin typeface="Times New Roman"/>
                <a:ea typeface="Times New Roman"/>
                <a:cs typeface="Times New Roman"/>
                <a:sym typeface="Times New Roman"/>
              </a:rPr>
              <a:t>convertIn()</a:t>
            </a:r>
            <a:r>
              <a:rPr b="0" i="0" lang="en-IN" sz="1800" u="none" cap="none" strike="noStrike">
                <a:solidFill>
                  <a:srgbClr val="3F3F3F"/>
                </a:solidFill>
                <a:latin typeface="Times New Roman"/>
                <a:ea typeface="Times New Roman"/>
                <a:cs typeface="Times New Roman"/>
                <a:sym typeface="Times New Roman"/>
              </a:rPr>
              <a:t>:This method is used for convert the numbers into the montgomery domain for using the Montgomery modular exponentiation algorithm for encryption</a:t>
            </a:r>
            <a:endParaRPr b="0" i="0" sz="1800" u="none" cap="none" strike="noStrike">
              <a:solidFill>
                <a:srgbClr val="3F3F3F"/>
              </a:solidFill>
              <a:latin typeface="Times New Roman"/>
              <a:ea typeface="Times New Roman"/>
              <a:cs typeface="Times New Roman"/>
              <a:sym typeface="Times New Roman"/>
            </a:endParaRPr>
          </a:p>
          <a:p>
            <a:pPr indent="-320040" lvl="0" marL="457200" marR="0" rtl="0" algn="l">
              <a:lnSpc>
                <a:spcPct val="100000"/>
              </a:lnSpc>
              <a:spcBef>
                <a:spcPts val="0"/>
              </a:spcBef>
              <a:spcAft>
                <a:spcPts val="0"/>
              </a:spcAft>
              <a:buClr>
                <a:schemeClr val="accent1"/>
              </a:buClr>
              <a:buSzPts val="1440"/>
              <a:buFont typeface="Noto Sans Symbols"/>
              <a:buChar char="●"/>
            </a:pPr>
            <a:r>
              <a:rPr b="1" i="0" lang="en-IN" sz="1800" u="none" cap="none" strike="noStrike">
                <a:solidFill>
                  <a:srgbClr val="3F3F3F"/>
                </a:solidFill>
                <a:latin typeface="Times New Roman"/>
                <a:ea typeface="Times New Roman"/>
                <a:cs typeface="Times New Roman"/>
                <a:sym typeface="Times New Roman"/>
              </a:rPr>
              <a:t>convertOut()</a:t>
            </a:r>
            <a:r>
              <a:rPr b="0" i="0" lang="en-IN" sz="1800" u="none" cap="none" strike="noStrike">
                <a:solidFill>
                  <a:srgbClr val="3F3F3F"/>
                </a:solidFill>
                <a:latin typeface="Times New Roman"/>
                <a:ea typeface="Times New Roman"/>
                <a:cs typeface="Times New Roman"/>
                <a:sym typeface="Times New Roman"/>
              </a:rPr>
              <a:t>:This method is used to convert the results out of montgomery domain to the original domain and return the final encryption result.</a:t>
            </a:r>
            <a:endParaRPr b="0" i="0" sz="1800" u="none" cap="none" strike="noStrike">
              <a:solidFill>
                <a:srgbClr val="3F3F3F"/>
              </a:solidFill>
              <a:latin typeface="Times New Roman"/>
              <a:ea typeface="Times New Roman"/>
              <a:cs typeface="Times New Roman"/>
              <a:sym typeface="Times New Roman"/>
            </a:endParaRPr>
          </a:p>
          <a:p>
            <a:pPr indent="-320040" lvl="0" marL="457200" marR="0" rtl="0" algn="l">
              <a:lnSpc>
                <a:spcPct val="100000"/>
              </a:lnSpc>
              <a:spcBef>
                <a:spcPts val="0"/>
              </a:spcBef>
              <a:spcAft>
                <a:spcPts val="0"/>
              </a:spcAft>
              <a:buClr>
                <a:schemeClr val="accent1"/>
              </a:buClr>
              <a:buSzPts val="1440"/>
              <a:buFont typeface="Noto Sans Symbols"/>
              <a:buChar char="●"/>
            </a:pPr>
            <a:r>
              <a:rPr b="1" i="0" lang="en-IN" sz="1800" u="none" cap="none" strike="noStrike">
                <a:solidFill>
                  <a:srgbClr val="3F3F3F"/>
                </a:solidFill>
                <a:latin typeface="Times New Roman"/>
                <a:ea typeface="Times New Roman"/>
                <a:cs typeface="Times New Roman"/>
                <a:sym typeface="Times New Roman"/>
              </a:rPr>
              <a:t>multiply()</a:t>
            </a:r>
            <a:r>
              <a:rPr b="0" i="0" lang="en-IN" sz="1800" u="none" cap="none" strike="noStrike">
                <a:solidFill>
                  <a:srgbClr val="3F3F3F"/>
                </a:solidFill>
                <a:latin typeface="Times New Roman"/>
                <a:ea typeface="Times New Roman"/>
                <a:cs typeface="Times New Roman"/>
                <a:sym typeface="Times New Roman"/>
              </a:rPr>
              <a:t>: This  method is used to perform montgomery modular mulplications of two BigIntegers.</a:t>
            </a:r>
            <a:endParaRPr b="0" i="0" sz="1800" u="none" cap="none" strike="noStrike">
              <a:solidFill>
                <a:srgbClr val="3F3F3F"/>
              </a:solidFill>
              <a:latin typeface="Times New Roman"/>
              <a:ea typeface="Times New Roman"/>
              <a:cs typeface="Times New Roman"/>
              <a:sym typeface="Times New Roman"/>
            </a:endParaRPr>
          </a:p>
          <a:p>
            <a:pPr indent="-320040" lvl="0" marL="457200" marR="0" rtl="0" algn="l">
              <a:lnSpc>
                <a:spcPct val="100000"/>
              </a:lnSpc>
              <a:spcBef>
                <a:spcPts val="0"/>
              </a:spcBef>
              <a:spcAft>
                <a:spcPts val="0"/>
              </a:spcAft>
              <a:buClr>
                <a:schemeClr val="accent1"/>
              </a:buClr>
              <a:buSzPts val="1440"/>
              <a:buFont typeface="Noto Sans Symbols"/>
              <a:buChar char="●"/>
            </a:pPr>
            <a:r>
              <a:rPr b="1" i="0" lang="en-IN" sz="1800" u="none" cap="none" strike="noStrike">
                <a:solidFill>
                  <a:srgbClr val="3F3F3F"/>
                </a:solidFill>
                <a:latin typeface="Times New Roman"/>
                <a:ea typeface="Times New Roman"/>
                <a:cs typeface="Times New Roman"/>
                <a:sym typeface="Times New Roman"/>
              </a:rPr>
              <a:t>pow()</a:t>
            </a:r>
            <a:r>
              <a:rPr b="0" i="0" lang="en-IN" sz="1800" u="none" cap="none" strike="noStrike">
                <a:solidFill>
                  <a:srgbClr val="3F3F3F"/>
                </a:solidFill>
                <a:latin typeface="Times New Roman"/>
                <a:ea typeface="Times New Roman"/>
                <a:cs typeface="Times New Roman"/>
                <a:sym typeface="Times New Roman"/>
              </a:rPr>
              <a:t>:This method is used for obtaining the result of exponentiation in the Montgomery domain by performing montgomery modular multiplication iteratively and return the result which is fetched to </a:t>
            </a:r>
            <a:r>
              <a:rPr b="1" i="0" lang="en-IN" sz="1800" u="none" cap="none" strike="noStrike">
                <a:solidFill>
                  <a:srgbClr val="3F3F3F"/>
                </a:solidFill>
                <a:latin typeface="Times New Roman"/>
                <a:ea typeface="Times New Roman"/>
                <a:cs typeface="Times New Roman"/>
                <a:sym typeface="Times New Roman"/>
              </a:rPr>
              <a:t>convertOut()</a:t>
            </a:r>
            <a:r>
              <a:rPr b="0" i="0" lang="en-IN" sz="1800" u="none" cap="none" strike="noStrike">
                <a:solidFill>
                  <a:srgbClr val="3F3F3F"/>
                </a:solidFill>
                <a:latin typeface="Times New Roman"/>
                <a:ea typeface="Times New Roman"/>
                <a:cs typeface="Times New Roman"/>
                <a:sym typeface="Times New Roman"/>
              </a:rPr>
              <a:t> to obtain the final result.</a:t>
            </a:r>
            <a:endParaRPr b="0" i="0" sz="1800" u="none" cap="none" strike="noStrike">
              <a:solidFill>
                <a:srgbClr val="3F3F3F"/>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Shape 662"/>
          <p:cNvSpPr txBox="1"/>
          <p:nvPr>
            <p:ph type="title"/>
          </p:nvPr>
        </p:nvSpPr>
        <p:spPr>
          <a:xfrm>
            <a:off x="396225" y="1293700"/>
            <a:ext cx="8214300" cy="657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IN" sz="3600" u="none" cap="none" strike="noStrike">
                <a:solidFill>
                  <a:schemeClr val="lt2"/>
                </a:solidFill>
                <a:latin typeface="Century Gothic"/>
                <a:ea typeface="Century Gothic"/>
                <a:cs typeface="Century Gothic"/>
                <a:sym typeface="Century Gothic"/>
              </a:rPr>
              <a:t>Code Implementation and Results</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100"/>
              <a:buFont typeface="Arial"/>
              <a:buNone/>
            </a:pPr>
            <a:r>
              <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2"/>
              </a:buClr>
              <a:buSzPts val="3600"/>
              <a:buFont typeface="Century Gothic"/>
              <a:buNone/>
            </a:pPr>
            <a:r>
              <a:t/>
            </a:r>
            <a:endParaRPr b="0" i="0" sz="3600" u="none" cap="none" strike="noStrike">
              <a:solidFill>
                <a:schemeClr val="lt2"/>
              </a:solidFill>
              <a:latin typeface="Century Gothic"/>
              <a:ea typeface="Century Gothic"/>
              <a:cs typeface="Century Gothic"/>
              <a:sym typeface="Century Gothic"/>
            </a:endParaRPr>
          </a:p>
        </p:txBody>
      </p:sp>
      <p:sp>
        <p:nvSpPr>
          <p:cNvPr id="663" name="Shape 663"/>
          <p:cNvSpPr txBox="1"/>
          <p:nvPr>
            <p:ph idx="1" type="body"/>
          </p:nvPr>
        </p:nvSpPr>
        <p:spPr>
          <a:xfrm>
            <a:off x="-107577" y="6158752"/>
            <a:ext cx="9359153" cy="699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accent1"/>
              </a:buClr>
              <a:buSzPts val="1440"/>
              <a:buFont typeface="Noto Sans Symbols"/>
              <a:buNone/>
            </a:pPr>
            <a:r>
              <a:rPr b="0" i="0" lang="en-IN" sz="1800" u="none" cap="none" strike="noStrike">
                <a:solidFill>
                  <a:srgbClr val="3F3F3F"/>
                </a:solidFill>
                <a:latin typeface="Times New Roman"/>
                <a:ea typeface="Times New Roman"/>
                <a:cs typeface="Times New Roman"/>
                <a:sym typeface="Times New Roman"/>
              </a:rPr>
              <a:t> Figure shows the code snippet for implementing the methods defined in Montgomery Reduce class.</a:t>
            </a:r>
            <a:endParaRPr b="0" i="0" sz="1800" u="none" cap="none" strike="noStrike">
              <a:solidFill>
                <a:srgbClr val="3F3F3F"/>
              </a:solidFill>
              <a:latin typeface="Times New Roman"/>
              <a:ea typeface="Times New Roman"/>
              <a:cs typeface="Times New Roman"/>
              <a:sym typeface="Times New Roman"/>
            </a:endParaRPr>
          </a:p>
        </p:txBody>
      </p:sp>
      <p:pic>
        <p:nvPicPr>
          <p:cNvPr descr="C:\Users\Jasbir Singh\Desktop\11111111111111111111111111111.JPG" id="664" name="Shape 664"/>
          <p:cNvPicPr preferRelativeResize="0"/>
          <p:nvPr/>
        </p:nvPicPr>
        <p:blipFill rotWithShape="1">
          <a:blip r:embed="rId3">
            <a:alphaModFix/>
          </a:blip>
          <a:srcRect b="0" l="0" r="0" t="0"/>
          <a:stretch/>
        </p:blipFill>
        <p:spPr>
          <a:xfrm>
            <a:off x="297700" y="2371174"/>
            <a:ext cx="4274295" cy="3863774"/>
          </a:xfrm>
          <a:prstGeom prst="rect">
            <a:avLst/>
          </a:prstGeom>
          <a:noFill/>
          <a:ln>
            <a:noFill/>
          </a:ln>
        </p:spPr>
      </p:pic>
      <p:pic>
        <p:nvPicPr>
          <p:cNvPr descr="C:\Users\Jasbir Singh\Desktop\11111111111111.JPG" id="665" name="Shape 665"/>
          <p:cNvPicPr preferRelativeResize="0"/>
          <p:nvPr/>
        </p:nvPicPr>
        <p:blipFill rotWithShape="1">
          <a:blip r:embed="rId4">
            <a:alphaModFix/>
          </a:blip>
          <a:srcRect b="0" l="0" r="0" t="0"/>
          <a:stretch/>
        </p:blipFill>
        <p:spPr>
          <a:xfrm>
            <a:off x="4650227" y="2371175"/>
            <a:ext cx="4326148" cy="3863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Shape 671"/>
          <p:cNvSpPr txBox="1"/>
          <p:nvPr>
            <p:ph type="title"/>
          </p:nvPr>
        </p:nvSpPr>
        <p:spPr>
          <a:xfrm>
            <a:off x="426750" y="883925"/>
            <a:ext cx="8290500" cy="96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Code Implementation and Results</a:t>
            </a:r>
            <a:endParaRPr b="0" i="0" sz="3600" u="none" cap="none" strike="noStrike">
              <a:solidFill>
                <a:schemeClr val="lt2"/>
              </a:solidFill>
              <a:latin typeface="Century Gothic"/>
              <a:ea typeface="Century Gothic"/>
              <a:cs typeface="Century Gothic"/>
              <a:sym typeface="Century Gothic"/>
            </a:endParaRPr>
          </a:p>
        </p:txBody>
      </p:sp>
      <p:sp>
        <p:nvSpPr>
          <p:cNvPr id="672" name="Shape 672"/>
          <p:cNvSpPr txBox="1"/>
          <p:nvPr>
            <p:ph idx="1" type="body"/>
          </p:nvPr>
        </p:nvSpPr>
        <p:spPr>
          <a:xfrm>
            <a:off x="0" y="2179325"/>
            <a:ext cx="8915400" cy="96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accent1"/>
              </a:buClr>
              <a:buSzPts val="1440"/>
              <a:buFont typeface="Noto Sans Symbols"/>
              <a:buNone/>
            </a:pPr>
            <a:r>
              <a:rPr b="0" i="0" lang="en-IN" sz="1800" u="none" cap="none" strike="noStrike">
                <a:solidFill>
                  <a:srgbClr val="3F3F3F"/>
                </a:solidFill>
                <a:latin typeface="Times New Roman"/>
                <a:ea typeface="Times New Roman"/>
                <a:cs typeface="Times New Roman"/>
                <a:sym typeface="Times New Roman"/>
              </a:rPr>
              <a:t>The result obtained from the execution of the program has been laid out for comparison in tabular form as below:</a:t>
            </a:r>
            <a:endParaRPr b="0" i="0" sz="1800" u="none" cap="none" strike="noStrike">
              <a:solidFill>
                <a:srgbClr val="3F3F3F"/>
              </a:solidFill>
              <a:latin typeface="Times New Roman"/>
              <a:ea typeface="Times New Roman"/>
              <a:cs typeface="Times New Roman"/>
              <a:sym typeface="Times New Roman"/>
            </a:endParaRPr>
          </a:p>
        </p:txBody>
      </p:sp>
      <p:graphicFrame>
        <p:nvGraphicFramePr>
          <p:cNvPr id="673" name="Shape 673"/>
          <p:cNvGraphicFramePr/>
          <p:nvPr/>
        </p:nvGraphicFramePr>
        <p:xfrm>
          <a:off x="289600" y="3139300"/>
          <a:ext cx="3000000" cy="3000000"/>
        </p:xfrm>
        <a:graphic>
          <a:graphicData uri="http://schemas.openxmlformats.org/drawingml/2006/table">
            <a:tbl>
              <a:tblPr>
                <a:noFill/>
                <a:tableStyleId>{A1941217-9B85-4FE5-AE0A-89F2DF04DD87}</a:tableStyleId>
              </a:tblPr>
              <a:tblGrid>
                <a:gridCol w="2974750"/>
                <a:gridCol w="932725"/>
                <a:gridCol w="1450875"/>
                <a:gridCol w="1618525"/>
                <a:gridCol w="1648975"/>
              </a:tblGrid>
              <a:tr h="1272500">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IN" sz="1400" u="none" cap="none" strike="noStrike"/>
                        <a:t>Input</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IN" sz="1400" u="none" cap="none" strike="noStrike"/>
                        <a:t>String</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IN" sz="1400" u="none" cap="none" strike="noStrike"/>
                        <a:t>Size</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IN" sz="1400" u="none" cap="none" strike="noStrike"/>
                        <a:t>of</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IN" sz="1400" u="none" cap="none" strike="noStrike"/>
                        <a:t>'(N,E)'</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IN" sz="1400" u="none" cap="none" strike="noStrike"/>
                        <a:t>(in bits)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IN" sz="1400" u="none" cap="none" strike="noStrike"/>
                        <a:t>Encryption</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IN" sz="1400" u="none" cap="none" strike="noStrike"/>
                        <a:t>time in</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IN" sz="1400" u="none" cap="none" strike="noStrike"/>
                        <a:t>RSA (a)</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IN" sz="1400" u="none" cap="none" strike="noStrike"/>
                        <a:t>(in nanosecond)</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IN" sz="1400" u="none" cap="none" strike="noStrike"/>
                        <a:t>Encryption</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IN" sz="1400" u="none" cap="none" strike="noStrike"/>
                        <a:t>time in</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IN" sz="1400" u="none" cap="none" strike="noStrike"/>
                        <a:t>Montgomery (b)</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IN" sz="1400" u="none" cap="none" strike="noStrike">
                          <a:solidFill>
                            <a:schemeClr val="dk1"/>
                          </a:solidFill>
                        </a:rPr>
                        <a:t>(in nanosecond)</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IN" sz="1400" u="none" cap="none" strike="noStrike"/>
                        <a:t>Speed Up Efficiency(in %)=</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IN" sz="1400" u="none" cap="none" strike="noStrike"/>
                        <a:t>(a - b)*100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IN" sz="1400" u="none" cap="none" strike="noStrike"/>
                        <a:t>         a</a:t>
                      </a:r>
                      <a:endParaRPr sz="1400" u="none" cap="none" strike="noStrike"/>
                    </a:p>
                  </a:txBody>
                  <a:tcPr marT="91425" marB="91425" marR="91425" marL="91425"/>
                </a:tc>
              </a:tr>
              <a:tr h="57875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Nit Silchar</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565</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28889714</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1777774</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93.8</a:t>
                      </a:r>
                      <a:endParaRPr sz="1400" u="none" cap="none" strike="noStrike"/>
                    </a:p>
                  </a:txBody>
                  <a:tcPr marT="91425" marB="91425" marR="91425" marL="91425"/>
                </a:tc>
              </a:tr>
              <a:tr h="643850">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IN" sz="1400" u="none" cap="none" strike="noStrike"/>
                        <a:t>Institute   of Electrical  and  Electronics Engineers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630</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28738602</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2296884</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92</a:t>
                      </a:r>
                      <a:endParaRPr sz="1400" u="none" cap="none" strike="noStrike"/>
                    </a:p>
                  </a:txBody>
                  <a:tcPr marT="91425" marB="91425" marR="91425" marL="91425"/>
                </a:tc>
              </a:tr>
              <a:tr h="643850">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IN" sz="1400" u="none" cap="none" strike="noStrike"/>
                        <a:t>Computer Science and Engineering</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443</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28763492</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2484439</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91.3</a:t>
                      </a:r>
                      <a:endParaRPr sz="1400" u="none" cap="none" strike="noStrike"/>
                    </a:p>
                  </a:txBody>
                  <a:tcPr marT="91425" marB="91425" marR="91425" marL="91425"/>
                </a:tc>
              </a:tr>
            </a:tbl>
          </a:graphicData>
        </a:graphic>
      </p:graphicFrame>
      <p:cxnSp>
        <p:nvCxnSpPr>
          <p:cNvPr id="674" name="Shape 674"/>
          <p:cNvCxnSpPr/>
          <p:nvPr/>
        </p:nvCxnSpPr>
        <p:spPr>
          <a:xfrm flipH="1" rot="10800000">
            <a:off x="7391400" y="4084250"/>
            <a:ext cx="822900" cy="1530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Shape 680"/>
          <p:cNvSpPr txBox="1"/>
          <p:nvPr>
            <p:ph type="title"/>
          </p:nvPr>
        </p:nvSpPr>
        <p:spPr>
          <a:xfrm>
            <a:off x="365750" y="973675"/>
            <a:ext cx="84126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Code Implementation and Results</a:t>
            </a:r>
            <a:endParaRPr b="0" i="0" sz="3600" u="none" cap="none" strike="noStrike">
              <a:solidFill>
                <a:schemeClr val="lt2"/>
              </a:solidFill>
              <a:latin typeface="Century Gothic"/>
              <a:ea typeface="Century Gothic"/>
              <a:cs typeface="Century Gothic"/>
              <a:sym typeface="Century Gothic"/>
            </a:endParaRPr>
          </a:p>
        </p:txBody>
      </p:sp>
      <p:sp>
        <p:nvSpPr>
          <p:cNvPr id="681" name="Shape 681"/>
          <p:cNvSpPr txBox="1"/>
          <p:nvPr>
            <p:ph idx="1" type="body"/>
          </p:nvPr>
        </p:nvSpPr>
        <p:spPr>
          <a:xfrm>
            <a:off x="228600" y="5989325"/>
            <a:ext cx="8549700" cy="84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accent1"/>
              </a:buClr>
              <a:buSzPts val="1440"/>
              <a:buFont typeface="Noto Sans Symbols"/>
              <a:buNone/>
            </a:pPr>
            <a:r>
              <a:rPr b="0" i="0" lang="en-IN" sz="1800" u="none" cap="none" strike="noStrike">
                <a:solidFill>
                  <a:srgbClr val="3F3F3F"/>
                </a:solidFill>
                <a:latin typeface="Times New Roman"/>
                <a:ea typeface="Times New Roman"/>
                <a:cs typeface="Times New Roman"/>
                <a:sym typeface="Times New Roman"/>
              </a:rPr>
              <a:t>Table showing comparison between encryption time of original RSA and Montgomery algorithm for varying key sizes.</a:t>
            </a:r>
            <a:endParaRPr b="0" i="0" sz="1800" u="none" cap="none" strike="noStrike">
              <a:solidFill>
                <a:srgbClr val="3F3F3F"/>
              </a:solidFill>
              <a:latin typeface="Times New Roman"/>
              <a:ea typeface="Times New Roman"/>
              <a:cs typeface="Times New Roman"/>
              <a:sym typeface="Times New Roman"/>
            </a:endParaRPr>
          </a:p>
        </p:txBody>
      </p:sp>
      <p:graphicFrame>
        <p:nvGraphicFramePr>
          <p:cNvPr id="682" name="Shape 682"/>
          <p:cNvGraphicFramePr/>
          <p:nvPr/>
        </p:nvGraphicFramePr>
        <p:xfrm>
          <a:off x="304650" y="3596575"/>
          <a:ext cx="3000000" cy="3000000"/>
        </p:xfrm>
        <a:graphic>
          <a:graphicData uri="http://schemas.openxmlformats.org/drawingml/2006/table">
            <a:tbl>
              <a:tblPr>
                <a:noFill/>
                <a:tableStyleId>{A1941217-9B85-4FE5-AE0A-89F2DF04DD87}</a:tableStyleId>
              </a:tblPr>
              <a:tblGrid>
                <a:gridCol w="2543600"/>
                <a:gridCol w="1232950"/>
                <a:gridCol w="1414325"/>
                <a:gridCol w="1595875"/>
                <a:gridCol w="1625875"/>
              </a:tblGrid>
              <a:tr h="65435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Assam</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230 </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28244470</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1787113</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93.6</a:t>
                      </a:r>
                      <a:endParaRPr sz="1400" u="none" cap="none" strike="noStrike"/>
                    </a:p>
                  </a:txBody>
                  <a:tcPr marT="91425" marB="91425" marR="91425" marL="91425"/>
                </a:tc>
              </a:tr>
              <a:tr h="1579650">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IN" sz="1400" u="none" cap="none" strike="noStrike"/>
                        <a:t>ZigBee and IEEE 802.15.4</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IN" sz="1400" u="none" cap="none" strike="noStrike"/>
                        <a:t>are standards based protocols that provide</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IN" sz="1400" u="none" cap="none" strike="noStrike"/>
                        <a:t>the network infrastructure</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IN" sz="1400" u="none" cap="none" strike="noStrike"/>
                        <a:t>required for wireless sensor</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IN" sz="1400" u="none" cap="none" strike="noStrike"/>
                        <a:t>network applications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800</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29064471</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2676002</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90.7</a:t>
                      </a:r>
                      <a:endParaRPr sz="1400" u="none" cap="none" strike="noStrike"/>
                    </a:p>
                  </a:txBody>
                  <a:tcPr marT="91425" marB="91425" marR="91425" marL="91425"/>
                </a:tc>
              </a:tr>
            </a:tbl>
          </a:graphicData>
        </a:graphic>
      </p:graphicFrame>
      <p:graphicFrame>
        <p:nvGraphicFramePr>
          <p:cNvPr id="683" name="Shape 683"/>
          <p:cNvGraphicFramePr/>
          <p:nvPr/>
        </p:nvGraphicFramePr>
        <p:xfrm>
          <a:off x="2848250" y="2156425"/>
          <a:ext cx="3000000" cy="3000000"/>
        </p:xfrm>
        <a:graphic>
          <a:graphicData uri="http://schemas.openxmlformats.org/drawingml/2006/table">
            <a:tbl>
              <a:tblPr>
                <a:noFill/>
                <a:tableStyleId>{A1941217-9B85-4FE5-AE0A-89F2DF04DD87}</a:tableStyleId>
              </a:tblPr>
              <a:tblGrid>
                <a:gridCol w="1232950"/>
                <a:gridCol w="1414325"/>
                <a:gridCol w="1595875"/>
                <a:gridCol w="1625875"/>
              </a:tblGrid>
              <a:tr h="127257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Size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IN" sz="1400" u="none" cap="none" strike="noStrike"/>
                        <a:t>of</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IN" sz="1400" u="none" cap="none" strike="noStrike"/>
                        <a:t>'(N,E)'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IN" sz="1400" u="none" cap="none" strike="noStrike"/>
                        <a:t>(in bits)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Encryption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IN" sz="1400" u="none" cap="none" strike="noStrike"/>
                        <a:t>time in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IN" sz="1400" u="none" cap="none" strike="noStrike"/>
                        <a:t>RSA (a)</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IN" sz="1400" u="none" cap="none" strike="noStrike"/>
                        <a:t>(in nanosecond)</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Encryption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IN" sz="1400" u="none" cap="none" strike="noStrike"/>
                        <a:t>time in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IN" sz="1400" u="none" cap="none" strike="noStrike"/>
                        <a:t>Montgomery (b)</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chemeClr val="dk1"/>
                          </a:solidFill>
                        </a:rPr>
                        <a:t>(in nanosecond)</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IN" sz="1400" u="none" cap="none" strike="noStrike"/>
                        <a:t>Speed Up Efficiency(in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IN" sz="1400" u="none" cap="none" strike="noStrike"/>
                        <a:t>(a - b)*100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IN" sz="1400" u="none" cap="none" strike="noStrike"/>
                        <a:t>         a</a:t>
                      </a:r>
                      <a:endParaRPr sz="1400" u="none" cap="none" strike="noStrike"/>
                    </a:p>
                  </a:txBody>
                  <a:tcPr marT="91425" marB="91425" marR="91425" marL="91425"/>
                </a:tc>
              </a:tr>
            </a:tbl>
          </a:graphicData>
        </a:graphic>
      </p:graphicFrame>
      <p:graphicFrame>
        <p:nvGraphicFramePr>
          <p:cNvPr id="684" name="Shape 684"/>
          <p:cNvGraphicFramePr/>
          <p:nvPr/>
        </p:nvGraphicFramePr>
        <p:xfrm>
          <a:off x="304650" y="2156425"/>
          <a:ext cx="3000000" cy="3000000"/>
        </p:xfrm>
        <a:graphic>
          <a:graphicData uri="http://schemas.openxmlformats.org/drawingml/2006/table">
            <a:tbl>
              <a:tblPr>
                <a:noFill/>
                <a:tableStyleId>{A1941217-9B85-4FE5-AE0A-89F2DF04DD87}</a:tableStyleId>
              </a:tblPr>
              <a:tblGrid>
                <a:gridCol w="2543600"/>
              </a:tblGrid>
              <a:tr h="144015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Input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IN" sz="1400" u="none" cap="none" strike="noStrike"/>
                        <a:t>String</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cxnSp>
        <p:nvCxnSpPr>
          <p:cNvPr id="685" name="Shape 685"/>
          <p:cNvCxnSpPr/>
          <p:nvPr/>
        </p:nvCxnSpPr>
        <p:spPr>
          <a:xfrm>
            <a:off x="7254250" y="3093725"/>
            <a:ext cx="945000" cy="153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Shape 691"/>
          <p:cNvSpPr txBox="1"/>
          <p:nvPr>
            <p:ph type="title"/>
          </p:nvPr>
        </p:nvSpPr>
        <p:spPr>
          <a:xfrm>
            <a:off x="373350" y="1036325"/>
            <a:ext cx="8397300" cy="746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IN" sz="3600" u="none" cap="none" strike="noStrike">
                <a:solidFill>
                  <a:schemeClr val="lt2"/>
                </a:solidFill>
                <a:latin typeface="Century Gothic"/>
                <a:ea typeface="Century Gothic"/>
                <a:cs typeface="Century Gothic"/>
                <a:sym typeface="Century Gothic"/>
              </a:rPr>
              <a:t>Code Implementation and Results</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2"/>
              </a:buClr>
              <a:buSzPts val="3600"/>
              <a:buFont typeface="Century Gothic"/>
              <a:buNone/>
            </a:pPr>
            <a:r>
              <a:t/>
            </a:r>
            <a:endParaRPr b="0" i="0" sz="3600" u="none" cap="none" strike="noStrike">
              <a:solidFill>
                <a:schemeClr val="lt2"/>
              </a:solidFill>
              <a:latin typeface="Century Gothic"/>
              <a:ea typeface="Century Gothic"/>
              <a:cs typeface="Century Gothic"/>
              <a:sym typeface="Century Gothic"/>
            </a:endParaRPr>
          </a:p>
        </p:txBody>
      </p:sp>
      <p:sp>
        <p:nvSpPr>
          <p:cNvPr id="692" name="Shape 692"/>
          <p:cNvSpPr txBox="1"/>
          <p:nvPr>
            <p:ph idx="1" type="body"/>
          </p:nvPr>
        </p:nvSpPr>
        <p:spPr>
          <a:xfrm>
            <a:off x="289550" y="2392675"/>
            <a:ext cx="8397300" cy="82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accent1"/>
              </a:buClr>
              <a:buSzPts val="1440"/>
              <a:buFont typeface="Noto Sans Symbols"/>
              <a:buNone/>
            </a:pPr>
            <a:r>
              <a:rPr b="0" i="0" lang="en-IN" sz="1800" u="none" cap="none" strike="noStrike">
                <a:solidFill>
                  <a:srgbClr val="3F3F3F"/>
                </a:solidFill>
                <a:latin typeface="Times New Roman"/>
                <a:ea typeface="Times New Roman"/>
                <a:cs typeface="Times New Roman"/>
                <a:sym typeface="Times New Roman"/>
              </a:rPr>
              <a:t>Graphs plotted based on obtained to get a better understanding of efficiency achieved.</a:t>
            </a:r>
            <a:endParaRPr b="0" i="0" sz="1800" u="none" cap="none" strike="noStrike">
              <a:solidFill>
                <a:srgbClr val="3F3F3F"/>
              </a:solidFill>
              <a:latin typeface="Times New Roman"/>
              <a:ea typeface="Times New Roman"/>
              <a:cs typeface="Times New Roman"/>
              <a:sym typeface="Times New Roman"/>
            </a:endParaRPr>
          </a:p>
        </p:txBody>
      </p:sp>
      <p:pic>
        <p:nvPicPr>
          <p:cNvPr id="693" name="Shape 693"/>
          <p:cNvPicPr preferRelativeResize="0"/>
          <p:nvPr/>
        </p:nvPicPr>
        <p:blipFill rotWithShape="1">
          <a:blip r:embed="rId3">
            <a:alphaModFix/>
          </a:blip>
          <a:srcRect b="0" l="0" r="0" t="0"/>
          <a:stretch/>
        </p:blipFill>
        <p:spPr>
          <a:xfrm>
            <a:off x="1483325" y="2819400"/>
            <a:ext cx="6659576" cy="4038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Shape 699"/>
          <p:cNvSpPr txBox="1"/>
          <p:nvPr>
            <p:ph type="title"/>
          </p:nvPr>
        </p:nvSpPr>
        <p:spPr>
          <a:xfrm>
            <a:off x="381000" y="990600"/>
            <a:ext cx="8397300" cy="853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2"/>
              </a:buClr>
              <a:buSzPts val="3600"/>
              <a:buFont typeface="Century Gothic"/>
              <a:buNone/>
            </a:pPr>
            <a:r>
              <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100"/>
              <a:buFont typeface="Arial"/>
              <a:buNone/>
            </a:pPr>
            <a:r>
              <a:rPr b="0" i="0" lang="en-IN" sz="3600" u="none" cap="none" strike="noStrike">
                <a:solidFill>
                  <a:schemeClr val="lt2"/>
                </a:solidFill>
                <a:latin typeface="Century Gothic"/>
                <a:ea typeface="Century Gothic"/>
                <a:cs typeface="Century Gothic"/>
                <a:sym typeface="Century Gothic"/>
              </a:rPr>
              <a:t>Code Implementation and Results</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100"/>
              <a:buFont typeface="Arial"/>
              <a:buNone/>
            </a:pPr>
            <a:r>
              <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2"/>
              </a:buClr>
              <a:buSzPts val="3600"/>
              <a:buFont typeface="Century Gothic"/>
              <a:buNone/>
            </a:pPr>
            <a:r>
              <a:t/>
            </a:r>
            <a:endParaRPr b="0" i="0" sz="3600" u="none" cap="none" strike="noStrike">
              <a:solidFill>
                <a:schemeClr val="lt2"/>
              </a:solidFill>
              <a:latin typeface="Century Gothic"/>
              <a:ea typeface="Century Gothic"/>
              <a:cs typeface="Century Gothic"/>
              <a:sym typeface="Century Gothic"/>
            </a:endParaRPr>
          </a:p>
        </p:txBody>
      </p:sp>
      <p:pic>
        <p:nvPicPr>
          <p:cNvPr id="700" name="Shape 700"/>
          <p:cNvPicPr preferRelativeResize="0"/>
          <p:nvPr/>
        </p:nvPicPr>
        <p:blipFill rotWithShape="1">
          <a:blip r:embed="rId3">
            <a:alphaModFix/>
          </a:blip>
          <a:srcRect b="0" l="0" r="0" t="0"/>
          <a:stretch/>
        </p:blipFill>
        <p:spPr>
          <a:xfrm>
            <a:off x="1213817" y="2668852"/>
            <a:ext cx="6464351" cy="3558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Shape 506"/>
          <p:cNvSpPr txBox="1"/>
          <p:nvPr>
            <p:ph type="title"/>
          </p:nvPr>
        </p:nvSpPr>
        <p:spPr>
          <a:xfrm>
            <a:off x="866216" y="973668"/>
            <a:ext cx="6571200" cy="707100"/>
          </a:xfrm>
          <a:prstGeom prst="rect">
            <a:avLst/>
          </a:prstGeom>
        </p:spPr>
        <p:txBody>
          <a:bodyPr anchorCtr="0" anchor="ctr" bIns="45700" lIns="91425" spcFirstLastPara="1" rIns="91425" wrap="square" tIns="45700">
            <a:noAutofit/>
          </a:bodyPr>
          <a:lstStyle/>
          <a:p>
            <a:pPr indent="0" lvl="0" marL="0" algn="ctr">
              <a:spcBef>
                <a:spcPts val="0"/>
              </a:spcBef>
              <a:spcAft>
                <a:spcPts val="0"/>
              </a:spcAft>
              <a:buNone/>
            </a:pPr>
            <a:r>
              <a:rPr lang="en-IN"/>
              <a:t>Acknowledgement</a:t>
            </a:r>
            <a:endParaRPr/>
          </a:p>
        </p:txBody>
      </p:sp>
      <p:sp>
        <p:nvSpPr>
          <p:cNvPr id="507" name="Shape 507"/>
          <p:cNvSpPr txBox="1"/>
          <p:nvPr>
            <p:ph idx="1" type="body"/>
          </p:nvPr>
        </p:nvSpPr>
        <p:spPr>
          <a:xfrm>
            <a:off x="1097301" y="2588250"/>
            <a:ext cx="7104300" cy="3416400"/>
          </a:xfrm>
          <a:prstGeom prst="rect">
            <a:avLst/>
          </a:prstGeom>
        </p:spPr>
        <p:txBody>
          <a:bodyPr anchorCtr="0" anchor="t" bIns="45700" lIns="91425" spcFirstLastPara="1" rIns="91425" wrap="square" tIns="45700">
            <a:noAutofit/>
          </a:bodyPr>
          <a:lstStyle/>
          <a:p>
            <a:pPr indent="457200" lvl="0" marL="0">
              <a:spcBef>
                <a:spcPts val="1000"/>
              </a:spcBef>
              <a:spcAft>
                <a:spcPts val="0"/>
              </a:spcAft>
              <a:buNone/>
            </a:pPr>
            <a:r>
              <a:rPr lang="en-IN" sz="2000"/>
              <a:t>I would like to express my sincere gratitude to our supervisor Mr. Biswanath Dey for providing his invaluable guidance, comments and suggestions throughout the course of the project. I would specially thank HOD Sir and the faculties in the reviewer’s panel for constantly motivating us to work harder and improve our work.</a:t>
            </a:r>
            <a:br>
              <a:rPr lang="en-IN" sz="2000"/>
            </a:br>
            <a:r>
              <a:rPr lang="en-IN" sz="2000"/>
              <a:t>	Also I would like to thank my batchmates for their help and support during the preparation of the project,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Shape 706"/>
          <p:cNvSpPr txBox="1"/>
          <p:nvPr>
            <p:ph type="title"/>
          </p:nvPr>
        </p:nvSpPr>
        <p:spPr>
          <a:xfrm>
            <a:off x="381000" y="973675"/>
            <a:ext cx="81381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100"/>
              <a:buFont typeface="Arial"/>
              <a:buNone/>
            </a:pPr>
            <a:r>
              <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2"/>
              </a:buClr>
              <a:buSzPts val="3600"/>
              <a:buFont typeface="Century Gothic"/>
              <a:buNone/>
            </a:pPr>
            <a:r>
              <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100"/>
              <a:buFont typeface="Arial"/>
              <a:buNone/>
            </a:pPr>
            <a:r>
              <a:rPr b="0" i="0" lang="en-IN" sz="3600" u="none" cap="none" strike="noStrike">
                <a:solidFill>
                  <a:schemeClr val="lt2"/>
                </a:solidFill>
                <a:latin typeface="Century Gothic"/>
                <a:ea typeface="Century Gothic"/>
                <a:cs typeface="Century Gothic"/>
                <a:sym typeface="Century Gothic"/>
              </a:rPr>
              <a:t>Code Implementation and Results</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100"/>
              <a:buFont typeface="Arial"/>
              <a:buNone/>
            </a:pPr>
            <a:r>
              <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100"/>
              <a:buFont typeface="Arial"/>
              <a:buNone/>
            </a:pPr>
            <a:r>
              <a:t/>
            </a:r>
            <a:endParaRPr b="0" i="0" sz="3600" u="none" cap="none" strike="noStrike">
              <a:solidFill>
                <a:schemeClr val="lt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2"/>
              </a:buClr>
              <a:buSzPts val="3600"/>
              <a:buFont typeface="Century Gothic"/>
              <a:buNone/>
            </a:pPr>
            <a:r>
              <a:t/>
            </a:r>
            <a:endParaRPr b="0" i="0" sz="3600" u="none" cap="none" strike="noStrike">
              <a:solidFill>
                <a:schemeClr val="lt2"/>
              </a:solidFill>
              <a:latin typeface="Century Gothic"/>
              <a:ea typeface="Century Gothic"/>
              <a:cs typeface="Century Gothic"/>
              <a:sym typeface="Century Gothic"/>
            </a:endParaRPr>
          </a:p>
        </p:txBody>
      </p:sp>
      <p:sp>
        <p:nvSpPr>
          <p:cNvPr id="707" name="Shape 707"/>
          <p:cNvSpPr txBox="1"/>
          <p:nvPr>
            <p:ph idx="1" type="body"/>
          </p:nvPr>
        </p:nvSpPr>
        <p:spPr>
          <a:xfrm>
            <a:off x="152400" y="2512050"/>
            <a:ext cx="8839200" cy="286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accent1"/>
              </a:buClr>
              <a:buSzPts val="1440"/>
              <a:buFont typeface="Noto Sans Symbols"/>
              <a:buNone/>
            </a:pPr>
            <a:r>
              <a:rPr b="0" i="0" lang="en-IN" sz="1800" u="none" cap="none" strike="noStrike">
                <a:solidFill>
                  <a:srgbClr val="3F3F3F"/>
                </a:solidFill>
                <a:latin typeface="Times New Roman"/>
                <a:ea typeface="Times New Roman"/>
                <a:cs typeface="Times New Roman"/>
                <a:sym typeface="Times New Roman"/>
              </a:rPr>
              <a:t>It can been observed from the  graphs that with different inputted words while  keeping the public key same for both original RSA and proposed algorithm for each input word, that:</a:t>
            </a:r>
            <a:endParaRPr b="0" i="0" sz="18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440"/>
              <a:buFont typeface="Noto Sans Symbols"/>
              <a:buNone/>
            </a:pPr>
            <a:r>
              <a:rPr b="0" i="0" lang="en-IN" sz="1800" u="none" cap="none" strike="noStrike">
                <a:solidFill>
                  <a:srgbClr val="3F3F3F"/>
                </a:solidFill>
                <a:latin typeface="Times New Roman"/>
                <a:ea typeface="Times New Roman"/>
                <a:cs typeface="Times New Roman"/>
                <a:sym typeface="Times New Roman"/>
              </a:rPr>
              <a:t>• efficiency/speed up is achieved over classical RSA encryption.</a:t>
            </a:r>
            <a:endParaRPr b="0" i="0" sz="18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440"/>
              <a:buFont typeface="Noto Sans Symbols"/>
              <a:buNone/>
            </a:pPr>
            <a:r>
              <a:rPr b="0" i="0" lang="en-IN" sz="1800" u="none" cap="none" strike="noStrike">
                <a:solidFill>
                  <a:srgbClr val="3F3F3F"/>
                </a:solidFill>
                <a:latin typeface="Times New Roman"/>
                <a:ea typeface="Times New Roman"/>
                <a:cs typeface="Times New Roman"/>
                <a:sym typeface="Times New Roman"/>
              </a:rPr>
              <a:t>• efficiency decreases minimally with the increasing size of public key.Thus even for large keys the speed up is achieved.</a:t>
            </a:r>
            <a:endParaRPr b="0" i="0" sz="1800" u="none" cap="none" strike="noStrike">
              <a:solidFill>
                <a:srgbClr val="3F3F3F"/>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Shape 713"/>
          <p:cNvSpPr txBox="1"/>
          <p:nvPr>
            <p:ph type="title"/>
          </p:nvPr>
        </p:nvSpPr>
        <p:spPr>
          <a:xfrm>
            <a:off x="866216" y="973668"/>
            <a:ext cx="65712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Conclusion </a:t>
            </a:r>
            <a:endParaRPr b="0" i="0" sz="3600" u="none" cap="none" strike="noStrike">
              <a:solidFill>
                <a:schemeClr val="lt2"/>
              </a:solidFill>
              <a:latin typeface="Century Gothic"/>
              <a:ea typeface="Century Gothic"/>
              <a:cs typeface="Century Gothic"/>
              <a:sym typeface="Century Gothic"/>
            </a:endParaRPr>
          </a:p>
        </p:txBody>
      </p:sp>
      <p:sp>
        <p:nvSpPr>
          <p:cNvPr id="714" name="Shape 714"/>
          <p:cNvSpPr txBox="1"/>
          <p:nvPr>
            <p:ph idx="1" type="body"/>
          </p:nvPr>
        </p:nvSpPr>
        <p:spPr>
          <a:xfrm>
            <a:off x="152400" y="2255525"/>
            <a:ext cx="8991600" cy="4602600"/>
          </a:xfrm>
          <a:prstGeom prst="rect">
            <a:avLst/>
          </a:prstGeom>
          <a:noFill/>
          <a:ln>
            <a:noFill/>
          </a:ln>
        </p:spPr>
        <p:txBody>
          <a:bodyPr anchorCtr="0" anchor="t" bIns="45700" lIns="91425" spcFirstLastPara="1" rIns="91425" wrap="square" tIns="45700">
            <a:noAutofit/>
          </a:bodyPr>
          <a:lstStyle/>
          <a:p>
            <a:pPr indent="457200" lvl="0" marL="0" marR="0" rtl="0" algn="l">
              <a:lnSpc>
                <a:spcPct val="100000"/>
              </a:lnSpc>
              <a:spcBef>
                <a:spcPts val="1000"/>
              </a:spcBef>
              <a:spcAft>
                <a:spcPts val="0"/>
              </a:spcAft>
              <a:buClr>
                <a:schemeClr val="dk1"/>
              </a:buClr>
              <a:buSzPts val="1100"/>
              <a:buFont typeface="Arial"/>
              <a:buNone/>
            </a:pPr>
            <a:r>
              <a:rPr b="0" i="0" lang="en-IN" sz="1800" u="none" cap="none" strike="noStrike">
                <a:solidFill>
                  <a:srgbClr val="3F3F3F"/>
                </a:solidFill>
                <a:latin typeface="Times New Roman"/>
                <a:ea typeface="Times New Roman"/>
                <a:cs typeface="Times New Roman"/>
                <a:sym typeface="Times New Roman"/>
              </a:rPr>
              <a:t>Thus the proposed algorithm makes the encryption faster by reducing the number of iterations with recoding of E into a redundant representation. The encryption process achieves further speed up by optimizing the modular multiplications through the use of Montgomery reduction algorithm . On top of it the parallel processor and systolic array design further increases computation speed by factor of 2 and enables fast encryption of a sequence of messages for xed public and private key. The proposed algorithm reduces the total operations and optimizes each of the operation by the underlying algorithm, ,the computational speed  in case of very large keys is increased amd this optimization makes a great effort in reducing the time for encryption.</a:t>
            </a:r>
            <a:endParaRPr b="0" i="0" sz="1800" u="none" cap="none" strike="noStrike">
              <a:solidFill>
                <a:srgbClr val="3F3F3F"/>
              </a:solidFill>
              <a:latin typeface="Times New Roman"/>
              <a:ea typeface="Times New Roman"/>
              <a:cs typeface="Times New Roman"/>
              <a:sym typeface="Times New Roman"/>
            </a:endParaRPr>
          </a:p>
          <a:p>
            <a:pPr indent="457200" lvl="0" marL="0" marR="0" rtl="0" algn="l">
              <a:lnSpc>
                <a:spcPct val="100000"/>
              </a:lnSpc>
              <a:spcBef>
                <a:spcPts val="1000"/>
              </a:spcBef>
              <a:spcAft>
                <a:spcPts val="0"/>
              </a:spcAft>
              <a:buClr>
                <a:schemeClr val="dk1"/>
              </a:buClr>
              <a:buSzPts val="1100"/>
              <a:buFont typeface="Arial"/>
              <a:buNone/>
            </a:pPr>
            <a:r>
              <a:rPr b="0" i="0" lang="en-IN" sz="1800" u="none" cap="none" strike="noStrike">
                <a:solidFill>
                  <a:srgbClr val="3F3F3F"/>
                </a:solidFill>
                <a:latin typeface="Times New Roman"/>
                <a:ea typeface="Times New Roman"/>
                <a:cs typeface="Times New Roman"/>
                <a:sym typeface="Times New Roman"/>
              </a:rPr>
              <a:t>Experimental analysis of the algorithm in parallel environments is left as a future scope of study .Enhancements and side effects on the other supporting processes in the cryptosystems are kept as future scope of study.</a:t>
            </a:r>
            <a:endParaRPr b="0" i="0" sz="18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1"/>
              </a:buClr>
              <a:buSzPts val="1100"/>
              <a:buFont typeface="Arial"/>
              <a:buNone/>
            </a:pPr>
            <a:r>
              <a:rPr lang="en-IN">
                <a:latin typeface="Times New Roman"/>
                <a:ea typeface="Times New Roman"/>
                <a:cs typeface="Times New Roman"/>
                <a:sym typeface="Times New Roman"/>
              </a:rPr>
              <a:t>	An IEEE based paper on our research project has also been submitter.</a:t>
            </a:r>
            <a:endParaRPr>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Shape 719"/>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REFERENCE</a:t>
            </a:r>
            <a:endParaRPr b="0" i="0" sz="3600" u="none" cap="none" strike="noStrike">
              <a:solidFill>
                <a:schemeClr val="lt2"/>
              </a:solidFill>
              <a:latin typeface="Century Gothic"/>
              <a:ea typeface="Century Gothic"/>
              <a:cs typeface="Century Gothic"/>
              <a:sym typeface="Century Gothic"/>
            </a:endParaRPr>
          </a:p>
        </p:txBody>
      </p:sp>
      <p:sp>
        <p:nvSpPr>
          <p:cNvPr id="720" name="Shape 720"/>
          <p:cNvSpPr txBox="1"/>
          <p:nvPr>
            <p:ph idx="1" type="body"/>
          </p:nvPr>
        </p:nvSpPr>
        <p:spPr>
          <a:xfrm>
            <a:off x="381000" y="2603500"/>
            <a:ext cx="8382000" cy="3873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008"/>
              <a:buFont typeface="Noto Sans Symbols"/>
              <a:buNone/>
            </a:pPr>
            <a:r>
              <a:rPr b="1" i="0" lang="en-IN" sz="1260" u="none" cap="none" strike="noStrike">
                <a:solidFill>
                  <a:srgbClr val="3F3F3F"/>
                </a:solidFill>
                <a:latin typeface="Times New Roman"/>
                <a:ea typeface="Times New Roman"/>
                <a:cs typeface="Times New Roman"/>
                <a:sym typeface="Times New Roman"/>
              </a:rPr>
              <a:t>  REFERENCES</a:t>
            </a:r>
            <a:endParaRPr b="0" i="0" sz="1260" u="none" cap="none" strike="noStrike">
              <a:solidFill>
                <a:srgbClr val="3F3F3F"/>
              </a:solidFill>
              <a:latin typeface="Times New Roman"/>
              <a:ea typeface="Times New Roman"/>
              <a:cs typeface="Times New Roman"/>
              <a:sym typeface="Times New Roman"/>
            </a:endParaRPr>
          </a:p>
          <a:p>
            <a:pPr indent="-342900" lvl="0" marL="342900" marR="0" rtl="0" algn="l">
              <a:lnSpc>
                <a:spcPct val="80000"/>
              </a:lnSpc>
              <a:spcBef>
                <a:spcPts val="1000"/>
              </a:spcBef>
              <a:spcAft>
                <a:spcPts val="0"/>
              </a:spcAft>
              <a:buClr>
                <a:schemeClr val="accent1"/>
              </a:buClr>
              <a:buSzPts val="1008"/>
              <a:buFont typeface="Noto Sans Symbols"/>
              <a:buChar char="▶"/>
            </a:pPr>
            <a:r>
              <a:rPr b="0" i="0" lang="en-IN" sz="1260" u="none" cap="none" strike="noStrike">
                <a:solidFill>
                  <a:srgbClr val="3F3F3F"/>
                </a:solidFill>
                <a:latin typeface="Times New Roman"/>
                <a:ea typeface="Times New Roman"/>
                <a:cs typeface="Times New Roman"/>
                <a:sym typeface="Times New Roman"/>
              </a:rPr>
              <a:t>[1] Chang N.Zhang , Herold L.Martin, “Parallel algorithms and Systolic Array Design For RSA Cryptosystems”  Systolic Arrays, 1988., Proceedings of the International Conference on 25-27 May 1988,San Diego, CA, USA, USA.</a:t>
            </a:r>
            <a:endParaRPr b="0" i="0" sz="839" u="none" cap="none" strike="noStrike">
              <a:solidFill>
                <a:srgbClr val="3F3F3F"/>
              </a:solidFill>
              <a:latin typeface="Times New Roman"/>
              <a:ea typeface="Times New Roman"/>
              <a:cs typeface="Times New Roman"/>
              <a:sym typeface="Times New Roman"/>
            </a:endParaRPr>
          </a:p>
          <a:p>
            <a:pPr indent="-342900" lvl="0" marL="342900" marR="0" rtl="0" algn="l">
              <a:lnSpc>
                <a:spcPct val="80000"/>
              </a:lnSpc>
              <a:spcBef>
                <a:spcPts val="1000"/>
              </a:spcBef>
              <a:spcAft>
                <a:spcPts val="0"/>
              </a:spcAft>
              <a:buClr>
                <a:schemeClr val="accent1"/>
              </a:buClr>
              <a:buSzPts val="1008"/>
              <a:buFont typeface="Noto Sans Symbols"/>
              <a:buChar char="▶"/>
            </a:pPr>
            <a:r>
              <a:rPr b="0" i="0" lang="en-IN" sz="1260" u="none" cap="none" strike="noStrike">
                <a:solidFill>
                  <a:srgbClr val="3F3F3F"/>
                </a:solidFill>
                <a:latin typeface="Times New Roman"/>
                <a:ea typeface="Times New Roman"/>
                <a:cs typeface="Times New Roman"/>
                <a:sym typeface="Times New Roman"/>
              </a:rPr>
              <a:t>[2]  Martin Kochanski, "Montgomery Multiplication" a colloquial explanation.</a:t>
            </a:r>
            <a:endParaRPr b="0" i="0" sz="839" u="none" cap="none" strike="noStrike">
              <a:solidFill>
                <a:srgbClr val="3F3F3F"/>
              </a:solidFill>
              <a:latin typeface="Times New Roman"/>
              <a:ea typeface="Times New Roman"/>
              <a:cs typeface="Times New Roman"/>
              <a:sym typeface="Times New Roman"/>
            </a:endParaRPr>
          </a:p>
          <a:p>
            <a:pPr indent="-342900" lvl="0" marL="342900" marR="0" rtl="0" algn="l">
              <a:lnSpc>
                <a:spcPct val="80000"/>
              </a:lnSpc>
              <a:spcBef>
                <a:spcPts val="1000"/>
              </a:spcBef>
              <a:spcAft>
                <a:spcPts val="0"/>
              </a:spcAft>
              <a:buClr>
                <a:schemeClr val="accent1"/>
              </a:buClr>
              <a:buSzPts val="1008"/>
              <a:buFont typeface="Noto Sans Symbols"/>
              <a:buChar char="▶"/>
            </a:pPr>
            <a:r>
              <a:rPr b="0" i="0" lang="en-IN" sz="1260" u="none" cap="none" strike="noStrike">
                <a:solidFill>
                  <a:srgbClr val="3F3F3F"/>
                </a:solidFill>
                <a:latin typeface="Times New Roman"/>
                <a:ea typeface="Times New Roman"/>
                <a:cs typeface="Times New Roman"/>
                <a:sym typeface="Times New Roman"/>
              </a:rPr>
              <a:t>[3] Alfred J. Menezes, Paul C. van Oorschot, and Scott A. Vanstone. “</a:t>
            </a:r>
            <a:r>
              <a:rPr b="0" i="1" lang="en-IN" sz="1260" u="none" cap="none" strike="noStrike">
                <a:solidFill>
                  <a:srgbClr val="3F3F3F"/>
                </a:solidFill>
                <a:latin typeface="Times New Roman"/>
                <a:ea typeface="Times New Roman"/>
                <a:cs typeface="Times New Roman"/>
                <a:sym typeface="Times New Roman"/>
              </a:rPr>
              <a:t>Handbook of Applied Cryptography”</a:t>
            </a:r>
            <a:r>
              <a:rPr b="0" i="0" lang="en-IN" sz="1260" u="none" cap="none" strike="noStrike">
                <a:solidFill>
                  <a:srgbClr val="3F3F3F"/>
                </a:solidFill>
                <a:latin typeface="Times New Roman"/>
                <a:ea typeface="Times New Roman"/>
                <a:cs typeface="Times New Roman"/>
                <a:sym typeface="Times New Roman"/>
              </a:rPr>
              <a:t>. CRC Press, 1996. ISBN 0-8493-8523-7, chapter 14.</a:t>
            </a:r>
            <a:endParaRPr b="0" i="0" sz="839" u="none" cap="none" strike="noStrike">
              <a:solidFill>
                <a:srgbClr val="3F3F3F"/>
              </a:solidFill>
              <a:latin typeface="Times New Roman"/>
              <a:ea typeface="Times New Roman"/>
              <a:cs typeface="Times New Roman"/>
              <a:sym typeface="Times New Roman"/>
            </a:endParaRPr>
          </a:p>
          <a:p>
            <a:pPr indent="-342900" lvl="0" marL="342900" marR="0" rtl="0" algn="l">
              <a:lnSpc>
                <a:spcPct val="80000"/>
              </a:lnSpc>
              <a:spcBef>
                <a:spcPts val="1000"/>
              </a:spcBef>
              <a:spcAft>
                <a:spcPts val="0"/>
              </a:spcAft>
              <a:buClr>
                <a:schemeClr val="accent1"/>
              </a:buClr>
              <a:buSzPts val="1008"/>
              <a:buFont typeface="Noto Sans Symbols"/>
              <a:buChar char="▶"/>
            </a:pPr>
            <a:r>
              <a:rPr b="0" i="0" lang="en-IN" sz="1260" u="none" cap="none" strike="noStrike">
                <a:solidFill>
                  <a:srgbClr val="3F3F3F"/>
                </a:solidFill>
                <a:latin typeface="Times New Roman"/>
                <a:ea typeface="Times New Roman"/>
                <a:cs typeface="Times New Roman"/>
                <a:sym typeface="Times New Roman"/>
              </a:rPr>
              <a:t>[4] N. Petkov: Systolic Parallel Processing; North Holland Publishing Co, 1992</a:t>
            </a:r>
            <a:endParaRPr b="0" i="0" sz="839" u="none" cap="none" strike="noStrike">
              <a:solidFill>
                <a:srgbClr val="3F3F3F"/>
              </a:solidFill>
              <a:latin typeface="Times New Roman"/>
              <a:ea typeface="Times New Roman"/>
              <a:cs typeface="Times New Roman"/>
              <a:sym typeface="Times New Roman"/>
            </a:endParaRPr>
          </a:p>
          <a:p>
            <a:pPr indent="-342900" lvl="0" marL="342900" marR="0" rtl="0" algn="l">
              <a:lnSpc>
                <a:spcPct val="80000"/>
              </a:lnSpc>
              <a:spcBef>
                <a:spcPts val="1000"/>
              </a:spcBef>
              <a:spcAft>
                <a:spcPts val="0"/>
              </a:spcAft>
              <a:buClr>
                <a:schemeClr val="accent1"/>
              </a:buClr>
              <a:buSzPts val="1008"/>
              <a:buFont typeface="Noto Sans Symbols"/>
              <a:buChar char="▶"/>
            </a:pPr>
            <a:r>
              <a:rPr b="0" i="0" lang="en-IN" sz="1260" u="none" cap="none" strike="noStrike">
                <a:solidFill>
                  <a:srgbClr val="3F3F3F"/>
                </a:solidFill>
                <a:latin typeface="Times New Roman"/>
                <a:ea typeface="Times New Roman"/>
                <a:cs typeface="Times New Roman"/>
                <a:sym typeface="Times New Roman"/>
              </a:rPr>
              <a:t>[5] S. Y. Kung: VLSI Array Processors; Prentice-Hall, Inc., 1988</a:t>
            </a:r>
            <a:endParaRPr b="0" i="0" sz="839" u="none" cap="none" strike="noStrike">
              <a:solidFill>
                <a:srgbClr val="3F3F3F"/>
              </a:solidFill>
              <a:latin typeface="Times New Roman"/>
              <a:ea typeface="Times New Roman"/>
              <a:cs typeface="Times New Roman"/>
              <a:sym typeface="Times New Roman"/>
            </a:endParaRPr>
          </a:p>
          <a:p>
            <a:pPr indent="-342900" lvl="0" marL="342900" marR="0" rtl="0" algn="l">
              <a:lnSpc>
                <a:spcPct val="80000"/>
              </a:lnSpc>
              <a:spcBef>
                <a:spcPts val="1000"/>
              </a:spcBef>
              <a:spcAft>
                <a:spcPts val="0"/>
              </a:spcAft>
              <a:buClr>
                <a:schemeClr val="accent1"/>
              </a:buClr>
              <a:buSzPts val="1008"/>
              <a:buFont typeface="Noto Sans Symbols"/>
              <a:buChar char="▶"/>
            </a:pPr>
            <a:r>
              <a:rPr b="0" i="0" lang="en-IN" sz="1260" u="none" cap="none" strike="noStrike">
                <a:solidFill>
                  <a:srgbClr val="3F3F3F"/>
                </a:solidFill>
                <a:latin typeface="Times New Roman"/>
                <a:ea typeface="Times New Roman"/>
                <a:cs typeface="Times New Roman"/>
                <a:sym typeface="Times New Roman"/>
              </a:rPr>
              <a:t>[6] H. T. Kung, C. E. Leiserson: Algorithms for VLSI processor arrays; in: C. Mead, L. Conway (eds.): Introduction to VLSI Systems; Addison-Wesley, 1979</a:t>
            </a:r>
            <a:endParaRPr b="0" i="0" sz="839" u="none" cap="none" strike="noStrike">
              <a:solidFill>
                <a:srgbClr val="3F3F3F"/>
              </a:solidFill>
              <a:latin typeface="Times New Roman"/>
              <a:ea typeface="Times New Roman"/>
              <a:cs typeface="Times New Roman"/>
              <a:sym typeface="Times New Roman"/>
            </a:endParaRPr>
          </a:p>
          <a:p>
            <a:pPr indent="-342900" lvl="0" marL="342900" marR="0" rtl="0" algn="l">
              <a:lnSpc>
                <a:spcPct val="80000"/>
              </a:lnSpc>
              <a:spcBef>
                <a:spcPts val="1000"/>
              </a:spcBef>
              <a:spcAft>
                <a:spcPts val="0"/>
              </a:spcAft>
              <a:buClr>
                <a:schemeClr val="accent1"/>
              </a:buClr>
              <a:buSzPts val="1008"/>
              <a:buFont typeface="Noto Sans Symbols"/>
              <a:buChar char="▶"/>
            </a:pPr>
            <a:r>
              <a:rPr b="0" i="0" lang="en-IN" sz="1260" u="none" cap="none" strike="noStrike">
                <a:solidFill>
                  <a:srgbClr val="3F3F3F"/>
                </a:solidFill>
                <a:latin typeface="Times New Roman"/>
                <a:ea typeface="Times New Roman"/>
                <a:cs typeface="Times New Roman"/>
                <a:sym typeface="Times New Roman"/>
              </a:rPr>
              <a:t>[</a:t>
            </a:r>
            <a:r>
              <a:rPr b="0" i="0" lang="en-IN" sz="1260" u="none" cap="none" strike="noStrike">
                <a:solidFill>
                  <a:srgbClr val="0C0C0C"/>
                </a:solidFill>
                <a:latin typeface="Times New Roman"/>
                <a:ea typeface="Times New Roman"/>
                <a:cs typeface="Times New Roman"/>
                <a:sym typeface="Times New Roman"/>
              </a:rPr>
              <a:t>7]</a:t>
            </a:r>
            <a:r>
              <a:rPr b="0" i="0" lang="en-IN" sz="1260" u="sng" cap="none" strike="noStrike">
                <a:solidFill>
                  <a:schemeClr val="hlink"/>
                </a:solidFill>
                <a:latin typeface="Times New Roman"/>
                <a:ea typeface="Times New Roman"/>
                <a:cs typeface="Times New Roman"/>
                <a:sym typeface="Times New Roman"/>
                <a:hlinkClick r:id="rId3"/>
              </a:rPr>
              <a:t>A Parallel Implementation of Montgomery Multiplication on Multicore Systems: Algorithm, Analysis, and Prototype</a:t>
            </a:r>
            <a:r>
              <a:rPr b="0" i="0" lang="en-IN" sz="1260" u="none" cap="none" strike="noStrike">
                <a:solidFill>
                  <a:srgbClr val="0C0C0C"/>
                </a:solidFill>
                <a:latin typeface="Times New Roman"/>
                <a:ea typeface="Times New Roman"/>
                <a:cs typeface="Times New Roman"/>
                <a:sym typeface="Times New Roman"/>
              </a:rPr>
              <a:t>,Issue No. 12 - December (2011 vol. 60)</a:t>
            </a:r>
            <a:br>
              <a:rPr b="0" i="0" lang="en-IN" sz="1260" u="none" cap="none" strike="noStrike">
                <a:solidFill>
                  <a:srgbClr val="0C0C0C"/>
                </a:solidFill>
                <a:latin typeface="Times New Roman"/>
                <a:ea typeface="Times New Roman"/>
                <a:cs typeface="Times New Roman"/>
                <a:sym typeface="Times New Roman"/>
              </a:rPr>
            </a:br>
            <a:r>
              <a:rPr b="0" i="0" lang="en-IN" sz="1260" u="sng" cap="none" strike="noStrike">
                <a:solidFill>
                  <a:schemeClr val="hlink"/>
                </a:solidFill>
                <a:latin typeface="Times New Roman"/>
                <a:ea typeface="Times New Roman"/>
                <a:cs typeface="Times New Roman"/>
                <a:sym typeface="Times New Roman"/>
                <a:hlinkClick r:id="rId4"/>
              </a:rPr>
              <a:t>Zhimin Chen</a:t>
            </a:r>
            <a:r>
              <a:rPr b="0" i="0" lang="en-IN" sz="1260" u="none" cap="none" strike="noStrike">
                <a:solidFill>
                  <a:srgbClr val="0C0C0C"/>
                </a:solidFill>
                <a:latin typeface="Times New Roman"/>
                <a:ea typeface="Times New Roman"/>
                <a:cs typeface="Times New Roman"/>
                <a:sym typeface="Times New Roman"/>
              </a:rPr>
              <a:t> , </a:t>
            </a:r>
            <a:r>
              <a:rPr b="0" i="0" lang="en-IN" sz="1260" u="none" cap="none" strike="noStrike">
                <a:solidFill>
                  <a:srgbClr val="3F3F3F"/>
                </a:solidFill>
                <a:latin typeface="Times New Roman"/>
                <a:ea typeface="Times New Roman"/>
                <a:cs typeface="Times New Roman"/>
                <a:sym typeface="Times New Roman"/>
              </a:rPr>
              <a:t>Virginia Polytechnic Institute and State University, Blacksburg,Patrick Schaumont , Virginia Polytechnic Institute and State University, Blacksburg.</a:t>
            </a:r>
            <a:endParaRPr b="0" i="0" sz="839" u="none" cap="none" strike="noStrike">
              <a:solidFill>
                <a:srgbClr val="3F3F3F"/>
              </a:solidFill>
              <a:latin typeface="Times New Roman"/>
              <a:ea typeface="Times New Roman"/>
              <a:cs typeface="Times New Roman"/>
              <a:sym typeface="Times New Roman"/>
            </a:endParaRPr>
          </a:p>
          <a:p>
            <a:pPr indent="0" lvl="0" marL="0" marR="0" rtl="0" algn="l">
              <a:lnSpc>
                <a:spcPct val="80000"/>
              </a:lnSpc>
              <a:spcBef>
                <a:spcPts val="1000"/>
              </a:spcBef>
              <a:spcAft>
                <a:spcPts val="0"/>
              </a:spcAft>
              <a:buClr>
                <a:schemeClr val="accent1"/>
              </a:buClr>
              <a:buSzPts val="671"/>
              <a:buFont typeface="Noto Sans Symbols"/>
              <a:buNone/>
            </a:pPr>
            <a:br>
              <a:rPr b="0" i="0" lang="en-IN" sz="839" u="none" cap="none" strike="noStrike">
                <a:solidFill>
                  <a:srgbClr val="3F3F3F"/>
                </a:solidFill>
                <a:latin typeface="Times New Roman"/>
                <a:ea typeface="Times New Roman"/>
                <a:cs typeface="Times New Roman"/>
                <a:sym typeface="Times New Roman"/>
              </a:rPr>
            </a:br>
            <a:endParaRPr b="0" i="0" sz="839" u="none" cap="none" strike="noStrike">
              <a:solidFill>
                <a:srgbClr val="3F3F3F"/>
              </a:solidFill>
              <a:latin typeface="Times New Roman"/>
              <a:ea typeface="Times New Roman"/>
              <a:cs typeface="Times New Roman"/>
              <a:sym typeface="Times New Roman"/>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0" st="0"/>
                                            </p:txEl>
                                          </p:spTgt>
                                        </p:tgtEl>
                                        <p:attrNameLst>
                                          <p:attrName>style.visibility</p:attrName>
                                        </p:attrNameLst>
                                      </p:cBhvr>
                                      <p:to>
                                        <p:strVal val="visible"/>
                                      </p:to>
                                    </p:set>
                                    <p:animEffect filter="fade" transition="in">
                                      <p:cBhvr>
                                        <p:cTn dur="500"/>
                                        <p:tgtEl>
                                          <p:spTgt spid="7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1" st="1"/>
                                            </p:txEl>
                                          </p:spTgt>
                                        </p:tgtEl>
                                        <p:attrNameLst>
                                          <p:attrName>style.visibility</p:attrName>
                                        </p:attrNameLst>
                                      </p:cBhvr>
                                      <p:to>
                                        <p:strVal val="visible"/>
                                      </p:to>
                                    </p:set>
                                    <p:animEffect filter="fade" transition="in">
                                      <p:cBhvr>
                                        <p:cTn dur="500"/>
                                        <p:tgtEl>
                                          <p:spTgt spid="7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2" st="2"/>
                                            </p:txEl>
                                          </p:spTgt>
                                        </p:tgtEl>
                                        <p:attrNameLst>
                                          <p:attrName>style.visibility</p:attrName>
                                        </p:attrNameLst>
                                      </p:cBhvr>
                                      <p:to>
                                        <p:strVal val="visible"/>
                                      </p:to>
                                    </p:set>
                                    <p:animEffect filter="fade" transition="in">
                                      <p:cBhvr>
                                        <p:cTn dur="500"/>
                                        <p:tgtEl>
                                          <p:spTgt spid="7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3" st="3"/>
                                            </p:txEl>
                                          </p:spTgt>
                                        </p:tgtEl>
                                        <p:attrNameLst>
                                          <p:attrName>style.visibility</p:attrName>
                                        </p:attrNameLst>
                                      </p:cBhvr>
                                      <p:to>
                                        <p:strVal val="visible"/>
                                      </p:to>
                                    </p:set>
                                    <p:animEffect filter="fade" transition="in">
                                      <p:cBhvr>
                                        <p:cTn dur="500"/>
                                        <p:tgtEl>
                                          <p:spTgt spid="7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4" st="4"/>
                                            </p:txEl>
                                          </p:spTgt>
                                        </p:tgtEl>
                                        <p:attrNameLst>
                                          <p:attrName>style.visibility</p:attrName>
                                        </p:attrNameLst>
                                      </p:cBhvr>
                                      <p:to>
                                        <p:strVal val="visible"/>
                                      </p:to>
                                    </p:set>
                                    <p:animEffect filter="fade" transition="in">
                                      <p:cBhvr>
                                        <p:cTn dur="500"/>
                                        <p:tgtEl>
                                          <p:spTgt spid="7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5" st="5"/>
                                            </p:txEl>
                                          </p:spTgt>
                                        </p:tgtEl>
                                        <p:attrNameLst>
                                          <p:attrName>style.visibility</p:attrName>
                                        </p:attrNameLst>
                                      </p:cBhvr>
                                      <p:to>
                                        <p:strVal val="visible"/>
                                      </p:to>
                                    </p:set>
                                    <p:animEffect filter="fade" transition="in">
                                      <p:cBhvr>
                                        <p:cTn dur="500"/>
                                        <p:tgtEl>
                                          <p:spTgt spid="7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6" st="6"/>
                                            </p:txEl>
                                          </p:spTgt>
                                        </p:tgtEl>
                                        <p:attrNameLst>
                                          <p:attrName>style.visibility</p:attrName>
                                        </p:attrNameLst>
                                      </p:cBhvr>
                                      <p:to>
                                        <p:strVal val="visible"/>
                                      </p:to>
                                    </p:set>
                                    <p:animEffect filter="fade" transition="in">
                                      <p:cBhvr>
                                        <p:cTn dur="500"/>
                                        <p:tgtEl>
                                          <p:spTgt spid="7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7" st="7"/>
                                            </p:txEl>
                                          </p:spTgt>
                                        </p:tgtEl>
                                        <p:attrNameLst>
                                          <p:attrName>style.visibility</p:attrName>
                                        </p:attrNameLst>
                                      </p:cBhvr>
                                      <p:to>
                                        <p:strVal val="visible"/>
                                      </p:to>
                                    </p:set>
                                    <p:animEffect filter="fade" transition="in">
                                      <p:cBhvr>
                                        <p:cTn dur="500"/>
                                        <p:tgtEl>
                                          <p:spTgt spid="7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8" st="8"/>
                                            </p:txEl>
                                          </p:spTgt>
                                        </p:tgtEl>
                                        <p:attrNameLst>
                                          <p:attrName>style.visibility</p:attrName>
                                        </p:attrNameLst>
                                      </p:cBhvr>
                                      <p:to>
                                        <p:strVal val="visible"/>
                                      </p:to>
                                    </p:set>
                                    <p:animEffect filter="fade" transition="in">
                                      <p:cBhvr>
                                        <p:cTn dur="500"/>
                                        <p:tgtEl>
                                          <p:spTgt spid="72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Shape 725"/>
          <p:cNvSpPr/>
          <p:nvPr/>
        </p:nvSpPr>
        <p:spPr>
          <a:xfrm>
            <a:off x="2051720" y="3501008"/>
            <a:ext cx="4896544"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IN" sz="5400" u="none" cap="none" strike="noStrike">
                <a:solidFill>
                  <a:schemeClr val="accent1"/>
                </a:solidFill>
                <a:latin typeface="Times New Roman"/>
                <a:ea typeface="Times New Roman"/>
                <a:cs typeface="Times New Roman"/>
                <a:sym typeface="Times New Roman"/>
              </a:rPr>
              <a:t>THANK YOU</a:t>
            </a:r>
            <a:endParaRPr b="0" i="0" sz="54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Shape 512"/>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Times New Roman"/>
              <a:buNone/>
            </a:pPr>
            <a:r>
              <a:rPr b="0" i="0" lang="en-IN" sz="3600" u="none" cap="none" strike="noStrike">
                <a:solidFill>
                  <a:schemeClr val="lt2"/>
                </a:solidFill>
                <a:latin typeface="Times New Roman"/>
                <a:ea typeface="Times New Roman"/>
                <a:cs typeface="Times New Roman"/>
                <a:sym typeface="Times New Roman"/>
              </a:rPr>
              <a:t>Introduction </a:t>
            </a:r>
            <a:endParaRPr b="0" i="0" sz="3600" u="none" cap="none" strike="noStrike">
              <a:solidFill>
                <a:schemeClr val="lt2"/>
              </a:solidFill>
              <a:latin typeface="Times New Roman"/>
              <a:ea typeface="Times New Roman"/>
              <a:cs typeface="Times New Roman"/>
              <a:sym typeface="Times New Roman"/>
            </a:endParaRPr>
          </a:p>
        </p:txBody>
      </p:sp>
      <p:sp>
        <p:nvSpPr>
          <p:cNvPr id="513" name="Shape 513"/>
          <p:cNvSpPr txBox="1"/>
          <p:nvPr>
            <p:ph idx="1" type="body"/>
          </p:nvPr>
        </p:nvSpPr>
        <p:spPr>
          <a:xfrm>
            <a:off x="381000" y="2286000"/>
            <a:ext cx="8077200" cy="426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760"/>
              <a:buFont typeface="Noto Sans Symbols"/>
              <a:buChar char="▶"/>
            </a:pPr>
            <a:r>
              <a:rPr b="0" i="0" lang="en-IN" sz="2200" u="none" cap="none" strike="noStrike">
                <a:solidFill>
                  <a:srgbClr val="3F3F3F"/>
                </a:solidFill>
                <a:latin typeface="Times New Roman"/>
                <a:ea typeface="Times New Roman"/>
                <a:cs typeface="Times New Roman"/>
                <a:sym typeface="Times New Roman"/>
              </a:rPr>
              <a:t>Encryption is what guarantees the security of sensitive information. It provides the mechanisms in information confidentiality, functioned with digital signature, authentication, secret sub-keeping, system security and etc.</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760"/>
              <a:buFont typeface="Noto Sans Symbols"/>
              <a:buChar char="▶"/>
            </a:pPr>
            <a:r>
              <a:rPr b="0" i="0" lang="en-IN" sz="2200" u="none" cap="none" strike="noStrike">
                <a:solidFill>
                  <a:srgbClr val="3F3F3F"/>
                </a:solidFill>
                <a:latin typeface="Times New Roman"/>
                <a:ea typeface="Times New Roman"/>
                <a:cs typeface="Times New Roman"/>
                <a:sym typeface="Times New Roman"/>
              </a:rPr>
              <a:t>At present, the best known and most widely used public key system is RSA</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760"/>
              <a:buFont typeface="Noto Sans Symbols"/>
              <a:buChar char="▶"/>
            </a:pPr>
            <a:r>
              <a:rPr b="0" i="0" lang="en-IN" sz="2200" u="none" cap="none" strike="noStrike">
                <a:solidFill>
                  <a:srgbClr val="3F3F3F"/>
                </a:solidFill>
                <a:latin typeface="Times New Roman"/>
                <a:ea typeface="Times New Roman"/>
                <a:cs typeface="Times New Roman"/>
                <a:sym typeface="Times New Roman"/>
              </a:rPr>
              <a:t>Here , we are to propose an implementation design/procedure for faster encryption process mainly through optimizing the modular exponentiation process for large key of sizes 1024 bits or more.</a:t>
            </a:r>
            <a:endParaRPr b="0" i="0" sz="1800" u="none" cap="none" strike="noStrike">
              <a:solidFill>
                <a:srgbClr val="3F3F3F"/>
              </a:solidFill>
              <a:latin typeface="Century Gothic"/>
              <a:ea typeface="Century Gothic"/>
              <a:cs typeface="Century Gothic"/>
              <a:sym typeface="Century Gothic"/>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0" st="0"/>
                                            </p:txEl>
                                          </p:spTgt>
                                        </p:tgtEl>
                                        <p:attrNameLst>
                                          <p:attrName>style.visibility</p:attrName>
                                        </p:attrNameLst>
                                      </p:cBhvr>
                                      <p:to>
                                        <p:strVal val="visible"/>
                                      </p:to>
                                    </p:set>
                                    <p:animEffect filter="fade" transition="in">
                                      <p:cBhvr>
                                        <p:cTn dur="500"/>
                                        <p:tgtEl>
                                          <p:spTgt spid="5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1" st="1"/>
                                            </p:txEl>
                                          </p:spTgt>
                                        </p:tgtEl>
                                        <p:attrNameLst>
                                          <p:attrName>style.visibility</p:attrName>
                                        </p:attrNameLst>
                                      </p:cBhvr>
                                      <p:to>
                                        <p:strVal val="visible"/>
                                      </p:to>
                                    </p:set>
                                    <p:animEffect filter="fade" transition="in">
                                      <p:cBhvr>
                                        <p:cTn dur="500"/>
                                        <p:tgtEl>
                                          <p:spTgt spid="5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2" st="2"/>
                                            </p:txEl>
                                          </p:spTgt>
                                        </p:tgtEl>
                                        <p:attrNameLst>
                                          <p:attrName>style.visibility</p:attrName>
                                        </p:attrNameLst>
                                      </p:cBhvr>
                                      <p:to>
                                        <p:strVal val="visible"/>
                                      </p:to>
                                    </p:set>
                                    <p:animEffect filter="fade" transition="in">
                                      <p:cBhvr>
                                        <p:cTn dur="500"/>
                                        <p:tgtEl>
                                          <p:spTgt spid="51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Shape 518"/>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Introduction(Cont.)</a:t>
            </a:r>
            <a:endParaRPr b="0" i="0" sz="3600" u="none" cap="none" strike="noStrike">
              <a:solidFill>
                <a:schemeClr val="lt2"/>
              </a:solidFill>
              <a:latin typeface="Century Gothic"/>
              <a:ea typeface="Century Gothic"/>
              <a:cs typeface="Century Gothic"/>
              <a:sym typeface="Century Gothic"/>
            </a:endParaRPr>
          </a:p>
        </p:txBody>
      </p:sp>
      <p:sp>
        <p:nvSpPr>
          <p:cNvPr id="519" name="Shape 519"/>
          <p:cNvSpPr txBox="1"/>
          <p:nvPr>
            <p:ph idx="1" type="body"/>
          </p:nvPr>
        </p:nvSpPr>
        <p:spPr>
          <a:xfrm>
            <a:off x="381000" y="2286000"/>
            <a:ext cx="8305800"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760"/>
              <a:buFont typeface="Noto Sans Symbols"/>
              <a:buChar char="▶"/>
            </a:pPr>
            <a:r>
              <a:rPr b="0" i="0" lang="en-IN" sz="2200" u="none" cap="none" strike="noStrike">
                <a:solidFill>
                  <a:srgbClr val="3F3F3F"/>
                </a:solidFill>
                <a:latin typeface="Times New Roman"/>
                <a:ea typeface="Times New Roman"/>
                <a:cs typeface="Times New Roman"/>
                <a:sym typeface="Times New Roman"/>
              </a:rPr>
              <a:t>The design provides a recoding scheme and makes use of montgomery multiplication for reducing the total no. of operations and faster modular multiplication respectively.</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760"/>
              <a:buFont typeface="Noto Sans Symbols"/>
              <a:buChar char="▶"/>
            </a:pPr>
            <a:r>
              <a:rPr b="0" i="0" lang="en-IN" sz="2200" u="none" cap="none" strike="noStrike">
                <a:solidFill>
                  <a:srgbClr val="3F3F3F"/>
                </a:solidFill>
                <a:latin typeface="Times New Roman"/>
                <a:ea typeface="Times New Roman"/>
                <a:cs typeface="Times New Roman"/>
                <a:sym typeface="Times New Roman"/>
              </a:rPr>
              <a:t>The design is based on parallel processing by two processor for achieving optimal performance.In addition to this a systolic array design is implemented to provide potentially higher throughput for a large number of computations</a:t>
            </a:r>
            <a:endParaRPr b="0" i="0" sz="1800" u="none" cap="none" strike="noStrike">
              <a:solidFill>
                <a:srgbClr val="3F3F3F"/>
              </a:solidFill>
              <a:latin typeface="Century Gothic"/>
              <a:ea typeface="Century Gothic"/>
              <a:cs typeface="Century Gothic"/>
              <a:sym typeface="Century Gothic"/>
            </a:endParaRPr>
          </a:p>
          <a:p>
            <a:pPr indent="-251459" lvl="0" marL="342900" marR="0" rtl="0" algn="l">
              <a:lnSpc>
                <a:spcPct val="100000"/>
              </a:lnSpc>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0" st="0"/>
                                            </p:txEl>
                                          </p:spTgt>
                                        </p:tgtEl>
                                        <p:attrNameLst>
                                          <p:attrName>style.visibility</p:attrName>
                                        </p:attrNameLst>
                                      </p:cBhvr>
                                      <p:to>
                                        <p:strVal val="visible"/>
                                      </p:to>
                                    </p:set>
                                    <p:animEffect filter="fade" transition="in">
                                      <p:cBhvr>
                                        <p:cTn dur="500"/>
                                        <p:tgtEl>
                                          <p:spTgt spid="5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1" st="1"/>
                                            </p:txEl>
                                          </p:spTgt>
                                        </p:tgtEl>
                                        <p:attrNameLst>
                                          <p:attrName>style.visibility</p:attrName>
                                        </p:attrNameLst>
                                      </p:cBhvr>
                                      <p:to>
                                        <p:strVal val="visible"/>
                                      </p:to>
                                    </p:set>
                                    <p:animEffect filter="fade" transition="in">
                                      <p:cBhvr>
                                        <p:cTn dur="500"/>
                                        <p:tgtEl>
                                          <p:spTgt spid="5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2" st="2"/>
                                            </p:txEl>
                                          </p:spTgt>
                                        </p:tgtEl>
                                        <p:attrNameLst>
                                          <p:attrName>style.visibility</p:attrName>
                                        </p:attrNameLst>
                                      </p:cBhvr>
                                      <p:to>
                                        <p:strVal val="visible"/>
                                      </p:to>
                                    </p:set>
                                    <p:animEffect filter="fade" transition="in">
                                      <p:cBhvr>
                                        <p:cTn dur="500"/>
                                        <p:tgtEl>
                                          <p:spTgt spid="51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Shape 524"/>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Introduction(Cont.)</a:t>
            </a:r>
            <a:endParaRPr b="0" i="0" sz="3600" u="none" cap="none" strike="noStrike">
              <a:solidFill>
                <a:schemeClr val="lt2"/>
              </a:solidFill>
              <a:latin typeface="Century Gothic"/>
              <a:ea typeface="Century Gothic"/>
              <a:cs typeface="Century Gothic"/>
              <a:sym typeface="Century Gothic"/>
            </a:endParaRPr>
          </a:p>
        </p:txBody>
      </p:sp>
      <p:sp>
        <p:nvSpPr>
          <p:cNvPr id="525" name="Shape 525"/>
          <p:cNvSpPr txBox="1"/>
          <p:nvPr>
            <p:ph idx="1" type="body"/>
          </p:nvPr>
        </p:nvSpPr>
        <p:spPr>
          <a:xfrm>
            <a:off x="381000" y="2286000"/>
            <a:ext cx="8382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760"/>
              <a:buFont typeface="Noto Sans Symbols"/>
              <a:buChar char="▶"/>
            </a:pPr>
            <a:r>
              <a:rPr b="0" i="0" lang="en-IN" sz="2200" u="none" cap="none" strike="noStrike">
                <a:solidFill>
                  <a:srgbClr val="3F3F3F"/>
                </a:solidFill>
                <a:latin typeface="Times New Roman"/>
                <a:ea typeface="Times New Roman"/>
                <a:cs typeface="Times New Roman"/>
                <a:sym typeface="Times New Roman"/>
              </a:rPr>
              <a:t>For better security it has been found that the large size key are hard to factorize ,and the integrity of the RSA system depends solely on factorization of N which is the product of two large prime numbers. As it can seen from the RSA algorithm:</a:t>
            </a:r>
            <a:endParaRPr b="0" i="0" sz="2200" u="none" cap="none" strike="noStrike">
              <a:solidFill>
                <a:srgbClr val="3F3F3F"/>
              </a:solidFill>
              <a:latin typeface="Times New Roman"/>
              <a:ea typeface="Times New Roman"/>
              <a:cs typeface="Times New Roman"/>
              <a:sym typeface="Times New Roman"/>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xEl>
                                              <p:pRg end="0" st="0"/>
                                            </p:txEl>
                                          </p:spTgt>
                                        </p:tgtEl>
                                        <p:attrNameLst>
                                          <p:attrName>style.visibility</p:attrName>
                                        </p:attrNameLst>
                                      </p:cBhvr>
                                      <p:to>
                                        <p:strVal val="visible"/>
                                      </p:to>
                                    </p:set>
                                    <p:animEffect filter="fade" transition="in">
                                      <p:cBhvr>
                                        <p:cTn dur="500"/>
                                        <p:tgtEl>
                                          <p:spTgt spid="52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Shape 530"/>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Proposed Work</a:t>
            </a:r>
            <a:endParaRPr b="0" i="0" sz="3600" u="none" cap="none" strike="noStrike">
              <a:solidFill>
                <a:schemeClr val="lt2"/>
              </a:solidFill>
              <a:latin typeface="Century Gothic"/>
              <a:ea typeface="Century Gothic"/>
              <a:cs typeface="Century Gothic"/>
              <a:sym typeface="Century Gothic"/>
            </a:endParaRPr>
          </a:p>
        </p:txBody>
      </p:sp>
      <p:sp>
        <p:nvSpPr>
          <p:cNvPr id="531" name="Shape 531"/>
          <p:cNvSpPr txBox="1"/>
          <p:nvPr>
            <p:ph idx="1" type="body"/>
          </p:nvPr>
        </p:nvSpPr>
        <p:spPr>
          <a:xfrm>
            <a:off x="381000" y="2438400"/>
            <a:ext cx="8382000" cy="3962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760"/>
              <a:buFont typeface="Noto Sans Symbols"/>
              <a:buChar char="▶"/>
            </a:pPr>
            <a:r>
              <a:rPr b="0" i="0" lang="en-IN" sz="2200" u="none" cap="none" strike="noStrike">
                <a:solidFill>
                  <a:srgbClr val="3F3F3F"/>
                </a:solidFill>
                <a:latin typeface="Times New Roman"/>
                <a:ea typeface="Times New Roman"/>
                <a:cs typeface="Times New Roman"/>
                <a:sym typeface="Times New Roman"/>
              </a:rPr>
              <a:t>The proposed implementation design aims to make the RSA cryptosystems faster through faster encryption and decryption process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760"/>
              <a:buFont typeface="Noto Sans Symbols"/>
              <a:buChar char="▶"/>
            </a:pPr>
            <a:r>
              <a:rPr b="0" i="0" lang="en-IN" sz="2200" u="none" cap="none" strike="noStrike">
                <a:solidFill>
                  <a:srgbClr val="3F3F3F"/>
                </a:solidFill>
                <a:latin typeface="Times New Roman"/>
                <a:ea typeface="Times New Roman"/>
                <a:cs typeface="Times New Roman"/>
                <a:sym typeface="Times New Roman"/>
              </a:rPr>
              <a:t>The encryption is slow process when the key size is large like 1024 bits ,2048 bits or greater (for better security) ,due to computation of modular exponentiation C=M^E (mod N) which becomes expensive for large public key (E,N).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760"/>
              <a:buFont typeface="Noto Sans Symbols"/>
              <a:buChar char="▶"/>
            </a:pPr>
            <a:r>
              <a:rPr b="0" i="0" lang="en-IN" sz="2200" u="none" cap="none" strike="noStrike">
                <a:solidFill>
                  <a:srgbClr val="3F3F3F"/>
                </a:solidFill>
                <a:latin typeface="Times New Roman"/>
                <a:ea typeface="Times New Roman"/>
                <a:cs typeface="Times New Roman"/>
                <a:sym typeface="Times New Roman"/>
              </a:rPr>
              <a:t>Thereby the design makes the modular exponentiation faster by making use of recoding scheme and montgomery multiplication technique. Also a parallel processing optimization has been studied and proposed . </a:t>
            </a:r>
            <a:endParaRPr b="0" i="0" sz="2200" u="none" cap="none" strike="noStrike">
              <a:solidFill>
                <a:srgbClr val="3F3F3F"/>
              </a:solidFill>
              <a:latin typeface="Times New Roman"/>
              <a:ea typeface="Times New Roman"/>
              <a:cs typeface="Times New Roman"/>
              <a:sym typeface="Times New Roman"/>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0" st="0"/>
                                            </p:txEl>
                                          </p:spTgt>
                                        </p:tgtEl>
                                        <p:attrNameLst>
                                          <p:attrName>style.visibility</p:attrName>
                                        </p:attrNameLst>
                                      </p:cBhvr>
                                      <p:to>
                                        <p:strVal val="visible"/>
                                      </p:to>
                                    </p:set>
                                    <p:animEffect filter="fade" transition="in">
                                      <p:cBhvr>
                                        <p:cTn dur="500"/>
                                        <p:tgtEl>
                                          <p:spTgt spid="5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1" st="1"/>
                                            </p:txEl>
                                          </p:spTgt>
                                        </p:tgtEl>
                                        <p:attrNameLst>
                                          <p:attrName>style.visibility</p:attrName>
                                        </p:attrNameLst>
                                      </p:cBhvr>
                                      <p:to>
                                        <p:strVal val="visible"/>
                                      </p:to>
                                    </p:set>
                                    <p:animEffect filter="fade" transition="in">
                                      <p:cBhvr>
                                        <p:cTn dur="500"/>
                                        <p:tgtEl>
                                          <p:spTgt spid="5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2" st="2"/>
                                            </p:txEl>
                                          </p:spTgt>
                                        </p:tgtEl>
                                        <p:attrNameLst>
                                          <p:attrName>style.visibility</p:attrName>
                                        </p:attrNameLst>
                                      </p:cBhvr>
                                      <p:to>
                                        <p:strVal val="visible"/>
                                      </p:to>
                                    </p:set>
                                    <p:animEffect filter="fade" transition="in">
                                      <p:cBhvr>
                                        <p:cTn dur="500"/>
                                        <p:tgtEl>
                                          <p:spTgt spid="53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Shape 536"/>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Proposed Work(Cont.)</a:t>
            </a:r>
            <a:endParaRPr b="0" i="0" sz="3600" u="none" cap="none" strike="noStrike">
              <a:solidFill>
                <a:schemeClr val="lt2"/>
              </a:solidFill>
              <a:latin typeface="Century Gothic"/>
              <a:ea typeface="Century Gothic"/>
              <a:cs typeface="Century Gothic"/>
              <a:sym typeface="Century Gothic"/>
            </a:endParaRPr>
          </a:p>
        </p:txBody>
      </p:sp>
      <p:sp>
        <p:nvSpPr>
          <p:cNvPr id="537" name="Shape 537"/>
          <p:cNvSpPr txBox="1"/>
          <p:nvPr>
            <p:ph idx="1" type="body"/>
          </p:nvPr>
        </p:nvSpPr>
        <p:spPr>
          <a:xfrm>
            <a:off x="467544" y="2420888"/>
            <a:ext cx="8153400" cy="3797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760"/>
              <a:buFont typeface="Noto Sans Symbols"/>
              <a:buChar char="▶"/>
            </a:pPr>
            <a:r>
              <a:rPr b="0" i="0" lang="en-IN" sz="2200" u="none" cap="none" strike="noStrike">
                <a:solidFill>
                  <a:srgbClr val="3F3F3F"/>
                </a:solidFill>
                <a:latin typeface="Times New Roman"/>
                <a:ea typeface="Times New Roman"/>
                <a:cs typeface="Times New Roman"/>
                <a:sym typeface="Times New Roman"/>
              </a:rPr>
              <a:t>The well known algorithm for computing M^E is exponentiation by repeated squaring and multiplication and called the binary algorithm. Computing M^E (mod N) by this algorithm requires        2|log E | modulo multiplications in the worst case where N is the product of two large prime numbers.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760"/>
              <a:buFont typeface="Noto Sans Symbols"/>
              <a:buChar char="▶"/>
            </a:pPr>
            <a:r>
              <a:rPr b="0" i="0" lang="en-IN" sz="2200" u="none" cap="none" strike="noStrike">
                <a:solidFill>
                  <a:srgbClr val="3F3F3F"/>
                </a:solidFill>
                <a:latin typeface="Times New Roman"/>
                <a:ea typeface="Times New Roman"/>
                <a:cs typeface="Times New Roman"/>
                <a:sym typeface="Times New Roman"/>
              </a:rPr>
              <a:t>Our work consists of three main parts: </a:t>
            </a:r>
            <a:endParaRPr b="0" i="0" sz="2200" u="none" cap="none" strike="noStrike">
              <a:solidFill>
                <a:srgbClr val="3F3F3F"/>
              </a:solidFill>
              <a:latin typeface="Times New Roman"/>
              <a:ea typeface="Times New Roman"/>
              <a:cs typeface="Times New Roman"/>
              <a:sym typeface="Times New Roman"/>
            </a:endParaRPr>
          </a:p>
          <a:p>
            <a:pPr indent="-340360" lvl="1" marL="914400" marR="0" rtl="0" algn="l">
              <a:lnSpc>
                <a:spcPct val="100000"/>
              </a:lnSpc>
              <a:spcBef>
                <a:spcPts val="1000"/>
              </a:spcBef>
              <a:spcAft>
                <a:spcPts val="0"/>
              </a:spcAft>
              <a:buClr>
                <a:schemeClr val="accent1"/>
              </a:buClr>
              <a:buSzPts val="1760"/>
              <a:buFont typeface="Noto Sans Symbols"/>
              <a:buChar char="▶"/>
            </a:pPr>
            <a:r>
              <a:rPr b="1" i="0" lang="en-IN" sz="2200" u="none" cap="none" strike="noStrike">
                <a:solidFill>
                  <a:srgbClr val="3F3F3F"/>
                </a:solidFill>
                <a:latin typeface="Times New Roman"/>
                <a:ea typeface="Times New Roman"/>
                <a:cs typeface="Times New Roman"/>
                <a:sym typeface="Times New Roman"/>
              </a:rPr>
              <a:t>Recoding, </a:t>
            </a:r>
            <a:endParaRPr b="1" i="0" sz="2200" u="none" cap="none" strike="noStrike">
              <a:solidFill>
                <a:srgbClr val="3F3F3F"/>
              </a:solidFill>
              <a:latin typeface="Times New Roman"/>
              <a:ea typeface="Times New Roman"/>
              <a:cs typeface="Times New Roman"/>
              <a:sym typeface="Times New Roman"/>
            </a:endParaRPr>
          </a:p>
          <a:p>
            <a:pPr indent="-340360" lvl="1" marL="914400" marR="0" rtl="0" algn="l">
              <a:lnSpc>
                <a:spcPct val="100000"/>
              </a:lnSpc>
              <a:spcBef>
                <a:spcPts val="1000"/>
              </a:spcBef>
              <a:spcAft>
                <a:spcPts val="0"/>
              </a:spcAft>
              <a:buClr>
                <a:schemeClr val="accent1"/>
              </a:buClr>
              <a:buSzPts val="1760"/>
              <a:buFont typeface="Noto Sans Symbols"/>
              <a:buChar char="▶"/>
            </a:pPr>
            <a:r>
              <a:rPr b="1" i="0" lang="en-IN" sz="2200" u="none" cap="none" strike="noStrike">
                <a:solidFill>
                  <a:srgbClr val="3F3F3F"/>
                </a:solidFill>
                <a:latin typeface="Times New Roman"/>
                <a:ea typeface="Times New Roman"/>
                <a:cs typeface="Times New Roman"/>
                <a:sym typeface="Times New Roman"/>
              </a:rPr>
              <a:t>Montgomery Multiplication </a:t>
            </a:r>
            <a:endParaRPr b="1" sz="2200">
              <a:latin typeface="Times New Roman"/>
              <a:ea typeface="Times New Roman"/>
              <a:cs typeface="Times New Roman"/>
              <a:sym typeface="Times New Roman"/>
            </a:endParaRPr>
          </a:p>
          <a:p>
            <a:pPr indent="-340360" lvl="1" marL="914400" marR="0" rtl="0" algn="l">
              <a:lnSpc>
                <a:spcPct val="100000"/>
              </a:lnSpc>
              <a:spcBef>
                <a:spcPts val="1000"/>
              </a:spcBef>
              <a:spcAft>
                <a:spcPts val="0"/>
              </a:spcAft>
              <a:buClr>
                <a:schemeClr val="accent1"/>
              </a:buClr>
              <a:buSzPts val="1760"/>
              <a:buFont typeface="Noto Sans Symbols"/>
              <a:buChar char="▶"/>
            </a:pPr>
            <a:r>
              <a:rPr b="1" i="0" lang="en-IN" sz="2200" u="none" cap="none" strike="noStrike">
                <a:solidFill>
                  <a:srgbClr val="3F3F3F"/>
                </a:solidFill>
                <a:latin typeface="Times New Roman"/>
                <a:ea typeface="Times New Roman"/>
                <a:cs typeface="Times New Roman"/>
                <a:sym typeface="Times New Roman"/>
              </a:rPr>
              <a:t>Effect of Parallel Processing </a:t>
            </a:r>
            <a:r>
              <a:rPr b="1" lang="en-IN" sz="2200">
                <a:latin typeface="Times New Roman"/>
                <a:ea typeface="Times New Roman"/>
                <a:cs typeface="Times New Roman"/>
                <a:sym typeface="Times New Roman"/>
              </a:rPr>
              <a:t>in code </a:t>
            </a:r>
            <a:r>
              <a:rPr b="1" i="0" lang="en-IN" sz="2200" u="none" cap="none" strike="noStrike">
                <a:solidFill>
                  <a:srgbClr val="3F3F3F"/>
                </a:solidFill>
                <a:latin typeface="Times New Roman"/>
                <a:ea typeface="Times New Roman"/>
                <a:cs typeface="Times New Roman"/>
                <a:sym typeface="Times New Roman"/>
              </a:rPr>
              <a:t>optimization</a:t>
            </a:r>
            <a:r>
              <a:rPr b="0" i="0" lang="en-IN" sz="2200" u="none" cap="none" strike="noStrike">
                <a:solidFill>
                  <a:srgbClr val="3F3F3F"/>
                </a:solidFill>
                <a:latin typeface="Times New Roman"/>
                <a:ea typeface="Times New Roman"/>
                <a:cs typeface="Times New Roman"/>
                <a:sym typeface="Times New Roman"/>
              </a:rPr>
              <a:t>.</a:t>
            </a:r>
            <a:endParaRPr b="0" i="0" sz="2200" u="none" cap="none" strike="noStrike">
              <a:solidFill>
                <a:srgbClr val="3F3F3F"/>
              </a:solidFill>
              <a:latin typeface="Times New Roman"/>
              <a:ea typeface="Times New Roman"/>
              <a:cs typeface="Times New Roman"/>
              <a:sym typeface="Times New Roman"/>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0" st="0"/>
                                            </p:txEl>
                                          </p:spTgt>
                                        </p:tgtEl>
                                        <p:attrNameLst>
                                          <p:attrName>style.visibility</p:attrName>
                                        </p:attrNameLst>
                                      </p:cBhvr>
                                      <p:to>
                                        <p:strVal val="visible"/>
                                      </p:to>
                                    </p:set>
                                    <p:animEffect filter="fade" transition="in">
                                      <p:cBhvr>
                                        <p:cTn dur="500"/>
                                        <p:tgtEl>
                                          <p:spTgt spid="5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1" st="1"/>
                                            </p:txEl>
                                          </p:spTgt>
                                        </p:tgtEl>
                                        <p:attrNameLst>
                                          <p:attrName>style.visibility</p:attrName>
                                        </p:attrNameLst>
                                      </p:cBhvr>
                                      <p:to>
                                        <p:strVal val="visible"/>
                                      </p:to>
                                    </p:set>
                                    <p:animEffect filter="fade" transition="in">
                                      <p:cBhvr>
                                        <p:cTn dur="500"/>
                                        <p:tgtEl>
                                          <p:spTgt spid="5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2" st="2"/>
                                            </p:txEl>
                                          </p:spTgt>
                                        </p:tgtEl>
                                        <p:attrNameLst>
                                          <p:attrName>style.visibility</p:attrName>
                                        </p:attrNameLst>
                                      </p:cBhvr>
                                      <p:to>
                                        <p:strVal val="visible"/>
                                      </p:to>
                                    </p:set>
                                    <p:animEffect filter="fade" transition="in">
                                      <p:cBhvr>
                                        <p:cTn dur="500"/>
                                        <p:tgtEl>
                                          <p:spTgt spid="5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3" st="3"/>
                                            </p:txEl>
                                          </p:spTgt>
                                        </p:tgtEl>
                                        <p:attrNameLst>
                                          <p:attrName>style.visibility</p:attrName>
                                        </p:attrNameLst>
                                      </p:cBhvr>
                                      <p:to>
                                        <p:strVal val="visible"/>
                                      </p:to>
                                    </p:set>
                                    <p:animEffect filter="fade" transition="in">
                                      <p:cBhvr>
                                        <p:cTn dur="500"/>
                                        <p:tgtEl>
                                          <p:spTgt spid="5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4" st="4"/>
                                            </p:txEl>
                                          </p:spTgt>
                                        </p:tgtEl>
                                        <p:attrNameLst>
                                          <p:attrName>style.visibility</p:attrName>
                                        </p:attrNameLst>
                                      </p:cBhvr>
                                      <p:to>
                                        <p:strVal val="visible"/>
                                      </p:to>
                                    </p:set>
                                    <p:animEffect filter="fade" transition="in">
                                      <p:cBhvr>
                                        <p:cTn dur="500"/>
                                        <p:tgtEl>
                                          <p:spTgt spid="53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Shape 542"/>
          <p:cNvSpPr txBox="1"/>
          <p:nvPr>
            <p:ph type="title"/>
          </p:nvPr>
        </p:nvSpPr>
        <p:spPr>
          <a:xfrm>
            <a:off x="866216" y="973668"/>
            <a:ext cx="6571060" cy="7069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3600"/>
              <a:buFont typeface="Century Gothic"/>
              <a:buNone/>
            </a:pPr>
            <a:r>
              <a:rPr b="0" i="0" lang="en-IN" sz="3600" u="none" cap="none" strike="noStrike">
                <a:solidFill>
                  <a:schemeClr val="lt2"/>
                </a:solidFill>
                <a:latin typeface="Century Gothic"/>
                <a:ea typeface="Century Gothic"/>
                <a:cs typeface="Century Gothic"/>
                <a:sym typeface="Century Gothic"/>
              </a:rPr>
              <a:t>Modular Exponentiation Algorithm(RECODING)</a:t>
            </a:r>
            <a:endParaRPr b="0" i="0" sz="3600" u="none" cap="none" strike="noStrike">
              <a:solidFill>
                <a:schemeClr val="lt2"/>
              </a:solidFill>
              <a:latin typeface="Century Gothic"/>
              <a:ea typeface="Century Gothic"/>
              <a:cs typeface="Century Gothic"/>
              <a:sym typeface="Century Gothic"/>
            </a:endParaRPr>
          </a:p>
        </p:txBody>
      </p:sp>
      <p:sp>
        <p:nvSpPr>
          <p:cNvPr id="543" name="Shape 543"/>
          <p:cNvSpPr txBox="1"/>
          <p:nvPr>
            <p:ph idx="1" type="body"/>
          </p:nvPr>
        </p:nvSpPr>
        <p:spPr>
          <a:xfrm>
            <a:off x="428596" y="2285992"/>
            <a:ext cx="8286808" cy="4357718"/>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760"/>
              <a:buFont typeface="Noto Sans Symbols"/>
              <a:buChar char="❑"/>
            </a:pPr>
            <a:r>
              <a:rPr b="1" i="0" lang="en-IN" sz="2200" u="sng" cap="none" strike="noStrike">
                <a:solidFill>
                  <a:srgbClr val="3F3F3F"/>
                </a:solidFill>
                <a:latin typeface="Times New Roman"/>
                <a:ea typeface="Times New Roman"/>
                <a:cs typeface="Times New Roman"/>
                <a:sym typeface="Times New Roman"/>
              </a:rPr>
              <a:t>Recoding</a:t>
            </a:r>
            <a:endParaRPr b="0" i="0" sz="1800" u="none" cap="none" strike="noStrike">
              <a:solidFill>
                <a:srgbClr val="3F3F3F"/>
              </a:solidFill>
              <a:latin typeface="Century Gothic"/>
              <a:ea typeface="Century Gothic"/>
              <a:cs typeface="Century Gothic"/>
              <a:sym typeface="Century Gothic"/>
            </a:endParaRPr>
          </a:p>
          <a:p>
            <a:pPr indent="-15875" lvl="0" marL="358775" marR="0" rtl="0" algn="l">
              <a:lnSpc>
                <a:spcPct val="90000"/>
              </a:lnSpc>
              <a:spcBef>
                <a:spcPts val="1000"/>
              </a:spcBef>
              <a:spcAft>
                <a:spcPts val="0"/>
              </a:spcAft>
              <a:buClr>
                <a:schemeClr val="accent1"/>
              </a:buClr>
              <a:buSzPts val="1600"/>
              <a:buFont typeface="Noto Sans Symbols"/>
              <a:buChar char="➢"/>
            </a:pPr>
            <a:r>
              <a:rPr b="0" i="0" lang="en-IN" sz="2000" u="none" cap="none" strike="noStrike">
                <a:solidFill>
                  <a:srgbClr val="3F3F3F"/>
                </a:solidFill>
                <a:latin typeface="Times New Roman"/>
                <a:ea typeface="Times New Roman"/>
                <a:cs typeface="Times New Roman"/>
                <a:sym typeface="Times New Roman"/>
              </a:rPr>
              <a:t>The proposed technique in order to compute</a:t>
            </a:r>
            <a:br>
              <a:rPr b="0" i="0" lang="en-IN" sz="2000" u="none" cap="none" strike="noStrike">
                <a:solidFill>
                  <a:srgbClr val="3F3F3F"/>
                </a:solidFill>
                <a:latin typeface="Times New Roman"/>
                <a:ea typeface="Times New Roman"/>
                <a:cs typeface="Times New Roman"/>
                <a:sym typeface="Times New Roman"/>
              </a:rPr>
            </a:br>
            <a:r>
              <a:rPr b="0" i="0" lang="en-IN" sz="2000" u="none" cap="none" strike="noStrike">
                <a:solidFill>
                  <a:srgbClr val="3F3F3F"/>
                </a:solidFill>
                <a:latin typeface="Times New Roman"/>
                <a:ea typeface="Times New Roman"/>
                <a:cs typeface="Times New Roman"/>
                <a:sym typeface="Times New Roman"/>
              </a:rPr>
              <a:t> C= M</a:t>
            </a:r>
            <a:r>
              <a:rPr b="0" baseline="30000" i="0" lang="en-IN" sz="2000" u="none" cap="none" strike="noStrike">
                <a:solidFill>
                  <a:srgbClr val="3F3F3F"/>
                </a:solidFill>
                <a:latin typeface="Times New Roman"/>
                <a:ea typeface="Times New Roman"/>
                <a:cs typeface="Times New Roman"/>
                <a:sym typeface="Times New Roman"/>
              </a:rPr>
              <a:t>E</a:t>
            </a:r>
            <a:r>
              <a:rPr b="0" i="0" lang="en-IN" sz="2000" u="none" cap="none" strike="noStrike">
                <a:solidFill>
                  <a:srgbClr val="3F3F3F"/>
                </a:solidFill>
                <a:latin typeface="Times New Roman"/>
                <a:ea typeface="Times New Roman"/>
                <a:cs typeface="Times New Roman"/>
                <a:sym typeface="Times New Roman"/>
              </a:rPr>
              <a:t> mod N, involves representing E in recoded  binary form, unlike binary algorithm which represents E in binary</a:t>
            </a:r>
            <a:r>
              <a:rPr b="0" i="0" lang="en-IN" sz="1600" u="none" cap="none" strike="noStrike">
                <a:solidFill>
                  <a:srgbClr val="3F3F3F"/>
                </a:solidFill>
                <a:latin typeface="Times New Roman"/>
                <a:ea typeface="Times New Roman"/>
                <a:cs typeface="Times New Roman"/>
                <a:sym typeface="Times New Roman"/>
              </a:rPr>
              <a:t>.</a:t>
            </a:r>
            <a:endParaRPr b="0" i="0" sz="1800" u="none" cap="none" strike="noStrike">
              <a:solidFill>
                <a:srgbClr val="3F3F3F"/>
              </a:solidFill>
              <a:latin typeface="Century Gothic"/>
              <a:ea typeface="Century Gothic"/>
              <a:cs typeface="Century Gothic"/>
              <a:sym typeface="Century Gothic"/>
            </a:endParaRPr>
          </a:p>
          <a:p>
            <a:pPr indent="15875" lvl="0" marL="342900" marR="0" rtl="0" algn="l">
              <a:lnSpc>
                <a:spcPct val="90000"/>
              </a:lnSpc>
              <a:spcBef>
                <a:spcPts val="1000"/>
              </a:spcBef>
              <a:spcAft>
                <a:spcPts val="0"/>
              </a:spcAft>
              <a:buClr>
                <a:schemeClr val="accent1"/>
              </a:buClr>
              <a:buSzPts val="1280"/>
              <a:buFont typeface="Noto Sans Symbols"/>
              <a:buNone/>
            </a:pPr>
            <a:r>
              <a:rPr b="0" i="0" lang="en-IN" sz="1600" u="none" cap="none" strike="noStrike">
                <a:solidFill>
                  <a:srgbClr val="3F3F3F"/>
                </a:solidFill>
                <a:latin typeface="Times New Roman"/>
                <a:ea typeface="Times New Roman"/>
                <a:cs typeface="Times New Roman"/>
                <a:sym typeface="Times New Roman"/>
              </a:rPr>
              <a:t>i.e   </a:t>
            </a:r>
            <a:endParaRPr b="0" i="0" sz="1800" u="none" cap="none" strike="noStrike">
              <a:solidFill>
                <a:srgbClr val="3F3F3F"/>
              </a:solidFill>
              <a:latin typeface="Century Gothic"/>
              <a:ea typeface="Century Gothic"/>
              <a:cs typeface="Century Gothic"/>
              <a:sym typeface="Century Gothic"/>
            </a:endParaRPr>
          </a:p>
          <a:p>
            <a:pPr indent="15875" lvl="0" marL="342900" marR="0" rtl="0" algn="l">
              <a:lnSpc>
                <a:spcPct val="90000"/>
              </a:lnSpc>
              <a:spcBef>
                <a:spcPts val="1000"/>
              </a:spcBef>
              <a:spcAft>
                <a:spcPts val="0"/>
              </a:spcAft>
              <a:buClr>
                <a:schemeClr val="accent1"/>
              </a:buClr>
              <a:buSzPts val="1280"/>
              <a:buFont typeface="Noto Sans Symbols"/>
              <a:buNone/>
            </a:pPr>
            <a:r>
              <a:t/>
            </a:r>
            <a:endParaRPr b="0" i="0" sz="1600" u="none" cap="none" strike="noStrike">
              <a:solidFill>
                <a:srgbClr val="3F3F3F"/>
              </a:solidFill>
              <a:latin typeface="Times New Roman"/>
              <a:ea typeface="Times New Roman"/>
              <a:cs typeface="Times New Roman"/>
              <a:sym typeface="Times New Roman"/>
            </a:endParaRPr>
          </a:p>
          <a:p>
            <a:pPr indent="15875" lvl="0" marL="342900" marR="0" rtl="0" algn="l">
              <a:lnSpc>
                <a:spcPct val="90000"/>
              </a:lnSpc>
              <a:spcBef>
                <a:spcPts val="1000"/>
              </a:spcBef>
              <a:spcAft>
                <a:spcPts val="0"/>
              </a:spcAft>
              <a:buClr>
                <a:schemeClr val="accent1"/>
              </a:buClr>
              <a:buSzPts val="1280"/>
              <a:buFont typeface="Noto Sans Symbols"/>
              <a:buNone/>
            </a:pPr>
            <a:r>
              <a:t/>
            </a:r>
            <a:endParaRPr b="0" i="0" sz="1600" u="none" cap="none" strike="noStrike">
              <a:solidFill>
                <a:srgbClr val="3F3F3F"/>
              </a:solidFill>
              <a:latin typeface="Times New Roman"/>
              <a:ea typeface="Times New Roman"/>
              <a:cs typeface="Times New Roman"/>
              <a:sym typeface="Times New Roman"/>
            </a:endParaRPr>
          </a:p>
          <a:p>
            <a:pPr indent="15875" lvl="0" marL="342900" marR="0" rtl="0" algn="l">
              <a:lnSpc>
                <a:spcPct val="90000"/>
              </a:lnSpc>
              <a:spcBef>
                <a:spcPts val="1000"/>
              </a:spcBef>
              <a:spcAft>
                <a:spcPts val="0"/>
              </a:spcAft>
              <a:buClr>
                <a:schemeClr val="accent1"/>
              </a:buClr>
              <a:buSzPts val="1600"/>
              <a:buFont typeface="Noto Sans Symbols"/>
              <a:buNone/>
            </a:pPr>
            <a:r>
              <a:rPr b="0" i="0" lang="en-IN" sz="2000" u="none" cap="none" strike="noStrike">
                <a:solidFill>
                  <a:srgbClr val="3F3F3F"/>
                </a:solidFill>
                <a:latin typeface="Times New Roman"/>
                <a:ea typeface="Times New Roman"/>
                <a:cs typeface="Times New Roman"/>
                <a:sym typeface="Times New Roman"/>
              </a:rPr>
              <a:t>    ,where n is number of bits in E and e</a:t>
            </a:r>
            <a:r>
              <a:rPr b="0" baseline="-25000" i="0" lang="en-IN" sz="2000" u="none" cap="none" strike="noStrike">
                <a:solidFill>
                  <a:srgbClr val="3F3F3F"/>
                </a:solidFill>
                <a:latin typeface="Times New Roman"/>
                <a:ea typeface="Times New Roman"/>
                <a:cs typeface="Times New Roman"/>
                <a:sym typeface="Times New Roman"/>
              </a:rPr>
              <a:t>i</a:t>
            </a:r>
            <a:r>
              <a:rPr b="0" i="0" lang="en-IN" sz="2000" u="none" cap="none" strike="noStrike">
                <a:solidFill>
                  <a:srgbClr val="3F3F3F"/>
                </a:solidFill>
                <a:latin typeface="Times New Roman"/>
                <a:ea typeface="Times New Roman"/>
                <a:cs typeface="Times New Roman"/>
                <a:sym typeface="Times New Roman"/>
              </a:rPr>
              <a:t>​ ∈{0,1} similar to binary algorithm.</a:t>
            </a:r>
            <a:endParaRPr b="0" i="0" sz="1800" u="none" cap="none" strike="noStrike">
              <a:solidFill>
                <a:srgbClr val="3F3F3F"/>
              </a:solidFill>
              <a:latin typeface="Century Gothic"/>
              <a:ea typeface="Century Gothic"/>
              <a:cs typeface="Century Gothic"/>
              <a:sym typeface="Century Gothic"/>
            </a:endParaRPr>
          </a:p>
          <a:p>
            <a:pPr indent="-342900" lvl="0" marL="685800" marR="0" rtl="0" algn="l">
              <a:lnSpc>
                <a:spcPct val="90000"/>
              </a:lnSpc>
              <a:spcBef>
                <a:spcPts val="1000"/>
              </a:spcBef>
              <a:spcAft>
                <a:spcPts val="0"/>
              </a:spcAft>
              <a:buClr>
                <a:schemeClr val="accent1"/>
              </a:buClr>
              <a:buSzPts val="1600"/>
              <a:buFont typeface="Noto Sans Symbols"/>
              <a:buChar char="➢"/>
            </a:pPr>
            <a:r>
              <a:rPr b="0" i="0" lang="en-IN" sz="2000" u="none" cap="none" strike="noStrike">
                <a:solidFill>
                  <a:srgbClr val="3F3F3F"/>
                </a:solidFill>
                <a:latin typeface="Times New Roman"/>
                <a:ea typeface="Times New Roman"/>
                <a:cs typeface="Times New Roman"/>
                <a:sym typeface="Times New Roman"/>
              </a:rPr>
              <a:t>Now it known that the binary algorithm requires (n + E1) total operations, where E1 is no of 1's representation in binary representation of E and n is the number of bits in E. Thus we need to reduce the value of E1 in order to make it faster.</a:t>
            </a:r>
            <a:endParaRPr b="0" i="0" sz="1800" u="none" cap="none" strike="noStrike">
              <a:solidFill>
                <a:srgbClr val="3F3F3F"/>
              </a:solidFill>
              <a:latin typeface="Century Gothic"/>
              <a:ea typeface="Century Gothic"/>
              <a:cs typeface="Century Gothic"/>
              <a:sym typeface="Century Gothic"/>
            </a:endParaRPr>
          </a:p>
          <a:p>
            <a:pPr indent="15875" lvl="0" marL="342900" marR="0" rtl="0" algn="l">
              <a:lnSpc>
                <a:spcPct val="90000"/>
              </a:lnSpc>
              <a:spcBef>
                <a:spcPts val="1000"/>
              </a:spcBef>
              <a:spcAft>
                <a:spcPts val="0"/>
              </a:spcAft>
              <a:buClr>
                <a:schemeClr val="accent1"/>
              </a:buClr>
              <a:buSzPts val="1280"/>
              <a:buFont typeface="Noto Sans Symbols"/>
              <a:buNone/>
            </a:pPr>
            <a:r>
              <a:t/>
            </a:r>
            <a:endParaRPr b="0" i="0" sz="1600" u="none" cap="none" strike="noStrike">
              <a:solidFill>
                <a:srgbClr val="3F3F3F"/>
              </a:solidFill>
              <a:latin typeface="Times New Roman"/>
              <a:ea typeface="Times New Roman"/>
              <a:cs typeface="Times New Roman"/>
              <a:sym typeface="Times New Roman"/>
            </a:endParaRPr>
          </a:p>
          <a:p>
            <a:pPr indent="15875" lvl="0" marL="342900" marR="0" rtl="0" algn="l">
              <a:lnSpc>
                <a:spcPct val="90000"/>
              </a:lnSpc>
              <a:spcBef>
                <a:spcPts val="1000"/>
              </a:spcBef>
              <a:spcAft>
                <a:spcPts val="0"/>
              </a:spcAft>
              <a:buClr>
                <a:schemeClr val="accent1"/>
              </a:buClr>
              <a:buSzPts val="1280"/>
              <a:buFont typeface="Noto Sans Symbols"/>
              <a:buNone/>
            </a:pPr>
            <a:r>
              <a:t/>
            </a:r>
            <a:endParaRPr b="0" i="0" sz="1600" u="none" cap="none" strike="noStrike">
              <a:solidFill>
                <a:srgbClr val="3F3F3F"/>
              </a:solidFill>
              <a:latin typeface="Times New Roman"/>
              <a:ea typeface="Times New Roman"/>
              <a:cs typeface="Times New Roman"/>
              <a:sym typeface="Times New Roman"/>
            </a:endParaRPr>
          </a:p>
        </p:txBody>
      </p:sp>
      <p:pic>
        <p:nvPicPr>
          <p:cNvPr descr="C:\Users\Jasbir Singh\Desktop\Preziimg1.JPG" id="544" name="Shape 544"/>
          <p:cNvPicPr preferRelativeResize="0"/>
          <p:nvPr/>
        </p:nvPicPr>
        <p:blipFill rotWithShape="1">
          <a:blip r:embed="rId3">
            <a:alphaModFix/>
          </a:blip>
          <a:srcRect b="0" l="0" r="0" t="0"/>
          <a:stretch/>
        </p:blipFill>
        <p:spPr>
          <a:xfrm>
            <a:off x="3276600" y="3962400"/>
            <a:ext cx="1906600" cy="802100"/>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500"/>
                                        <p:tgtEl>
                                          <p:spTgt spid="5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