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709" r:id="rId2"/>
    <p:sldMasterId id="2147483721" r:id="rId3"/>
    <p:sldMasterId id="2147483782" r:id="rId4"/>
  </p:sldMasterIdLst>
  <p:notesMasterIdLst>
    <p:notesMasterId r:id="rId72"/>
  </p:notesMasterIdLst>
  <p:sldIdLst>
    <p:sldId id="256" r:id="rId5"/>
    <p:sldId id="271" r:id="rId6"/>
    <p:sldId id="259" r:id="rId7"/>
    <p:sldId id="257" r:id="rId8"/>
    <p:sldId id="258" r:id="rId9"/>
    <p:sldId id="260" r:id="rId10"/>
    <p:sldId id="261" r:id="rId11"/>
    <p:sldId id="262" r:id="rId12"/>
    <p:sldId id="263" r:id="rId13"/>
    <p:sldId id="272" r:id="rId14"/>
    <p:sldId id="264" r:id="rId15"/>
    <p:sldId id="265" r:id="rId16"/>
    <p:sldId id="266" r:id="rId17"/>
    <p:sldId id="267" r:id="rId18"/>
    <p:sldId id="268" r:id="rId19"/>
    <p:sldId id="269" r:id="rId20"/>
    <p:sldId id="270"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p:cViewPr varScale="1">
        <p:scale>
          <a:sx n="70" d="100"/>
          <a:sy n="70" d="100"/>
        </p:scale>
        <p:origin x="116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327E3-5131-4E4E-AB81-B4DFA3FFE171}" type="datetimeFigureOut">
              <a:rPr lang="en-US" smtClean="0"/>
              <a:pPr/>
              <a:t>11/21/2017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9FEE8E-15AD-4332-86A7-90FE6ED022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9FEE8E-15AD-4332-86A7-90FE6ED0228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2000" dirty="0"/>
          </a:p>
        </p:txBody>
      </p:sp>
      <p:sp>
        <p:nvSpPr>
          <p:cNvPr id="4" name="Slide Number Placeholder 3"/>
          <p:cNvSpPr>
            <a:spLocks noGrp="1"/>
          </p:cNvSpPr>
          <p:nvPr>
            <p:ph type="sldNum" sz="quarter" idx="10"/>
          </p:nvPr>
        </p:nvSpPr>
        <p:spPr/>
        <p:txBody>
          <a:bodyPr/>
          <a:lstStyle/>
          <a:p>
            <a:fld id="{3B9FEE8E-15AD-4332-86A7-90FE6ED0228C}"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5867400" cy="6858000"/>
            <a:chOff x="0" y="0"/>
            <a:chExt cx="3696" cy="4320"/>
          </a:xfrm>
        </p:grpSpPr>
        <p:sp>
          <p:nvSpPr>
            <p:cNvPr id="5123"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latin typeface="Times New Roman" pitchFamily="18" charset="0"/>
              </a:endParaRPr>
            </a:p>
          </p:txBody>
        </p:sp>
        <p:sp>
          <p:nvSpPr>
            <p:cNvPr id="5124"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eaLnBrk="1" hangingPunct="1"/>
              <a:endParaRPr kumimoji="1" lang="en-US" sz="2400">
                <a:latin typeface="Times New Roman" pitchFamily="18" charset="0"/>
              </a:endParaRPr>
            </a:p>
          </p:txBody>
        </p:sp>
      </p:grpSp>
      <p:grpSp>
        <p:nvGrpSpPr>
          <p:cNvPr id="3" name="Group 5"/>
          <p:cNvGrpSpPr>
            <a:grpSpLocks/>
          </p:cNvGrpSpPr>
          <p:nvPr/>
        </p:nvGrpSpPr>
        <p:grpSpPr bwMode="auto">
          <a:xfrm>
            <a:off x="3632200" y="4889500"/>
            <a:ext cx="4876800" cy="319088"/>
            <a:chOff x="2288" y="3080"/>
            <a:chExt cx="3072" cy="201"/>
          </a:xfrm>
        </p:grpSpPr>
        <p:sp>
          <p:nvSpPr>
            <p:cNvPr id="5126"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endParaRPr lang="en-US"/>
            </a:p>
          </p:txBody>
        </p:sp>
        <p:sp>
          <p:nvSpPr>
            <p:cNvPr id="5127"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endParaRPr lang="en-US"/>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5129" name="Rectangle 9"/>
          <p:cNvSpPr>
            <a:spLocks noGrp="1" noChangeArrowheads="1"/>
          </p:cNvSpPr>
          <p:nvPr>
            <p:ph type="dt" sz="quarter" idx="2"/>
          </p:nvPr>
        </p:nvSpPr>
        <p:spPr/>
        <p:txBody>
          <a:bodyPr/>
          <a:lstStyle>
            <a:lvl1pPr>
              <a:defRPr>
                <a:solidFill>
                  <a:schemeClr val="bg1"/>
                </a:solidFill>
              </a:defRPr>
            </a:lvl1pPr>
          </a:lstStyle>
          <a:p>
            <a:endParaRPr lang="en-US"/>
          </a:p>
        </p:txBody>
      </p:sp>
      <p:sp>
        <p:nvSpPr>
          <p:cNvPr id="5130" name="Rectangle 10"/>
          <p:cNvSpPr>
            <a:spLocks noGrp="1" noChangeArrowheads="1"/>
          </p:cNvSpPr>
          <p:nvPr>
            <p:ph type="ftr" sz="quarter" idx="3"/>
          </p:nvPr>
        </p:nvSpPr>
        <p:spPr/>
        <p:txBody>
          <a:bodyPr/>
          <a:lstStyle>
            <a:lvl1pPr algn="r">
              <a:defRPr/>
            </a:lvl1pPr>
          </a:lstStyle>
          <a:p>
            <a:endParaRPr lang="en-US"/>
          </a:p>
        </p:txBody>
      </p:sp>
      <p:sp>
        <p:nvSpPr>
          <p:cNvPr id="5131" name="Rectangle 11"/>
          <p:cNvSpPr>
            <a:spLocks noGrp="1" noChangeArrowheads="1"/>
          </p:cNvSpPr>
          <p:nvPr>
            <p:ph type="sldNum" sz="quarter" idx="4"/>
          </p:nvPr>
        </p:nvSpPr>
        <p:spPr>
          <a:xfrm>
            <a:off x="76200" y="6248400"/>
            <a:ext cx="587375" cy="488950"/>
          </a:xfrm>
        </p:spPr>
        <p:txBody>
          <a:bodyPr anchorCtr="0"/>
          <a:lstStyle>
            <a:lvl1pPr>
              <a:defRPr/>
            </a:lvl1pPr>
          </a:lstStyle>
          <a:p>
            <a:fld id="{5199AAE7-0439-4F0A-A7FA-738AB86318FE}" type="slidenum">
              <a:rPr lang="en-US"/>
              <a:pPr/>
              <a:t>‹#›</a:t>
            </a:fld>
            <a:endParaRPr lang="en-US"/>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Tree>
  </p:cSld>
  <p:clrMapOvr>
    <a:masterClrMapping/>
  </p:clrMapOvr>
  <p:transition>
    <p:cu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0C3501-40D4-42A6-8405-1EAB7FED943D}"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3BD5A41-5011-494F-8C62-55E31EFEA428}"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222625" y="304800"/>
            <a:ext cx="11909425" cy="4724400"/>
            <a:chOff x="-2030" y="192"/>
            <a:chExt cx="7502" cy="2976"/>
          </a:xfrm>
        </p:grpSpPr>
        <p:sp>
          <p:nvSpPr>
            <p:cNvPr id="15363"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endParaRPr lang="en-US"/>
            </a:p>
          </p:txBody>
        </p:sp>
        <p:sp>
          <p:nvSpPr>
            <p:cNvPr id="15364"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15365"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eaLnBrk="1" hangingPunct="1"/>
              <a:endParaRPr lang="en-US"/>
            </a:p>
          </p:txBody>
        </p:sp>
      </p:grpSp>
      <p:sp>
        <p:nvSpPr>
          <p:cNvPr id="15366" name="Rectangle 6"/>
          <p:cNvSpPr>
            <a:spLocks noGrp="1" noChangeArrowheads="1"/>
          </p:cNvSpPr>
          <p:nvPr>
            <p:ph type="ctrTitle"/>
          </p:nvPr>
        </p:nvSpPr>
        <p:spPr>
          <a:xfrm>
            <a:off x="1443038" y="985838"/>
            <a:ext cx="7239000" cy="1444625"/>
          </a:xfrm>
        </p:spPr>
        <p:txBody>
          <a:bodyPr/>
          <a:lstStyle>
            <a:lvl1pPr>
              <a:defRPr sz="4000"/>
            </a:lvl1pPr>
          </a:lstStyle>
          <a:p>
            <a:r>
              <a:rPr lang="en-US" smtClean="0"/>
              <a:t>Click to edit Master title style</a:t>
            </a:r>
            <a:endParaRPr lang="en-US"/>
          </a:p>
        </p:txBody>
      </p:sp>
      <p:sp>
        <p:nvSpPr>
          <p:cNvPr id="1536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smtClean="0"/>
              <a:t>Click to edit Master subtitle style</a:t>
            </a:r>
            <a:endParaRPr lang="en-US"/>
          </a:p>
        </p:txBody>
      </p:sp>
      <p:sp>
        <p:nvSpPr>
          <p:cNvPr id="15368" name="Rectangle 8"/>
          <p:cNvSpPr>
            <a:spLocks noGrp="1" noChangeArrowheads="1"/>
          </p:cNvSpPr>
          <p:nvPr>
            <p:ph type="dt" sz="half" idx="2"/>
          </p:nvPr>
        </p:nvSpPr>
        <p:spPr/>
        <p:txBody>
          <a:bodyPr/>
          <a:lstStyle>
            <a:lvl1pPr>
              <a:defRPr/>
            </a:lvl1pPr>
          </a:lstStyle>
          <a:p>
            <a:endParaRPr lang="en-US"/>
          </a:p>
        </p:txBody>
      </p:sp>
      <p:sp>
        <p:nvSpPr>
          <p:cNvPr id="15369" name="Rectangle 9"/>
          <p:cNvSpPr>
            <a:spLocks noGrp="1" noChangeArrowheads="1"/>
          </p:cNvSpPr>
          <p:nvPr>
            <p:ph type="ftr" sz="quarter" idx="3"/>
          </p:nvPr>
        </p:nvSpPr>
        <p:spPr/>
        <p:txBody>
          <a:bodyPr/>
          <a:lstStyle>
            <a:lvl1pPr>
              <a:defRPr/>
            </a:lvl1pPr>
          </a:lstStyle>
          <a:p>
            <a:endParaRPr lang="en-US"/>
          </a:p>
        </p:txBody>
      </p:sp>
      <p:sp>
        <p:nvSpPr>
          <p:cNvPr id="15370" name="Rectangle 10"/>
          <p:cNvSpPr>
            <a:spLocks noGrp="1" noChangeArrowheads="1"/>
          </p:cNvSpPr>
          <p:nvPr>
            <p:ph type="sldNum" sz="quarter" idx="4"/>
          </p:nvPr>
        </p:nvSpPr>
        <p:spPr/>
        <p:txBody>
          <a:bodyPr/>
          <a:lstStyle>
            <a:lvl1pPr>
              <a:defRPr/>
            </a:lvl1pPr>
          </a:lstStyle>
          <a:p>
            <a:fld id="{CE78D13C-704A-4E38-8857-61F1A373E2F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7EFCA0-716A-46C5-8231-CD4179F0031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C2CF5E-2789-4051-A95F-CB9891E8F1BA}"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BA569E4-5500-43E3-BC08-EDF8C75C96A3}"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36B9D9F-81F1-4CD4-AAF7-E79DF350F382}"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0D7E840-913E-4E75-B31C-6B521719A84B}"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84C3B51-5BE5-42BD-9748-0C838AA1FBCB}"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2EA3022-8B2D-425E-B6F8-5555D00501C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F4A192-71A4-4FE8-BE5C-A14544007F47}"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42F90EC-C75E-4E47-AB29-4F2720128DFE}"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B647CB-A30C-4570-A75A-47780C42992F}"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8FBCBC-5C9D-471E-BAD2-A2B4E4290B90}"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85800"/>
            <a:ext cx="7772400" cy="2127250"/>
          </a:xfrm>
        </p:spPr>
        <p:txBody>
          <a:bodyPr/>
          <a:lstStyle>
            <a:lvl1pPr algn="ctr">
              <a:defRPr sz="5800"/>
            </a:lvl1pPr>
          </a:lstStyle>
          <a:p>
            <a:r>
              <a:rPr lang="en-US" smtClean="0"/>
              <a:t>Click to edit Master title style</a:t>
            </a:r>
            <a:endParaRPr lang="en-US"/>
          </a:p>
        </p:txBody>
      </p:sp>
      <p:sp>
        <p:nvSpPr>
          <p:cNvPr id="28675"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smtClean="0"/>
              <a:t>Click to edit Master subtitle style</a:t>
            </a:r>
            <a:endParaRPr lang="en-US"/>
          </a:p>
        </p:txBody>
      </p:sp>
      <p:sp>
        <p:nvSpPr>
          <p:cNvPr id="28676" name="Rectangle 4"/>
          <p:cNvSpPr>
            <a:spLocks noGrp="1" noChangeArrowheads="1"/>
          </p:cNvSpPr>
          <p:nvPr>
            <p:ph type="dt" sz="half" idx="2"/>
          </p:nvPr>
        </p:nvSpPr>
        <p:spPr/>
        <p:txBody>
          <a:bodyPr/>
          <a:lstStyle>
            <a:lvl1pPr>
              <a:defRPr/>
            </a:lvl1pPr>
          </a:lstStyle>
          <a:p>
            <a:endParaRPr lang="en-US"/>
          </a:p>
        </p:txBody>
      </p:sp>
      <p:sp>
        <p:nvSpPr>
          <p:cNvPr id="28677" name="Rectangle 5"/>
          <p:cNvSpPr>
            <a:spLocks noGrp="1" noChangeArrowheads="1"/>
          </p:cNvSpPr>
          <p:nvPr>
            <p:ph type="ftr" sz="quarter" idx="3"/>
          </p:nvPr>
        </p:nvSpPr>
        <p:spPr/>
        <p:txBody>
          <a:bodyPr/>
          <a:lstStyle>
            <a:lvl1pPr>
              <a:defRPr/>
            </a:lvl1pPr>
          </a:lstStyle>
          <a:p>
            <a:endParaRPr lang="en-US"/>
          </a:p>
        </p:txBody>
      </p:sp>
      <p:sp>
        <p:nvSpPr>
          <p:cNvPr id="28678" name="Rectangle 6"/>
          <p:cNvSpPr>
            <a:spLocks noGrp="1" noChangeArrowheads="1"/>
          </p:cNvSpPr>
          <p:nvPr>
            <p:ph type="sldNum" sz="quarter" idx="4"/>
          </p:nvPr>
        </p:nvSpPr>
        <p:spPr/>
        <p:txBody>
          <a:bodyPr/>
          <a:lstStyle>
            <a:lvl1pPr>
              <a:defRPr/>
            </a:lvl1pPr>
          </a:lstStyle>
          <a:p>
            <a:fld id="{BBF0EBB8-EE25-4CEC-86DF-C82E3596DB1F}" type="slidenum">
              <a:rPr lang="en-US"/>
              <a:pPr/>
              <a:t>‹#›</a:t>
            </a:fld>
            <a:endParaRPr lang="en-US"/>
          </a:p>
        </p:txBody>
      </p:sp>
      <p:grpSp>
        <p:nvGrpSpPr>
          <p:cNvPr id="2" name="Group 7"/>
          <p:cNvGrpSpPr>
            <a:grpSpLocks/>
          </p:cNvGrpSpPr>
          <p:nvPr/>
        </p:nvGrpSpPr>
        <p:grpSpPr bwMode="auto">
          <a:xfrm>
            <a:off x="228600" y="2889250"/>
            <a:ext cx="8610600" cy="201613"/>
            <a:chOff x="144" y="1680"/>
            <a:chExt cx="5424" cy="144"/>
          </a:xfrm>
        </p:grpSpPr>
        <p:sp>
          <p:nvSpPr>
            <p:cNvPr id="28680"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endParaRPr lang="en-US"/>
            </a:p>
          </p:txBody>
        </p:sp>
        <p:sp>
          <p:nvSpPr>
            <p:cNvPr id="28681"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endParaRPr lang="en-US"/>
            </a:p>
          </p:txBody>
        </p:sp>
        <p:sp>
          <p:nvSpPr>
            <p:cNvPr id="28682"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AA8318B-01F3-45F4-AB32-3EE5DEAE6978}"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713552B-D70F-4278-9A34-26091592F944}"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0050D6-A7CB-48E0-80BA-048F700FD466}"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4B8C53C-09E1-4301-877F-140840641DBC}"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16132EB-ECA6-46A3-AFCD-BC90CCAFF3DA}"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9E1A12E-7D7F-4DAC-B3D5-08CA6212F17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A9B817-962E-4DA3-960A-9BB5D3374743}"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AABA56-117A-4C89-B759-ECC2672A6264}"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8F9060E-45D2-4838-B448-D290DEEFBB89}"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ADC87E-A1B7-48BD-88A8-3BE6A36B6BCA}"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836D3A-3F3D-4451-82F5-A79C57D30C7A}"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3C38EBC-773F-4D96-85DC-C6A217F99498}"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4B68B75-E12D-4E4A-B72E-79BBE6FBE76A}"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466725" y="2889250"/>
            <a:ext cx="8208963" cy="179388"/>
          </a:xfrm>
          <a:prstGeom prst="rect">
            <a:avLst/>
          </a:prstGeom>
          <a:gradFill rotWithShape="1">
            <a:gsLst>
              <a:gs pos="0">
                <a:schemeClr val="tx2"/>
              </a:gs>
              <a:gs pos="50000">
                <a:schemeClr val="accent2"/>
              </a:gs>
              <a:gs pos="100000">
                <a:schemeClr val="tx2"/>
              </a:gs>
            </a:gsLst>
            <a:lin ang="0" scaled="1"/>
          </a:gradFill>
          <a:ln w="9525">
            <a:noFill/>
            <a:miter lim="800000"/>
            <a:headEnd/>
            <a:tailEnd/>
          </a:ln>
          <a:effectLst/>
        </p:spPr>
        <p:txBody>
          <a:bodyPr wrap="none" anchor="ctr"/>
          <a:lstStyle/>
          <a:p>
            <a:pPr>
              <a:defRPr/>
            </a:pPr>
            <a:endParaRPr lang="nl-NL">
              <a:latin typeface="Arial" pitchFamily="34" charset="0"/>
            </a:endParaRPr>
          </a:p>
        </p:txBody>
      </p:sp>
      <p:sp>
        <p:nvSpPr>
          <p:cNvPr id="5122" name="Rectangle 2"/>
          <p:cNvSpPr>
            <a:spLocks noGrp="1" noChangeArrowheads="1"/>
          </p:cNvSpPr>
          <p:nvPr>
            <p:ph type="ctrTitle"/>
          </p:nvPr>
        </p:nvSpPr>
        <p:spPr>
          <a:xfrm>
            <a:off x="685800" y="685800"/>
            <a:ext cx="7772400" cy="2127250"/>
          </a:xfrm>
        </p:spPr>
        <p:txBody>
          <a:bodyPr/>
          <a:lstStyle>
            <a:lvl1pPr algn="ctr">
              <a:defRPr sz="40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379788"/>
            <a:ext cx="6400800" cy="2209800"/>
          </a:xfrm>
        </p:spPr>
        <p:txBody>
          <a:bodyPr/>
          <a:lstStyle>
            <a:lvl1pPr marL="0" indent="0" algn="ctr">
              <a:buFont typeface="Wingdings" pitchFamily="2" charset="2"/>
              <a:buNone/>
              <a:defRPr sz="2600"/>
            </a:lvl1pPr>
          </a:lstStyle>
          <a:p>
            <a:r>
              <a:rPr lang="en-US" smtClean="0"/>
              <a:t>Click to edit Master subtitle style</a:t>
            </a:r>
            <a:endParaRPr lang="en-US"/>
          </a:p>
        </p:txBody>
      </p:sp>
    </p:spTree>
  </p:cSld>
  <p:clrMapOvr>
    <a:masterClrMapping/>
  </p:clrMapOvr>
  <p:transition>
    <p:cu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Tree>
  </p:cSld>
  <p:clrMapOvr>
    <a:masterClrMapping/>
  </p:clrMapOvr>
  <p:transition>
    <p:cu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cu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457200" y="1268413"/>
            <a:ext cx="4002088"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11688" y="1268413"/>
            <a:ext cx="4002087"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9881B47-65B8-4EBF-BBC4-1674F1F870A3}"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38596"/>
            <a:ext cx="4040188" cy="390699"/>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78924"/>
            <a:ext cx="4040188" cy="4347239"/>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5" name="Text Placeholder 4"/>
          <p:cNvSpPr>
            <a:spLocks noGrp="1"/>
          </p:cNvSpPr>
          <p:nvPr>
            <p:ph type="body" sz="quarter" idx="3"/>
          </p:nvPr>
        </p:nvSpPr>
        <p:spPr>
          <a:xfrm>
            <a:off x="4645025" y="1238596"/>
            <a:ext cx="4041775" cy="390699"/>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78924"/>
            <a:ext cx="4041775" cy="4347239"/>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tle 1"/>
          <p:cNvSpPr>
            <a:spLocks noGrp="1"/>
          </p:cNvSpPr>
          <p:nvPr>
            <p:ph type="title"/>
          </p:nvPr>
        </p:nvSpPr>
        <p:spPr>
          <a:xfrm>
            <a:off x="457200" y="188913"/>
            <a:ext cx="8486775" cy="647700"/>
          </a:xfrm>
        </p:spPr>
        <p:txBody>
          <a:bodyPr/>
          <a:lstStyle/>
          <a:p>
            <a:r>
              <a:rPr lang="en-US" smtClean="0"/>
              <a:t>Click to edit Master title style</a:t>
            </a:r>
            <a:endParaRPr lang="nl-NL" dirty="0"/>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3075" y="188913"/>
            <a:ext cx="2120900" cy="611981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457200" y="188913"/>
            <a:ext cx="6213475" cy="6119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E40BE7D-B07B-4F28-A450-F9E1B50AC95F}"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724EAC7-3ADD-4CFD-A319-90BDEC87E040}"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E966DCF-5202-46CD-BCCC-8AA3870025E9}"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0685AC-B5E0-4723-98DB-752DE49E040A}"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00B8439-305C-4BC6-A1DC-3580A46BEA7E}" type="slidenum">
              <a:rPr lang="en-US"/>
              <a:pPr/>
              <a:t>‹#›</a:t>
            </a:fld>
            <a:endParaRPr lang="en-US"/>
          </a:p>
        </p:txBody>
      </p:sp>
    </p:spTree>
  </p:cSld>
  <p:clrMapOvr>
    <a:masterClrMapping/>
  </p:clrMapOvr>
  <p:transition>
    <p:cu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endParaRPr lang="en-US"/>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endParaRPr lang="en-US"/>
              </a:p>
            </p:txBody>
          </p:sp>
        </p:grpSp>
        <p:grpSp>
          <p:nvGrpSpPr>
            <p:cNvPr id="4"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endParaRPr lang="en-US"/>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endParaRPr lang="en-US"/>
              </a:p>
            </p:txBody>
          </p:sp>
        </p:grpSp>
      </p:grpSp>
      <p:sp>
        <p:nvSpPr>
          <p:cNvPr id="4105"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6"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70F2B6FF-3CC9-43A9-8277-6E93A70471D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cu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pitchFamily="34" charset="0"/>
        </a:defRPr>
      </a:lvl2pPr>
      <a:lvl3pPr algn="l" rtl="0" eaLnBrk="1" fontAlgn="base" hangingPunct="1">
        <a:lnSpc>
          <a:spcPct val="90000"/>
        </a:lnSpc>
        <a:spcBef>
          <a:spcPct val="0"/>
        </a:spcBef>
        <a:spcAft>
          <a:spcPct val="0"/>
        </a:spcAft>
        <a:defRPr sz="3600" b="1">
          <a:solidFill>
            <a:schemeClr val="tx2"/>
          </a:solidFill>
          <a:latin typeface="Arial" pitchFamily="34" charset="0"/>
        </a:defRPr>
      </a:lvl3pPr>
      <a:lvl4pPr algn="l" rtl="0" eaLnBrk="1" fontAlgn="base" hangingPunct="1">
        <a:lnSpc>
          <a:spcPct val="90000"/>
        </a:lnSpc>
        <a:spcBef>
          <a:spcPct val="0"/>
        </a:spcBef>
        <a:spcAft>
          <a:spcPct val="0"/>
        </a:spcAft>
        <a:defRPr sz="3600" b="1">
          <a:solidFill>
            <a:schemeClr val="tx2"/>
          </a:solidFill>
          <a:latin typeface="Arial" pitchFamily="34" charset="0"/>
        </a:defRPr>
      </a:lvl4pPr>
      <a:lvl5pPr algn="l" rtl="0" eaLnBrk="1" fontAlgn="base" hangingPunct="1">
        <a:lnSpc>
          <a:spcPct val="90000"/>
        </a:lnSpc>
        <a:spcBef>
          <a:spcPct val="0"/>
        </a:spcBef>
        <a:spcAft>
          <a:spcPct val="0"/>
        </a:spcAft>
        <a:defRPr sz="3600" b="1">
          <a:solidFill>
            <a:schemeClr val="tx2"/>
          </a:solidFill>
          <a:latin typeface="Arial" pitchFamily="34" charset="0"/>
        </a:defRPr>
      </a:lvl5pPr>
      <a:lvl6pPr marL="457200" algn="l" rtl="0" eaLnBrk="1" fontAlgn="base" hangingPunct="1">
        <a:lnSpc>
          <a:spcPct val="90000"/>
        </a:lnSpc>
        <a:spcBef>
          <a:spcPct val="0"/>
        </a:spcBef>
        <a:spcAft>
          <a:spcPct val="0"/>
        </a:spcAft>
        <a:defRPr sz="3600" b="1">
          <a:solidFill>
            <a:schemeClr val="tx2"/>
          </a:solidFill>
          <a:latin typeface="Arial" pitchFamily="34" charset="0"/>
        </a:defRPr>
      </a:lvl6pPr>
      <a:lvl7pPr marL="914400" algn="l" rtl="0" eaLnBrk="1" fontAlgn="base" hangingPunct="1">
        <a:lnSpc>
          <a:spcPct val="90000"/>
        </a:lnSpc>
        <a:spcBef>
          <a:spcPct val="0"/>
        </a:spcBef>
        <a:spcAft>
          <a:spcPct val="0"/>
        </a:spcAft>
        <a:defRPr sz="3600" b="1">
          <a:solidFill>
            <a:schemeClr val="tx2"/>
          </a:solidFill>
          <a:latin typeface="Arial" pitchFamily="34" charset="0"/>
        </a:defRPr>
      </a:lvl7pPr>
      <a:lvl8pPr marL="1371600" algn="l" rtl="0" eaLnBrk="1" fontAlgn="base" hangingPunct="1">
        <a:lnSpc>
          <a:spcPct val="90000"/>
        </a:lnSpc>
        <a:spcBef>
          <a:spcPct val="0"/>
        </a:spcBef>
        <a:spcAft>
          <a:spcPct val="0"/>
        </a:spcAft>
        <a:defRPr sz="3600" b="1">
          <a:solidFill>
            <a:schemeClr val="tx2"/>
          </a:solidFill>
          <a:latin typeface="Arial" pitchFamily="34" charset="0"/>
        </a:defRPr>
      </a:lvl8pPr>
      <a:lvl9pPr marL="1828800" algn="l" rtl="0" eaLnBrk="1" fontAlgn="base" hangingPunct="1">
        <a:lnSpc>
          <a:spcPct val="90000"/>
        </a:lnSpc>
        <a:spcBef>
          <a:spcPct val="0"/>
        </a:spcBef>
        <a:spcAft>
          <a:spcPct val="0"/>
        </a:spcAft>
        <a:defRPr sz="3600" b="1">
          <a:solidFill>
            <a:schemeClr val="tx2"/>
          </a:solidFill>
          <a:latin typeface="Arial" pitchFamily="34"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238500" y="0"/>
            <a:ext cx="11925300" cy="3810000"/>
            <a:chOff x="-2040" y="0"/>
            <a:chExt cx="7512" cy="2400"/>
          </a:xfrm>
        </p:grpSpPr>
        <p:sp>
          <p:nvSpPr>
            <p:cNvPr id="14339"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14340"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eaLnBrk="1" hangingPunct="1"/>
              <a:endParaRPr lang="en-US"/>
            </a:p>
          </p:txBody>
        </p:sp>
        <p:sp>
          <p:nvSpPr>
            <p:cNvPr id="14341"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endParaRPr lang="en-US"/>
            </a:p>
          </p:txBody>
        </p:sp>
      </p:grpSp>
      <p:sp>
        <p:nvSpPr>
          <p:cNvPr id="14342"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343"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endParaRPr lang="en-US"/>
          </a:p>
        </p:txBody>
      </p:sp>
      <p:sp>
        <p:nvSpPr>
          <p:cNvPr id="1434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endParaRPr lang="en-US"/>
          </a:p>
        </p:txBody>
      </p:sp>
      <p:sp>
        <p:nvSpPr>
          <p:cNvPr id="1434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fld id="{979B8EC2-639A-45DD-8063-110F1ADE40C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pitchFamily="34" charset="0"/>
        </a:defRPr>
      </a:lvl2pPr>
      <a:lvl3pPr algn="l" rtl="0" eaLnBrk="1" fontAlgn="base" hangingPunct="1">
        <a:spcBef>
          <a:spcPct val="0"/>
        </a:spcBef>
        <a:spcAft>
          <a:spcPct val="0"/>
        </a:spcAft>
        <a:defRPr sz="3600">
          <a:solidFill>
            <a:schemeClr val="tx2"/>
          </a:solidFill>
          <a:latin typeface="Arial" pitchFamily="34" charset="0"/>
        </a:defRPr>
      </a:lvl3pPr>
      <a:lvl4pPr algn="l" rtl="0" eaLnBrk="1" fontAlgn="base" hangingPunct="1">
        <a:spcBef>
          <a:spcPct val="0"/>
        </a:spcBef>
        <a:spcAft>
          <a:spcPct val="0"/>
        </a:spcAft>
        <a:defRPr sz="3600">
          <a:solidFill>
            <a:schemeClr val="tx2"/>
          </a:solidFill>
          <a:latin typeface="Arial" pitchFamily="34" charset="0"/>
        </a:defRPr>
      </a:lvl4pPr>
      <a:lvl5pPr algn="l" rtl="0" eaLnBrk="1" fontAlgn="base" hangingPunct="1">
        <a:spcBef>
          <a:spcPct val="0"/>
        </a:spcBef>
        <a:spcAft>
          <a:spcPct val="0"/>
        </a:spcAft>
        <a:defRPr sz="3600">
          <a:solidFill>
            <a:schemeClr val="tx2"/>
          </a:solidFill>
          <a:latin typeface="Arial"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1" fontAlgn="base" hangingPunct="1">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76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52"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endParaRPr lang="en-US"/>
          </a:p>
        </p:txBody>
      </p:sp>
      <p:sp>
        <p:nvSpPr>
          <p:cNvPr id="276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mn-lt"/>
              </a:defRPr>
            </a:lvl1pPr>
          </a:lstStyle>
          <a:p>
            <a:endParaRPr lang="en-US"/>
          </a:p>
        </p:txBody>
      </p:sp>
      <p:sp>
        <p:nvSpPr>
          <p:cNvPr id="27654"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fld id="{DA24FCE8-32B2-4382-8533-FFF6FF2CF2AC}" type="slidenum">
              <a:rPr lang="en-US"/>
              <a:pPr/>
              <a:t>‹#›</a:t>
            </a:fld>
            <a:endParaRPr lang="en-US"/>
          </a:p>
        </p:txBody>
      </p:sp>
      <p:sp>
        <p:nvSpPr>
          <p:cNvPr id="27655"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27656"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endParaRPr lang="en-US"/>
          </a:p>
        </p:txBody>
      </p:sp>
      <p:sp>
        <p:nvSpPr>
          <p:cNvPr id="27657"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27658"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Garamond" pitchFamily="18" charset="0"/>
        </a:defRPr>
      </a:lvl2pPr>
      <a:lvl3pPr algn="l" rtl="0" eaLnBrk="1" fontAlgn="base" hangingPunct="1">
        <a:spcBef>
          <a:spcPct val="0"/>
        </a:spcBef>
        <a:spcAft>
          <a:spcPct val="0"/>
        </a:spcAft>
        <a:defRPr sz="4400">
          <a:solidFill>
            <a:schemeClr val="tx2"/>
          </a:solidFill>
          <a:latin typeface="Garamond" pitchFamily="18" charset="0"/>
        </a:defRPr>
      </a:lvl3pPr>
      <a:lvl4pPr algn="l" rtl="0" eaLnBrk="1" fontAlgn="base" hangingPunct="1">
        <a:spcBef>
          <a:spcPct val="0"/>
        </a:spcBef>
        <a:spcAft>
          <a:spcPct val="0"/>
        </a:spcAft>
        <a:defRPr sz="4400">
          <a:solidFill>
            <a:schemeClr val="tx2"/>
          </a:solidFill>
          <a:latin typeface="Garamond" pitchFamily="18" charset="0"/>
        </a:defRPr>
      </a:lvl4pPr>
      <a:lvl5pPr algn="l" rtl="0" eaLnBrk="1" fontAlgn="base" hangingPunct="1">
        <a:spcBef>
          <a:spcPct val="0"/>
        </a:spcBef>
        <a:spcAft>
          <a:spcPct val="0"/>
        </a:spcAft>
        <a:defRPr sz="4400">
          <a:solidFill>
            <a:schemeClr val="tx2"/>
          </a:solidFill>
          <a:latin typeface="Garamond" pitchFamily="18" charset="0"/>
        </a:defRPr>
      </a:lvl5pPr>
      <a:lvl6pPr marL="457200" algn="l" rtl="0" eaLnBrk="1" fontAlgn="base" hangingPunct="1">
        <a:spcBef>
          <a:spcPct val="0"/>
        </a:spcBef>
        <a:spcAft>
          <a:spcPct val="0"/>
        </a:spcAft>
        <a:defRPr sz="4400">
          <a:solidFill>
            <a:schemeClr val="tx2"/>
          </a:solidFill>
          <a:latin typeface="Garamond" pitchFamily="18" charset="0"/>
        </a:defRPr>
      </a:lvl6pPr>
      <a:lvl7pPr marL="914400" algn="l" rtl="0" eaLnBrk="1" fontAlgn="base" hangingPunct="1">
        <a:spcBef>
          <a:spcPct val="0"/>
        </a:spcBef>
        <a:spcAft>
          <a:spcPct val="0"/>
        </a:spcAft>
        <a:defRPr sz="4400">
          <a:solidFill>
            <a:schemeClr val="tx2"/>
          </a:solidFill>
          <a:latin typeface="Garamond" pitchFamily="18" charset="0"/>
        </a:defRPr>
      </a:lvl7pPr>
      <a:lvl8pPr marL="1371600" algn="l" rtl="0" eaLnBrk="1" fontAlgn="base" hangingPunct="1">
        <a:spcBef>
          <a:spcPct val="0"/>
        </a:spcBef>
        <a:spcAft>
          <a:spcPct val="0"/>
        </a:spcAft>
        <a:defRPr sz="4400">
          <a:solidFill>
            <a:schemeClr val="tx2"/>
          </a:solidFill>
          <a:latin typeface="Garamond" pitchFamily="18" charset="0"/>
        </a:defRPr>
      </a:lvl8pPr>
      <a:lvl9pPr marL="1828800" algn="l" rtl="0" eaLnBrk="1" fontAlgn="base" hangingPunct="1">
        <a:spcBef>
          <a:spcPct val="0"/>
        </a:spcBef>
        <a:spcAft>
          <a:spcPct val="0"/>
        </a:spcAft>
        <a:defRPr sz="44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88913"/>
            <a:ext cx="8486775" cy="6477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268413"/>
            <a:ext cx="8156575"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4100" name="Rectangle 4"/>
          <p:cNvSpPr>
            <a:spLocks noChangeArrowheads="1"/>
          </p:cNvSpPr>
          <p:nvPr/>
        </p:nvSpPr>
        <p:spPr bwMode="auto">
          <a:xfrm>
            <a:off x="0" y="0"/>
            <a:ext cx="250825" cy="6858000"/>
          </a:xfrm>
          <a:prstGeom prst="rect">
            <a:avLst/>
          </a:prstGeom>
          <a:gradFill rotWithShape="1">
            <a:gsLst>
              <a:gs pos="0">
                <a:schemeClr val="tx2"/>
              </a:gs>
              <a:gs pos="100000">
                <a:schemeClr val="accent2"/>
              </a:gs>
            </a:gsLst>
            <a:lin ang="5400000" scaled="1"/>
          </a:gradFill>
          <a:ln w="9525">
            <a:noFill/>
            <a:miter lim="800000"/>
            <a:headEnd/>
            <a:tailEnd/>
          </a:ln>
          <a:effectLst/>
        </p:spPr>
        <p:txBody>
          <a:bodyPr wrap="none" anchor="ctr"/>
          <a:lstStyle/>
          <a:p>
            <a:pPr algn="ctr" eaLnBrk="1" hangingPunct="1">
              <a:spcBef>
                <a:spcPct val="0"/>
              </a:spcBef>
              <a:defRPr/>
            </a:pPr>
            <a:endParaRPr lang="nl-NL" sz="2400">
              <a:latin typeface="Times New Roman" pitchFamily="18" charset="0"/>
            </a:endParaRPr>
          </a:p>
        </p:txBody>
      </p:sp>
      <p:sp>
        <p:nvSpPr>
          <p:cNvPr id="4101" name="Line 5"/>
          <p:cNvSpPr>
            <a:spLocks noChangeShapeType="1"/>
          </p:cNvSpPr>
          <p:nvPr/>
        </p:nvSpPr>
        <p:spPr bwMode="auto">
          <a:xfrm>
            <a:off x="457200" y="981075"/>
            <a:ext cx="8686800" cy="0"/>
          </a:xfrm>
          <a:prstGeom prst="line">
            <a:avLst/>
          </a:prstGeom>
          <a:noFill/>
          <a:ln w="28575">
            <a:solidFill>
              <a:schemeClr val="accent2"/>
            </a:solidFill>
            <a:round/>
            <a:headEnd/>
            <a:tailEnd/>
          </a:ln>
          <a:effectLst/>
        </p:spPr>
        <p:txBody>
          <a:bodyPr/>
          <a:lstStyle/>
          <a:p>
            <a:pPr>
              <a:defRPr/>
            </a:pPr>
            <a:endParaRPr lang="nl-NL">
              <a:latin typeface="Arial" pitchFamily="34" charset="0"/>
            </a:endParaRPr>
          </a:p>
        </p:txBody>
      </p:sp>
      <p:pic>
        <p:nvPicPr>
          <p:cNvPr id="2054" name="Picture 6" descr="TUELogo"/>
          <p:cNvPicPr>
            <a:picLocks noChangeAspect="1" noChangeArrowheads="1"/>
          </p:cNvPicPr>
          <p:nvPr/>
        </p:nvPicPr>
        <p:blipFill>
          <a:blip r:embed="rId13" cstate="print"/>
          <a:srcRect l="3642" t="14255" r="8720" b="16008"/>
          <a:stretch>
            <a:fillRect/>
          </a:stretch>
        </p:blipFill>
        <p:spPr bwMode="auto">
          <a:xfrm>
            <a:off x="6588125" y="6353175"/>
            <a:ext cx="2520950" cy="504825"/>
          </a:xfrm>
          <a:prstGeom prst="rect">
            <a:avLst/>
          </a:prstGeom>
          <a:noFill/>
          <a:ln w="9525">
            <a:noFill/>
            <a:miter lim="800000"/>
            <a:headEnd/>
            <a:tailEnd/>
          </a:ln>
        </p:spPr>
      </p:pic>
      <p:sp>
        <p:nvSpPr>
          <p:cNvPr id="4104" name="Text Box 8"/>
          <p:cNvSpPr txBox="1">
            <a:spLocks noChangeArrowheads="1"/>
          </p:cNvSpPr>
          <p:nvPr/>
        </p:nvSpPr>
        <p:spPr bwMode="auto">
          <a:xfrm>
            <a:off x="2233613" y="4030663"/>
            <a:ext cx="1171575" cy="366712"/>
          </a:xfrm>
          <a:prstGeom prst="rect">
            <a:avLst/>
          </a:prstGeom>
          <a:noFill/>
          <a:ln w="38100">
            <a:noFill/>
            <a:miter lim="800000"/>
            <a:headEnd/>
            <a:tailEnd/>
          </a:ln>
          <a:effectLst/>
        </p:spPr>
        <p:txBody>
          <a:bodyPr lIns="90000" tIns="46800" rIns="90000" bIns="46800">
            <a:spAutoFit/>
          </a:bodyPr>
          <a:lstStyle/>
          <a:p>
            <a:pPr>
              <a:spcBef>
                <a:spcPct val="0"/>
              </a:spcBef>
              <a:defRPr/>
            </a:pPr>
            <a:endParaRPr lang="nl-NL" sz="1800">
              <a:latin typeface="Verdana" pitchFamily="34" charset="0"/>
            </a:endParaRPr>
          </a:p>
        </p:txBody>
      </p:sp>
      <p:sp>
        <p:nvSpPr>
          <p:cNvPr id="4105" name="Text Box 9"/>
          <p:cNvSpPr txBox="1">
            <a:spLocks noChangeArrowheads="1"/>
          </p:cNvSpPr>
          <p:nvPr/>
        </p:nvSpPr>
        <p:spPr bwMode="auto">
          <a:xfrm>
            <a:off x="4130675" y="4130675"/>
            <a:ext cx="1420813" cy="366713"/>
          </a:xfrm>
          <a:prstGeom prst="rect">
            <a:avLst/>
          </a:prstGeom>
          <a:noFill/>
          <a:ln w="38100">
            <a:noFill/>
            <a:miter lim="800000"/>
            <a:headEnd/>
            <a:tailEnd/>
          </a:ln>
          <a:effectLst/>
        </p:spPr>
        <p:txBody>
          <a:bodyPr lIns="90000" tIns="46800" rIns="90000" bIns="46800">
            <a:spAutoFit/>
          </a:bodyPr>
          <a:lstStyle/>
          <a:p>
            <a:pPr>
              <a:defRPr/>
            </a:pPr>
            <a:endParaRPr lang="nl-NL" sz="1800">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cut/>
  </p:transition>
  <p:timing>
    <p:tnLst>
      <p:par>
        <p:cTn id="1" dur="indefinite" restart="never" nodeType="tmRoot"/>
      </p:par>
    </p:tnLst>
  </p:timing>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UE Meta" pitchFamily="34" charset="0"/>
        </a:defRPr>
      </a:lvl2pPr>
      <a:lvl3pPr algn="l" rtl="0" eaLnBrk="1" fontAlgn="base" hangingPunct="1">
        <a:spcBef>
          <a:spcPct val="0"/>
        </a:spcBef>
        <a:spcAft>
          <a:spcPct val="0"/>
        </a:spcAft>
        <a:defRPr sz="3600">
          <a:solidFill>
            <a:schemeClr val="tx2"/>
          </a:solidFill>
          <a:latin typeface="TUE Meta" pitchFamily="34" charset="0"/>
        </a:defRPr>
      </a:lvl3pPr>
      <a:lvl4pPr algn="l" rtl="0" eaLnBrk="1" fontAlgn="base" hangingPunct="1">
        <a:spcBef>
          <a:spcPct val="0"/>
        </a:spcBef>
        <a:spcAft>
          <a:spcPct val="0"/>
        </a:spcAft>
        <a:defRPr sz="3600">
          <a:solidFill>
            <a:schemeClr val="tx2"/>
          </a:solidFill>
          <a:latin typeface="TUE Meta" pitchFamily="34" charset="0"/>
        </a:defRPr>
      </a:lvl4pPr>
      <a:lvl5pPr algn="l" rtl="0" eaLnBrk="1" fontAlgn="base" hangingPunct="1">
        <a:spcBef>
          <a:spcPct val="0"/>
        </a:spcBef>
        <a:spcAft>
          <a:spcPct val="0"/>
        </a:spcAft>
        <a:defRPr sz="3600">
          <a:solidFill>
            <a:schemeClr val="tx2"/>
          </a:solidFill>
          <a:latin typeface="TUE Meta" pitchFamily="34" charset="0"/>
        </a:defRPr>
      </a:lvl5pPr>
      <a:lvl6pPr marL="457200" algn="l" rtl="0" eaLnBrk="1" fontAlgn="base" hangingPunct="1">
        <a:spcBef>
          <a:spcPct val="0"/>
        </a:spcBef>
        <a:spcAft>
          <a:spcPct val="0"/>
        </a:spcAft>
        <a:defRPr sz="3600">
          <a:solidFill>
            <a:schemeClr val="tx2"/>
          </a:solidFill>
          <a:latin typeface="TUE Meta" pitchFamily="34" charset="0"/>
        </a:defRPr>
      </a:lvl6pPr>
      <a:lvl7pPr marL="914400" algn="l" rtl="0" eaLnBrk="1" fontAlgn="base" hangingPunct="1">
        <a:spcBef>
          <a:spcPct val="0"/>
        </a:spcBef>
        <a:spcAft>
          <a:spcPct val="0"/>
        </a:spcAft>
        <a:defRPr sz="3600">
          <a:solidFill>
            <a:schemeClr val="tx2"/>
          </a:solidFill>
          <a:latin typeface="TUE Meta" pitchFamily="34" charset="0"/>
        </a:defRPr>
      </a:lvl7pPr>
      <a:lvl8pPr marL="1371600" algn="l" rtl="0" eaLnBrk="1" fontAlgn="base" hangingPunct="1">
        <a:spcBef>
          <a:spcPct val="0"/>
        </a:spcBef>
        <a:spcAft>
          <a:spcPct val="0"/>
        </a:spcAft>
        <a:defRPr sz="3600">
          <a:solidFill>
            <a:schemeClr val="tx2"/>
          </a:solidFill>
          <a:latin typeface="TUE Meta" pitchFamily="34" charset="0"/>
        </a:defRPr>
      </a:lvl8pPr>
      <a:lvl9pPr marL="1828800" algn="l" rtl="0" eaLnBrk="1" fontAlgn="base" hangingPunct="1">
        <a:spcBef>
          <a:spcPct val="0"/>
        </a:spcBef>
        <a:spcAft>
          <a:spcPct val="0"/>
        </a:spcAft>
        <a:defRPr sz="3600">
          <a:solidFill>
            <a:schemeClr val="tx2"/>
          </a:solidFill>
          <a:latin typeface="TUE Meta" pitchFamily="34" charset="0"/>
        </a:defRPr>
      </a:lvl9pPr>
    </p:titleStyle>
    <p:bodyStyle>
      <a:lvl1pPr marL="342900" indent="-342900" algn="l" rtl="0" eaLnBrk="1" fontAlgn="base" hangingPunct="1">
        <a:spcBef>
          <a:spcPct val="20000"/>
        </a:spcBef>
        <a:spcAft>
          <a:spcPct val="0"/>
        </a:spcAft>
        <a:buClr>
          <a:schemeClr val="bg2"/>
        </a:buClr>
        <a:buSzPct val="90000"/>
        <a:buFont typeface="Wingdings" pitchFamily="2" charset="2"/>
        <a:buChar char="p"/>
        <a:defRPr sz="20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90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bg2"/>
        </a:buClr>
        <a:buSzPct val="90000"/>
        <a:buFont typeface="Wingdings" pitchFamily="2" charset="2"/>
        <a:buChar char="p"/>
        <a:defRPr>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Verdana" pitchFamily="34" charset="0"/>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676399"/>
          </a:xfrm>
        </p:spPr>
        <p:txBody>
          <a:bodyPr>
            <a:normAutofit fontScale="90000"/>
          </a:bodyPr>
          <a:lstStyle/>
          <a:p>
            <a:r>
              <a:rPr lang="en-US" dirty="0" smtClean="0"/>
              <a:t/>
            </a:r>
            <a:br>
              <a:rPr lang="en-US" dirty="0" smtClean="0"/>
            </a:br>
            <a:r>
              <a:rPr lang="en-US" dirty="0" smtClean="0"/>
              <a:t> </a:t>
            </a:r>
            <a:r>
              <a:rPr lang="en-US" sz="3600" b="1" dirty="0" smtClean="0"/>
              <a:t>Computational Intelligence in Wireless Sensor Networks: A Survey</a:t>
            </a:r>
            <a:endParaRPr lang="en-US" sz="3600" b="1" dirty="0"/>
          </a:p>
        </p:txBody>
      </p:sp>
      <p:sp>
        <p:nvSpPr>
          <p:cNvPr id="3" name="Subtitle 2"/>
          <p:cNvSpPr>
            <a:spLocks noGrp="1"/>
          </p:cNvSpPr>
          <p:nvPr>
            <p:ph type="subTitle" idx="1"/>
          </p:nvPr>
        </p:nvSpPr>
        <p:spPr>
          <a:xfrm>
            <a:off x="685800" y="2438400"/>
            <a:ext cx="7848600" cy="3962400"/>
          </a:xfrm>
        </p:spPr>
        <p:txBody>
          <a:bodyPr>
            <a:normAutofit/>
          </a:bodyPr>
          <a:lstStyle/>
          <a:p>
            <a:pPr algn="just"/>
            <a:endParaRPr lang="en-IN" sz="3800" b="1" dirty="0" smtClean="0"/>
          </a:p>
          <a:p>
            <a:r>
              <a:rPr lang="en-IN" sz="2400" b="1" dirty="0" smtClean="0"/>
              <a:t>Author’s name:</a:t>
            </a:r>
          </a:p>
          <a:p>
            <a:r>
              <a:rPr lang="en-US" sz="1600" dirty="0" err="1" smtClean="0"/>
              <a:t>Raghavendra</a:t>
            </a:r>
            <a:r>
              <a:rPr lang="en-US" sz="1600" dirty="0" smtClean="0"/>
              <a:t> V. </a:t>
            </a:r>
            <a:r>
              <a:rPr lang="en-US" sz="1600" dirty="0" err="1" smtClean="0"/>
              <a:t>Kulkarni</a:t>
            </a:r>
            <a:r>
              <a:rPr lang="en-US" sz="1600" dirty="0" smtClean="0"/>
              <a:t>, </a:t>
            </a:r>
            <a:r>
              <a:rPr lang="en-US" sz="1600" i="1" dirty="0" smtClean="0"/>
              <a:t>Senior Member, IEEE, Ann </a:t>
            </a:r>
            <a:r>
              <a:rPr lang="en-US" sz="1600" i="1" dirty="0" err="1" smtClean="0"/>
              <a:t>Förster,Member</a:t>
            </a:r>
            <a:r>
              <a:rPr lang="en-US" sz="1600" i="1" dirty="0" smtClean="0"/>
              <a:t>, IEEE and</a:t>
            </a:r>
          </a:p>
          <a:p>
            <a:r>
              <a:rPr lang="en-US" sz="1600" dirty="0" err="1" smtClean="0"/>
              <a:t>Ganesh</a:t>
            </a:r>
            <a:r>
              <a:rPr lang="en-US" sz="1600" dirty="0" smtClean="0"/>
              <a:t> Kumar </a:t>
            </a:r>
            <a:r>
              <a:rPr lang="en-US" sz="1600" dirty="0" err="1" smtClean="0"/>
              <a:t>Venayagamoorthy</a:t>
            </a:r>
            <a:r>
              <a:rPr lang="en-US" sz="1600" dirty="0" smtClean="0"/>
              <a:t>, </a:t>
            </a:r>
            <a:r>
              <a:rPr lang="en-US" sz="1600" i="1" dirty="0" smtClean="0"/>
              <a:t>Senior Member, IEEE</a:t>
            </a:r>
            <a:endParaRPr lang="en-IN" sz="1600" b="1" dirty="0" smtClean="0"/>
          </a:p>
          <a:p>
            <a:pPr algn="l"/>
            <a:endParaRPr lang="en-IN" sz="2400" b="1" dirty="0" smtClean="0"/>
          </a:p>
          <a:p>
            <a:pPr algn="l"/>
            <a:r>
              <a:rPr lang="en-IN" sz="2400" b="1" dirty="0" smtClean="0">
                <a:solidFill>
                  <a:schemeClr val="bg2">
                    <a:lumMod val="75000"/>
                    <a:lumOff val="25000"/>
                  </a:schemeClr>
                </a:solidFill>
              </a:rPr>
              <a:t>Submitted by:</a:t>
            </a:r>
          </a:p>
          <a:p>
            <a:pPr algn="l"/>
            <a:r>
              <a:rPr lang="en-IN" sz="2400" dirty="0" smtClean="0"/>
              <a:t>   </a:t>
            </a:r>
            <a:r>
              <a:rPr lang="en-IN" sz="2400" dirty="0" err="1" smtClean="0"/>
              <a:t>Partha</a:t>
            </a:r>
            <a:r>
              <a:rPr lang="en-IN" sz="2400" dirty="0" smtClean="0"/>
              <a:t> </a:t>
            </a:r>
            <a:r>
              <a:rPr lang="en-IN" sz="2400" dirty="0" err="1" smtClean="0"/>
              <a:t>Pritam</a:t>
            </a:r>
            <a:r>
              <a:rPr lang="en-IN" sz="2400" dirty="0" smtClean="0"/>
              <a:t> Paul(14-15-059)</a:t>
            </a:r>
          </a:p>
          <a:p>
            <a:pPr algn="l"/>
            <a:r>
              <a:rPr lang="en-IN" sz="2400" dirty="0" smtClean="0"/>
              <a:t>   </a:t>
            </a:r>
            <a:r>
              <a:rPr lang="en-IN" sz="2400" dirty="0" err="1" smtClean="0"/>
              <a:t>Bishal</a:t>
            </a:r>
            <a:r>
              <a:rPr lang="en-IN" sz="2400" dirty="0" smtClean="0"/>
              <a:t> Paul(14-15-066)</a:t>
            </a:r>
          </a:p>
          <a:p>
            <a:pPr algn="l"/>
            <a:r>
              <a:rPr lang="en-IN" sz="2400" dirty="0" smtClean="0"/>
              <a:t>	</a:t>
            </a:r>
            <a:endParaRPr lang="en-US" sz="2400"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90000"/>
                    <a:lumOff val="10000"/>
                  </a:schemeClr>
                </a:solidFill>
              </a:rPr>
              <a:t>MAJOR CHALLENGES</a:t>
            </a:r>
            <a:endParaRPr lang="en-US" dirty="0"/>
          </a:p>
        </p:txBody>
      </p:sp>
      <p:sp>
        <p:nvSpPr>
          <p:cNvPr id="3" name="Content Placeholder 2"/>
          <p:cNvSpPr>
            <a:spLocks noGrp="1"/>
          </p:cNvSpPr>
          <p:nvPr>
            <p:ph idx="1"/>
          </p:nvPr>
        </p:nvSpPr>
        <p:spPr/>
        <p:txBody>
          <a:bodyPr/>
          <a:lstStyle/>
          <a:p>
            <a:pPr>
              <a:buNone/>
            </a:pPr>
            <a:r>
              <a:rPr lang="en-US" sz="1400" b="1" dirty="0" smtClean="0"/>
              <a:t>E. </a:t>
            </a:r>
            <a:r>
              <a:rPr lang="en-US" sz="1400" b="1" dirty="0" smtClean="0">
                <a:solidFill>
                  <a:schemeClr val="bg2">
                    <a:lumMod val="75000"/>
                    <a:lumOff val="25000"/>
                  </a:schemeClr>
                </a:solidFill>
              </a:rPr>
              <a:t>Data Aggregation and Sensor Fusion</a:t>
            </a:r>
            <a:r>
              <a:rPr lang="en-US" sz="1400" b="1" dirty="0" smtClean="0"/>
              <a:t/>
            </a:r>
            <a:br>
              <a:rPr lang="en-US" sz="1400" b="1" dirty="0" smtClean="0"/>
            </a:br>
            <a:r>
              <a:rPr lang="en-US" sz="1400" dirty="0" smtClean="0"/>
              <a:t>Sensor fusion is the process of combining of the data derived from multiple sources</a:t>
            </a:r>
            <a:br>
              <a:rPr lang="en-US" sz="1400" dirty="0" smtClean="0"/>
            </a:br>
            <a:r>
              <a:rPr lang="en-US" sz="1400" dirty="0" smtClean="0"/>
              <a:t>such that either the resulting information is in some sense better than would be possible with</a:t>
            </a:r>
            <a:br>
              <a:rPr lang="en-US" sz="1400" dirty="0" smtClean="0"/>
            </a:br>
            <a:r>
              <a:rPr lang="en-US" sz="1400" dirty="0" smtClean="0"/>
              <a:t>individual sources, or the communication overhead of sending individual sensor readings to</a:t>
            </a:r>
            <a:br>
              <a:rPr lang="en-US" sz="1400" dirty="0" smtClean="0"/>
            </a:br>
            <a:r>
              <a:rPr lang="en-US" sz="1400" dirty="0" smtClean="0"/>
              <a:t>the base station is reduced. Due to large-scale deployment of sensors, voluminous data is</a:t>
            </a:r>
            <a:br>
              <a:rPr lang="en-US" sz="1400" dirty="0" smtClean="0"/>
            </a:br>
            <a:r>
              <a:rPr lang="en-US" sz="1400" dirty="0" smtClean="0"/>
              <a:t>generated, efficient collection of which is a critical issue. Most widely used non-CI methods</a:t>
            </a:r>
            <a:br>
              <a:rPr lang="en-US" sz="1400" dirty="0" smtClean="0"/>
            </a:br>
            <a:r>
              <a:rPr lang="en-US" sz="1400" dirty="0" smtClean="0"/>
              <a:t>for sensor fusion include Kalman filter, Bayesian networks and Dempster-Shafer method. </a:t>
            </a:r>
            <a:br>
              <a:rPr lang="en-US" sz="1400" dirty="0" smtClean="0"/>
            </a:br>
            <a:endParaRPr lang="en-US" sz="1400" b="1" dirty="0" smtClean="0"/>
          </a:p>
          <a:p>
            <a:pPr>
              <a:buNone/>
            </a:pPr>
            <a:r>
              <a:rPr lang="en-US" sz="1400" b="1" dirty="0" smtClean="0"/>
              <a:t>F. </a:t>
            </a:r>
            <a:r>
              <a:rPr lang="en-US" sz="1400" b="1" dirty="0" smtClean="0">
                <a:solidFill>
                  <a:schemeClr val="bg2">
                    <a:lumMod val="75000"/>
                    <a:lumOff val="25000"/>
                  </a:schemeClr>
                </a:solidFill>
              </a:rPr>
              <a:t>Security</a:t>
            </a:r>
            <a:r>
              <a:rPr lang="en-US" sz="1400" b="1" dirty="0" smtClean="0"/>
              <a:t/>
            </a:r>
            <a:br>
              <a:rPr lang="en-US" sz="1400" b="1" dirty="0" smtClean="0"/>
            </a:br>
            <a:r>
              <a:rPr lang="en-US" sz="1400" dirty="0" smtClean="0"/>
              <a:t>Wireless links in WSNs are susceptible to eavesdropping, impersonating, message</a:t>
            </a:r>
            <a:br>
              <a:rPr lang="en-US" sz="1400" dirty="0" smtClean="0"/>
            </a:br>
            <a:r>
              <a:rPr lang="en-US" sz="1400" dirty="0" smtClean="0"/>
              <a:t>distorting etc. Poorly protected nodes that move into hostile environments can be easily</a:t>
            </a:r>
            <a:br>
              <a:rPr lang="en-US" sz="1400" dirty="0" smtClean="0"/>
            </a:br>
            <a:r>
              <a:rPr lang="en-US" sz="1400" dirty="0" smtClean="0"/>
              <a:t>compromised. Administration becomes more difficult due to dynamic topology.</a:t>
            </a:r>
          </a:p>
          <a:p>
            <a:pPr>
              <a:buNone/>
            </a:pPr>
            <a:endParaRPr lang="en-US" sz="1400" dirty="0" smtClean="0"/>
          </a:p>
          <a:p>
            <a:pPr>
              <a:buNone/>
            </a:pPr>
            <a:r>
              <a:rPr lang="en-US" sz="1400" b="1" dirty="0" smtClean="0"/>
              <a:t>G. </a:t>
            </a:r>
            <a:r>
              <a:rPr lang="en-US" sz="1400" b="1" dirty="0" smtClean="0">
                <a:solidFill>
                  <a:schemeClr val="bg2">
                    <a:lumMod val="75000"/>
                    <a:lumOff val="25000"/>
                  </a:schemeClr>
                </a:solidFill>
              </a:rPr>
              <a:t>Quality of Service Management</a:t>
            </a:r>
            <a:r>
              <a:rPr lang="en-US" sz="1400" b="1" dirty="0" smtClean="0"/>
              <a:t/>
            </a:r>
            <a:br>
              <a:rPr lang="en-US" sz="1400" b="1" dirty="0" smtClean="0"/>
            </a:br>
            <a:r>
              <a:rPr lang="en-US" sz="1400" dirty="0" smtClean="0"/>
              <a:t>QOS is an overused term that has various meanings and perspectives. QOS generally</a:t>
            </a:r>
            <a:br>
              <a:rPr lang="en-US" sz="1400" dirty="0" smtClean="0"/>
            </a:br>
            <a:r>
              <a:rPr lang="en-US" sz="1400" dirty="0" smtClean="0"/>
              <a:t>refers to the quality as perceived by the user/application, while in the networking community, QOS is accepted as a measure of the service quality that the network offers to the applications/users. QOS refers to an assurance by the network to provide a set of measurable service attributes to the end-to-end users/applications in terms of fairness, delay, jitter, available bandwidth, and packet loss. </a:t>
            </a:r>
          </a:p>
          <a:p>
            <a:pPr>
              <a:buNone/>
            </a:pPr>
            <a:endParaRPr lang="en-US" sz="1400" dirty="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Autofit/>
          </a:bodyPr>
          <a:lstStyle/>
          <a:p>
            <a:r>
              <a:rPr lang="en-US" sz="3200" b="1" dirty="0" smtClean="0"/>
              <a:t>   </a:t>
            </a:r>
            <a:br>
              <a:rPr lang="en-US" sz="3200" b="1" dirty="0" smtClean="0"/>
            </a:br>
            <a:r>
              <a:rPr lang="en-US" sz="3200" b="1" dirty="0" smtClean="0"/>
              <a:t/>
            </a:r>
            <a:br>
              <a:rPr lang="en-US" sz="3200" b="1" dirty="0" smtClean="0"/>
            </a:br>
            <a:r>
              <a:rPr lang="en-US" sz="3200" b="1" dirty="0" smtClean="0"/>
              <a:t/>
            </a:r>
            <a:br>
              <a:rPr lang="en-US" sz="3200" b="1" dirty="0" smtClean="0"/>
            </a:b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1800" dirty="0" smtClean="0"/>
              <a:t>       </a:t>
            </a:r>
          </a:p>
          <a:p>
            <a:pPr>
              <a:buNone/>
            </a:pPr>
            <a:r>
              <a:rPr lang="en-US" sz="1800" dirty="0" smtClean="0"/>
              <a:t>CI </a:t>
            </a:r>
            <a:r>
              <a:rPr lang="en-US" sz="1800" dirty="0"/>
              <a:t>is the study of adaptive mechanisms that </a:t>
            </a:r>
            <a:r>
              <a:rPr lang="en-US" sz="1800" dirty="0" smtClean="0"/>
              <a:t>enable or </a:t>
            </a:r>
            <a:r>
              <a:rPr lang="en-US" sz="1800" dirty="0"/>
              <a:t>facilitate intelligent behavior in complex and </a:t>
            </a:r>
            <a:r>
              <a:rPr lang="en-US" sz="1800" dirty="0" smtClean="0"/>
              <a:t>changing environments  .CI is </a:t>
            </a:r>
            <a:r>
              <a:rPr lang="en-US" sz="1800" dirty="0"/>
              <a:t>defined as the computational models and tools </a:t>
            </a:r>
            <a:r>
              <a:rPr lang="en-US" sz="1800" dirty="0" smtClean="0"/>
              <a:t>of intelligence </a:t>
            </a:r>
            <a:r>
              <a:rPr lang="en-US" sz="1800" dirty="0"/>
              <a:t>capable of inputting raw numerical sensory </a:t>
            </a:r>
            <a:r>
              <a:rPr lang="en-US" sz="1800" dirty="0" smtClean="0"/>
              <a:t>data directly</a:t>
            </a:r>
            <a:r>
              <a:rPr lang="en-US" sz="1800" dirty="0"/>
              <a:t>, processing them by exploiting the </a:t>
            </a:r>
            <a:r>
              <a:rPr lang="en-US" sz="1800" dirty="0" smtClean="0"/>
              <a:t> representational parallelism </a:t>
            </a:r>
            <a:r>
              <a:rPr lang="en-US" sz="1800" dirty="0"/>
              <a:t>and pipelining the problem, generating </a:t>
            </a:r>
            <a:r>
              <a:rPr lang="en-US" sz="1800" dirty="0" smtClean="0"/>
              <a:t>reliable and </a:t>
            </a:r>
            <a:r>
              <a:rPr lang="en-US" sz="1800" dirty="0"/>
              <a:t>timely </a:t>
            </a:r>
            <a:r>
              <a:rPr lang="en-US" sz="1800" dirty="0" smtClean="0"/>
              <a:t>responses </a:t>
            </a:r>
            <a:r>
              <a:rPr lang="en-US" sz="1800" dirty="0"/>
              <a:t>and withstanding high fault tolerance</a:t>
            </a:r>
            <a:r>
              <a:rPr lang="en-US" sz="1800" dirty="0" smtClean="0"/>
              <a:t> .</a:t>
            </a:r>
          </a:p>
          <a:p>
            <a:pPr>
              <a:buNone/>
            </a:pPr>
            <a:r>
              <a:rPr lang="en-US" sz="1800" b="1" dirty="0"/>
              <a:t>NEURAL NETWORKS</a:t>
            </a:r>
            <a:r>
              <a:rPr lang="en-US" sz="1800" dirty="0" smtClean="0"/>
              <a:t> :</a:t>
            </a:r>
          </a:p>
          <a:p>
            <a:pPr>
              <a:buNone/>
            </a:pPr>
            <a:r>
              <a:rPr lang="en-US" sz="1800" dirty="0" smtClean="0"/>
              <a:t/>
            </a:r>
            <a:br>
              <a:rPr lang="en-US" sz="1800" dirty="0" smtClean="0"/>
            </a:br>
            <a:endParaRPr lang="en-US" sz="1800" dirty="0" smtClean="0"/>
          </a:p>
          <a:p>
            <a:pPr>
              <a:buNone/>
            </a:pPr>
            <a:endParaRPr lang="en-US" sz="1600" dirty="0"/>
          </a:p>
          <a:p>
            <a:pPr>
              <a:buNone/>
            </a:pPr>
            <a:r>
              <a:rPr lang="en-US" dirty="0" smtClean="0"/>
              <a:t/>
            </a:r>
            <a:br>
              <a:rPr lang="en-US" dirty="0" smtClean="0"/>
            </a:br>
            <a:endParaRPr lang="en-US" dirty="0"/>
          </a:p>
        </p:txBody>
      </p:sp>
      <p:pic>
        <p:nvPicPr>
          <p:cNvPr id="4" name="Picture 3" descr="2017-10-29 (5).png"/>
          <p:cNvPicPr>
            <a:picLocks noChangeAspect="1"/>
          </p:cNvPicPr>
          <p:nvPr/>
        </p:nvPicPr>
        <p:blipFill>
          <a:blip r:embed="rId2"/>
          <a:stretch>
            <a:fillRect/>
          </a:stretch>
        </p:blipFill>
        <p:spPr>
          <a:xfrm>
            <a:off x="457200" y="3048000"/>
            <a:ext cx="8686800" cy="3583095"/>
          </a:xfrm>
          <a:prstGeom prst="rect">
            <a:avLst/>
          </a:prstGeom>
        </p:spPr>
      </p:pic>
      <p:sp>
        <p:nvSpPr>
          <p:cNvPr id="5" name="TextBox 4"/>
          <p:cNvSpPr txBox="1"/>
          <p:nvPr/>
        </p:nvSpPr>
        <p:spPr>
          <a:xfrm>
            <a:off x="304800" y="0"/>
            <a:ext cx="8839200" cy="1077218"/>
          </a:xfrm>
          <a:prstGeom prst="rect">
            <a:avLst/>
          </a:prstGeom>
          <a:noFill/>
        </p:spPr>
        <p:txBody>
          <a:bodyPr wrap="square" rtlCol="0">
            <a:spAutoFit/>
          </a:bodyPr>
          <a:lstStyle/>
          <a:p>
            <a:pPr marL="231775"/>
            <a:r>
              <a:rPr lang="en-US" sz="3200" b="1" dirty="0" smtClean="0">
                <a:solidFill>
                  <a:schemeClr val="bg2">
                    <a:lumMod val="90000"/>
                    <a:lumOff val="10000"/>
                  </a:schemeClr>
                </a:solidFill>
              </a:rPr>
              <a:t>PARADIGMS OF COMPUTATIONAL      INTELLIGENCE</a:t>
            </a:r>
            <a:r>
              <a:rPr lang="en-US" sz="3200" dirty="0" smtClean="0">
                <a:solidFill>
                  <a:schemeClr val="bg2">
                    <a:lumMod val="90000"/>
                    <a:lumOff val="10000"/>
                  </a:schemeClr>
                </a:solidFill>
              </a:rPr>
              <a:t> </a:t>
            </a:r>
            <a:endParaRPr lang="en-US" sz="3200" dirty="0">
              <a:solidFill>
                <a:schemeClr val="bg2">
                  <a:lumMod val="90000"/>
                  <a:lumOff val="10000"/>
                </a:schemeClr>
              </a:solidFill>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553200"/>
          </a:xfrm>
        </p:spPr>
        <p:txBody>
          <a:bodyPr>
            <a:normAutofit fontScale="85000" lnSpcReduction="20000"/>
          </a:bodyPr>
          <a:lstStyle/>
          <a:p>
            <a:pPr>
              <a:buAutoNum type="arabicParenR"/>
            </a:pPr>
            <a:endParaRPr lang="en-US" sz="2200" dirty="0" smtClean="0"/>
          </a:p>
          <a:p>
            <a:pPr>
              <a:buAutoNum type="arabicParenR"/>
            </a:pPr>
            <a:endParaRPr lang="en-US" sz="2200" dirty="0"/>
          </a:p>
          <a:p>
            <a:pPr>
              <a:buAutoNum type="arabicParenR"/>
            </a:pPr>
            <a:endParaRPr lang="en-US" sz="2200" dirty="0" smtClean="0"/>
          </a:p>
          <a:p>
            <a:pPr>
              <a:buAutoNum type="arabicParenR"/>
            </a:pPr>
            <a:r>
              <a:rPr lang="en-US" sz="2200" dirty="0" smtClean="0"/>
              <a:t>The </a:t>
            </a:r>
            <a:r>
              <a:rPr lang="en-US" sz="2200" dirty="0"/>
              <a:t>links that provide weights </a:t>
            </a:r>
            <a:r>
              <a:rPr lang="en-US" sz="2200" dirty="0" err="1"/>
              <a:t>Wji</a:t>
            </a:r>
            <a:r>
              <a:rPr lang="en-US" sz="2200" dirty="0"/>
              <a:t>, to the n inputs of </a:t>
            </a:r>
            <a:r>
              <a:rPr lang="en-US" sz="2200" dirty="0" err="1"/>
              <a:t>jth</a:t>
            </a:r>
            <a:r>
              <a:rPr lang="en-US" sz="2200" dirty="0"/>
              <a:t> neuron xi, </a:t>
            </a:r>
            <a:r>
              <a:rPr lang="en-US" sz="2200" dirty="0" err="1"/>
              <a:t>i</a:t>
            </a:r>
            <a:r>
              <a:rPr lang="en-US" sz="2200" dirty="0"/>
              <a:t> = 1, . . . , </a:t>
            </a:r>
            <a:r>
              <a:rPr lang="en-US" sz="2200" dirty="0" smtClean="0"/>
              <a:t>n;</a:t>
            </a:r>
          </a:p>
          <a:p>
            <a:pPr>
              <a:buAutoNum type="arabicParenR"/>
            </a:pPr>
            <a:r>
              <a:rPr lang="en-US" sz="2200" dirty="0" smtClean="0"/>
              <a:t>An </a:t>
            </a:r>
            <a:r>
              <a:rPr lang="en-US" sz="2200" dirty="0"/>
              <a:t>aggregation function that sums the weighted inputs to compute the input to </a:t>
            </a:r>
            <a:r>
              <a:rPr lang="en-US" sz="2200" dirty="0" smtClean="0"/>
              <a:t>the activation </a:t>
            </a:r>
            <a:r>
              <a:rPr lang="en-US" sz="2200" dirty="0"/>
              <a:t>function </a:t>
            </a:r>
            <a:r>
              <a:rPr lang="en-US" sz="2200" dirty="0" err="1"/>
              <a:t>uj</a:t>
            </a:r>
            <a:r>
              <a:rPr lang="en-US" sz="2200" dirty="0"/>
              <a:t> = , where </a:t>
            </a:r>
            <a:r>
              <a:rPr lang="en-US" sz="2200" dirty="0" err="1"/>
              <a:t>Θj</a:t>
            </a:r>
            <a:r>
              <a:rPr lang="en-US" sz="2200" dirty="0"/>
              <a:t> is the bias, which is a numerical </a:t>
            </a:r>
            <a:r>
              <a:rPr lang="en-US" sz="2200" dirty="0" smtClean="0"/>
              <a:t>value associated </a:t>
            </a:r>
            <a:r>
              <a:rPr lang="en-US" sz="2200" dirty="0"/>
              <a:t>with the </a:t>
            </a:r>
            <a:r>
              <a:rPr lang="en-US" sz="2200" dirty="0" smtClean="0"/>
              <a:t>neuron.</a:t>
            </a:r>
          </a:p>
          <a:p>
            <a:pPr>
              <a:buAutoNum type="arabicParenR"/>
            </a:pPr>
            <a:r>
              <a:rPr lang="en-US" sz="2200" dirty="0" smtClean="0"/>
              <a:t>An </a:t>
            </a:r>
            <a:r>
              <a:rPr lang="en-US" sz="2200" dirty="0"/>
              <a:t>activation function Ψ that maps </a:t>
            </a:r>
            <a:r>
              <a:rPr lang="en-US" sz="2200" dirty="0" err="1"/>
              <a:t>uj</a:t>
            </a:r>
            <a:r>
              <a:rPr lang="en-US" sz="2200" dirty="0"/>
              <a:t> to </a:t>
            </a:r>
            <a:r>
              <a:rPr lang="en-US" sz="2200" dirty="0" err="1"/>
              <a:t>vj</a:t>
            </a:r>
            <a:r>
              <a:rPr lang="en-US" sz="2200" dirty="0"/>
              <a:t> = Ψ(</a:t>
            </a:r>
            <a:r>
              <a:rPr lang="en-US" sz="2200" dirty="0" err="1"/>
              <a:t>uj</a:t>
            </a:r>
            <a:r>
              <a:rPr lang="en-US" sz="2200" dirty="0"/>
              <a:t>),the output value of the neuron. </a:t>
            </a:r>
            <a:r>
              <a:rPr lang="en-US" sz="2200" dirty="0" smtClean="0"/>
              <a:t>Some examples of </a:t>
            </a:r>
            <a:r>
              <a:rPr lang="en-US" sz="2200" dirty="0"/>
              <a:t>the activation functions are: step, sigmoid, tan hyperbolic and Gaussian function.</a:t>
            </a:r>
            <a:r>
              <a:rPr lang="en-US" sz="2200" dirty="0" smtClean="0"/>
              <a:t> </a:t>
            </a:r>
          </a:p>
          <a:p>
            <a:pPr>
              <a:buNone/>
            </a:pPr>
            <a:endParaRPr lang="en-US" sz="2200" b="1" dirty="0" smtClean="0">
              <a:solidFill>
                <a:schemeClr val="bg2">
                  <a:lumMod val="75000"/>
                  <a:lumOff val="25000"/>
                </a:schemeClr>
              </a:solidFill>
            </a:endParaRPr>
          </a:p>
          <a:p>
            <a:pPr>
              <a:buNone/>
            </a:pPr>
            <a:r>
              <a:rPr lang="en-US" sz="3300" b="1" u="sng" dirty="0" smtClean="0">
                <a:solidFill>
                  <a:schemeClr val="bg2">
                    <a:lumMod val="75000"/>
                    <a:lumOff val="25000"/>
                  </a:schemeClr>
                </a:solidFill>
              </a:rPr>
              <a:t>FUZZY </a:t>
            </a:r>
            <a:r>
              <a:rPr lang="en-US" sz="3300" b="1" u="sng" dirty="0">
                <a:solidFill>
                  <a:schemeClr val="bg2">
                    <a:lumMod val="75000"/>
                    <a:lumOff val="25000"/>
                  </a:schemeClr>
                </a:solidFill>
              </a:rPr>
              <a:t>LOGIC</a:t>
            </a:r>
            <a:r>
              <a:rPr lang="en-US" sz="3300" u="sng" dirty="0" smtClean="0">
                <a:solidFill>
                  <a:schemeClr val="bg2">
                    <a:lumMod val="75000"/>
                    <a:lumOff val="25000"/>
                  </a:schemeClr>
                </a:solidFill>
              </a:rPr>
              <a:t> </a:t>
            </a:r>
            <a:r>
              <a:rPr lang="en-US" sz="2200" dirty="0" smtClean="0"/>
              <a:t/>
            </a:r>
            <a:br>
              <a:rPr lang="en-US" sz="2200" dirty="0" smtClean="0"/>
            </a:br>
            <a:endParaRPr lang="en-US" sz="2200" dirty="0" smtClean="0"/>
          </a:p>
          <a:p>
            <a:pPr>
              <a:buNone/>
            </a:pPr>
            <a:r>
              <a:rPr lang="en-US" sz="2200" dirty="0" smtClean="0"/>
              <a:t>     </a:t>
            </a:r>
            <a:r>
              <a:rPr lang="en-US" sz="2200" dirty="0"/>
              <a:t>Fuzzy systems allow the use of fuzzy </a:t>
            </a:r>
            <a:r>
              <a:rPr lang="en-US" sz="2200" dirty="0" smtClean="0"/>
              <a:t>sets to </a:t>
            </a:r>
            <a:r>
              <a:rPr lang="en-US" sz="2200" dirty="0"/>
              <a:t>draw conclusions and to make decisions. Fuzzy sets </a:t>
            </a:r>
            <a:r>
              <a:rPr lang="en-US" sz="2200" dirty="0" smtClean="0"/>
              <a:t>differ from </a:t>
            </a:r>
            <a:r>
              <a:rPr lang="en-US" sz="2200" dirty="0"/>
              <a:t>classical sets in that they allow an object to be a </a:t>
            </a:r>
            <a:r>
              <a:rPr lang="en-US" sz="2200" dirty="0" smtClean="0"/>
              <a:t>partial member </a:t>
            </a:r>
            <a:r>
              <a:rPr lang="en-US" sz="2200" dirty="0"/>
              <a:t>of a set.</a:t>
            </a:r>
            <a:r>
              <a:rPr lang="en-US" sz="2200" dirty="0" smtClean="0"/>
              <a:t> </a:t>
            </a:r>
            <a:r>
              <a:rPr lang="en-US" sz="2200" dirty="0"/>
              <a:t>Fuzzy rules are of the general form: </a:t>
            </a:r>
            <a:r>
              <a:rPr lang="en-US" sz="2200" i="1" dirty="0"/>
              <a:t>if </a:t>
            </a:r>
            <a:r>
              <a:rPr lang="en-US" sz="2200" dirty="0"/>
              <a:t>antecedent(s</a:t>
            </a:r>
            <a:r>
              <a:rPr lang="en-US" sz="2200" dirty="0" smtClean="0"/>
              <a:t>) </a:t>
            </a:r>
            <a:r>
              <a:rPr lang="en-US" sz="2200" i="1" dirty="0" smtClean="0"/>
              <a:t>then  </a:t>
            </a:r>
            <a:r>
              <a:rPr lang="en-US" sz="2200" dirty="0" smtClean="0"/>
              <a:t>consequent(s</a:t>
            </a:r>
            <a:r>
              <a:rPr lang="en-US" sz="2200" dirty="0"/>
              <a:t>), where antecedents and consequents </a:t>
            </a:r>
            <a:r>
              <a:rPr lang="en-US" sz="2200" dirty="0" smtClean="0"/>
              <a:t>are propositions </a:t>
            </a:r>
            <a:r>
              <a:rPr lang="en-US" sz="2200" dirty="0"/>
              <a:t>containing linguistic variables. Antecedents of </a:t>
            </a:r>
            <a:r>
              <a:rPr lang="en-US" sz="2200" dirty="0" smtClean="0"/>
              <a:t>a fuzzy </a:t>
            </a:r>
            <a:r>
              <a:rPr lang="en-US" sz="2200" dirty="0"/>
              <a:t>rule form a combination of fuzzy sets through the </a:t>
            </a:r>
            <a:r>
              <a:rPr lang="en-US" sz="2200" dirty="0" smtClean="0"/>
              <a:t>use of </a:t>
            </a:r>
            <a:r>
              <a:rPr lang="en-US" sz="2200" dirty="0"/>
              <a:t>logic operations. Thus, fuzzy sets and fuzzy rules </a:t>
            </a:r>
            <a:r>
              <a:rPr lang="en-US" sz="2200" dirty="0" smtClean="0"/>
              <a:t>together form </a:t>
            </a:r>
            <a:r>
              <a:rPr lang="en-US" sz="2200" dirty="0"/>
              <a:t>the knowledge base of a rule-based inference system </a:t>
            </a:r>
            <a:r>
              <a:rPr lang="en-US" dirty="0" smtClean="0"/>
              <a:t/>
            </a:r>
            <a:br>
              <a:rPr lang="en-US" dirty="0" smtClean="0"/>
            </a:br>
            <a:r>
              <a:rPr lang="en-US" dirty="0" smtClean="0"/>
              <a:t> </a:t>
            </a:r>
            <a:br>
              <a:rPr lang="en-US" dirty="0" smtClean="0"/>
            </a:br>
            <a:r>
              <a:rPr lang="en-US" dirty="0" smtClean="0"/>
              <a:t> </a:t>
            </a:r>
            <a:br>
              <a:rPr lang="en-US" dirty="0" smtClean="0"/>
            </a:br>
            <a:endParaRPr lang="en-US" dirty="0"/>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17-10-29 (6).png"/>
          <p:cNvPicPr>
            <a:picLocks noGrp="1" noChangeAspect="1"/>
          </p:cNvPicPr>
          <p:nvPr>
            <p:ph idx="1"/>
          </p:nvPr>
        </p:nvPicPr>
        <p:blipFill>
          <a:blip r:embed="rId2"/>
          <a:stretch>
            <a:fillRect/>
          </a:stretch>
        </p:blipFill>
        <p:spPr>
          <a:xfrm>
            <a:off x="304800" y="332574"/>
            <a:ext cx="8305799" cy="6308604"/>
          </a:xfr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EVOLUTIONARY ALGORITHMS</a:t>
            </a:r>
            <a:r>
              <a:rPr lang="en-US" dirty="0" smtClean="0"/>
              <a:t> </a:t>
            </a:r>
            <a:endParaRPr lang="en-US" dirty="0"/>
          </a:p>
        </p:txBody>
      </p:sp>
      <p:sp>
        <p:nvSpPr>
          <p:cNvPr id="3" name="Content Placeholder 2"/>
          <p:cNvSpPr>
            <a:spLocks noGrp="1"/>
          </p:cNvSpPr>
          <p:nvPr>
            <p:ph idx="1"/>
          </p:nvPr>
        </p:nvSpPr>
        <p:spPr>
          <a:xfrm>
            <a:off x="457200" y="990600"/>
            <a:ext cx="8229600" cy="5867400"/>
          </a:xfrm>
        </p:spPr>
        <p:txBody>
          <a:bodyPr>
            <a:normAutofit fontScale="92500" lnSpcReduction="20000"/>
          </a:bodyPr>
          <a:lstStyle/>
          <a:p>
            <a:pPr algn="just">
              <a:buNone/>
            </a:pPr>
            <a:r>
              <a:rPr lang="en-US" dirty="0" smtClean="0"/>
              <a:t>       Evolutionary </a:t>
            </a:r>
            <a:r>
              <a:rPr lang="en-US" dirty="0"/>
              <a:t>algorithms model the natural evolution, which is the process of </a:t>
            </a:r>
            <a:r>
              <a:rPr lang="en-US" dirty="0" smtClean="0"/>
              <a:t>adaptation with </a:t>
            </a:r>
            <a:r>
              <a:rPr lang="en-US" dirty="0"/>
              <a:t>the aim of improving survival capabilities through processes such as natural </a:t>
            </a:r>
            <a:r>
              <a:rPr lang="en-US" dirty="0" smtClean="0"/>
              <a:t>selection, survival-of-the-fittest</a:t>
            </a:r>
            <a:r>
              <a:rPr lang="en-US" dirty="0"/>
              <a:t>, reproduction, mutation, competition and symbiosis. EC encompasses </a:t>
            </a:r>
            <a:r>
              <a:rPr lang="en-US" dirty="0" smtClean="0"/>
              <a:t>a variety </a:t>
            </a:r>
            <a:r>
              <a:rPr lang="en-US" dirty="0"/>
              <a:t>of EAs that share a common underlying idea of survival-of-the-fittest.</a:t>
            </a:r>
            <a:r>
              <a:rPr lang="en-US" dirty="0" smtClean="0"/>
              <a:t> </a:t>
            </a:r>
          </a:p>
          <a:p>
            <a:pPr>
              <a:buNone/>
            </a:pPr>
            <a:r>
              <a:rPr lang="en-US" b="1" dirty="0" smtClean="0">
                <a:solidFill>
                  <a:schemeClr val="bg2">
                    <a:lumMod val="75000"/>
                    <a:lumOff val="25000"/>
                  </a:schemeClr>
                </a:solidFill>
              </a:rPr>
              <a:t>Following </a:t>
            </a:r>
            <a:r>
              <a:rPr lang="en-US" b="1" dirty="0">
                <a:solidFill>
                  <a:schemeClr val="bg2">
                    <a:lumMod val="75000"/>
                    <a:lumOff val="25000"/>
                  </a:schemeClr>
                </a:solidFill>
              </a:rPr>
              <a:t>are the major classes of EAs.</a:t>
            </a:r>
            <a:r>
              <a:rPr lang="en-US" dirty="0"/>
              <a:t/>
            </a:r>
            <a:br>
              <a:rPr lang="en-US" dirty="0"/>
            </a:br>
            <a:endParaRPr lang="en-US" dirty="0" smtClean="0"/>
          </a:p>
          <a:p>
            <a:pPr>
              <a:buNone/>
            </a:pPr>
            <a:r>
              <a:rPr lang="en-US" dirty="0" smtClean="0"/>
              <a:t>     • </a:t>
            </a:r>
            <a:r>
              <a:rPr lang="en-US" dirty="0"/>
              <a:t>Genetic algorithms (GA), which model genetic evolution</a:t>
            </a:r>
            <a:br>
              <a:rPr lang="en-US" dirty="0"/>
            </a:br>
            <a:r>
              <a:rPr lang="en-US" dirty="0"/>
              <a:t>• Genetic programming whose individual chromosomes are computer </a:t>
            </a:r>
            <a:r>
              <a:rPr lang="en-US" dirty="0" smtClean="0"/>
              <a:t>  	programs</a:t>
            </a:r>
            <a:r>
              <a:rPr lang="en-US" dirty="0"/>
              <a:t/>
            </a:r>
            <a:br>
              <a:rPr lang="en-US" dirty="0"/>
            </a:br>
            <a:r>
              <a:rPr lang="en-US" dirty="0"/>
              <a:t>• Evolutionary programming which model adaptive </a:t>
            </a:r>
            <a:r>
              <a:rPr lang="en-US" dirty="0" smtClean="0"/>
              <a:t>behavior </a:t>
            </a:r>
            <a:r>
              <a:rPr lang="en-US" dirty="0"/>
              <a:t>in </a:t>
            </a:r>
            <a:r>
              <a:rPr lang="en-US" dirty="0" smtClean="0"/>
              <a:t>	evolution</a:t>
            </a:r>
            <a:r>
              <a:rPr lang="en-US" dirty="0"/>
              <a:t/>
            </a:r>
            <a:br>
              <a:rPr lang="en-US" dirty="0"/>
            </a:br>
            <a:r>
              <a:rPr lang="en-US" dirty="0"/>
              <a:t>• Evolutionary strategies which model strategy parameters that control </a:t>
            </a:r>
            <a:r>
              <a:rPr lang="en-US" dirty="0" smtClean="0"/>
              <a:t> 	variation in</a:t>
            </a:r>
            <a:r>
              <a:rPr lang="en-US" dirty="0"/>
              <a:t> </a:t>
            </a:r>
            <a:r>
              <a:rPr lang="en-US" dirty="0" smtClean="0"/>
              <a:t>evolution</a:t>
            </a:r>
            <a:r>
              <a:rPr lang="en-US" dirty="0"/>
              <a:t/>
            </a:r>
            <a:br>
              <a:rPr lang="en-US" dirty="0"/>
            </a:br>
            <a:r>
              <a:rPr lang="en-US" dirty="0"/>
              <a:t>• Differential evolution which is identical to GA except for the </a:t>
            </a:r>
            <a:r>
              <a:rPr lang="en-US" dirty="0" smtClean="0"/>
              <a:t>	reproduction 	mechanism</a:t>
            </a:r>
            <a:r>
              <a:rPr lang="en-US" dirty="0"/>
              <a:t/>
            </a:r>
            <a:br>
              <a:rPr lang="en-US" dirty="0"/>
            </a:br>
            <a:r>
              <a:rPr lang="en-US" dirty="0"/>
              <a:t>• Cultural evolution which models the evolution of culture of a </a:t>
            </a:r>
            <a:r>
              <a:rPr lang="en-US" dirty="0" smtClean="0"/>
              <a:t>	population </a:t>
            </a:r>
            <a:r>
              <a:rPr lang="en-US" dirty="0"/>
              <a:t>and </a:t>
            </a:r>
            <a:r>
              <a:rPr lang="en-US" dirty="0" smtClean="0"/>
              <a:t>culture’s influence </a:t>
            </a:r>
            <a:r>
              <a:rPr lang="en-US" dirty="0"/>
              <a:t>on genetic and adaptive </a:t>
            </a:r>
            <a:r>
              <a:rPr lang="en-US" dirty="0" smtClean="0"/>
              <a:t>	evolution </a:t>
            </a:r>
            <a:r>
              <a:rPr lang="en-US" dirty="0"/>
              <a:t>of individuals</a:t>
            </a:r>
            <a:br>
              <a:rPr lang="en-US" dirty="0"/>
            </a:br>
            <a:r>
              <a:rPr lang="en-US" dirty="0"/>
              <a:t>• Co evolution in which initially “dumb” individuals evolve through </a:t>
            </a:r>
            <a:r>
              <a:rPr lang="en-US" dirty="0" smtClean="0"/>
              <a:t>	cooperation or competition </a:t>
            </a:r>
            <a:r>
              <a:rPr lang="en-US" dirty="0"/>
              <a:t>and become fit enough to survive</a:t>
            </a:r>
            <a:r>
              <a:rPr lang="en-US" dirty="0" smtClean="0"/>
              <a:t> </a:t>
            </a:r>
            <a:br>
              <a:rPr lang="en-US" dirty="0" smtClean="0"/>
            </a:br>
            <a:endParaRPr lang="en-US"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SWARM </a:t>
            </a:r>
            <a:r>
              <a:rPr lang="en-US" b="1" dirty="0" smtClean="0"/>
              <a:t>INTELLIGENCE</a:t>
            </a:r>
            <a:endParaRPr lang="en-US" dirty="0"/>
          </a:p>
        </p:txBody>
      </p:sp>
      <p:sp>
        <p:nvSpPr>
          <p:cNvPr id="3" name="Content Placeholder 2"/>
          <p:cNvSpPr>
            <a:spLocks noGrp="1"/>
          </p:cNvSpPr>
          <p:nvPr>
            <p:ph idx="1"/>
          </p:nvPr>
        </p:nvSpPr>
        <p:spPr>
          <a:xfrm>
            <a:off x="457200" y="914400"/>
            <a:ext cx="8229600" cy="6096000"/>
          </a:xfrm>
        </p:spPr>
        <p:txBody>
          <a:bodyPr>
            <a:normAutofit/>
          </a:bodyPr>
          <a:lstStyle/>
          <a:p>
            <a:pPr>
              <a:buNone/>
            </a:pPr>
            <a:r>
              <a:rPr lang="en-US" sz="1800" dirty="0" smtClean="0"/>
              <a:t>            Swarm </a:t>
            </a:r>
            <a:r>
              <a:rPr lang="en-US" sz="1800" dirty="0"/>
              <a:t>Intelligence (SI) originated from the study of collective behavior </a:t>
            </a:r>
            <a:r>
              <a:rPr lang="en-US" sz="1800" dirty="0" smtClean="0"/>
              <a:t>of societies of biological </a:t>
            </a:r>
            <a:r>
              <a:rPr lang="en-US" sz="1800" dirty="0"/>
              <a:t>species such as flocks of birds, shoals of fish and colonies of ants. SI is </a:t>
            </a:r>
            <a:r>
              <a:rPr lang="en-US" sz="1800" dirty="0" smtClean="0"/>
              <a:t>the property </a:t>
            </a:r>
            <a:r>
              <a:rPr lang="en-US" sz="1800" dirty="0"/>
              <a:t>of a system whereby collective behaviors of unsophisticated agents </a:t>
            </a:r>
            <a:r>
              <a:rPr lang="en-US" sz="1800" dirty="0" smtClean="0"/>
              <a:t>interacting locally </a:t>
            </a:r>
            <a:r>
              <a:rPr lang="en-US" sz="1800" dirty="0"/>
              <a:t>with their environment cause coherent functional global patterns to emerge.</a:t>
            </a:r>
            <a:r>
              <a:rPr lang="en-US" sz="1800" dirty="0" smtClean="0"/>
              <a:t> </a:t>
            </a:r>
          </a:p>
          <a:p>
            <a:pPr>
              <a:buNone/>
            </a:pPr>
            <a:r>
              <a:rPr lang="en-US" sz="1800" b="1" dirty="0">
                <a:solidFill>
                  <a:schemeClr val="bg2">
                    <a:lumMod val="75000"/>
                    <a:lumOff val="25000"/>
                  </a:schemeClr>
                </a:solidFill>
              </a:rPr>
              <a:t>Particle Swarm Optimization</a:t>
            </a:r>
            <a:r>
              <a:rPr lang="en-US" sz="1800" dirty="0" smtClean="0">
                <a:solidFill>
                  <a:schemeClr val="bg2">
                    <a:lumMod val="75000"/>
                    <a:lumOff val="25000"/>
                  </a:schemeClr>
                </a:solidFill>
              </a:rPr>
              <a:t> </a:t>
            </a:r>
            <a:r>
              <a:rPr lang="en-US" sz="1800" dirty="0" smtClean="0"/>
              <a:t/>
            </a:r>
            <a:br>
              <a:rPr lang="en-US" sz="1800" dirty="0" smtClean="0"/>
            </a:br>
            <a:r>
              <a:rPr lang="en-US" sz="1800" dirty="0" smtClean="0"/>
              <a:t> </a:t>
            </a:r>
            <a:r>
              <a:rPr lang="en-US" sz="1800" dirty="0"/>
              <a:t>The basic PSO consists of a population (or a swarm) of </a:t>
            </a:r>
            <a:r>
              <a:rPr lang="en-US" sz="1800" dirty="0" smtClean="0"/>
              <a:t>s  particles</a:t>
            </a:r>
            <a:r>
              <a:rPr lang="en-US" sz="1800" dirty="0"/>
              <a:t>, each of which represents a candidate solution. The particles explore an </a:t>
            </a:r>
            <a:r>
              <a:rPr lang="en-US" sz="1800" dirty="0" smtClean="0"/>
              <a:t>n dimensional </a:t>
            </a:r>
            <a:r>
              <a:rPr lang="en-US" sz="1800" dirty="0"/>
              <a:t>space in search of the global solution, where n represents the number </a:t>
            </a:r>
            <a:r>
              <a:rPr lang="en-US" sz="1800" dirty="0" smtClean="0"/>
              <a:t>of parameters </a:t>
            </a:r>
            <a:r>
              <a:rPr lang="en-US" sz="1800" dirty="0"/>
              <a:t>to be optimized. Each particle </a:t>
            </a:r>
            <a:r>
              <a:rPr lang="en-US" sz="1800" dirty="0" err="1"/>
              <a:t>i</a:t>
            </a:r>
            <a:r>
              <a:rPr lang="en-US" sz="1800" dirty="0"/>
              <a:t> occupies position </a:t>
            </a:r>
            <a:r>
              <a:rPr lang="en-US" sz="1800" dirty="0" err="1"/>
              <a:t>xid</a:t>
            </a:r>
            <a:r>
              <a:rPr lang="en-US" sz="1800" dirty="0"/>
              <a:t> and moves with a </a:t>
            </a:r>
            <a:r>
              <a:rPr lang="en-US" sz="1800" dirty="0" smtClean="0"/>
              <a:t>velocity </a:t>
            </a:r>
            <a:r>
              <a:rPr lang="en-US" sz="1800" dirty="0" err="1" smtClean="0"/>
              <a:t>vid</a:t>
            </a:r>
            <a:r>
              <a:rPr lang="en-US" sz="1800" dirty="0"/>
              <a:t>, 1 ≤ </a:t>
            </a:r>
            <a:r>
              <a:rPr lang="en-US" sz="1800" dirty="0" err="1"/>
              <a:t>i</a:t>
            </a:r>
            <a:r>
              <a:rPr lang="en-US" sz="1800" dirty="0"/>
              <a:t> ≤ s and 1 ≤ d ≤ n. Particles are initially assigned random positions and </a:t>
            </a:r>
            <a:r>
              <a:rPr lang="en-US" sz="1800" dirty="0" smtClean="0"/>
              <a:t>velocities within </a:t>
            </a:r>
            <a:r>
              <a:rPr lang="en-US" sz="1800" dirty="0"/>
              <a:t>fixed boundaries, i.e</a:t>
            </a:r>
            <a:r>
              <a:rPr lang="en-US" sz="1800" dirty="0" smtClean="0"/>
              <a:t>.,</a:t>
            </a:r>
          </a:p>
          <a:p>
            <a:pPr>
              <a:buNone/>
            </a:pPr>
            <a:r>
              <a:rPr lang="en-US" sz="1800" dirty="0" smtClean="0"/>
              <a:t> </a:t>
            </a:r>
          </a:p>
          <a:p>
            <a:pPr algn="ctr">
              <a:buNone/>
            </a:pPr>
            <a:r>
              <a:rPr lang="en-US" sz="1800" b="1" dirty="0" smtClean="0"/>
              <a:t>    </a:t>
            </a:r>
            <a:r>
              <a:rPr lang="en-US" sz="1800" b="1" dirty="0" err="1" smtClean="0"/>
              <a:t>xmin</a:t>
            </a:r>
            <a:r>
              <a:rPr lang="en-US" sz="1800" b="1" dirty="0" smtClean="0"/>
              <a:t> </a:t>
            </a:r>
            <a:r>
              <a:rPr lang="en-US" sz="1800" b="1" dirty="0"/>
              <a:t>≤ </a:t>
            </a:r>
            <a:r>
              <a:rPr lang="en-US" sz="1800" b="1" dirty="0" err="1"/>
              <a:t>xid</a:t>
            </a:r>
            <a:r>
              <a:rPr lang="en-US" sz="1800" b="1" dirty="0"/>
              <a:t> ≤ </a:t>
            </a:r>
            <a:r>
              <a:rPr lang="en-US" sz="1800" b="1" dirty="0" err="1"/>
              <a:t>xmax</a:t>
            </a:r>
            <a:r>
              <a:rPr lang="en-US" sz="1800" b="1" dirty="0"/>
              <a:t> and </a:t>
            </a:r>
            <a:r>
              <a:rPr lang="en-US" sz="1800" b="1" dirty="0" err="1"/>
              <a:t>vmin</a:t>
            </a:r>
            <a:r>
              <a:rPr lang="en-US" sz="1800" b="1" dirty="0"/>
              <a:t> ≤ </a:t>
            </a:r>
            <a:r>
              <a:rPr lang="en-US" sz="1800" b="1" dirty="0" err="1"/>
              <a:t>vid</a:t>
            </a:r>
            <a:r>
              <a:rPr lang="en-US" sz="1800" b="1" dirty="0"/>
              <a:t> ≤ </a:t>
            </a:r>
            <a:r>
              <a:rPr lang="en-US" sz="1800" b="1" dirty="0" err="1"/>
              <a:t>vmax</a:t>
            </a:r>
            <a:r>
              <a:rPr lang="en-US" sz="1800" b="1" dirty="0"/>
              <a:t> (in most cases </a:t>
            </a:r>
            <a:r>
              <a:rPr lang="en-US" sz="1800" b="1" dirty="0" err="1"/>
              <a:t>vmin</a:t>
            </a:r>
            <a:r>
              <a:rPr lang="en-US" sz="1800" b="1" dirty="0"/>
              <a:t> = -</a:t>
            </a:r>
            <a:r>
              <a:rPr lang="en-US" sz="1800" b="1" dirty="0" err="1"/>
              <a:t>vmax</a:t>
            </a:r>
            <a:r>
              <a:rPr lang="en-US" sz="1800" b="1" dirty="0"/>
              <a:t>).</a:t>
            </a:r>
            <a:r>
              <a:rPr lang="en-US" sz="1800" b="1" dirty="0" smtClean="0"/>
              <a:t> </a:t>
            </a:r>
            <a:endParaRPr lang="en-US" sz="1800" b="1" dirty="0"/>
          </a:p>
          <a:p>
            <a:pPr>
              <a:buNone/>
            </a:pPr>
            <a:r>
              <a:rPr lang="en-US" sz="1800" dirty="0" smtClean="0"/>
              <a:t>	Fitness </a:t>
            </a:r>
            <a:r>
              <a:rPr lang="en-US" sz="1800" dirty="0"/>
              <a:t>of a particle is determined from its position. The fitness is defined in such a </a:t>
            </a:r>
            <a:r>
              <a:rPr lang="en-US" sz="1800" dirty="0" smtClean="0"/>
              <a:t>way that </a:t>
            </a:r>
            <a:r>
              <a:rPr lang="en-US" sz="1800" dirty="0"/>
              <a:t>a particle closer to the solution has higher fitness value than a particle that is far away. </a:t>
            </a:r>
            <a:r>
              <a:rPr lang="en-US" sz="1800" dirty="0" smtClean="0"/>
              <a:t>In each </a:t>
            </a:r>
            <a:r>
              <a:rPr lang="en-US" sz="1800" dirty="0"/>
              <a:t>iteration, velocities and positions of all particles are updated to persuade them to </a:t>
            </a:r>
            <a:r>
              <a:rPr lang="en-US" sz="1800" dirty="0" smtClean="0"/>
              <a:t>achieve better </a:t>
            </a:r>
            <a:r>
              <a:rPr lang="en-US" sz="1800" dirty="0"/>
              <a:t>fitness.</a:t>
            </a:r>
            <a:r>
              <a:rPr lang="en-US" sz="1800" dirty="0" smtClean="0"/>
              <a:t> </a:t>
            </a:r>
            <a:r>
              <a:rPr lang="en-US" sz="1600" dirty="0" smtClean="0"/>
              <a:t/>
            </a:r>
            <a:br>
              <a:rPr lang="en-US" sz="1600" dirty="0" smtClean="0"/>
            </a:br>
            <a:r>
              <a:rPr lang="en-US" sz="1600" dirty="0" smtClean="0"/>
              <a:t> </a:t>
            </a:r>
            <a:br>
              <a:rPr lang="en-US" sz="1600" dirty="0" smtClean="0"/>
            </a:br>
            <a:r>
              <a:rPr lang="en-US" sz="1600" dirty="0" smtClean="0"/>
              <a:t> </a:t>
            </a:r>
            <a:br>
              <a:rPr lang="en-US" sz="1600" dirty="0" smtClean="0"/>
            </a:br>
            <a:endParaRPr lang="en-US" sz="1600" dirty="0"/>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562600"/>
          </a:xfrm>
        </p:spPr>
        <p:txBody>
          <a:bodyPr>
            <a:normAutofit/>
          </a:bodyPr>
          <a:lstStyle/>
          <a:p>
            <a:pPr>
              <a:buNone/>
            </a:pPr>
            <a:r>
              <a:rPr lang="en-US" b="1" dirty="0">
                <a:solidFill>
                  <a:schemeClr val="bg2">
                    <a:lumMod val="75000"/>
                    <a:lumOff val="25000"/>
                  </a:schemeClr>
                </a:solidFill>
              </a:rPr>
              <a:t>Ant Colony Optimization</a:t>
            </a:r>
            <a:r>
              <a:rPr lang="en-US" dirty="0" smtClean="0">
                <a:solidFill>
                  <a:schemeClr val="bg2">
                    <a:lumMod val="75000"/>
                    <a:lumOff val="25000"/>
                  </a:schemeClr>
                </a:solidFill>
              </a:rPr>
              <a:t> </a:t>
            </a:r>
            <a:r>
              <a:rPr lang="en-US" dirty="0" smtClean="0"/>
              <a:t>:</a:t>
            </a:r>
          </a:p>
          <a:p>
            <a:pPr>
              <a:buNone/>
            </a:pPr>
            <a:r>
              <a:rPr lang="en-US" sz="2100" dirty="0" smtClean="0"/>
              <a:t>	ACO </a:t>
            </a:r>
            <a:r>
              <a:rPr lang="en-US" sz="2100" dirty="0"/>
              <a:t>was introduced as a </a:t>
            </a:r>
            <a:r>
              <a:rPr lang="en-US" sz="2100" dirty="0" smtClean="0"/>
              <a:t>met heuristic </a:t>
            </a:r>
            <a:r>
              <a:rPr lang="en-US" sz="2100" dirty="0"/>
              <a:t>for solving</a:t>
            </a:r>
            <a:br>
              <a:rPr lang="en-US" sz="2100" dirty="0"/>
            </a:br>
            <a:r>
              <a:rPr lang="en-US" sz="2100" dirty="0"/>
              <a:t>combinatorial optimization problems. Foraging ants initially explore surroundings of </a:t>
            </a:r>
            <a:r>
              <a:rPr lang="en-US" sz="2100" dirty="0" smtClean="0"/>
              <a:t>their nest </a:t>
            </a:r>
            <a:r>
              <a:rPr lang="en-US" sz="2100" dirty="0"/>
              <a:t>in a random manner. When an ant finds a source of food, it evaluates quantity </a:t>
            </a:r>
            <a:r>
              <a:rPr lang="en-US" sz="2100" dirty="0" smtClean="0"/>
              <a:t>and quality </a:t>
            </a:r>
            <a:r>
              <a:rPr lang="en-US" sz="2100" dirty="0"/>
              <a:t>of the food and carries some food to the nest. While returning to the nest, the </a:t>
            </a:r>
            <a:r>
              <a:rPr lang="en-US" sz="2100" dirty="0" smtClean="0"/>
              <a:t>ant deposits </a:t>
            </a:r>
            <a:r>
              <a:rPr lang="en-US" sz="2100" dirty="0"/>
              <a:t>a trail of chemical pheromone, which guides other ants to the food source. </a:t>
            </a:r>
            <a:r>
              <a:rPr lang="en-US" sz="2100" dirty="0" smtClean="0"/>
              <a:t>This characteristic </a:t>
            </a:r>
            <a:r>
              <a:rPr lang="en-US" sz="2100" dirty="0"/>
              <a:t>of ant colonies is exploited in artificial ant colonies to solve </a:t>
            </a:r>
            <a:r>
              <a:rPr lang="en-US" sz="2100" dirty="0" smtClean="0"/>
              <a:t>combinatorial optimization </a:t>
            </a:r>
            <a:r>
              <a:rPr lang="en-US" sz="2100" dirty="0"/>
              <a:t>problems. Consider that two paths A and B exist between a nest and a </a:t>
            </a:r>
            <a:r>
              <a:rPr lang="en-US" sz="2100" dirty="0" smtClean="0"/>
              <a:t>food source</a:t>
            </a:r>
            <a:r>
              <a:rPr lang="en-US" sz="2100" dirty="0"/>
              <a:t>, and </a:t>
            </a:r>
            <a:r>
              <a:rPr lang="en-US" sz="2100" dirty="0" err="1"/>
              <a:t>nA</a:t>
            </a:r>
            <a:r>
              <a:rPr lang="en-US" sz="2100" dirty="0"/>
              <a:t>(t) and </a:t>
            </a:r>
            <a:r>
              <a:rPr lang="en-US" sz="2100" dirty="0" err="1"/>
              <a:t>nB</a:t>
            </a:r>
            <a:r>
              <a:rPr lang="en-US" sz="2100" dirty="0"/>
              <a:t>(t) number of ants use them at time step t respectively, then </a:t>
            </a:r>
            <a:r>
              <a:rPr lang="en-US" sz="2100" dirty="0" smtClean="0"/>
              <a:t>the probability </a:t>
            </a:r>
            <a:r>
              <a:rPr lang="en-US" sz="2100" dirty="0"/>
              <a:t>of ant choosing path A at the time step t + 1 is given by</a:t>
            </a:r>
            <a:r>
              <a:rPr lang="en-US" sz="2100" dirty="0" smtClean="0"/>
              <a:t> </a:t>
            </a:r>
            <a:br>
              <a:rPr lang="en-US" sz="2100" dirty="0" smtClean="0"/>
            </a:br>
            <a:endParaRPr lang="en-US" sz="2100" dirty="0"/>
          </a:p>
        </p:txBody>
      </p:sp>
      <p:pic>
        <p:nvPicPr>
          <p:cNvPr id="4" name="Picture 3" descr="2017-10-29 (7).png"/>
          <p:cNvPicPr>
            <a:picLocks noChangeAspect="1"/>
          </p:cNvPicPr>
          <p:nvPr/>
        </p:nvPicPr>
        <p:blipFill>
          <a:blip r:embed="rId2"/>
          <a:stretch>
            <a:fillRect/>
          </a:stretch>
        </p:blipFill>
        <p:spPr>
          <a:xfrm>
            <a:off x="1295400" y="5562600"/>
            <a:ext cx="6670196" cy="1067231"/>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u="sng" dirty="0" smtClean="0">
                <a:solidFill>
                  <a:schemeClr val="tx2">
                    <a:lumMod val="60000"/>
                    <a:lumOff val="40000"/>
                  </a:schemeClr>
                </a:solidFill>
              </a:rPr>
              <a:t>1.</a:t>
            </a:r>
            <a:r>
              <a:rPr lang="en-IN" u="sng" dirty="0">
                <a:solidFill>
                  <a:schemeClr val="tx2">
                    <a:lumMod val="60000"/>
                    <a:lumOff val="40000"/>
                  </a:schemeClr>
                </a:solidFill>
              </a:rPr>
              <a:t> EVOLUTIONARY ALGORITHM FOR NETWORK DESIGN</a:t>
            </a:r>
          </a:p>
          <a:p>
            <a:pPr marL="0" indent="0">
              <a:buNone/>
            </a:pPr>
            <a:r>
              <a:rPr lang="en-IN" dirty="0" smtClean="0"/>
              <a:t>	A </a:t>
            </a:r>
            <a:r>
              <a:rPr lang="en-IN" dirty="0"/>
              <a:t>decision support system based on Genetic Algorithm is proposed. The </a:t>
            </a:r>
            <a:r>
              <a:rPr lang="en-IN" dirty="0" smtClean="0"/>
              <a:t>decision support </a:t>
            </a:r>
            <a:r>
              <a:rPr lang="en-IN" dirty="0"/>
              <a:t>system is meant for the use of a process engineer who interacts with it to </a:t>
            </a:r>
            <a:r>
              <a:rPr lang="en-IN" dirty="0" smtClean="0"/>
              <a:t>determine. </a:t>
            </a:r>
            <a:r>
              <a:rPr lang="en-IN" dirty="0"/>
              <a:t>optimal sensor network design as outlined in </a:t>
            </a:r>
            <a:r>
              <a:rPr lang="en-IN" dirty="0" smtClean="0"/>
              <a:t>Figure</a:t>
            </a:r>
          </a:p>
          <a:p>
            <a:pPr marL="0" indent="0">
              <a:buNone/>
            </a:pPr>
            <a:endParaRPr lang="en-IN" dirty="0"/>
          </a:p>
          <a:p>
            <a:pPr marL="0" indent="0">
              <a:buNone/>
            </a:pPr>
            <a:endParaRPr lang="en-IN" dirty="0"/>
          </a:p>
          <a:p>
            <a:endParaRPr lang="en-US" dirty="0"/>
          </a:p>
        </p:txBody>
      </p:sp>
      <p:sp>
        <p:nvSpPr>
          <p:cNvPr id="2" name="TextBox 1"/>
          <p:cNvSpPr txBox="1"/>
          <p:nvPr/>
        </p:nvSpPr>
        <p:spPr>
          <a:xfrm>
            <a:off x="457200" y="-25758"/>
            <a:ext cx="8382000" cy="1077218"/>
          </a:xfrm>
          <a:prstGeom prst="rect">
            <a:avLst/>
          </a:prstGeom>
          <a:noFill/>
        </p:spPr>
        <p:txBody>
          <a:bodyPr wrap="square" rtlCol="0">
            <a:spAutoFit/>
          </a:bodyPr>
          <a:lstStyle/>
          <a:p>
            <a:r>
              <a:rPr lang="en-IN" sz="3200" b="1" dirty="0">
                <a:solidFill>
                  <a:schemeClr val="bg2">
                    <a:lumMod val="75000"/>
                    <a:lumOff val="25000"/>
                  </a:schemeClr>
                </a:solidFill>
                <a:latin typeface="+mj-lt"/>
              </a:rPr>
              <a:t>CI BASED SOLUTIONS FOR WSN CHALLENGES</a:t>
            </a:r>
          </a:p>
        </p:txBody>
      </p:sp>
      <p:pic>
        <p:nvPicPr>
          <p:cNvPr id="7" name="Image1"/>
          <p:cNvPicPr/>
          <p:nvPr/>
        </p:nvPicPr>
        <p:blipFill>
          <a:blip r:embed="rId2"/>
          <a:stretch>
            <a:fillRect/>
          </a:stretch>
        </p:blipFill>
        <p:spPr bwMode="auto">
          <a:xfrm>
            <a:off x="1295400" y="3124200"/>
            <a:ext cx="7848600" cy="3733800"/>
          </a:xfrm>
          <a:prstGeom prst="rect">
            <a:avLst/>
          </a:prstGeom>
        </p:spPr>
      </p:pic>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IN" dirty="0" smtClean="0"/>
              <a:t>	The </a:t>
            </a:r>
            <a:r>
              <a:rPr lang="en-IN" dirty="0"/>
              <a:t>process engineer introduces information about the process under stationary </a:t>
            </a:r>
            <a:r>
              <a:rPr lang="en-IN" dirty="0" smtClean="0"/>
              <a:t>operating conditions </a:t>
            </a:r>
            <a:r>
              <a:rPr lang="en-IN" dirty="0"/>
              <a:t>through a rigorous module called model generator, which involves </a:t>
            </a:r>
            <a:r>
              <a:rPr lang="en-IN" dirty="0" smtClean="0"/>
              <a:t>linear functionalities </a:t>
            </a:r>
            <a:r>
              <a:rPr lang="en-IN" dirty="0"/>
              <a:t>and non-linear </a:t>
            </a:r>
            <a:r>
              <a:rPr lang="en-IN" dirty="0" smtClean="0"/>
              <a:t>equations.</a:t>
            </a:r>
          </a:p>
          <a:p>
            <a:pPr marL="0" indent="0" algn="just">
              <a:spcAft>
                <a:spcPts val="0"/>
              </a:spcAft>
              <a:buNone/>
            </a:pPr>
            <a:r>
              <a:rPr lang="en-IN" dirty="0" smtClean="0"/>
              <a:t>	</a:t>
            </a:r>
            <a:r>
              <a:rPr lang="en-IN" dirty="0">
                <a:solidFill>
                  <a:srgbClr val="00000A"/>
                </a:solidFill>
                <a:latin typeface="Liberation Serif"/>
                <a:ea typeface="Noto Sans CJK SC Regular"/>
                <a:cs typeface="FreeSans"/>
              </a:rPr>
              <a:t>. </a:t>
            </a:r>
            <a:endParaRPr lang="en-IN" dirty="0" smtClean="0">
              <a:solidFill>
                <a:srgbClr val="00000A"/>
              </a:solidFill>
              <a:latin typeface="Liberation Serif"/>
              <a:ea typeface="Noto Sans CJK SC Regular"/>
              <a:cs typeface="FreeSans"/>
            </a:endParaRPr>
          </a:p>
          <a:p>
            <a:pPr marL="0" indent="0" algn="just">
              <a:spcAft>
                <a:spcPts val="0"/>
              </a:spcAft>
              <a:buNone/>
            </a:pPr>
            <a:endParaRPr lang="en-IN" dirty="0">
              <a:solidFill>
                <a:srgbClr val="00000A"/>
              </a:solidFill>
              <a:latin typeface="Liberation Serif"/>
              <a:ea typeface="Noto Sans CJK SC Regular"/>
              <a:cs typeface="FreeSans"/>
            </a:endParaRPr>
          </a:p>
          <a:p>
            <a:pPr marL="0" indent="0" algn="just">
              <a:spcAft>
                <a:spcPts val="0"/>
              </a:spcAft>
              <a:buNone/>
            </a:pPr>
            <a:r>
              <a:rPr lang="en-IN" dirty="0" smtClean="0">
                <a:solidFill>
                  <a:srgbClr val="00000A"/>
                </a:solidFill>
                <a:latin typeface="Liberation Serif"/>
                <a:ea typeface="Noto Sans CJK SC Regular"/>
                <a:cs typeface="FreeSans"/>
              </a:rPr>
              <a:t>	Then </a:t>
            </a:r>
            <a:r>
              <a:rPr lang="en-IN" dirty="0">
                <a:solidFill>
                  <a:srgbClr val="00000A"/>
                </a:solidFill>
                <a:latin typeface="Liberation Serif"/>
                <a:ea typeface="Noto Sans CJK SC Regular"/>
                <a:cs typeface="FreeSans"/>
              </a:rPr>
              <a:t>the engineer chooses the initial sensor network</a:t>
            </a:r>
          </a:p>
          <a:p>
            <a:pPr marL="0" indent="0" algn="just">
              <a:spcAft>
                <a:spcPts val="0"/>
              </a:spcAft>
              <a:buNone/>
            </a:pPr>
            <a:r>
              <a:rPr lang="en-IN" dirty="0">
                <a:solidFill>
                  <a:srgbClr val="00000A"/>
                </a:solidFill>
                <a:latin typeface="Liberation Serif"/>
                <a:ea typeface="Noto Sans CJK SC Regular"/>
                <a:cs typeface="FreeSans"/>
              </a:rPr>
              <a:t>from the candidates. The chosen configuration undergoes observability analysis </a:t>
            </a:r>
            <a:r>
              <a:rPr lang="en-IN" dirty="0" smtClean="0">
                <a:solidFill>
                  <a:srgbClr val="00000A"/>
                </a:solidFill>
                <a:latin typeface="Liberation Serif"/>
                <a:ea typeface="Noto Sans CJK SC Regular"/>
                <a:cs typeface="FreeSans"/>
              </a:rPr>
              <a:t>which determines </a:t>
            </a:r>
            <a:r>
              <a:rPr lang="en-IN" dirty="0">
                <a:solidFill>
                  <a:srgbClr val="00000A"/>
                </a:solidFill>
                <a:latin typeface="Liberation Serif"/>
                <a:ea typeface="Noto Sans CJK SC Regular"/>
                <a:cs typeface="FreeSans"/>
              </a:rPr>
              <a:t>which of the unmeasured variables are observable. Based on the results, </a:t>
            </a:r>
            <a:r>
              <a:rPr lang="en-IN" dirty="0" smtClean="0">
                <a:solidFill>
                  <a:srgbClr val="00000A"/>
                </a:solidFill>
                <a:latin typeface="Liberation Serif"/>
                <a:ea typeface="Noto Sans CJK SC Regular"/>
                <a:cs typeface="FreeSans"/>
              </a:rPr>
              <a:t>the engineer </a:t>
            </a:r>
            <a:r>
              <a:rPr lang="en-IN" dirty="0">
                <a:solidFill>
                  <a:srgbClr val="00000A"/>
                </a:solidFill>
                <a:latin typeface="Liberation Serif"/>
                <a:ea typeface="Noto Sans CJK SC Regular"/>
                <a:cs typeface="FreeSans"/>
              </a:rPr>
              <a:t>decides whether the information achieved from the configuration is satisfactory </a:t>
            </a:r>
            <a:r>
              <a:rPr lang="en-IN" dirty="0" smtClean="0">
                <a:solidFill>
                  <a:srgbClr val="00000A"/>
                </a:solidFill>
                <a:latin typeface="Liberation Serif"/>
                <a:ea typeface="Noto Sans CJK SC Regular"/>
                <a:cs typeface="FreeSans"/>
              </a:rPr>
              <a:t>or not.</a:t>
            </a:r>
            <a:endParaRPr lang="en-IN" dirty="0">
              <a:solidFill>
                <a:srgbClr val="00000A"/>
              </a:solidFill>
              <a:latin typeface="Liberation Serif"/>
              <a:ea typeface="Noto Sans CJK SC Regular"/>
              <a:cs typeface="FreeSans"/>
            </a:endParaRPr>
          </a:p>
          <a:p>
            <a:pPr marL="0" indent="0">
              <a:buNone/>
            </a:pPr>
            <a:r>
              <a:rPr lang="en-IN" dirty="0" smtClean="0"/>
              <a:t>	</a:t>
            </a:r>
            <a:endParaRPr lang="en-IN" dirty="0"/>
          </a:p>
        </p:txBody>
      </p:sp>
      <p:sp>
        <p:nvSpPr>
          <p:cNvPr id="5" name="TextBox 4"/>
          <p:cNvSpPr txBox="1"/>
          <p:nvPr/>
        </p:nvSpPr>
        <p:spPr>
          <a:xfrm>
            <a:off x="457200" y="-34289"/>
            <a:ext cx="8686800" cy="1354217"/>
          </a:xfrm>
          <a:prstGeom prst="rect">
            <a:avLst/>
          </a:prstGeom>
          <a:noFill/>
        </p:spPr>
        <p:txBody>
          <a:bodyPr wrap="square" rtlCol="0">
            <a:spAutoFit/>
          </a:bodyPr>
          <a:lstStyle/>
          <a:p>
            <a:pPr lvl="0"/>
            <a:r>
              <a:rPr lang="en-IN" sz="3200" b="1" dirty="0">
                <a:solidFill>
                  <a:srgbClr val="002A58">
                    <a:lumMod val="75000"/>
                    <a:lumOff val="25000"/>
                  </a:srgbClr>
                </a:solidFill>
                <a:latin typeface="TUE Meta"/>
              </a:rPr>
              <a:t>CI BASED SOLUTIONS FOR WSN </a:t>
            </a:r>
            <a:r>
              <a:rPr lang="en-IN" sz="3200" b="1" dirty="0" smtClean="0">
                <a:solidFill>
                  <a:srgbClr val="002A58">
                    <a:lumMod val="75000"/>
                    <a:lumOff val="25000"/>
                  </a:srgbClr>
                </a:solidFill>
                <a:latin typeface="TUE Meta"/>
              </a:rPr>
              <a:t>CHALLENGES (cont.)</a:t>
            </a:r>
            <a:endParaRPr lang="en-IN" sz="3200" b="1" dirty="0">
              <a:solidFill>
                <a:srgbClr val="002A58">
                  <a:lumMod val="75000"/>
                  <a:lumOff val="25000"/>
                </a:srgbClr>
              </a:solidFill>
              <a:latin typeface="TUE Meta"/>
            </a:endParaRPr>
          </a:p>
          <a:p>
            <a:endParaRPr lang="en-IN" dirty="0"/>
          </a:p>
        </p:txBody>
      </p:sp>
    </p:spTree>
    <p:extLst>
      <p:ext uri="{BB962C8B-B14F-4D97-AF65-F5344CB8AC3E}">
        <p14:creationId xmlns:p14="http://schemas.microsoft.com/office/powerpoint/2010/main" val="593219908"/>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lgn="just">
              <a:buNone/>
            </a:pPr>
            <a:r>
              <a:rPr lang="en-IN" dirty="0"/>
              <a:t>	</a:t>
            </a:r>
            <a:r>
              <a:rPr lang="en-IN" dirty="0" smtClean="0"/>
              <a:t>where </a:t>
            </a:r>
            <a:r>
              <a:rPr lang="en-IN" dirty="0"/>
              <a:t>NR(i), Nobs(i) and NC (i) are the normalized values corresponding to the </a:t>
            </a:r>
            <a:r>
              <a:rPr lang="en-IN" dirty="0" smtClean="0"/>
              <a:t>reliability, observability </a:t>
            </a:r>
            <a:r>
              <a:rPr lang="en-IN" dirty="0"/>
              <a:t>and cost terms, </a:t>
            </a:r>
            <a:r>
              <a:rPr lang="en-IN" dirty="0" smtClean="0"/>
              <a:t>respectively.</a:t>
            </a:r>
          </a:p>
          <a:p>
            <a:pPr marL="0" indent="0">
              <a:buNone/>
            </a:pPr>
            <a:endParaRPr lang="en-IN" dirty="0"/>
          </a:p>
          <a:p>
            <a:pPr marL="0" indent="0">
              <a:buNone/>
            </a:pPr>
            <a:endParaRPr lang="en-IN" dirty="0"/>
          </a:p>
          <a:p>
            <a:pPr marL="0" indent="0">
              <a:buNone/>
            </a:pPr>
            <a:endParaRPr lang="en-IN" dirty="0"/>
          </a:p>
        </p:txBody>
      </p:sp>
      <p:pic>
        <p:nvPicPr>
          <p:cNvPr id="4" name="Image2"/>
          <p:cNvPicPr/>
          <p:nvPr/>
        </p:nvPicPr>
        <p:blipFill>
          <a:blip r:embed="rId2"/>
          <a:stretch>
            <a:fillRect/>
          </a:stretch>
        </p:blipFill>
        <p:spPr bwMode="auto">
          <a:xfrm>
            <a:off x="457201" y="2133600"/>
            <a:ext cx="8382000" cy="1371600"/>
          </a:xfrm>
          <a:prstGeom prst="rect">
            <a:avLst/>
          </a:prstGeom>
        </p:spPr>
      </p:pic>
      <p:sp>
        <p:nvSpPr>
          <p:cNvPr id="5" name="TextBox 4"/>
          <p:cNvSpPr txBox="1"/>
          <p:nvPr/>
        </p:nvSpPr>
        <p:spPr>
          <a:xfrm>
            <a:off x="304800" y="-85804"/>
            <a:ext cx="8839200" cy="1354217"/>
          </a:xfrm>
          <a:prstGeom prst="rect">
            <a:avLst/>
          </a:prstGeom>
          <a:noFill/>
        </p:spPr>
        <p:txBody>
          <a:bodyPr wrap="square" rtlCol="0">
            <a:spAutoFit/>
          </a:bodyPr>
          <a:lstStyle/>
          <a:p>
            <a:pPr lvl="0"/>
            <a:r>
              <a:rPr lang="en-IN" sz="3200" b="1" dirty="0">
                <a:solidFill>
                  <a:srgbClr val="002A58">
                    <a:lumMod val="75000"/>
                    <a:lumOff val="25000"/>
                  </a:srgbClr>
                </a:solidFill>
                <a:latin typeface="TUE Meta"/>
              </a:rPr>
              <a:t>CI BASED SOLUTIONS FOR WSN </a:t>
            </a:r>
            <a:r>
              <a:rPr lang="en-IN" sz="3200" b="1" dirty="0" smtClean="0">
                <a:solidFill>
                  <a:srgbClr val="002A58">
                    <a:lumMod val="75000"/>
                    <a:lumOff val="25000"/>
                  </a:srgbClr>
                </a:solidFill>
                <a:latin typeface="TUE Meta"/>
              </a:rPr>
              <a:t>CHALLENGES (cont.)</a:t>
            </a:r>
            <a:endParaRPr lang="en-IN" sz="3200" b="1" dirty="0">
              <a:solidFill>
                <a:srgbClr val="002A58">
                  <a:lumMod val="75000"/>
                  <a:lumOff val="25000"/>
                </a:srgbClr>
              </a:solidFill>
              <a:latin typeface="TUE Meta"/>
            </a:endParaRPr>
          </a:p>
          <a:p>
            <a:endParaRPr lang="en-IN" dirty="0"/>
          </a:p>
        </p:txBody>
      </p:sp>
    </p:spTree>
    <p:extLst>
      <p:ext uri="{BB962C8B-B14F-4D97-AF65-F5344CB8AC3E}">
        <p14:creationId xmlns:p14="http://schemas.microsoft.com/office/powerpoint/2010/main" val="2868071645"/>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 ABSTRACT</a:t>
            </a:r>
            <a:endParaRPr lang="en-US" b="1" dirty="0"/>
          </a:p>
        </p:txBody>
      </p:sp>
      <p:sp>
        <p:nvSpPr>
          <p:cNvPr id="3" name="Content Placeholder 2"/>
          <p:cNvSpPr>
            <a:spLocks noGrp="1"/>
          </p:cNvSpPr>
          <p:nvPr>
            <p:ph idx="1"/>
          </p:nvPr>
        </p:nvSpPr>
        <p:spPr/>
        <p:txBody>
          <a:bodyPr/>
          <a:lstStyle/>
          <a:p>
            <a:pPr algn="just">
              <a:buNone/>
            </a:pPr>
            <a:r>
              <a:rPr lang="en-US" b="1" dirty="0" smtClean="0"/>
              <a:t>                </a:t>
            </a:r>
            <a:r>
              <a:rPr lang="en-US" sz="1800" b="1" dirty="0" smtClean="0"/>
              <a:t>Wireless Sensor Networks(WSNs) are networks of distributed autonomous devices that can sense or monitor physical or environmental conditions cooperatively. WSNs face many challenges, mainly caused by communication failures, storage and computational constraints and limited power supply. Paradigms of computational intelligence (CI) have been successfully used in recent years to address various challenges such as data aggregation and fusion, energy are routing, task scheduling, security, optimal deployment and localization. </a:t>
            </a:r>
          </a:p>
          <a:p>
            <a:pPr algn="just">
              <a:buNone/>
            </a:pPr>
            <a:r>
              <a:rPr lang="en-US" sz="1800" b="1" dirty="0" smtClean="0"/>
              <a:t>	</a:t>
            </a:r>
          </a:p>
          <a:p>
            <a:pPr algn="just">
              <a:buNone/>
            </a:pPr>
            <a:r>
              <a:rPr lang="en-US" sz="1800" b="1" dirty="0" smtClean="0"/>
              <a:t>                CI provides adaptive mechanisms that exhibit intelligent  behavior  in complex and dynamic environments like WSNs</a:t>
            </a:r>
            <a:r>
              <a:rPr lang="en-US" sz="1800" dirty="0" smtClean="0"/>
              <a:t> .</a:t>
            </a:r>
            <a:r>
              <a:rPr lang="en-US" sz="1800" b="1" dirty="0" smtClean="0"/>
              <a:t> CI brings about flexibility, autonomous behavior, and robustness against topology changes, communication failures and scenario changes</a:t>
            </a:r>
            <a:r>
              <a:rPr lang="en-US" sz="1800" dirty="0" smtClean="0"/>
              <a:t> </a:t>
            </a:r>
            <a:r>
              <a:rPr lang="en-US" sz="1800" b="1" dirty="0" smtClean="0"/>
              <a:t>An extensive survey of CI applications to various problems in WSNs from various research areas and publication venues is presented in the paper.</a:t>
            </a:r>
            <a:endParaRPr lang="en-US" sz="1800"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u="sng" dirty="0" smtClean="0">
                <a:solidFill>
                  <a:schemeClr val="tx2">
                    <a:lumMod val="60000"/>
                    <a:lumOff val="40000"/>
                  </a:schemeClr>
                </a:solidFill>
              </a:rPr>
              <a:t>2.FUZZY </a:t>
            </a:r>
            <a:r>
              <a:rPr lang="en-IN" u="sng" dirty="0">
                <a:solidFill>
                  <a:schemeClr val="tx2">
                    <a:lumMod val="60000"/>
                    <a:lumOff val="40000"/>
                  </a:schemeClr>
                </a:solidFill>
              </a:rPr>
              <a:t>LOGIC FOR DEPLOYMENT:</a:t>
            </a:r>
          </a:p>
          <a:p>
            <a:pPr marL="0" indent="0">
              <a:spcAft>
                <a:spcPts val="0"/>
              </a:spcAft>
              <a:buNone/>
            </a:pPr>
            <a:r>
              <a:rPr lang="en-IN" dirty="0">
                <a:solidFill>
                  <a:schemeClr val="tx2">
                    <a:lumMod val="60000"/>
                    <a:lumOff val="40000"/>
                  </a:schemeClr>
                </a:solidFill>
              </a:rPr>
              <a:t>	</a:t>
            </a:r>
            <a:r>
              <a:rPr lang="en-IN" dirty="0">
                <a:solidFill>
                  <a:srgbClr val="00000A"/>
                </a:solidFill>
                <a:ea typeface="Noto Sans CJK SC Regular"/>
                <a:cs typeface="FreeSans"/>
              </a:rPr>
              <a:t>This technique assumes that the area to be monitored by a sensor network is divided into a square grid of subareas, each having its own terrain profile and a level of required surveillance.  </a:t>
            </a:r>
            <a:endParaRPr lang="en-IN" dirty="0"/>
          </a:p>
          <a:p>
            <a:endParaRPr lang="en-IN" dirty="0"/>
          </a:p>
        </p:txBody>
      </p:sp>
      <p:pic>
        <p:nvPicPr>
          <p:cNvPr id="4" name="Image3"/>
          <p:cNvPicPr/>
          <p:nvPr/>
        </p:nvPicPr>
        <p:blipFill>
          <a:blip r:embed="rId2"/>
          <a:stretch>
            <a:fillRect/>
          </a:stretch>
        </p:blipFill>
        <p:spPr bwMode="auto">
          <a:xfrm>
            <a:off x="990600" y="2971800"/>
            <a:ext cx="8153400" cy="3886200"/>
          </a:xfrm>
          <a:prstGeom prst="rect">
            <a:avLst/>
          </a:prstGeom>
        </p:spPr>
      </p:pic>
      <p:sp>
        <p:nvSpPr>
          <p:cNvPr id="6" name="TextBox 5"/>
          <p:cNvSpPr txBox="1"/>
          <p:nvPr/>
        </p:nvSpPr>
        <p:spPr>
          <a:xfrm>
            <a:off x="381000" y="-47167"/>
            <a:ext cx="8763000" cy="1354217"/>
          </a:xfrm>
          <a:prstGeom prst="rect">
            <a:avLst/>
          </a:prstGeom>
          <a:noFill/>
        </p:spPr>
        <p:txBody>
          <a:bodyPr wrap="square" rtlCol="0">
            <a:spAutoFit/>
          </a:bodyPr>
          <a:lstStyle/>
          <a:p>
            <a:pPr lvl="0"/>
            <a:r>
              <a:rPr lang="en-IN" sz="3200" b="1" dirty="0">
                <a:solidFill>
                  <a:srgbClr val="002A58">
                    <a:lumMod val="75000"/>
                    <a:lumOff val="25000"/>
                  </a:srgbClr>
                </a:solidFill>
                <a:latin typeface="TUE Meta"/>
              </a:rPr>
              <a:t>CI BASED SOLUTIONS FOR WSN </a:t>
            </a:r>
            <a:r>
              <a:rPr lang="en-IN" sz="3200" b="1" dirty="0" smtClean="0">
                <a:solidFill>
                  <a:srgbClr val="002A58">
                    <a:lumMod val="75000"/>
                    <a:lumOff val="25000"/>
                  </a:srgbClr>
                </a:solidFill>
                <a:latin typeface="TUE Meta"/>
              </a:rPr>
              <a:t>CHALLENGES (cont.)</a:t>
            </a:r>
            <a:endParaRPr lang="en-IN" sz="3200" b="1" dirty="0">
              <a:solidFill>
                <a:srgbClr val="002A58">
                  <a:lumMod val="75000"/>
                  <a:lumOff val="25000"/>
                </a:srgbClr>
              </a:solidFill>
              <a:latin typeface="TUE Meta"/>
            </a:endParaRPr>
          </a:p>
          <a:p>
            <a:endParaRPr lang="en-IN" dirty="0"/>
          </a:p>
        </p:txBody>
      </p:sp>
    </p:spTree>
    <p:extLst>
      <p:ext uri="{BB962C8B-B14F-4D97-AF65-F5344CB8AC3E}">
        <p14:creationId xmlns:p14="http://schemas.microsoft.com/office/powerpoint/2010/main" val="1533187944"/>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u="sng" dirty="0" smtClean="0">
                <a:solidFill>
                  <a:schemeClr val="bg2">
                    <a:lumMod val="50000"/>
                    <a:lumOff val="50000"/>
                  </a:schemeClr>
                </a:solidFill>
              </a:rPr>
              <a:t>3.SWARM </a:t>
            </a:r>
            <a:r>
              <a:rPr lang="en-IN" u="sng" dirty="0">
                <a:solidFill>
                  <a:schemeClr val="bg2">
                    <a:lumMod val="50000"/>
                    <a:lumOff val="50000"/>
                  </a:schemeClr>
                </a:solidFill>
              </a:rPr>
              <a:t>INTELLIGENCE FOR </a:t>
            </a:r>
            <a:r>
              <a:rPr lang="en-IN" u="sng" dirty="0" smtClean="0">
                <a:solidFill>
                  <a:schemeClr val="bg2">
                    <a:lumMod val="50000"/>
                    <a:lumOff val="50000"/>
                  </a:schemeClr>
                </a:solidFill>
              </a:rPr>
              <a:t>LOCALIZATION</a:t>
            </a:r>
          </a:p>
          <a:p>
            <a:pPr marL="0" indent="0" algn="just">
              <a:buNone/>
            </a:pPr>
            <a:r>
              <a:rPr lang="en-IN" dirty="0" smtClean="0">
                <a:solidFill>
                  <a:schemeClr val="bg2">
                    <a:lumMod val="50000"/>
                    <a:lumOff val="50000"/>
                  </a:schemeClr>
                </a:solidFill>
              </a:rPr>
              <a:t>	</a:t>
            </a:r>
            <a:r>
              <a:rPr lang="en-IN" dirty="0"/>
              <a:t>Most WSN localization algorithms share a common </a:t>
            </a:r>
            <a:r>
              <a:rPr lang="en-IN" dirty="0" smtClean="0"/>
              <a:t>feature that </a:t>
            </a:r>
            <a:r>
              <a:rPr lang="en-IN" dirty="0"/>
              <a:t>they estimate </a:t>
            </a:r>
            <a:r>
              <a:rPr lang="en-IN" dirty="0" smtClean="0"/>
              <a:t>the location </a:t>
            </a:r>
            <a:r>
              <a:rPr lang="en-IN" dirty="0"/>
              <a:t>of nodes using the a priori knowledge of the positions of special nodes called </a:t>
            </a:r>
            <a:r>
              <a:rPr lang="en-IN" dirty="0" smtClean="0"/>
              <a:t>beacon nodes </a:t>
            </a:r>
            <a:r>
              <a:rPr lang="en-IN" dirty="0"/>
              <a:t>or anchor nodes. The most intuitive solution to the localization problem is to load each</a:t>
            </a:r>
          </a:p>
          <a:p>
            <a:pPr marL="0" indent="0" algn="just">
              <a:buNone/>
            </a:pPr>
            <a:r>
              <a:rPr lang="en-IN" dirty="0"/>
              <a:t>node with a global positioning system. But it is not an attractive solution because of cost, </a:t>
            </a:r>
            <a:r>
              <a:rPr lang="en-IN" dirty="0" smtClean="0"/>
              <a:t>size and </a:t>
            </a:r>
            <a:r>
              <a:rPr lang="en-IN" dirty="0"/>
              <a:t>power constraints. Typically, the nodes estimate their locations using signal </a:t>
            </a:r>
            <a:r>
              <a:rPr lang="en-IN" dirty="0" smtClean="0"/>
              <a:t>propagation time </a:t>
            </a:r>
            <a:r>
              <a:rPr lang="en-IN" dirty="0"/>
              <a:t>or received signal strength. Signal propagation time is estimated through </a:t>
            </a:r>
            <a:r>
              <a:rPr lang="en-IN" dirty="0" smtClean="0"/>
              <a:t>measurement of </a:t>
            </a:r>
            <a:r>
              <a:rPr lang="en-IN" dirty="0"/>
              <a:t>time of arrival, round trip time of flight or time difference of arrival of two signals. </a:t>
            </a:r>
            <a:endParaRPr lang="en-IN" dirty="0" smtClean="0"/>
          </a:p>
          <a:p>
            <a:pPr marL="0" indent="0" algn="just">
              <a:buNone/>
            </a:pPr>
            <a:endParaRPr lang="en-IN" dirty="0"/>
          </a:p>
          <a:p>
            <a:pPr marL="0" indent="0" algn="just">
              <a:buNone/>
            </a:pPr>
            <a:r>
              <a:rPr lang="en-IN" dirty="0" smtClean="0"/>
              <a:t>	</a:t>
            </a:r>
            <a:r>
              <a:rPr lang="en-US" dirty="0"/>
              <a:t>The localization is formulated as a multidimensional optimization problem, and tackled with population based CI methods such as GA and PSO. </a:t>
            </a:r>
            <a:endParaRPr lang="en-IN" dirty="0"/>
          </a:p>
          <a:p>
            <a:pPr marL="0" indent="0" algn="just">
              <a:buNone/>
            </a:pPr>
            <a:r>
              <a:rPr lang="en-IN" dirty="0"/>
              <a:t> </a:t>
            </a:r>
          </a:p>
          <a:p>
            <a:pPr marL="0" indent="0">
              <a:buNone/>
            </a:pPr>
            <a:endParaRPr lang="en-IN" dirty="0">
              <a:solidFill>
                <a:schemeClr val="bg2">
                  <a:lumMod val="50000"/>
                  <a:lumOff val="50000"/>
                </a:schemeClr>
              </a:solidFill>
            </a:endParaRPr>
          </a:p>
        </p:txBody>
      </p:sp>
      <p:sp>
        <p:nvSpPr>
          <p:cNvPr id="4" name="TextBox 3"/>
          <p:cNvSpPr txBox="1"/>
          <p:nvPr/>
        </p:nvSpPr>
        <p:spPr>
          <a:xfrm>
            <a:off x="304800" y="-72925"/>
            <a:ext cx="8839200" cy="1354217"/>
          </a:xfrm>
          <a:prstGeom prst="rect">
            <a:avLst/>
          </a:prstGeom>
          <a:noFill/>
        </p:spPr>
        <p:txBody>
          <a:bodyPr wrap="square" rtlCol="0">
            <a:spAutoFit/>
          </a:bodyPr>
          <a:lstStyle/>
          <a:p>
            <a:r>
              <a:rPr lang="en-IN" sz="3200" b="1" dirty="0">
                <a:solidFill>
                  <a:srgbClr val="002A58">
                    <a:lumMod val="75000"/>
                    <a:lumOff val="25000"/>
                  </a:srgbClr>
                </a:solidFill>
                <a:latin typeface="TUE Meta"/>
                <a:ea typeface="+mj-ea"/>
                <a:cs typeface="+mj-cs"/>
              </a:rPr>
              <a:t>CI BASED SOLUTIONS FOR WSN </a:t>
            </a:r>
            <a:r>
              <a:rPr lang="en-IN" sz="3200" b="1" dirty="0" smtClean="0">
                <a:solidFill>
                  <a:srgbClr val="002A58">
                    <a:lumMod val="75000"/>
                    <a:lumOff val="25000"/>
                  </a:srgbClr>
                </a:solidFill>
                <a:latin typeface="TUE Meta"/>
                <a:ea typeface="+mj-ea"/>
                <a:cs typeface="+mj-cs"/>
              </a:rPr>
              <a:t>CHALLENGES (cont.)</a:t>
            </a:r>
            <a:r>
              <a:rPr lang="en-IN" sz="3200" b="1" dirty="0">
                <a:solidFill>
                  <a:srgbClr val="002A58">
                    <a:lumMod val="75000"/>
                    <a:lumOff val="25000"/>
                  </a:srgbClr>
                </a:solidFill>
                <a:latin typeface="TUE Meta"/>
                <a:ea typeface="+mj-ea"/>
                <a:cs typeface="+mj-cs"/>
              </a:rPr>
              <a:t/>
            </a:r>
            <a:br>
              <a:rPr lang="en-IN" sz="3200" b="1" dirty="0">
                <a:solidFill>
                  <a:srgbClr val="002A58">
                    <a:lumMod val="75000"/>
                    <a:lumOff val="25000"/>
                  </a:srgbClr>
                </a:solidFill>
                <a:latin typeface="TUE Meta"/>
                <a:ea typeface="+mj-ea"/>
                <a:cs typeface="+mj-cs"/>
              </a:rPr>
            </a:br>
            <a:endParaRPr lang="en-IN" dirty="0"/>
          </a:p>
        </p:txBody>
      </p:sp>
    </p:spTree>
    <p:extLst>
      <p:ext uri="{BB962C8B-B14F-4D97-AF65-F5344CB8AC3E}">
        <p14:creationId xmlns:p14="http://schemas.microsoft.com/office/powerpoint/2010/main" val="3148142582"/>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WSN </a:t>
            </a:r>
            <a:r>
              <a:rPr lang="en-US" dirty="0"/>
              <a:t>localization is a two phase process which includes Ranging phase and Position estimation phase. Whatever be the ranging method, there will be measurement errors in practical localization systems that result in noisy range estimations</a:t>
            </a:r>
            <a:r>
              <a:rPr lang="en-US" dirty="0" smtClean="0"/>
              <a:t>. Here </a:t>
            </a:r>
            <a:r>
              <a:rPr lang="en-US" dirty="0"/>
              <a:t>proposed an optimization approach that minimizes the error in locating the coordinates of the target Nodes based on Swarm Intelligence called Particle Swarm optimization (PSO</a:t>
            </a:r>
            <a:r>
              <a:rPr lang="en-US" dirty="0" smtClean="0"/>
              <a:t>).</a:t>
            </a:r>
          </a:p>
          <a:p>
            <a:pPr marL="0" indent="0">
              <a:buNone/>
            </a:pPr>
            <a:endParaRPr lang="en-IN" b="1" u="sng" dirty="0" smtClean="0">
              <a:solidFill>
                <a:schemeClr val="bg2">
                  <a:lumMod val="50000"/>
                  <a:lumOff val="50000"/>
                </a:schemeClr>
              </a:solidFill>
            </a:endParaRPr>
          </a:p>
          <a:p>
            <a:pPr marL="0" indent="0">
              <a:buNone/>
            </a:pPr>
            <a:r>
              <a:rPr lang="en-IN" b="1" u="sng" dirty="0" smtClean="0">
                <a:solidFill>
                  <a:schemeClr val="bg2">
                    <a:lumMod val="50000"/>
                    <a:lumOff val="50000"/>
                  </a:schemeClr>
                </a:solidFill>
              </a:rPr>
              <a:t>PSO </a:t>
            </a:r>
            <a:r>
              <a:rPr lang="en-IN" b="1" u="sng" dirty="0">
                <a:solidFill>
                  <a:schemeClr val="bg2">
                    <a:lumMod val="50000"/>
                    <a:lumOff val="50000"/>
                  </a:schemeClr>
                </a:solidFill>
              </a:rPr>
              <a:t>based Localization </a:t>
            </a:r>
            <a:r>
              <a:rPr lang="en-IN" b="1" u="sng" dirty="0" smtClean="0">
                <a:solidFill>
                  <a:schemeClr val="bg2">
                    <a:lumMod val="50000"/>
                    <a:lumOff val="50000"/>
                  </a:schemeClr>
                </a:solidFill>
              </a:rPr>
              <a:t>scheme:</a:t>
            </a:r>
          </a:p>
          <a:p>
            <a:pPr>
              <a:buFont typeface="Wingdings" panose="05000000000000000000" pitchFamily="2" charset="2"/>
              <a:buChar char="Ø"/>
            </a:pPr>
            <a:r>
              <a:rPr lang="en-US" dirty="0" smtClean="0"/>
              <a:t>The </a:t>
            </a:r>
            <a:r>
              <a:rPr lang="en-US" dirty="0"/>
              <a:t>Position estimation of the coordinates of the target nodes can be formulated as an optimization problem, involving the minimization of an objective function representing the error in locating the target nodes. </a:t>
            </a:r>
            <a:endParaRPr lang="en-US" dirty="0" smtClean="0"/>
          </a:p>
          <a:p>
            <a:endParaRPr lang="en-IN" dirty="0"/>
          </a:p>
          <a:p>
            <a:pPr marL="0" indent="0">
              <a:buNone/>
            </a:pPr>
            <a:endParaRPr lang="en-US" dirty="0"/>
          </a:p>
          <a:p>
            <a:pPr>
              <a:buFont typeface="Wingdings" panose="05000000000000000000" pitchFamily="2" charset="2"/>
              <a:buChar char="Ø"/>
            </a:pPr>
            <a:endParaRPr lang="en-IN" dirty="0">
              <a:solidFill>
                <a:schemeClr val="bg2">
                  <a:lumMod val="50000"/>
                  <a:lumOff val="50000"/>
                </a:schemeClr>
              </a:solidFill>
            </a:endParaRPr>
          </a:p>
        </p:txBody>
      </p:sp>
      <p:sp>
        <p:nvSpPr>
          <p:cNvPr id="5" name="TextBox 4"/>
          <p:cNvSpPr txBox="1"/>
          <p:nvPr/>
        </p:nvSpPr>
        <p:spPr>
          <a:xfrm>
            <a:off x="304800" y="-76200"/>
            <a:ext cx="8839200" cy="1569660"/>
          </a:xfrm>
          <a:prstGeom prst="rect">
            <a:avLst/>
          </a:prstGeom>
          <a:noFill/>
        </p:spPr>
        <p:txBody>
          <a:bodyPr wrap="square" rtlCol="0">
            <a:spAutoFit/>
          </a:bodyPr>
          <a:lstStyle/>
          <a:p>
            <a:r>
              <a:rPr lang="en-IN" sz="3200" b="1" kern="0" dirty="0">
                <a:solidFill>
                  <a:srgbClr val="002A58">
                    <a:lumMod val="75000"/>
                    <a:lumOff val="25000"/>
                  </a:srgbClr>
                </a:solidFill>
                <a:latin typeface="TUE Meta"/>
                <a:ea typeface="+mj-ea"/>
                <a:cs typeface="+mj-cs"/>
              </a:rPr>
              <a:t>CI BASED SOLUTIONS FOR WSN CHALLENGES (cont.)</a:t>
            </a:r>
            <a:br>
              <a:rPr lang="en-IN" sz="3200" b="1" kern="0" dirty="0">
                <a:solidFill>
                  <a:srgbClr val="002A58">
                    <a:lumMod val="75000"/>
                    <a:lumOff val="25000"/>
                  </a:srgbClr>
                </a:solidFill>
                <a:latin typeface="TUE Meta"/>
                <a:ea typeface="+mj-ea"/>
                <a:cs typeface="+mj-cs"/>
              </a:rPr>
            </a:br>
            <a:endParaRPr lang="en-IN" sz="3200" dirty="0"/>
          </a:p>
        </p:txBody>
      </p:sp>
    </p:spTree>
    <p:extLst>
      <p:ext uri="{BB962C8B-B14F-4D97-AF65-F5344CB8AC3E}">
        <p14:creationId xmlns:p14="http://schemas.microsoft.com/office/powerpoint/2010/main" val="81329123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971800" y="1455143"/>
            <a:ext cx="2605916" cy="660656"/>
          </a:xfrm>
          <a:prstGeom prst="rect">
            <a:avLst/>
          </a:prstGeom>
        </p:spPr>
      </p:pic>
      <p:sp>
        <p:nvSpPr>
          <p:cNvPr id="4" name="TextBox 3"/>
          <p:cNvSpPr txBox="1"/>
          <p:nvPr/>
        </p:nvSpPr>
        <p:spPr>
          <a:xfrm>
            <a:off x="228600" y="-38637"/>
            <a:ext cx="8915400" cy="1077218"/>
          </a:xfrm>
          <a:prstGeom prst="rect">
            <a:avLst/>
          </a:prstGeom>
          <a:noFill/>
        </p:spPr>
        <p:txBody>
          <a:bodyPr wrap="square" rtlCol="0">
            <a:spAutoFit/>
          </a:bodyPr>
          <a:lstStyle/>
          <a:p>
            <a:pPr lvl="0"/>
            <a:r>
              <a:rPr lang="en-IN" sz="3200" b="1" kern="0" dirty="0">
                <a:solidFill>
                  <a:srgbClr val="002A58">
                    <a:lumMod val="75000"/>
                    <a:lumOff val="25000"/>
                  </a:srgbClr>
                </a:solidFill>
                <a:latin typeface="TUE Meta"/>
              </a:rPr>
              <a:t>CI BASED SOLUTIONS FOR WSN CHALLENGES (cont</a:t>
            </a:r>
            <a:r>
              <a:rPr lang="en-IN" sz="3200" b="1" kern="0" dirty="0" smtClean="0">
                <a:solidFill>
                  <a:srgbClr val="002A58">
                    <a:lumMod val="75000"/>
                    <a:lumOff val="25000"/>
                  </a:srgbClr>
                </a:solidFill>
                <a:latin typeface="TUE Meta"/>
              </a:rPr>
              <a:t>.)</a:t>
            </a:r>
          </a:p>
        </p:txBody>
      </p:sp>
      <p:sp>
        <p:nvSpPr>
          <p:cNvPr id="6" name="TextBox 5"/>
          <p:cNvSpPr txBox="1"/>
          <p:nvPr/>
        </p:nvSpPr>
        <p:spPr>
          <a:xfrm>
            <a:off x="381000" y="1038581"/>
            <a:ext cx="8382000"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t>Distance between target node and anchor node is calculated by</a:t>
            </a:r>
          </a:p>
          <a:p>
            <a:r>
              <a:rPr lang="en-IN" dirty="0" smtClean="0"/>
              <a:t>                                                                                  </a:t>
            </a:r>
          </a:p>
          <a:p>
            <a:endParaRPr lang="en-IN" dirty="0"/>
          </a:p>
          <a:p>
            <a:endParaRPr lang="en-IN" dirty="0" smtClean="0"/>
          </a:p>
          <a:p>
            <a:endParaRPr lang="en-IN" dirty="0"/>
          </a:p>
          <a:p>
            <a:endParaRPr lang="en-IN" dirty="0"/>
          </a:p>
          <a:p>
            <a:pPr marL="285750" indent="-285750">
              <a:buFont typeface="Wingdings" panose="05000000000000000000" pitchFamily="2" charset="2"/>
              <a:buChar char="Ø"/>
            </a:pPr>
            <a:r>
              <a:rPr lang="en-US" dirty="0"/>
              <a:t>Initial value of position is estimated ,And then base station runs PSO to minimize localization error with the objective function, </a:t>
            </a:r>
            <a:endParaRPr lang="en-US" dirty="0" smtClean="0"/>
          </a:p>
          <a:p>
            <a:endParaRPr lang="en-US" dirty="0"/>
          </a:p>
          <a:p>
            <a:endParaRPr lang="en-IN" dirty="0" smtClean="0"/>
          </a:p>
          <a:p>
            <a:endParaRPr lang="en-IN" dirty="0" smtClean="0"/>
          </a:p>
          <a:p>
            <a:endParaRPr lang="en-IN" dirty="0"/>
          </a:p>
          <a:p>
            <a:endParaRPr lang="en-IN" dirty="0" smtClean="0"/>
          </a:p>
          <a:p>
            <a:r>
              <a:rPr lang="en-US" dirty="0" smtClean="0"/>
              <a:t>	where </a:t>
            </a:r>
            <a:r>
              <a:rPr lang="en-US" dirty="0"/>
              <a:t>(x, y) is the node location that needs to be determined</a:t>
            </a:r>
            <a:r>
              <a:rPr lang="en-US" dirty="0" smtClean="0"/>
              <a:t>,</a:t>
            </a:r>
          </a:p>
          <a:p>
            <a:r>
              <a:rPr lang="en-US" dirty="0" smtClean="0"/>
              <a:t>	 </a:t>
            </a:r>
            <a:r>
              <a:rPr lang="en-US" dirty="0"/>
              <a:t>M ≥ 3 is the number of anchors </a:t>
            </a:r>
            <a:endParaRPr lang="en-US" dirty="0" smtClean="0"/>
          </a:p>
          <a:p>
            <a:r>
              <a:rPr lang="en-US" dirty="0" smtClean="0"/>
              <a:t>	(x</a:t>
            </a:r>
            <a:r>
              <a:rPr lang="en-US" baseline="-25000" dirty="0" smtClean="0"/>
              <a:t>i</a:t>
            </a:r>
            <a:r>
              <a:rPr lang="en-US" dirty="0" smtClean="0"/>
              <a:t> , </a:t>
            </a:r>
            <a:r>
              <a:rPr lang="en-US" dirty="0" err="1" smtClean="0"/>
              <a:t>y</a:t>
            </a:r>
            <a:r>
              <a:rPr lang="en-US" baseline="-25000" dirty="0" err="1" smtClean="0"/>
              <a:t>i</a:t>
            </a:r>
            <a:r>
              <a:rPr lang="en-US" dirty="0" smtClean="0"/>
              <a:t>) </a:t>
            </a:r>
            <a:r>
              <a:rPr lang="en-US" dirty="0"/>
              <a:t>is the location of anchor i. </a:t>
            </a:r>
          </a:p>
          <a:p>
            <a:r>
              <a:rPr lang="en-US" dirty="0"/>
              <a:t>Here </a:t>
            </a:r>
            <a:r>
              <a:rPr lang="en-US" dirty="0" smtClean="0"/>
              <a:t>d</a:t>
            </a:r>
            <a:r>
              <a:rPr lang="en-US" baseline="-25000" dirty="0" smtClean="0"/>
              <a:t>i</a:t>
            </a:r>
            <a:r>
              <a:rPr lang="en-US" dirty="0" smtClean="0"/>
              <a:t> is </a:t>
            </a:r>
            <a:r>
              <a:rPr lang="en-US" dirty="0"/>
              <a:t>the measured value of </a:t>
            </a:r>
            <a:r>
              <a:rPr lang="en-US" dirty="0" smtClean="0"/>
              <a:t>distance </a:t>
            </a:r>
            <a:r>
              <a:rPr lang="en-US" dirty="0"/>
              <a:t>between a node and the anchor i, obtained under noise. </a:t>
            </a:r>
            <a:endParaRPr lang="en-IN" dirty="0"/>
          </a:p>
          <a:p>
            <a:endParaRPr lang="en-IN" dirty="0" smtClean="0"/>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511906"/>
            <a:ext cx="4191000" cy="907694"/>
          </a:xfrm>
          <a:prstGeom prst="rect">
            <a:avLst/>
          </a:prstGeom>
        </p:spPr>
      </p:pic>
    </p:spTree>
    <p:extLst>
      <p:ext uri="{BB962C8B-B14F-4D97-AF65-F5344CB8AC3E}">
        <p14:creationId xmlns:p14="http://schemas.microsoft.com/office/powerpoint/2010/main" val="311179288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u="sng" dirty="0" smtClean="0">
                <a:solidFill>
                  <a:schemeClr val="tx2">
                    <a:lumMod val="60000"/>
                    <a:lumOff val="40000"/>
                  </a:schemeClr>
                </a:solidFill>
              </a:rPr>
              <a:t>4 </a:t>
            </a:r>
            <a:r>
              <a:rPr lang="en-US" b="1" u="sng" dirty="0">
                <a:solidFill>
                  <a:schemeClr val="tx2">
                    <a:lumMod val="60000"/>
                    <a:lumOff val="40000"/>
                  </a:schemeClr>
                </a:solidFill>
              </a:rPr>
              <a:t>NEURAL NETWORKS FOR </a:t>
            </a:r>
            <a:r>
              <a:rPr lang="en-US" b="1" u="sng" dirty="0" smtClean="0">
                <a:solidFill>
                  <a:schemeClr val="tx2">
                    <a:lumMod val="60000"/>
                    <a:lumOff val="40000"/>
                  </a:schemeClr>
                </a:solidFill>
              </a:rPr>
              <a:t>SECURITY:</a:t>
            </a:r>
            <a:r>
              <a:rPr lang="en-US" b="1" dirty="0" smtClean="0"/>
              <a:t> </a:t>
            </a:r>
          </a:p>
          <a:p>
            <a:pPr marL="0" indent="0" algn="just">
              <a:buNone/>
            </a:pPr>
            <a:r>
              <a:rPr lang="en-US" b="1" dirty="0"/>
              <a:t>	</a:t>
            </a:r>
            <a:r>
              <a:rPr lang="en-IN" dirty="0" smtClean="0"/>
              <a:t>Multi-layered </a:t>
            </a:r>
            <a:r>
              <a:rPr lang="en-IN" dirty="0"/>
              <a:t>perceptron and generalized neuron-based (GN) distributed secure </a:t>
            </a:r>
            <a:r>
              <a:rPr lang="en-IN" dirty="0" smtClean="0"/>
              <a:t>MAC protocols </a:t>
            </a:r>
            <a:r>
              <a:rPr lang="en-IN" dirty="0"/>
              <a:t>are proposed in which NNs </a:t>
            </a:r>
            <a:r>
              <a:rPr lang="en-IN" dirty="0" smtClean="0"/>
              <a:t>on-board </a:t>
            </a:r>
            <a:r>
              <a:rPr lang="en-IN" dirty="0"/>
              <a:t>WSN nodes monitor traffic variations, </a:t>
            </a:r>
            <a:r>
              <a:rPr lang="en-IN" dirty="0" smtClean="0"/>
              <a:t>and compute </a:t>
            </a:r>
            <a:r>
              <a:rPr lang="en-IN" dirty="0"/>
              <a:t>a suspicion that an attack is underway. When the suspicion grows beyond a </a:t>
            </a:r>
            <a:r>
              <a:rPr lang="en-IN" dirty="0" smtClean="0"/>
              <a:t>present</a:t>
            </a:r>
            <a:endParaRPr lang="en-IN" dirty="0"/>
          </a:p>
          <a:p>
            <a:pPr marL="0" indent="0" algn="just">
              <a:buNone/>
            </a:pPr>
            <a:r>
              <a:rPr lang="en-IN" dirty="0"/>
              <a:t>threshold, the WSN node is switched off temporarily. A node detects an attack by </a:t>
            </a:r>
            <a:r>
              <a:rPr lang="en-IN" dirty="0" smtClean="0"/>
              <a:t>monitoring </a:t>
            </a:r>
            <a:r>
              <a:rPr lang="en-IN" dirty="0"/>
              <a:t>abnormally large variations in sensitive </a:t>
            </a:r>
            <a:r>
              <a:rPr lang="en-IN" dirty="0" smtClean="0"/>
              <a:t>parameters</a:t>
            </a:r>
          </a:p>
          <a:p>
            <a:pPr marL="0" indent="0">
              <a:buNone/>
            </a:pPr>
            <a:endParaRPr lang="en-IN" dirty="0"/>
          </a:p>
          <a:p>
            <a:pPr marL="0" indent="0">
              <a:buNone/>
            </a:pPr>
            <a:endParaRPr lang="en-IN" dirty="0"/>
          </a:p>
        </p:txBody>
      </p:sp>
      <p:sp>
        <p:nvSpPr>
          <p:cNvPr id="4" name="TextBox 3"/>
          <p:cNvSpPr txBox="1"/>
          <p:nvPr/>
        </p:nvSpPr>
        <p:spPr>
          <a:xfrm>
            <a:off x="228600" y="-58973"/>
            <a:ext cx="8915400" cy="1354217"/>
          </a:xfrm>
          <a:prstGeom prst="rect">
            <a:avLst/>
          </a:prstGeom>
          <a:noFill/>
        </p:spPr>
        <p:txBody>
          <a:bodyPr wrap="square" rtlCol="0">
            <a:spAutoFit/>
          </a:bodyPr>
          <a:lstStyle/>
          <a:p>
            <a:pPr lvl="0"/>
            <a:r>
              <a:rPr lang="en-IN" sz="3200" b="1" kern="0" dirty="0">
                <a:solidFill>
                  <a:srgbClr val="002A58">
                    <a:lumMod val="75000"/>
                    <a:lumOff val="25000"/>
                  </a:srgbClr>
                </a:solidFill>
                <a:latin typeface="TUE Meta"/>
              </a:rPr>
              <a:t>CI BASED SOLUTIONS FOR WSN CHALLENGES (cont.)</a:t>
            </a:r>
          </a:p>
          <a:p>
            <a:endParaRPr lang="en-IN" dirty="0"/>
          </a:p>
        </p:txBody>
      </p:sp>
      <p:pic>
        <p:nvPicPr>
          <p:cNvPr id="5" name="Image4"/>
          <p:cNvPicPr/>
          <p:nvPr/>
        </p:nvPicPr>
        <p:blipFill>
          <a:blip r:embed="rId2"/>
          <a:stretch>
            <a:fillRect/>
          </a:stretch>
        </p:blipFill>
        <p:spPr bwMode="auto">
          <a:xfrm>
            <a:off x="2855332" y="4038600"/>
            <a:ext cx="5069468" cy="2438400"/>
          </a:xfrm>
          <a:prstGeom prst="rect">
            <a:avLst/>
          </a:prstGeom>
        </p:spPr>
      </p:pic>
    </p:spTree>
    <p:extLst>
      <p:ext uri="{BB962C8B-B14F-4D97-AF65-F5344CB8AC3E}">
        <p14:creationId xmlns:p14="http://schemas.microsoft.com/office/powerpoint/2010/main" val="2818383447"/>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smtClean="0"/>
              <a:t>GN is a neural network model that is more compact and flexible. </a:t>
            </a:r>
          </a:p>
          <a:p>
            <a:pPr algn="just"/>
            <a:r>
              <a:rPr lang="en-US" dirty="0" smtClean="0"/>
              <a:t>A </a:t>
            </a:r>
            <a:r>
              <a:rPr lang="en-US" dirty="0"/>
              <a:t>GN uses both Σ (sum) and Π (product) aggregation functions </a:t>
            </a:r>
          </a:p>
          <a:p>
            <a:pPr marL="0" indent="0" algn="just">
              <a:buNone/>
            </a:pPr>
            <a:r>
              <a:rPr lang="en-US" dirty="0" smtClean="0"/>
              <a:t>	WSN </a:t>
            </a:r>
            <a:r>
              <a:rPr lang="en-US" dirty="0"/>
              <a:t>nodes monitor traffic variations, and compute a suspicion that an attack is underway. When the suspicion grows beyond a preset threshold, the WSN node is switched off temporarily. </a:t>
            </a:r>
            <a:r>
              <a:rPr lang="en-US" dirty="0" smtClean="0"/>
              <a:t>	</a:t>
            </a:r>
          </a:p>
          <a:p>
            <a:pPr marL="0" indent="0" algn="just">
              <a:buNone/>
            </a:pPr>
            <a:r>
              <a:rPr lang="en-US" dirty="0"/>
              <a:t>	</a:t>
            </a:r>
            <a:r>
              <a:rPr lang="en-US" dirty="0" smtClean="0">
                <a:solidFill>
                  <a:schemeClr val="tx2">
                    <a:lumMod val="60000"/>
                    <a:lumOff val="40000"/>
                  </a:schemeClr>
                </a:solidFill>
              </a:rPr>
              <a:t>A </a:t>
            </a:r>
            <a:r>
              <a:rPr lang="en-US" dirty="0">
                <a:solidFill>
                  <a:schemeClr val="tx2">
                    <a:lumMod val="60000"/>
                    <a:lumOff val="40000"/>
                  </a:schemeClr>
                </a:solidFill>
              </a:rPr>
              <a:t>node detects an attack by monitoring abnormally large variations in sensitive parameters</a:t>
            </a:r>
            <a:r>
              <a:rPr lang="en-US" dirty="0"/>
              <a:t>: </a:t>
            </a:r>
          </a:p>
          <a:p>
            <a:pPr algn="just"/>
            <a:r>
              <a:rPr lang="en-US" dirty="0" smtClean="0"/>
              <a:t> </a:t>
            </a:r>
            <a:r>
              <a:rPr lang="en-US" dirty="0"/>
              <a:t>Collision rate (</a:t>
            </a:r>
            <a:r>
              <a:rPr lang="en-US" dirty="0" err="1"/>
              <a:t>Rc</a:t>
            </a:r>
            <a:r>
              <a:rPr lang="en-US" dirty="0"/>
              <a:t>)- number of collisions observed by a node per second. </a:t>
            </a:r>
          </a:p>
          <a:p>
            <a:pPr algn="just"/>
            <a:r>
              <a:rPr lang="en-US" dirty="0" smtClean="0"/>
              <a:t> </a:t>
            </a:r>
            <a:r>
              <a:rPr lang="en-US" dirty="0"/>
              <a:t>Average waiting time (Tw)-waiting time of a packet in MAC buffer before transmission. </a:t>
            </a:r>
          </a:p>
          <a:p>
            <a:pPr algn="just"/>
            <a:r>
              <a:rPr lang="en-US" dirty="0" smtClean="0"/>
              <a:t> </a:t>
            </a:r>
            <a:r>
              <a:rPr lang="en-US" dirty="0"/>
              <a:t>Arrival rate (Rr)- rate of RTS packets received by a node successfully per second</a:t>
            </a:r>
          </a:p>
          <a:p>
            <a:pPr algn="just"/>
            <a:endParaRPr lang="en-IN" dirty="0"/>
          </a:p>
        </p:txBody>
      </p:sp>
      <p:sp>
        <p:nvSpPr>
          <p:cNvPr id="4" name="TextBox 3"/>
          <p:cNvSpPr txBox="1"/>
          <p:nvPr/>
        </p:nvSpPr>
        <p:spPr>
          <a:xfrm>
            <a:off x="228600" y="-85804"/>
            <a:ext cx="8915400" cy="1354217"/>
          </a:xfrm>
          <a:prstGeom prst="rect">
            <a:avLst/>
          </a:prstGeom>
          <a:noFill/>
        </p:spPr>
        <p:txBody>
          <a:bodyPr wrap="square" rtlCol="0">
            <a:spAutoFit/>
          </a:bodyPr>
          <a:lstStyle/>
          <a:p>
            <a:pPr lvl="0"/>
            <a:r>
              <a:rPr lang="en-IN" sz="3200" b="1" kern="0" dirty="0">
                <a:solidFill>
                  <a:srgbClr val="002A58">
                    <a:lumMod val="75000"/>
                    <a:lumOff val="25000"/>
                  </a:srgbClr>
                </a:solidFill>
                <a:latin typeface="TUE Meta"/>
              </a:rPr>
              <a:t>CI BASED SOLUTIONS FOR WSN CHALLENGES (cont.)</a:t>
            </a:r>
          </a:p>
          <a:p>
            <a:endParaRPr lang="en-IN" dirty="0"/>
          </a:p>
        </p:txBody>
      </p:sp>
    </p:spTree>
    <p:extLst>
      <p:ext uri="{BB962C8B-B14F-4D97-AF65-F5344CB8AC3E}">
        <p14:creationId xmlns:p14="http://schemas.microsoft.com/office/powerpoint/2010/main" val="817410035"/>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u="sng" dirty="0" smtClean="0">
                <a:solidFill>
                  <a:schemeClr val="tx2">
                    <a:lumMod val="60000"/>
                    <a:lumOff val="40000"/>
                  </a:schemeClr>
                </a:solidFill>
              </a:rPr>
              <a:t>5.GN </a:t>
            </a:r>
            <a:r>
              <a:rPr lang="en-IN" b="1" u="sng" dirty="0">
                <a:solidFill>
                  <a:schemeClr val="tx2">
                    <a:lumMod val="60000"/>
                    <a:lumOff val="40000"/>
                  </a:schemeClr>
                </a:solidFill>
              </a:rPr>
              <a:t>Based Secure MAC </a:t>
            </a:r>
            <a:r>
              <a:rPr lang="en-IN" b="1" u="sng" dirty="0" smtClean="0">
                <a:solidFill>
                  <a:schemeClr val="tx2">
                    <a:lumMod val="60000"/>
                    <a:lumOff val="40000"/>
                  </a:schemeClr>
                </a:solidFill>
              </a:rPr>
              <a:t>Protocol </a:t>
            </a:r>
          </a:p>
          <a:p>
            <a:pPr marL="0" indent="0" algn="just">
              <a:buNone/>
            </a:pPr>
            <a:r>
              <a:rPr lang="en-IN" b="1" dirty="0" smtClean="0">
                <a:solidFill>
                  <a:schemeClr val="tx2">
                    <a:lumMod val="60000"/>
                    <a:lumOff val="40000"/>
                  </a:schemeClr>
                </a:solidFill>
              </a:rPr>
              <a:t>	</a:t>
            </a:r>
            <a:r>
              <a:rPr lang="en-US" dirty="0">
                <a:solidFill>
                  <a:srgbClr val="000000"/>
                </a:solidFill>
                <a:latin typeface="Arial" panose="020B0604020202020204" pitchFamily="34" charset="0"/>
                <a:cs typeface="Arial" panose="020B0604020202020204" pitchFamily="34" charset="0"/>
              </a:rPr>
              <a:t>The GN senses the rise in critical parameters </a:t>
            </a:r>
            <a:r>
              <a:rPr lang="en-US" dirty="0" err="1">
                <a:solidFill>
                  <a:srgbClr val="000000"/>
                </a:solidFill>
                <a:latin typeface="Arial" panose="020B0604020202020204" pitchFamily="34" charset="0"/>
                <a:cs typeface="Arial" panose="020B0604020202020204" pitchFamily="34" charset="0"/>
              </a:rPr>
              <a:t>Rc</a:t>
            </a:r>
            <a:r>
              <a:rPr lang="en-US" dirty="0">
                <a:solidFill>
                  <a:srgbClr val="000000"/>
                </a:solidFill>
                <a:latin typeface="Arial" panose="020B0604020202020204" pitchFamily="34" charset="0"/>
                <a:cs typeface="Arial" panose="020B0604020202020204" pitchFamily="34" charset="0"/>
              </a:rPr>
              <a:t>, Rr and Tw and produces the output, </a:t>
            </a:r>
            <a:r>
              <a:rPr lang="en-US" dirty="0" smtClean="0">
                <a:solidFill>
                  <a:srgbClr val="000000"/>
                </a:solidFill>
                <a:latin typeface="Arial" panose="020B0604020202020204" pitchFamily="34" charset="0"/>
                <a:cs typeface="Arial" panose="020B0604020202020204" pitchFamily="34" charset="0"/>
              </a:rPr>
              <a:t>i.e. </a:t>
            </a:r>
            <a:r>
              <a:rPr lang="en-US" dirty="0">
                <a:solidFill>
                  <a:srgbClr val="000000"/>
                </a:solidFill>
                <a:latin typeface="Arial" panose="020B0604020202020204" pitchFamily="34" charset="0"/>
                <a:cs typeface="Arial" panose="020B0604020202020204" pitchFamily="34" charset="0"/>
              </a:rPr>
              <a:t>used as a measure of suspicion of an attack that shuts down the node. When the suspicion of an attack exceeds a predefined threshold suspicion level ,the MAC and physical layer of the node is switched off. This results in saving of power that would have been wasted in retransmission of collided packets. </a:t>
            </a:r>
            <a:endParaRPr lang="en-US" dirty="0" smtClean="0">
              <a:solidFill>
                <a:srgbClr val="000000"/>
              </a:solidFill>
              <a:latin typeface="Arial" panose="020B0604020202020204" pitchFamily="34" charset="0"/>
              <a:cs typeface="Arial" panose="020B0604020202020204" pitchFamily="34" charset="0"/>
            </a:endParaRPr>
          </a:p>
          <a:p>
            <a:pPr marL="0" indent="0" algn="just">
              <a:buNone/>
            </a:pPr>
            <a:endParaRPr lang="en-US" dirty="0">
              <a:solidFill>
                <a:srgbClr val="000000"/>
              </a:solidFill>
              <a:latin typeface="Arial" panose="020B0604020202020204" pitchFamily="34" charset="0"/>
              <a:cs typeface="Arial" panose="020B0604020202020204" pitchFamily="34" charset="0"/>
            </a:endParaRPr>
          </a:p>
          <a:p>
            <a:pPr marL="0" indent="0" algn="just">
              <a:buNone/>
            </a:pPr>
            <a:endParaRPr lang="en-US" dirty="0" smtClean="0">
              <a:solidFill>
                <a:srgbClr val="000000"/>
              </a:solidFill>
              <a:latin typeface="Arial" panose="020B0604020202020204" pitchFamily="34" charset="0"/>
              <a:cs typeface="Arial" panose="020B0604020202020204" pitchFamily="34" charset="0"/>
            </a:endParaRPr>
          </a:p>
          <a:p>
            <a:pPr marL="0" indent="0" algn="just">
              <a:buNone/>
            </a:pPr>
            <a:endParaRPr lang="en-US" dirty="0">
              <a:solidFill>
                <a:srgbClr val="000000"/>
              </a:solidFill>
              <a:latin typeface="Arial" panose="020B0604020202020204" pitchFamily="34" charset="0"/>
              <a:cs typeface="Arial" panose="020B0604020202020204" pitchFamily="34" charset="0"/>
            </a:endParaRPr>
          </a:p>
          <a:p>
            <a:pPr marL="0" indent="0" algn="just">
              <a:buNone/>
            </a:pPr>
            <a:endParaRPr lang="en-US" dirty="0" smtClean="0">
              <a:solidFill>
                <a:srgbClr val="000000"/>
              </a:solidFill>
              <a:latin typeface="Arial" panose="020B0604020202020204" pitchFamily="34" charset="0"/>
              <a:cs typeface="Arial" panose="020B0604020202020204" pitchFamily="34" charset="0"/>
            </a:endParaRPr>
          </a:p>
          <a:p>
            <a:pPr marL="0" indent="0" algn="just">
              <a:buNone/>
            </a:pPr>
            <a:endParaRPr lang="en-US" dirty="0">
              <a:solidFill>
                <a:srgbClr val="000000"/>
              </a:solidFill>
              <a:latin typeface="Arial" panose="020B0604020202020204" pitchFamily="34" charset="0"/>
              <a:cs typeface="Arial" panose="020B0604020202020204" pitchFamily="34" charset="0"/>
            </a:endParaRPr>
          </a:p>
          <a:p>
            <a:pPr marL="0" indent="0" algn="just">
              <a:buNone/>
            </a:pPr>
            <a:endParaRPr lang="en-US" dirty="0" smtClean="0">
              <a:solidFill>
                <a:srgbClr val="000000"/>
              </a:solidFill>
              <a:latin typeface="Arial" panose="020B0604020202020204" pitchFamily="34" charset="0"/>
              <a:cs typeface="Arial" panose="020B0604020202020204" pitchFamily="34" charset="0"/>
            </a:endParaRPr>
          </a:p>
          <a:p>
            <a:pPr marL="0" indent="0" algn="just">
              <a:buNone/>
            </a:pPr>
            <a:endParaRPr lang="en-US" dirty="0">
              <a:solidFill>
                <a:srgbClr val="000000"/>
              </a:solidFill>
              <a:latin typeface="Arial" panose="020B0604020202020204" pitchFamily="34" charset="0"/>
              <a:cs typeface="Arial" panose="020B0604020202020204" pitchFamily="34" charset="0"/>
            </a:endParaRPr>
          </a:p>
          <a:p>
            <a:pPr marL="0" indent="0" algn="just">
              <a:buNone/>
            </a:pPr>
            <a:endParaRPr lang="en-US" dirty="0" smtClean="0">
              <a:solidFill>
                <a:srgbClr val="000000"/>
              </a:solidFill>
              <a:latin typeface="Arial" panose="020B0604020202020204" pitchFamily="34" charset="0"/>
              <a:cs typeface="Arial" panose="020B0604020202020204" pitchFamily="34" charset="0"/>
            </a:endParaRPr>
          </a:p>
          <a:p>
            <a:pPr marL="0" indent="0">
              <a:buNone/>
            </a:pPr>
            <a:r>
              <a:rPr lang="en-IN" sz="1600" i="1" dirty="0" smtClean="0"/>
              <a:t>	Figure </a:t>
            </a:r>
            <a:r>
              <a:rPr lang="en-IN" sz="1600" i="1" dirty="0"/>
              <a:t>4.5 Generalized Neuron based MAC Protocol </a:t>
            </a:r>
            <a:endParaRPr lang="en-US" sz="1600" dirty="0" smtClean="0">
              <a:solidFill>
                <a:srgbClr val="000000"/>
              </a:solidFill>
              <a:latin typeface="Arial" panose="020B0604020202020204" pitchFamily="34" charset="0"/>
              <a:cs typeface="Arial" panose="020B0604020202020204" pitchFamily="34" charset="0"/>
            </a:endParaRPr>
          </a:p>
          <a:p>
            <a:pPr marL="0" indent="0" algn="just">
              <a:buNone/>
            </a:pPr>
            <a:endParaRPr lang="en-IN"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4" name="TextBox 3"/>
          <p:cNvSpPr txBox="1"/>
          <p:nvPr/>
        </p:nvSpPr>
        <p:spPr>
          <a:xfrm>
            <a:off x="228600" y="-85804"/>
            <a:ext cx="8915400" cy="1354217"/>
          </a:xfrm>
          <a:prstGeom prst="rect">
            <a:avLst/>
          </a:prstGeom>
          <a:noFill/>
        </p:spPr>
        <p:txBody>
          <a:bodyPr wrap="square" rtlCol="0">
            <a:spAutoFit/>
          </a:bodyPr>
          <a:lstStyle/>
          <a:p>
            <a:pPr lvl="0"/>
            <a:r>
              <a:rPr lang="en-IN" sz="3200" b="1" kern="0" dirty="0">
                <a:solidFill>
                  <a:srgbClr val="002A58">
                    <a:lumMod val="75000"/>
                    <a:lumOff val="25000"/>
                  </a:srgbClr>
                </a:solidFill>
                <a:latin typeface="TUE Meta"/>
              </a:rPr>
              <a:t>CI BASED SOLUTIONS FOR WSN CHALLENGES (cont.)</a:t>
            </a:r>
          </a:p>
          <a:p>
            <a:endParaRPr lang="en-IN" dirty="0"/>
          </a:p>
        </p:txBody>
      </p:sp>
      <p:pic>
        <p:nvPicPr>
          <p:cNvPr id="5" name="Picture 4"/>
          <p:cNvPicPr>
            <a:picLocks noChangeAspect="1"/>
          </p:cNvPicPr>
          <p:nvPr/>
        </p:nvPicPr>
        <p:blipFill>
          <a:blip r:embed="rId2"/>
          <a:stretch>
            <a:fillRect/>
          </a:stretch>
        </p:blipFill>
        <p:spPr>
          <a:xfrm>
            <a:off x="1754645" y="3465000"/>
            <a:ext cx="5863310" cy="3012000"/>
          </a:xfrm>
          <a:prstGeom prst="rect">
            <a:avLst/>
          </a:prstGeom>
        </p:spPr>
      </p:pic>
    </p:spTree>
    <p:extLst>
      <p:ext uri="{BB962C8B-B14F-4D97-AF65-F5344CB8AC3E}">
        <p14:creationId xmlns:p14="http://schemas.microsoft.com/office/powerpoint/2010/main" val="3523177286"/>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86775" cy="647700"/>
          </a:xfrm>
        </p:spPr>
        <p:txBody>
          <a:bodyPr/>
          <a:lstStyle/>
          <a:p>
            <a:r>
              <a:rPr lang="en-US" sz="3200" b="1" dirty="0">
                <a:solidFill>
                  <a:schemeClr val="bg2">
                    <a:lumMod val="90000"/>
                    <a:lumOff val="10000"/>
                  </a:schemeClr>
                </a:solidFill>
              </a:rPr>
              <a:t>ENERGY AWARE ROUTING AND CLUSTERING </a:t>
            </a:r>
            <a:endParaRPr lang="en-IN" sz="3200" dirty="0">
              <a:solidFill>
                <a:schemeClr val="bg2">
                  <a:lumMod val="90000"/>
                  <a:lumOff val="10000"/>
                </a:schemeClr>
              </a:solidFill>
            </a:endParaRPr>
          </a:p>
        </p:txBody>
      </p:sp>
      <p:sp>
        <p:nvSpPr>
          <p:cNvPr id="3" name="Content Placeholder 2"/>
          <p:cNvSpPr>
            <a:spLocks noGrp="1"/>
          </p:cNvSpPr>
          <p:nvPr>
            <p:ph idx="1"/>
          </p:nvPr>
        </p:nvSpPr>
        <p:spPr/>
        <p:txBody>
          <a:bodyPr/>
          <a:lstStyle/>
          <a:p>
            <a:pPr marL="0" indent="0" algn="just">
              <a:buNone/>
            </a:pPr>
            <a:r>
              <a:rPr lang="en-US" dirty="0" smtClean="0"/>
              <a:t>	The </a:t>
            </a:r>
            <a:r>
              <a:rPr lang="en-US" dirty="0"/>
              <a:t>energy consumption can be reduced by allowing only some nodes to communicate with the base station. These nodes called cluster-heads collect the data sent by each node in that cluster compressing it and then transmitting the aggregated data to the base station. Appropriate cluster-head selection can significantly reduce energy consumption and enhance the lifetime of the WSN. A fuzzy logic approach to cluster-head election is proposed here. </a:t>
            </a:r>
            <a:endParaRPr lang="en-US" dirty="0" smtClean="0"/>
          </a:p>
          <a:p>
            <a:pPr marL="0" indent="0" algn="just">
              <a:buNone/>
            </a:pPr>
            <a:endParaRPr lang="en-IN" dirty="0"/>
          </a:p>
        </p:txBody>
      </p:sp>
      <p:pic>
        <p:nvPicPr>
          <p:cNvPr id="4" name="Image5"/>
          <p:cNvPicPr/>
          <p:nvPr/>
        </p:nvPicPr>
        <p:blipFill>
          <a:blip r:embed="rId2"/>
          <a:stretch>
            <a:fillRect/>
          </a:stretch>
        </p:blipFill>
        <p:spPr bwMode="auto">
          <a:xfrm>
            <a:off x="2895600" y="3886200"/>
            <a:ext cx="3581400" cy="2819400"/>
          </a:xfrm>
          <a:prstGeom prst="rect">
            <a:avLst/>
          </a:prstGeom>
        </p:spPr>
      </p:pic>
    </p:spTree>
    <p:extLst>
      <p:ext uri="{BB962C8B-B14F-4D97-AF65-F5344CB8AC3E}">
        <p14:creationId xmlns:p14="http://schemas.microsoft.com/office/powerpoint/2010/main" val="2052120446"/>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86775" cy="1141413"/>
          </a:xfrm>
        </p:spPr>
        <p:txBody>
          <a:bodyPr/>
          <a:lstStyle/>
          <a:p>
            <a:r>
              <a:rPr lang="en-US" sz="3200" b="1" dirty="0" smtClean="0">
                <a:solidFill>
                  <a:schemeClr val="bg2">
                    <a:lumMod val="90000"/>
                    <a:lumOff val="10000"/>
                  </a:schemeClr>
                </a:solidFill>
              </a:rPr>
              <a:t> </a:t>
            </a:r>
            <a:br>
              <a:rPr lang="en-US" sz="3200" b="1" dirty="0" smtClean="0">
                <a:solidFill>
                  <a:schemeClr val="bg2">
                    <a:lumMod val="90000"/>
                    <a:lumOff val="10000"/>
                  </a:schemeClr>
                </a:solidFill>
              </a:rPr>
            </a:br>
            <a:r>
              <a:rPr lang="en-US" sz="3200" b="1" dirty="0">
                <a:solidFill>
                  <a:schemeClr val="bg2">
                    <a:lumMod val="90000"/>
                    <a:lumOff val="10000"/>
                  </a:schemeClr>
                </a:solidFill>
              </a:rPr>
              <a:t/>
            </a:r>
            <a:br>
              <a:rPr lang="en-US" sz="3200" b="1" dirty="0">
                <a:solidFill>
                  <a:schemeClr val="bg2">
                    <a:lumMod val="90000"/>
                    <a:lumOff val="10000"/>
                  </a:schemeClr>
                </a:solidFill>
              </a:rPr>
            </a:br>
            <a:r>
              <a:rPr lang="en-US" sz="3200" b="1" dirty="0" smtClean="0">
                <a:solidFill>
                  <a:schemeClr val="bg2">
                    <a:lumMod val="90000"/>
                    <a:lumOff val="10000"/>
                  </a:schemeClr>
                </a:solidFill>
              </a:rPr>
              <a:t>                                                             ENERGY </a:t>
            </a:r>
            <a:r>
              <a:rPr lang="en-US" sz="3200" b="1" dirty="0">
                <a:solidFill>
                  <a:schemeClr val="bg2">
                    <a:lumMod val="90000"/>
                    <a:lumOff val="10000"/>
                  </a:schemeClr>
                </a:solidFill>
              </a:rPr>
              <a:t>AWARE ROUTING AND CLUSTERING </a:t>
            </a:r>
            <a:r>
              <a:rPr lang="en-US" sz="3200" b="1" dirty="0" smtClean="0">
                <a:solidFill>
                  <a:schemeClr val="bg2">
                    <a:lumMod val="90000"/>
                    <a:lumOff val="10000"/>
                  </a:schemeClr>
                </a:solidFill>
              </a:rPr>
              <a:t>(cont.)</a:t>
            </a:r>
            <a:endParaRPr lang="en-IN" sz="3200" dirty="0"/>
          </a:p>
        </p:txBody>
      </p:sp>
      <p:sp>
        <p:nvSpPr>
          <p:cNvPr id="3" name="Content Placeholder 2"/>
          <p:cNvSpPr>
            <a:spLocks noGrp="1"/>
          </p:cNvSpPr>
          <p:nvPr>
            <p:ph idx="1"/>
          </p:nvPr>
        </p:nvSpPr>
        <p:spPr/>
        <p:txBody>
          <a:bodyPr/>
          <a:lstStyle/>
          <a:p>
            <a:pPr marL="0" indent="0">
              <a:buNone/>
            </a:pPr>
            <a:r>
              <a:rPr lang="en-IN" b="1" u="sng" dirty="0" smtClean="0">
                <a:solidFill>
                  <a:schemeClr val="bg2">
                    <a:lumMod val="50000"/>
                    <a:lumOff val="50000"/>
                  </a:schemeClr>
                </a:solidFill>
              </a:rPr>
              <a:t>1.Fuzzy </a:t>
            </a:r>
            <a:r>
              <a:rPr lang="en-IN" b="1" u="sng" dirty="0">
                <a:solidFill>
                  <a:schemeClr val="bg2">
                    <a:lumMod val="50000"/>
                    <a:lumOff val="50000"/>
                  </a:schemeClr>
                </a:solidFill>
              </a:rPr>
              <a:t>Cluster-head Election </a:t>
            </a:r>
            <a:r>
              <a:rPr lang="en-IN" b="1" u="sng" dirty="0" smtClean="0">
                <a:solidFill>
                  <a:schemeClr val="bg2">
                    <a:lumMod val="50000"/>
                    <a:lumOff val="50000"/>
                  </a:schemeClr>
                </a:solidFill>
              </a:rPr>
              <a:t>Scheme:</a:t>
            </a:r>
          </a:p>
          <a:p>
            <a:pPr marL="0" indent="0">
              <a:buNone/>
            </a:pPr>
            <a:endParaRPr lang="en-IN" b="1" u="sng" dirty="0">
              <a:solidFill>
                <a:schemeClr val="bg2">
                  <a:lumMod val="75000"/>
                  <a:lumOff val="25000"/>
                </a:schemeClr>
              </a:solidFill>
            </a:endParaRPr>
          </a:p>
          <a:p>
            <a:pPr marL="0" indent="0">
              <a:buNone/>
            </a:pPr>
            <a:r>
              <a:rPr lang="en-US" dirty="0" smtClean="0"/>
              <a:t>	Judicious </a:t>
            </a:r>
            <a:r>
              <a:rPr lang="en-US" dirty="0"/>
              <a:t>cluster head election can reduce the energy consumption and extend the lifetime of the network. The operation of the scheme is divided into two rounds each consisting of a setup and steady state phase. </a:t>
            </a:r>
            <a:endParaRPr lang="en-US" dirty="0" smtClean="0"/>
          </a:p>
          <a:p>
            <a:pPr marL="0" indent="0">
              <a:buNone/>
            </a:pPr>
            <a:endParaRPr lang="en-US" b="1" dirty="0" smtClean="0"/>
          </a:p>
          <a:p>
            <a:pPr marL="0" indent="0">
              <a:buNone/>
            </a:pPr>
            <a:r>
              <a:rPr lang="en-US" b="1" dirty="0" smtClean="0"/>
              <a:t>Setup </a:t>
            </a:r>
            <a:r>
              <a:rPr lang="en-US" b="1" dirty="0"/>
              <a:t>phase- </a:t>
            </a:r>
            <a:r>
              <a:rPr lang="en-US" dirty="0"/>
              <a:t>cluster-heads are determined by using fuzzy knowledge processing and then the cluster is organized. </a:t>
            </a:r>
            <a:endParaRPr lang="en-US" dirty="0" smtClean="0"/>
          </a:p>
          <a:p>
            <a:pPr marL="0" indent="0">
              <a:buNone/>
            </a:pPr>
            <a:endParaRPr lang="en-US" b="1" dirty="0"/>
          </a:p>
          <a:p>
            <a:pPr marL="0" indent="0">
              <a:buNone/>
            </a:pPr>
            <a:r>
              <a:rPr lang="en-US" b="1" dirty="0" smtClean="0"/>
              <a:t>Steady </a:t>
            </a:r>
            <a:r>
              <a:rPr lang="en-US" b="1" dirty="0"/>
              <a:t>Phase- </a:t>
            </a:r>
            <a:r>
              <a:rPr lang="en-US" dirty="0"/>
              <a:t>cluster-heads collect the aggregated data and is then sent to the base station. </a:t>
            </a:r>
            <a:endParaRPr lang="en-IN" dirty="0">
              <a:solidFill>
                <a:schemeClr val="bg2">
                  <a:lumMod val="75000"/>
                  <a:lumOff val="25000"/>
                </a:schemeClr>
              </a:solidFill>
            </a:endParaRPr>
          </a:p>
        </p:txBody>
      </p:sp>
    </p:spTree>
    <p:extLst>
      <p:ext uri="{BB962C8B-B14F-4D97-AF65-F5344CB8AC3E}">
        <p14:creationId xmlns:p14="http://schemas.microsoft.com/office/powerpoint/2010/main" val="39768909"/>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86775" cy="1141413"/>
          </a:xfrm>
        </p:spPr>
        <p:txBody>
          <a:bodyPr/>
          <a:lstStyle/>
          <a:p>
            <a:r>
              <a:rPr lang="en-US" sz="3200" b="1" dirty="0">
                <a:solidFill>
                  <a:schemeClr val="bg2">
                    <a:lumMod val="90000"/>
                    <a:lumOff val="10000"/>
                  </a:schemeClr>
                </a:solidFill>
              </a:rPr>
              <a:t>ENERGY AWARE ROUTING AND CLUSTERING (cont.)</a:t>
            </a:r>
            <a:endParaRPr lang="en-IN" sz="3200" dirty="0"/>
          </a:p>
        </p:txBody>
      </p:sp>
      <p:sp>
        <p:nvSpPr>
          <p:cNvPr id="3" name="Content Placeholder 2"/>
          <p:cNvSpPr>
            <a:spLocks noGrp="1"/>
          </p:cNvSpPr>
          <p:nvPr>
            <p:ph idx="1"/>
          </p:nvPr>
        </p:nvSpPr>
        <p:spPr/>
        <p:txBody>
          <a:bodyPr/>
          <a:lstStyle/>
          <a:p>
            <a:r>
              <a:rPr lang="en-US" dirty="0"/>
              <a:t>A fuzzy logic approach based on energy, concentration and centrality is proposed for cluster head election. </a:t>
            </a:r>
            <a:endParaRPr lang="en-US" dirty="0" smtClean="0"/>
          </a:p>
          <a:p>
            <a:endParaRPr lang="en-US" dirty="0"/>
          </a:p>
          <a:p>
            <a:pPr lvl="1">
              <a:buFont typeface="Wingdings" panose="05000000000000000000" pitchFamily="2" charset="2"/>
              <a:buChar char="Ø"/>
            </a:pPr>
            <a:r>
              <a:rPr lang="en-US" dirty="0" smtClean="0"/>
              <a:t> </a:t>
            </a:r>
            <a:r>
              <a:rPr lang="en-US" b="1" dirty="0"/>
              <a:t>Node Energy </a:t>
            </a:r>
            <a:r>
              <a:rPr lang="en-US" dirty="0"/>
              <a:t>- energy level available in each node, designated by the fuzzy variable ‘energy’. </a:t>
            </a:r>
            <a:endParaRPr lang="en-US" dirty="0" smtClean="0"/>
          </a:p>
          <a:p>
            <a:endParaRPr lang="en-US" dirty="0"/>
          </a:p>
          <a:p>
            <a:pPr lvl="1">
              <a:buFont typeface="Wingdings" panose="05000000000000000000" pitchFamily="2" charset="2"/>
              <a:buChar char="Ø"/>
            </a:pPr>
            <a:r>
              <a:rPr lang="en-US" b="1" dirty="0" smtClean="0"/>
              <a:t>Node </a:t>
            </a:r>
            <a:r>
              <a:rPr lang="en-US" b="1" dirty="0"/>
              <a:t>Concentration </a:t>
            </a:r>
            <a:r>
              <a:rPr lang="en-US" dirty="0"/>
              <a:t>- number of nodes present in the vicinity, designated by the fuzzy variable ‘concentration’. </a:t>
            </a:r>
            <a:endParaRPr lang="en-US" dirty="0" smtClean="0"/>
          </a:p>
          <a:p>
            <a:endParaRPr lang="en-US" dirty="0"/>
          </a:p>
          <a:p>
            <a:pPr lvl="1">
              <a:buFont typeface="Wingdings" panose="05000000000000000000" pitchFamily="2" charset="2"/>
              <a:buChar char="Ø"/>
            </a:pPr>
            <a:r>
              <a:rPr lang="en-US" b="1" dirty="0" smtClean="0"/>
              <a:t>Node </a:t>
            </a:r>
            <a:r>
              <a:rPr lang="en-US" b="1" dirty="0"/>
              <a:t>Centrality </a:t>
            </a:r>
            <a:r>
              <a:rPr lang="en-US" dirty="0"/>
              <a:t>- a value which classifies the nodes based on how central the node is to the cluster, designated by the fuzzy variable ‘centrality</a:t>
            </a:r>
            <a:r>
              <a:rPr lang="en-US" u="sng" dirty="0"/>
              <a:t>’ </a:t>
            </a:r>
            <a:endParaRPr lang="en-IN" dirty="0"/>
          </a:p>
        </p:txBody>
      </p:sp>
    </p:spTree>
    <p:extLst>
      <p:ext uri="{BB962C8B-B14F-4D97-AF65-F5344CB8AC3E}">
        <p14:creationId xmlns:p14="http://schemas.microsoft.com/office/powerpoint/2010/main" val="287395012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r>
              <a:rPr lang="en-US" dirty="0" smtClean="0"/>
              <a:t> </a:t>
            </a:r>
            <a:endParaRPr lang="en-US" dirty="0"/>
          </a:p>
        </p:txBody>
      </p:sp>
      <p:sp>
        <p:nvSpPr>
          <p:cNvPr id="3" name="Content Placeholder 2"/>
          <p:cNvSpPr>
            <a:spLocks noGrp="1"/>
          </p:cNvSpPr>
          <p:nvPr>
            <p:ph idx="1"/>
          </p:nvPr>
        </p:nvSpPr>
        <p:spPr>
          <a:xfrm>
            <a:off x="457200" y="1268413"/>
            <a:ext cx="8458200" cy="5040312"/>
          </a:xfrm>
        </p:spPr>
        <p:txBody>
          <a:bodyPr>
            <a:normAutofit lnSpcReduction="10000"/>
          </a:bodyPr>
          <a:lstStyle/>
          <a:p>
            <a:pPr marL="0" indent="0">
              <a:buNone/>
            </a:pPr>
            <a:r>
              <a:rPr lang="en-US" dirty="0" smtClean="0"/>
              <a:t>         A</a:t>
            </a:r>
            <a:r>
              <a:rPr lang="en-US" b="1" dirty="0" smtClean="0"/>
              <a:t> wireless </a:t>
            </a:r>
            <a:r>
              <a:rPr lang="en-US" b="1" dirty="0"/>
              <a:t>sensor network </a:t>
            </a:r>
            <a:r>
              <a:rPr lang="en-US" dirty="0"/>
              <a:t>is a network of </a:t>
            </a:r>
            <a:r>
              <a:rPr lang="en-US" dirty="0" smtClean="0"/>
              <a:t>distributed autonomous </a:t>
            </a:r>
            <a:r>
              <a:rPr lang="en-US" dirty="0"/>
              <a:t>devices that can sense or monitor </a:t>
            </a:r>
            <a:r>
              <a:rPr lang="en-US" dirty="0" smtClean="0"/>
              <a:t>physical</a:t>
            </a:r>
            <a:r>
              <a:rPr lang="en-US" dirty="0"/>
              <a:t> </a:t>
            </a:r>
            <a:r>
              <a:rPr lang="en-US" dirty="0" smtClean="0"/>
              <a:t>or </a:t>
            </a:r>
            <a:r>
              <a:rPr lang="en-US" dirty="0"/>
              <a:t>environmental conditions cooperatively </a:t>
            </a:r>
            <a:r>
              <a:rPr lang="en-US" dirty="0" smtClean="0"/>
              <a:t>.</a:t>
            </a:r>
          </a:p>
          <a:p>
            <a:pPr marL="0" indent="0">
              <a:buNone/>
            </a:pPr>
            <a:r>
              <a:rPr lang="en-US" b="1" dirty="0" smtClean="0"/>
              <a:t>        </a:t>
            </a:r>
          </a:p>
          <a:p>
            <a:pPr marL="0" indent="0">
              <a:buNone/>
            </a:pPr>
            <a:r>
              <a:rPr lang="en-US" b="1" dirty="0" smtClean="0"/>
              <a:t> WSNs are used </a:t>
            </a:r>
            <a:r>
              <a:rPr lang="en-US" b="1" dirty="0"/>
              <a:t>in numerous applications such </a:t>
            </a:r>
            <a:r>
              <a:rPr lang="en-US" b="1" dirty="0" smtClean="0"/>
              <a:t>as:</a:t>
            </a:r>
          </a:p>
          <a:p>
            <a:pPr lvl="2"/>
            <a:r>
              <a:rPr lang="en-US" sz="2000" dirty="0" smtClean="0"/>
              <a:t> Environmental monitoring</a:t>
            </a:r>
          </a:p>
          <a:p>
            <a:pPr lvl="2"/>
            <a:r>
              <a:rPr lang="en-US" sz="2000" dirty="0" smtClean="0"/>
              <a:t>Habitat monitoring</a:t>
            </a:r>
          </a:p>
          <a:p>
            <a:pPr lvl="2"/>
            <a:r>
              <a:rPr lang="en-US" sz="2000" dirty="0"/>
              <a:t>P</a:t>
            </a:r>
            <a:r>
              <a:rPr lang="en-US" sz="2000" dirty="0" smtClean="0"/>
              <a:t>rediction </a:t>
            </a:r>
            <a:r>
              <a:rPr lang="en-US" sz="2000" dirty="0"/>
              <a:t>and detection </a:t>
            </a:r>
            <a:r>
              <a:rPr lang="en-US" sz="2000" dirty="0" smtClean="0"/>
              <a:t>of natural calamities</a:t>
            </a:r>
          </a:p>
          <a:p>
            <a:pPr lvl="2"/>
            <a:r>
              <a:rPr lang="en-US" sz="2000" dirty="0"/>
              <a:t>M</a:t>
            </a:r>
            <a:r>
              <a:rPr lang="en-US" sz="2000" dirty="0" smtClean="0"/>
              <a:t>edical </a:t>
            </a:r>
            <a:r>
              <a:rPr lang="en-US" sz="2000" dirty="0"/>
              <a:t>monitoring </a:t>
            </a:r>
          </a:p>
          <a:p>
            <a:pPr lvl="2"/>
            <a:r>
              <a:rPr lang="en-US" sz="2000" dirty="0"/>
              <a:t>S</a:t>
            </a:r>
            <a:r>
              <a:rPr lang="en-US" sz="2000" dirty="0" smtClean="0"/>
              <a:t>tructural health monitoring </a:t>
            </a:r>
          </a:p>
          <a:p>
            <a:pPr lvl="1">
              <a:buNone/>
            </a:pPr>
            <a:endParaRPr lang="en-US" dirty="0" smtClean="0"/>
          </a:p>
          <a:p>
            <a:pPr marL="0" lvl="1" indent="457200">
              <a:buNone/>
            </a:pPr>
            <a:r>
              <a:rPr lang="en-US" dirty="0" smtClean="0"/>
              <a:t>   WSNs consist of a large number of small, inexpensive, disposable and autonomous sensor nodes that are generally deployed in an ad hoc manner in vast geographical areas for remote operations. </a:t>
            </a:r>
            <a:br>
              <a:rPr lang="en-US" dirty="0" smtClean="0"/>
            </a:br>
            <a:endParaRPr lang="en-US" dirty="0" smtClean="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381000"/>
            <a:ext cx="8562975" cy="1446213"/>
          </a:xfrm>
        </p:spPr>
        <p:txBody>
          <a:bodyPr/>
          <a:lstStyle/>
          <a:p>
            <a:r>
              <a:rPr lang="en-US" sz="3200" b="1" dirty="0">
                <a:solidFill>
                  <a:schemeClr val="bg2">
                    <a:lumMod val="90000"/>
                    <a:lumOff val="10000"/>
                  </a:schemeClr>
                </a:solidFill>
              </a:rPr>
              <a:t>ENERGY AWARE ROUTING AND CLUSTERING (cont.)</a:t>
            </a:r>
            <a:endParaRPr lang="en-IN" sz="3200" dirty="0"/>
          </a:p>
        </p:txBody>
      </p:sp>
      <p:sp>
        <p:nvSpPr>
          <p:cNvPr id="3" name="Content Placeholder 2"/>
          <p:cNvSpPr>
            <a:spLocks noGrp="1"/>
          </p:cNvSpPr>
          <p:nvPr>
            <p:ph idx="1"/>
          </p:nvPr>
        </p:nvSpPr>
        <p:spPr/>
        <p:txBody>
          <a:bodyPr/>
          <a:lstStyle/>
          <a:p>
            <a:pPr marL="0" indent="0">
              <a:buNone/>
            </a:pPr>
            <a:r>
              <a:rPr lang="en-IN" b="1" u="sng" dirty="0" smtClean="0">
                <a:solidFill>
                  <a:schemeClr val="bg2">
                    <a:lumMod val="50000"/>
                    <a:lumOff val="50000"/>
                  </a:schemeClr>
                </a:solidFill>
              </a:rPr>
              <a:t>2. </a:t>
            </a:r>
            <a:r>
              <a:rPr lang="en-IN" b="1" u="sng" dirty="0">
                <a:solidFill>
                  <a:schemeClr val="bg2">
                    <a:lumMod val="50000"/>
                    <a:lumOff val="50000"/>
                  </a:schemeClr>
                </a:solidFill>
              </a:rPr>
              <a:t>Neural Networks</a:t>
            </a:r>
            <a:r>
              <a:rPr lang="en-IN" b="1" u="sng" dirty="0" smtClean="0">
                <a:solidFill>
                  <a:schemeClr val="bg2">
                    <a:lumMod val="50000"/>
                    <a:lumOff val="50000"/>
                  </a:schemeClr>
                </a:solidFill>
              </a:rPr>
              <a:t>:</a:t>
            </a:r>
          </a:p>
          <a:p>
            <a:pPr marL="0" indent="0" algn="just">
              <a:buNone/>
            </a:pPr>
            <a:r>
              <a:rPr lang="en-IN" b="1" dirty="0" smtClean="0">
                <a:solidFill>
                  <a:schemeClr val="bg2">
                    <a:lumMod val="50000"/>
                    <a:lumOff val="50000"/>
                  </a:schemeClr>
                </a:solidFill>
              </a:rPr>
              <a:t>	</a:t>
            </a:r>
          </a:p>
          <a:p>
            <a:pPr marL="0" indent="0" algn="just">
              <a:buNone/>
            </a:pPr>
            <a:r>
              <a:rPr lang="en-IN" b="1" dirty="0">
                <a:solidFill>
                  <a:schemeClr val="bg2">
                    <a:lumMod val="50000"/>
                    <a:lumOff val="50000"/>
                  </a:schemeClr>
                </a:solidFill>
              </a:rPr>
              <a:t>	</a:t>
            </a:r>
            <a:r>
              <a:rPr lang="en-US" dirty="0" smtClean="0"/>
              <a:t>A </a:t>
            </a:r>
            <a:r>
              <a:rPr lang="en-US" dirty="0"/>
              <a:t>QoS driven routing </a:t>
            </a:r>
            <a:r>
              <a:rPr lang="en-US" dirty="0" smtClean="0"/>
              <a:t>algorithm called </a:t>
            </a:r>
            <a:r>
              <a:rPr lang="en-US" dirty="0"/>
              <a:t>sensor intelligence routing (SIR), is presented </a:t>
            </a:r>
            <a:r>
              <a:rPr lang="en-US" dirty="0" smtClean="0"/>
              <a:t>in for </a:t>
            </a:r>
            <a:r>
              <a:rPr lang="en-US" dirty="0"/>
              <a:t>automatic reading of public utility meters. The </a:t>
            </a:r>
            <a:r>
              <a:rPr lang="en-US" dirty="0" smtClean="0"/>
              <a:t>study utilizes </a:t>
            </a:r>
            <a:r>
              <a:rPr lang="en-US" dirty="0"/>
              <a:t>a NN in every node to manage the routes for </a:t>
            </a:r>
            <a:r>
              <a:rPr lang="en-US" dirty="0" smtClean="0"/>
              <a:t>data flow</a:t>
            </a:r>
            <a:r>
              <a:rPr lang="en-US" dirty="0"/>
              <a:t>. A modification over Dijkstra algorithm proposed in the</a:t>
            </a:r>
          </a:p>
          <a:p>
            <a:pPr marL="0" indent="0" algn="just">
              <a:buNone/>
            </a:pPr>
            <a:r>
              <a:rPr lang="en-US" dirty="0"/>
              <a:t>article finds minimum cost paths from base station to </a:t>
            </a:r>
            <a:r>
              <a:rPr lang="en-US" dirty="0" smtClean="0"/>
              <a:t>every node</a:t>
            </a:r>
            <a:r>
              <a:rPr lang="en-US" dirty="0"/>
              <a:t>. The edge cost parameter between a pair of nodes </a:t>
            </a:r>
            <a:r>
              <a:rPr lang="en-US" i="1" dirty="0" err="1" smtClean="0"/>
              <a:t>w</a:t>
            </a:r>
            <a:r>
              <a:rPr lang="en-US" i="1" baseline="-25000" dirty="0" err="1" smtClean="0"/>
              <a:t>ij</a:t>
            </a:r>
            <a:r>
              <a:rPr lang="en-US" i="1" dirty="0" smtClean="0"/>
              <a:t> </a:t>
            </a:r>
            <a:r>
              <a:rPr lang="en-US" dirty="0" smtClean="0"/>
              <a:t>is determined </a:t>
            </a:r>
            <a:r>
              <a:rPr lang="en-US" dirty="0"/>
              <a:t>in each node by a self organizing map, based </a:t>
            </a:r>
            <a:r>
              <a:rPr lang="en-US" dirty="0" smtClean="0"/>
              <a:t>on QoS </a:t>
            </a:r>
            <a:r>
              <a:rPr lang="en-US" dirty="0"/>
              <a:t>parameters latency, error rate, duty cycle and throughput.</a:t>
            </a:r>
            <a:endParaRPr lang="en-IN" b="1" dirty="0">
              <a:solidFill>
                <a:schemeClr val="bg2">
                  <a:lumMod val="50000"/>
                  <a:lumOff val="50000"/>
                </a:schemeClr>
              </a:solidFill>
            </a:endParaRPr>
          </a:p>
        </p:txBody>
      </p:sp>
    </p:spTree>
    <p:extLst>
      <p:ext uri="{BB962C8B-B14F-4D97-AF65-F5344CB8AC3E}">
        <p14:creationId xmlns:p14="http://schemas.microsoft.com/office/powerpoint/2010/main" val="466831687"/>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37"/>
            <a:ext cx="8486775" cy="989013"/>
          </a:xfrm>
        </p:spPr>
        <p:txBody>
          <a:bodyPr/>
          <a:lstStyle/>
          <a:p>
            <a:r>
              <a:rPr lang="en-US" sz="3200" b="1" dirty="0">
                <a:solidFill>
                  <a:schemeClr val="bg2">
                    <a:lumMod val="90000"/>
                    <a:lumOff val="10000"/>
                  </a:schemeClr>
                </a:solidFill>
              </a:rPr>
              <a:t>ENERGY AWARE ROUTING AND CLUSTERING (cont.)</a:t>
            </a:r>
            <a:endParaRPr lang="en-IN" sz="3200" dirty="0"/>
          </a:p>
        </p:txBody>
      </p:sp>
      <p:sp>
        <p:nvSpPr>
          <p:cNvPr id="3" name="Content Placeholder 2"/>
          <p:cNvSpPr>
            <a:spLocks noGrp="1"/>
          </p:cNvSpPr>
          <p:nvPr>
            <p:ph idx="1"/>
          </p:nvPr>
        </p:nvSpPr>
        <p:spPr/>
        <p:txBody>
          <a:bodyPr/>
          <a:lstStyle/>
          <a:p>
            <a:pPr marL="0" indent="0">
              <a:buNone/>
            </a:pPr>
            <a:r>
              <a:rPr lang="en-IN" b="1" u="sng" dirty="0" smtClean="0">
                <a:solidFill>
                  <a:schemeClr val="bg2">
                    <a:lumMod val="50000"/>
                    <a:lumOff val="50000"/>
                  </a:schemeClr>
                </a:solidFill>
              </a:rPr>
              <a:t>3.Evolutionary </a:t>
            </a:r>
            <a:r>
              <a:rPr lang="en-IN" b="1" u="sng" dirty="0">
                <a:solidFill>
                  <a:schemeClr val="bg2">
                    <a:lumMod val="50000"/>
                    <a:lumOff val="50000"/>
                  </a:schemeClr>
                </a:solidFill>
              </a:rPr>
              <a:t>Algorithms: </a:t>
            </a:r>
            <a:endParaRPr lang="en-IN" b="1" u="sng" dirty="0" smtClean="0">
              <a:solidFill>
                <a:schemeClr val="bg2">
                  <a:lumMod val="50000"/>
                  <a:lumOff val="50000"/>
                </a:schemeClr>
              </a:solidFill>
            </a:endParaRPr>
          </a:p>
          <a:p>
            <a:pPr marL="0" indent="0">
              <a:buNone/>
            </a:pPr>
            <a:endParaRPr lang="en-IN" b="1" u="sng" dirty="0">
              <a:solidFill>
                <a:schemeClr val="bg2">
                  <a:lumMod val="50000"/>
                  <a:lumOff val="50000"/>
                </a:schemeClr>
              </a:solidFill>
            </a:endParaRPr>
          </a:p>
          <a:p>
            <a:pPr marL="0" indent="0">
              <a:buNone/>
            </a:pPr>
            <a:r>
              <a:rPr lang="en-IN" b="1" dirty="0">
                <a:solidFill>
                  <a:schemeClr val="bg2">
                    <a:lumMod val="50000"/>
                    <a:lumOff val="50000"/>
                  </a:schemeClr>
                </a:solidFill>
              </a:rPr>
              <a:t>	</a:t>
            </a:r>
            <a:r>
              <a:rPr lang="en-IN" dirty="0"/>
              <a:t>A GA based </a:t>
            </a:r>
            <a:r>
              <a:rPr lang="en-IN" dirty="0" smtClean="0"/>
              <a:t>multi-hop </a:t>
            </a:r>
            <a:r>
              <a:rPr lang="en-US" dirty="0" smtClean="0"/>
              <a:t>routing </a:t>
            </a:r>
            <a:r>
              <a:rPr lang="en-US" dirty="0"/>
              <a:t>technique named </a:t>
            </a:r>
            <a:r>
              <a:rPr lang="en-US" i="1" dirty="0"/>
              <a:t>GA-Routing </a:t>
            </a:r>
            <a:r>
              <a:rPr lang="en-US" dirty="0"/>
              <a:t>is proposed </a:t>
            </a:r>
            <a:r>
              <a:rPr lang="en-US" dirty="0" smtClean="0"/>
              <a:t>in</a:t>
            </a:r>
          </a:p>
          <a:p>
            <a:pPr marL="0" indent="0">
              <a:buNone/>
            </a:pPr>
            <a:r>
              <a:rPr lang="en-IN" b="1" dirty="0">
                <a:solidFill>
                  <a:schemeClr val="bg2">
                    <a:lumMod val="50000"/>
                    <a:lumOff val="50000"/>
                  </a:schemeClr>
                </a:solidFill>
              </a:rPr>
              <a:t>	</a:t>
            </a:r>
            <a:r>
              <a:rPr lang="en-US" dirty="0" smtClean="0"/>
              <a:t>for </a:t>
            </a:r>
            <a:r>
              <a:rPr lang="en-US" dirty="0"/>
              <a:t>maximizing network longevity in terms of time to </a:t>
            </a:r>
            <a:r>
              <a:rPr lang="en-US" dirty="0" smtClean="0"/>
              <a:t>first node </a:t>
            </a:r>
            <a:r>
              <a:rPr lang="en-US" dirty="0"/>
              <a:t>death. The challenge here is to come up with a </a:t>
            </a:r>
            <a:r>
              <a:rPr lang="en-US" dirty="0" smtClean="0"/>
              <a:t>routing algorithm </a:t>
            </a:r>
            <a:r>
              <a:rPr lang="en-US" dirty="0"/>
              <a:t>that maximizes the number of rounds before </a:t>
            </a:r>
            <a:r>
              <a:rPr lang="en-US" dirty="0" smtClean="0"/>
              <a:t>the first </a:t>
            </a:r>
            <a:r>
              <a:rPr lang="en-US" dirty="0"/>
              <a:t>node dies. The GA approach proposed here </a:t>
            </a:r>
            <a:r>
              <a:rPr lang="en-US" dirty="0" smtClean="0"/>
              <a:t>generates aggregation </a:t>
            </a:r>
            <a:r>
              <a:rPr lang="en-US" dirty="0"/>
              <a:t>trees, which span all the sensor nodes. </a:t>
            </a:r>
            <a:r>
              <a:rPr lang="en-US" dirty="0" smtClean="0"/>
              <a:t>Although the </a:t>
            </a:r>
            <a:r>
              <a:rPr lang="en-US" dirty="0"/>
              <a:t>best aggregation tree is the most efficient path in </a:t>
            </a:r>
            <a:r>
              <a:rPr lang="en-US" dirty="0" smtClean="0"/>
              <a:t>the network</a:t>
            </a:r>
            <a:r>
              <a:rPr lang="en-US" dirty="0"/>
              <a:t>, continuous use of this path would lead to </a:t>
            </a:r>
            <a:r>
              <a:rPr lang="en-US" dirty="0" smtClean="0"/>
              <a:t>failure of </a:t>
            </a:r>
            <a:r>
              <a:rPr lang="en-US" dirty="0"/>
              <a:t>a few nodes earlier than others. The goal of this study is to</a:t>
            </a:r>
          </a:p>
          <a:p>
            <a:pPr marL="0" indent="0">
              <a:buNone/>
            </a:pPr>
            <a:r>
              <a:rPr lang="en-US" dirty="0"/>
              <a:t>find an aggregation tree, and the number of times a particular</a:t>
            </a:r>
          </a:p>
          <a:p>
            <a:pPr marL="0" indent="0">
              <a:buNone/>
            </a:pPr>
            <a:r>
              <a:rPr lang="en-US" dirty="0"/>
              <a:t>tree is used before the next tree comes in force.</a:t>
            </a:r>
            <a:endParaRPr lang="en-IN" b="1" dirty="0">
              <a:solidFill>
                <a:schemeClr val="bg2">
                  <a:lumMod val="50000"/>
                  <a:lumOff val="50000"/>
                </a:schemeClr>
              </a:solidFill>
            </a:endParaRPr>
          </a:p>
        </p:txBody>
      </p:sp>
    </p:spTree>
    <p:extLst>
      <p:ext uri="{BB962C8B-B14F-4D97-AF65-F5344CB8AC3E}">
        <p14:creationId xmlns:p14="http://schemas.microsoft.com/office/powerpoint/2010/main" val="1339935239"/>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
          <p:cNvPicPr>
            <a:picLocks noGrp="1"/>
          </p:cNvPicPr>
          <p:nvPr>
            <p:ph idx="1"/>
          </p:nvPr>
        </p:nvPicPr>
        <p:blipFill>
          <a:blip r:embed="rId2"/>
          <a:stretch>
            <a:fillRect/>
          </a:stretch>
        </p:blipFill>
        <p:spPr bwMode="auto">
          <a:xfrm>
            <a:off x="304800" y="1143000"/>
            <a:ext cx="8839200" cy="5715000"/>
          </a:xfrm>
          <a:prstGeom prst="rect">
            <a:avLst/>
          </a:prstGeom>
        </p:spPr>
      </p:pic>
      <p:sp>
        <p:nvSpPr>
          <p:cNvPr id="5" name="TextBox 4"/>
          <p:cNvSpPr txBox="1"/>
          <p:nvPr/>
        </p:nvSpPr>
        <p:spPr>
          <a:xfrm>
            <a:off x="304800" y="0"/>
            <a:ext cx="8839200" cy="1077218"/>
          </a:xfrm>
          <a:prstGeom prst="rect">
            <a:avLst/>
          </a:prstGeom>
          <a:noFill/>
        </p:spPr>
        <p:txBody>
          <a:bodyPr wrap="square" rtlCol="0">
            <a:spAutoFit/>
          </a:bodyPr>
          <a:lstStyle/>
          <a:p>
            <a:r>
              <a:rPr lang="en-US" sz="3200" b="1" kern="0" dirty="0">
                <a:solidFill>
                  <a:srgbClr val="002A58">
                    <a:lumMod val="90000"/>
                    <a:lumOff val="10000"/>
                  </a:srgbClr>
                </a:solidFill>
                <a:latin typeface="TUE Meta"/>
                <a:ea typeface="+mj-ea"/>
                <a:cs typeface="+mj-cs"/>
              </a:rPr>
              <a:t>ENERGY AWARE ROUTING AND CLUSTERING (cont.)</a:t>
            </a:r>
            <a:endParaRPr lang="en-IN" dirty="0"/>
          </a:p>
        </p:txBody>
      </p:sp>
    </p:spTree>
    <p:extLst>
      <p:ext uri="{BB962C8B-B14F-4D97-AF65-F5344CB8AC3E}">
        <p14:creationId xmlns:p14="http://schemas.microsoft.com/office/powerpoint/2010/main" val="1769169114"/>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Simulation results show that GA gives better lifetime than the </a:t>
            </a:r>
            <a:r>
              <a:rPr lang="en-IN" i="1" dirty="0"/>
              <a:t>single best tree </a:t>
            </a:r>
            <a:r>
              <a:rPr lang="en-IN" dirty="0"/>
              <a:t>algorithm, and GA gives the same lifetime as the cluster based maximum lifetime data aggregation algorithm [92] for small network sizes. However, the algorithm is centralized and the cost of disseminating the optimal routing paths to the nodes is not considered.</a:t>
            </a:r>
          </a:p>
          <a:p>
            <a:r>
              <a:rPr lang="en-IN" u="sng" dirty="0">
                <a:solidFill>
                  <a:schemeClr val="bg2">
                    <a:lumMod val="50000"/>
                    <a:lumOff val="50000"/>
                  </a:schemeClr>
                </a:solidFill>
              </a:rPr>
              <a:t>Two-Tier GA:  </a:t>
            </a:r>
            <a:endParaRPr lang="en-IN" u="sng" dirty="0" smtClean="0">
              <a:solidFill>
                <a:schemeClr val="bg2">
                  <a:lumMod val="50000"/>
                  <a:lumOff val="50000"/>
                </a:schemeClr>
              </a:solidFill>
            </a:endParaRPr>
          </a:p>
          <a:p>
            <a:pPr marL="355600" indent="0" algn="just">
              <a:buNone/>
            </a:pPr>
            <a:r>
              <a:rPr lang="en-IN" dirty="0" smtClean="0"/>
              <a:t>	Another </a:t>
            </a:r>
            <a:r>
              <a:rPr lang="en-IN" dirty="0"/>
              <a:t>application of GA for maximum lifetime routing for a </a:t>
            </a:r>
            <a:r>
              <a:rPr lang="en-IN" dirty="0" smtClean="0"/>
              <a:t>two-tier network is presented in . In a two tier sensor network, a few sensor nodes having higher power levels act as cluster heads. If a cluster head fails due to loss of power, the whole cluster ceases to operate. This influences load on the existing nodes, causing them to deplete their power quickly. Flow-splitting type of routing algorithms are used in such eventuality. The approach discussed in the article uses GA determine a non-flow-splitting routing strategy</a:t>
            </a:r>
            <a:endParaRPr lang="en-IN" dirty="0"/>
          </a:p>
          <a:p>
            <a:endParaRPr lang="en-IN" dirty="0"/>
          </a:p>
        </p:txBody>
      </p:sp>
      <p:sp>
        <p:nvSpPr>
          <p:cNvPr id="4" name="TextBox 3"/>
          <p:cNvSpPr txBox="1"/>
          <p:nvPr/>
        </p:nvSpPr>
        <p:spPr>
          <a:xfrm>
            <a:off x="304800" y="-61090"/>
            <a:ext cx="8839200" cy="1354217"/>
          </a:xfrm>
          <a:prstGeom prst="rect">
            <a:avLst/>
          </a:prstGeom>
          <a:noFill/>
        </p:spPr>
        <p:txBody>
          <a:bodyPr wrap="square" rtlCol="0">
            <a:spAutoFit/>
          </a:bodyPr>
          <a:lstStyle/>
          <a:p>
            <a:pPr lvl="0"/>
            <a:r>
              <a:rPr lang="en-US" sz="3200" b="1" kern="0" dirty="0">
                <a:solidFill>
                  <a:srgbClr val="002A58">
                    <a:lumMod val="90000"/>
                    <a:lumOff val="10000"/>
                  </a:srgbClr>
                </a:solidFill>
                <a:latin typeface="TUE Meta"/>
              </a:rPr>
              <a:t>ENERGY AWARE ROUTING AND CLUSTERING (cont.)</a:t>
            </a:r>
            <a:endParaRPr lang="en-IN" dirty="0">
              <a:solidFill>
                <a:srgbClr val="000000"/>
              </a:solidFill>
            </a:endParaRPr>
          </a:p>
          <a:p>
            <a:endParaRPr lang="en-IN" dirty="0"/>
          </a:p>
        </p:txBody>
      </p:sp>
    </p:spTree>
    <p:extLst>
      <p:ext uri="{BB962C8B-B14F-4D97-AF65-F5344CB8AC3E}">
        <p14:creationId xmlns:p14="http://schemas.microsoft.com/office/powerpoint/2010/main" val="860398556"/>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u="sng" dirty="0">
                <a:solidFill>
                  <a:schemeClr val="bg2">
                    <a:lumMod val="50000"/>
                    <a:lumOff val="50000"/>
                  </a:schemeClr>
                </a:solidFill>
              </a:rPr>
              <a:t>Energy  Efficient  GA  Clustering:</a:t>
            </a:r>
            <a:r>
              <a:rPr lang="en-IN" dirty="0"/>
              <a:t>  </a:t>
            </a:r>
            <a:endParaRPr lang="en-IN" dirty="0" smtClean="0"/>
          </a:p>
          <a:p>
            <a:pPr marL="444500" indent="0">
              <a:buNone/>
            </a:pPr>
            <a:r>
              <a:rPr lang="en-IN" dirty="0"/>
              <a:t>	</a:t>
            </a:r>
            <a:r>
              <a:rPr lang="en-IN" dirty="0" smtClean="0"/>
              <a:t>Another  </a:t>
            </a:r>
            <a:r>
              <a:rPr lang="en-IN" dirty="0"/>
              <a:t>application of  GA  in  energy efficient clustering is  described in  . The proposed GA represents the sensor nodes as bits of chromosomes, cluster heads as 1 and ordinary nodes as 0. The number of bits </a:t>
            </a:r>
            <a:r>
              <a:rPr lang="en-IN" dirty="0" smtClean="0"/>
              <a:t>in </a:t>
            </a:r>
            <a:r>
              <a:rPr lang="en-IN" dirty="0"/>
              <a:t>a chromosome is equal to the number of nodes. Fitness of each chromosome is computed as</a:t>
            </a:r>
          </a:p>
          <a:p>
            <a:pPr marL="0" indent="0">
              <a:buNone/>
            </a:pPr>
            <a:r>
              <a:rPr lang="en-IN" dirty="0"/>
              <a:t> </a:t>
            </a:r>
            <a:r>
              <a:rPr lang="en-IN" dirty="0" smtClean="0"/>
              <a:t>		</a:t>
            </a:r>
            <a:r>
              <a:rPr lang="en-IN" i="1" dirty="0" smtClean="0"/>
              <a:t>F </a:t>
            </a:r>
            <a:r>
              <a:rPr lang="en-IN" dirty="0"/>
              <a:t>=     </a:t>
            </a:r>
            <a:r>
              <a:rPr lang="en-IN" i="1" dirty="0" smtClean="0"/>
              <a:t>α</a:t>
            </a:r>
            <a:r>
              <a:rPr lang="en-IN" dirty="0" smtClean="0"/>
              <a:t>(</a:t>
            </a:r>
            <a:r>
              <a:rPr lang="en-IN" i="1" dirty="0" err="1" smtClean="0"/>
              <a:t>w</a:t>
            </a:r>
            <a:r>
              <a:rPr lang="en-IN" i="1" baseline="-25000" dirty="0" err="1" smtClean="0"/>
              <a:t>i</a:t>
            </a:r>
            <a:r>
              <a:rPr lang="en-IN" i="1" dirty="0" smtClean="0"/>
              <a:t> </a:t>
            </a:r>
            <a:r>
              <a:rPr lang="en-IN" i="1" dirty="0"/>
              <a:t>, </a:t>
            </a:r>
            <a:r>
              <a:rPr lang="en-IN" i="1" dirty="0" smtClean="0"/>
              <a:t>f</a:t>
            </a:r>
            <a:r>
              <a:rPr lang="en-IN" i="1" baseline="-25000" dirty="0" smtClean="0"/>
              <a:t>i</a:t>
            </a:r>
            <a:r>
              <a:rPr lang="en-IN" dirty="0" smtClean="0"/>
              <a:t>)</a:t>
            </a:r>
            <a:r>
              <a:rPr lang="en-IN" i="1" dirty="0" smtClean="0"/>
              <a:t>, </a:t>
            </a:r>
            <a:r>
              <a:rPr lang="en-IN" i="1" dirty="0"/>
              <a:t>∀</a:t>
            </a:r>
            <a:r>
              <a:rPr lang="en-IN" i="1" dirty="0" smtClean="0"/>
              <a:t>f</a:t>
            </a:r>
            <a:r>
              <a:rPr lang="en-IN" i="1" baseline="-25000" dirty="0" smtClean="0"/>
              <a:t>i</a:t>
            </a:r>
            <a:r>
              <a:rPr lang="en-IN" i="1" dirty="0" smtClean="0"/>
              <a:t>  </a:t>
            </a:r>
            <a:r>
              <a:rPr lang="en-IN" i="1" dirty="0"/>
              <a:t>∈ {C, D, E, SD, T </a:t>
            </a:r>
            <a:r>
              <a:rPr lang="en-IN" i="1" dirty="0" smtClean="0"/>
              <a:t>}</a:t>
            </a:r>
          </a:p>
          <a:p>
            <a:r>
              <a:rPr lang="en-IN" dirty="0">
                <a:solidFill>
                  <a:schemeClr val="bg2">
                    <a:lumMod val="50000"/>
                    <a:lumOff val="50000"/>
                  </a:schemeClr>
                </a:solidFill>
              </a:rPr>
              <a:t>Multi-objective   DE:    </a:t>
            </a:r>
            <a:r>
              <a:rPr lang="en-IN" dirty="0"/>
              <a:t>The   study   presented   in   [79]</a:t>
            </a:r>
          </a:p>
          <a:p>
            <a:pPr marL="444500" indent="0">
              <a:buNone/>
            </a:pPr>
            <a:r>
              <a:rPr lang="en-IN" dirty="0" smtClean="0"/>
              <a:t>proposes </a:t>
            </a:r>
            <a:r>
              <a:rPr lang="en-IN" dirty="0"/>
              <a:t>a multi-objective differential evolution algorithm to determine  a  set  of  Pareto  optimal  routes  with  respect  to energy consumption, latency and channel capacity for single and multipath routing problems2. Multi-objective differential evolution produces multiple candidate routes that represent different possible </a:t>
            </a:r>
            <a:r>
              <a:rPr lang="en-IN" dirty="0" err="1"/>
              <a:t>tradeoff</a:t>
            </a:r>
            <a:r>
              <a:rPr lang="en-IN" dirty="0"/>
              <a:t> between energy consumption and latency for a communication in completely connected network, in which each node knows precise location of every other node.</a:t>
            </a:r>
          </a:p>
          <a:p>
            <a:pPr marL="0" indent="0">
              <a:buNone/>
            </a:pPr>
            <a:r>
              <a:rPr lang="en-IN" dirty="0"/>
              <a:t> </a:t>
            </a:r>
          </a:p>
          <a:p>
            <a:pPr marL="0" indent="0">
              <a:buNone/>
            </a:pPr>
            <a:endParaRPr lang="en-IN" dirty="0" smtClean="0"/>
          </a:p>
          <a:p>
            <a:pPr marL="0" indent="0">
              <a:buNone/>
            </a:pPr>
            <a:r>
              <a:rPr lang="en-IN" dirty="0"/>
              <a:t> </a:t>
            </a:r>
          </a:p>
          <a:p>
            <a:pPr marL="0" indent="0">
              <a:buNone/>
            </a:pPr>
            <a:r>
              <a:rPr lang="en-IN" dirty="0"/>
              <a:t> </a:t>
            </a:r>
          </a:p>
          <a:p>
            <a:pPr marL="0" indent="0">
              <a:buNone/>
            </a:pPr>
            <a:r>
              <a:rPr lang="en-IN" dirty="0"/>
              <a:t> </a:t>
            </a:r>
          </a:p>
          <a:p>
            <a:pPr marL="0" indent="0" algn="just">
              <a:buNone/>
            </a:pPr>
            <a:endParaRPr lang="en-IN" dirty="0"/>
          </a:p>
        </p:txBody>
      </p:sp>
      <p:sp>
        <p:nvSpPr>
          <p:cNvPr id="4" name="TextBox 3"/>
          <p:cNvSpPr txBox="1"/>
          <p:nvPr/>
        </p:nvSpPr>
        <p:spPr>
          <a:xfrm>
            <a:off x="304800" y="0"/>
            <a:ext cx="8839200" cy="1354217"/>
          </a:xfrm>
          <a:prstGeom prst="rect">
            <a:avLst/>
          </a:prstGeom>
          <a:noFill/>
        </p:spPr>
        <p:txBody>
          <a:bodyPr wrap="square" rtlCol="0">
            <a:spAutoFit/>
          </a:bodyPr>
          <a:lstStyle/>
          <a:p>
            <a:pPr lvl="0"/>
            <a:r>
              <a:rPr lang="en-US" sz="3200" b="1" kern="0" dirty="0">
                <a:solidFill>
                  <a:srgbClr val="002A58">
                    <a:lumMod val="90000"/>
                    <a:lumOff val="10000"/>
                  </a:srgbClr>
                </a:solidFill>
                <a:latin typeface="TUE Meta"/>
              </a:rPr>
              <a:t>ENERGY AWARE ROUTING AND CLUSTERING (cont.)</a:t>
            </a:r>
            <a:endParaRPr lang="en-IN" dirty="0">
              <a:solidFill>
                <a:srgbClr val="000000"/>
              </a:solidFill>
            </a:endParaRPr>
          </a:p>
          <a:p>
            <a:endParaRPr lang="en-IN" dirty="0"/>
          </a:p>
        </p:txBody>
      </p:sp>
    </p:spTree>
    <p:extLst>
      <p:ext uri="{BB962C8B-B14F-4D97-AF65-F5344CB8AC3E}">
        <p14:creationId xmlns:p14="http://schemas.microsoft.com/office/powerpoint/2010/main" val="4062877496"/>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i="1" dirty="0" smtClean="0"/>
              <a:t>4</a:t>
            </a:r>
            <a:r>
              <a:rPr lang="en-IN" i="1" dirty="0"/>
              <a:t>) </a:t>
            </a:r>
            <a:r>
              <a:rPr lang="en-IN" u="sng" dirty="0">
                <a:solidFill>
                  <a:schemeClr val="bg2">
                    <a:lumMod val="50000"/>
                    <a:lumOff val="50000"/>
                  </a:schemeClr>
                </a:solidFill>
              </a:rPr>
              <a:t>Swarm Intelligence: </a:t>
            </a:r>
            <a:endParaRPr lang="en-IN" u="sng" dirty="0" smtClean="0">
              <a:solidFill>
                <a:schemeClr val="bg2">
                  <a:lumMod val="50000"/>
                  <a:lumOff val="50000"/>
                </a:schemeClr>
              </a:solidFill>
            </a:endParaRPr>
          </a:p>
          <a:p>
            <a:pPr marL="533400" indent="-533400" algn="just">
              <a:buNone/>
            </a:pPr>
            <a:r>
              <a:rPr lang="en-IN" dirty="0" smtClean="0">
                <a:solidFill>
                  <a:schemeClr val="bg2">
                    <a:lumMod val="50000"/>
                    <a:lumOff val="50000"/>
                  </a:schemeClr>
                </a:solidFill>
              </a:rPr>
              <a:t>		</a:t>
            </a:r>
            <a:r>
              <a:rPr lang="en-IN" dirty="0" smtClean="0"/>
              <a:t>Four </a:t>
            </a:r>
            <a:r>
              <a:rPr lang="en-IN" dirty="0"/>
              <a:t>variants of PSO, namely </a:t>
            </a:r>
            <a:r>
              <a:rPr lang="en-IN" dirty="0" smtClean="0"/>
              <a:t>PSO with </a:t>
            </a:r>
            <a:r>
              <a:rPr lang="en-IN" dirty="0"/>
              <a:t>time varying inertia weight, PSO with time varying acceleration constants, hierarchical PSO  with  time varying acceleration constants and PSO with supervisor student mode, are proposed for energy aware clustering in [80]. In PSO with time varying inertia weight, the inertia weight </a:t>
            </a:r>
            <a:r>
              <a:rPr lang="en-IN" i="1" dirty="0"/>
              <a:t>w </a:t>
            </a:r>
            <a:r>
              <a:rPr lang="en-IN" dirty="0"/>
              <a:t>is decreased linearly from 0.9 in first iteration to 0.4 in the last iteration. In PSO with time varying acceleration constants, inertia weight is set constant, and acceleration constants </a:t>
            </a:r>
            <a:r>
              <a:rPr lang="en-IN" i="1" dirty="0"/>
              <a:t>c</a:t>
            </a:r>
            <a:r>
              <a:rPr lang="en-IN" dirty="0"/>
              <a:t>1  and </a:t>
            </a:r>
            <a:r>
              <a:rPr lang="en-IN" i="1" dirty="0"/>
              <a:t>c</a:t>
            </a:r>
            <a:r>
              <a:rPr lang="en-IN" dirty="0"/>
              <a:t>2  are varied linearly from 2.5 to 0.5 in every iteration. Therefore, particles move towards the solution in large steps initially, and the step size reduces in every iteration.</a:t>
            </a:r>
          </a:p>
          <a:p>
            <a:pPr marL="0" lvl="0" indent="0" algn="just">
              <a:buNone/>
            </a:pPr>
            <a:endParaRPr lang="en-IN" u="sng" dirty="0">
              <a:solidFill>
                <a:srgbClr val="000000"/>
              </a:solidFill>
            </a:endParaRPr>
          </a:p>
        </p:txBody>
      </p:sp>
      <p:sp>
        <p:nvSpPr>
          <p:cNvPr id="4" name="TextBox 3"/>
          <p:cNvSpPr txBox="1"/>
          <p:nvPr/>
        </p:nvSpPr>
        <p:spPr>
          <a:xfrm>
            <a:off x="304800" y="0"/>
            <a:ext cx="8839200" cy="1354217"/>
          </a:xfrm>
          <a:prstGeom prst="rect">
            <a:avLst/>
          </a:prstGeom>
          <a:noFill/>
        </p:spPr>
        <p:txBody>
          <a:bodyPr wrap="square" rtlCol="0">
            <a:spAutoFit/>
          </a:bodyPr>
          <a:lstStyle/>
          <a:p>
            <a:pPr lvl="0" fontAlgn="base">
              <a:spcBef>
                <a:spcPct val="20000"/>
              </a:spcBef>
              <a:spcAft>
                <a:spcPct val="0"/>
              </a:spcAft>
              <a:buClr>
                <a:srgbClr val="002A58"/>
              </a:buClr>
              <a:buSzPct val="90000"/>
            </a:pPr>
            <a:r>
              <a:rPr lang="en-US" sz="3200" b="1" kern="0" dirty="0">
                <a:solidFill>
                  <a:srgbClr val="002A58">
                    <a:lumMod val="90000"/>
                    <a:lumOff val="10000"/>
                  </a:srgbClr>
                </a:solidFill>
                <a:latin typeface="TUE Meta"/>
              </a:rPr>
              <a:t>ENERGY AWARE ROUTING AND CLUSTERING (cont.) </a:t>
            </a:r>
          </a:p>
          <a:p>
            <a:endParaRPr lang="en-IN" dirty="0"/>
          </a:p>
        </p:txBody>
      </p:sp>
    </p:spTree>
    <p:extLst>
      <p:ext uri="{BB962C8B-B14F-4D97-AF65-F5344CB8AC3E}">
        <p14:creationId xmlns:p14="http://schemas.microsoft.com/office/powerpoint/2010/main" val="87322462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399"/>
            <a:ext cx="8486775" cy="1600200"/>
          </a:xfrm>
        </p:spPr>
        <p:txBody>
          <a:bodyPr/>
          <a:lstStyle/>
          <a:p>
            <a:r>
              <a:rPr lang="en-US" sz="3200" b="1" dirty="0" smtClean="0">
                <a:solidFill>
                  <a:srgbClr val="002A58">
                    <a:lumMod val="90000"/>
                    <a:lumOff val="10000"/>
                  </a:srgbClr>
                </a:solidFill>
              </a:rPr>
              <a:t/>
            </a:r>
            <a:br>
              <a:rPr lang="en-US" sz="3200" b="1" dirty="0" smtClean="0">
                <a:solidFill>
                  <a:srgbClr val="002A58">
                    <a:lumMod val="90000"/>
                    <a:lumOff val="10000"/>
                  </a:srgbClr>
                </a:solidFill>
              </a:rPr>
            </a:br>
            <a:r>
              <a:rPr lang="en-US" sz="3200" b="1" dirty="0">
                <a:solidFill>
                  <a:srgbClr val="002A58">
                    <a:lumMod val="90000"/>
                    <a:lumOff val="10000"/>
                  </a:srgbClr>
                </a:solidFill>
              </a:rPr>
              <a:t/>
            </a:r>
            <a:br>
              <a:rPr lang="en-US" sz="3200" b="1" dirty="0">
                <a:solidFill>
                  <a:srgbClr val="002A58">
                    <a:lumMod val="90000"/>
                    <a:lumOff val="10000"/>
                  </a:srgbClr>
                </a:solidFill>
              </a:rPr>
            </a:br>
            <a:r>
              <a:rPr lang="en-US" sz="3200" b="1" dirty="0" smtClean="0">
                <a:solidFill>
                  <a:srgbClr val="002A58">
                    <a:lumMod val="90000"/>
                    <a:lumOff val="10000"/>
                  </a:srgbClr>
                </a:solidFill>
              </a:rPr>
              <a:t>ENERGY </a:t>
            </a:r>
            <a:r>
              <a:rPr lang="en-US" sz="3200" b="1" dirty="0">
                <a:solidFill>
                  <a:srgbClr val="002A58">
                    <a:lumMod val="90000"/>
                    <a:lumOff val="10000"/>
                  </a:srgbClr>
                </a:solidFill>
              </a:rPr>
              <a:t>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p:txBody>
          <a:bodyPr/>
          <a:lstStyle/>
          <a:p>
            <a:pPr marL="0" indent="0">
              <a:buNone/>
            </a:pPr>
            <a:r>
              <a:rPr lang="en-IN" u="sng" dirty="0">
                <a:solidFill>
                  <a:schemeClr val="bg2">
                    <a:lumMod val="50000"/>
                    <a:lumOff val="50000"/>
                  </a:schemeClr>
                </a:solidFill>
              </a:rPr>
              <a:t>Collaborative Clustering Algorithm: </a:t>
            </a:r>
            <a:endParaRPr lang="en-IN" u="sng" dirty="0" smtClean="0">
              <a:solidFill>
                <a:schemeClr val="bg2">
                  <a:lumMod val="50000"/>
                  <a:lumOff val="50000"/>
                </a:schemeClr>
              </a:solidFill>
            </a:endParaRPr>
          </a:p>
          <a:p>
            <a:pPr marL="457200" lvl="1" indent="0">
              <a:buNone/>
            </a:pPr>
            <a:r>
              <a:rPr lang="en-IN" dirty="0" smtClean="0">
                <a:solidFill>
                  <a:schemeClr val="bg2">
                    <a:lumMod val="50000"/>
                    <a:lumOff val="50000"/>
                  </a:schemeClr>
                </a:solidFill>
              </a:rPr>
              <a:t>	</a:t>
            </a:r>
            <a:r>
              <a:rPr lang="en-IN" dirty="0" smtClean="0"/>
              <a:t>In </a:t>
            </a:r>
            <a:r>
              <a:rPr lang="en-IN" dirty="0"/>
              <a:t>many applications, mere number of living nodes does not represent the  effectiveness of  the  network.  For  example, a  network that  has  lost  a  quarter of  its  nodes from  one  quadrant is less effective than the network that has lost a quarter of its nodes from the whole area uniformly. </a:t>
            </a:r>
            <a:r>
              <a:rPr lang="en-IN" dirty="0" smtClean="0"/>
              <a:t>A article </a:t>
            </a:r>
            <a:r>
              <a:rPr lang="en-IN" dirty="0"/>
              <a:t>defines a new parameter for evaluating longevity of wireless sensor networks. The parameter is called </a:t>
            </a:r>
            <a:r>
              <a:rPr lang="en-IN" i="1" dirty="0"/>
              <a:t>Effectiveness</a:t>
            </a:r>
            <a:r>
              <a:rPr lang="en-IN" dirty="0"/>
              <a:t>, </a:t>
            </a:r>
            <a:r>
              <a:rPr lang="en-IN" dirty="0" smtClean="0"/>
              <a:t>The </a:t>
            </a:r>
            <a:r>
              <a:rPr lang="en-IN" dirty="0"/>
              <a:t>network longevity is  defined as the time for which the network </a:t>
            </a:r>
            <a:r>
              <a:rPr lang="en-IN" i="1" dirty="0"/>
              <a:t>Effectiveness </a:t>
            </a:r>
            <a:r>
              <a:rPr lang="en-IN" dirty="0"/>
              <a:t>is equal to or greater than 70%.</a:t>
            </a:r>
          </a:p>
          <a:p>
            <a:endParaRPr lang="en-IN" dirty="0"/>
          </a:p>
        </p:txBody>
      </p:sp>
      <p:pic>
        <p:nvPicPr>
          <p:cNvPr id="4" name="Image8"/>
          <p:cNvPicPr/>
          <p:nvPr/>
        </p:nvPicPr>
        <p:blipFill>
          <a:blip r:embed="rId2"/>
          <a:stretch>
            <a:fillRect/>
          </a:stretch>
        </p:blipFill>
        <p:spPr bwMode="auto">
          <a:xfrm>
            <a:off x="2133600" y="4800601"/>
            <a:ext cx="5410200" cy="914400"/>
          </a:xfrm>
          <a:prstGeom prst="rect">
            <a:avLst/>
          </a:prstGeom>
        </p:spPr>
      </p:pic>
    </p:spTree>
    <p:extLst>
      <p:ext uri="{BB962C8B-B14F-4D97-AF65-F5344CB8AC3E}">
        <p14:creationId xmlns:p14="http://schemas.microsoft.com/office/powerpoint/2010/main" val="4167047755"/>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 y="2177"/>
            <a:ext cx="8486775" cy="1522413"/>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p:txBody>
          <a:bodyPr/>
          <a:lstStyle/>
          <a:p>
            <a:r>
              <a:rPr lang="en-IN" i="1" dirty="0"/>
              <a:t>Biological soldier ants that have the support of other soldier ants are found to be more aggressive in nature. An ant is observed to exhibit higher eagerness to fight when it is amidst strong ants. This fact inspires the collaborative clustering algorithm for wireless sensor network longevity that possesses good scalability and adaptability features. Here, each node has an Eagerness value to perform an operation, which is defined as</a:t>
            </a:r>
            <a:endParaRPr lang="en-IN" dirty="0"/>
          </a:p>
          <a:p>
            <a:endParaRPr lang="en-IN" dirty="0"/>
          </a:p>
        </p:txBody>
      </p:sp>
      <p:pic>
        <p:nvPicPr>
          <p:cNvPr id="4" name="Image7"/>
          <p:cNvPicPr/>
          <p:nvPr/>
        </p:nvPicPr>
        <p:blipFill>
          <a:blip r:embed="rId2"/>
          <a:stretch>
            <a:fillRect/>
          </a:stretch>
        </p:blipFill>
        <p:spPr bwMode="auto">
          <a:xfrm>
            <a:off x="1447800" y="3886200"/>
            <a:ext cx="6477000" cy="1590675"/>
          </a:xfrm>
          <a:prstGeom prst="rect">
            <a:avLst/>
          </a:prstGeom>
        </p:spPr>
      </p:pic>
    </p:spTree>
    <p:extLst>
      <p:ext uri="{BB962C8B-B14F-4D97-AF65-F5344CB8AC3E}">
        <p14:creationId xmlns:p14="http://schemas.microsoft.com/office/powerpoint/2010/main" val="3517822193"/>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457199"/>
            <a:ext cx="8486775" cy="1981200"/>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a:xfrm>
            <a:off x="622299" y="1066800"/>
            <a:ext cx="8156575" cy="5040312"/>
          </a:xfrm>
        </p:spPr>
        <p:txBody>
          <a:bodyPr/>
          <a:lstStyle/>
          <a:p>
            <a:pPr marL="0" indent="0">
              <a:buNone/>
            </a:pPr>
            <a:r>
              <a:rPr lang="en-IN" u="sng" dirty="0">
                <a:solidFill>
                  <a:schemeClr val="bg2">
                    <a:lumMod val="50000"/>
                    <a:lumOff val="50000"/>
                  </a:schemeClr>
                </a:solidFill>
              </a:rPr>
              <a:t>5) Reinforcement Learning: </a:t>
            </a:r>
            <a:endParaRPr lang="en-IN" u="sng" dirty="0" smtClean="0">
              <a:solidFill>
                <a:schemeClr val="bg2">
                  <a:lumMod val="50000"/>
                  <a:lumOff val="50000"/>
                </a:schemeClr>
              </a:solidFill>
            </a:endParaRPr>
          </a:p>
          <a:p>
            <a:pPr marL="0" indent="0">
              <a:buNone/>
            </a:pPr>
            <a:r>
              <a:rPr lang="en-IN" dirty="0" smtClean="0">
                <a:solidFill>
                  <a:schemeClr val="bg2">
                    <a:lumMod val="50000"/>
                    <a:lumOff val="50000"/>
                  </a:schemeClr>
                </a:solidFill>
              </a:rPr>
              <a:t>	</a:t>
            </a:r>
            <a:r>
              <a:rPr lang="en-IN" u="sng" dirty="0" smtClean="0">
                <a:solidFill>
                  <a:schemeClr val="bg2">
                    <a:lumMod val="50000"/>
                    <a:lumOff val="50000"/>
                  </a:schemeClr>
                </a:solidFill>
              </a:rPr>
              <a:t> </a:t>
            </a:r>
            <a:r>
              <a:rPr lang="en-IN" dirty="0"/>
              <a:t>One of the fundamental </a:t>
            </a:r>
            <a:r>
              <a:rPr lang="en-IN" dirty="0" smtClean="0"/>
              <a:t>and earliest </a:t>
            </a:r>
            <a:r>
              <a:rPr lang="en-IN" dirty="0"/>
              <a:t>works in packet routing using machine learning techniques is Q-Routing </a:t>
            </a:r>
            <a:r>
              <a:rPr lang="en-IN" dirty="0" smtClean="0"/>
              <a:t>[45]. </a:t>
            </a:r>
            <a:r>
              <a:rPr lang="en-IN" dirty="0"/>
              <a:t>The authors describe a very simple,  Q-learning based  algorithm, which  learns  the  best paths considering the least latency to the </a:t>
            </a:r>
            <a:r>
              <a:rPr lang="en-IN" dirty="0" smtClean="0"/>
              <a:t>destinations</a:t>
            </a:r>
          </a:p>
          <a:p>
            <a:pPr marL="0" indent="0">
              <a:buNone/>
            </a:pPr>
            <a:r>
              <a:rPr lang="en-IN" u="sng" dirty="0">
                <a:solidFill>
                  <a:schemeClr val="bg2">
                    <a:lumMod val="50000"/>
                    <a:lumOff val="50000"/>
                  </a:schemeClr>
                </a:solidFill>
              </a:rPr>
              <a:t>DRQ-Routing: </a:t>
            </a:r>
            <a:endParaRPr lang="en-IN" u="sng" dirty="0" smtClean="0">
              <a:solidFill>
                <a:schemeClr val="bg2">
                  <a:lumMod val="50000"/>
                  <a:lumOff val="50000"/>
                </a:schemeClr>
              </a:solidFill>
            </a:endParaRPr>
          </a:p>
          <a:p>
            <a:pPr marL="0" indent="0">
              <a:buNone/>
            </a:pPr>
            <a:r>
              <a:rPr lang="en-IN" dirty="0" smtClean="0"/>
              <a:t> 	DRQ-Routing is </a:t>
            </a:r>
            <a:r>
              <a:rPr lang="en-IN" dirty="0"/>
              <a:t>based on </a:t>
            </a:r>
            <a:r>
              <a:rPr lang="en-IN" dirty="0" smtClean="0"/>
              <a:t>Q-Routing and </a:t>
            </a:r>
            <a:r>
              <a:rPr lang="en-IN" dirty="0"/>
              <a:t>uses the same WSN application scenario: routing packets from a source to a sink, while minimizing delivery time of the packets. However, the authors use dual reinforcement learning (See Section III-F). Thus, learning converges faster and the protocol shows better performance. The approach is  again fully distributed and uses only local information and feedback appended to packets from </a:t>
            </a:r>
            <a:r>
              <a:rPr lang="en-IN" dirty="0" smtClean="0"/>
              <a:t>neighbouring </a:t>
            </a:r>
            <a:r>
              <a:rPr lang="en-IN" dirty="0"/>
              <a:t>nodes. However, its communication cost  is  slightly  increased by  the  backward rewards, compared to Q-Routing</a:t>
            </a:r>
          </a:p>
        </p:txBody>
      </p:sp>
    </p:spTree>
    <p:extLst>
      <p:ext uri="{BB962C8B-B14F-4D97-AF65-F5344CB8AC3E}">
        <p14:creationId xmlns:p14="http://schemas.microsoft.com/office/powerpoint/2010/main" val="3493227478"/>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91" y="76200"/>
            <a:ext cx="8486775" cy="1446213"/>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a:xfrm>
            <a:off x="494211" y="1371600"/>
            <a:ext cx="8156575" cy="5040312"/>
          </a:xfrm>
        </p:spPr>
        <p:txBody>
          <a:bodyPr/>
          <a:lstStyle/>
          <a:p>
            <a:r>
              <a:rPr lang="en-IN" u="sng" dirty="0">
                <a:solidFill>
                  <a:schemeClr val="bg2">
                    <a:lumMod val="50000"/>
                    <a:lumOff val="50000"/>
                  </a:schemeClr>
                </a:solidFill>
              </a:rPr>
              <a:t>Q-RC:</a:t>
            </a:r>
          </a:p>
          <a:p>
            <a:pPr marL="0" indent="0">
              <a:buNone/>
            </a:pPr>
            <a:r>
              <a:rPr lang="en-IN" dirty="0" smtClean="0"/>
              <a:t>	 </a:t>
            </a:r>
            <a:r>
              <a:rPr lang="en-IN" dirty="0"/>
              <a:t>Q-RC (Q-Routing with Compression</a:t>
            </a:r>
            <a:r>
              <a:rPr lang="en-IN" dirty="0" smtClean="0"/>
              <a:t>) [44] </a:t>
            </a:r>
            <a:r>
              <a:rPr lang="en-IN" dirty="0"/>
              <a:t>presents a routing protocol, where the goal is to aggregate the source packets as early as possible in the path, compress them and send to a single sink. Again, agents are the sensor nodes and the actions are the possible forwarding options to different neighbours. A q-value is associated with each forwarding option and the one with the highest q-value is considered the best. The q-values are initialized according to:</a:t>
            </a:r>
          </a:p>
          <a:p>
            <a:pPr marL="0" indent="0">
              <a:buNone/>
            </a:pPr>
            <a:r>
              <a:rPr lang="en-IN" dirty="0"/>
              <a:t> </a:t>
            </a:r>
          </a:p>
          <a:p>
            <a:pPr marL="0" indent="0">
              <a:buNone/>
            </a:pPr>
            <a:r>
              <a:rPr lang="en-IN" dirty="0" smtClean="0"/>
              <a:t>		Q(</a:t>
            </a:r>
            <a:r>
              <a:rPr lang="en-IN" dirty="0" err="1" smtClean="0"/>
              <a:t>av</a:t>
            </a:r>
            <a:r>
              <a:rPr lang="en-IN" dirty="0" smtClean="0"/>
              <a:t> </a:t>
            </a:r>
            <a:r>
              <a:rPr lang="en-IN" dirty="0"/>
              <a:t>) = β ∗ Q1 (</a:t>
            </a:r>
            <a:r>
              <a:rPr lang="en-IN" dirty="0" err="1"/>
              <a:t>av</a:t>
            </a:r>
            <a:r>
              <a:rPr lang="en-IN" dirty="0"/>
              <a:t> )+ (1 − β) ∗ Q2 (</a:t>
            </a:r>
            <a:r>
              <a:rPr lang="en-IN" dirty="0" err="1"/>
              <a:t>av</a:t>
            </a:r>
            <a:r>
              <a:rPr lang="en-IN" dirty="0"/>
              <a:t> )          </a:t>
            </a: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418307808"/>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17-10-29.png"/>
          <p:cNvPicPr>
            <a:picLocks noChangeAspect="1"/>
          </p:cNvPicPr>
          <p:nvPr/>
        </p:nvPicPr>
        <p:blipFill>
          <a:blip r:embed="rId2"/>
          <a:stretch>
            <a:fillRect/>
          </a:stretch>
        </p:blipFill>
        <p:spPr>
          <a:xfrm>
            <a:off x="381000" y="228600"/>
            <a:ext cx="8610600" cy="3124200"/>
          </a:xfrm>
          <a:prstGeom prst="rect">
            <a:avLst/>
          </a:prstGeom>
        </p:spPr>
      </p:pic>
      <p:sp>
        <p:nvSpPr>
          <p:cNvPr id="5" name="TextBox 4"/>
          <p:cNvSpPr txBox="1"/>
          <p:nvPr/>
        </p:nvSpPr>
        <p:spPr>
          <a:xfrm>
            <a:off x="533400" y="3352799"/>
            <a:ext cx="8382000" cy="2862322"/>
          </a:xfrm>
          <a:prstGeom prst="rect">
            <a:avLst/>
          </a:prstGeom>
          <a:noFill/>
        </p:spPr>
        <p:txBody>
          <a:bodyPr wrap="square" rtlCol="0">
            <a:spAutoFit/>
          </a:bodyPr>
          <a:lstStyle/>
          <a:p>
            <a:pPr algn="ctr"/>
            <a:r>
              <a:rPr lang="en-US" b="1" dirty="0" smtClean="0"/>
              <a:t>Fig 1: Architecture </a:t>
            </a:r>
            <a:r>
              <a:rPr lang="en-US" b="1" dirty="0"/>
              <a:t>of a typical wireless sensor </a:t>
            </a:r>
            <a:r>
              <a:rPr lang="en-US" b="1" dirty="0" smtClean="0"/>
              <a:t>network</a:t>
            </a:r>
          </a:p>
          <a:p>
            <a:pPr algn="ctr"/>
            <a:endParaRPr lang="en-US" b="1" dirty="0" smtClean="0"/>
          </a:p>
          <a:p>
            <a:pPr algn="just"/>
            <a:r>
              <a:rPr lang="en-US" b="1" dirty="0" smtClean="0"/>
              <a:t>        Sensor nodes </a:t>
            </a:r>
            <a:r>
              <a:rPr lang="en-US" dirty="0" smtClean="0"/>
              <a:t>are severely constrained in terms of storage resources, computational capabilities, communication bandwidth and power supply.</a:t>
            </a:r>
          </a:p>
          <a:p>
            <a:pPr algn="just"/>
            <a:r>
              <a:rPr lang="en-US" dirty="0" smtClean="0"/>
              <a:t>         </a:t>
            </a:r>
          </a:p>
          <a:p>
            <a:pPr algn="just"/>
            <a:r>
              <a:rPr lang="en-US" dirty="0" smtClean="0"/>
              <a:t>        Typically, sensor nodes are grouped in </a:t>
            </a:r>
            <a:r>
              <a:rPr lang="en-US" b="1" dirty="0" smtClean="0"/>
              <a:t>clusters</a:t>
            </a:r>
            <a:r>
              <a:rPr lang="en-US" dirty="0" smtClean="0"/>
              <a:t>, and each cluster has a node that acts as the </a:t>
            </a:r>
            <a:r>
              <a:rPr lang="en-US" b="1" dirty="0" smtClean="0"/>
              <a:t>cluster head</a:t>
            </a:r>
            <a:r>
              <a:rPr lang="en-US" dirty="0" smtClean="0"/>
              <a:t>. All nodes forward their sensor data to the cluster head, which in turn routes it to a specialized node called </a:t>
            </a:r>
            <a:r>
              <a:rPr lang="en-US" b="1" dirty="0" smtClean="0"/>
              <a:t>sink node </a:t>
            </a:r>
            <a:r>
              <a:rPr lang="en-US" dirty="0" smtClean="0"/>
              <a:t>(or</a:t>
            </a:r>
          </a:p>
          <a:p>
            <a:pPr algn="just"/>
            <a:r>
              <a:rPr lang="en-US" dirty="0" smtClean="0"/>
              <a:t>base station) through a multi-hop wireless communication as shown in Figure 1.</a:t>
            </a:r>
            <a:r>
              <a:rPr lang="en-US" b="1" dirty="0" smtClean="0"/>
              <a:t> </a:t>
            </a:r>
            <a:br>
              <a:rPr lang="en-US" b="1" dirty="0" smtClean="0"/>
            </a:br>
            <a:endParaRPr lang="en-US" b="1" dirty="0"/>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86775" cy="1751013"/>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p:txBody>
          <a:bodyPr/>
          <a:lstStyle/>
          <a:p>
            <a:pPr algn="just"/>
            <a:r>
              <a:rPr lang="en-IN" u="sng" dirty="0" err="1">
                <a:solidFill>
                  <a:schemeClr val="bg2">
                    <a:lumMod val="50000"/>
                    <a:lumOff val="50000"/>
                  </a:schemeClr>
                </a:solidFill>
              </a:rPr>
              <a:t>AdaR</a:t>
            </a:r>
            <a:r>
              <a:rPr lang="en-IN" u="sng" dirty="0">
                <a:solidFill>
                  <a:schemeClr val="bg2">
                    <a:lumMod val="50000"/>
                    <a:lumOff val="50000"/>
                  </a:schemeClr>
                </a:solidFill>
              </a:rPr>
              <a:t>: </a:t>
            </a:r>
          </a:p>
          <a:p>
            <a:pPr marL="0" indent="0" algn="just">
              <a:buNone/>
            </a:pPr>
            <a:r>
              <a:rPr lang="en-IN" dirty="0" smtClean="0"/>
              <a:t>	Yet </a:t>
            </a:r>
            <a:r>
              <a:rPr lang="en-IN" dirty="0"/>
              <a:t>another Q-Learning based routing mechanism is  presented in  [88]. It uses an offline learning procedure, based on Q-learning and claims to learn the routing value function  faster  than  traditional Q-Learning. The  setting  is similar to those presented above: many source nodes are sending data to a single base station. The algorithm takes into account the aggregation ratio, the residual energy on the nodes, the hop cost to the base station and the link reliability between the nodes.</a:t>
            </a:r>
          </a:p>
          <a:p>
            <a:pPr marL="0" indent="0" algn="just">
              <a:buNone/>
            </a:pPr>
            <a:r>
              <a:rPr lang="en-US" dirty="0"/>
              <a:t> </a:t>
            </a:r>
            <a:endParaRPr lang="en-IN" dirty="0"/>
          </a:p>
          <a:p>
            <a:pPr algn="just"/>
            <a:endParaRPr lang="en-IN" dirty="0"/>
          </a:p>
        </p:txBody>
      </p:sp>
    </p:spTree>
    <p:extLst>
      <p:ext uri="{BB962C8B-B14F-4D97-AF65-F5344CB8AC3E}">
        <p14:creationId xmlns:p14="http://schemas.microsoft.com/office/powerpoint/2010/main" val="1195746804"/>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86775" cy="1751013"/>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p:txBody>
          <a:bodyPr/>
          <a:lstStyle/>
          <a:p>
            <a:pPr algn="just"/>
            <a:r>
              <a:rPr lang="en-IN" u="sng" dirty="0">
                <a:solidFill>
                  <a:schemeClr val="bg2">
                    <a:lumMod val="50000"/>
                    <a:lumOff val="50000"/>
                  </a:schemeClr>
                </a:solidFill>
              </a:rPr>
              <a:t>RL-Flooding:  </a:t>
            </a:r>
          </a:p>
          <a:p>
            <a:pPr marL="0" indent="0" algn="just">
              <a:buNone/>
            </a:pPr>
            <a:r>
              <a:rPr lang="en-IN" dirty="0"/>
              <a:t>	</a:t>
            </a:r>
            <a:r>
              <a:rPr lang="en-IN" dirty="0" smtClean="0"/>
              <a:t> is  </a:t>
            </a:r>
            <a:r>
              <a:rPr lang="en-IN" dirty="0"/>
              <a:t>a  constrained flooding routing technique, able to handle very dynamic WSN environments. Its basic idea consists of learning the costs to the single sink at each node in the network by using Q-Learning (very similar to the above proposed approaches). The costs can be defined as any metric based on hops, remaining energy on the nodes, energy required to reach the sink, etc. However, instead of using the single best route to route the packet, RL-Flooding allows all </a:t>
            </a:r>
            <a:r>
              <a:rPr lang="en-IN" dirty="0" smtClean="0"/>
              <a:t>neighbours, </a:t>
            </a:r>
            <a:r>
              <a:rPr lang="en-IN" dirty="0"/>
              <a:t>whose cost to the sink is not greater than that of the last hop to forward the node. This makes the routing very flexible and the data delivery very fast and reliable. However, in more static and reliable environments it causes a lot of additional communication overhead.</a:t>
            </a:r>
          </a:p>
          <a:p>
            <a:pPr marL="0" indent="0" algn="just">
              <a:buNone/>
            </a:pPr>
            <a:endParaRPr lang="en-IN" dirty="0"/>
          </a:p>
        </p:txBody>
      </p:sp>
    </p:spTree>
    <p:extLst>
      <p:ext uri="{BB962C8B-B14F-4D97-AF65-F5344CB8AC3E}">
        <p14:creationId xmlns:p14="http://schemas.microsoft.com/office/powerpoint/2010/main" val="2723213449"/>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86775" cy="1598613"/>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p:txBody>
          <a:bodyPr/>
          <a:lstStyle/>
          <a:p>
            <a:r>
              <a:rPr lang="en-IN" u="sng" dirty="0">
                <a:solidFill>
                  <a:schemeClr val="bg2">
                    <a:lumMod val="50000"/>
                    <a:lumOff val="50000"/>
                  </a:schemeClr>
                </a:solidFill>
              </a:rPr>
              <a:t>Q-Fusion: </a:t>
            </a:r>
          </a:p>
          <a:p>
            <a:pPr marL="0" indent="0">
              <a:buNone/>
            </a:pPr>
            <a:r>
              <a:rPr lang="en-IN" dirty="0" smtClean="0"/>
              <a:t>	 </a:t>
            </a:r>
            <a:r>
              <a:rPr lang="en-IN" dirty="0"/>
              <a:t>A  Q-Learning based routing protocol with somewhat different goal is presented in [89], where sensing nodes disseminate data tuples from military target detection applications to interested nodes. However, sinks or interested nodes are defined as forwarding nodes, able to fuse the data about some detected event </a:t>
            </a:r>
            <a:r>
              <a:rPr lang="en-IN" dirty="0" err="1"/>
              <a:t>e</a:t>
            </a:r>
            <a:r>
              <a:rPr lang="en-IN" baseline="-25000" dirty="0" err="1"/>
              <a:t>i</a:t>
            </a:r>
            <a:r>
              <a:rPr lang="en-IN" dirty="0"/>
              <a:t> . The authors apply a Q-Learning technique, where the rewards (feedbacks) are defined for a data packet </a:t>
            </a:r>
            <a:r>
              <a:rPr lang="en-IN" dirty="0" err="1"/>
              <a:t>e</a:t>
            </a:r>
            <a:r>
              <a:rPr lang="en-IN" baseline="-25000" dirty="0" err="1"/>
              <a:t>i</a:t>
            </a:r>
            <a:r>
              <a:rPr lang="en-IN" dirty="0"/>
              <a:t> as:</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267200"/>
            <a:ext cx="6172200" cy="1142857"/>
          </a:xfrm>
          <a:prstGeom prst="rect">
            <a:avLst/>
          </a:prstGeom>
        </p:spPr>
      </p:pic>
    </p:spTree>
    <p:extLst>
      <p:ext uri="{BB962C8B-B14F-4D97-AF65-F5344CB8AC3E}">
        <p14:creationId xmlns:p14="http://schemas.microsoft.com/office/powerpoint/2010/main" val="2470209392"/>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34" y="76200"/>
            <a:ext cx="8486775" cy="1446213"/>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a:xfrm>
            <a:off x="457200" y="1268412"/>
            <a:ext cx="8156575" cy="5284787"/>
          </a:xfrm>
        </p:spPr>
        <p:txBody>
          <a:bodyPr/>
          <a:lstStyle/>
          <a:p>
            <a:r>
              <a:rPr lang="en-IN" u="sng" dirty="0">
                <a:solidFill>
                  <a:schemeClr val="bg2">
                    <a:lumMod val="50000"/>
                    <a:lumOff val="50000"/>
                  </a:schemeClr>
                </a:solidFill>
              </a:rPr>
              <a:t>Q-PR: </a:t>
            </a:r>
          </a:p>
          <a:p>
            <a:pPr marL="0" indent="0">
              <a:buNone/>
            </a:pPr>
            <a:r>
              <a:rPr lang="en-IN" dirty="0" smtClean="0"/>
              <a:t>	Q-Probabilistic </a:t>
            </a:r>
            <a:r>
              <a:rPr lang="en-IN" dirty="0"/>
              <a:t>Routing [47] is another variation of Q-Routing, where a geographic-based routing protocol is implemented for routing data from single source to a single sink.  In each  step  of  the  algorithm  to  the  sink  a  subset of neighbouring nodes is selected to forward the packet. A complex coordination algorithm is implemented to make sure that even under highly lossy links the message is forwarded. The underlying approach is though  based  on  Q-Learning</a:t>
            </a:r>
            <a:r>
              <a:rPr lang="en-IN" dirty="0" smtClean="0"/>
              <a:t>,</a:t>
            </a:r>
          </a:p>
          <a:p>
            <a:pPr marL="0" indent="0">
              <a:buNone/>
            </a:pPr>
            <a:endParaRPr lang="en-IN" dirty="0"/>
          </a:p>
          <a:p>
            <a:r>
              <a:rPr lang="en-IN" u="sng" dirty="0">
                <a:solidFill>
                  <a:schemeClr val="bg2">
                    <a:lumMod val="50000"/>
                    <a:lumOff val="50000"/>
                  </a:schemeClr>
                </a:solidFill>
              </a:rPr>
              <a:t>RLGR: </a:t>
            </a:r>
          </a:p>
          <a:p>
            <a:pPr marL="0" indent="0">
              <a:buNone/>
            </a:pPr>
            <a:r>
              <a:rPr lang="en-IN" dirty="0"/>
              <a:t>	</a:t>
            </a:r>
            <a:r>
              <a:rPr lang="en-IN" dirty="0" smtClean="0"/>
              <a:t>Another </a:t>
            </a:r>
            <a:r>
              <a:rPr lang="en-IN" dirty="0"/>
              <a:t>geographic-based routing protocol for WSNs based on reinforcement learning is RLGR [90]. The authors use RL to learn the best next hop to reach a single sink in a network, using a reward function which includes besides the traditional geographic progress to the sink also remaining energy on the nodes and automatic avoidance of void </a:t>
            </a:r>
            <a:r>
              <a:rPr lang="en-IN" dirty="0" smtClean="0"/>
              <a:t>areas.</a:t>
            </a:r>
            <a:endParaRPr lang="en-IN" dirty="0"/>
          </a:p>
          <a:p>
            <a:pPr marL="0" indent="0">
              <a:buNone/>
            </a:pPr>
            <a:r>
              <a:rPr lang="en-US" dirty="0"/>
              <a:t> </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72291647"/>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86775" cy="1522413"/>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p:txBody>
          <a:bodyPr/>
          <a:lstStyle/>
          <a:p>
            <a:pPr algn="just"/>
            <a:r>
              <a:rPr lang="en-IN" u="sng" dirty="0">
                <a:solidFill>
                  <a:schemeClr val="bg2">
                    <a:lumMod val="50000"/>
                    <a:lumOff val="50000"/>
                  </a:schemeClr>
                </a:solidFill>
              </a:rPr>
              <a:t>TPOT-RL-Routing: </a:t>
            </a:r>
          </a:p>
          <a:p>
            <a:pPr marL="0" indent="0" algn="just">
              <a:buNone/>
            </a:pPr>
            <a:r>
              <a:rPr lang="en-IN" dirty="0"/>
              <a:t>	</a:t>
            </a:r>
            <a:r>
              <a:rPr lang="en-IN" dirty="0" smtClean="0"/>
              <a:t>The   </a:t>
            </a:r>
            <a:r>
              <a:rPr lang="en-IN" dirty="0"/>
              <a:t>authors   of   TPOT-RL  (see Section III-F) have applied their algorithm to packet routing in a network in [50]. TPOT-RL should be usually used when many agents act as a team and have to learn to cooperate in some task, without really knowing what the others are actually doing. The goal of  the paper is a  proof-of-concept of  the wide applicability of the algorithm rather than developing a high-performance routing protocol and thus does not provide </a:t>
            </a:r>
            <a:r>
              <a:rPr lang="en-IN" dirty="0" smtClean="0"/>
              <a:t>any comparison </a:t>
            </a:r>
            <a:r>
              <a:rPr lang="en-IN" dirty="0"/>
              <a:t>to other approaches. Besides this, although</a:t>
            </a:r>
          </a:p>
          <a:p>
            <a:pPr marL="0" indent="0" algn="just">
              <a:buNone/>
            </a:pPr>
            <a:r>
              <a:rPr lang="en-US" dirty="0"/>
              <a:t> </a:t>
            </a:r>
            <a:endParaRPr lang="en-IN" dirty="0"/>
          </a:p>
          <a:p>
            <a:pPr algn="just"/>
            <a:endParaRPr lang="en-IN" dirty="0"/>
          </a:p>
        </p:txBody>
      </p:sp>
    </p:spTree>
    <p:extLst>
      <p:ext uri="{BB962C8B-B14F-4D97-AF65-F5344CB8AC3E}">
        <p14:creationId xmlns:p14="http://schemas.microsoft.com/office/powerpoint/2010/main" val="3930469378"/>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794" y="838200"/>
            <a:ext cx="8486775" cy="647700"/>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p:txBody>
          <a:bodyPr/>
          <a:lstStyle/>
          <a:p>
            <a:pPr algn="just"/>
            <a:r>
              <a:rPr lang="en-IN" u="sng" dirty="0">
                <a:solidFill>
                  <a:schemeClr val="bg2">
                    <a:lumMod val="50000"/>
                    <a:lumOff val="50000"/>
                  </a:schemeClr>
                </a:solidFill>
              </a:rPr>
              <a:t>SAMPLE:</a:t>
            </a:r>
          </a:p>
          <a:p>
            <a:pPr marL="0" indent="0" algn="just">
              <a:buNone/>
            </a:pPr>
            <a:r>
              <a:rPr lang="en-IN" dirty="0"/>
              <a:t>	</a:t>
            </a:r>
            <a:r>
              <a:rPr lang="en-IN" dirty="0" smtClean="0"/>
              <a:t>Collaborative </a:t>
            </a:r>
            <a:r>
              <a:rPr lang="en-IN" dirty="0"/>
              <a:t>RL (see Section III-F) is defined and applied to optimal routing in a mobile ad hoc network in [51]. The approach learns the optimal routing policy through feedback among agents, using Boltzmann exploration strategy. A routing protocol is implemented on top of collaborative RL, called SAMPLE, and tested in different network topologies with various mobility. The approach is fully distributed and the implementation is feasible also for WSNs, since all routing information is sent together with the data packets.</a:t>
            </a:r>
          </a:p>
          <a:p>
            <a:pPr marL="0" indent="0" algn="just">
              <a:buNone/>
            </a:pPr>
            <a:endParaRPr lang="en-IN" dirty="0"/>
          </a:p>
        </p:txBody>
      </p:sp>
    </p:spTree>
    <p:extLst>
      <p:ext uri="{BB962C8B-B14F-4D97-AF65-F5344CB8AC3E}">
        <p14:creationId xmlns:p14="http://schemas.microsoft.com/office/powerpoint/2010/main" val="1809565025"/>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486775" cy="647700"/>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p:txBody>
          <a:bodyPr/>
          <a:lstStyle/>
          <a:p>
            <a:pPr algn="just"/>
            <a:r>
              <a:rPr lang="en-IN" u="sng" dirty="0">
                <a:solidFill>
                  <a:schemeClr val="bg2">
                    <a:lumMod val="50000"/>
                    <a:lumOff val="50000"/>
                  </a:schemeClr>
                </a:solidFill>
              </a:rPr>
              <a:t>FROMS:  </a:t>
            </a:r>
          </a:p>
          <a:p>
            <a:pPr marL="0" indent="0" algn="just">
              <a:buNone/>
            </a:pPr>
            <a:r>
              <a:rPr lang="en-IN" dirty="0" smtClean="0"/>
              <a:t>	An  </a:t>
            </a:r>
            <a:r>
              <a:rPr lang="en-IN" dirty="0"/>
              <a:t>energy-aware multicast  routing  protocol based  on  Q-Learning called FROMS  is  presented in  [46]. Its goal is to minimize the energy spent in a network, while delivering packets to many sinks simultaneously. The idea is based on an optimal broadcast Steiner tree, where a minimum number of broadcasts are needed to deliver one packet from an independent source to all sinks.</a:t>
            </a:r>
          </a:p>
          <a:p>
            <a:pPr marL="0" indent="0" algn="just">
              <a:buNone/>
            </a:pPr>
            <a:endParaRPr lang="en-IN" dirty="0"/>
          </a:p>
        </p:txBody>
      </p:sp>
    </p:spTree>
    <p:extLst>
      <p:ext uri="{BB962C8B-B14F-4D97-AF65-F5344CB8AC3E}">
        <p14:creationId xmlns:p14="http://schemas.microsoft.com/office/powerpoint/2010/main" val="1397501293"/>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7825"/>
            <a:ext cx="8486775" cy="647700"/>
          </a:xfrm>
        </p:spPr>
        <p:txBody>
          <a:bodyPr/>
          <a:lstStyle/>
          <a:p>
            <a:r>
              <a:rPr lang="en-US" sz="3200" b="1" dirty="0">
                <a:solidFill>
                  <a:srgbClr val="002A58">
                    <a:lumMod val="90000"/>
                    <a:lumOff val="10000"/>
                  </a:srgbClr>
                </a:solidFill>
              </a:rPr>
              <a:t>ENERGY AWARE ROUTING AND CLUSTERING (cont.) </a:t>
            </a:r>
            <a:br>
              <a:rPr lang="en-US" sz="3200" b="1" dirty="0">
                <a:solidFill>
                  <a:srgbClr val="002A58">
                    <a:lumMod val="90000"/>
                    <a:lumOff val="10000"/>
                  </a:srgbClr>
                </a:solidFill>
              </a:rPr>
            </a:br>
            <a:endParaRPr lang="en-IN" sz="3200" dirty="0"/>
          </a:p>
        </p:txBody>
      </p:sp>
      <p:sp>
        <p:nvSpPr>
          <p:cNvPr id="3" name="Content Placeholder 2"/>
          <p:cNvSpPr>
            <a:spLocks noGrp="1"/>
          </p:cNvSpPr>
          <p:nvPr>
            <p:ph idx="1"/>
          </p:nvPr>
        </p:nvSpPr>
        <p:spPr/>
        <p:txBody>
          <a:bodyPr/>
          <a:lstStyle/>
          <a:p>
            <a:pPr algn="just"/>
            <a:r>
              <a:rPr lang="en-IN" dirty="0"/>
              <a:t>The Q-values of the sub-actions are initialized based on the individual hop counts to  each of  the  sinks, which are disseminated during  an  announcement message  from  each sink. This initial value is an upper bound estimate of the real costs</a:t>
            </a:r>
            <a:r>
              <a:rPr lang="en-IN" dirty="0" smtClean="0"/>
              <a:t>:</a:t>
            </a:r>
          </a:p>
          <a:p>
            <a:pPr algn="just"/>
            <a:endParaRPr lang="en-IN" dirty="0"/>
          </a:p>
          <a:p>
            <a:pPr marL="0" indent="0" algn="just">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387" y="3048000"/>
            <a:ext cx="6248400" cy="1314400"/>
          </a:xfrm>
          <a:prstGeom prst="rect">
            <a:avLst/>
          </a:prstGeom>
        </p:spPr>
      </p:pic>
    </p:spTree>
    <p:extLst>
      <p:ext uri="{BB962C8B-B14F-4D97-AF65-F5344CB8AC3E}">
        <p14:creationId xmlns:p14="http://schemas.microsoft.com/office/powerpoint/2010/main" val="4001023550"/>
      </p:ext>
    </p:extLst>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486775" cy="1522413"/>
          </a:xfrm>
        </p:spPr>
        <p:txBody>
          <a:bodyPr/>
          <a:lstStyle/>
          <a:p>
            <a:r>
              <a:rPr lang="en-US" sz="3200" b="1" dirty="0">
                <a:solidFill>
                  <a:schemeClr val="bg2">
                    <a:lumMod val="90000"/>
                    <a:lumOff val="10000"/>
                  </a:schemeClr>
                </a:solidFill>
              </a:rPr>
              <a:t>ENERGY AWARE ROUTING AND CLUSTERING (cont.) </a:t>
            </a:r>
            <a:br>
              <a:rPr lang="en-US" sz="3200" b="1" dirty="0">
                <a:solidFill>
                  <a:schemeClr val="bg2">
                    <a:lumMod val="90000"/>
                    <a:lumOff val="10000"/>
                  </a:schemeClr>
                </a:solidFill>
              </a:rPr>
            </a:br>
            <a:endParaRPr lang="en-IN" sz="3200" dirty="0">
              <a:solidFill>
                <a:schemeClr val="bg2">
                  <a:lumMod val="90000"/>
                  <a:lumOff val="10000"/>
                </a:schemeClr>
              </a:solidFill>
            </a:endParaRPr>
          </a:p>
        </p:txBody>
      </p:sp>
      <p:sp>
        <p:nvSpPr>
          <p:cNvPr id="3" name="Content Placeholder 2"/>
          <p:cNvSpPr>
            <a:spLocks noGrp="1"/>
          </p:cNvSpPr>
          <p:nvPr>
            <p:ph idx="1"/>
          </p:nvPr>
        </p:nvSpPr>
        <p:spPr/>
        <p:txBody>
          <a:bodyPr/>
          <a:lstStyle/>
          <a:p>
            <a:r>
              <a:rPr lang="en-IN" i="1" u="sng" dirty="0">
                <a:solidFill>
                  <a:schemeClr val="bg2">
                    <a:lumMod val="50000"/>
                    <a:lumOff val="50000"/>
                  </a:schemeClr>
                </a:solidFill>
              </a:rPr>
              <a:t>Clique: </a:t>
            </a:r>
            <a:endParaRPr lang="en-IN" u="sng" dirty="0">
              <a:solidFill>
                <a:schemeClr val="bg2">
                  <a:lumMod val="50000"/>
                  <a:lumOff val="50000"/>
                </a:schemeClr>
              </a:solidFill>
            </a:endParaRPr>
          </a:p>
          <a:p>
            <a:pPr marL="0" indent="0">
              <a:buNone/>
            </a:pPr>
            <a:r>
              <a:rPr lang="en-IN" i="1" dirty="0"/>
              <a:t> </a:t>
            </a:r>
            <a:r>
              <a:rPr lang="en-IN" i="1" dirty="0" smtClean="0"/>
              <a:t>	</a:t>
            </a:r>
            <a:r>
              <a:rPr lang="en-IN" dirty="0" smtClean="0"/>
              <a:t>An  </a:t>
            </a:r>
            <a:r>
              <a:rPr lang="en-IN" dirty="0"/>
              <a:t>attempt to  efficiently solve the  clustering problem in WSNs in presented in [86]. The most important disadvantage of traditional clustering algorithms is their high communication overhead for forming the clusters, and electing and announcing the cluster heads.</a:t>
            </a:r>
          </a:p>
          <a:p>
            <a:pPr marL="0" indent="0">
              <a:buNone/>
            </a:pPr>
            <a:r>
              <a:rPr lang="en-IN" dirty="0" smtClean="0"/>
              <a:t>	Clique </a:t>
            </a:r>
            <a:r>
              <a:rPr lang="en-IN" dirty="0"/>
              <a:t>[86] solves the problem by avoiding all-over the cluster head selection process. It assumes the nodes in the WSN have some a-priori clustering information, like a simple geographic grid or room or floor information in a building. </a:t>
            </a:r>
          </a:p>
          <a:p>
            <a:pPr marL="0" indent="0">
              <a:buNone/>
            </a:pPr>
            <a:endParaRPr lang="en-IN" dirty="0"/>
          </a:p>
          <a:p>
            <a:endParaRPr lang="en-IN" dirty="0"/>
          </a:p>
        </p:txBody>
      </p:sp>
    </p:spTree>
    <p:extLst>
      <p:ext uri="{BB962C8B-B14F-4D97-AF65-F5344CB8AC3E}">
        <p14:creationId xmlns:p14="http://schemas.microsoft.com/office/powerpoint/2010/main" val="1559077650"/>
      </p:ext>
    </p:extLst>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486775" cy="1674813"/>
          </a:xfrm>
        </p:spPr>
        <p:txBody>
          <a:bodyPr/>
          <a:lstStyle/>
          <a:p>
            <a:pPr algn="ctr"/>
            <a:r>
              <a:rPr lang="en-US" sz="2500" b="1" dirty="0" smtClean="0">
                <a:solidFill>
                  <a:schemeClr val="bg2">
                    <a:lumMod val="90000"/>
                    <a:lumOff val="10000"/>
                  </a:schemeClr>
                </a:solidFill>
              </a:rPr>
              <a:t>SCHEDULING</a:t>
            </a:r>
            <a:r>
              <a:rPr lang="en-US" sz="2500" b="1" dirty="0">
                <a:solidFill>
                  <a:schemeClr val="bg2">
                    <a:lumMod val="90000"/>
                    <a:lumOff val="10000"/>
                  </a:schemeClr>
                </a:solidFill>
              </a:rPr>
              <a:t>,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MANAGEMENT</a:t>
            </a:r>
            <a:endParaRPr lang="en-IN" sz="2500" b="1" dirty="0">
              <a:solidFill>
                <a:schemeClr val="bg2">
                  <a:lumMod val="90000"/>
                  <a:lumOff val="10000"/>
                </a:schemeClr>
              </a:solidFill>
            </a:endParaRPr>
          </a:p>
        </p:txBody>
      </p:sp>
      <p:sp>
        <p:nvSpPr>
          <p:cNvPr id="3" name="Content Placeholder 2"/>
          <p:cNvSpPr>
            <a:spLocks noGrp="1"/>
          </p:cNvSpPr>
          <p:nvPr>
            <p:ph idx="1"/>
          </p:nvPr>
        </p:nvSpPr>
        <p:spPr/>
        <p:txBody>
          <a:bodyPr/>
          <a:lstStyle/>
          <a:p>
            <a:pPr marL="0" indent="0" algn="just">
              <a:buNone/>
            </a:pPr>
            <a:r>
              <a:rPr lang="en-IN" b="1" dirty="0" smtClean="0">
                <a:solidFill>
                  <a:schemeClr val="bg2">
                    <a:lumMod val="50000"/>
                    <a:lumOff val="50000"/>
                  </a:schemeClr>
                </a:solidFill>
              </a:rPr>
              <a:t>A) </a:t>
            </a:r>
            <a:r>
              <a:rPr lang="en-IN" b="1" u="sng" dirty="0">
                <a:solidFill>
                  <a:schemeClr val="bg2">
                    <a:lumMod val="50000"/>
                    <a:lumOff val="50000"/>
                  </a:schemeClr>
                </a:solidFill>
              </a:rPr>
              <a:t>Scheduling</a:t>
            </a:r>
          </a:p>
          <a:p>
            <a:pPr marL="0" indent="0" algn="just">
              <a:buNone/>
            </a:pPr>
            <a:r>
              <a:rPr lang="en-IN" dirty="0" smtClean="0"/>
              <a:t>	Several </a:t>
            </a:r>
            <a:r>
              <a:rPr lang="en-IN" dirty="0"/>
              <a:t>aspects of scheduling in WSNs are accomplished through CI techniques like fuzzy neural network, GA, AIS, RL and hybrids of PSO and GA. Table VI summarizes some CI based solutions to scheduling in WSN discussed below</a:t>
            </a:r>
            <a:r>
              <a:rPr lang="en-IN" dirty="0" smtClean="0"/>
              <a:t>.</a:t>
            </a:r>
          </a:p>
          <a:p>
            <a:pPr marL="0" lvl="0" indent="0" algn="just">
              <a:buNone/>
            </a:pPr>
            <a:r>
              <a:rPr lang="en-IN" dirty="0"/>
              <a:t>	</a:t>
            </a:r>
            <a:r>
              <a:rPr lang="en-IN" u="sng" dirty="0" smtClean="0">
                <a:solidFill>
                  <a:schemeClr val="bg2">
                    <a:lumMod val="50000"/>
                    <a:lumOff val="50000"/>
                  </a:schemeClr>
                </a:solidFill>
              </a:rPr>
              <a:t>1.</a:t>
            </a:r>
            <a:r>
              <a:rPr lang="en-IN" u="sng" dirty="0">
                <a:solidFill>
                  <a:schemeClr val="bg2">
                    <a:lumMod val="50000"/>
                    <a:lumOff val="50000"/>
                  </a:schemeClr>
                </a:solidFill>
              </a:rPr>
              <a:t> Fuzzy Neural Network</a:t>
            </a:r>
            <a:r>
              <a:rPr lang="en-IN" u="sng" dirty="0"/>
              <a:t>: </a:t>
            </a:r>
          </a:p>
          <a:p>
            <a:pPr marL="627063" indent="-627063" algn="just">
              <a:buNone/>
            </a:pPr>
            <a:r>
              <a:rPr lang="en-IN" dirty="0" smtClean="0"/>
              <a:t>			A </a:t>
            </a:r>
            <a:r>
              <a:rPr lang="en-IN" dirty="0"/>
              <a:t>fuzzy Hopfield neural network is proposed in [97] to solve the TDMA broadcast scheduling problem in WSNs. The problem is treated as discrete energy minimization problem that is mapped into a Hopfield neural network. The objective of the broadcast scheduling problem is to find a conflict-free transmission schedule </a:t>
            </a:r>
            <a:r>
              <a:rPr lang="en-IN" dirty="0" smtClean="0"/>
              <a:t>for each </a:t>
            </a:r>
            <a:r>
              <a:rPr lang="en-IN" dirty="0"/>
              <a:t>node in TDMA slots. The </a:t>
            </a:r>
            <a:r>
              <a:rPr lang="en-IN" dirty="0" smtClean="0"/>
              <a:t>optimisation </a:t>
            </a:r>
            <a:r>
              <a:rPr lang="en-IN" dirty="0"/>
              <a:t>criterion is to find the TDMA schedule having minimal TDMA cycle length and maximum node transmissions</a:t>
            </a:r>
          </a:p>
          <a:p>
            <a:pPr algn="just"/>
            <a:endParaRPr lang="en-IN" dirty="0"/>
          </a:p>
        </p:txBody>
      </p:sp>
    </p:spTree>
    <p:extLst>
      <p:ext uri="{BB962C8B-B14F-4D97-AF65-F5344CB8AC3E}">
        <p14:creationId xmlns:p14="http://schemas.microsoft.com/office/powerpoint/2010/main" val="3596169775"/>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20762"/>
          </a:xfrm>
        </p:spPr>
        <p:txBody>
          <a:bodyPr>
            <a:normAutofit fontScale="90000"/>
          </a:bodyPr>
          <a:lstStyle/>
          <a:p>
            <a:pPr algn="ctr">
              <a:buClr>
                <a:schemeClr val="bg2">
                  <a:lumMod val="75000"/>
                  <a:lumOff val="25000"/>
                </a:schemeClr>
              </a:buClr>
              <a:buFont typeface="Wingdings" pitchFamily="2" charset="2"/>
              <a:buChar char="q"/>
            </a:pPr>
            <a:r>
              <a:rPr lang="en-US" sz="2700" b="1" dirty="0" smtClean="0"/>
              <a:t>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dirty="0" smtClean="0"/>
              <a:t/>
            </a:r>
            <a:br>
              <a:rPr lang="en-US" dirty="0" smtClean="0"/>
            </a:br>
            <a:r>
              <a:rPr lang="en-US" b="1" dirty="0" smtClean="0"/>
              <a:t>CHALLENGES IN WIRELESS SENSOR NETWORKS</a:t>
            </a:r>
            <a:r>
              <a:rPr lang="en-US" dirty="0" smtClean="0"/>
              <a:t> </a:t>
            </a:r>
            <a:endParaRPr lang="en-US" dirty="0"/>
          </a:p>
        </p:txBody>
      </p:sp>
      <p:sp>
        <p:nvSpPr>
          <p:cNvPr id="3" name="Content Placeholder 2"/>
          <p:cNvSpPr>
            <a:spLocks noGrp="1"/>
          </p:cNvSpPr>
          <p:nvPr>
            <p:ph idx="1"/>
          </p:nvPr>
        </p:nvSpPr>
        <p:spPr>
          <a:xfrm>
            <a:off x="457200" y="1219200"/>
            <a:ext cx="8229600" cy="5257800"/>
          </a:xfrm>
        </p:spPr>
        <p:txBody>
          <a:bodyPr>
            <a:noAutofit/>
          </a:bodyPr>
          <a:lstStyle/>
          <a:p>
            <a:pPr marL="53975" indent="-53975" algn="just">
              <a:buNone/>
            </a:pPr>
            <a:r>
              <a:rPr lang="en-US" sz="1800" dirty="0" smtClean="0"/>
              <a:t>       Real </a:t>
            </a:r>
            <a:r>
              <a:rPr lang="en-US" sz="1800" dirty="0"/>
              <a:t>deployments of Wireless Sensor Networks (WSN) usually </a:t>
            </a:r>
            <a:r>
              <a:rPr lang="en-US" sz="1800" dirty="0" smtClean="0"/>
              <a:t>implement one </a:t>
            </a:r>
            <a:r>
              <a:rPr lang="en-US" sz="1800" dirty="0"/>
              <a:t>of </a:t>
            </a:r>
            <a:r>
              <a:rPr lang="en-US" sz="1800" dirty="0" smtClean="0"/>
              <a:t>the three </a:t>
            </a:r>
            <a:r>
              <a:rPr lang="en-US" sz="1800" dirty="0"/>
              <a:t>general applications</a:t>
            </a:r>
            <a:r>
              <a:rPr lang="en-US" sz="1800" dirty="0" smtClean="0"/>
              <a:t>:</a:t>
            </a:r>
            <a:endParaRPr lang="en-US" sz="1800" b="1" dirty="0"/>
          </a:p>
          <a:p>
            <a:pPr marL="53975" indent="-53975" algn="just">
              <a:buNone/>
            </a:pPr>
            <a:r>
              <a:rPr lang="en-IN" sz="1800" b="1" dirty="0" smtClean="0"/>
              <a:t>	</a:t>
            </a:r>
            <a:endParaRPr lang="en-US" sz="1800" b="1" dirty="0" smtClean="0"/>
          </a:p>
          <a:p>
            <a:pPr marL="454025" lvl="1" indent="-53975" algn="just">
              <a:buFont typeface="Wingdings" pitchFamily="2" charset="2"/>
              <a:buChar char="q"/>
            </a:pPr>
            <a:r>
              <a:rPr lang="en-US" sz="1600" b="1" dirty="0" smtClean="0">
                <a:solidFill>
                  <a:schemeClr val="bg2">
                    <a:lumMod val="75000"/>
                    <a:lumOff val="25000"/>
                  </a:schemeClr>
                </a:solidFill>
              </a:rPr>
              <a:t>Periodic reporting</a:t>
            </a:r>
            <a:r>
              <a:rPr lang="en-US" sz="1600" dirty="0" smtClean="0">
                <a:solidFill>
                  <a:schemeClr val="bg2">
                    <a:lumMod val="50000"/>
                    <a:lumOff val="50000"/>
                  </a:schemeClr>
                </a:solidFill>
              </a:rPr>
              <a:t>: </a:t>
            </a:r>
            <a:r>
              <a:rPr lang="en-US" sz="1600" dirty="0" smtClean="0"/>
              <a:t>Periodic reporting is by far the most used and the 	simplest 	application scenario, in which at regular intervals 	the sensors 	sample their environment, store the sensory data, and send it to the base  	station .</a:t>
            </a:r>
            <a:br>
              <a:rPr lang="en-US" sz="1600" dirty="0" smtClean="0"/>
            </a:br>
            <a:endParaRPr lang="en-US" sz="1600" b="1" dirty="0" smtClean="0"/>
          </a:p>
          <a:p>
            <a:pPr marL="454025" lvl="1" indent="-53975" algn="just">
              <a:buFont typeface="Wingdings" pitchFamily="2" charset="2"/>
              <a:buChar char="q"/>
            </a:pPr>
            <a:r>
              <a:rPr lang="en-US" sz="1600" b="1" dirty="0" smtClean="0">
                <a:solidFill>
                  <a:schemeClr val="bg2">
                    <a:lumMod val="75000"/>
                    <a:lumOff val="25000"/>
                  </a:schemeClr>
                </a:solidFill>
              </a:rPr>
              <a:t>Event detection </a:t>
            </a:r>
            <a:r>
              <a:rPr lang="en-US" sz="1600" dirty="0" smtClean="0"/>
              <a:t>: In event detection applications , nodes sense the 	environment 	and evaluate the data immediately for its 	usefulness. If useful data (an 	event) 	is detected, the data is 	transmitted to the base station(s). The data 	traffic 	can hardly be 	predicted: events usually occur randomly and the resulting data traffic is  	sporadic .</a:t>
            </a:r>
            <a:endParaRPr lang="en-US" sz="1600" b="1" dirty="0" smtClean="0"/>
          </a:p>
          <a:p>
            <a:pPr marL="454025" lvl="1" indent="-53975" algn="just">
              <a:buFont typeface="Wingdings" pitchFamily="2" charset="2"/>
              <a:buChar char="q"/>
            </a:pPr>
            <a:r>
              <a:rPr lang="en-US" sz="1600" b="1" dirty="0" smtClean="0"/>
              <a:t> </a:t>
            </a:r>
            <a:r>
              <a:rPr lang="en-US" sz="1600" b="1" dirty="0" smtClean="0">
                <a:solidFill>
                  <a:schemeClr val="bg2">
                    <a:lumMod val="75000"/>
                    <a:lumOff val="25000"/>
                  </a:schemeClr>
                </a:solidFill>
              </a:rPr>
              <a:t>Database-like storage </a:t>
            </a:r>
            <a:r>
              <a:rPr lang="en-US" sz="1600" dirty="0" smtClean="0"/>
              <a:t>: database-like storage systems , are similar to 	event-	based systems. All sensory data (regular sampling or events) is 	stored 	locally on the 	nodes. Base stations search for interesting 	data 	and retrieve it from the nodes 	directly. The main 	challenge in these 	applications is to store the data in a smart 	way 	for fast search 	and retrieval .</a:t>
            </a:r>
            <a:endParaRPr lang="en-US" sz="1100" dirty="0" smtClean="0"/>
          </a:p>
          <a:p>
            <a:pPr marL="53975" indent="-53975">
              <a:buNone/>
            </a:pPr>
            <a:r>
              <a:rPr lang="en-US" sz="1600" b="1" dirty="0" smtClean="0"/>
              <a:t>           </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solidFill>
                <a:schemeClr val="bg2">
                  <a:lumMod val="90000"/>
                  <a:lumOff val="10000"/>
                </a:schemeClr>
              </a:solidFill>
            </a:endParaRPr>
          </a:p>
        </p:txBody>
      </p:sp>
      <p:pic>
        <p:nvPicPr>
          <p:cNvPr id="4" name="Image9"/>
          <p:cNvPicPr>
            <a:picLocks noGrp="1"/>
          </p:cNvPicPr>
          <p:nvPr>
            <p:ph idx="1"/>
          </p:nvPr>
        </p:nvPicPr>
        <p:blipFill>
          <a:blip r:embed="rId2"/>
          <a:stretch>
            <a:fillRect/>
          </a:stretch>
        </p:blipFill>
        <p:spPr bwMode="auto">
          <a:xfrm>
            <a:off x="457200" y="1752600"/>
            <a:ext cx="8486775" cy="3886200"/>
          </a:xfrm>
          <a:prstGeom prst="rect">
            <a:avLst/>
          </a:prstGeom>
        </p:spPr>
      </p:pic>
      <p:sp>
        <p:nvSpPr>
          <p:cNvPr id="5" name="Rectangle 4"/>
          <p:cNvSpPr/>
          <p:nvPr/>
        </p:nvSpPr>
        <p:spPr bwMode="auto">
          <a:xfrm>
            <a:off x="4343400" y="1524000"/>
            <a:ext cx="4600575" cy="609600"/>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IN" sz="20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45863619"/>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solidFill>
                <a:schemeClr val="bg2">
                  <a:lumMod val="90000"/>
                  <a:lumOff val="10000"/>
                </a:schemeClr>
              </a:solidFill>
            </a:endParaRPr>
          </a:p>
        </p:txBody>
      </p:sp>
      <p:sp>
        <p:nvSpPr>
          <p:cNvPr id="3" name="Content Placeholder 2"/>
          <p:cNvSpPr>
            <a:spLocks noGrp="1"/>
          </p:cNvSpPr>
          <p:nvPr>
            <p:ph idx="1"/>
          </p:nvPr>
        </p:nvSpPr>
        <p:spPr>
          <a:xfrm>
            <a:off x="468573" y="1066800"/>
            <a:ext cx="8156575" cy="5040312"/>
          </a:xfrm>
        </p:spPr>
        <p:txBody>
          <a:bodyPr/>
          <a:lstStyle/>
          <a:p>
            <a:pPr marL="450850" indent="0" algn="just">
              <a:buNone/>
            </a:pPr>
            <a:r>
              <a:rPr lang="en-IN" dirty="0" smtClean="0"/>
              <a:t>	</a:t>
            </a:r>
            <a:r>
              <a:rPr lang="en-IN" u="sng" dirty="0" smtClean="0">
                <a:solidFill>
                  <a:schemeClr val="bg2">
                    <a:lumMod val="50000"/>
                    <a:lumOff val="50000"/>
                  </a:schemeClr>
                </a:solidFill>
              </a:rPr>
              <a:t>2.</a:t>
            </a:r>
            <a:r>
              <a:rPr lang="en-IN" u="sng" dirty="0">
                <a:solidFill>
                  <a:schemeClr val="bg2">
                    <a:lumMod val="50000"/>
                    <a:lumOff val="50000"/>
                  </a:schemeClr>
                </a:solidFill>
              </a:rPr>
              <a:t> </a:t>
            </a:r>
            <a:r>
              <a:rPr lang="en-IN" u="sng" dirty="0" smtClean="0">
                <a:solidFill>
                  <a:schemeClr val="bg2">
                    <a:lumMod val="50000"/>
                    <a:lumOff val="50000"/>
                  </a:schemeClr>
                </a:solidFill>
              </a:rPr>
              <a:t>Evolutionary </a:t>
            </a:r>
            <a:r>
              <a:rPr lang="en-IN" u="sng" dirty="0">
                <a:solidFill>
                  <a:schemeClr val="bg2">
                    <a:lumMod val="50000"/>
                    <a:lumOff val="50000"/>
                  </a:schemeClr>
                </a:solidFill>
              </a:rPr>
              <a:t>Algorithms: </a:t>
            </a:r>
            <a:endParaRPr lang="en-IN" u="sng" dirty="0" smtClean="0">
              <a:solidFill>
                <a:schemeClr val="bg2">
                  <a:lumMod val="50000"/>
                  <a:lumOff val="50000"/>
                </a:schemeClr>
              </a:solidFill>
            </a:endParaRPr>
          </a:p>
          <a:p>
            <a:pPr marL="450850" indent="0" algn="just">
              <a:buNone/>
            </a:pPr>
            <a:r>
              <a:rPr lang="en-IN" dirty="0" smtClean="0">
                <a:solidFill>
                  <a:schemeClr val="bg2">
                    <a:lumMod val="50000"/>
                    <a:lumOff val="50000"/>
                  </a:schemeClr>
                </a:solidFill>
              </a:rPr>
              <a:t>		</a:t>
            </a:r>
            <a:r>
              <a:rPr lang="en-IN" dirty="0" smtClean="0"/>
              <a:t>GA </a:t>
            </a:r>
            <a:r>
              <a:rPr lang="en-IN" dirty="0"/>
              <a:t>is employed effectively in communication scheduling to minimize the effects of bio-heating from tissue implanted bio-sensor network in [98]. Tissues are sensitive to increase in temperature resulting from normal operation of sensor nodes. The cluster heads that transmit more frequently, or those at higher power level are likely to cause more damage to tissues. Therefore, it is necessary to rotate cluster head allocation in order to minimize thermal effects</a:t>
            </a:r>
            <a:r>
              <a:rPr lang="en-IN" dirty="0" smtClean="0"/>
              <a:t>.</a:t>
            </a:r>
          </a:p>
          <a:p>
            <a:pPr marL="0" indent="0" algn="just">
              <a:buNone/>
            </a:pPr>
            <a:r>
              <a:rPr lang="en-IN" dirty="0" smtClean="0"/>
              <a:t>	</a:t>
            </a:r>
            <a:r>
              <a:rPr lang="en-IN" u="sng" dirty="0" smtClean="0">
                <a:solidFill>
                  <a:schemeClr val="bg2">
                    <a:lumMod val="50000"/>
                    <a:lumOff val="50000"/>
                  </a:schemeClr>
                </a:solidFill>
              </a:rPr>
              <a:t>3</a:t>
            </a:r>
            <a:r>
              <a:rPr lang="en-IN" u="sng" dirty="0">
                <a:solidFill>
                  <a:schemeClr val="bg2">
                    <a:lumMod val="50000"/>
                    <a:lumOff val="50000"/>
                  </a:schemeClr>
                </a:solidFill>
              </a:rPr>
              <a:t>) Artificial Immune Systems:</a:t>
            </a:r>
            <a:r>
              <a:rPr lang="en-IN" dirty="0"/>
              <a:t> </a:t>
            </a:r>
            <a:endParaRPr lang="en-IN" dirty="0" smtClean="0"/>
          </a:p>
          <a:p>
            <a:pPr marL="450850" indent="0" algn="just">
              <a:buNone/>
            </a:pPr>
            <a:r>
              <a:rPr lang="en-IN" dirty="0"/>
              <a:t>	</a:t>
            </a:r>
            <a:r>
              <a:rPr lang="en-IN" dirty="0" smtClean="0"/>
              <a:t>	An </a:t>
            </a:r>
            <a:r>
              <a:rPr lang="en-IN" dirty="0"/>
              <a:t>immune system based node scheduling scheme is presented for power minimization and collision </a:t>
            </a:r>
            <a:r>
              <a:rPr lang="en-IN" dirty="0" smtClean="0"/>
              <a:t>pre-emption </a:t>
            </a:r>
            <a:r>
              <a:rPr lang="en-IN" dirty="0"/>
              <a:t>in [101]. The objectives of the scheme are to optimize the route of each hop of N nodes to minimize power consumed, and to order the nodes in path ensuring collision free propagation. In the proposed method, antigen (problem domain) is represented as sets of A(i), i=1,2,. . . ,N , where i denotes serial number of a node, and A(i) denotes its index.</a:t>
            </a:r>
          </a:p>
          <a:p>
            <a:pPr marL="0" indent="0" algn="just">
              <a:buNone/>
            </a:pPr>
            <a:r>
              <a:rPr lang="en-IN" dirty="0"/>
              <a:t> </a:t>
            </a:r>
          </a:p>
          <a:p>
            <a:pPr marL="450850" indent="0" algn="just">
              <a:buNone/>
            </a:pPr>
            <a:endParaRPr lang="en-IN" dirty="0"/>
          </a:p>
          <a:p>
            <a:pPr algn="just"/>
            <a:endParaRPr lang="en-IN" dirty="0"/>
          </a:p>
        </p:txBody>
      </p:sp>
    </p:spTree>
    <p:extLst>
      <p:ext uri="{BB962C8B-B14F-4D97-AF65-F5344CB8AC3E}">
        <p14:creationId xmlns:p14="http://schemas.microsoft.com/office/powerpoint/2010/main" val="1900603954"/>
      </p:ext>
    </p:extLst>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solidFill>
                <a:schemeClr val="bg2">
                  <a:lumMod val="90000"/>
                  <a:lumOff val="10000"/>
                </a:schemeClr>
              </a:solidFill>
            </a:endParaRPr>
          </a:p>
        </p:txBody>
      </p:sp>
      <p:sp>
        <p:nvSpPr>
          <p:cNvPr id="3" name="Content Placeholder 2"/>
          <p:cNvSpPr>
            <a:spLocks noGrp="1"/>
          </p:cNvSpPr>
          <p:nvPr>
            <p:ph idx="1"/>
          </p:nvPr>
        </p:nvSpPr>
        <p:spPr>
          <a:xfrm>
            <a:off x="471985" y="1066800"/>
            <a:ext cx="8156575" cy="5040312"/>
          </a:xfrm>
        </p:spPr>
        <p:txBody>
          <a:bodyPr/>
          <a:lstStyle/>
          <a:p>
            <a:pPr marL="0" indent="0" algn="just">
              <a:buNone/>
            </a:pPr>
            <a:r>
              <a:rPr lang="en-IN" dirty="0" smtClean="0"/>
              <a:t>	</a:t>
            </a:r>
            <a:r>
              <a:rPr lang="en-IN" u="sng" dirty="0" smtClean="0">
                <a:solidFill>
                  <a:schemeClr val="bg2">
                    <a:lumMod val="50000"/>
                    <a:lumOff val="50000"/>
                  </a:schemeClr>
                </a:solidFill>
              </a:rPr>
              <a:t>4</a:t>
            </a:r>
            <a:r>
              <a:rPr lang="en-IN" u="sng" dirty="0">
                <a:solidFill>
                  <a:schemeClr val="bg2">
                    <a:lumMod val="50000"/>
                    <a:lumOff val="50000"/>
                  </a:schemeClr>
                </a:solidFill>
              </a:rPr>
              <a:t>) Reinforcement Learning</a:t>
            </a:r>
            <a:r>
              <a:rPr lang="en-IN" u="sng" dirty="0" smtClean="0">
                <a:solidFill>
                  <a:schemeClr val="bg2">
                    <a:lumMod val="50000"/>
                    <a:lumOff val="50000"/>
                  </a:schemeClr>
                </a:solidFill>
              </a:rPr>
              <a:t>:</a:t>
            </a:r>
          </a:p>
          <a:p>
            <a:pPr marL="531813" indent="0" algn="just">
              <a:buNone/>
            </a:pPr>
            <a:r>
              <a:rPr lang="en-IN" dirty="0" smtClean="0">
                <a:solidFill>
                  <a:schemeClr val="bg2">
                    <a:lumMod val="50000"/>
                    <a:lumOff val="50000"/>
                  </a:schemeClr>
                </a:solidFill>
              </a:rPr>
              <a:t>		</a:t>
            </a:r>
            <a:r>
              <a:rPr lang="en-IN" dirty="0" smtClean="0"/>
              <a:t> </a:t>
            </a:r>
            <a:r>
              <a:rPr lang="en-IN" dirty="0"/>
              <a:t>Actor Critic Algorithm, a near optimal point-to-point communication framework based on RL is presented in [102]. The goal of the algorithm is to maximize throughput per total consumed energy in a sensor network, based on node-to-node communication</a:t>
            </a:r>
            <a:r>
              <a:rPr lang="en-IN" dirty="0" smtClean="0"/>
              <a:t>. Given </a:t>
            </a:r>
            <a:r>
              <a:rPr lang="en-IN" dirty="0"/>
              <a:t>its current buffer size and last channel transmission gain, the node decides the best modulation level and transmission power to maximize the total throughput per consumed energy.</a:t>
            </a:r>
          </a:p>
          <a:p>
            <a:pPr marL="0" indent="0">
              <a:buNone/>
            </a:pPr>
            <a:r>
              <a:rPr lang="sv-SE" i="1" dirty="0" smtClean="0"/>
              <a:t>	</a:t>
            </a:r>
            <a:r>
              <a:rPr lang="sv-SE" i="1" u="sng" dirty="0" smtClean="0">
                <a:solidFill>
                  <a:schemeClr val="bg2">
                    <a:lumMod val="50000"/>
                    <a:lumOff val="50000"/>
                  </a:schemeClr>
                </a:solidFill>
              </a:rPr>
              <a:t>5</a:t>
            </a:r>
            <a:r>
              <a:rPr lang="sv-SE" i="1" u="sng" dirty="0">
                <a:solidFill>
                  <a:schemeClr val="bg2">
                    <a:lumMod val="50000"/>
                    <a:lumOff val="50000"/>
                  </a:schemeClr>
                </a:solidFill>
              </a:rPr>
              <a:t>) Hybrid Algorithms</a:t>
            </a:r>
            <a:r>
              <a:rPr lang="sv-SE" i="1" dirty="0"/>
              <a:t>: </a:t>
            </a:r>
            <a:endParaRPr lang="sv-SE" i="1" dirty="0" smtClean="0"/>
          </a:p>
          <a:p>
            <a:pPr marL="531813" indent="0">
              <a:buNone/>
            </a:pPr>
            <a:r>
              <a:rPr lang="sv-SE" i="1" dirty="0"/>
              <a:t>	</a:t>
            </a:r>
            <a:r>
              <a:rPr lang="sv-SE" i="1" dirty="0" smtClean="0"/>
              <a:t>	</a:t>
            </a:r>
            <a:r>
              <a:rPr lang="sv-SE" dirty="0" smtClean="0"/>
              <a:t>TDMA-based </a:t>
            </a:r>
            <a:r>
              <a:rPr lang="sv-SE" dirty="0"/>
              <a:t>medium </a:t>
            </a:r>
            <a:r>
              <a:rPr lang="sv-SE" dirty="0" smtClean="0"/>
              <a:t>access </a:t>
            </a:r>
            <a:r>
              <a:rPr lang="en-US" dirty="0" smtClean="0"/>
              <a:t>control </a:t>
            </a:r>
            <a:r>
              <a:rPr lang="en-US" dirty="0"/>
              <a:t>is a popular technique used in sensor networks </a:t>
            </a:r>
            <a:r>
              <a:rPr lang="en-US" dirty="0" smtClean="0"/>
              <a:t>because it </a:t>
            </a:r>
            <a:r>
              <a:rPr lang="en-US" dirty="0"/>
              <a:t>can reduce the delay, provide real-time guarantees and </a:t>
            </a:r>
            <a:r>
              <a:rPr lang="en-US" dirty="0" smtClean="0"/>
              <a:t>save power </a:t>
            </a:r>
            <a:r>
              <a:rPr lang="en-US" dirty="0"/>
              <a:t>by eliminating collisions. It is customary in such </a:t>
            </a:r>
            <a:r>
              <a:rPr lang="en-US" dirty="0" smtClean="0"/>
              <a:t>a MAC </a:t>
            </a:r>
            <a:r>
              <a:rPr lang="en-US" dirty="0"/>
              <a:t>to send the node in sleep mode when there is no </a:t>
            </a:r>
            <a:r>
              <a:rPr lang="en-US" dirty="0" smtClean="0"/>
              <a:t>need of </a:t>
            </a:r>
            <a:r>
              <a:rPr lang="en-US" dirty="0"/>
              <a:t>transmission. But, unnecessary state transitions </a:t>
            </a:r>
            <a:r>
              <a:rPr lang="en-US" dirty="0" smtClean="0"/>
              <a:t>between the </a:t>
            </a:r>
            <a:r>
              <a:rPr lang="en-US" dirty="0"/>
              <a:t>active and sleep modes lead to wastage of </a:t>
            </a:r>
            <a:r>
              <a:rPr lang="en-US" dirty="0" smtClean="0"/>
              <a:t>energy</a:t>
            </a:r>
            <a:endParaRPr lang="en-IN" dirty="0"/>
          </a:p>
        </p:txBody>
      </p:sp>
    </p:spTree>
    <p:extLst>
      <p:ext uri="{BB962C8B-B14F-4D97-AF65-F5344CB8AC3E}">
        <p14:creationId xmlns:p14="http://schemas.microsoft.com/office/powerpoint/2010/main" val="1470050721"/>
      </p:ext>
    </p:extLst>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solidFill>
                <a:schemeClr val="bg2">
                  <a:lumMod val="90000"/>
                  <a:lumOff val="10000"/>
                </a:schemeClr>
              </a:solidFill>
            </a:endParaRPr>
          </a:p>
        </p:txBody>
      </p:sp>
      <p:sp>
        <p:nvSpPr>
          <p:cNvPr id="3" name="Content Placeholder 2"/>
          <p:cNvSpPr>
            <a:spLocks noGrp="1"/>
          </p:cNvSpPr>
          <p:nvPr>
            <p:ph idx="1"/>
          </p:nvPr>
        </p:nvSpPr>
        <p:spPr/>
        <p:txBody>
          <a:bodyPr/>
          <a:lstStyle/>
          <a:p>
            <a:pPr marL="0" indent="0" algn="just">
              <a:buNone/>
            </a:pPr>
            <a:r>
              <a:rPr lang="en-IN" b="1" u="sng" dirty="0">
                <a:solidFill>
                  <a:schemeClr val="bg2">
                    <a:lumMod val="50000"/>
                    <a:lumOff val="50000"/>
                  </a:schemeClr>
                </a:solidFill>
              </a:rPr>
              <a:t>B. Data Aggregation and Sensor Fusion</a:t>
            </a:r>
          </a:p>
          <a:p>
            <a:pPr marL="0" indent="0" algn="just">
              <a:buNone/>
            </a:pPr>
            <a:r>
              <a:rPr lang="en-IN" dirty="0" smtClean="0"/>
              <a:t>	Some </a:t>
            </a:r>
            <a:r>
              <a:rPr lang="en-IN" dirty="0"/>
              <a:t>CI based solutions to data aggregation and sensor fusion problem are discussed below and summarized in Table VII. The methods capable of automatic adjustment and self-adaptation are required for intelligent fusion of information from distributed nodes in a multi-sensor </a:t>
            </a:r>
            <a:r>
              <a:rPr lang="en-IN" dirty="0" smtClean="0"/>
              <a:t>network. Data </a:t>
            </a:r>
            <a:r>
              <a:rPr lang="en-IN" dirty="0"/>
              <a:t>aggregation and sensor fusion are addressed through GA, fuzzy logic, RL and NNs. </a:t>
            </a:r>
            <a:endParaRPr lang="en-IN" dirty="0" smtClean="0"/>
          </a:p>
          <a:p>
            <a:pPr marL="0" indent="0" algn="just">
              <a:buNone/>
            </a:pPr>
            <a:r>
              <a:rPr lang="en-IN" dirty="0"/>
              <a:t>	</a:t>
            </a:r>
            <a:endParaRPr lang="en-IN" dirty="0" smtClean="0"/>
          </a:p>
          <a:p>
            <a:pPr marL="0" indent="0" algn="just">
              <a:buNone/>
            </a:pPr>
            <a:r>
              <a:rPr lang="en-IN" dirty="0"/>
              <a:t>	</a:t>
            </a:r>
            <a:r>
              <a:rPr lang="en-IN" dirty="0" smtClean="0"/>
              <a:t>A </a:t>
            </a:r>
            <a:r>
              <a:rPr lang="en-IN" dirty="0"/>
              <a:t>centralized approach like neural networks, GA or PSO can be successfully applied to learn the properties of the data.</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88165207"/>
      </p:ext>
    </p:extLst>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486775" cy="1827213"/>
          </a:xfrm>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solidFill>
                <a:schemeClr val="bg2">
                  <a:lumMod val="90000"/>
                  <a:lumOff val="10000"/>
                </a:schemeClr>
              </a:solidFill>
            </a:endParaRPr>
          </a:p>
        </p:txBody>
      </p:sp>
      <p:pic>
        <p:nvPicPr>
          <p:cNvPr id="4" name="Image10"/>
          <p:cNvPicPr>
            <a:picLocks noGrp="1"/>
          </p:cNvPicPr>
          <p:nvPr>
            <p:ph idx="1"/>
          </p:nvPr>
        </p:nvPicPr>
        <p:blipFill>
          <a:blip r:embed="rId2"/>
          <a:stretch>
            <a:fillRect/>
          </a:stretch>
        </p:blipFill>
        <p:spPr bwMode="auto">
          <a:xfrm>
            <a:off x="304801" y="1371600"/>
            <a:ext cx="8763000" cy="4724400"/>
          </a:xfrm>
          <a:prstGeom prst="rect">
            <a:avLst/>
          </a:prstGeom>
        </p:spPr>
      </p:pic>
    </p:spTree>
    <p:extLst>
      <p:ext uri="{BB962C8B-B14F-4D97-AF65-F5344CB8AC3E}">
        <p14:creationId xmlns:p14="http://schemas.microsoft.com/office/powerpoint/2010/main" val="1426140406"/>
      </p:ext>
    </p:extLst>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solidFill>
                <a:schemeClr val="bg2">
                  <a:lumMod val="90000"/>
                  <a:lumOff val="10000"/>
                </a:schemeClr>
              </a:solidFill>
            </a:endParaRPr>
          </a:p>
        </p:txBody>
      </p:sp>
      <p:pic>
        <p:nvPicPr>
          <p:cNvPr id="4" name="Image11"/>
          <p:cNvPicPr>
            <a:picLocks noGrp="1"/>
          </p:cNvPicPr>
          <p:nvPr>
            <p:ph idx="1"/>
          </p:nvPr>
        </p:nvPicPr>
        <p:blipFill>
          <a:blip r:embed="rId2"/>
          <a:stretch>
            <a:fillRect/>
          </a:stretch>
        </p:blipFill>
        <p:spPr bwMode="auto">
          <a:xfrm>
            <a:off x="1157287" y="1219200"/>
            <a:ext cx="7086600" cy="5029200"/>
          </a:xfrm>
          <a:prstGeom prst="rect">
            <a:avLst/>
          </a:prstGeom>
        </p:spPr>
      </p:pic>
    </p:spTree>
    <p:extLst>
      <p:ext uri="{BB962C8B-B14F-4D97-AF65-F5344CB8AC3E}">
        <p14:creationId xmlns:p14="http://schemas.microsoft.com/office/powerpoint/2010/main" val="3591967736"/>
      </p:ext>
    </p:extLst>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solidFill>
                <a:schemeClr val="bg2">
                  <a:lumMod val="90000"/>
                  <a:lumOff val="10000"/>
                </a:schemeClr>
              </a:solidFill>
            </a:endParaRPr>
          </a:p>
        </p:txBody>
      </p:sp>
      <p:sp>
        <p:nvSpPr>
          <p:cNvPr id="3" name="Content Placeholder 2"/>
          <p:cNvSpPr>
            <a:spLocks noGrp="1"/>
          </p:cNvSpPr>
          <p:nvPr>
            <p:ph idx="1"/>
          </p:nvPr>
        </p:nvSpPr>
        <p:spPr/>
        <p:txBody>
          <a:bodyPr/>
          <a:lstStyle/>
          <a:p>
            <a:pPr marL="0" indent="0" algn="just">
              <a:buNone/>
            </a:pPr>
            <a:r>
              <a:rPr lang="en-IN" u="sng" dirty="0">
                <a:solidFill>
                  <a:schemeClr val="bg2">
                    <a:lumMod val="50000"/>
                    <a:lumOff val="50000"/>
                  </a:schemeClr>
                </a:solidFill>
              </a:rPr>
              <a:t>1) Fuzzy Logic</a:t>
            </a:r>
            <a:r>
              <a:rPr lang="en-IN" dirty="0"/>
              <a:t>: </a:t>
            </a:r>
            <a:endParaRPr lang="en-IN" dirty="0" smtClean="0"/>
          </a:p>
          <a:p>
            <a:pPr marL="457200" lvl="1" indent="0" algn="just">
              <a:buNone/>
            </a:pPr>
            <a:r>
              <a:rPr lang="en-IN" dirty="0"/>
              <a:t>	</a:t>
            </a:r>
            <a:r>
              <a:rPr lang="en-IN" dirty="0" smtClean="0"/>
              <a:t>A </a:t>
            </a:r>
            <a:r>
              <a:rPr lang="en-IN" dirty="0"/>
              <a:t>novel distributed approach based on fuzzy numbers and weighted average operators to perform an energy efficient flooding-based aggregation is proposed in [110]. In this study, each sensor node maintains an estimate of the aggregation value represented as a symmetric triangular fuzzy number. Aggregation is done at each node if either a new measurement value is locally available to the node, or if a new value is received from a </a:t>
            </a:r>
            <a:r>
              <a:rPr lang="en-IN" dirty="0" smtClean="0"/>
              <a:t>neighbouring </a:t>
            </a:r>
            <a:r>
              <a:rPr lang="en-IN" dirty="0"/>
              <a:t>node. Each </a:t>
            </a:r>
            <a:r>
              <a:rPr lang="en-IN" dirty="0" smtClean="0"/>
              <a:t>node maintains </a:t>
            </a:r>
            <a:r>
              <a:rPr lang="en-IN" dirty="0"/>
              <a:t>a table of sensor values  received from </a:t>
            </a:r>
            <a:r>
              <a:rPr lang="en-IN" dirty="0" smtClean="0"/>
              <a:t>neighbouring </a:t>
            </a:r>
            <a:r>
              <a:rPr lang="en-IN" dirty="0"/>
              <a:t>nodes. Based on the estimate, a node decides if a newly measured sensor data has to be propagated in the network or not. This reduces the number of messages transmitted,</a:t>
            </a:r>
          </a:p>
          <a:p>
            <a:pPr algn="just"/>
            <a:endParaRPr lang="en-IN" dirty="0"/>
          </a:p>
        </p:txBody>
      </p:sp>
    </p:spTree>
    <p:extLst>
      <p:ext uri="{BB962C8B-B14F-4D97-AF65-F5344CB8AC3E}">
        <p14:creationId xmlns:p14="http://schemas.microsoft.com/office/powerpoint/2010/main" val="1672830873"/>
      </p:ext>
    </p:extLst>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solidFill>
                <a:schemeClr val="bg2">
                  <a:lumMod val="90000"/>
                  <a:lumOff val="10000"/>
                </a:schemeClr>
              </a:solidFill>
            </a:endParaRPr>
          </a:p>
        </p:txBody>
      </p:sp>
      <p:sp>
        <p:nvSpPr>
          <p:cNvPr id="3" name="Content Placeholder 2"/>
          <p:cNvSpPr>
            <a:spLocks noGrp="1"/>
          </p:cNvSpPr>
          <p:nvPr>
            <p:ph idx="1"/>
          </p:nvPr>
        </p:nvSpPr>
        <p:spPr/>
        <p:txBody>
          <a:bodyPr/>
          <a:lstStyle/>
          <a:p>
            <a:pPr marL="0" indent="0" algn="just">
              <a:buNone/>
            </a:pPr>
            <a:r>
              <a:rPr lang="en-US" u="sng" dirty="0">
                <a:solidFill>
                  <a:schemeClr val="bg2">
                    <a:lumMod val="50000"/>
                    <a:lumOff val="50000"/>
                  </a:schemeClr>
                </a:solidFill>
              </a:rPr>
              <a:t>2) Evolutionary Algorithms: </a:t>
            </a:r>
            <a:endParaRPr lang="en-US" u="sng" dirty="0" smtClean="0">
              <a:solidFill>
                <a:schemeClr val="bg2">
                  <a:lumMod val="50000"/>
                  <a:lumOff val="50000"/>
                </a:schemeClr>
              </a:solidFill>
            </a:endParaRPr>
          </a:p>
          <a:p>
            <a:pPr marL="0" indent="0" algn="just">
              <a:buNone/>
            </a:pPr>
            <a:r>
              <a:rPr lang="en-US" dirty="0" smtClean="0">
                <a:solidFill>
                  <a:schemeClr val="bg2">
                    <a:lumMod val="50000"/>
                    <a:lumOff val="50000"/>
                  </a:schemeClr>
                </a:solidFill>
              </a:rPr>
              <a:t>	</a:t>
            </a:r>
            <a:r>
              <a:rPr lang="en-US" dirty="0" smtClean="0"/>
              <a:t>Article </a:t>
            </a:r>
            <a:r>
              <a:rPr lang="en-US" dirty="0"/>
              <a:t>[111] gives </a:t>
            </a:r>
            <a:r>
              <a:rPr lang="en-US" dirty="0" smtClean="0"/>
              <a:t>an overview </a:t>
            </a:r>
            <a:r>
              <a:rPr lang="en-US" dirty="0"/>
              <a:t>of basic and advanced concepts, models, and </a:t>
            </a:r>
            <a:r>
              <a:rPr lang="en-US" dirty="0" smtClean="0"/>
              <a:t>variants of </a:t>
            </a:r>
            <a:r>
              <a:rPr lang="en-US" dirty="0"/>
              <a:t>GA in various applications in information fusion</a:t>
            </a:r>
            <a:r>
              <a:rPr lang="en-US" dirty="0" smtClean="0"/>
              <a:t>.</a:t>
            </a:r>
          </a:p>
          <a:p>
            <a:pPr marL="531813" indent="0" algn="just">
              <a:buNone/>
            </a:pPr>
            <a:r>
              <a:rPr lang="en-US" dirty="0"/>
              <a:t>	</a:t>
            </a:r>
            <a:endParaRPr lang="en-US" dirty="0" smtClean="0"/>
          </a:p>
          <a:p>
            <a:pPr marL="531813" indent="0" algn="just">
              <a:buNone/>
            </a:pPr>
            <a:r>
              <a:rPr lang="en-US" b="1" dirty="0"/>
              <a:t>	</a:t>
            </a:r>
            <a:r>
              <a:rPr lang="en-US" b="1" dirty="0" smtClean="0"/>
              <a:t>GAgent</a:t>
            </a:r>
            <a:r>
              <a:rPr lang="en-US" b="1" dirty="0"/>
              <a:t>:</a:t>
            </a:r>
            <a:r>
              <a:rPr lang="en-US" b="1" i="1" dirty="0"/>
              <a:t> </a:t>
            </a:r>
            <a:r>
              <a:rPr lang="en-US" dirty="0"/>
              <a:t>The issue of data aggregation for a </a:t>
            </a:r>
            <a:r>
              <a:rPr lang="en-US" dirty="0" smtClean="0"/>
              <a:t>target detection </a:t>
            </a:r>
            <a:r>
              <a:rPr lang="en-US" dirty="0"/>
              <a:t>application is addressed in [112] through </a:t>
            </a:r>
            <a:r>
              <a:rPr lang="en-US" dirty="0" smtClean="0"/>
              <a:t>mobile agent-based </a:t>
            </a:r>
            <a:r>
              <a:rPr lang="en-US" dirty="0"/>
              <a:t>distributed sensor networks wherein a </a:t>
            </a:r>
            <a:r>
              <a:rPr lang="en-US" dirty="0" smtClean="0"/>
              <a:t>mobile agent </a:t>
            </a:r>
            <a:r>
              <a:rPr lang="en-US" dirty="0"/>
              <a:t>selectively visits the sensors and incrementally </a:t>
            </a:r>
            <a:r>
              <a:rPr lang="en-US" dirty="0" smtClean="0"/>
              <a:t>fuses the </a:t>
            </a:r>
            <a:r>
              <a:rPr lang="en-US" dirty="0"/>
              <a:t>appropriate measurement data. GA is used to </a:t>
            </a:r>
            <a:r>
              <a:rPr lang="en-US" dirty="0" smtClean="0"/>
              <a:t>determine the </a:t>
            </a:r>
            <a:r>
              <a:rPr lang="en-US" dirty="0"/>
              <a:t>optimal route for the agent to traverse (thus, </a:t>
            </a:r>
            <a:r>
              <a:rPr lang="en-US" dirty="0" smtClean="0"/>
              <a:t>the </a:t>
            </a:r>
            <a:r>
              <a:rPr lang="en-IN" dirty="0"/>
              <a:t>name </a:t>
            </a:r>
            <a:r>
              <a:rPr lang="en-IN" i="1" dirty="0"/>
              <a:t>GAgent</a:t>
            </a:r>
            <a:r>
              <a:rPr lang="en-IN" dirty="0"/>
              <a:t>).</a:t>
            </a:r>
            <a:endParaRPr lang="en-IN" dirty="0"/>
          </a:p>
        </p:txBody>
      </p:sp>
    </p:spTree>
    <p:extLst>
      <p:ext uri="{BB962C8B-B14F-4D97-AF65-F5344CB8AC3E}">
        <p14:creationId xmlns:p14="http://schemas.microsoft.com/office/powerpoint/2010/main" val="1543958197"/>
      </p:ext>
    </p:extLst>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solidFill>
                <a:schemeClr val="bg2">
                  <a:lumMod val="90000"/>
                  <a:lumOff val="10000"/>
                </a:schemeClr>
              </a:solidFill>
            </a:endParaRPr>
          </a:p>
        </p:txBody>
      </p:sp>
      <p:sp>
        <p:nvSpPr>
          <p:cNvPr id="3" name="Content Placeholder 2"/>
          <p:cNvSpPr>
            <a:spLocks noGrp="1"/>
          </p:cNvSpPr>
          <p:nvPr>
            <p:ph idx="1"/>
          </p:nvPr>
        </p:nvSpPr>
        <p:spPr/>
        <p:txBody>
          <a:bodyPr/>
          <a:lstStyle/>
          <a:p>
            <a:pPr marL="0" indent="0">
              <a:buNone/>
            </a:pPr>
            <a:r>
              <a:rPr lang="en-US" b="1" i="1" dirty="0"/>
              <a:t> </a:t>
            </a:r>
            <a:r>
              <a:rPr lang="en-US" b="1" i="1" dirty="0" smtClean="0"/>
              <a:t>    GA-Stochastic </a:t>
            </a:r>
            <a:r>
              <a:rPr lang="en-US" b="1" i="1" dirty="0"/>
              <a:t>Gradient and Parallel GA:</a:t>
            </a:r>
            <a:r>
              <a:rPr lang="en-US" i="1" dirty="0"/>
              <a:t> </a:t>
            </a:r>
            <a:r>
              <a:rPr lang="en-US" dirty="0"/>
              <a:t>GA is used </a:t>
            </a:r>
            <a:r>
              <a:rPr lang="en-US" dirty="0" smtClean="0"/>
              <a:t>in [113</a:t>
            </a:r>
            <a:r>
              <a:rPr lang="en-US" dirty="0"/>
              <a:t>] </a:t>
            </a:r>
            <a:r>
              <a:rPr lang="en-US" dirty="0" smtClean="0"/>
              <a:t>	and[114</a:t>
            </a:r>
            <a:r>
              <a:rPr lang="en-US" dirty="0"/>
              <a:t>] to address the problem of optimal detection</a:t>
            </a:r>
          </a:p>
          <a:p>
            <a:pPr marL="0" indent="0">
              <a:buNone/>
            </a:pPr>
            <a:r>
              <a:rPr lang="en-US" dirty="0"/>
              <a:t>	</a:t>
            </a:r>
            <a:r>
              <a:rPr lang="en-US" dirty="0" smtClean="0"/>
              <a:t>performance </a:t>
            </a:r>
            <a:r>
              <a:rPr lang="en-US" dirty="0"/>
              <a:t>in sensor networks that have communication</a:t>
            </a:r>
          </a:p>
          <a:p>
            <a:pPr marL="0" indent="0">
              <a:buNone/>
            </a:pPr>
            <a:r>
              <a:rPr lang="en-US" dirty="0" smtClean="0"/>
              <a:t>	constraints</a:t>
            </a:r>
            <a:r>
              <a:rPr lang="en-US" dirty="0"/>
              <a:t>. Both the studies consider the parallel fusion</a:t>
            </a:r>
          </a:p>
          <a:p>
            <a:pPr marL="900113" indent="0">
              <a:buNone/>
            </a:pPr>
            <a:r>
              <a:rPr lang="en-US" dirty="0"/>
              <a:t>architecture in which local sensors feed their quantized</a:t>
            </a:r>
          </a:p>
          <a:p>
            <a:pPr marL="900113" indent="0">
              <a:buNone/>
            </a:pPr>
            <a:r>
              <a:rPr lang="en-US" dirty="0"/>
              <a:t>decisions to a single fusion center through the medium that </a:t>
            </a:r>
            <a:r>
              <a:rPr lang="en-US" dirty="0" smtClean="0"/>
              <a:t>has </a:t>
            </a:r>
            <a:r>
              <a:rPr lang="en-IN" dirty="0" smtClean="0"/>
              <a:t>a </a:t>
            </a:r>
            <a:r>
              <a:rPr lang="en-IN" dirty="0"/>
              <a:t>bit rate constraint. </a:t>
            </a:r>
            <a:r>
              <a:rPr lang="en-IN" i="1" dirty="0"/>
              <a:t>N </a:t>
            </a:r>
            <a:r>
              <a:rPr lang="en-IN" dirty="0"/>
              <a:t>sensors gather </a:t>
            </a:r>
            <a:r>
              <a:rPr lang="en-IN" i="1" dirty="0"/>
              <a:t>T </a:t>
            </a:r>
            <a:r>
              <a:rPr lang="en-IN" dirty="0"/>
              <a:t>measurements </a:t>
            </a:r>
            <a:r>
              <a:rPr lang="en-IN" i="1" dirty="0" err="1" smtClean="0"/>
              <a:t>y</a:t>
            </a:r>
            <a:r>
              <a:rPr lang="en-IN" i="1" baseline="-25000" dirty="0" err="1" smtClean="0"/>
              <a:t>n,t</a:t>
            </a:r>
            <a:r>
              <a:rPr lang="en-IN" i="1" baseline="-25000" dirty="0"/>
              <a:t> </a:t>
            </a:r>
            <a:r>
              <a:rPr lang="en-US" dirty="0" smtClean="0"/>
              <a:t>of </a:t>
            </a:r>
            <a:r>
              <a:rPr lang="en-US" dirty="0"/>
              <a:t>a state of nature </a:t>
            </a:r>
            <a:r>
              <a:rPr lang="en-US" i="1" dirty="0"/>
              <a:t>H </a:t>
            </a:r>
            <a:r>
              <a:rPr lang="en-US" dirty="0"/>
              <a:t>per sensor, make a local decision </a:t>
            </a:r>
            <a:r>
              <a:rPr lang="en-US" i="1" dirty="0" err="1"/>
              <a:t>u</a:t>
            </a:r>
            <a:r>
              <a:rPr lang="en-US" i="1" baseline="-25000" dirty="0" err="1"/>
              <a:t>n,t</a:t>
            </a:r>
            <a:endParaRPr lang="en-US" i="1" baseline="-25000" dirty="0"/>
          </a:p>
          <a:p>
            <a:pPr marL="900113" indent="0">
              <a:buNone/>
            </a:pPr>
            <a:r>
              <a:rPr lang="en-US" dirty="0"/>
              <a:t>per measurement using a mapping function </a:t>
            </a:r>
            <a:r>
              <a:rPr lang="en-US" i="1" dirty="0" err="1"/>
              <a:t>γ</a:t>
            </a:r>
            <a:r>
              <a:rPr lang="en-US" i="1" baseline="-25000" dirty="0" err="1"/>
              <a:t>n</a:t>
            </a:r>
            <a:r>
              <a:rPr lang="en-US" i="1" dirty="0"/>
              <a:t> </a:t>
            </a:r>
            <a:r>
              <a:rPr lang="en-US" dirty="0"/>
              <a:t>and send local</a:t>
            </a:r>
          </a:p>
          <a:p>
            <a:pPr marL="900113" indent="0">
              <a:buNone/>
            </a:pPr>
            <a:r>
              <a:rPr lang="en-IN" dirty="0"/>
              <a:t>decisions to a single fusion </a:t>
            </a:r>
            <a:r>
              <a:rPr lang="en-IN" dirty="0" smtClean="0"/>
              <a:t>centre.</a:t>
            </a:r>
            <a:endParaRPr lang="en-IN" dirty="0"/>
          </a:p>
        </p:txBody>
      </p:sp>
    </p:spTree>
    <p:extLst>
      <p:ext uri="{BB962C8B-B14F-4D97-AF65-F5344CB8AC3E}">
        <p14:creationId xmlns:p14="http://schemas.microsoft.com/office/powerpoint/2010/main" val="4258979492"/>
      </p:ext>
    </p:extLst>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dirty="0">
                <a:solidFill>
                  <a:schemeClr val="bg2">
                    <a:lumMod val="90000"/>
                    <a:lumOff val="10000"/>
                  </a:schemeClr>
                </a:solidFill>
              </a:rPr>
              <a:t>SCHEDULING, DATA AGGREGATION AND SENSOR</a:t>
            </a:r>
            <a:br>
              <a:rPr lang="en-US" sz="2500" b="1" dirty="0">
                <a:solidFill>
                  <a:schemeClr val="bg2">
                    <a:lumMod val="90000"/>
                    <a:lumOff val="10000"/>
                  </a:schemeClr>
                </a:solidFill>
              </a:rPr>
            </a:br>
            <a:r>
              <a:rPr lang="en-IN" sz="2500" b="1" dirty="0">
                <a:solidFill>
                  <a:schemeClr val="bg2">
                    <a:lumMod val="90000"/>
                    <a:lumOff val="10000"/>
                  </a:schemeClr>
                </a:solidFill>
              </a:rPr>
              <a:t>FUSION, AND QOS </a:t>
            </a:r>
            <a:r>
              <a:rPr lang="en-IN" sz="2500" b="1" dirty="0" smtClean="0">
                <a:solidFill>
                  <a:schemeClr val="bg2">
                    <a:lumMod val="90000"/>
                    <a:lumOff val="10000"/>
                  </a:schemeClr>
                </a:solidFill>
              </a:rPr>
              <a:t>MANAGEMENT(cont.)</a:t>
            </a:r>
            <a:endParaRPr lang="en-IN" sz="2500" dirty="0"/>
          </a:p>
        </p:txBody>
      </p:sp>
      <p:sp>
        <p:nvSpPr>
          <p:cNvPr id="3" name="Content Placeholder 2"/>
          <p:cNvSpPr>
            <a:spLocks noGrp="1"/>
          </p:cNvSpPr>
          <p:nvPr>
            <p:ph idx="1"/>
          </p:nvPr>
        </p:nvSpPr>
        <p:spPr/>
        <p:txBody>
          <a:bodyPr/>
          <a:lstStyle/>
          <a:p>
            <a:pPr marL="0" indent="0" algn="just">
              <a:buNone/>
            </a:pPr>
            <a:r>
              <a:rPr lang="en-IN" dirty="0">
                <a:solidFill>
                  <a:schemeClr val="bg2">
                    <a:lumMod val="50000"/>
                    <a:lumOff val="50000"/>
                  </a:schemeClr>
                </a:solidFill>
              </a:rPr>
              <a:t> </a:t>
            </a:r>
            <a:r>
              <a:rPr lang="en-IN" dirty="0" smtClean="0">
                <a:solidFill>
                  <a:schemeClr val="bg2">
                    <a:lumMod val="50000"/>
                    <a:lumOff val="50000"/>
                  </a:schemeClr>
                </a:solidFill>
              </a:rPr>
              <a:t>    3</a:t>
            </a:r>
            <a:r>
              <a:rPr lang="en-IN" dirty="0">
                <a:solidFill>
                  <a:schemeClr val="bg2">
                    <a:lumMod val="50000"/>
                    <a:lumOff val="50000"/>
                  </a:schemeClr>
                </a:solidFill>
              </a:rPr>
              <a:t>) Reinforcement Learning: </a:t>
            </a:r>
            <a:endParaRPr lang="en-IN" dirty="0" smtClean="0">
              <a:solidFill>
                <a:schemeClr val="bg2">
                  <a:lumMod val="50000"/>
                  <a:lumOff val="50000"/>
                </a:schemeClr>
              </a:solidFill>
            </a:endParaRPr>
          </a:p>
          <a:p>
            <a:pPr marL="900113" lvl="1" indent="0" algn="just">
              <a:buNone/>
            </a:pPr>
            <a:r>
              <a:rPr lang="en-IN" dirty="0" smtClean="0"/>
              <a:t>As </a:t>
            </a:r>
            <a:r>
              <a:rPr lang="en-IN" dirty="0"/>
              <a:t>mentioned above, RL has been successfully applied to learning the best aggregation and routing path to the sink in a distributed manner, like the Q-RC protocol.</a:t>
            </a:r>
          </a:p>
          <a:p>
            <a:pPr marL="0" indent="0" algn="just">
              <a:buNone/>
            </a:pPr>
            <a:r>
              <a:rPr lang="en-IN" dirty="0"/>
              <a:t> </a:t>
            </a:r>
          </a:p>
          <a:p>
            <a:pPr marL="0" indent="0">
              <a:buNone/>
            </a:pPr>
            <a:r>
              <a:rPr lang="en-IN" b="1" u="sng" dirty="0">
                <a:solidFill>
                  <a:schemeClr val="bg2">
                    <a:lumMod val="50000"/>
                    <a:lumOff val="50000"/>
                  </a:schemeClr>
                </a:solidFill>
              </a:rPr>
              <a:t>C. QoS Management</a:t>
            </a:r>
          </a:p>
          <a:p>
            <a:pPr marL="457200" lvl="1" indent="0" algn="just">
              <a:buNone/>
            </a:pPr>
            <a:r>
              <a:rPr lang="en-IN" dirty="0" smtClean="0"/>
              <a:t>	Table </a:t>
            </a:r>
            <a:r>
              <a:rPr lang="en-IN" dirty="0"/>
              <a:t>VIII lists the CI applications in QoS management discussed here. A holistic QoS approach has not received significant research attention, and energy efficiency has been the main QoS metric in research </a:t>
            </a:r>
            <a:r>
              <a:rPr lang="en-IN" dirty="0" smtClean="0"/>
              <a:t>efforts.</a:t>
            </a:r>
          </a:p>
          <a:p>
            <a:pPr marL="457200" lvl="1" indent="0" algn="just">
              <a:buNone/>
            </a:pPr>
            <a:endParaRPr lang="en-IN" dirty="0"/>
          </a:p>
        </p:txBody>
      </p:sp>
      <p:pic>
        <p:nvPicPr>
          <p:cNvPr id="4" name="Image12"/>
          <p:cNvPicPr>
            <a:picLocks/>
          </p:cNvPicPr>
          <p:nvPr/>
        </p:nvPicPr>
        <p:blipFill>
          <a:blip r:embed="rId2"/>
          <a:stretch>
            <a:fillRect/>
          </a:stretch>
        </p:blipFill>
        <p:spPr bwMode="auto">
          <a:xfrm>
            <a:off x="381000" y="4800600"/>
            <a:ext cx="8562975" cy="1633115"/>
          </a:xfrm>
          <a:prstGeom prst="rect">
            <a:avLst/>
          </a:prstGeom>
          <a:noFill/>
          <a:ln w="9525">
            <a:noFill/>
            <a:miter lim="800000"/>
            <a:headEnd/>
            <a:tailEnd/>
          </a:ln>
        </p:spPr>
      </p:pic>
    </p:spTree>
    <p:extLst>
      <p:ext uri="{BB962C8B-B14F-4D97-AF65-F5344CB8AC3E}">
        <p14:creationId xmlns:p14="http://schemas.microsoft.com/office/powerpoint/2010/main" val="2544714392"/>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600" b="1" dirty="0"/>
              <a:t>PROPERTIES OF WSN DEPLOYMENTS</a:t>
            </a:r>
            <a:r>
              <a:rPr lang="en-US" sz="3600" dirty="0" smtClean="0"/>
              <a:t> </a:t>
            </a:r>
            <a:endParaRPr lang="en-US" sz="3600" dirty="0"/>
          </a:p>
        </p:txBody>
      </p:sp>
      <p:sp>
        <p:nvSpPr>
          <p:cNvPr id="3" name="Content Placeholder 2"/>
          <p:cNvSpPr>
            <a:spLocks noGrp="1"/>
          </p:cNvSpPr>
          <p:nvPr>
            <p:ph idx="1"/>
          </p:nvPr>
        </p:nvSpPr>
        <p:spPr>
          <a:xfrm>
            <a:off x="457200" y="1143000"/>
            <a:ext cx="8229600" cy="5562600"/>
          </a:xfrm>
        </p:spPr>
        <p:txBody>
          <a:bodyPr>
            <a:normAutofit fontScale="92500"/>
          </a:bodyPr>
          <a:lstStyle/>
          <a:p>
            <a:r>
              <a:rPr lang="en-US" sz="2600" b="1" dirty="0">
                <a:solidFill>
                  <a:schemeClr val="bg2">
                    <a:lumMod val="75000"/>
                    <a:lumOff val="25000"/>
                  </a:schemeClr>
                </a:solidFill>
              </a:rPr>
              <a:t>Wireless ad hoc nature</a:t>
            </a:r>
            <a:r>
              <a:rPr lang="en-US" sz="2600" dirty="0"/>
              <a:t>: </a:t>
            </a:r>
            <a:r>
              <a:rPr lang="en-US" sz="2200" dirty="0"/>
              <a:t>A fixed communication infrastructure </a:t>
            </a:r>
            <a:r>
              <a:rPr lang="en-US" sz="2200" dirty="0" smtClean="0"/>
              <a:t>	does </a:t>
            </a:r>
            <a:r>
              <a:rPr lang="en-US" sz="2200" dirty="0"/>
              <a:t>not exist. The </a:t>
            </a:r>
            <a:r>
              <a:rPr lang="en-US" sz="2200" dirty="0" smtClean="0"/>
              <a:t>shared wireless </a:t>
            </a:r>
            <a:r>
              <a:rPr lang="en-US" sz="2200" dirty="0"/>
              <a:t>medium places </a:t>
            </a:r>
            <a:r>
              <a:rPr lang="en-US" sz="2200" dirty="0" smtClean="0"/>
              <a:t>	additional </a:t>
            </a:r>
            <a:r>
              <a:rPr lang="en-US" sz="2200" dirty="0"/>
              <a:t>restrictions on the communication between </a:t>
            </a:r>
            <a:r>
              <a:rPr lang="en-US" sz="2200" dirty="0" smtClean="0"/>
              <a:t>	the 	nodes and poses </a:t>
            </a:r>
            <a:r>
              <a:rPr lang="en-US" sz="2200" dirty="0"/>
              <a:t>new problems like unreliable and </a:t>
            </a:r>
            <a:r>
              <a:rPr lang="en-US" sz="2200" dirty="0" smtClean="0"/>
              <a:t>	asymmetric </a:t>
            </a:r>
            <a:r>
              <a:rPr lang="en-US" sz="2200" dirty="0"/>
              <a:t>links. But, it provides the </a:t>
            </a:r>
            <a:r>
              <a:rPr lang="en-US" sz="2200" dirty="0" smtClean="0"/>
              <a:t>broadcast 	advantage</a:t>
            </a:r>
            <a:r>
              <a:rPr lang="en-US" sz="2200" dirty="0"/>
              <a:t>: A </a:t>
            </a:r>
            <a:r>
              <a:rPr lang="en-US" sz="2200" dirty="0" smtClean="0"/>
              <a:t>	packet </a:t>
            </a:r>
            <a:r>
              <a:rPr lang="en-US" sz="2200" dirty="0"/>
              <a:t>transmitted by a node to another is </a:t>
            </a:r>
            <a:r>
              <a:rPr lang="en-US" sz="2200" dirty="0" smtClean="0"/>
              <a:t>received </a:t>
            </a:r>
            <a:r>
              <a:rPr lang="en-US" sz="2200" dirty="0"/>
              <a:t>by all </a:t>
            </a:r>
            <a:r>
              <a:rPr lang="en-US" sz="2200" dirty="0" smtClean="0"/>
              <a:t>	neighbors </a:t>
            </a:r>
            <a:r>
              <a:rPr lang="en-US" sz="2200" dirty="0"/>
              <a:t>of </a:t>
            </a:r>
            <a:r>
              <a:rPr lang="en-US" sz="2200" dirty="0" smtClean="0"/>
              <a:t>the transmitting </a:t>
            </a:r>
            <a:r>
              <a:rPr lang="en-US" sz="2200" dirty="0"/>
              <a:t>node</a:t>
            </a:r>
            <a:r>
              <a:rPr lang="en-US" sz="2600" dirty="0"/>
              <a:t>.</a:t>
            </a:r>
            <a:r>
              <a:rPr lang="en-US" sz="2600" dirty="0" smtClean="0"/>
              <a:t> </a:t>
            </a:r>
            <a:endParaRPr lang="en-US" sz="2600" dirty="0"/>
          </a:p>
          <a:p>
            <a:pPr algn="just"/>
            <a:r>
              <a:rPr lang="en-US" sz="2600" b="1" dirty="0" smtClean="0">
                <a:solidFill>
                  <a:schemeClr val="bg2">
                    <a:lumMod val="75000"/>
                    <a:lumOff val="25000"/>
                  </a:schemeClr>
                </a:solidFill>
              </a:rPr>
              <a:t>Mobility </a:t>
            </a:r>
            <a:r>
              <a:rPr lang="en-US" sz="2600" b="1" dirty="0">
                <a:solidFill>
                  <a:schemeClr val="bg2">
                    <a:lumMod val="75000"/>
                    <a:lumOff val="25000"/>
                  </a:schemeClr>
                </a:solidFill>
              </a:rPr>
              <a:t>and topology changes</a:t>
            </a:r>
            <a:r>
              <a:rPr lang="en-US" sz="2600" dirty="0">
                <a:solidFill>
                  <a:schemeClr val="bg2">
                    <a:lumMod val="75000"/>
                    <a:lumOff val="25000"/>
                  </a:schemeClr>
                </a:solidFill>
              </a:rPr>
              <a:t>: </a:t>
            </a:r>
            <a:r>
              <a:rPr lang="en-US" sz="2200" dirty="0"/>
              <a:t>WSNs may involve </a:t>
            </a:r>
            <a:r>
              <a:rPr lang="en-US" sz="2200" dirty="0" smtClean="0"/>
              <a:t>	dynamic scenarios</a:t>
            </a:r>
            <a:r>
              <a:rPr lang="en-US" sz="2200" dirty="0"/>
              <a:t>. New nodes </a:t>
            </a:r>
            <a:r>
              <a:rPr lang="en-US" sz="2200" dirty="0" smtClean="0"/>
              <a:t>may join </a:t>
            </a:r>
            <a:r>
              <a:rPr lang="en-US" sz="2200" dirty="0"/>
              <a:t>the network, </a:t>
            </a:r>
            <a:r>
              <a:rPr lang="en-US" sz="2200" dirty="0" smtClean="0"/>
              <a:t>	and 	the 	existing </a:t>
            </a:r>
            <a:r>
              <a:rPr lang="en-US" sz="2200" dirty="0"/>
              <a:t>nodes may either move through the </a:t>
            </a:r>
            <a:r>
              <a:rPr lang="en-US" sz="2200" dirty="0" smtClean="0"/>
              <a:t>	network </a:t>
            </a:r>
            <a:r>
              <a:rPr lang="en-US" sz="2200" dirty="0"/>
              <a:t>or </a:t>
            </a:r>
            <a:r>
              <a:rPr lang="en-US" sz="2200" dirty="0" smtClean="0"/>
              <a:t>	out </a:t>
            </a:r>
            <a:r>
              <a:rPr lang="en-US" sz="2200" dirty="0"/>
              <a:t>of it</a:t>
            </a:r>
            <a:r>
              <a:rPr lang="en-US" sz="2200" dirty="0" smtClean="0"/>
              <a:t>. Nodes </a:t>
            </a:r>
            <a:r>
              <a:rPr lang="en-US" sz="2200" dirty="0"/>
              <a:t>may cease to function, and </a:t>
            </a:r>
            <a:r>
              <a:rPr lang="en-US" sz="2200" dirty="0" smtClean="0"/>
              <a:t>	surviving 	nodes </a:t>
            </a:r>
            <a:r>
              <a:rPr lang="en-US" sz="2200" dirty="0"/>
              <a:t>may go in or out of transmission radii </a:t>
            </a:r>
            <a:r>
              <a:rPr lang="en-US" sz="2200" dirty="0" smtClean="0"/>
              <a:t>of 	other 	nodes</a:t>
            </a:r>
            <a:r>
              <a:rPr lang="en-US" sz="2200" dirty="0"/>
              <a:t>. WSN applications have to be robust against </a:t>
            </a:r>
            <a:r>
              <a:rPr lang="en-US" sz="2200" dirty="0" smtClean="0"/>
              <a:t>	node 	failure </a:t>
            </a:r>
            <a:r>
              <a:rPr lang="en-US" sz="2200" dirty="0"/>
              <a:t>and dynamic topology.</a:t>
            </a:r>
            <a:r>
              <a:rPr lang="en-US" sz="2200" dirty="0" smtClean="0"/>
              <a:t> </a:t>
            </a:r>
            <a:br>
              <a:rPr lang="en-US" sz="2200" dirty="0" smtClean="0"/>
            </a:br>
            <a:r>
              <a:rPr lang="en-US" sz="2600" dirty="0" smtClean="0"/>
              <a:t> </a:t>
            </a:r>
            <a:br>
              <a:rPr lang="en-US" sz="2600" dirty="0" smtClean="0"/>
            </a:br>
            <a:r>
              <a:rPr lang="en-US" dirty="0" smtClean="0"/>
              <a:t/>
            </a:r>
            <a:br>
              <a:rPr lang="en-US" dirty="0" smtClean="0"/>
            </a:br>
            <a:endParaRPr lang="en-US" dirty="0"/>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b="1" u="sng" dirty="0">
                <a:solidFill>
                  <a:schemeClr val="bg2">
                    <a:lumMod val="90000"/>
                    <a:lumOff val="10000"/>
                  </a:schemeClr>
                </a:solidFill>
              </a:rPr>
              <a:t>SCHEDULING, DATA AGGREGATION AND SENSOR</a:t>
            </a:r>
            <a:br>
              <a:rPr lang="en-US" sz="2500" b="1" u="sng" dirty="0">
                <a:solidFill>
                  <a:schemeClr val="bg2">
                    <a:lumMod val="90000"/>
                    <a:lumOff val="10000"/>
                  </a:schemeClr>
                </a:solidFill>
              </a:rPr>
            </a:br>
            <a:r>
              <a:rPr lang="en-IN" sz="2500" b="1" u="sng" dirty="0">
                <a:solidFill>
                  <a:schemeClr val="bg2">
                    <a:lumMod val="90000"/>
                    <a:lumOff val="10000"/>
                  </a:schemeClr>
                </a:solidFill>
              </a:rPr>
              <a:t>FUSION, AND QOS </a:t>
            </a:r>
            <a:r>
              <a:rPr lang="en-IN" sz="2500" b="1" u="sng" dirty="0" smtClean="0">
                <a:solidFill>
                  <a:schemeClr val="bg2">
                    <a:lumMod val="90000"/>
                    <a:lumOff val="10000"/>
                  </a:schemeClr>
                </a:solidFill>
              </a:rPr>
              <a:t>MANAGEMENT(cont.)</a:t>
            </a:r>
            <a:endParaRPr lang="en-IN" sz="2500" u="sng" dirty="0">
              <a:solidFill>
                <a:schemeClr val="bg2">
                  <a:lumMod val="90000"/>
                  <a:lumOff val="10000"/>
                </a:schemeClr>
              </a:solidFill>
            </a:endParaRPr>
          </a:p>
        </p:txBody>
      </p:sp>
      <p:sp>
        <p:nvSpPr>
          <p:cNvPr id="5" name="Content Placeholder 4"/>
          <p:cNvSpPr>
            <a:spLocks noGrp="1"/>
          </p:cNvSpPr>
          <p:nvPr>
            <p:ph idx="1"/>
          </p:nvPr>
        </p:nvSpPr>
        <p:spPr/>
        <p:txBody>
          <a:bodyPr/>
          <a:lstStyle/>
          <a:p>
            <a:pPr marL="531813" indent="0" algn="just">
              <a:buNone/>
            </a:pPr>
            <a:r>
              <a:rPr lang="en-IN" dirty="0" smtClean="0"/>
              <a:t>	</a:t>
            </a:r>
            <a:r>
              <a:rPr lang="en-IN" u="sng" dirty="0" smtClean="0">
                <a:solidFill>
                  <a:schemeClr val="bg2">
                    <a:lumMod val="50000"/>
                    <a:lumOff val="50000"/>
                  </a:schemeClr>
                </a:solidFill>
              </a:rPr>
              <a:t>1</a:t>
            </a:r>
            <a:r>
              <a:rPr lang="en-IN" u="sng" dirty="0">
                <a:solidFill>
                  <a:schemeClr val="bg2">
                    <a:lumMod val="50000"/>
                    <a:lumOff val="50000"/>
                  </a:schemeClr>
                </a:solidFill>
              </a:rPr>
              <a:t>) Fuzzy </a:t>
            </a:r>
            <a:r>
              <a:rPr lang="en-IN" u="sng" dirty="0" smtClean="0">
                <a:solidFill>
                  <a:schemeClr val="bg2">
                    <a:lumMod val="50000"/>
                    <a:lumOff val="50000"/>
                  </a:schemeClr>
                </a:solidFill>
              </a:rPr>
              <a:t>logic: </a:t>
            </a:r>
            <a:r>
              <a:rPr lang="en-IN" dirty="0" smtClean="0"/>
              <a:t>A </a:t>
            </a:r>
            <a:r>
              <a:rPr lang="en-IN" dirty="0"/>
              <a:t>fuzzy logic based congestion estimation method within a proposed QoS architecture Fuzzy-QoS is presented in [115]. The architecture comprises of a QoS Management and Control module which is implemented both at node level and at the sink for a system level </a:t>
            </a:r>
            <a:r>
              <a:rPr lang="en-IN" dirty="0" smtClean="0"/>
              <a:t>QoS administration</a:t>
            </a:r>
            <a:r>
              <a:rPr lang="en-IN" dirty="0"/>
              <a:t>. The Fuzzy-QoS approach uses packet arrival rate and buffer size in a sensor node to determine and maintain a fuzzy table for the conditions of buffer congestion. The fuzzy set consists of two fuzzy variables: packet arrival rate (p) and buffer size (s), A  # = {p, s}. Each of these fuzzy variables takes values of 0, 0.5or1 depending on low, medium or high congestion conditions. Then, the fuzzy table is computed using  max-min composition.</a:t>
            </a:r>
          </a:p>
          <a:p>
            <a:pPr marL="0" indent="0">
              <a:buNone/>
            </a:pPr>
            <a:endParaRPr lang="en-IN" dirty="0"/>
          </a:p>
        </p:txBody>
      </p:sp>
    </p:spTree>
    <p:extLst>
      <p:ext uri="{BB962C8B-B14F-4D97-AF65-F5344CB8AC3E}">
        <p14:creationId xmlns:p14="http://schemas.microsoft.com/office/powerpoint/2010/main" val="559968336"/>
      </p:ext>
    </p:extLst>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u="sng" dirty="0">
                <a:solidFill>
                  <a:schemeClr val="bg2">
                    <a:lumMod val="90000"/>
                    <a:lumOff val="10000"/>
                  </a:schemeClr>
                </a:solidFill>
              </a:rPr>
              <a:t>GUIDE TO CI METHODS FOR WSNS</a:t>
            </a:r>
            <a:endParaRPr lang="en-IN" sz="2500" b="1" u="sng" dirty="0">
              <a:solidFill>
                <a:schemeClr val="bg2">
                  <a:lumMod val="90000"/>
                  <a:lumOff val="10000"/>
                </a:schemeClr>
              </a:solidFill>
            </a:endParaRPr>
          </a:p>
        </p:txBody>
      </p:sp>
      <p:sp>
        <p:nvSpPr>
          <p:cNvPr id="3" name="Content Placeholder 2"/>
          <p:cNvSpPr>
            <a:spLocks noGrp="1"/>
          </p:cNvSpPr>
          <p:nvPr>
            <p:ph idx="1"/>
          </p:nvPr>
        </p:nvSpPr>
        <p:spPr/>
        <p:txBody>
          <a:bodyPr/>
          <a:lstStyle/>
          <a:p>
            <a:pPr marL="0" indent="0" algn="just">
              <a:buNone/>
            </a:pPr>
            <a:r>
              <a:rPr lang="en-IN" dirty="0" smtClean="0"/>
              <a:t>	Many </a:t>
            </a:r>
            <a:r>
              <a:rPr lang="en-IN" dirty="0"/>
              <a:t>CI methods have outperformed or complimented conventional methods under uncertain environments and severe limitations in power supply, communication bandwidth, and computational capabilities. However, all works presented here are not the best possible solutions and many have not been  compared to traditional or to other CI approaches. Additionally, only a few researchers have evaluated their algorithms under real WSN environments like test-bed or deployments.</a:t>
            </a:r>
          </a:p>
          <a:p>
            <a:pPr marL="0" indent="0" algn="just">
              <a:buNone/>
            </a:pPr>
            <a:endParaRPr lang="en-IN" dirty="0"/>
          </a:p>
        </p:txBody>
      </p:sp>
    </p:spTree>
    <p:extLst>
      <p:ext uri="{BB962C8B-B14F-4D97-AF65-F5344CB8AC3E}">
        <p14:creationId xmlns:p14="http://schemas.microsoft.com/office/powerpoint/2010/main" val="3626765729"/>
      </p:ext>
    </p:extLst>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u="sng" dirty="0">
                <a:solidFill>
                  <a:schemeClr val="bg2">
                    <a:lumMod val="90000"/>
                    <a:lumOff val="10000"/>
                  </a:schemeClr>
                </a:solidFill>
              </a:rPr>
              <a:t>GUIDE TO CI METHODS FOR </a:t>
            </a:r>
            <a:r>
              <a:rPr lang="en-US" sz="3000" b="1" u="sng" dirty="0" smtClean="0">
                <a:solidFill>
                  <a:schemeClr val="bg2">
                    <a:lumMod val="90000"/>
                    <a:lumOff val="10000"/>
                  </a:schemeClr>
                </a:solidFill>
              </a:rPr>
              <a:t>WSNS(cont.)</a:t>
            </a:r>
            <a:endParaRPr lang="en-IN" sz="3000" dirty="0"/>
          </a:p>
        </p:txBody>
      </p:sp>
      <p:pic>
        <p:nvPicPr>
          <p:cNvPr id="4" name="Image13"/>
          <p:cNvPicPr>
            <a:picLocks noGrp="1"/>
          </p:cNvPicPr>
          <p:nvPr>
            <p:ph idx="1"/>
          </p:nvPr>
        </p:nvPicPr>
        <p:blipFill>
          <a:blip r:embed="rId2"/>
          <a:stretch>
            <a:fillRect/>
          </a:stretch>
        </p:blipFill>
        <p:spPr bwMode="auto">
          <a:xfrm>
            <a:off x="457200" y="1300439"/>
            <a:ext cx="8156575" cy="4976259"/>
          </a:xfrm>
          <a:prstGeom prst="rect">
            <a:avLst/>
          </a:prstGeom>
        </p:spPr>
      </p:pic>
    </p:spTree>
    <p:extLst>
      <p:ext uri="{BB962C8B-B14F-4D97-AF65-F5344CB8AC3E}">
        <p14:creationId xmlns:p14="http://schemas.microsoft.com/office/powerpoint/2010/main" val="952647168"/>
      </p:ext>
    </p:extLst>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000" b="1" u="sng" dirty="0">
                <a:solidFill>
                  <a:schemeClr val="bg2">
                    <a:lumMod val="90000"/>
                    <a:lumOff val="10000"/>
                  </a:schemeClr>
                </a:solidFill>
              </a:rPr>
              <a:t>GUIDE TO CI METHODS FOR WSNS(cont.)</a:t>
            </a:r>
            <a:endParaRPr lang="en-IN" sz="3000" dirty="0"/>
          </a:p>
        </p:txBody>
      </p:sp>
      <p:sp>
        <p:nvSpPr>
          <p:cNvPr id="3" name="Content Placeholder 2"/>
          <p:cNvSpPr>
            <a:spLocks noGrp="1"/>
          </p:cNvSpPr>
          <p:nvPr>
            <p:ph idx="1"/>
          </p:nvPr>
        </p:nvSpPr>
        <p:spPr/>
        <p:txBody>
          <a:bodyPr/>
          <a:lstStyle/>
          <a:p>
            <a:pPr marL="457200" lvl="1" indent="0" algn="just">
              <a:buNone/>
            </a:pPr>
            <a:r>
              <a:rPr lang="en-IN" dirty="0" smtClean="0"/>
              <a:t>          It </a:t>
            </a:r>
            <a:r>
              <a:rPr lang="en-IN" dirty="0"/>
              <a:t>is interesting to note that two CI techniques, NNs and AIS, have been rarely applied to WSNs. This is particularly awkward in the case of NNs, because this paradigm is very well studied and there exist many different NN models with different properties. AISs are rather a new research area and are not so well studied. They could be good solutions to security problems, but a general evaluation remains open to future research</a:t>
            </a:r>
            <a:endParaRPr lang="en-IN" dirty="0"/>
          </a:p>
        </p:txBody>
      </p:sp>
    </p:spTree>
    <p:extLst>
      <p:ext uri="{BB962C8B-B14F-4D97-AF65-F5344CB8AC3E}">
        <p14:creationId xmlns:p14="http://schemas.microsoft.com/office/powerpoint/2010/main" val="3668435347"/>
      </p:ext>
    </p:extLst>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829"/>
            <a:ext cx="8486775" cy="647700"/>
          </a:xfrm>
        </p:spPr>
        <p:txBody>
          <a:bodyPr/>
          <a:lstStyle/>
          <a:p>
            <a:pPr algn="ctr"/>
            <a:r>
              <a:rPr lang="en-IN" sz="2600" b="1" u="sng" dirty="0">
                <a:solidFill>
                  <a:schemeClr val="bg2">
                    <a:lumMod val="90000"/>
                    <a:lumOff val="10000"/>
                  </a:schemeClr>
                </a:solidFill>
              </a:rPr>
              <a:t>CONCLUSIONS AND </a:t>
            </a:r>
            <a:r>
              <a:rPr lang="en-IN" sz="2600" b="1" u="sng" dirty="0" smtClean="0">
                <a:solidFill>
                  <a:schemeClr val="bg2">
                    <a:lumMod val="90000"/>
                    <a:lumOff val="10000"/>
                  </a:schemeClr>
                </a:solidFill>
              </a:rPr>
              <a:t>FUTURE APPLICATIONS </a:t>
            </a:r>
            <a:r>
              <a:rPr lang="en-IN" sz="2600" b="1" u="sng" dirty="0">
                <a:solidFill>
                  <a:schemeClr val="bg2">
                    <a:lumMod val="90000"/>
                    <a:lumOff val="10000"/>
                  </a:schemeClr>
                </a:solidFill>
              </a:rPr>
              <a:t>OF CI IN WSN S</a:t>
            </a:r>
            <a:br>
              <a:rPr lang="en-IN" sz="2600" b="1" u="sng" dirty="0">
                <a:solidFill>
                  <a:schemeClr val="bg2">
                    <a:lumMod val="90000"/>
                    <a:lumOff val="10000"/>
                  </a:schemeClr>
                </a:solidFill>
              </a:rPr>
            </a:br>
            <a:endParaRPr lang="en-IN" sz="2600" b="1" u="sng" dirty="0">
              <a:solidFill>
                <a:schemeClr val="bg2">
                  <a:lumMod val="90000"/>
                  <a:lumOff val="10000"/>
                </a:schemeClr>
              </a:solidFill>
            </a:endParaRPr>
          </a:p>
        </p:txBody>
      </p:sp>
      <p:sp>
        <p:nvSpPr>
          <p:cNvPr id="3" name="Content Placeholder 2"/>
          <p:cNvSpPr>
            <a:spLocks noGrp="1"/>
          </p:cNvSpPr>
          <p:nvPr>
            <p:ph idx="1"/>
          </p:nvPr>
        </p:nvSpPr>
        <p:spPr>
          <a:xfrm>
            <a:off x="622299" y="1066800"/>
            <a:ext cx="8156575" cy="5040312"/>
          </a:xfrm>
        </p:spPr>
        <p:txBody>
          <a:bodyPr/>
          <a:lstStyle/>
          <a:p>
            <a:pPr marL="0" indent="0">
              <a:buNone/>
            </a:pPr>
            <a:r>
              <a:rPr lang="en-IN" dirty="0" smtClean="0"/>
              <a:t>	Recent </a:t>
            </a:r>
            <a:r>
              <a:rPr lang="en-IN" dirty="0"/>
              <a:t>literature shows that researchers have focused their attention on innovative use of CI techniques to address WSN issues such as design and deployment, localization, security, optimal routing and clustering, scheduling, data aggregation and fusion, and QoS management. Recent implementations of CI methods in various dynamical and heterogeneous networks are presented in this survey paper. CI paradigms and numerous challenges in sensor networks are briefly introduced, and the CI approaches used by researchers to address the challenges are briefly explained. In addition, a general evaluation of CI algorithms is presented, which will serve as a guide for </a:t>
            </a:r>
            <a:r>
              <a:rPr lang="en-IN" dirty="0" smtClean="0"/>
              <a:t>using CI </a:t>
            </a:r>
            <a:r>
              <a:rPr lang="en-IN" dirty="0"/>
              <a:t>algorithms for WSNs. An advanced CI approach called adaptive critic design holds promise to generate practical optimal/sub-optimal solutions to the distributed sensor scheduling problem. There are successful applications of adaptive critic designs in power systems, which show that the technique provides guaranteed stable optimal solutions under uncertainties and noise [118].</a:t>
            </a:r>
          </a:p>
          <a:p>
            <a:pPr marL="0" indent="0">
              <a:buNone/>
            </a:pPr>
            <a:r>
              <a:rPr lang="en-IN" dirty="0"/>
              <a:t>The potential of adaptive critic designs remains to be exploited in the field of WSN scheduling.</a:t>
            </a:r>
          </a:p>
          <a:p>
            <a:pPr marL="0" indent="0">
              <a:buNone/>
            </a:pPr>
            <a:endParaRPr lang="en-IN" dirty="0"/>
          </a:p>
        </p:txBody>
      </p:sp>
    </p:spTree>
    <p:extLst>
      <p:ext uri="{BB962C8B-B14F-4D97-AF65-F5344CB8AC3E}">
        <p14:creationId xmlns:p14="http://schemas.microsoft.com/office/powerpoint/2010/main" val="4270831792"/>
      </p:ext>
    </p:extLst>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chemeClr val="bg2">
                    <a:lumMod val="90000"/>
                    <a:lumOff val="10000"/>
                  </a:schemeClr>
                </a:solidFill>
              </a:rPr>
              <a:t>REFERENCES</a:t>
            </a:r>
            <a:endParaRPr lang="en-IN" b="1" u="sng" dirty="0">
              <a:solidFill>
                <a:schemeClr val="bg2">
                  <a:lumMod val="90000"/>
                  <a:lumOff val="10000"/>
                </a:schemeClr>
              </a:solidFill>
            </a:endParaRPr>
          </a:p>
        </p:txBody>
      </p:sp>
      <p:sp>
        <p:nvSpPr>
          <p:cNvPr id="3" name="Content Placeholder 2"/>
          <p:cNvSpPr>
            <a:spLocks noGrp="1"/>
          </p:cNvSpPr>
          <p:nvPr>
            <p:ph idx="1"/>
          </p:nvPr>
        </p:nvSpPr>
        <p:spPr/>
        <p:txBody>
          <a:bodyPr/>
          <a:lstStyle/>
          <a:p>
            <a:r>
              <a:rPr lang="en-IN" dirty="0"/>
              <a:t>[1] I. </a:t>
            </a:r>
            <a:r>
              <a:rPr lang="en-IN" dirty="0" err="1"/>
              <a:t>Akyildiz</a:t>
            </a:r>
            <a:r>
              <a:rPr lang="en-IN" dirty="0"/>
              <a:t>, W. Su, Y. </a:t>
            </a:r>
            <a:r>
              <a:rPr lang="en-IN" dirty="0" err="1"/>
              <a:t>Sankarasubramaniam</a:t>
            </a:r>
            <a:r>
              <a:rPr lang="en-IN" dirty="0"/>
              <a:t>, and E. </a:t>
            </a:r>
            <a:r>
              <a:rPr lang="en-IN" dirty="0" err="1"/>
              <a:t>Cayirci</a:t>
            </a:r>
            <a:r>
              <a:rPr lang="en-IN" dirty="0"/>
              <a:t>, “A </a:t>
            </a:r>
            <a:r>
              <a:rPr lang="en-IN" dirty="0" smtClean="0"/>
              <a:t>survey </a:t>
            </a:r>
            <a:r>
              <a:rPr lang="en-US" dirty="0"/>
              <a:t>on sensor networks,” </a:t>
            </a:r>
            <a:r>
              <a:rPr lang="en-US" i="1" dirty="0"/>
              <a:t>IEEE </a:t>
            </a:r>
            <a:r>
              <a:rPr lang="en-US" i="1" dirty="0" err="1"/>
              <a:t>Commun</a:t>
            </a:r>
            <a:r>
              <a:rPr lang="en-US" i="1" dirty="0"/>
              <a:t>. Mag.</a:t>
            </a:r>
            <a:r>
              <a:rPr lang="en-US" dirty="0"/>
              <a:t>, vol. 40, no. 8, pp. </a:t>
            </a:r>
            <a:r>
              <a:rPr lang="en-US" dirty="0" smtClean="0"/>
              <a:t>102–114, </a:t>
            </a:r>
            <a:r>
              <a:rPr lang="en-IN" dirty="0" smtClean="0"/>
              <a:t>Aug</a:t>
            </a:r>
            <a:r>
              <a:rPr lang="en-IN" dirty="0"/>
              <a:t>. 2002.</a:t>
            </a:r>
            <a:endParaRPr lang="en-IN" dirty="0"/>
          </a:p>
          <a:p>
            <a:endParaRPr lang="en-IN" dirty="0"/>
          </a:p>
          <a:p>
            <a:r>
              <a:rPr lang="en-US" dirty="0" smtClean="0"/>
              <a:t>[2] C</a:t>
            </a:r>
            <a:r>
              <a:rPr lang="en-US" dirty="0"/>
              <a:t>. Y. Chong and S. Kumar, “Sensor networks: Evolution, opportunities</a:t>
            </a:r>
            <a:r>
              <a:rPr lang="en-US" dirty="0" smtClean="0"/>
              <a:t>, and challenges</a:t>
            </a:r>
            <a:r>
              <a:rPr lang="en-US" dirty="0"/>
              <a:t>,” </a:t>
            </a:r>
            <a:r>
              <a:rPr lang="en-US" i="1" dirty="0"/>
              <a:t>Proc. IEEE</a:t>
            </a:r>
            <a:r>
              <a:rPr lang="en-US" dirty="0"/>
              <a:t>, vol. 91, no. 8, pp. 1247–1256, Aug. 2003.</a:t>
            </a:r>
          </a:p>
          <a:p>
            <a:r>
              <a:rPr lang="en-IN" dirty="0"/>
              <a:t>[3] G. Werner-Allen, K. </a:t>
            </a:r>
            <a:r>
              <a:rPr lang="en-IN" dirty="0" err="1"/>
              <a:t>Lorincz</a:t>
            </a:r>
            <a:r>
              <a:rPr lang="en-IN" dirty="0"/>
              <a:t>, M. Ruiz, O. </a:t>
            </a:r>
            <a:r>
              <a:rPr lang="en-IN" dirty="0" err="1"/>
              <a:t>Marcillo</a:t>
            </a:r>
            <a:r>
              <a:rPr lang="en-IN" dirty="0"/>
              <a:t>, J. Johnson, J. </a:t>
            </a:r>
            <a:r>
              <a:rPr lang="en-IN" dirty="0" smtClean="0"/>
              <a:t>Lees, </a:t>
            </a:r>
            <a:r>
              <a:rPr lang="en-US" dirty="0" smtClean="0"/>
              <a:t>and </a:t>
            </a:r>
            <a:r>
              <a:rPr lang="en-US" dirty="0"/>
              <a:t>M. Welsh, “Deploying a wireless sensor network on an </a:t>
            </a:r>
            <a:r>
              <a:rPr lang="en-US" dirty="0" smtClean="0"/>
              <a:t>active </a:t>
            </a:r>
            <a:r>
              <a:rPr lang="en-IN" dirty="0" smtClean="0"/>
              <a:t>volcano</a:t>
            </a:r>
            <a:r>
              <a:rPr lang="en-IN" dirty="0"/>
              <a:t>,” </a:t>
            </a:r>
            <a:r>
              <a:rPr lang="en-IN" i="1" dirty="0"/>
              <a:t>IEEE Internet </a:t>
            </a:r>
            <a:r>
              <a:rPr lang="en-IN" i="1" dirty="0" err="1"/>
              <a:t>Comput</a:t>
            </a:r>
            <a:r>
              <a:rPr lang="en-IN" i="1" dirty="0"/>
              <a:t>.</a:t>
            </a:r>
            <a:r>
              <a:rPr lang="en-IN" dirty="0"/>
              <a:t>, vol. 10, no. 2, pp. 18–25, 2006.</a:t>
            </a:r>
          </a:p>
          <a:p>
            <a:r>
              <a:rPr lang="en-US" dirty="0"/>
              <a:t>[4] K. Martinez, P. </a:t>
            </a:r>
            <a:r>
              <a:rPr lang="en-US" dirty="0" err="1"/>
              <a:t>Padhy</a:t>
            </a:r>
            <a:r>
              <a:rPr lang="en-US" dirty="0"/>
              <a:t>, A. </a:t>
            </a:r>
            <a:r>
              <a:rPr lang="en-US" dirty="0" err="1"/>
              <a:t>Riddoch</a:t>
            </a:r>
            <a:r>
              <a:rPr lang="en-US" dirty="0"/>
              <a:t>, R. Ong, and J. Hart, “Glacial</a:t>
            </a:r>
          </a:p>
          <a:p>
            <a:pPr marL="0" indent="0">
              <a:buNone/>
            </a:pPr>
            <a:r>
              <a:rPr lang="en-US" dirty="0" smtClean="0"/>
              <a:t>     Environment </a:t>
            </a:r>
            <a:r>
              <a:rPr lang="en-US" dirty="0"/>
              <a:t>Monitoring using Sensor Networks,” in </a:t>
            </a:r>
            <a:r>
              <a:rPr lang="en-US" i="1" dirty="0"/>
              <a:t>Proc. 1st</a:t>
            </a:r>
          </a:p>
          <a:p>
            <a:pPr marL="355600" indent="0">
              <a:buNone/>
            </a:pPr>
            <a:r>
              <a:rPr lang="en-US" i="1" dirty="0" smtClean="0"/>
              <a:t>Workshop </a:t>
            </a:r>
            <a:r>
              <a:rPr lang="en-US" i="1" dirty="0"/>
              <a:t>Real-World Wireless Sensor </a:t>
            </a:r>
            <a:r>
              <a:rPr lang="en-US" i="1" dirty="0" err="1"/>
              <a:t>Netw</a:t>
            </a:r>
            <a:r>
              <a:rPr lang="en-US" i="1" dirty="0"/>
              <a:t>. (REALWSN)</a:t>
            </a:r>
            <a:r>
              <a:rPr lang="en-US" dirty="0"/>
              <a:t>, </a:t>
            </a:r>
            <a:r>
              <a:rPr lang="en-US" dirty="0" smtClean="0"/>
              <a:t>      Stockholm, </a:t>
            </a:r>
            <a:r>
              <a:rPr lang="en-IN" dirty="0" smtClean="0"/>
              <a:t>Sweden</a:t>
            </a:r>
            <a:r>
              <a:rPr lang="en-IN" dirty="0"/>
              <a:t>, 2005, p. 5.</a:t>
            </a:r>
          </a:p>
          <a:p>
            <a:r>
              <a:rPr lang="en-IN" dirty="0"/>
              <a:t>[5] I. </a:t>
            </a:r>
            <a:r>
              <a:rPr lang="en-IN" dirty="0" err="1"/>
              <a:t>Talzi</a:t>
            </a:r>
            <a:r>
              <a:rPr lang="en-IN" dirty="0"/>
              <a:t>, A. </a:t>
            </a:r>
            <a:r>
              <a:rPr lang="en-IN" dirty="0" err="1"/>
              <a:t>Hasler</a:t>
            </a:r>
            <a:r>
              <a:rPr lang="en-IN" dirty="0"/>
              <a:t>, S. Gruber, and C. </a:t>
            </a:r>
            <a:r>
              <a:rPr lang="en-IN" dirty="0" err="1"/>
              <a:t>Tschudin</a:t>
            </a:r>
            <a:r>
              <a:rPr lang="en-IN" dirty="0"/>
              <a:t>, “</a:t>
            </a:r>
            <a:r>
              <a:rPr lang="en-IN" dirty="0" err="1"/>
              <a:t>Permasense</a:t>
            </a:r>
            <a:r>
              <a:rPr lang="en-IN" dirty="0"/>
              <a:t>:</a:t>
            </a:r>
          </a:p>
          <a:p>
            <a:r>
              <a:rPr lang="en-US" dirty="0"/>
              <a:t>Investigating permafrost with a WSN in the </a:t>
            </a:r>
            <a:r>
              <a:rPr lang="en-US" dirty="0" err="1"/>
              <a:t>swiss</a:t>
            </a:r>
            <a:r>
              <a:rPr lang="en-US" dirty="0"/>
              <a:t> alps,” in </a:t>
            </a:r>
            <a:r>
              <a:rPr lang="en-US" i="1" dirty="0"/>
              <a:t>Proc. 4th</a:t>
            </a:r>
          </a:p>
          <a:p>
            <a:r>
              <a:rPr lang="en-US" i="1" dirty="0"/>
              <a:t>Workshop Embedded </a:t>
            </a:r>
            <a:r>
              <a:rPr lang="en-US" i="1" dirty="0" err="1"/>
              <a:t>Netw</a:t>
            </a:r>
            <a:r>
              <a:rPr lang="en-US" i="1" dirty="0"/>
              <a:t>. Sensors (</a:t>
            </a:r>
            <a:r>
              <a:rPr lang="en-US" i="1" dirty="0" err="1"/>
              <a:t>EmNets</a:t>
            </a:r>
            <a:r>
              <a:rPr lang="en-US" i="1" dirty="0"/>
              <a:t>)</a:t>
            </a:r>
            <a:r>
              <a:rPr lang="en-US" dirty="0"/>
              <a:t>, Cork, Ireland, 2007, pp.</a:t>
            </a:r>
          </a:p>
          <a:p>
            <a:r>
              <a:rPr lang="en-IN" dirty="0"/>
              <a:t>8–12.</a:t>
            </a:r>
          </a:p>
          <a:p>
            <a:r>
              <a:rPr lang="en-US" dirty="0"/>
              <a:t>[6] S. </a:t>
            </a:r>
            <a:r>
              <a:rPr lang="en-US" dirty="0" err="1"/>
              <a:t>Tilak</a:t>
            </a:r>
            <a:r>
              <a:rPr lang="en-US" dirty="0"/>
              <a:t>, N. B. Abu-</a:t>
            </a:r>
            <a:r>
              <a:rPr lang="en-US" dirty="0" err="1"/>
              <a:t>Ghazaleh</a:t>
            </a:r>
            <a:r>
              <a:rPr lang="en-US" dirty="0"/>
              <a:t>, and W. </a:t>
            </a:r>
            <a:r>
              <a:rPr lang="en-US" dirty="0" err="1"/>
              <a:t>Heinzelman</a:t>
            </a:r>
            <a:r>
              <a:rPr lang="en-US" dirty="0"/>
              <a:t>, “A taxonomy of</a:t>
            </a:r>
          </a:p>
          <a:p>
            <a:r>
              <a:rPr lang="en-US" dirty="0"/>
              <a:t>wireless micro-sensor network models,” </a:t>
            </a:r>
            <a:r>
              <a:rPr lang="en-US" i="1" dirty="0"/>
              <a:t>SIGMOBILE Mob. </a:t>
            </a:r>
            <a:r>
              <a:rPr lang="en-US" i="1" dirty="0" err="1"/>
              <a:t>Comput</a:t>
            </a:r>
            <a:r>
              <a:rPr lang="en-US" i="1" dirty="0"/>
              <a:t>.</a:t>
            </a:r>
          </a:p>
          <a:p>
            <a:r>
              <a:rPr lang="en-IN" i="1" dirty="0" err="1"/>
              <a:t>Commun</a:t>
            </a:r>
            <a:r>
              <a:rPr lang="en-IN" i="1" dirty="0"/>
              <a:t>. Rev.</a:t>
            </a:r>
            <a:r>
              <a:rPr lang="en-IN" dirty="0"/>
              <a:t>, vol. 6, no. 2, pp. 28–36, 2002.</a:t>
            </a:r>
          </a:p>
          <a:p>
            <a:r>
              <a:rPr lang="en-IN" dirty="0"/>
              <a:t>[7] K. </a:t>
            </a:r>
            <a:r>
              <a:rPr lang="en-IN" dirty="0" err="1"/>
              <a:t>Langendoen</a:t>
            </a:r>
            <a:r>
              <a:rPr lang="en-IN" dirty="0"/>
              <a:t>, A. Baggio, and O. </a:t>
            </a:r>
            <a:r>
              <a:rPr lang="en-IN" dirty="0" err="1"/>
              <a:t>Visser</a:t>
            </a:r>
            <a:r>
              <a:rPr lang="en-IN" dirty="0"/>
              <a:t>, “Murphy loves potatoes:</a:t>
            </a:r>
          </a:p>
          <a:p>
            <a:r>
              <a:rPr lang="en-US" dirty="0"/>
              <a:t>experiences from a pilot sensor network deployment in precision</a:t>
            </a:r>
          </a:p>
          <a:p>
            <a:r>
              <a:rPr lang="en-US" dirty="0"/>
              <a:t>agriculture,” in </a:t>
            </a:r>
            <a:r>
              <a:rPr lang="en-US" i="1" dirty="0"/>
              <a:t>Proc. 20th Int. </a:t>
            </a:r>
            <a:r>
              <a:rPr lang="en-US" i="1" dirty="0" err="1"/>
              <a:t>Symp</a:t>
            </a:r>
            <a:r>
              <a:rPr lang="en-US" i="1" dirty="0"/>
              <a:t> Parallel Distributed Proc. </a:t>
            </a:r>
            <a:r>
              <a:rPr lang="en-US" i="1" dirty="0" err="1"/>
              <a:t>Symp</a:t>
            </a:r>
            <a:r>
              <a:rPr lang="en-US" i="1" dirty="0"/>
              <a:t>.</a:t>
            </a:r>
          </a:p>
          <a:p>
            <a:r>
              <a:rPr lang="en-US" i="1" dirty="0"/>
              <a:t>(IPDPS)</a:t>
            </a:r>
            <a:r>
              <a:rPr lang="en-US" dirty="0"/>
              <a:t>, Rhodes Island, Greece, 2006.</a:t>
            </a:r>
          </a:p>
          <a:p>
            <a:r>
              <a:rPr lang="en-IN" dirty="0"/>
              <a:t>[8] J. McCulloch, P. McCarthy, S. M. Guru, W. Peng, D. Hugo, and</a:t>
            </a:r>
          </a:p>
          <a:p>
            <a:r>
              <a:rPr lang="en-US" dirty="0"/>
              <a:t>A. Terhorst, “Wireless sensor network deployment for water use</a:t>
            </a:r>
          </a:p>
          <a:p>
            <a:r>
              <a:rPr lang="en-US" dirty="0"/>
              <a:t>efficiency in irrigation,” in </a:t>
            </a:r>
            <a:r>
              <a:rPr lang="en-US" i="1" dirty="0"/>
              <a:t>Proc. Conf. Workshop Real-world Wireless</a:t>
            </a:r>
          </a:p>
          <a:p>
            <a:r>
              <a:rPr lang="en-IN" i="1" dirty="0"/>
              <a:t>Sensor </a:t>
            </a:r>
            <a:r>
              <a:rPr lang="en-IN" i="1" dirty="0" err="1"/>
              <a:t>Netw</a:t>
            </a:r>
            <a:r>
              <a:rPr lang="en-IN" i="1" dirty="0"/>
              <a:t>. (REALWSN)</a:t>
            </a:r>
            <a:r>
              <a:rPr lang="en-IN" dirty="0"/>
              <a:t>, Glasgow, Scotland, 2008, pp. 46–50.</a:t>
            </a:r>
          </a:p>
          <a:p>
            <a:r>
              <a:rPr lang="en-US" dirty="0"/>
              <a:t>[9] E. A. </a:t>
            </a:r>
            <a:r>
              <a:rPr lang="en-US" dirty="0" err="1"/>
              <a:t>Basha</a:t>
            </a:r>
            <a:r>
              <a:rPr lang="en-US" dirty="0"/>
              <a:t>, S. </a:t>
            </a:r>
            <a:r>
              <a:rPr lang="en-US" dirty="0" err="1"/>
              <a:t>Ravela</a:t>
            </a:r>
            <a:r>
              <a:rPr lang="en-US" dirty="0"/>
              <a:t>, and D. </a:t>
            </a:r>
            <a:r>
              <a:rPr lang="en-US" dirty="0" err="1"/>
              <a:t>Rus</a:t>
            </a:r>
            <a:r>
              <a:rPr lang="en-US" dirty="0"/>
              <a:t>, “Model-based monitoring for early</a:t>
            </a:r>
          </a:p>
          <a:p>
            <a:r>
              <a:rPr lang="en-US" dirty="0"/>
              <a:t>warning flood detection,” in </a:t>
            </a:r>
            <a:r>
              <a:rPr lang="en-US" i="1" dirty="0"/>
              <a:t>Proc. Conf. 6th ACM Conf. Embedded</a:t>
            </a:r>
          </a:p>
          <a:p>
            <a:r>
              <a:rPr lang="en-IN" i="1" dirty="0" err="1"/>
              <a:t>Netw</a:t>
            </a:r>
            <a:r>
              <a:rPr lang="en-IN" i="1" dirty="0"/>
              <a:t>. Sensor Syst. (</a:t>
            </a:r>
            <a:r>
              <a:rPr lang="en-IN" i="1" dirty="0" err="1"/>
              <a:t>SenSys</a:t>
            </a:r>
            <a:r>
              <a:rPr lang="en-IN" i="1" dirty="0"/>
              <a:t>)</a:t>
            </a:r>
            <a:r>
              <a:rPr lang="en-IN" dirty="0"/>
              <a:t>, New York, NY, USA, 2008, pp. 295–308.</a:t>
            </a:r>
          </a:p>
          <a:p>
            <a:r>
              <a:rPr lang="en-IN" dirty="0"/>
              <a:t>[10] G. </a:t>
            </a:r>
            <a:r>
              <a:rPr lang="en-IN" dirty="0" err="1"/>
              <a:t>Barrenetxea</a:t>
            </a:r>
            <a:r>
              <a:rPr lang="en-IN" dirty="0"/>
              <a:t>, F. </a:t>
            </a:r>
            <a:r>
              <a:rPr lang="en-IN" dirty="0" err="1"/>
              <a:t>Ingelrest</a:t>
            </a:r>
            <a:r>
              <a:rPr lang="en-IN" dirty="0"/>
              <a:t>, G. Schaefer, and M. </a:t>
            </a:r>
            <a:r>
              <a:rPr lang="en-IN" dirty="0" err="1"/>
              <a:t>Vetterli</a:t>
            </a:r>
            <a:r>
              <a:rPr lang="en-IN" dirty="0"/>
              <a:t>, “The</a:t>
            </a:r>
          </a:p>
          <a:p>
            <a:r>
              <a:rPr lang="en-US" dirty="0"/>
              <a:t>hitchhiker’s guide to successful wireless sensor network deployments,”</a:t>
            </a:r>
          </a:p>
          <a:p>
            <a:r>
              <a:rPr lang="en-US" dirty="0"/>
              <a:t>in </a:t>
            </a:r>
            <a:r>
              <a:rPr lang="en-US" i="1" dirty="0"/>
              <a:t>Proc. 6th ACM Conf. Embedded </a:t>
            </a:r>
            <a:r>
              <a:rPr lang="en-US" i="1" dirty="0" err="1"/>
              <a:t>Netw</a:t>
            </a:r>
            <a:r>
              <a:rPr lang="en-US" i="1" dirty="0"/>
              <a:t>. Sensor Syst. (</a:t>
            </a:r>
            <a:r>
              <a:rPr lang="en-US" i="1" dirty="0" err="1"/>
              <a:t>SenSys</a:t>
            </a:r>
            <a:r>
              <a:rPr lang="en-US" i="1" dirty="0"/>
              <a:t>)</a:t>
            </a:r>
            <a:r>
              <a:rPr lang="en-US" dirty="0"/>
              <a:t>, New</a:t>
            </a:r>
          </a:p>
          <a:p>
            <a:r>
              <a:rPr lang="en-IN" dirty="0"/>
              <a:t>York, NY, USA, 2008, pp. 43–56.</a:t>
            </a:r>
          </a:p>
          <a:p>
            <a:r>
              <a:rPr lang="en-IN" dirty="0"/>
              <a:t>[11] T. </a:t>
            </a:r>
            <a:r>
              <a:rPr lang="en-IN" dirty="0" err="1"/>
              <a:t>Naumowicz</a:t>
            </a:r>
            <a:r>
              <a:rPr lang="en-IN" dirty="0"/>
              <a:t>, R. Freeman, A. </a:t>
            </a:r>
            <a:r>
              <a:rPr lang="en-IN" dirty="0" err="1"/>
              <a:t>Heil</a:t>
            </a:r>
            <a:r>
              <a:rPr lang="en-IN" dirty="0"/>
              <a:t>, M. </a:t>
            </a:r>
            <a:r>
              <a:rPr lang="en-IN" dirty="0" err="1"/>
              <a:t>Calsyn</a:t>
            </a:r>
            <a:r>
              <a:rPr lang="en-IN" dirty="0"/>
              <a:t>, E. </a:t>
            </a:r>
            <a:r>
              <a:rPr lang="en-IN" dirty="0" err="1"/>
              <a:t>Hellmich</a:t>
            </a:r>
            <a:r>
              <a:rPr lang="en-IN" dirty="0"/>
              <a:t>,</a:t>
            </a:r>
          </a:p>
          <a:p>
            <a:r>
              <a:rPr lang="en-US" dirty="0"/>
              <a:t>A. </a:t>
            </a:r>
            <a:r>
              <a:rPr lang="en-US" dirty="0" err="1"/>
              <a:t>Braendle</a:t>
            </a:r>
            <a:r>
              <a:rPr lang="en-US" dirty="0"/>
              <a:t>, T. Guilford, and J. Schiller, “Autonomous monitoring</a:t>
            </a:r>
          </a:p>
          <a:p>
            <a:r>
              <a:rPr lang="en-US" dirty="0"/>
              <a:t>of vulnerable habitats using a wireless sensor network,” in </a:t>
            </a:r>
            <a:r>
              <a:rPr lang="en-US" i="1" dirty="0"/>
              <a:t>Proc. 3rd</a:t>
            </a:r>
          </a:p>
          <a:p>
            <a:r>
              <a:rPr lang="en-US" i="1" dirty="0"/>
              <a:t>Workshop Real-World Wireless Sensor </a:t>
            </a:r>
            <a:r>
              <a:rPr lang="en-US" i="1" dirty="0" err="1"/>
              <a:t>Netw</a:t>
            </a:r>
            <a:r>
              <a:rPr lang="en-US" i="1" dirty="0"/>
              <a:t>. (REALWSN)</a:t>
            </a:r>
            <a:r>
              <a:rPr lang="en-US" dirty="0"/>
              <a:t>, Glasgow,</a:t>
            </a:r>
          </a:p>
          <a:p>
            <a:r>
              <a:rPr lang="en-IN" dirty="0" err="1"/>
              <a:t>Scottland</a:t>
            </a:r>
            <a:r>
              <a:rPr lang="en-IN" dirty="0"/>
              <a:t>, 2008, pp. 51–55.</a:t>
            </a:r>
          </a:p>
          <a:p>
            <a:r>
              <a:rPr lang="en-IN" dirty="0"/>
              <a:t>[12] R. </a:t>
            </a:r>
            <a:r>
              <a:rPr lang="en-IN" dirty="0" err="1"/>
              <a:t>Szewczyk</a:t>
            </a:r>
            <a:r>
              <a:rPr lang="en-IN" dirty="0"/>
              <a:t>, J. </a:t>
            </a:r>
            <a:r>
              <a:rPr lang="en-IN" dirty="0" err="1"/>
              <a:t>Polastre</a:t>
            </a:r>
            <a:r>
              <a:rPr lang="en-IN" dirty="0"/>
              <a:t>, A. Mainwaring, and D. Culler, “Lessons</a:t>
            </a:r>
          </a:p>
          <a:p>
            <a:r>
              <a:rPr lang="en-US" dirty="0"/>
              <a:t>from a sensor network expedition,” in </a:t>
            </a:r>
            <a:r>
              <a:rPr lang="en-US" i="1" dirty="0"/>
              <a:t>Proc. 1st European Workshop</a:t>
            </a:r>
          </a:p>
          <a:p>
            <a:r>
              <a:rPr lang="en-IN" i="1" dirty="0"/>
              <a:t>Sensor </a:t>
            </a:r>
            <a:r>
              <a:rPr lang="en-IN" i="1" dirty="0" err="1"/>
              <a:t>Netw</a:t>
            </a:r>
            <a:r>
              <a:rPr lang="en-IN" i="1" dirty="0"/>
              <a:t>. (EWSN)</a:t>
            </a:r>
            <a:r>
              <a:rPr lang="en-IN" dirty="0"/>
              <a:t>, Berlin, Germany, 2004, pp. 307–322. [Online].</a:t>
            </a:r>
          </a:p>
          <a:p>
            <a:r>
              <a:rPr lang="en-IN" dirty="0"/>
              <a:t>Available: http://www.cs.berkeley.edu/~polastre/papers/ewsn04.pdf</a:t>
            </a:r>
          </a:p>
          <a:p>
            <a:r>
              <a:rPr lang="en-IN" dirty="0"/>
              <a:t>[13] I. F. </a:t>
            </a:r>
            <a:r>
              <a:rPr lang="en-IN" dirty="0" err="1"/>
              <a:t>Akyildiz</a:t>
            </a:r>
            <a:r>
              <a:rPr lang="en-IN" dirty="0"/>
              <a:t>, W. Su, Y. </a:t>
            </a:r>
            <a:r>
              <a:rPr lang="en-IN" dirty="0" err="1"/>
              <a:t>Sankarasubramaniam</a:t>
            </a:r>
            <a:r>
              <a:rPr lang="en-IN" dirty="0"/>
              <a:t>, and E. </a:t>
            </a:r>
            <a:r>
              <a:rPr lang="en-IN" dirty="0" err="1"/>
              <a:t>Cayirci</a:t>
            </a:r>
            <a:r>
              <a:rPr lang="en-IN" dirty="0"/>
              <a:t>,</a:t>
            </a:r>
          </a:p>
          <a:p>
            <a:r>
              <a:rPr lang="en-US" dirty="0"/>
              <a:t>“Wireless sensor networks: A survey,” </a:t>
            </a:r>
            <a:r>
              <a:rPr lang="en-US" i="1" dirty="0"/>
              <a:t>Computer </a:t>
            </a:r>
            <a:r>
              <a:rPr lang="en-US" i="1" dirty="0" err="1"/>
              <a:t>Netw</a:t>
            </a:r>
            <a:r>
              <a:rPr lang="en-US" i="1" dirty="0"/>
              <a:t>.</a:t>
            </a:r>
            <a:r>
              <a:rPr lang="en-US" dirty="0"/>
              <a:t>, vol. 38, no. 4,</a:t>
            </a:r>
          </a:p>
          <a:p>
            <a:r>
              <a:rPr lang="en-IN" dirty="0"/>
              <a:t>pp. 393–422, 2002.</a:t>
            </a:r>
          </a:p>
          <a:p>
            <a:r>
              <a:rPr lang="en-US" dirty="0"/>
              <a:t>[14] E. </a:t>
            </a:r>
            <a:r>
              <a:rPr lang="en-US" dirty="0" err="1"/>
              <a:t>Cayirci</a:t>
            </a:r>
            <a:r>
              <a:rPr lang="en-US" dirty="0"/>
              <a:t> and T. </a:t>
            </a:r>
            <a:r>
              <a:rPr lang="en-US" dirty="0" err="1"/>
              <a:t>Coplu</a:t>
            </a:r>
            <a:r>
              <a:rPr lang="en-US" dirty="0"/>
              <a:t>, “SENDROM: Sensor networks for disaster</a:t>
            </a:r>
          </a:p>
          <a:p>
            <a:r>
              <a:rPr lang="en-US" dirty="0"/>
              <a:t>relief operations management,” </a:t>
            </a:r>
            <a:r>
              <a:rPr lang="en-US" i="1" dirty="0"/>
              <a:t>Wireless </a:t>
            </a:r>
            <a:r>
              <a:rPr lang="en-US" i="1" dirty="0" err="1"/>
              <a:t>Netw</a:t>
            </a:r>
            <a:r>
              <a:rPr lang="en-US" i="1" dirty="0"/>
              <a:t>.</a:t>
            </a:r>
            <a:r>
              <a:rPr lang="en-US" dirty="0"/>
              <a:t>, vol. 13, no. 3, pp.</a:t>
            </a:r>
          </a:p>
          <a:p>
            <a:r>
              <a:rPr lang="en-IN" dirty="0"/>
              <a:t>409–423, 2007.</a:t>
            </a:r>
          </a:p>
          <a:p>
            <a:r>
              <a:rPr lang="de-DE" dirty="0"/>
              <a:t>[15] G. Wittenburg, K. Terfloth, F. López Villafuerte, T. Naumowicz,</a:t>
            </a:r>
          </a:p>
          <a:p>
            <a:r>
              <a:rPr lang="en-US" dirty="0"/>
              <a:t>H. Ritter, and J. Schiller, “Fence monitoring – experimental evaluation</a:t>
            </a:r>
          </a:p>
          <a:p>
            <a:r>
              <a:rPr lang="en-US" dirty="0"/>
              <a:t>of a use case for wireless sensor networks,” in </a:t>
            </a:r>
            <a:r>
              <a:rPr lang="en-US" i="1" dirty="0"/>
              <a:t>Proc. 4th European</a:t>
            </a:r>
          </a:p>
          <a:p>
            <a:r>
              <a:rPr lang="en-US" i="1" dirty="0"/>
              <a:t>Conf. Wireless Sensor </a:t>
            </a:r>
            <a:r>
              <a:rPr lang="en-US" i="1" dirty="0" err="1"/>
              <a:t>Netw</a:t>
            </a:r>
            <a:r>
              <a:rPr lang="en-US" i="1" dirty="0"/>
              <a:t>. (EWSN)</a:t>
            </a:r>
            <a:r>
              <a:rPr lang="en-US" dirty="0"/>
              <a:t>, Delft, The Netherlands, 2007,</a:t>
            </a:r>
          </a:p>
          <a:p>
            <a:r>
              <a:rPr lang="en-IN" dirty="0"/>
              <a:t>pp. 163–178.</a:t>
            </a:r>
          </a:p>
          <a:p>
            <a:r>
              <a:rPr lang="en-IN" dirty="0"/>
              <a:t>[16] S. R. Madden, M. J. Franklin, J. M. </a:t>
            </a:r>
            <a:r>
              <a:rPr lang="en-IN" dirty="0" err="1"/>
              <a:t>Hellerstein</a:t>
            </a:r>
            <a:r>
              <a:rPr lang="en-IN" dirty="0"/>
              <a:t>, and W. Hong,</a:t>
            </a:r>
          </a:p>
          <a:p>
            <a:r>
              <a:rPr lang="en-US" dirty="0"/>
              <a:t>“</a:t>
            </a:r>
            <a:r>
              <a:rPr lang="en-US" dirty="0" err="1"/>
              <a:t>TinyDB</a:t>
            </a:r>
            <a:r>
              <a:rPr lang="en-US" dirty="0"/>
              <a:t>: An </a:t>
            </a:r>
            <a:r>
              <a:rPr lang="en-US" dirty="0" err="1"/>
              <a:t>acquisitional</a:t>
            </a:r>
            <a:r>
              <a:rPr lang="en-US" dirty="0"/>
              <a:t> query processing system for sensor</a:t>
            </a:r>
          </a:p>
          <a:p>
            <a:r>
              <a:rPr lang="en-US" dirty="0"/>
              <a:t>networks,” </a:t>
            </a:r>
            <a:r>
              <a:rPr lang="en-US" i="1" dirty="0"/>
              <a:t>ACM Trans. Database Syst.</a:t>
            </a:r>
            <a:r>
              <a:rPr lang="en-US" dirty="0"/>
              <a:t>, vol. 30, no. 1, pp. 122–173,</a:t>
            </a:r>
          </a:p>
          <a:p>
            <a:r>
              <a:rPr lang="en-IN" dirty="0"/>
              <a:t>2005.</a:t>
            </a:r>
          </a:p>
          <a:p>
            <a:r>
              <a:rPr lang="en-US" dirty="0"/>
              <a:t>[17] N. </a:t>
            </a:r>
            <a:r>
              <a:rPr lang="en-US" dirty="0" err="1"/>
              <a:t>Patwari</a:t>
            </a:r>
            <a:r>
              <a:rPr lang="en-US" dirty="0"/>
              <a:t>, J. Ash, S. </a:t>
            </a:r>
            <a:r>
              <a:rPr lang="en-US" dirty="0" err="1"/>
              <a:t>Kyperountas</a:t>
            </a:r>
            <a:r>
              <a:rPr lang="en-US" dirty="0"/>
              <a:t>, A. Hero, R. Moses, and N. </a:t>
            </a:r>
            <a:r>
              <a:rPr lang="en-US" dirty="0" err="1"/>
              <a:t>Correal</a:t>
            </a:r>
            <a:r>
              <a:rPr lang="en-US" dirty="0"/>
              <a:t>,</a:t>
            </a:r>
          </a:p>
          <a:p>
            <a:r>
              <a:rPr lang="en-US" dirty="0"/>
              <a:t>“Locating the nodes: Cooperative localization in wireless sensor</a:t>
            </a:r>
          </a:p>
          <a:p>
            <a:r>
              <a:rPr lang="en-IN" dirty="0"/>
              <a:t>networks,” </a:t>
            </a:r>
            <a:r>
              <a:rPr lang="en-IN" i="1" dirty="0"/>
              <a:t>IEEE Signal Process. Mag.</a:t>
            </a:r>
            <a:r>
              <a:rPr lang="en-IN" dirty="0"/>
              <a:t>, vol. 22, no. 4, pp. 54–69, July</a:t>
            </a:r>
          </a:p>
          <a:p>
            <a:r>
              <a:rPr lang="en-IN" dirty="0"/>
              <a:t>2005.</a:t>
            </a:r>
          </a:p>
          <a:p>
            <a:r>
              <a:rPr lang="de-DE" dirty="0"/>
              <a:t>[18] J. Aspnes, T. Eren, D. Goldenberg, A. Morse, W. Whiteley, Y. Yang,</a:t>
            </a:r>
          </a:p>
          <a:p>
            <a:r>
              <a:rPr lang="en-US" dirty="0"/>
              <a:t>B. Anderson, and P. </a:t>
            </a:r>
            <a:r>
              <a:rPr lang="en-US" dirty="0" err="1"/>
              <a:t>Belhumeur</a:t>
            </a:r>
            <a:r>
              <a:rPr lang="en-US" dirty="0"/>
              <a:t>, “A theory of network localization,”</a:t>
            </a:r>
          </a:p>
          <a:p>
            <a:r>
              <a:rPr lang="en-IN" i="1" dirty="0"/>
              <a:t>IEEE Trans. Mobile </a:t>
            </a:r>
            <a:r>
              <a:rPr lang="en-IN" i="1" dirty="0" err="1"/>
              <a:t>Comput</a:t>
            </a:r>
            <a:r>
              <a:rPr lang="en-IN" i="1" dirty="0"/>
              <a:t>.</a:t>
            </a:r>
            <a:r>
              <a:rPr lang="en-IN" dirty="0"/>
              <a:t>, vol. 5, no. 12, pp. 1663–1678, Dec.</a:t>
            </a:r>
          </a:p>
          <a:p>
            <a:r>
              <a:rPr lang="en-IN" dirty="0"/>
              <a:t>2006.</a:t>
            </a:r>
          </a:p>
          <a:p>
            <a:r>
              <a:rPr lang="pt-BR" dirty="0"/>
              <a:t>[19] A. Boukerche, H. Oliveira, E. Nakamura, and A. Loureiro,</a:t>
            </a:r>
          </a:p>
          <a:p>
            <a:r>
              <a:rPr lang="en-US" dirty="0"/>
              <a:t>“Localization systems for wireless sensor networks,” </a:t>
            </a:r>
            <a:r>
              <a:rPr lang="en-US" i="1" dirty="0"/>
              <a:t>IEEE Wireless</a:t>
            </a:r>
          </a:p>
          <a:p>
            <a:r>
              <a:rPr lang="nl-NL" i="1" dirty="0"/>
              <a:t>Commun. Mag.</a:t>
            </a:r>
            <a:r>
              <a:rPr lang="nl-NL" dirty="0"/>
              <a:t>, vol. 14, no. 6, pp. 6–12, Dec. 2007.</a:t>
            </a:r>
          </a:p>
          <a:p>
            <a:r>
              <a:rPr lang="en-US" dirty="0"/>
              <a:t>[20] I. </a:t>
            </a:r>
            <a:r>
              <a:rPr lang="en-US" dirty="0" err="1"/>
              <a:t>Guvenc</a:t>
            </a:r>
            <a:r>
              <a:rPr lang="en-US" dirty="0"/>
              <a:t> and C.-C. Chong, “A survey on TOA based wireless</a:t>
            </a:r>
          </a:p>
          <a:p>
            <a:r>
              <a:rPr lang="en-IN" dirty="0"/>
              <a:t>localization and NLOS mitigation techniques,” </a:t>
            </a:r>
            <a:r>
              <a:rPr lang="en-IN" i="1" dirty="0"/>
              <a:t>IEEE </a:t>
            </a:r>
            <a:r>
              <a:rPr lang="en-IN" i="1" dirty="0" err="1"/>
              <a:t>Commun</a:t>
            </a:r>
            <a:r>
              <a:rPr lang="en-IN" i="1" dirty="0"/>
              <a:t>. Surveys</a:t>
            </a:r>
          </a:p>
          <a:p>
            <a:r>
              <a:rPr lang="en-IN" i="1" dirty="0"/>
              <a:t>Tuts.</a:t>
            </a:r>
            <a:r>
              <a:rPr lang="en-IN" dirty="0"/>
              <a:t>, vol. 11, no. 3, pp. 107–124, 2009.</a:t>
            </a:r>
          </a:p>
          <a:p>
            <a:r>
              <a:rPr lang="en-US" dirty="0"/>
              <a:t>[21] R. R. Brooks and S. S. </a:t>
            </a:r>
            <a:r>
              <a:rPr lang="en-US" dirty="0" err="1"/>
              <a:t>Iyengar</a:t>
            </a:r>
            <a:r>
              <a:rPr lang="en-US" dirty="0"/>
              <a:t>, </a:t>
            </a:r>
            <a:r>
              <a:rPr lang="en-US" i="1" dirty="0"/>
              <a:t>Multi-sensor Fusion: Fundamentals</a:t>
            </a:r>
          </a:p>
          <a:p>
            <a:r>
              <a:rPr lang="en-US" i="1" dirty="0"/>
              <a:t>and Applications with Software</a:t>
            </a:r>
            <a:r>
              <a:rPr lang="en-US" dirty="0"/>
              <a:t>. Upper Saddle River, NJ, USA:</a:t>
            </a:r>
          </a:p>
          <a:p>
            <a:r>
              <a:rPr lang="en-IN" dirty="0"/>
              <a:t>Prentice-Hall, Inc., 1998.</a:t>
            </a:r>
          </a:p>
          <a:p>
            <a:r>
              <a:rPr lang="en-US" dirty="0"/>
              <a:t>[22] R. </a:t>
            </a:r>
            <a:r>
              <a:rPr lang="en-US" dirty="0" err="1"/>
              <a:t>Rajagopalan</a:t>
            </a:r>
            <a:r>
              <a:rPr lang="en-US" dirty="0"/>
              <a:t> and P. </a:t>
            </a:r>
            <a:r>
              <a:rPr lang="en-US" dirty="0" err="1"/>
              <a:t>Varshney</a:t>
            </a:r>
            <a:r>
              <a:rPr lang="en-US" dirty="0"/>
              <a:t>, “Data-aggregation techniques in</a:t>
            </a:r>
          </a:p>
          <a:p>
            <a:r>
              <a:rPr lang="en-US" dirty="0"/>
              <a:t>sensor networks: A survey,” </a:t>
            </a:r>
            <a:r>
              <a:rPr lang="en-US" i="1" dirty="0"/>
              <a:t>IEEE </a:t>
            </a:r>
            <a:r>
              <a:rPr lang="en-US" i="1" dirty="0" err="1"/>
              <a:t>Commun</a:t>
            </a:r>
            <a:r>
              <a:rPr lang="en-US" i="1" dirty="0"/>
              <a:t>. Surveys Tuts.</a:t>
            </a:r>
            <a:r>
              <a:rPr lang="en-US" dirty="0"/>
              <a:t>, vol. 8, no. 4,</a:t>
            </a:r>
          </a:p>
          <a:p>
            <a:r>
              <a:rPr lang="en-US" dirty="0"/>
              <a:t>pp. 48–63, Fourth Quarter 2006.</a:t>
            </a:r>
          </a:p>
          <a:p>
            <a:r>
              <a:rPr lang="en-US" dirty="0"/>
              <a:t>[23] P. Jiang, Y. Wen, J. Wang, X. Shen, and A. </a:t>
            </a:r>
            <a:r>
              <a:rPr lang="en-US" dirty="0" err="1"/>
              <a:t>Xue</a:t>
            </a:r>
            <a:r>
              <a:rPr lang="en-US" dirty="0"/>
              <a:t>, “A study of routing</a:t>
            </a:r>
          </a:p>
          <a:p>
            <a:r>
              <a:rPr lang="en-US" dirty="0"/>
              <a:t>protocols in wireless sensor networks,” in </a:t>
            </a:r>
            <a:r>
              <a:rPr lang="en-US" i="1" dirty="0"/>
              <a:t>Proc. 6th World Congress</a:t>
            </a:r>
          </a:p>
          <a:p>
            <a:r>
              <a:rPr lang="nl-NL" i="1" dirty="0"/>
              <a:t>Intelligent Control Automation WCICA 2006</a:t>
            </a:r>
            <a:r>
              <a:rPr lang="nl-NL" dirty="0"/>
              <a:t>, Y. Wen, Ed., vol. 1, 2006,</a:t>
            </a:r>
          </a:p>
          <a:p>
            <a:r>
              <a:rPr lang="en-IN" dirty="0"/>
              <a:t>pp. 266–270.</a:t>
            </a:r>
          </a:p>
          <a:p>
            <a:r>
              <a:rPr lang="en-US" dirty="0"/>
              <a:t>[24] F. Hu and N. K. Sharma, “Security considerations in ad hoc sensor</a:t>
            </a:r>
          </a:p>
          <a:p>
            <a:r>
              <a:rPr lang="en-US" dirty="0"/>
              <a:t>networks,” </a:t>
            </a:r>
            <a:r>
              <a:rPr lang="en-US" i="1" dirty="0"/>
              <a:t>Ad Hoc </a:t>
            </a:r>
            <a:r>
              <a:rPr lang="en-US" i="1" dirty="0" err="1"/>
              <a:t>Netw</a:t>
            </a:r>
            <a:r>
              <a:rPr lang="en-US" i="1" dirty="0"/>
              <a:t>.</a:t>
            </a:r>
            <a:r>
              <a:rPr lang="en-US" dirty="0"/>
              <a:t>, vol. 3, no. 1, pp. 69–89, 2005.</a:t>
            </a:r>
          </a:p>
          <a:p>
            <a:r>
              <a:rPr lang="en-US" dirty="0"/>
              <a:t>[25] C. </a:t>
            </a:r>
            <a:r>
              <a:rPr lang="en-US" dirty="0" err="1"/>
              <a:t>Karlof</a:t>
            </a:r>
            <a:r>
              <a:rPr lang="en-US" dirty="0"/>
              <a:t> and D. Wagner, “Secure routing in wireless sensor networks:</a:t>
            </a:r>
          </a:p>
          <a:p>
            <a:r>
              <a:rPr lang="en-US" dirty="0"/>
              <a:t>Attacks and countermeasures,” </a:t>
            </a:r>
            <a:r>
              <a:rPr lang="en-US" i="1" dirty="0"/>
              <a:t>Elsevier’s </a:t>
            </a:r>
            <a:r>
              <a:rPr lang="en-US" i="1" dirty="0" err="1"/>
              <a:t>AdHoc</a:t>
            </a:r>
            <a:r>
              <a:rPr lang="en-US" i="1" dirty="0"/>
              <a:t> </a:t>
            </a:r>
            <a:r>
              <a:rPr lang="en-US" i="1" dirty="0" err="1"/>
              <a:t>Netw</a:t>
            </a:r>
            <a:r>
              <a:rPr lang="en-US" i="1" dirty="0"/>
              <a:t>. J., Special Issue</a:t>
            </a:r>
          </a:p>
          <a:p>
            <a:r>
              <a:rPr lang="en-IN" i="1" dirty="0"/>
              <a:t>Sensor </a:t>
            </a:r>
            <a:r>
              <a:rPr lang="en-IN" i="1" dirty="0" err="1"/>
              <a:t>Netw</a:t>
            </a:r>
            <a:r>
              <a:rPr lang="en-IN" i="1" dirty="0"/>
              <a:t>. Appl. Protocols</a:t>
            </a:r>
            <a:r>
              <a:rPr lang="en-IN" dirty="0"/>
              <a:t>, vol. 1, no. 2–3, pp. 293–315, Sept. 2003.</a:t>
            </a:r>
          </a:p>
          <a:p>
            <a:r>
              <a:rPr lang="en-US" dirty="0"/>
              <a:t>[26] X. Chen, K. </a:t>
            </a:r>
            <a:r>
              <a:rPr lang="en-US" dirty="0" err="1"/>
              <a:t>Makki</a:t>
            </a:r>
            <a:r>
              <a:rPr lang="en-US" dirty="0"/>
              <a:t>, K. Yen, and N. </a:t>
            </a:r>
            <a:r>
              <a:rPr lang="en-US" dirty="0" err="1"/>
              <a:t>Pissinou</a:t>
            </a:r>
            <a:r>
              <a:rPr lang="en-US" dirty="0"/>
              <a:t>, “Sensor network security:</a:t>
            </a:r>
          </a:p>
          <a:p>
            <a:r>
              <a:rPr lang="en-US" dirty="0"/>
              <a:t>A survey,” </a:t>
            </a:r>
            <a:r>
              <a:rPr lang="en-US" i="1" dirty="0"/>
              <a:t>IEEE </a:t>
            </a:r>
            <a:r>
              <a:rPr lang="en-US" i="1" dirty="0" err="1"/>
              <a:t>Commun</a:t>
            </a:r>
            <a:r>
              <a:rPr lang="en-US" i="1" dirty="0"/>
              <a:t>. Surveys Tuts.</a:t>
            </a:r>
            <a:r>
              <a:rPr lang="en-US" dirty="0"/>
              <a:t>, vol. 11, no. 2, pp. 52–73,</a:t>
            </a:r>
          </a:p>
          <a:p>
            <a:r>
              <a:rPr lang="en-IN" dirty="0"/>
              <a:t>2009.</a:t>
            </a:r>
          </a:p>
          <a:p>
            <a:r>
              <a:rPr lang="en-US" dirty="0"/>
              <a:t>[27] D. Chen and P. </a:t>
            </a:r>
            <a:r>
              <a:rPr lang="en-US" dirty="0" err="1"/>
              <a:t>Varshney</a:t>
            </a:r>
            <a:r>
              <a:rPr lang="en-US" dirty="0"/>
              <a:t>, “QoS support in wireless sensor networks:</a:t>
            </a:r>
          </a:p>
          <a:p>
            <a:r>
              <a:rPr lang="en-IN" dirty="0"/>
              <a:t>A survey,” June 2004.</a:t>
            </a:r>
          </a:p>
          <a:p>
            <a:r>
              <a:rPr lang="en-US" dirty="0"/>
              <a:t>[28] G. K. </a:t>
            </a:r>
            <a:r>
              <a:rPr lang="en-US" dirty="0" err="1"/>
              <a:t>Venayagamoorthy</a:t>
            </a:r>
            <a:r>
              <a:rPr lang="en-US" dirty="0"/>
              <a:t>, “A successful interdisciplinary course on</a:t>
            </a:r>
          </a:p>
          <a:p>
            <a:r>
              <a:rPr lang="en-IN" dirty="0"/>
              <a:t>computational intelligence,” </a:t>
            </a:r>
            <a:r>
              <a:rPr lang="en-IN" i="1" dirty="0"/>
              <a:t>IEEE Computational Intelligence Mag.</a:t>
            </a:r>
            <a:r>
              <a:rPr lang="en-IN" dirty="0"/>
              <a:t>,</a:t>
            </a:r>
          </a:p>
          <a:p>
            <a:r>
              <a:rPr lang="en-IN" dirty="0"/>
              <a:t>vol. 4, no. 1, pp. 14–23, 2009.</a:t>
            </a:r>
          </a:p>
          <a:p>
            <a:r>
              <a:rPr lang="en-IN" dirty="0"/>
              <a:t>[29] A. </a:t>
            </a:r>
            <a:r>
              <a:rPr lang="en-IN" dirty="0" err="1"/>
              <a:t>Engelbrecht</a:t>
            </a:r>
            <a:r>
              <a:rPr lang="en-IN" dirty="0"/>
              <a:t>, </a:t>
            </a:r>
            <a:r>
              <a:rPr lang="en-IN" i="1" dirty="0"/>
              <a:t>Computational Intelligence: An Introduction</a:t>
            </a:r>
            <a:r>
              <a:rPr lang="en-IN" dirty="0"/>
              <a:t>, 2nd ed.</a:t>
            </a:r>
          </a:p>
          <a:p>
            <a:r>
              <a:rPr lang="en-US" dirty="0"/>
              <a:t>NY, USA: John Wiley &amp; Sons, 2007.</a:t>
            </a:r>
          </a:p>
          <a:p>
            <a:r>
              <a:rPr lang="fr-FR" dirty="0"/>
              <a:t>[30] A. </a:t>
            </a:r>
            <a:r>
              <a:rPr lang="fr-FR" dirty="0" err="1"/>
              <a:t>Konar</a:t>
            </a:r>
            <a:r>
              <a:rPr lang="fr-FR" dirty="0"/>
              <a:t>, </a:t>
            </a:r>
            <a:r>
              <a:rPr lang="fr-FR" i="1" dirty="0" err="1"/>
              <a:t>Computational</a:t>
            </a:r>
            <a:r>
              <a:rPr lang="fr-FR" i="1" dirty="0"/>
              <a:t> Intelligence: </a:t>
            </a:r>
            <a:r>
              <a:rPr lang="fr-FR" i="1" dirty="0" err="1"/>
              <a:t>Principles</a:t>
            </a:r>
            <a:r>
              <a:rPr lang="fr-FR" i="1" dirty="0"/>
              <a:t>, Techniques and</a:t>
            </a:r>
          </a:p>
          <a:p>
            <a:r>
              <a:rPr lang="en-IN" i="1" dirty="0"/>
              <a:t>applications</a:t>
            </a:r>
            <a:r>
              <a:rPr lang="en-IN" dirty="0"/>
              <a:t>. Springer, 2005.</a:t>
            </a:r>
          </a:p>
          <a:p>
            <a:r>
              <a:rPr lang="en-US" dirty="0"/>
              <a:t>[31] S. </a:t>
            </a:r>
            <a:r>
              <a:rPr lang="en-US" dirty="0" err="1"/>
              <a:t>Haykin</a:t>
            </a:r>
            <a:r>
              <a:rPr lang="en-US" dirty="0"/>
              <a:t>, </a:t>
            </a:r>
            <a:r>
              <a:rPr lang="en-US" i="1" dirty="0"/>
              <a:t>Neural Networks: A Comprehensive Foundation</a:t>
            </a:r>
            <a:r>
              <a:rPr lang="en-US" dirty="0"/>
              <a:t>. Prentice</a:t>
            </a:r>
          </a:p>
          <a:p>
            <a:r>
              <a:rPr lang="en-IN" dirty="0"/>
              <a:t>Hall, 1994.</a:t>
            </a:r>
            <a:endParaRPr lang="en-IN" dirty="0"/>
          </a:p>
        </p:txBody>
      </p:sp>
    </p:spTree>
    <p:extLst>
      <p:ext uri="{BB962C8B-B14F-4D97-AF65-F5344CB8AC3E}">
        <p14:creationId xmlns:p14="http://schemas.microsoft.com/office/powerpoint/2010/main" val="2302602681"/>
      </p:ext>
    </p:extLst>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chemeClr val="bg2">
                    <a:lumMod val="90000"/>
                    <a:lumOff val="10000"/>
                  </a:schemeClr>
                </a:solidFill>
              </a:rPr>
              <a:t>REFERENCES</a:t>
            </a:r>
            <a:endParaRPr lang="en-IN" dirty="0"/>
          </a:p>
        </p:txBody>
      </p:sp>
      <p:sp>
        <p:nvSpPr>
          <p:cNvPr id="3" name="Content Placeholder 2"/>
          <p:cNvSpPr>
            <a:spLocks noGrp="1"/>
          </p:cNvSpPr>
          <p:nvPr>
            <p:ph idx="1"/>
          </p:nvPr>
        </p:nvSpPr>
        <p:spPr/>
        <p:txBody>
          <a:bodyPr/>
          <a:lstStyle/>
          <a:p>
            <a:r>
              <a:rPr lang="en-IN" dirty="0"/>
              <a:t>[5] I. </a:t>
            </a:r>
            <a:r>
              <a:rPr lang="en-IN" dirty="0" err="1"/>
              <a:t>Talzi</a:t>
            </a:r>
            <a:r>
              <a:rPr lang="en-IN" dirty="0"/>
              <a:t>, A. </a:t>
            </a:r>
            <a:r>
              <a:rPr lang="en-IN" dirty="0" err="1"/>
              <a:t>Hasler</a:t>
            </a:r>
            <a:r>
              <a:rPr lang="en-IN" dirty="0"/>
              <a:t>, S. Gruber, and C. </a:t>
            </a:r>
            <a:r>
              <a:rPr lang="en-IN" dirty="0" err="1"/>
              <a:t>Tschudin</a:t>
            </a:r>
            <a:r>
              <a:rPr lang="en-IN" dirty="0"/>
              <a:t>, “</a:t>
            </a:r>
            <a:r>
              <a:rPr lang="en-IN" dirty="0" err="1"/>
              <a:t>Permasense</a:t>
            </a:r>
            <a:r>
              <a:rPr lang="en-IN" dirty="0"/>
              <a:t>:</a:t>
            </a:r>
          </a:p>
          <a:p>
            <a:pPr marL="0" indent="0">
              <a:buNone/>
            </a:pPr>
            <a:r>
              <a:rPr lang="en-US" dirty="0" smtClean="0"/>
              <a:t>     Investigating </a:t>
            </a:r>
            <a:r>
              <a:rPr lang="en-US" dirty="0"/>
              <a:t>permafrost with a WSN in the </a:t>
            </a:r>
            <a:r>
              <a:rPr lang="en-US" dirty="0" err="1"/>
              <a:t>swiss</a:t>
            </a:r>
            <a:r>
              <a:rPr lang="en-US" dirty="0"/>
              <a:t> alps,” in </a:t>
            </a:r>
            <a:r>
              <a:rPr lang="en-US" i="1" dirty="0"/>
              <a:t>Proc. 4th</a:t>
            </a:r>
          </a:p>
          <a:p>
            <a:pPr marL="355600" indent="-355600">
              <a:buNone/>
            </a:pPr>
            <a:r>
              <a:rPr lang="en-US" i="1" dirty="0" smtClean="0"/>
              <a:t>     Workshop </a:t>
            </a:r>
            <a:r>
              <a:rPr lang="en-US" i="1" dirty="0"/>
              <a:t>Embedded </a:t>
            </a:r>
            <a:r>
              <a:rPr lang="en-US" i="1" dirty="0" err="1"/>
              <a:t>Netw</a:t>
            </a:r>
            <a:r>
              <a:rPr lang="en-US" i="1" dirty="0"/>
              <a:t>. Sensors (</a:t>
            </a:r>
            <a:r>
              <a:rPr lang="en-US" i="1" dirty="0" err="1"/>
              <a:t>EmNets</a:t>
            </a:r>
            <a:r>
              <a:rPr lang="en-US" i="1" dirty="0"/>
              <a:t>)</a:t>
            </a:r>
            <a:r>
              <a:rPr lang="en-US" dirty="0"/>
              <a:t>, Cork, Ireland, </a:t>
            </a:r>
            <a:r>
              <a:rPr lang="en-US" dirty="0" smtClean="0"/>
              <a:t>      2007</a:t>
            </a:r>
            <a:r>
              <a:rPr lang="en-US" dirty="0"/>
              <a:t>, </a:t>
            </a:r>
            <a:r>
              <a:rPr lang="en-US" dirty="0" smtClean="0"/>
              <a:t>pp.</a:t>
            </a:r>
            <a:r>
              <a:rPr lang="en-IN" dirty="0" smtClean="0"/>
              <a:t>8–12</a:t>
            </a:r>
            <a:r>
              <a:rPr lang="en-IN" dirty="0"/>
              <a:t>.</a:t>
            </a:r>
          </a:p>
          <a:p>
            <a:r>
              <a:rPr lang="en-US" dirty="0"/>
              <a:t>[6] S. </a:t>
            </a:r>
            <a:r>
              <a:rPr lang="en-US" dirty="0" err="1"/>
              <a:t>Tilak</a:t>
            </a:r>
            <a:r>
              <a:rPr lang="en-US" dirty="0"/>
              <a:t>, N. B. Abu-</a:t>
            </a:r>
            <a:r>
              <a:rPr lang="en-US" dirty="0" err="1"/>
              <a:t>Ghazaleh</a:t>
            </a:r>
            <a:r>
              <a:rPr lang="en-US" dirty="0"/>
              <a:t>, and W. </a:t>
            </a:r>
            <a:r>
              <a:rPr lang="en-US" dirty="0" err="1"/>
              <a:t>Heinzelman</a:t>
            </a:r>
            <a:r>
              <a:rPr lang="en-US" dirty="0"/>
              <a:t>, “A taxonomy </a:t>
            </a:r>
            <a:r>
              <a:rPr lang="en-US" dirty="0" smtClean="0"/>
              <a:t>of wireless </a:t>
            </a:r>
            <a:r>
              <a:rPr lang="en-US" dirty="0"/>
              <a:t>micro-sensor network models,” </a:t>
            </a:r>
            <a:r>
              <a:rPr lang="en-US" i="1" dirty="0"/>
              <a:t>SIGMOBILE Mob. </a:t>
            </a:r>
            <a:r>
              <a:rPr lang="en-US" i="1" dirty="0" err="1" smtClean="0"/>
              <a:t>Comput</a:t>
            </a:r>
            <a:r>
              <a:rPr lang="en-US" i="1" dirty="0" smtClean="0"/>
              <a:t>. </a:t>
            </a:r>
            <a:r>
              <a:rPr lang="en-IN" i="1" dirty="0" err="1" smtClean="0"/>
              <a:t>Commun</a:t>
            </a:r>
            <a:r>
              <a:rPr lang="en-IN" i="1" dirty="0"/>
              <a:t>. Rev.</a:t>
            </a:r>
            <a:r>
              <a:rPr lang="en-IN" dirty="0"/>
              <a:t>, vol. 6, no. 2, pp. 28–36, 2002.</a:t>
            </a:r>
          </a:p>
          <a:p>
            <a:r>
              <a:rPr lang="en-IN" dirty="0"/>
              <a:t>[7] K. </a:t>
            </a:r>
            <a:r>
              <a:rPr lang="en-IN" dirty="0" err="1"/>
              <a:t>Langendoen</a:t>
            </a:r>
            <a:r>
              <a:rPr lang="en-IN" dirty="0"/>
              <a:t>, A. Baggio, and O. </a:t>
            </a:r>
            <a:r>
              <a:rPr lang="en-IN" dirty="0" err="1"/>
              <a:t>Visser</a:t>
            </a:r>
            <a:r>
              <a:rPr lang="en-IN" dirty="0"/>
              <a:t>, “Murphy loves </a:t>
            </a:r>
            <a:r>
              <a:rPr lang="en-IN" dirty="0" smtClean="0"/>
              <a:t>potatoes:</a:t>
            </a:r>
            <a:r>
              <a:rPr lang="en-US" dirty="0" smtClean="0"/>
              <a:t>experiences </a:t>
            </a:r>
            <a:r>
              <a:rPr lang="en-US" dirty="0"/>
              <a:t>from a pilot sensor network deployment in </a:t>
            </a:r>
            <a:r>
              <a:rPr lang="en-US" dirty="0" smtClean="0"/>
              <a:t>precision agriculture</a:t>
            </a:r>
            <a:r>
              <a:rPr lang="en-US" dirty="0"/>
              <a:t>,” in </a:t>
            </a:r>
            <a:r>
              <a:rPr lang="en-US" i="1" dirty="0"/>
              <a:t>Proc. 20th Int. </a:t>
            </a:r>
            <a:r>
              <a:rPr lang="en-US" i="1" dirty="0" err="1"/>
              <a:t>Symp</a:t>
            </a:r>
            <a:r>
              <a:rPr lang="en-US" i="1" dirty="0"/>
              <a:t> Parallel Distributed Proc. </a:t>
            </a:r>
            <a:r>
              <a:rPr lang="en-US" i="1" dirty="0" err="1"/>
              <a:t>Symp</a:t>
            </a:r>
            <a:r>
              <a:rPr lang="en-US" i="1" dirty="0" smtClean="0"/>
              <a:t>. (</a:t>
            </a:r>
            <a:r>
              <a:rPr lang="en-US" i="1" dirty="0"/>
              <a:t>IPDPS)</a:t>
            </a:r>
            <a:r>
              <a:rPr lang="en-US" dirty="0"/>
              <a:t>, Rhodes Island, Greece, 2006.</a:t>
            </a:r>
          </a:p>
          <a:p>
            <a:r>
              <a:rPr lang="en-IN" dirty="0"/>
              <a:t>[8] J. McCulloch, P. McCarthy, S. M. Guru, W. Peng, D. Hugo, and</a:t>
            </a:r>
          </a:p>
          <a:p>
            <a:pPr marL="0" indent="0">
              <a:buNone/>
            </a:pPr>
            <a:r>
              <a:rPr lang="en-US" dirty="0" smtClean="0"/>
              <a:t>     A</a:t>
            </a:r>
            <a:r>
              <a:rPr lang="en-US" dirty="0"/>
              <a:t>. Terhorst, “Wireless sensor network deployment for water use</a:t>
            </a:r>
          </a:p>
          <a:p>
            <a:pPr marL="355600" indent="0">
              <a:buNone/>
            </a:pPr>
            <a:r>
              <a:rPr lang="en-US" dirty="0" smtClean="0"/>
              <a:t>efficiency </a:t>
            </a:r>
            <a:r>
              <a:rPr lang="en-US" dirty="0"/>
              <a:t>in irrigation,” in </a:t>
            </a:r>
            <a:r>
              <a:rPr lang="en-US" i="1" dirty="0"/>
              <a:t>Proc. Conf. Workshop Real-world </a:t>
            </a:r>
            <a:r>
              <a:rPr lang="en-US" i="1" dirty="0" smtClean="0"/>
              <a:t>               Wireless </a:t>
            </a:r>
            <a:r>
              <a:rPr lang="en-IN" i="1" dirty="0" smtClean="0"/>
              <a:t>Sensor </a:t>
            </a:r>
            <a:r>
              <a:rPr lang="en-IN" i="1" dirty="0" err="1"/>
              <a:t>Netw</a:t>
            </a:r>
            <a:r>
              <a:rPr lang="en-IN" i="1" dirty="0"/>
              <a:t>. (REALWSN)</a:t>
            </a:r>
            <a:r>
              <a:rPr lang="en-IN" dirty="0"/>
              <a:t>, Glasgow, Scotland, 2008, pp. 46–50</a:t>
            </a:r>
            <a:r>
              <a:rPr lang="en-IN" dirty="0" smtClean="0"/>
              <a:t>.</a:t>
            </a:r>
            <a:endParaRPr lang="en-IN" dirty="0"/>
          </a:p>
        </p:txBody>
      </p:sp>
    </p:spTree>
    <p:extLst>
      <p:ext uri="{BB962C8B-B14F-4D97-AF65-F5344CB8AC3E}">
        <p14:creationId xmlns:p14="http://schemas.microsoft.com/office/powerpoint/2010/main" val="2337841791"/>
      </p:ext>
    </p:extLst>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chemeClr val="bg2">
                    <a:lumMod val="90000"/>
                    <a:lumOff val="10000"/>
                  </a:schemeClr>
                </a:solidFill>
              </a:rPr>
              <a:t>REFERENCES</a:t>
            </a:r>
            <a:endParaRPr lang="en-IN" dirty="0"/>
          </a:p>
        </p:txBody>
      </p:sp>
      <p:sp>
        <p:nvSpPr>
          <p:cNvPr id="3" name="Content Placeholder 2"/>
          <p:cNvSpPr>
            <a:spLocks noGrp="1"/>
          </p:cNvSpPr>
          <p:nvPr>
            <p:ph idx="1"/>
          </p:nvPr>
        </p:nvSpPr>
        <p:spPr/>
        <p:txBody>
          <a:bodyPr/>
          <a:lstStyle/>
          <a:p>
            <a:r>
              <a:rPr lang="en-IN" dirty="0"/>
              <a:t>[111] I. V. </a:t>
            </a:r>
            <a:r>
              <a:rPr lang="en-IN" dirty="0" err="1"/>
              <a:t>Maslov</a:t>
            </a:r>
            <a:r>
              <a:rPr lang="en-IN" dirty="0"/>
              <a:t> and I. </a:t>
            </a:r>
            <a:r>
              <a:rPr lang="en-IN" dirty="0" err="1"/>
              <a:t>Gertner</a:t>
            </a:r>
            <a:r>
              <a:rPr lang="en-IN" dirty="0"/>
              <a:t>, “Multi-sensor fusion: An </a:t>
            </a:r>
            <a:r>
              <a:rPr lang="en-IN" dirty="0" smtClean="0"/>
              <a:t>evolutionary </a:t>
            </a:r>
            <a:r>
              <a:rPr lang="en-US" dirty="0" smtClean="0"/>
              <a:t>algorithm </a:t>
            </a:r>
            <a:r>
              <a:rPr lang="en-US" dirty="0"/>
              <a:t>approach,” </a:t>
            </a:r>
            <a:r>
              <a:rPr lang="en-US" i="1" dirty="0"/>
              <a:t>Inf. Fusion</a:t>
            </a:r>
            <a:r>
              <a:rPr lang="en-US" dirty="0"/>
              <a:t>, vol. 7, no. 3, pp. 304–330, 2006.</a:t>
            </a:r>
          </a:p>
          <a:p>
            <a:r>
              <a:rPr lang="en-IN" dirty="0"/>
              <a:t>[112] Q. Wu, N. Rao, J. </a:t>
            </a:r>
            <a:r>
              <a:rPr lang="en-IN" dirty="0" err="1"/>
              <a:t>Barhen</a:t>
            </a:r>
            <a:r>
              <a:rPr lang="en-IN" dirty="0"/>
              <a:t>, S. </a:t>
            </a:r>
            <a:r>
              <a:rPr lang="en-IN" dirty="0" err="1"/>
              <a:t>Iyengar</a:t>
            </a:r>
            <a:r>
              <a:rPr lang="en-IN" dirty="0"/>
              <a:t>, V. </a:t>
            </a:r>
            <a:r>
              <a:rPr lang="en-IN" dirty="0" err="1"/>
              <a:t>Vaishnavi</a:t>
            </a:r>
            <a:r>
              <a:rPr lang="en-IN" dirty="0"/>
              <a:t>, H. Qi, </a:t>
            </a:r>
            <a:r>
              <a:rPr lang="en-IN" dirty="0" smtClean="0"/>
              <a:t>and </a:t>
            </a:r>
            <a:r>
              <a:rPr lang="en-US" dirty="0" smtClean="0"/>
              <a:t>K</a:t>
            </a:r>
            <a:r>
              <a:rPr lang="en-US" dirty="0"/>
              <a:t>. </a:t>
            </a:r>
            <a:r>
              <a:rPr lang="en-US" dirty="0" err="1"/>
              <a:t>Chakrabarty</a:t>
            </a:r>
            <a:r>
              <a:rPr lang="en-US" dirty="0"/>
              <a:t>, “On computing mobile agent routes for data </a:t>
            </a:r>
            <a:r>
              <a:rPr lang="en-US" dirty="0" smtClean="0"/>
              <a:t>fusion in </a:t>
            </a:r>
            <a:r>
              <a:rPr lang="en-US" dirty="0"/>
              <a:t>distributed sensor networks,” </a:t>
            </a:r>
            <a:r>
              <a:rPr lang="en-US" i="1" dirty="0"/>
              <a:t>IEEE Trans. Knowledge Data Eng</a:t>
            </a:r>
            <a:r>
              <a:rPr lang="en-US" i="1" dirty="0" smtClean="0"/>
              <a:t>.</a:t>
            </a:r>
            <a:r>
              <a:rPr lang="en-US" dirty="0" smtClean="0"/>
              <a:t>,</a:t>
            </a:r>
            <a:r>
              <a:rPr lang="es-ES" dirty="0" smtClean="0"/>
              <a:t>vol</a:t>
            </a:r>
            <a:r>
              <a:rPr lang="es-ES" dirty="0"/>
              <a:t>. 16, no. 6, pp. 740–753, June 2004.</a:t>
            </a:r>
          </a:p>
          <a:p>
            <a:r>
              <a:rPr lang="en-US" dirty="0"/>
              <a:t>[113] S. </a:t>
            </a:r>
            <a:r>
              <a:rPr lang="en-US" dirty="0" err="1"/>
              <a:t>Aldosari</a:t>
            </a:r>
            <a:r>
              <a:rPr lang="en-US" dirty="0"/>
              <a:t> and J. Moura, “Fusion in sensor networks with</a:t>
            </a:r>
          </a:p>
          <a:p>
            <a:pPr marL="355600" indent="-355600">
              <a:buNone/>
            </a:pPr>
            <a:r>
              <a:rPr lang="en-IN" dirty="0" smtClean="0"/>
              <a:t>     communication </a:t>
            </a:r>
            <a:r>
              <a:rPr lang="en-IN" dirty="0"/>
              <a:t>constraints,” in </a:t>
            </a:r>
            <a:r>
              <a:rPr lang="en-IN" i="1" dirty="0"/>
              <a:t>Proc. 3rd Int. </a:t>
            </a:r>
            <a:r>
              <a:rPr lang="en-IN" i="1" dirty="0" err="1"/>
              <a:t>Symp</a:t>
            </a:r>
            <a:r>
              <a:rPr lang="en-IN" i="1" dirty="0"/>
              <a:t>. Inf. Process. </a:t>
            </a:r>
            <a:r>
              <a:rPr lang="en-IN" i="1" dirty="0" smtClean="0"/>
              <a:t>    Sensor</a:t>
            </a:r>
            <a:r>
              <a:rPr lang="en-IN" i="1" dirty="0"/>
              <a:t> </a:t>
            </a:r>
            <a:r>
              <a:rPr lang="en-IN" i="1" dirty="0" err="1" smtClean="0"/>
              <a:t>Netw</a:t>
            </a:r>
            <a:r>
              <a:rPr lang="en-IN" i="1" dirty="0"/>
              <a:t>. IPSN</a:t>
            </a:r>
            <a:r>
              <a:rPr lang="en-IN" dirty="0"/>
              <a:t>, 2004, pp. 108–115.</a:t>
            </a:r>
          </a:p>
          <a:p>
            <a:r>
              <a:rPr lang="en-IN" dirty="0"/>
              <a:t>[114] N. </a:t>
            </a:r>
            <a:r>
              <a:rPr lang="en-IN" dirty="0" err="1"/>
              <a:t>Gnanapandithan</a:t>
            </a:r>
            <a:r>
              <a:rPr lang="en-IN" dirty="0"/>
              <a:t> and B. Natarajan, “Parallel genetic algorithm </a:t>
            </a:r>
            <a:r>
              <a:rPr lang="en-IN" dirty="0" smtClean="0"/>
              <a:t>based optimal </a:t>
            </a:r>
            <a:r>
              <a:rPr lang="en-IN" dirty="0"/>
              <a:t>fusion in sensor networks,” in </a:t>
            </a:r>
            <a:r>
              <a:rPr lang="en-IN" i="1" dirty="0"/>
              <a:t>Proc. 3rd IEEE </a:t>
            </a:r>
            <a:r>
              <a:rPr lang="en-IN" i="1" dirty="0" smtClean="0"/>
              <a:t>Consumer </a:t>
            </a:r>
            <a:r>
              <a:rPr lang="en-IN" i="1" dirty="0" err="1" smtClean="0"/>
              <a:t>Commun</a:t>
            </a:r>
            <a:r>
              <a:rPr lang="en-IN" i="1" dirty="0"/>
              <a:t>. </a:t>
            </a:r>
            <a:r>
              <a:rPr lang="en-IN" i="1" dirty="0" err="1"/>
              <a:t>Netw</a:t>
            </a:r>
            <a:r>
              <a:rPr lang="en-IN" i="1" dirty="0"/>
              <a:t>. Conf. CCNC</a:t>
            </a:r>
            <a:r>
              <a:rPr lang="en-IN" dirty="0"/>
              <a:t>, vol. 2, 2006, pp. 763–767</a:t>
            </a:r>
            <a:r>
              <a:rPr lang="en-IN" dirty="0" smtClean="0"/>
              <a:t>.</a:t>
            </a:r>
            <a:endParaRPr lang="en-IN" dirty="0"/>
          </a:p>
        </p:txBody>
      </p:sp>
    </p:spTree>
    <p:extLst>
      <p:ext uri="{BB962C8B-B14F-4D97-AF65-F5344CB8AC3E}">
        <p14:creationId xmlns:p14="http://schemas.microsoft.com/office/powerpoint/2010/main" val="3257539636"/>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7086600"/>
          </a:xfrm>
        </p:spPr>
        <p:txBody>
          <a:bodyPr>
            <a:noAutofit/>
          </a:bodyPr>
          <a:lstStyle/>
          <a:p>
            <a:pPr algn="just"/>
            <a:r>
              <a:rPr lang="en-US" b="1" dirty="0" smtClean="0">
                <a:solidFill>
                  <a:schemeClr val="bg2">
                    <a:lumMod val="90000"/>
                    <a:lumOff val="10000"/>
                  </a:schemeClr>
                </a:solidFill>
              </a:rPr>
              <a:t>Energy limitations</a:t>
            </a:r>
            <a:r>
              <a:rPr lang="en-US" dirty="0" smtClean="0">
                <a:solidFill>
                  <a:schemeClr val="bg2">
                    <a:lumMod val="90000"/>
                    <a:lumOff val="10000"/>
                  </a:schemeClr>
                </a:solidFill>
              </a:rPr>
              <a:t>: </a:t>
            </a:r>
          </a:p>
          <a:p>
            <a:pPr algn="just">
              <a:buNone/>
            </a:pPr>
            <a:r>
              <a:rPr lang="en-US" dirty="0" smtClean="0"/>
              <a:t>     	Nodes in most WSNs have limited 	energy. The basic 	scenario includes a topology of sensor nodes, and a limited 	number of more powerful 	base stations. Maintenance or 	recharging of the 	batteries on sensor nodes is not 	possible after 	deployment. Communication tasks consume 	maximum 	power available to sensor nodes, and in order 	to 	ensure sustained long-term sensing operation, 	communication tasks need to be exercised frugally.</a:t>
            </a:r>
          </a:p>
          <a:p>
            <a:pPr algn="just"/>
            <a:r>
              <a:rPr lang="en-US" b="1" dirty="0" smtClean="0">
                <a:solidFill>
                  <a:schemeClr val="bg2">
                    <a:lumMod val="90000"/>
                    <a:lumOff val="10000"/>
                  </a:schemeClr>
                </a:solidFill>
              </a:rPr>
              <a:t>Physical distribution</a:t>
            </a:r>
            <a:r>
              <a:rPr lang="en-US" dirty="0" smtClean="0">
                <a:solidFill>
                  <a:schemeClr val="bg2">
                    <a:lumMod val="90000"/>
                    <a:lumOff val="10000"/>
                  </a:schemeClr>
                </a:solidFill>
              </a:rPr>
              <a:t>: </a:t>
            </a:r>
          </a:p>
          <a:p>
            <a:pPr algn="just">
              <a:buNone/>
            </a:pPr>
            <a:r>
              <a:rPr lang="en-US" dirty="0" smtClean="0"/>
              <a:t>     	Each node in a WSN is an autonomous 	computational unit that 	communicates with its neighbors via 	messages. Data is 	distributed throughout the nodes in the 	network and can be 	gathered at a central station only with 	high communication 	costs. Consequently, algorithms that 	require global 	information from the entire network become	very 	expensive. Thus, reticent distributed algorithms are highly 	desirable.</a:t>
            </a:r>
            <a:endParaRPr lang="en-US" dirty="0"/>
          </a:p>
        </p:txBody>
      </p:sp>
      <p:sp>
        <p:nvSpPr>
          <p:cNvPr id="4" name="TextBox 3"/>
          <p:cNvSpPr txBox="1"/>
          <p:nvPr/>
        </p:nvSpPr>
        <p:spPr>
          <a:xfrm>
            <a:off x="609600" y="228600"/>
            <a:ext cx="8153400" cy="523220"/>
          </a:xfrm>
          <a:prstGeom prst="rect">
            <a:avLst/>
          </a:prstGeom>
          <a:noFill/>
        </p:spPr>
        <p:txBody>
          <a:bodyPr wrap="square" rtlCol="0">
            <a:spAutoFit/>
          </a:bodyPr>
          <a:lstStyle/>
          <a:p>
            <a:r>
              <a:rPr lang="en-US" sz="2800" b="1" dirty="0" smtClean="0">
                <a:solidFill>
                  <a:schemeClr val="bg2">
                    <a:lumMod val="90000"/>
                    <a:lumOff val="10000"/>
                  </a:schemeClr>
                </a:solidFill>
              </a:rPr>
              <a:t>PROPERTIES OF WSN DEPLOYMENTS (Cont.)</a:t>
            </a:r>
            <a:endParaRPr lang="en-US" sz="2800" b="1" dirty="0">
              <a:solidFill>
                <a:schemeClr val="bg2">
                  <a:lumMod val="90000"/>
                  <a:lumOff val="10000"/>
                </a:schemeClr>
              </a:solidFil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
            </a:r>
            <a:br>
              <a:rPr lang="en-US" b="1" dirty="0" smtClean="0"/>
            </a:br>
            <a:endParaRPr lang="en-US" dirty="0"/>
          </a:p>
        </p:txBody>
      </p:sp>
      <p:sp>
        <p:nvSpPr>
          <p:cNvPr id="3" name="Content Placeholder 2"/>
          <p:cNvSpPr>
            <a:spLocks noGrp="1"/>
          </p:cNvSpPr>
          <p:nvPr>
            <p:ph idx="1"/>
          </p:nvPr>
        </p:nvSpPr>
        <p:spPr>
          <a:xfrm>
            <a:off x="457200" y="1143000"/>
            <a:ext cx="8229600" cy="7543800"/>
          </a:xfrm>
        </p:spPr>
        <p:txBody>
          <a:bodyPr>
            <a:noAutofit/>
          </a:bodyPr>
          <a:lstStyle/>
          <a:p>
            <a:pPr marL="109538" indent="-109538">
              <a:buNone/>
            </a:pPr>
            <a:r>
              <a:rPr lang="en-US" sz="1400" dirty="0" smtClean="0"/>
              <a:t>        </a:t>
            </a:r>
            <a:r>
              <a:rPr lang="en-US" sz="1600" dirty="0" smtClean="0"/>
              <a:t>A </a:t>
            </a:r>
            <a:r>
              <a:rPr lang="en-US" sz="1600" dirty="0"/>
              <a:t>brief description of the major WSN challenges addressed by </a:t>
            </a:r>
            <a:r>
              <a:rPr lang="en-US" sz="1600" dirty="0" smtClean="0"/>
              <a:t>CI techniques </a:t>
            </a:r>
            <a:r>
              <a:rPr lang="en-US" sz="1600" dirty="0"/>
              <a:t>is </a:t>
            </a:r>
            <a:r>
              <a:rPr lang="en-US" sz="1600" dirty="0" smtClean="0"/>
              <a:t>presented in the following </a:t>
            </a:r>
            <a:r>
              <a:rPr lang="en-US" sz="1600" dirty="0"/>
              <a:t>subsections:</a:t>
            </a:r>
            <a:r>
              <a:rPr lang="en-US" sz="1600" dirty="0" smtClean="0"/>
              <a:t> </a:t>
            </a:r>
          </a:p>
          <a:p>
            <a:pPr marL="512763" indent="-341313">
              <a:buFont typeface="+mj-lt"/>
              <a:buAutoNum type="alphaUcPeriod"/>
            </a:pPr>
            <a:r>
              <a:rPr lang="en-US" sz="1600" b="1" dirty="0" smtClean="0">
                <a:solidFill>
                  <a:schemeClr val="bg2">
                    <a:lumMod val="90000"/>
                    <a:lumOff val="10000"/>
                  </a:schemeClr>
                </a:solidFill>
              </a:rPr>
              <a:t>Design and Deployment</a:t>
            </a:r>
          </a:p>
          <a:p>
            <a:pPr marL="512763" indent="-341313" algn="just">
              <a:buNone/>
            </a:pPr>
            <a:r>
              <a:rPr lang="en-US" sz="1600" b="1" dirty="0" smtClean="0"/>
              <a:t>      </a:t>
            </a:r>
            <a:r>
              <a:rPr lang="en-US" sz="1600" dirty="0" smtClean="0"/>
              <a:t>WSNs are used in vastly diversified applications ranging from monitoring a                 biological system through tissue implanted sensors to monitoring forest fire through air-dropped sensors. In some applications, the sensor nodes need to be placed accurately at predetermined locations, whereas in others, such positioning is unnecessary or impractical. Sensor network design aims at determining the type, amount and location of sensor nodes to be placed in an environment in order to get a complete knowledge of its functioning conditions</a:t>
            </a:r>
          </a:p>
          <a:p>
            <a:pPr marL="512763" indent="-341313" algn="just">
              <a:buNone/>
            </a:pPr>
            <a:r>
              <a:rPr lang="en-US" sz="1600" dirty="0" smtClean="0"/>
              <a:t>.</a:t>
            </a:r>
            <a:endParaRPr lang="en-US" sz="1600" b="1" dirty="0" smtClean="0"/>
          </a:p>
          <a:p>
            <a:pPr marL="514350" indent="-514350">
              <a:buAutoNum type="alphaUcPeriod" startAt="2"/>
            </a:pPr>
            <a:r>
              <a:rPr lang="en-US" sz="1600" b="1" dirty="0" smtClean="0">
                <a:solidFill>
                  <a:schemeClr val="bg2">
                    <a:lumMod val="90000"/>
                    <a:lumOff val="10000"/>
                  </a:schemeClr>
                </a:solidFill>
              </a:rPr>
              <a:t>Localization</a:t>
            </a:r>
            <a:r>
              <a:rPr lang="en-US" sz="1600" b="1" dirty="0" smtClean="0"/>
              <a:t/>
            </a:r>
            <a:br>
              <a:rPr lang="en-US" sz="1600" b="1" dirty="0" smtClean="0"/>
            </a:br>
            <a:r>
              <a:rPr lang="en-US" sz="1600" dirty="0" smtClean="0"/>
              <a:t>Node localization refers to creating location awareness in all deployed sensor nodes. Location information is used to detect and record events, or to route packets using geometric aware routing. Besides, location itself is often the data that needs to be sensed. Localization methods that use time-of-arrival of signals from multiple base stations are commonly used in WSNs.</a:t>
            </a:r>
          </a:p>
          <a:p>
            <a:pPr marL="514350" indent="-514350">
              <a:buNone/>
            </a:pPr>
            <a:r>
              <a:rPr lang="en-US" sz="1600" dirty="0" smtClean="0"/>
              <a:t/>
            </a:r>
            <a:br>
              <a:rPr lang="en-US" sz="1600" dirty="0" smtClean="0"/>
            </a:br>
            <a:endParaRPr lang="en-US" sz="1600" dirty="0"/>
          </a:p>
        </p:txBody>
      </p:sp>
      <p:sp>
        <p:nvSpPr>
          <p:cNvPr id="4" name="TextBox 3"/>
          <p:cNvSpPr txBox="1"/>
          <p:nvPr/>
        </p:nvSpPr>
        <p:spPr>
          <a:xfrm>
            <a:off x="533400" y="228600"/>
            <a:ext cx="8305800" cy="1077218"/>
          </a:xfrm>
          <a:prstGeom prst="rect">
            <a:avLst/>
          </a:prstGeom>
          <a:noFill/>
        </p:spPr>
        <p:txBody>
          <a:bodyPr wrap="square" rtlCol="0">
            <a:spAutoFit/>
          </a:bodyPr>
          <a:lstStyle/>
          <a:p>
            <a:r>
              <a:rPr lang="en-US" sz="3200" b="1" dirty="0" smtClean="0">
                <a:solidFill>
                  <a:schemeClr val="bg2">
                    <a:lumMod val="90000"/>
                    <a:lumOff val="10000"/>
                  </a:schemeClr>
                </a:solidFill>
              </a:rPr>
              <a:t>MAJOR CHALLENGES</a:t>
            </a:r>
            <a:r>
              <a:rPr lang="en-US" sz="3200" dirty="0" smtClean="0">
                <a:solidFill>
                  <a:schemeClr val="bg2">
                    <a:lumMod val="90000"/>
                    <a:lumOff val="10000"/>
                  </a:schemeClr>
                </a:solidFill>
              </a:rPr>
              <a:t> </a:t>
            </a:r>
            <a:br>
              <a:rPr lang="en-US" sz="3200" dirty="0" smtClean="0">
                <a:solidFill>
                  <a:schemeClr val="bg2">
                    <a:lumMod val="90000"/>
                    <a:lumOff val="10000"/>
                  </a:schemeClr>
                </a:solidFill>
              </a:rPr>
            </a:br>
            <a:endParaRPr lang="en-US" sz="3200" dirty="0">
              <a:solidFill>
                <a:schemeClr val="bg2">
                  <a:lumMod val="90000"/>
                  <a:lumOff val="10000"/>
                </a:schemeClr>
              </a:solidFill>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Autofit/>
          </a:bodyPr>
          <a:lstStyle/>
          <a:p>
            <a:pPr>
              <a:buNone/>
            </a:pPr>
            <a:r>
              <a:rPr lang="en-US" sz="1600" b="1" dirty="0" smtClean="0"/>
              <a:t>C. </a:t>
            </a:r>
            <a:r>
              <a:rPr lang="en-US" sz="1600" b="1" dirty="0">
                <a:solidFill>
                  <a:schemeClr val="bg2">
                    <a:lumMod val="75000"/>
                    <a:lumOff val="25000"/>
                  </a:schemeClr>
                </a:solidFill>
              </a:rPr>
              <a:t>Energy Aware Routing and Clustering</a:t>
            </a:r>
            <a:r>
              <a:rPr lang="en-US" sz="1600" b="1" dirty="0"/>
              <a:t/>
            </a:r>
            <a:br>
              <a:rPr lang="en-US" sz="1600" b="1" dirty="0"/>
            </a:br>
            <a:r>
              <a:rPr lang="en-US" sz="1600" dirty="0"/>
              <a:t>Economic usage of energy is important in WSNs because replacing or recharging the</a:t>
            </a:r>
            <a:br>
              <a:rPr lang="en-US" sz="1600" dirty="0"/>
            </a:br>
            <a:r>
              <a:rPr lang="en-US" sz="1600" dirty="0"/>
              <a:t>batteries on the nodes may be impractical, expensive or dangerous. In many </a:t>
            </a:r>
            <a:r>
              <a:rPr lang="en-US" sz="1600" dirty="0" smtClean="0"/>
              <a:t>applications, network </a:t>
            </a:r>
            <a:r>
              <a:rPr lang="en-US" sz="1600" dirty="0"/>
              <a:t>life expectancy of a few months or years is desired. Routing refers to determining </a:t>
            </a:r>
            <a:r>
              <a:rPr lang="en-US" sz="1600" dirty="0" smtClean="0"/>
              <a:t>a path </a:t>
            </a:r>
            <a:r>
              <a:rPr lang="en-US" sz="1600" dirty="0"/>
              <a:t>for a message from a source node to a destination node. </a:t>
            </a:r>
            <a:r>
              <a:rPr lang="en-US" sz="1600" dirty="0" smtClean="0"/>
              <a:t>In </a:t>
            </a:r>
            <a:r>
              <a:rPr lang="en-US" sz="1600" dirty="0"/>
              <a:t>densely deployed networks, </a:t>
            </a:r>
            <a:r>
              <a:rPr lang="en-US" sz="1600" dirty="0" smtClean="0"/>
              <a:t>routing tables </a:t>
            </a:r>
            <a:r>
              <a:rPr lang="en-US" sz="1600" dirty="0"/>
              <a:t>take a huge amount of memory, and therefore, hybrids of proactive and </a:t>
            </a:r>
            <a:r>
              <a:rPr lang="en-US" sz="1600" dirty="0" smtClean="0"/>
              <a:t>reactive methods </a:t>
            </a:r>
            <a:r>
              <a:rPr lang="en-US" sz="1600" dirty="0"/>
              <a:t>are suitable for such networks</a:t>
            </a:r>
            <a:r>
              <a:rPr lang="en-US" sz="1600" dirty="0" smtClean="0"/>
              <a:t>.</a:t>
            </a:r>
          </a:p>
          <a:p>
            <a:pPr>
              <a:buNone/>
            </a:pPr>
            <a:r>
              <a:rPr lang="en-US" sz="1600" dirty="0" smtClean="0"/>
              <a:t> </a:t>
            </a:r>
          </a:p>
          <a:p>
            <a:pPr>
              <a:buNone/>
            </a:pPr>
            <a:r>
              <a:rPr lang="en-US" sz="1600" b="1" dirty="0" smtClean="0"/>
              <a:t>D. </a:t>
            </a:r>
            <a:r>
              <a:rPr lang="en-US" sz="1600" b="1" dirty="0">
                <a:solidFill>
                  <a:schemeClr val="bg2">
                    <a:lumMod val="75000"/>
                    <a:lumOff val="25000"/>
                  </a:schemeClr>
                </a:solidFill>
              </a:rPr>
              <a:t>Scheduling</a:t>
            </a:r>
            <a:r>
              <a:rPr lang="en-US" sz="1600" b="1" dirty="0"/>
              <a:t/>
            </a:r>
            <a:br>
              <a:rPr lang="en-US" sz="1600" b="1" dirty="0"/>
            </a:br>
            <a:r>
              <a:rPr lang="en-US" sz="1600" dirty="0"/>
              <a:t>In order to conserve energy, typical sensor nodes remain in sleep mode most of the </a:t>
            </a:r>
            <a:r>
              <a:rPr lang="en-US" sz="1600" dirty="0" smtClean="0"/>
              <a:t>time, and </a:t>
            </a:r>
            <a:r>
              <a:rPr lang="en-US" sz="1600" dirty="0"/>
              <a:t>go into active mode periodically in order to acquire and transmit sensory data. A </a:t>
            </a:r>
            <a:r>
              <a:rPr lang="en-US" sz="1600" dirty="0" smtClean="0"/>
              <a:t>strict schedule </a:t>
            </a:r>
            <a:r>
              <a:rPr lang="en-US" sz="1600" dirty="0"/>
              <a:t>needs to be followed regarding when a node should wake up, sense, transmit (</a:t>
            </a:r>
            <a:r>
              <a:rPr lang="en-US" sz="1600" dirty="0" smtClean="0"/>
              <a:t>or perform </a:t>
            </a:r>
            <a:r>
              <a:rPr lang="en-US" sz="1600" dirty="0"/>
              <a:t>locomotion), ensuring maximum network lifetime. Causing the WSN nodes to </a:t>
            </a:r>
            <a:r>
              <a:rPr lang="en-US" sz="1600" dirty="0" smtClean="0"/>
              <a:t>take right </a:t>
            </a:r>
            <a:r>
              <a:rPr lang="en-US" sz="1600" dirty="0"/>
              <a:t>actions at right time is the major objective of WSN </a:t>
            </a:r>
            <a:r>
              <a:rPr lang="en-US" sz="1600" dirty="0" smtClean="0"/>
              <a:t>scheduling.</a:t>
            </a:r>
          </a:p>
        </p:txBody>
      </p:sp>
      <p:sp>
        <p:nvSpPr>
          <p:cNvPr id="4" name="TextBox 3"/>
          <p:cNvSpPr txBox="1"/>
          <p:nvPr/>
        </p:nvSpPr>
        <p:spPr>
          <a:xfrm>
            <a:off x="533400" y="304800"/>
            <a:ext cx="7162800" cy="584775"/>
          </a:xfrm>
          <a:prstGeom prst="rect">
            <a:avLst/>
          </a:prstGeom>
          <a:noFill/>
        </p:spPr>
        <p:txBody>
          <a:bodyPr wrap="square" rtlCol="0">
            <a:spAutoFit/>
          </a:bodyPr>
          <a:lstStyle/>
          <a:p>
            <a:r>
              <a:rPr lang="en-US" sz="3200" b="1" dirty="0" smtClean="0">
                <a:solidFill>
                  <a:schemeClr val="bg2">
                    <a:lumMod val="90000"/>
                    <a:lumOff val="10000"/>
                  </a:schemeClr>
                </a:solidFill>
              </a:rPr>
              <a:t>MAJOR CHALLENGES</a:t>
            </a:r>
            <a:r>
              <a:rPr lang="en-US" sz="3200" dirty="0" smtClean="0">
                <a:solidFill>
                  <a:schemeClr val="bg2">
                    <a:lumMod val="90000"/>
                    <a:lumOff val="10000"/>
                  </a:schemeClr>
                </a:solidFill>
              </a:rPr>
              <a:t> </a:t>
            </a:r>
            <a:endParaRPr lang="en-US" sz="3200" dirty="0"/>
          </a:p>
        </p:txBody>
      </p:sp>
    </p:spTree>
  </p:cSld>
  <p:clrMapOvr>
    <a:masterClrMapping/>
  </p:clrMapOvr>
  <p:transition>
    <p:cut/>
  </p:transition>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vel">
  <a:themeElements>
    <a:clrScheme name="">
      <a:dk1>
        <a:srgbClr val="000000"/>
      </a:dk1>
      <a:lt1>
        <a:srgbClr val="FFFFFF"/>
      </a:lt1>
      <a:dk2>
        <a:srgbClr val="01486B"/>
      </a:dk2>
      <a:lt2>
        <a:srgbClr val="002A58"/>
      </a:lt2>
      <a:accent1>
        <a:srgbClr val="0075F6"/>
      </a:accent1>
      <a:accent2>
        <a:srgbClr val="02886B"/>
      </a:accent2>
      <a:accent3>
        <a:srgbClr val="FFFFFF"/>
      </a:accent3>
      <a:accent4>
        <a:srgbClr val="000000"/>
      </a:accent4>
      <a:accent5>
        <a:srgbClr val="AABDFA"/>
      </a:accent5>
      <a:accent6>
        <a:srgbClr val="027B60"/>
      </a:accent6>
      <a:hlink>
        <a:srgbClr val="D60029"/>
      </a:hlink>
      <a:folHlink>
        <a:srgbClr val="009900"/>
      </a:folHlink>
    </a:clrScheme>
    <a:fontScheme name="Level">
      <a:majorFont>
        <a:latin typeface="TUE Met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defRPr>
        </a:defPPr>
      </a:lstStyle>
    </a:spDef>
    <a:lnDef>
      <a:spPr bwMode="auto">
        <a:noFill/>
        <a:ln w="28575" cap="flat" cmpd="sng" algn="ctr">
          <a:solidFill>
            <a:schemeClr val="tx1"/>
          </a:solidFill>
          <a:prstDash val="solid"/>
          <a:round/>
          <a:headEnd type="none" w="med" len="med"/>
          <a:tailEnd type="triangle" w="lg" len="lg"/>
        </a:ln>
        <a:effectLst/>
      </a:spPr>
      <a:body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01486B"/>
        </a:dk2>
        <a:lt2>
          <a:srgbClr val="002A58"/>
        </a:lt2>
        <a:accent1>
          <a:srgbClr val="439DFF"/>
        </a:accent1>
        <a:accent2>
          <a:srgbClr val="CCCC66"/>
        </a:accent2>
        <a:accent3>
          <a:srgbClr val="FFFFFF"/>
        </a:accent3>
        <a:accent4>
          <a:srgbClr val="000000"/>
        </a:accent4>
        <a:accent5>
          <a:srgbClr val="B0CCFF"/>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10">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11">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03B58F"/>
        </a:hlink>
        <a:folHlink>
          <a:srgbClr val="3399FF"/>
        </a:folHlink>
      </a:clrScheme>
      <a:clrMap bg1="lt1" tx1="dk1" bg2="lt2" tx2="dk2" accent1="accent1" accent2="accent2" accent3="accent3" accent4="accent4" accent5="accent5" accent6="accent6" hlink="hlink" folHlink="folHlink"/>
    </a:extraClrScheme>
    <a:extraClrScheme>
      <a:clrScheme name="Level 12">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03B58F"/>
        </a:hlink>
        <a:folHlink>
          <a:srgbClr val="009900"/>
        </a:folHlink>
      </a:clrScheme>
      <a:clrMap bg1="lt1" tx1="dk1" bg2="lt2" tx2="dk2" accent1="accent1" accent2="accent2" accent3="accent3" accent4="accent4" accent5="accent5" accent6="accent6" hlink="hlink" folHlink="folHlink"/>
    </a:extraClrScheme>
    <a:extraClrScheme>
      <a:clrScheme name="Level 13">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07B14C"/>
        </a:hlink>
        <a:folHlink>
          <a:srgbClr val="009900"/>
        </a:folHlink>
      </a:clrScheme>
      <a:clrMap bg1="lt1" tx1="dk1" bg2="lt2" tx2="dk2" accent1="accent1" accent2="accent2" accent3="accent3" accent4="accent4" accent5="accent5" accent6="accent6" hlink="hlink" folHlink="folHlink"/>
    </a:extraClrScheme>
    <a:extraClrScheme>
      <a:clrScheme name="Level 14">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8ED80A"/>
        </a:hlink>
        <a:folHlink>
          <a:srgbClr val="009900"/>
        </a:folHlink>
      </a:clrScheme>
      <a:clrMap bg1="lt1" tx1="dk1" bg2="lt2" tx2="dk2" accent1="accent1" accent2="accent2" accent3="accent3" accent4="accent4" accent5="accent5" accent6="accent6" hlink="hlink" folHlink="folHlink"/>
    </a:extraClrScheme>
    <a:extraClrScheme>
      <a:clrScheme name="Level 15">
        <a:dk1>
          <a:srgbClr val="000000"/>
        </a:dk1>
        <a:lt1>
          <a:srgbClr val="FFFFFF"/>
        </a:lt1>
        <a:dk2>
          <a:srgbClr val="01486B"/>
        </a:dk2>
        <a:lt2>
          <a:srgbClr val="002A58"/>
        </a:lt2>
        <a:accent1>
          <a:srgbClr val="1182FF"/>
        </a:accent1>
        <a:accent2>
          <a:srgbClr val="02886B"/>
        </a:accent2>
        <a:accent3>
          <a:srgbClr val="FFFFFF"/>
        </a:accent3>
        <a:accent4>
          <a:srgbClr val="000000"/>
        </a:accent4>
        <a:accent5>
          <a:srgbClr val="AAC1FF"/>
        </a:accent5>
        <a:accent6>
          <a:srgbClr val="027B60"/>
        </a:accent6>
        <a:hlink>
          <a:srgbClr val="8ED80A"/>
        </a:hlink>
        <a:folHlink>
          <a:srgbClr val="009900"/>
        </a:folHlink>
      </a:clrScheme>
      <a:clrMap bg1="lt1" tx1="dk1" bg2="lt2" tx2="dk2" accent1="accent1" accent2="accent2" accent3="accent3" accent4="accent4" accent5="accent5" accent6="accent6" hlink="hlink" folHlink="folHlink"/>
    </a:extraClrScheme>
    <a:extraClrScheme>
      <a:clrScheme name="Level 16">
        <a:dk1>
          <a:srgbClr val="000000"/>
        </a:dk1>
        <a:lt1>
          <a:srgbClr val="FFFFFF"/>
        </a:lt1>
        <a:dk2>
          <a:srgbClr val="01486B"/>
        </a:dk2>
        <a:lt2>
          <a:srgbClr val="002A58"/>
        </a:lt2>
        <a:accent1>
          <a:srgbClr val="0075F6"/>
        </a:accent1>
        <a:accent2>
          <a:srgbClr val="02886B"/>
        </a:accent2>
        <a:accent3>
          <a:srgbClr val="FFFFFF"/>
        </a:accent3>
        <a:accent4>
          <a:srgbClr val="000000"/>
        </a:accent4>
        <a:accent5>
          <a:srgbClr val="AABDFA"/>
        </a:accent5>
        <a:accent6>
          <a:srgbClr val="027B60"/>
        </a:accent6>
        <a:hlink>
          <a:srgbClr val="8ED80A"/>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2006-ECE695FINALPPT (1)</Template>
  <TotalTime>1486</TotalTime>
  <Words>3639</Words>
  <Application>Microsoft Office PowerPoint</Application>
  <PresentationFormat>On-screen Show (4:3)</PresentationFormat>
  <Paragraphs>439</Paragraphs>
  <Slides>67</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67</vt:i4>
      </vt:variant>
    </vt:vector>
  </HeadingPairs>
  <TitlesOfParts>
    <vt:vector size="81" baseType="lpstr">
      <vt:lpstr>Arial</vt:lpstr>
      <vt:lpstr>Calibri</vt:lpstr>
      <vt:lpstr>FreeSans</vt:lpstr>
      <vt:lpstr>Garamond</vt:lpstr>
      <vt:lpstr>Liberation Serif</vt:lpstr>
      <vt:lpstr>Noto Sans CJK SC Regular</vt:lpstr>
      <vt:lpstr>Times New Roman</vt:lpstr>
      <vt:lpstr>TUE Meta</vt:lpstr>
      <vt:lpstr>Verdana</vt:lpstr>
      <vt:lpstr>Wingdings</vt:lpstr>
      <vt:lpstr>Capsules</vt:lpstr>
      <vt:lpstr>Eclipse</vt:lpstr>
      <vt:lpstr>Level</vt:lpstr>
      <vt:lpstr>1_Level</vt:lpstr>
      <vt:lpstr>  Computational Intelligence in Wireless Sensor Networks: A Survey</vt:lpstr>
      <vt:lpstr>    ABSTRACT</vt:lpstr>
      <vt:lpstr>INTRODUCTION </vt:lpstr>
      <vt:lpstr>PowerPoint Presentation</vt:lpstr>
      <vt:lpstr>      CHALLENGES IN WIRELESS SENSOR NETWORKS </vt:lpstr>
      <vt:lpstr>PROPERTIES OF WSN DEPLOYMENTS </vt:lpstr>
      <vt:lpstr>PowerPoint Presentation</vt:lpstr>
      <vt:lpstr> </vt:lpstr>
      <vt:lpstr>PowerPoint Presentation</vt:lpstr>
      <vt:lpstr>MAJOR CHALLENGES</vt:lpstr>
      <vt:lpstr>      </vt:lpstr>
      <vt:lpstr>PowerPoint Presentation</vt:lpstr>
      <vt:lpstr>PowerPoint Presentation</vt:lpstr>
      <vt:lpstr>EVOLUTIONARY ALGORITHMS </vt:lpstr>
      <vt:lpstr>SWARM INTELLIGENCE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ENERGY AWARE ROUTING AND CLUSTERING </vt:lpstr>
      <vt:lpstr>                                                                ENERGY AWARE ROUTING AND CLUSTERING (cont.)</vt:lpstr>
      <vt:lpstr>ENERGY AWARE ROUTING AND CLUSTERING (cont.)</vt:lpstr>
      <vt:lpstr>ENERGY AWARE ROUTING AND CLUSTERING (cont.)</vt:lpstr>
      <vt:lpstr>ENERGY AWARE ROUTING AND CLUSTERING (cont.)</vt:lpstr>
      <vt:lpstr>PowerPoint Presentation</vt:lpstr>
      <vt:lpstr>PowerPoint Presentation</vt:lpstr>
      <vt:lpstr>PowerPoint Presentation</vt:lpstr>
      <vt:lpstr>PowerPoint Presentation</vt:lpstr>
      <vt:lpstr>  ENERGY AWARE ROUTING AND CLUSTERING (cont.)  </vt:lpstr>
      <vt:lpstr>ENERGY AWARE ROUTING AND CLUSTERING (cont.)  </vt:lpstr>
      <vt:lpstr>ENERGY AWARE ROUTING AND CLUSTERING (cont.)  </vt:lpstr>
      <vt:lpstr>ENERGY AWARE ROUTING AND CLUSTERING (cont.)  </vt:lpstr>
      <vt:lpstr>ENERGY AWARE ROUTING AND CLUSTERING (cont.)  </vt:lpstr>
      <vt:lpstr>ENERGY AWARE ROUTING AND CLUSTERING (cont.)  </vt:lpstr>
      <vt:lpstr>ENERGY AWARE ROUTING AND CLUSTERING (cont.)  </vt:lpstr>
      <vt:lpstr>ENERGY AWARE ROUTING AND CLUSTERING (cont.)  </vt:lpstr>
      <vt:lpstr>ENERGY AWARE ROUTING AND CLUSTERING (cont.)  </vt:lpstr>
      <vt:lpstr>ENERGY AWARE ROUTING AND CLUSTERING (cont.)  </vt:lpstr>
      <vt:lpstr>ENERGY AWARE ROUTING AND CLUSTERING (cont.)  </vt:lpstr>
      <vt:lpstr>ENERGY AWARE ROUTING AND CLUSTERING (cont.)  </vt:lpstr>
      <vt:lpstr>ENERGY AWARE ROUTING AND CLUSTERING (cont.)  </vt:lpstr>
      <vt:lpstr>SCHEDULING, DATA AGGREGATION AND SENSOR FUSION, AND QOS MANAGEMENT</vt:lpstr>
      <vt:lpstr>SCHEDULING, DATA AGGREGATION AND SENSOR FUSION, AND QOS MANAGEMENT(cont.)</vt:lpstr>
      <vt:lpstr>SCHEDULING, DATA AGGREGATION AND SENSOR FUSION, AND QOS MANAGEMENT(cont.)</vt:lpstr>
      <vt:lpstr>SCHEDULING, DATA AGGREGATION AND SENSOR FUSION, AND QOS MANAGEMENT(cont.)</vt:lpstr>
      <vt:lpstr>SCHEDULING, DATA AGGREGATION AND SENSOR FUSION, AND QOS MANAGEMENT(cont.)</vt:lpstr>
      <vt:lpstr>SCHEDULING, DATA AGGREGATION AND SENSOR FUSION, AND QOS MANAGEMENT(cont.)</vt:lpstr>
      <vt:lpstr>SCHEDULING, DATA AGGREGATION AND SENSOR FUSION, AND QOS MANAGEMENT(cont.)</vt:lpstr>
      <vt:lpstr>SCHEDULING, DATA AGGREGATION AND SENSOR FUSION, AND QOS MANAGEMENT(cont.)</vt:lpstr>
      <vt:lpstr>SCHEDULING, DATA AGGREGATION AND SENSOR FUSION, AND QOS MANAGEMENT(cont.)</vt:lpstr>
      <vt:lpstr>SCHEDULING, DATA AGGREGATION AND SENSOR FUSION, AND QOS MANAGEMENT(cont.)</vt:lpstr>
      <vt:lpstr>SCHEDULING, DATA AGGREGATION AND SENSOR FUSION, AND QOS MANAGEMENT(cont.)</vt:lpstr>
      <vt:lpstr>SCHEDULING, DATA AGGREGATION AND SENSOR FUSION, AND QOS MANAGEMENT(cont.)</vt:lpstr>
      <vt:lpstr>GUIDE TO CI METHODS FOR WSNS</vt:lpstr>
      <vt:lpstr>GUIDE TO CI METHODS FOR WSNS(cont.)</vt:lpstr>
      <vt:lpstr>GUIDE TO CI METHODS FOR WSNS(cont.)</vt:lpstr>
      <vt:lpstr>CONCLUSIONS AND FUTURE APPLICATIONS OF CI IN WSN S </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Partha Paul</dc:creator>
  <cp:lastModifiedBy>Windows User</cp:lastModifiedBy>
  <cp:revision>168</cp:revision>
  <dcterms:created xsi:type="dcterms:W3CDTF">2017-10-29T17:09:08Z</dcterms:created>
  <dcterms:modified xsi:type="dcterms:W3CDTF">2017-11-21T19:55:10Z</dcterms:modified>
</cp:coreProperties>
</file>