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4C8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ight Triangle 6"/>
          <p:cNvSpPr/>
          <p:nvPr/>
        </p:nvSpPr>
        <p:spPr>
          <a:xfrm>
            <a:off x="0" y="2647950"/>
            <a:ext cx="3571875" cy="4210050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6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anchor="b" bIns="9144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algn="l" indent="0" marL="0">
              <a:buNone/>
              <a:defRPr baseline="0" b="0" cap="all" dirty="0" sz="1400" i="0" kern="1200" kumimoji="0" lang="en-US" noProof="0" normalizeH="0" spc="40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0" name="Right Triangle 6"/>
          <p:cNvSpPr/>
          <p:nvPr/>
        </p:nvSpPr>
        <p:spPr>
          <a:xfrm>
            <a:off x="0" y="2647950"/>
            <a:ext cx="3571875" cy="4210050"/>
          </a:xfrm>
          <a:prstGeom prst="rtTriangle"/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anchor="b" bIns="9144"/>
          <a:lstStyle>
            <a:lvl1pPr algn="l">
              <a:defRPr baseline="0" b="0" cap="all" dirty="0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indent="0" marL="0">
              <a:buNone/>
              <a:defRPr baseline="0" b="0" cap="all" dirty="0" sz="1400" i="0" kern="1200" kumimoji="0" lang="en-US" noProof="0" normalizeH="0" spc="40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  <p:sp>
        <p:nvSpPr>
          <p:cNvPr id="1048661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dirty="0" sz="1400" kern="1200" lang="en-US" spc="40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dirty="0" sz="1400" kern="1200" lang="en-US" spc="40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6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6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5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ight Triangle 16"/>
          <p:cNvSpPr/>
          <p:nvPr/>
        </p:nvSpPr>
        <p:spPr>
          <a:xfrm>
            <a:off x="0" y="2647950"/>
            <a:ext cx="3571875" cy="4210050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1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/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anchor="b" bIns="0"/>
          <a:lstStyle>
            <a:lvl1pPr algn="l">
              <a:defRPr baseline="0" b="0" cap="all" dirty="0" sz="2800" i="0" kern="1200" kumimoji="0" lang="en-US" noProof="0" normalizeH="0" spc="0" strike="noStrike" u="none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indent="0" marL="0">
              <a:buNone/>
              <a:defRPr b="1" dirty="0" sz="1400" kern="1200" lang="en-US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anchor="ctr" rIns="182880"/>
          <a:lstStyle>
            <a:lvl1pPr algn="r"/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7" name="Right Triangle 8"/>
          <p:cNvSpPr/>
          <p:nvPr/>
        </p:nvSpPr>
        <p:spPr>
          <a:xfrm>
            <a:off x="0" y="2647950"/>
            <a:ext cx="3571875" cy="4210050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8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b="0"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indent="0" marL="0">
              <a:buNone/>
              <a:defRPr sz="1400">
                <a:solidFill>
                  <a:schemeClr val="tx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7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cap="all" sz="1000" spc="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/>
          <a:ln w="19050">
            <a:solidFill>
              <a:srgbClr val="FFFFFF"/>
            </a:solidFill>
          </a:ln>
        </p:spPr>
        <p:txBody>
          <a:bodyPr anchor="ctr" bIns="9144" lIns="9144" rIns="9144" rtlCol="0" tIns="9144" vert="horz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all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ts val="800"/>
        </a:spcBef>
        <a:buFont typeface="Arial" pitchFamily="34" charset="0"/>
        <a:buNone/>
        <a:defRPr b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73736" latinLnBrk="0" marL="1737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64592" latinLnBrk="0" marL="4023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64592" latinLnBrk="0" marL="6309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73736" latinLnBrk="0" marL="8595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73736" latinLnBrk="0" marL="1097280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64592" latinLnBrk="0" marL="1353312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64592" latinLnBrk="0" marL="1581912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64592" latinLnBrk="0" marL="1792224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63"/>
          <p:cNvSpPr txBox="1"/>
          <p:nvPr/>
        </p:nvSpPr>
        <p:spPr>
          <a:xfrm>
            <a:off x="558374" y="884847"/>
            <a:ext cx="8266112" cy="2707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8800" lang="en-US" smtClean="0">
                <a:latin typeface="Times New Roman" pitchFamily="18" charset="0"/>
                <a:cs typeface="Times New Roman" pitchFamily="18" charset="0"/>
              </a:rPr>
              <a:t>KEYLOGGER PROJECT</a:t>
            </a:r>
            <a:endParaRPr b="1" dirty="0" sz="880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7" name="TextBox 64"/>
          <p:cNvSpPr txBox="1"/>
          <p:nvPr/>
        </p:nvSpPr>
        <p:spPr>
          <a:xfrm>
            <a:off x="3741747" y="4437112"/>
            <a:ext cx="2019915" cy="4470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u="sng" smtClean="0"/>
              <a:t>Presented by:</a:t>
            </a:r>
          </a:p>
        </p:txBody>
      </p:sp>
      <p:sp>
        <p:nvSpPr>
          <p:cNvPr id="1048588" name="TextBox 66"/>
          <p:cNvSpPr txBox="1"/>
          <p:nvPr/>
        </p:nvSpPr>
        <p:spPr>
          <a:xfrm>
            <a:off x="4347851" y="5140349"/>
            <a:ext cx="4345901" cy="13487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800" lang="en-US" err="1" smtClean="0">
                <a:latin typeface="Bahnschrift" pitchFamily="34" charset="0"/>
              </a:rPr>
              <a:t>V</a:t>
            </a:r>
            <a:r>
              <a:rPr dirty="0" sz="2800" lang="en-US" err="1" smtClean="0">
                <a:latin typeface="Bahnschrift" pitchFamily="34" charset="0"/>
              </a:rPr>
              <a:t>.</a:t>
            </a:r>
            <a:r>
              <a:rPr dirty="0" sz="2800" lang="en-US" err="1" smtClean="0">
                <a:latin typeface="Bahnschrift" pitchFamily="34" charset="0"/>
              </a:rPr>
              <a:t>P</a:t>
            </a:r>
            <a:r>
              <a:rPr dirty="0" sz="2800" lang="en-US" err="1" smtClean="0">
                <a:latin typeface="Bahnschrift" pitchFamily="34" charset="0"/>
              </a:rPr>
              <a:t>a</a:t>
            </a:r>
            <a:r>
              <a:rPr dirty="0" sz="2800" lang="en-US" err="1" smtClean="0">
                <a:latin typeface="Bahnschrift" pitchFamily="34" charset="0"/>
              </a:rPr>
              <a:t>r</a:t>
            </a:r>
            <a:r>
              <a:rPr dirty="0" sz="2800" lang="en-US" err="1" smtClean="0">
                <a:latin typeface="Bahnschrift" pitchFamily="34" charset="0"/>
              </a:rPr>
              <a:t>t</a:t>
            </a:r>
            <a:r>
              <a:rPr dirty="0" sz="2800" lang="en-US" err="1" smtClean="0">
                <a:latin typeface="Bahnschrift" pitchFamily="34" charset="0"/>
              </a:rPr>
              <a:t>h</a:t>
            </a:r>
            <a:r>
              <a:rPr dirty="0" sz="2800" lang="en-US" err="1" smtClean="0">
                <a:latin typeface="Bahnschrift" pitchFamily="34" charset="0"/>
              </a:rPr>
              <a:t>i</a:t>
            </a:r>
            <a:r>
              <a:rPr dirty="0" sz="2800" lang="en-US" err="1" smtClean="0">
                <a:latin typeface="Bahnschrift" pitchFamily="34" charset="0"/>
              </a:rPr>
              <a:t>b</a:t>
            </a:r>
            <a:r>
              <a:rPr dirty="0" sz="2800" lang="en-US" err="1" smtClean="0">
                <a:latin typeface="Bahnschrift" pitchFamily="34" charset="0"/>
              </a:rPr>
              <a:t>a</a:t>
            </a:r>
            <a:r>
              <a:rPr dirty="0" sz="2800" lang="en-US" err="1" smtClean="0">
                <a:latin typeface="Bahnschrift" pitchFamily="34" charset="0"/>
              </a:rPr>
              <a:t>n</a:t>
            </a:r>
            <a:endParaRPr dirty="0" sz="2800" lang="en-US" smtClean="0">
              <a:latin typeface="Bahnschrift" pitchFamily="34" charset="0"/>
            </a:endParaRPr>
          </a:p>
          <a:p>
            <a:r>
              <a:rPr dirty="0" sz="2800" lang="en-US" err="1" smtClean="0">
                <a:latin typeface="Bahnschrift" pitchFamily="34" charset="0"/>
              </a:rPr>
              <a:t>Priyadharshini</a:t>
            </a:r>
            <a:r>
              <a:rPr dirty="0" sz="2800" lang="en-US" smtClean="0">
                <a:latin typeface="Bahnschrift" pitchFamily="34" charset="0"/>
              </a:rPr>
              <a:t> Engineering</a:t>
            </a:r>
          </a:p>
          <a:p>
            <a:r>
              <a:rPr dirty="0" sz="2800" lang="en-US" smtClean="0">
                <a:latin typeface="Bahnschrift" pitchFamily="34" charset="0"/>
              </a:rPr>
              <a:t>College</a:t>
            </a:r>
            <a:endParaRPr dirty="0" sz="2800" lang="en-IN">
              <a:latin typeface="Bahnschrift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772133" y="188640"/>
            <a:ext cx="2149948" cy="1015663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6000" lang="en-US" smtClean="0">
                <a:latin typeface="Times New Roman" pitchFamily="18" charset="0"/>
                <a:cs typeface="Times New Roman" pitchFamily="18" charset="0"/>
              </a:rPr>
              <a:t>Result</a:t>
            </a:r>
            <a:endParaRPr dirty="0" sz="600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6" name="TextBox 3"/>
          <p:cNvSpPr txBox="1"/>
          <p:nvPr/>
        </p:nvSpPr>
        <p:spPr>
          <a:xfrm>
            <a:off x="395536" y="1916832"/>
            <a:ext cx="8663526" cy="2862322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000" lang="en-US" smtClean="0"/>
              <a:t> the result is a responsible and transparent </a:t>
            </a:r>
            <a:r>
              <a:rPr dirty="0" sz="3000" lang="en-US" err="1" smtClean="0"/>
              <a:t>keylogging</a:t>
            </a:r>
            <a:r>
              <a:rPr dirty="0" sz="3000" lang="en-US" smtClean="0"/>
              <a:t> </a:t>
            </a:r>
          </a:p>
          <a:p>
            <a:r>
              <a:rPr dirty="0" sz="3000" lang="en-US" smtClean="0"/>
              <a:t>solution that meets specified requirements while </a:t>
            </a:r>
          </a:p>
          <a:p>
            <a:r>
              <a:rPr dirty="0" sz="3000" lang="en-US" smtClean="0"/>
              <a:t>upholding user privacy and legal </a:t>
            </a:r>
            <a:r>
              <a:rPr dirty="0" sz="3000" lang="en-US" err="1" smtClean="0"/>
              <a:t>compliance.It</a:t>
            </a:r>
            <a:r>
              <a:rPr dirty="0" sz="3000" lang="en-US" smtClean="0"/>
              <a:t> </a:t>
            </a:r>
          </a:p>
          <a:p>
            <a:r>
              <a:rPr dirty="0" sz="3000" lang="en-US" smtClean="0"/>
              <a:t>provides valuable insights for authorized users while </a:t>
            </a:r>
          </a:p>
          <a:p>
            <a:r>
              <a:rPr dirty="0" sz="3000" lang="en-US" smtClean="0"/>
              <a:t>respecting the rights and consent of individuals being </a:t>
            </a:r>
          </a:p>
          <a:p>
            <a:r>
              <a:rPr dirty="0" sz="3000" lang="en-US" smtClean="0"/>
              <a:t>monitored.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1"/>
          <p:cNvSpPr txBox="1"/>
          <p:nvPr/>
        </p:nvSpPr>
        <p:spPr>
          <a:xfrm>
            <a:off x="772133" y="188640"/>
            <a:ext cx="2321469" cy="1015663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6000" lang="en-US" smtClean="0">
                <a:latin typeface="Times New Roman" pitchFamily="18" charset="0"/>
                <a:cs typeface="Times New Roman" pitchFamily="18" charset="0"/>
              </a:rPr>
              <a:t>Output</a:t>
            </a:r>
            <a:endParaRPr dirty="0" sz="6000"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195" r="40937" b="35810"/>
          <a:stretch>
            <a:fillRect/>
          </a:stretch>
        </p:blipFill>
        <p:spPr>
          <a:xfrm>
            <a:off x="1115617" y="1600843"/>
            <a:ext cx="5934754" cy="3340325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1"/>
          <p:cNvSpPr txBox="1"/>
          <p:nvPr/>
        </p:nvSpPr>
        <p:spPr>
          <a:xfrm>
            <a:off x="467544" y="188640"/>
            <a:ext cx="3688830" cy="1015663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6000" lang="en-US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dirty="0" sz="600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9" name="TextBox 2"/>
          <p:cNvSpPr txBox="1"/>
          <p:nvPr/>
        </p:nvSpPr>
        <p:spPr>
          <a:xfrm>
            <a:off x="683568" y="1248902"/>
            <a:ext cx="8498096" cy="535531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In conclusion, the development and deployment of a </a:t>
            </a:r>
            <a:r>
              <a:rPr dirty="0" lang="en-US" err="1" smtClean="0"/>
              <a:t>keylogger</a:t>
            </a:r>
            <a:r>
              <a:rPr dirty="0" lang="en-US" smtClean="0"/>
              <a:t> software solution </a:t>
            </a:r>
          </a:p>
          <a:p>
            <a:r>
              <a:rPr dirty="0" lang="en-US" smtClean="0"/>
              <a:t>involve careful consideration of various factors, including functionality, security, legality, </a:t>
            </a:r>
          </a:p>
          <a:p>
            <a:r>
              <a:rPr dirty="0" lang="en-US" smtClean="0"/>
              <a:t>and ethical implications. By following a systematic approach and adhering to best </a:t>
            </a:r>
          </a:p>
          <a:p>
            <a:r>
              <a:rPr dirty="0" lang="en-US" smtClean="0"/>
              <a:t>practices, developers can create a solution that meets the specified requirements while </a:t>
            </a:r>
          </a:p>
          <a:p>
            <a:r>
              <a:rPr dirty="0" lang="en-US" smtClean="0"/>
              <a:t>respecting user privacy and legal requirements.</a:t>
            </a:r>
          </a:p>
          <a:p>
            <a:endParaRPr dirty="0" lang="en-US" smtClean="0"/>
          </a:p>
          <a:p>
            <a:r>
              <a:rPr dirty="0" lang="en-US" smtClean="0"/>
              <a:t>The </a:t>
            </a:r>
            <a:r>
              <a:rPr dirty="0" lang="en-US" err="1" smtClean="0"/>
              <a:t>keylogger</a:t>
            </a:r>
            <a:r>
              <a:rPr dirty="0" lang="en-US" smtClean="0"/>
              <a:t> algorithm ensures effective capture and logging of keystrokes, while </a:t>
            </a:r>
          </a:p>
          <a:p>
            <a:r>
              <a:rPr dirty="0" lang="en-US" smtClean="0"/>
              <a:t>deployment considerations address issues such as stealth operation, data security, legal </a:t>
            </a:r>
          </a:p>
          <a:p>
            <a:r>
              <a:rPr dirty="0" lang="en-US" smtClean="0"/>
              <a:t>compliance, user awareness, and ongoing maintenance.</a:t>
            </a:r>
          </a:p>
          <a:p>
            <a:endParaRPr dirty="0" lang="en-US" smtClean="0"/>
          </a:p>
          <a:p>
            <a:r>
              <a:rPr dirty="0" lang="en-US" smtClean="0"/>
              <a:t>Ultimately, the result is a </a:t>
            </a:r>
            <a:r>
              <a:rPr dirty="0" lang="en-US" err="1" smtClean="0"/>
              <a:t>keylogger</a:t>
            </a:r>
            <a:r>
              <a:rPr dirty="0" lang="en-US" smtClean="0"/>
              <a:t> software solution that provides valuable insights for </a:t>
            </a:r>
          </a:p>
          <a:p>
            <a:r>
              <a:rPr dirty="0" lang="en-US" smtClean="0"/>
              <a:t>authorized users in scenarios such as parental control or employee monitoring, while</a:t>
            </a:r>
          </a:p>
          <a:p>
            <a:r>
              <a:rPr dirty="0" lang="en-US" smtClean="0"/>
              <a:t> also prioritizing user privacy, consent, and ethical use. Clear communication and </a:t>
            </a:r>
          </a:p>
          <a:p>
            <a:r>
              <a:rPr dirty="0" lang="en-US" smtClean="0"/>
              <a:t>transparency are essential to ensure that users understand the presence and purpose of </a:t>
            </a:r>
          </a:p>
          <a:p>
            <a:r>
              <a:rPr dirty="0" lang="en-US" smtClean="0"/>
              <a:t>the </a:t>
            </a:r>
            <a:r>
              <a:rPr dirty="0" lang="en-US" err="1" smtClean="0"/>
              <a:t>keylogger</a:t>
            </a:r>
            <a:r>
              <a:rPr dirty="0" lang="en-US" smtClean="0"/>
              <a:t>, and that their rights are respected throughout the process.</a:t>
            </a:r>
          </a:p>
          <a:p>
            <a:endParaRPr dirty="0" lang="en-US" smtClean="0"/>
          </a:p>
          <a:p>
            <a:r>
              <a:rPr dirty="0" lang="en-US" smtClean="0"/>
              <a:t>By implementing these principles and considerations, developers can create a </a:t>
            </a:r>
            <a:r>
              <a:rPr dirty="0" lang="en-US" err="1" smtClean="0"/>
              <a:t>keylogger</a:t>
            </a:r>
            <a:endParaRPr dirty="0" lang="en-US" smtClean="0"/>
          </a:p>
          <a:p>
            <a:r>
              <a:rPr dirty="0" lang="en-US" smtClean="0"/>
              <a:t>solution that strikes a balance between functionality and ethical responsibility, </a:t>
            </a:r>
          </a:p>
          <a:p>
            <a:r>
              <a:rPr dirty="0" lang="en-US" smtClean="0"/>
              <a:t>benefiting both users and society as a whole.</a:t>
            </a:r>
            <a:endParaRPr dirty="0" lang="en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"/>
          <p:cNvSpPr txBox="1"/>
          <p:nvPr/>
        </p:nvSpPr>
        <p:spPr>
          <a:xfrm>
            <a:off x="467544" y="188640"/>
            <a:ext cx="4265911" cy="1015663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6000" lang="en-US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dirty="0" sz="600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TextBox 2"/>
          <p:cNvSpPr txBox="1"/>
          <p:nvPr/>
        </p:nvSpPr>
        <p:spPr>
          <a:xfrm>
            <a:off x="539552" y="1585823"/>
            <a:ext cx="8415830" cy="313932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In the future, </a:t>
            </a:r>
            <a:r>
              <a:rPr dirty="0" lang="en-US" err="1"/>
              <a:t>keylogger</a:t>
            </a:r>
            <a:r>
              <a:rPr dirty="0" lang="en-US"/>
              <a:t> software may evolve to incorporate advanced features such as </a:t>
            </a:r>
            <a:endParaRPr dirty="0" lang="en-US" smtClean="0"/>
          </a:p>
          <a:p>
            <a:r>
              <a:rPr dirty="0" lang="en-US" smtClean="0"/>
              <a:t>machine </a:t>
            </a:r>
            <a:r>
              <a:rPr dirty="0" lang="en-US"/>
              <a:t>learning algorithms for improved keystroke recognition and context-aware </a:t>
            </a:r>
            <a:endParaRPr dirty="0" lang="en-US" smtClean="0"/>
          </a:p>
          <a:p>
            <a:r>
              <a:rPr dirty="0" lang="en-US" smtClean="0"/>
              <a:t>logging</a:t>
            </a:r>
            <a:r>
              <a:rPr dirty="0" lang="en-US"/>
              <a:t>. Additionally, integration with other monitoring technologies like screen </a:t>
            </a:r>
            <a:endParaRPr dirty="0" lang="en-US" smtClean="0"/>
          </a:p>
          <a:p>
            <a:r>
              <a:rPr dirty="0" lang="en-US" smtClean="0"/>
              <a:t>capture </a:t>
            </a:r>
            <a:r>
              <a:rPr dirty="0" lang="en-US"/>
              <a:t>and webcam recording could provide a more comprehensive understanding </a:t>
            </a:r>
            <a:endParaRPr dirty="0" lang="en-US" smtClean="0"/>
          </a:p>
          <a:p>
            <a:r>
              <a:rPr dirty="0" lang="en-US" smtClean="0"/>
              <a:t>of </a:t>
            </a:r>
            <a:r>
              <a:rPr dirty="0" lang="en-US"/>
              <a:t>user behavior. Furthermore, </a:t>
            </a:r>
            <a:r>
              <a:rPr dirty="0" lang="en-US" err="1"/>
              <a:t>keyloggers</a:t>
            </a:r>
            <a:r>
              <a:rPr dirty="0" lang="en-US"/>
              <a:t> could find applications in </a:t>
            </a:r>
            <a:r>
              <a:rPr dirty="0" lang="en-US" err="1"/>
              <a:t>cybersecurity</a:t>
            </a:r>
            <a:r>
              <a:rPr dirty="0" lang="en-US"/>
              <a:t> for </a:t>
            </a:r>
            <a:endParaRPr dirty="0" lang="en-US" smtClean="0"/>
          </a:p>
          <a:p>
            <a:r>
              <a:rPr dirty="0" lang="en-US" smtClean="0"/>
              <a:t>proactive </a:t>
            </a:r>
            <a:r>
              <a:rPr dirty="0" lang="en-US"/>
              <a:t>threat detection and incident response, enabling organizations to detect </a:t>
            </a:r>
            <a:endParaRPr dirty="0" lang="en-US" smtClean="0"/>
          </a:p>
          <a:p>
            <a:r>
              <a:rPr dirty="0" lang="en-US" smtClean="0"/>
              <a:t>and </a:t>
            </a:r>
            <a:r>
              <a:rPr dirty="0" lang="en-US"/>
              <a:t>mitigate security breaches more effectively. Enhanced security measures, such as </a:t>
            </a:r>
            <a:endParaRPr dirty="0" lang="en-US" smtClean="0"/>
          </a:p>
          <a:p>
            <a:r>
              <a:rPr dirty="0" lang="en-US" smtClean="0"/>
              <a:t>biometric </a:t>
            </a:r>
            <a:r>
              <a:rPr dirty="0" lang="en-US"/>
              <a:t>authentication for accessing logged data, may be implemented to </a:t>
            </a:r>
            <a:r>
              <a:rPr dirty="0" lang="en-US" smtClean="0"/>
              <a:t>protect</a:t>
            </a:r>
          </a:p>
          <a:p>
            <a:r>
              <a:rPr dirty="0" lang="en-US" smtClean="0"/>
              <a:t>against </a:t>
            </a:r>
            <a:r>
              <a:rPr dirty="0" lang="en-US"/>
              <a:t>unauthorized access. However, as technology advances, there will be a greater </a:t>
            </a:r>
            <a:r>
              <a:rPr dirty="0" lang="en-US" smtClean="0"/>
              <a:t>e</a:t>
            </a:r>
          </a:p>
          <a:p>
            <a:r>
              <a:rPr dirty="0" lang="en-US" err="1" smtClean="0"/>
              <a:t>mphasis</a:t>
            </a:r>
            <a:r>
              <a:rPr dirty="0" lang="en-US" smtClean="0"/>
              <a:t> </a:t>
            </a:r>
            <a:r>
              <a:rPr dirty="0" lang="en-US"/>
              <a:t>on ethical considerations, privacy protection, and regulatory compliance to </a:t>
            </a:r>
            <a:endParaRPr dirty="0" lang="en-US" smtClean="0"/>
          </a:p>
          <a:p>
            <a:r>
              <a:rPr dirty="0" lang="en-US" smtClean="0"/>
              <a:t>ensure </a:t>
            </a:r>
            <a:r>
              <a:rPr dirty="0" lang="en-US"/>
              <a:t>responsible deployment and usage of </a:t>
            </a:r>
            <a:r>
              <a:rPr dirty="0" lang="en-US" err="1"/>
              <a:t>keylogging</a:t>
            </a:r>
            <a:r>
              <a:rPr dirty="0" lang="en-US"/>
              <a:t> software.</a:t>
            </a:r>
            <a:endParaRPr dirty="0" lang="en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Box 1"/>
          <p:cNvSpPr txBox="1"/>
          <p:nvPr/>
        </p:nvSpPr>
        <p:spPr>
          <a:xfrm>
            <a:off x="467544" y="188640"/>
            <a:ext cx="3602268" cy="1015663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6000" lang="en-US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dirty="0" sz="600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3" name="TextBox 2"/>
          <p:cNvSpPr txBox="1"/>
          <p:nvPr/>
        </p:nvSpPr>
        <p:spPr>
          <a:xfrm>
            <a:off x="539552" y="1585823"/>
            <a:ext cx="8415830" cy="313932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In the future, </a:t>
            </a:r>
            <a:r>
              <a:rPr dirty="0" lang="en-US" err="1"/>
              <a:t>keylogger</a:t>
            </a:r>
            <a:r>
              <a:rPr dirty="0" lang="en-US"/>
              <a:t> software may evolve to incorporate advanced features such as </a:t>
            </a:r>
            <a:endParaRPr dirty="0" lang="en-US" smtClean="0"/>
          </a:p>
          <a:p>
            <a:r>
              <a:rPr dirty="0" lang="en-US" smtClean="0"/>
              <a:t>machine </a:t>
            </a:r>
            <a:r>
              <a:rPr dirty="0" lang="en-US"/>
              <a:t>learning algorithms for improved keystroke recognition and context-aware </a:t>
            </a:r>
            <a:endParaRPr dirty="0" lang="en-US" smtClean="0"/>
          </a:p>
          <a:p>
            <a:r>
              <a:rPr dirty="0" lang="en-US" smtClean="0"/>
              <a:t>logging</a:t>
            </a:r>
            <a:r>
              <a:rPr dirty="0" lang="en-US"/>
              <a:t>. Additionally, integration with other monitoring technologies like screen </a:t>
            </a:r>
            <a:endParaRPr dirty="0" lang="en-US" smtClean="0"/>
          </a:p>
          <a:p>
            <a:r>
              <a:rPr dirty="0" lang="en-US" smtClean="0"/>
              <a:t>capture </a:t>
            </a:r>
            <a:r>
              <a:rPr dirty="0" lang="en-US"/>
              <a:t>and webcam recording could provide a more comprehensive understanding </a:t>
            </a:r>
            <a:endParaRPr dirty="0" lang="en-US" smtClean="0"/>
          </a:p>
          <a:p>
            <a:r>
              <a:rPr dirty="0" lang="en-US" smtClean="0"/>
              <a:t>of </a:t>
            </a:r>
            <a:r>
              <a:rPr dirty="0" lang="en-US"/>
              <a:t>user behavior. Furthermore, </a:t>
            </a:r>
            <a:r>
              <a:rPr dirty="0" lang="en-US" err="1"/>
              <a:t>keyloggers</a:t>
            </a:r>
            <a:r>
              <a:rPr dirty="0" lang="en-US"/>
              <a:t> could find applications in </a:t>
            </a:r>
            <a:r>
              <a:rPr dirty="0" lang="en-US" err="1"/>
              <a:t>cybersecurity</a:t>
            </a:r>
            <a:r>
              <a:rPr dirty="0" lang="en-US"/>
              <a:t> for </a:t>
            </a:r>
            <a:endParaRPr dirty="0" lang="en-US" smtClean="0"/>
          </a:p>
          <a:p>
            <a:r>
              <a:rPr dirty="0" lang="en-US" smtClean="0"/>
              <a:t>proactive </a:t>
            </a:r>
            <a:r>
              <a:rPr dirty="0" lang="en-US"/>
              <a:t>threat detection and incident response, enabling organizations to detect </a:t>
            </a:r>
            <a:endParaRPr dirty="0" lang="en-US" smtClean="0"/>
          </a:p>
          <a:p>
            <a:r>
              <a:rPr dirty="0" lang="en-US" smtClean="0"/>
              <a:t>and </a:t>
            </a:r>
            <a:r>
              <a:rPr dirty="0" lang="en-US"/>
              <a:t>mitigate security breaches more effectively. Enhanced security measures, such as </a:t>
            </a:r>
            <a:endParaRPr dirty="0" lang="en-US" smtClean="0"/>
          </a:p>
          <a:p>
            <a:r>
              <a:rPr dirty="0" lang="en-US" smtClean="0"/>
              <a:t>biometric </a:t>
            </a:r>
            <a:r>
              <a:rPr dirty="0" lang="en-US"/>
              <a:t>authentication for accessing logged data, may be implemented to </a:t>
            </a:r>
            <a:r>
              <a:rPr dirty="0" lang="en-US" smtClean="0"/>
              <a:t>protect</a:t>
            </a:r>
          </a:p>
          <a:p>
            <a:r>
              <a:rPr dirty="0" lang="en-US" smtClean="0"/>
              <a:t>against </a:t>
            </a:r>
            <a:r>
              <a:rPr dirty="0" lang="en-US"/>
              <a:t>unauthorized access. However, as technology advances, there will be a greater </a:t>
            </a:r>
            <a:r>
              <a:rPr dirty="0" lang="en-US" smtClean="0"/>
              <a:t>e</a:t>
            </a:r>
          </a:p>
          <a:p>
            <a:r>
              <a:rPr dirty="0" lang="en-US" err="1" smtClean="0"/>
              <a:t>mphasis</a:t>
            </a:r>
            <a:r>
              <a:rPr dirty="0" lang="en-US" smtClean="0"/>
              <a:t> </a:t>
            </a:r>
            <a:r>
              <a:rPr dirty="0" lang="en-US"/>
              <a:t>on ethical considerations, privacy protection, and regulatory compliance to </a:t>
            </a:r>
            <a:endParaRPr dirty="0" lang="en-US" smtClean="0"/>
          </a:p>
          <a:p>
            <a:r>
              <a:rPr dirty="0" lang="en-US" smtClean="0"/>
              <a:t>ensure </a:t>
            </a:r>
            <a:r>
              <a:rPr dirty="0" lang="en-US"/>
              <a:t>responsible deployment and usage of </a:t>
            </a:r>
            <a:r>
              <a:rPr dirty="0" lang="en-US" err="1"/>
              <a:t>keylogging</a:t>
            </a:r>
            <a:r>
              <a:rPr dirty="0" lang="en-US"/>
              <a:t> software.</a:t>
            </a:r>
            <a:endParaRPr dirty="0" lang="en-IN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3"/>
          <p:cNvSpPr txBox="1"/>
          <p:nvPr/>
        </p:nvSpPr>
        <p:spPr>
          <a:xfrm>
            <a:off x="1619672" y="2276872"/>
            <a:ext cx="5832648" cy="1785104"/>
          </a:xfrm>
          <a:prstGeom prst="rect"/>
          <a:solidFill>
            <a:srgbClr val="00B0F0"/>
          </a:solidFill>
          <a:ln>
            <a:noFill/>
          </a:ln>
        </p:spPr>
        <p:txBody>
          <a:bodyPr rtlCol="0" wrap="square">
            <a:spAutoFit/>
          </a:bodyPr>
          <a:p>
            <a:pPr algn="ctr"/>
            <a:r>
              <a:rPr dirty="0" sz="11000" lang="en-US" u="sng" smtClean="0">
                <a:solidFill>
                  <a:schemeClr val="bg1">
                    <a:lumMod val="95000"/>
                  </a:schemeClr>
                </a:solidFill>
                <a:latin typeface="Bahnschrift Condensed" pitchFamily="34" charset="0"/>
              </a:rPr>
              <a:t>THANK YOU</a:t>
            </a:r>
            <a:endParaRPr dirty="0" sz="11000" lang="en-IN" u="sng">
              <a:solidFill>
                <a:schemeClr val="bg1">
                  <a:lumMod val="95000"/>
                </a:schemeClr>
              </a:solidFill>
              <a:latin typeface="Bahnschrift Condensed" pitchFamily="34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3"/>
          <p:cNvSpPr txBox="1"/>
          <p:nvPr/>
        </p:nvSpPr>
        <p:spPr>
          <a:xfrm>
            <a:off x="1023506" y="688920"/>
            <a:ext cx="2583180" cy="993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6000" lang="en-US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dirty="0" sz="600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0" name="TextBox 5"/>
          <p:cNvSpPr txBox="1"/>
          <p:nvPr/>
        </p:nvSpPr>
        <p:spPr>
          <a:xfrm>
            <a:off x="2132550" y="1797179"/>
            <a:ext cx="7157661" cy="3825240"/>
          </a:xfrm>
          <a:prstGeom prst="rect"/>
          <a:noFill/>
        </p:spPr>
        <p:txBody>
          <a:bodyPr rtlCol="0" wrap="none">
            <a:spAutoFit/>
          </a:bodyPr>
          <a:p>
            <a:pPr indent="-571500" marL="571500">
              <a:buFont typeface="Arial" pitchFamily="34" charset="0"/>
              <a:buChar char="•"/>
            </a:pPr>
            <a:r>
              <a:rPr dirty="0" sz="3600" lang="en-US" smtClean="0">
                <a:latin typeface="Bahnschrift Condensed" pitchFamily="34" charset="0"/>
              </a:rPr>
              <a:t>Problem Statement</a:t>
            </a:r>
          </a:p>
          <a:p>
            <a:pPr indent="-571500" marL="571500">
              <a:buFont typeface="Arial" pitchFamily="34" charset="0"/>
              <a:buChar char="•"/>
            </a:pPr>
            <a:r>
              <a:rPr dirty="0" sz="3600" lang="en-US" smtClean="0">
                <a:latin typeface="Bahnschrift Condensed" pitchFamily="34" charset="0"/>
              </a:rPr>
              <a:t>Proposed Solution</a:t>
            </a:r>
          </a:p>
          <a:p>
            <a:pPr indent="-571500" marL="571500">
              <a:buFont typeface="Arial" pitchFamily="34" charset="0"/>
              <a:buChar char="•"/>
            </a:pPr>
            <a:r>
              <a:rPr dirty="0" sz="3600" lang="en-US" smtClean="0">
                <a:latin typeface="Bahnschrift Condensed" pitchFamily="34" charset="0"/>
              </a:rPr>
              <a:t>System Development Approach</a:t>
            </a:r>
          </a:p>
          <a:p>
            <a:pPr indent="-571500" marL="571500">
              <a:buFont typeface="Arial" pitchFamily="34" charset="0"/>
              <a:buChar char="•"/>
            </a:pPr>
            <a:r>
              <a:rPr dirty="0" sz="3600" lang="en-US" smtClean="0">
                <a:latin typeface="Bahnschrift Condensed" pitchFamily="34" charset="0"/>
              </a:rPr>
              <a:t>Algorithm &amp; Development</a:t>
            </a:r>
          </a:p>
          <a:p>
            <a:pPr indent="-571500" marL="571500">
              <a:buFont typeface="Arial" pitchFamily="34" charset="0"/>
              <a:buChar char="•"/>
            </a:pPr>
            <a:r>
              <a:rPr dirty="0" sz="3600" lang="en-US" smtClean="0">
                <a:latin typeface="Bahnschrift Condensed" pitchFamily="34" charset="0"/>
              </a:rPr>
              <a:t>Result</a:t>
            </a:r>
          </a:p>
          <a:p>
            <a:pPr indent="-571500" marL="571500">
              <a:buFont typeface="Arial" pitchFamily="34" charset="0"/>
              <a:buChar char="•"/>
            </a:pPr>
            <a:r>
              <a:rPr dirty="0" sz="3600" lang="en-US" smtClean="0">
                <a:latin typeface="Bahnschrift Condensed" pitchFamily="34" charset="0"/>
              </a:rPr>
              <a:t>Conclusion</a:t>
            </a:r>
          </a:p>
          <a:p>
            <a:pPr indent="-571500" marL="571500">
              <a:buFont typeface="Arial" pitchFamily="34" charset="0"/>
              <a:buChar char="•"/>
            </a:pPr>
            <a:r>
              <a:rPr dirty="0" sz="3600" lang="en-US" smtClean="0">
                <a:latin typeface="Bahnschrift Condensed" pitchFamily="34" charset="0"/>
              </a:rPr>
              <a:t>Future Scope References</a:t>
            </a:r>
            <a:endParaRPr dirty="0" sz="3600" lang="en-IN">
              <a:latin typeface="Bahnschrift Condensed" pitchFamily="34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3"/>
          <p:cNvSpPr txBox="1"/>
          <p:nvPr/>
        </p:nvSpPr>
        <p:spPr>
          <a:xfrm>
            <a:off x="1023506" y="688920"/>
            <a:ext cx="6081683" cy="8915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5400" lang="en-US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dirty="0" sz="540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2" name="TextBox 5"/>
          <p:cNvSpPr txBox="1"/>
          <p:nvPr/>
        </p:nvSpPr>
        <p:spPr>
          <a:xfrm>
            <a:off x="1475656" y="1797179"/>
            <a:ext cx="9344243" cy="38252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600" lang="en-US" smtClean="0">
                <a:latin typeface="Bahnschrift Condensed" pitchFamily="34" charset="0"/>
              </a:rPr>
              <a:t>Develop a </a:t>
            </a:r>
            <a:r>
              <a:rPr dirty="0" sz="3600" lang="en-US" err="1" smtClean="0">
                <a:latin typeface="Bahnschrift Condensed" pitchFamily="34" charset="0"/>
              </a:rPr>
              <a:t>keylogger</a:t>
            </a:r>
            <a:r>
              <a:rPr dirty="0" sz="3600" lang="en-US" smtClean="0">
                <a:latin typeface="Bahnschrift Condensed" pitchFamily="34" charset="0"/>
              </a:rPr>
              <a:t> software solution </a:t>
            </a:r>
          </a:p>
          <a:p>
            <a:r>
              <a:rPr dirty="0" sz="3600" lang="en-US" smtClean="0">
                <a:latin typeface="Bahnschrift Condensed" pitchFamily="34" charset="0"/>
              </a:rPr>
              <a:t>that allows authorized users, such as</a:t>
            </a:r>
          </a:p>
          <a:p>
            <a:r>
              <a:rPr dirty="0" sz="3600" lang="en-US" smtClean="0">
                <a:latin typeface="Bahnschrift Condensed" pitchFamily="34" charset="0"/>
              </a:rPr>
              <a:t>parents or employers, to monitor and track </a:t>
            </a:r>
          </a:p>
          <a:p>
            <a:r>
              <a:rPr dirty="0" sz="3600" lang="en-US" smtClean="0">
                <a:latin typeface="Bahnschrift Condensed" pitchFamily="34" charset="0"/>
              </a:rPr>
              <a:t>Keyboard activity on designated devices for</a:t>
            </a:r>
          </a:p>
          <a:p>
            <a:r>
              <a:rPr dirty="0" sz="3600" lang="en-US" smtClean="0">
                <a:latin typeface="Bahnschrift Condensed" pitchFamily="34" charset="0"/>
              </a:rPr>
              <a:t>the purpose of ensuring responsible usage,</a:t>
            </a:r>
          </a:p>
          <a:p>
            <a:r>
              <a:rPr dirty="0" sz="3600" lang="en-US" smtClean="0">
                <a:latin typeface="Bahnschrift Condensed" pitchFamily="34" charset="0"/>
              </a:rPr>
              <a:t>protecting against unauthorized access, and </a:t>
            </a:r>
          </a:p>
          <a:p>
            <a:r>
              <a:rPr dirty="0" sz="3600" lang="en-US" smtClean="0">
                <a:latin typeface="Bahnschrift Condensed" pitchFamily="34" charset="0"/>
              </a:rPr>
              <a:t>promoting productivity.</a:t>
            </a:r>
            <a:endParaRPr dirty="0" sz="3600" lang="en-IN">
              <a:latin typeface="Bahnschrift Condensed" pitchFamily="34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9"/>
          <p:cNvSpPr txBox="1"/>
          <p:nvPr/>
        </p:nvSpPr>
        <p:spPr>
          <a:xfrm>
            <a:off x="686156" y="312915"/>
            <a:ext cx="5155327" cy="8153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800" lang="en-US" smtClean="0">
                <a:latin typeface="Times New Roman" pitchFamily="18" charset="0"/>
                <a:cs typeface="Times New Roman" pitchFamily="18" charset="0"/>
              </a:rPr>
              <a:t>Proposed Solution</a:t>
            </a:r>
            <a:endParaRPr dirty="0" sz="480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4" name="TextBox 10"/>
          <p:cNvSpPr txBox="1"/>
          <p:nvPr/>
        </p:nvSpPr>
        <p:spPr>
          <a:xfrm>
            <a:off x="638996" y="1456824"/>
            <a:ext cx="7821436" cy="5273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/>
              <a:t>Stealth Mode: The </a:t>
            </a:r>
            <a:r>
              <a:rPr dirty="0" sz="2000" lang="en-US" err="1" smtClean="0"/>
              <a:t>keylogger</a:t>
            </a:r>
            <a:r>
              <a:rPr dirty="0" sz="2000" lang="en-US" smtClean="0"/>
              <a:t> should operate discreetly in the background without alerting the user or interfering with regular computer usage.</a:t>
            </a:r>
          </a:p>
          <a:p>
            <a:endParaRPr dirty="0" sz="2000" lang="en-US" smtClean="0"/>
          </a:p>
          <a:p>
            <a:r>
              <a:rPr dirty="0" sz="2000" lang="en-US" smtClean="0"/>
              <a:t>Keystroke Logging: Capture and record all keystrokes made on the target device, including text input, system commands, and keyboard shortcuts.</a:t>
            </a:r>
          </a:p>
          <a:p>
            <a:endParaRPr dirty="0" sz="2000" lang="en-US" smtClean="0"/>
          </a:p>
          <a:p>
            <a:r>
              <a:rPr dirty="0" sz="2000" lang="en-US" err="1" smtClean="0"/>
              <a:t>Timestamping</a:t>
            </a:r>
            <a:r>
              <a:rPr dirty="0" sz="2000" lang="en-US" smtClean="0"/>
              <a:t>: Associate each keystroke with a timestamp to provide chronological context for analysis.</a:t>
            </a:r>
          </a:p>
          <a:p>
            <a:endParaRPr dirty="0" sz="2000" lang="en-US" smtClean="0"/>
          </a:p>
          <a:p>
            <a:r>
              <a:rPr dirty="0" sz="2000" lang="en-US" smtClean="0"/>
              <a:t>User Identification: Implement user identification mechanisms to distinguish between multiple users on shared devices, if applicable.</a:t>
            </a:r>
          </a:p>
          <a:p>
            <a:endParaRPr dirty="0" sz="2000" lang="en-US" smtClean="0"/>
          </a:p>
          <a:p>
            <a:r>
              <a:rPr dirty="0" sz="2000" lang="en-US" smtClean="0"/>
              <a:t>Data Encryption: Securely store logged keystrokes using encryption techniques to prevent unauthorized access to sensitive information.</a:t>
            </a:r>
          </a:p>
          <a:p>
            <a:endParaRPr dirty="0" sz="2000" lang="en-US" smtClean="0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10"/>
          <p:cNvSpPr txBox="1"/>
          <p:nvPr/>
        </p:nvSpPr>
        <p:spPr>
          <a:xfrm>
            <a:off x="899592" y="548680"/>
            <a:ext cx="7820345" cy="618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/>
              <a:t>Remote Access: Enable authorized users to remotely access and view logged keystrokes through a secure and authenticated interface.</a:t>
            </a:r>
          </a:p>
          <a:p>
            <a:endParaRPr dirty="0" sz="2000" lang="en-US" smtClean="0"/>
          </a:p>
          <a:p>
            <a:r>
              <a:rPr dirty="0" sz="2000" lang="en-US" smtClean="0"/>
              <a:t>Configurable Settings: Provide configurable settings to allow users to customize logging parameters, such as frequency of data collection and types of keystrokes to capture.</a:t>
            </a:r>
          </a:p>
          <a:p>
            <a:endParaRPr dirty="0" sz="2000" lang="en-US" smtClean="0"/>
          </a:p>
          <a:p>
            <a:r>
              <a:rPr dirty="0" sz="2000" lang="en-US" smtClean="0"/>
              <a:t>Compliance: Ensure compliance with relevant privacy laws and regulations, including obtaining appropriate consent from users before deploying the </a:t>
            </a:r>
            <a:r>
              <a:rPr dirty="0" sz="2000" lang="en-US" err="1" smtClean="0"/>
              <a:t>keylogger</a:t>
            </a:r>
            <a:r>
              <a:rPr dirty="0" sz="2000" lang="en-US" smtClean="0"/>
              <a:t>.</a:t>
            </a:r>
          </a:p>
          <a:p>
            <a:endParaRPr dirty="0" sz="2000" lang="en-US" smtClean="0"/>
          </a:p>
          <a:p>
            <a:r>
              <a:rPr dirty="0" sz="2000" lang="en-US" smtClean="0"/>
              <a:t>Reporting and Analysis: Facilitate analysis of logged data through comprehensive reporting features, including filtering, search capabilities, and visualization tools.</a:t>
            </a:r>
          </a:p>
          <a:p>
            <a:endParaRPr dirty="0" sz="2000" lang="en-US" smtClean="0"/>
          </a:p>
          <a:p>
            <a:r>
              <a:rPr dirty="0" sz="2000" lang="en-US" smtClean="0"/>
              <a:t>User Notifications: Notify users about the presence of </a:t>
            </a:r>
            <a:r>
              <a:rPr dirty="0" sz="2000" lang="en-US" err="1" smtClean="0"/>
              <a:t>keylogging</a:t>
            </a:r>
            <a:r>
              <a:rPr dirty="0" sz="2000" lang="en-US" smtClean="0"/>
              <a:t> software on their devices and obtain their explicit consent before initiating monitoring activities.</a:t>
            </a:r>
            <a:endParaRPr dirty="0" sz="2000" lang="en-IN" smtClean="0"/>
          </a:p>
          <a:p>
            <a:endParaRPr dirty="0" sz="2000" lang="en-US" smtClean="0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10"/>
          <p:cNvSpPr txBox="1"/>
          <p:nvPr/>
        </p:nvSpPr>
        <p:spPr>
          <a:xfrm>
            <a:off x="539552" y="312914"/>
            <a:ext cx="4608512" cy="1475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US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dirty="0" sz="4800" lang="en-US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48597" name="TextBox 1"/>
          <p:cNvSpPr txBox="1"/>
          <p:nvPr/>
        </p:nvSpPr>
        <p:spPr>
          <a:xfrm>
            <a:off x="755576" y="1569566"/>
            <a:ext cx="8861643" cy="8915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A "system approach" to a </a:t>
            </a:r>
            <a:r>
              <a:rPr dirty="0" lang="en-US" err="1" smtClean="0"/>
              <a:t>keylogger</a:t>
            </a:r>
            <a:r>
              <a:rPr dirty="0" lang="en-US" smtClean="0"/>
              <a:t> refers to a methodical and organized way of</a:t>
            </a:r>
          </a:p>
          <a:p>
            <a:r>
              <a:rPr dirty="0" lang="en-US" smtClean="0"/>
              <a:t> designing and implementing the </a:t>
            </a:r>
            <a:r>
              <a:rPr dirty="0" lang="en-US" err="1" smtClean="0"/>
              <a:t>keylogger</a:t>
            </a:r>
            <a:r>
              <a:rPr dirty="0" lang="en-US" smtClean="0"/>
              <a:t> software within a broader system context. </a:t>
            </a:r>
          </a:p>
          <a:p>
            <a:r>
              <a:rPr dirty="0" lang="en-US" smtClean="0"/>
              <a:t>Here's an outline of the system approach for developing a </a:t>
            </a:r>
            <a:r>
              <a:rPr dirty="0" lang="en-US" err="1" smtClean="0"/>
              <a:t>keylogger</a:t>
            </a:r>
            <a:r>
              <a:rPr dirty="0" lang="en-US" smtClean="0"/>
              <a:t>:</a:t>
            </a:r>
            <a:endParaRPr dirty="0" lang="en-IN"/>
          </a:p>
        </p:txBody>
      </p:sp>
      <p:sp>
        <p:nvSpPr>
          <p:cNvPr id="1048598" name="TextBox 2"/>
          <p:cNvSpPr txBox="1"/>
          <p:nvPr/>
        </p:nvSpPr>
        <p:spPr>
          <a:xfrm>
            <a:off x="1331640" y="2996952"/>
            <a:ext cx="3431847" cy="19583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lang="en-US" smtClean="0"/>
              <a:t>Requirements Gathering: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IN" smtClean="0"/>
              <a:t>Design: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 err="1" smtClean="0"/>
              <a:t>Implementatiion</a:t>
            </a:r>
            <a:endParaRPr dirty="0" lang="en-US" smtClean="0"/>
          </a:p>
          <a:p>
            <a:pPr indent="-342900" marL="342900">
              <a:buFont typeface="+mj-lt"/>
              <a:buAutoNum type="arabicPeriod"/>
            </a:pPr>
            <a:r>
              <a:rPr dirty="0" lang="en-US" smtClean="0"/>
              <a:t>Testing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 smtClean="0"/>
              <a:t>Deployment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 smtClean="0"/>
              <a:t>Monitoring and </a:t>
            </a:r>
            <a:r>
              <a:rPr dirty="0" lang="en-US" err="1" smtClean="0"/>
              <a:t>Maintanance</a:t>
            </a:r>
            <a:endParaRPr dirty="0" lang="en-US" smtClean="0"/>
          </a:p>
          <a:p>
            <a:pPr indent="-342900" marL="342900">
              <a:buFont typeface="+mj-lt"/>
              <a:buAutoNum type="arabicPeriod"/>
            </a:pPr>
            <a:r>
              <a:rPr dirty="0" lang="en-US" err="1" smtClean="0"/>
              <a:t>Docementation</a:t>
            </a:r>
            <a:endParaRPr dirty="0" lang="en-IN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0"/>
          <p:cNvSpPr txBox="1"/>
          <p:nvPr/>
        </p:nvSpPr>
        <p:spPr>
          <a:xfrm>
            <a:off x="539552" y="312914"/>
            <a:ext cx="6984776" cy="83099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800" lang="en-US" smtClean="0">
                <a:latin typeface="Times New Roman" pitchFamily="18" charset="0"/>
                <a:cs typeface="Times New Roman" pitchFamily="18" charset="0"/>
              </a:rPr>
              <a:t>Algorithm &amp; Deployment</a:t>
            </a:r>
          </a:p>
        </p:txBody>
      </p:sp>
      <p:sp>
        <p:nvSpPr>
          <p:cNvPr id="1048600" name="TextBox 2"/>
          <p:cNvSpPr txBox="1"/>
          <p:nvPr/>
        </p:nvSpPr>
        <p:spPr>
          <a:xfrm>
            <a:off x="899592" y="1997666"/>
            <a:ext cx="8244408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1.Initialization: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Initialize the </a:t>
            </a:r>
            <a:r>
              <a:rPr dirty="0" lang="en-US" err="1" smtClean="0"/>
              <a:t>keylogger</a:t>
            </a:r>
            <a:r>
              <a:rPr dirty="0" lang="en-US" smtClean="0"/>
              <a:t>, setting up necessary data structures and variables.</a:t>
            </a:r>
          </a:p>
          <a:p>
            <a:endParaRPr dirty="0" lang="en-US" smtClean="0"/>
          </a:p>
          <a:p>
            <a:r>
              <a:rPr dirty="0" lang="en-US" smtClean="0"/>
              <a:t>2.Keyboard Hook Installation: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Install a keyboard hook to intercept keystrokes before they reach the target application.</a:t>
            </a:r>
          </a:p>
          <a:p>
            <a:pPr indent="-285750" marL="285750">
              <a:buFont typeface="Arial" pitchFamily="34" charset="0"/>
              <a:buChar char="•"/>
            </a:pPr>
            <a:endParaRPr dirty="0" lang="en-US" smtClean="0"/>
          </a:p>
          <a:p>
            <a:r>
              <a:rPr dirty="0" lang="en-US" smtClean="0"/>
              <a:t>3.Keystroke Logging: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Capture each keystroke event intercepted by the hook.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Record the keystroke along with metadata such as timestamp, window title, and user identifier (if applicable).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Optionally filter out sensitive information such as passwords or credit card numbers.</a:t>
            </a:r>
          </a:p>
          <a:p>
            <a:endParaRPr dirty="0" lang="en-US" smtClean="0"/>
          </a:p>
        </p:txBody>
      </p:sp>
      <p:sp>
        <p:nvSpPr>
          <p:cNvPr id="1048601" name="TextBox 6"/>
          <p:cNvSpPr txBox="1"/>
          <p:nvPr/>
        </p:nvSpPr>
        <p:spPr>
          <a:xfrm>
            <a:off x="539552" y="1228225"/>
            <a:ext cx="6984776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US" smtClean="0">
                <a:latin typeface="Times New Roman" pitchFamily="18" charset="0"/>
                <a:cs typeface="Times New Roman" pitchFamily="18" charset="0"/>
              </a:rPr>
              <a:t>Algorithm: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2"/>
          <p:cNvSpPr txBox="1"/>
          <p:nvPr/>
        </p:nvSpPr>
        <p:spPr>
          <a:xfrm>
            <a:off x="683568" y="404664"/>
            <a:ext cx="8244408" cy="646330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4</a:t>
            </a:r>
            <a:r>
              <a:rPr dirty="0" lang="en-US" smtClean="0"/>
              <a:t>.Data Storage: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Store the logged keystrokes securely, either in memory or in a persistent storage medium such as a file or database.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Implement encryption mechanisms to protect the stored data from unauthorized access.</a:t>
            </a:r>
          </a:p>
          <a:p>
            <a:pPr indent="-285750" marL="285750">
              <a:buFont typeface="Arial" pitchFamily="34" charset="0"/>
              <a:buChar char="•"/>
            </a:pPr>
            <a:endParaRPr dirty="0" lang="en-US" smtClean="0"/>
          </a:p>
          <a:p>
            <a:r>
              <a:rPr dirty="0" lang="en-US"/>
              <a:t>5</a:t>
            </a:r>
            <a:r>
              <a:rPr dirty="0" lang="en-US" smtClean="0"/>
              <a:t>.Stealth Mode: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Ensure that the </a:t>
            </a:r>
            <a:r>
              <a:rPr dirty="0" lang="en-US" err="1" smtClean="0"/>
              <a:t>keylogger</a:t>
            </a:r>
            <a:r>
              <a:rPr dirty="0" lang="en-US" smtClean="0"/>
              <a:t> operates stealthily, without raising suspicion or alerting the user.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Hide any visible indicators of the </a:t>
            </a:r>
            <a:r>
              <a:rPr dirty="0" lang="en-US" err="1" smtClean="0"/>
              <a:t>keylogger's</a:t>
            </a:r>
            <a:r>
              <a:rPr dirty="0" lang="en-US" smtClean="0"/>
              <a:t> presence, such as window titles or taskbar icons.</a:t>
            </a:r>
          </a:p>
          <a:p>
            <a:pPr indent="-285750" marL="285750">
              <a:buFont typeface="Arial" pitchFamily="34" charset="0"/>
              <a:buChar char="•"/>
            </a:pPr>
            <a:endParaRPr dirty="0" lang="en-US" smtClean="0"/>
          </a:p>
          <a:p>
            <a:r>
              <a:rPr dirty="0" lang="en-US"/>
              <a:t>6</a:t>
            </a:r>
            <a:r>
              <a:rPr dirty="0" lang="en-US" smtClean="0"/>
              <a:t>.Remote Access (Optional):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If remote access is a requirement, implement mechanisms for transmitting logged data to a remote server or endpoint securely.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Use encryption and authentication to protect the integrity and confidentiality of transmitted data.</a:t>
            </a:r>
          </a:p>
          <a:p>
            <a:endParaRPr dirty="0" lang="en-US" smtClean="0"/>
          </a:p>
          <a:p>
            <a:r>
              <a:rPr dirty="0" lang="en-US" smtClean="0"/>
              <a:t>7.Error Handling: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Implement error handling mechanisms to gracefully handle exceptions and errors that may occur during runtime.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Log any errors or anomalies for debugging and troubleshooting purposes.</a:t>
            </a:r>
            <a:endParaRPr dirty="0" lang="en-IN" smtClean="0"/>
          </a:p>
          <a:p>
            <a:endParaRPr dirty="0" lang="en-US" smtClean="0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/>
          <p:nvPr/>
        </p:nvSpPr>
        <p:spPr>
          <a:xfrm>
            <a:off x="772133" y="687386"/>
            <a:ext cx="6688049" cy="7694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400" lang="en-US" err="1" smtClean="0">
                <a:latin typeface="Times New Roman" pitchFamily="18" charset="0"/>
                <a:cs typeface="Times New Roman" pitchFamily="18" charset="0"/>
              </a:rPr>
              <a:t>Deployement</a:t>
            </a:r>
            <a:r>
              <a:rPr dirty="0" sz="4400" lang="en-US" smtClean="0">
                <a:latin typeface="Times New Roman" pitchFamily="18" charset="0"/>
                <a:cs typeface="Times New Roman" pitchFamily="18" charset="0"/>
              </a:rPr>
              <a:t> Consideration:</a:t>
            </a:r>
            <a:endParaRPr dirty="0" sz="440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4" name="TextBox 3"/>
          <p:cNvSpPr txBox="1"/>
          <p:nvPr/>
        </p:nvSpPr>
        <p:spPr>
          <a:xfrm>
            <a:off x="1201341" y="1916832"/>
            <a:ext cx="3370153" cy="3139321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lang="en-US" smtClean="0"/>
              <a:t>Target Platform:</a:t>
            </a:r>
          </a:p>
          <a:p>
            <a:pPr indent="-342900" marL="342900">
              <a:buFont typeface="+mj-lt"/>
              <a:buAutoNum type="arabicPeriod"/>
            </a:pPr>
            <a:endParaRPr dirty="0" lang="en-US" smtClean="0"/>
          </a:p>
          <a:p>
            <a:pPr indent="-342900" marL="342900">
              <a:buFont typeface="+mj-lt"/>
              <a:buAutoNum type="arabicPeriod"/>
            </a:pPr>
            <a:r>
              <a:rPr dirty="0" lang="en-US" smtClean="0"/>
              <a:t>Installation and Configuration:</a:t>
            </a:r>
          </a:p>
          <a:p>
            <a:pPr indent="-342900" marL="342900">
              <a:buFont typeface="+mj-lt"/>
              <a:buAutoNum type="arabicPeriod"/>
            </a:pPr>
            <a:endParaRPr dirty="0" lang="en-US" smtClean="0"/>
          </a:p>
          <a:p>
            <a:pPr indent="-342900" marL="342900">
              <a:buFont typeface="+mj-lt"/>
              <a:buAutoNum type="arabicPeriod"/>
            </a:pPr>
            <a:r>
              <a:rPr dirty="0" lang="en-US" smtClean="0"/>
              <a:t>Security Measures:</a:t>
            </a:r>
          </a:p>
          <a:p>
            <a:pPr indent="-342900" marL="342900">
              <a:buFont typeface="+mj-lt"/>
              <a:buAutoNum type="arabicPeriod"/>
            </a:pPr>
            <a:endParaRPr dirty="0" lang="en-US" smtClean="0"/>
          </a:p>
          <a:p>
            <a:pPr indent="-342900" marL="342900">
              <a:buFont typeface="+mj-lt"/>
              <a:buAutoNum type="arabicPeriod"/>
            </a:pPr>
            <a:r>
              <a:rPr dirty="0" lang="en-US" smtClean="0"/>
              <a:t>Legal and Ethical Compliance:</a:t>
            </a:r>
          </a:p>
          <a:p>
            <a:pPr indent="-342900" marL="342900">
              <a:buFont typeface="+mj-lt"/>
              <a:buAutoNum type="arabicPeriod"/>
            </a:pPr>
            <a:endParaRPr dirty="0" lang="en-US" smtClean="0"/>
          </a:p>
          <a:p>
            <a:pPr indent="-342900" marL="342900">
              <a:buFont typeface="+mj-lt"/>
              <a:buAutoNum type="arabicPeriod"/>
            </a:pPr>
            <a:r>
              <a:rPr dirty="0" lang="en-US" smtClean="0"/>
              <a:t>User Awareness:</a:t>
            </a:r>
          </a:p>
          <a:p>
            <a:pPr indent="-342900" marL="342900">
              <a:buFont typeface="+mj-lt"/>
              <a:buAutoNum type="arabicPeriod"/>
            </a:pPr>
            <a:endParaRPr dirty="0" lang="en-US" smtClean="0"/>
          </a:p>
          <a:p>
            <a:pPr indent="-342900" marL="342900">
              <a:buFont typeface="+mj-lt"/>
              <a:buAutoNum type="arabicPeriod"/>
            </a:pPr>
            <a:r>
              <a:rPr dirty="0" lang="en-US" smtClean="0"/>
              <a:t>Updates and Maintenance:</a:t>
            </a: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algn="tl" flip="none" sx="100000" sy="100000" tx="0" ty="0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algn="tl" flip="none" sx="90000" sy="9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CSE6</dc:creator>
  <cp:lastModifiedBy>CSE01</cp:lastModifiedBy>
  <dcterms:created xsi:type="dcterms:W3CDTF">2024-04-04T20:09:33Z</dcterms:created>
  <dcterms:modified xsi:type="dcterms:W3CDTF">2024-04-16T10:35:04Z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d0d2a547c7204dd48a7994110b279865</vt:lpwstr>
  </property>
</Properties>
</file>