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23"/>
  </p:notesMasterIdLst>
  <p:sldIdLst>
    <p:sldId id="347" r:id="rId3"/>
    <p:sldId id="382" r:id="rId4"/>
    <p:sldId id="383" r:id="rId5"/>
    <p:sldId id="395" r:id="rId6"/>
    <p:sldId id="397" r:id="rId7"/>
    <p:sldId id="393" r:id="rId8"/>
    <p:sldId id="392" r:id="rId9"/>
    <p:sldId id="396" r:id="rId10"/>
    <p:sldId id="398" r:id="rId11"/>
    <p:sldId id="390" r:id="rId12"/>
    <p:sldId id="391" r:id="rId13"/>
    <p:sldId id="389" r:id="rId14"/>
    <p:sldId id="388" r:id="rId15"/>
    <p:sldId id="387" r:id="rId16"/>
    <p:sldId id="386" r:id="rId17"/>
    <p:sldId id="399" r:id="rId18"/>
    <p:sldId id="385" r:id="rId19"/>
    <p:sldId id="394" r:id="rId20"/>
    <p:sldId id="384" r:id="rId21"/>
    <p:sldId id="3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4698" autoAdjust="0"/>
  </p:normalViewPr>
  <p:slideViewPr>
    <p:cSldViewPr>
      <p:cViewPr varScale="1">
        <p:scale>
          <a:sx n="60" d="100"/>
          <a:sy n="60" d="100"/>
        </p:scale>
        <p:origin x="16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141C-1FE4-4D87-B00D-6A681C6ABDA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293-404B-44E7-8FF7-D9A57321E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0DCD-4B35-41B5-9D33-ACFB344218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0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6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75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2155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572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A7694-521A-450C-9D96-31F4F6DC37F1}" type="datetime1">
              <a:rPr lang="en-US" smtClean="0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20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E439-C49D-4EC1-BB5F-F12E4768289D}" type="datetime1">
              <a:rPr lang="en-US" smtClean="0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04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43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0918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8793-EB06-4C2E-A344-050FACD6263B}" type="datetime1">
              <a:rPr lang="en-US" smtClean="0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52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0AE1-1730-442F-9262-909CF92DC89A}" type="datetime1">
              <a:rPr lang="en-US" smtClean="0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94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625C-EF98-48BD-8FC8-5BF7C67FC7BA}" type="datetime1">
              <a:rPr lang="en-US" smtClean="0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554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7B38-CBE4-43F0-83C7-2BFE19C03D99}" type="datetime1">
              <a:rPr lang="en-US" smtClean="0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99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2745-A1BB-4740-B2A6-77A91BD6B24F}" type="datetime1">
              <a:rPr lang="en-US" smtClean="0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05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6734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9390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8733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658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83768" y="214817"/>
            <a:ext cx="5736438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3651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8817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0279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2B56-AE6E-4339-A450-F4754EE48308}" type="datetime1">
              <a:rPr lang="en-US" smtClean="0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448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4EE8-9791-44D9-8C72-CADA01B0B9BA}" type="datetime1">
              <a:rPr lang="en-US" smtClean="0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4/16/2025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;p5">
            <a:extLst>
              <a:ext uri="{FF2B5EF4-FFF2-40B4-BE49-F238E27FC236}">
                <a16:creationId xmlns:a16="http://schemas.microsoft.com/office/drawing/2014/main" id="{44909106-E9FD-B340-07F3-E7E43E0C87E5}"/>
              </a:ext>
            </a:extLst>
          </p:cNvPr>
          <p:cNvSpPr/>
          <p:nvPr userDrawn="1"/>
        </p:nvSpPr>
        <p:spPr>
          <a:xfrm>
            <a:off x="0" y="6080760"/>
            <a:ext cx="838200" cy="79049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38198" y="6356350"/>
            <a:ext cx="8305802" cy="514901"/>
            <a:chOff x="838198" y="6356350"/>
            <a:chExt cx="11353802" cy="514901"/>
          </a:xfrm>
        </p:grpSpPr>
        <p:sp>
          <p:nvSpPr>
            <p:cNvPr id="26" name="Google Shape;13;p5">
              <a:extLst>
                <a:ext uri="{FF2B5EF4-FFF2-40B4-BE49-F238E27FC236}">
                  <a16:creationId xmlns:a16="http://schemas.microsoft.com/office/drawing/2014/main" id="{EAAF044C-1D0D-0CFE-1234-30E94B876495}"/>
                </a:ext>
              </a:extLst>
            </p:cNvPr>
            <p:cNvSpPr/>
            <p:nvPr userDrawn="1"/>
          </p:nvSpPr>
          <p:spPr>
            <a:xfrm>
              <a:off x="10169610" y="6356350"/>
              <a:ext cx="2022390" cy="514900"/>
            </a:xfrm>
            <a:prstGeom prst="rect">
              <a:avLst/>
            </a:prstGeom>
            <a:solidFill>
              <a:srgbClr val="D922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;p5">
              <a:extLst>
                <a:ext uri="{FF2B5EF4-FFF2-40B4-BE49-F238E27FC236}">
                  <a16:creationId xmlns:a16="http://schemas.microsoft.com/office/drawing/2014/main" id="{5526ECCB-9585-9619-412C-AF7D491C3AAD}"/>
                </a:ext>
              </a:extLst>
            </p:cNvPr>
            <p:cNvSpPr/>
            <p:nvPr userDrawn="1"/>
          </p:nvSpPr>
          <p:spPr>
            <a:xfrm>
              <a:off x="838198" y="6356350"/>
              <a:ext cx="9331411" cy="514901"/>
            </a:xfrm>
            <a:prstGeom prst="rect">
              <a:avLst/>
            </a:prstGeom>
            <a:solidFill>
              <a:srgbClr val="A425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31" name="Google Shape;21;p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B2F81F-E84E-30FC-261A-95AAEEBA8CF0}"/>
              </a:ext>
            </a:extLst>
          </p:cNvPr>
          <p:cNvPicPr preferRelativeResize="0"/>
          <p:nvPr userDrawn="1"/>
        </p:nvPicPr>
        <p:blipFill rotWithShape="1">
          <a:blip r:embed="rId18">
            <a:alphaModFix/>
          </a:blip>
          <a:srcRect/>
          <a:stretch/>
        </p:blipFill>
        <p:spPr>
          <a:xfrm>
            <a:off x="8316416" y="117998"/>
            <a:ext cx="728472" cy="53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D7986D-061A-F5CB-481D-91C73FB5DBC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7708" y="0"/>
            <a:ext cx="2563484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Google Shape;12;p5">
            <a:extLst>
              <a:ext uri="{FF2B5EF4-FFF2-40B4-BE49-F238E27FC236}">
                <a16:creationId xmlns:a16="http://schemas.microsoft.com/office/drawing/2014/main" id="{D166CF12-1622-DD16-828D-F3600B33177C}"/>
              </a:ext>
            </a:extLst>
          </p:cNvPr>
          <p:cNvSpPr/>
          <p:nvPr userDrawn="1"/>
        </p:nvSpPr>
        <p:spPr>
          <a:xfrm>
            <a:off x="0" y="6080760"/>
            <a:ext cx="838200" cy="79049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F79772-93D8-895E-0A0D-0D0683F026A5}"/>
              </a:ext>
            </a:extLst>
          </p:cNvPr>
          <p:cNvGrpSpPr/>
          <p:nvPr userDrawn="1"/>
        </p:nvGrpSpPr>
        <p:grpSpPr>
          <a:xfrm>
            <a:off x="838198" y="6356350"/>
            <a:ext cx="8305802" cy="514901"/>
            <a:chOff x="838198" y="6356350"/>
            <a:chExt cx="11353802" cy="514901"/>
          </a:xfrm>
        </p:grpSpPr>
        <p:sp>
          <p:nvSpPr>
            <p:cNvPr id="9" name="Google Shape;13;p5">
              <a:extLst>
                <a:ext uri="{FF2B5EF4-FFF2-40B4-BE49-F238E27FC236}">
                  <a16:creationId xmlns:a16="http://schemas.microsoft.com/office/drawing/2014/main" id="{78A0CAD2-E0F3-A2FF-0EAA-2BD3C049EBD5}"/>
                </a:ext>
              </a:extLst>
            </p:cNvPr>
            <p:cNvSpPr/>
            <p:nvPr userDrawn="1"/>
          </p:nvSpPr>
          <p:spPr>
            <a:xfrm>
              <a:off x="10169610" y="6356350"/>
              <a:ext cx="2022390" cy="514900"/>
            </a:xfrm>
            <a:prstGeom prst="rect">
              <a:avLst/>
            </a:prstGeom>
            <a:solidFill>
              <a:srgbClr val="D922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;p5">
              <a:extLst>
                <a:ext uri="{FF2B5EF4-FFF2-40B4-BE49-F238E27FC236}">
                  <a16:creationId xmlns:a16="http://schemas.microsoft.com/office/drawing/2014/main" id="{CD8D33B4-5ECD-B0B9-0A85-DE5B1005E060}"/>
                </a:ext>
              </a:extLst>
            </p:cNvPr>
            <p:cNvSpPr/>
            <p:nvPr userDrawn="1"/>
          </p:nvSpPr>
          <p:spPr>
            <a:xfrm>
              <a:off x="838198" y="6356350"/>
              <a:ext cx="9331411" cy="514901"/>
            </a:xfrm>
            <a:prstGeom prst="rect">
              <a:avLst/>
            </a:prstGeom>
            <a:solidFill>
              <a:srgbClr val="A425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11" name="Google Shape;21;p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2A05A7-2E50-124F-36AA-9EC967082847}"/>
              </a:ext>
            </a:extLst>
          </p:cNvPr>
          <p:cNvPicPr preferRelativeResize="0"/>
          <p:nvPr userDrawn="1"/>
        </p:nvPicPr>
        <p:blipFill rotWithShape="1">
          <a:blip r:embed="rId19">
            <a:alphaModFix/>
          </a:blip>
          <a:srcRect/>
          <a:stretch/>
        </p:blipFill>
        <p:spPr>
          <a:xfrm>
            <a:off x="8316416" y="117998"/>
            <a:ext cx="728472" cy="53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6148FE-2BFD-1C81-5C3F-8C5B110DBC7F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-7708" y="0"/>
            <a:ext cx="2563484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27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502305"/>
            <a:ext cx="7386330" cy="299594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Bahnschrift Condensed" panose="020B0502040204020203" pitchFamily="34" charset="0"/>
              </a:rPr>
              <a:t>CloudBrain-ReconAI</a:t>
            </a:r>
            <a:r>
              <a:rPr lang="en-US" sz="5400" b="1" dirty="0">
                <a:latin typeface="Bahnschrift Condensed" panose="020B0502040204020203" pitchFamily="34" charset="0"/>
              </a:rPr>
              <a:t>: A Cloud Computing Platform for MRI Reconstruction</a:t>
            </a:r>
            <a:endParaRPr lang="en-IN" sz="5400" b="1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5373216"/>
            <a:ext cx="7734334" cy="1752600"/>
          </a:xfrm>
        </p:spPr>
        <p:txBody>
          <a:bodyPr>
            <a:no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Department of Computer Engineering </a:t>
            </a:r>
          </a:p>
          <a:p>
            <a:pPr algn="ctr"/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K. J. </a:t>
            </a:r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Somaiya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School of Engineering</a:t>
            </a:r>
          </a:p>
          <a:p>
            <a:pPr algn="ctr"/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Somaiya </a:t>
            </a:r>
            <a:r>
              <a:rPr lang="en-I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Vidyavihar</a:t>
            </a: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 University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9AA0A90-65BD-537F-FC6D-5DF0B19803FE}"/>
              </a:ext>
            </a:extLst>
          </p:cNvPr>
          <p:cNvSpPr txBox="1">
            <a:spLocks/>
          </p:cNvSpPr>
          <p:nvPr/>
        </p:nvSpPr>
        <p:spPr>
          <a:xfrm>
            <a:off x="2705556" y="3823662"/>
            <a:ext cx="4098692" cy="12241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By – Partha Chowdhari</a:t>
            </a:r>
          </a:p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Dhruv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desai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Daksh Girdhar</a:t>
            </a:r>
          </a:p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Marcellus" panose="020E0602050203020307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5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DE89E-E0FB-70F9-0433-1FD656B9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7E54-3801-F3CC-2E78-596C1A86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061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dirty="0"/>
              <a:t>Ant Colony Optimization (ACO) and MRI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0589-ACBF-AE7B-BC82-2359D57E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 Colony Optimization (ACO) simulates the behavior of ants seeking optimal paths, adapted here for resource distribution.</a:t>
            </a:r>
          </a:p>
          <a:p>
            <a:endParaRPr lang="en-US" dirty="0"/>
          </a:p>
          <a:p>
            <a:r>
              <a:rPr lang="en-US" dirty="0"/>
              <a:t>- Ants deposit pheromones to highlight efficient routes, analogous to using performance feedback in task assignment.</a:t>
            </a:r>
          </a:p>
          <a:p>
            <a:r>
              <a:rPr lang="en-US" dirty="0"/>
              <a:t>- Dynamic and distributed, ACO supports real-time load balancing in complex systems like MRI cloud platforms.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45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CDB6A-563C-BCC4-A94E-F415BE0B9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8A8B-4B6C-A464-CC88-31C9CEA4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Proposed System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D67C-0164-91D1-BC01-5C202BB2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Workflow includes:</a:t>
            </a:r>
          </a:p>
          <a:p>
            <a:r>
              <a:rPr lang="en-IN" dirty="0"/>
              <a:t>1. Upload MRI k-space data (supports ISMRM Raw, .mat, and DICOM)</a:t>
            </a:r>
          </a:p>
          <a:p>
            <a:r>
              <a:rPr lang="en-IN" dirty="0"/>
              <a:t>2. Select from multiple algorithms</a:t>
            </a:r>
          </a:p>
          <a:p>
            <a:r>
              <a:rPr lang="en-IN" dirty="0"/>
              <a:t>3. Reconstruct and preview images</a:t>
            </a:r>
          </a:p>
          <a:p>
            <a:r>
              <a:rPr lang="en-IN" dirty="0"/>
              <a:t>4. Radiologists annotate and score via browser-based tools</a:t>
            </a:r>
          </a:p>
          <a:p>
            <a:r>
              <a:rPr lang="en-IN" dirty="0"/>
              <a:t>5. System compiles statistical analysis</a:t>
            </a:r>
          </a:p>
          <a:p>
            <a:endParaRPr lang="en-IN" dirty="0"/>
          </a:p>
          <a:p>
            <a:r>
              <a:rPr lang="en-IN" dirty="0"/>
              <a:t>Automated tools include: ROI marking, slider-based scoring, contrast adjustment, and randomized blind image ordering.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1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7234D-7549-6872-7C22-62A04F62D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5E79-EDAE-E6D6-FE26-EE818B97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408D-80C4-85ED-8A03-FFBB94BB8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System Architecture:</a:t>
            </a:r>
          </a:p>
          <a:p>
            <a:r>
              <a:rPr lang="en-IN" dirty="0"/>
              <a:t>- Browser-Service-Database model</a:t>
            </a:r>
          </a:p>
          <a:p>
            <a:r>
              <a:rPr lang="en-IN" dirty="0"/>
              <a:t>- Frontend: Vue.js-based GUI</a:t>
            </a:r>
          </a:p>
          <a:p>
            <a:r>
              <a:rPr lang="en-IN" dirty="0"/>
              <a:t>- Backend: Python APIs and microservices</a:t>
            </a:r>
          </a:p>
          <a:p>
            <a:r>
              <a:rPr lang="en-IN" dirty="0"/>
              <a:t>Server Details:</a:t>
            </a:r>
          </a:p>
          <a:p>
            <a:r>
              <a:rPr lang="en-IN" dirty="0"/>
              <a:t>- Master-Slave configuration for load balancing</a:t>
            </a:r>
          </a:p>
          <a:p>
            <a:r>
              <a:rPr lang="en-IN" dirty="0"/>
              <a:t>- Intel Xeon, 128 GB RAM, dual NVIDIA T4 GPUs per server</a:t>
            </a:r>
          </a:p>
          <a:p>
            <a:r>
              <a:rPr lang="en-IN" dirty="0"/>
              <a:t>Data stored in MySQL, Redis (auth tokens), MongoDB (image data)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24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C79DA-DFD7-95BB-F9FB-3348DA65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8680-5414-CDAA-C649-7EA567B1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95E6-37DC-80FD-155F-B202FC531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include:</a:t>
            </a:r>
          </a:p>
          <a:p>
            <a:r>
              <a:rPr lang="en-US" dirty="0"/>
              <a:t>1. Define tasks and metrics</a:t>
            </a:r>
          </a:p>
          <a:p>
            <a:r>
              <a:rPr lang="en-US" dirty="0"/>
              <a:t>2. Collect real and simulated datasets</a:t>
            </a:r>
          </a:p>
          <a:p>
            <a:r>
              <a:rPr lang="en-US" dirty="0"/>
              <a:t>3. Clean and normalize data</a:t>
            </a:r>
          </a:p>
          <a:p>
            <a:r>
              <a:rPr lang="en-US" dirty="0"/>
              <a:t>4. Implement baseline (Round Robin)</a:t>
            </a:r>
          </a:p>
          <a:p>
            <a:r>
              <a:rPr lang="en-US" dirty="0"/>
              <a:t>5. Integrate ACO with monitoring feedback</a:t>
            </a:r>
          </a:p>
          <a:p>
            <a:r>
              <a:rPr lang="en-US" dirty="0"/>
              <a:t>6. Hybrid orchestration based on system load</a:t>
            </a:r>
          </a:p>
          <a:p>
            <a:r>
              <a:rPr lang="en-US" dirty="0"/>
              <a:t>7. Statistical evaluation of each strategy's impact on QoS.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65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680BD-DB4F-6115-4F6E-B2CDAE80E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CD95-E719-0826-36A3-B0FD71E6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Experimental Setup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4978-8920-CC9B-4697-1BD920C5E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 VMs simulated with diverse load patterns and task types (CPU, memory, storage)</a:t>
            </a:r>
          </a:p>
          <a:p>
            <a:endParaRPr lang="en-IN" dirty="0"/>
          </a:p>
          <a:p>
            <a:r>
              <a:rPr lang="en-IN" dirty="0"/>
              <a:t>Reconstruction tasks included:</a:t>
            </a:r>
          </a:p>
          <a:p>
            <a:r>
              <a:rPr lang="en-IN" dirty="0"/>
              <a:t>- 2D Cartesian (</a:t>
            </a:r>
            <a:r>
              <a:rPr lang="en-IN" dirty="0" err="1"/>
              <a:t>pFISTA</a:t>
            </a:r>
            <a:r>
              <a:rPr lang="en-IN" dirty="0"/>
              <a:t>, DOTA, </a:t>
            </a:r>
            <a:r>
              <a:rPr lang="en-IN" dirty="0" err="1"/>
              <a:t>VarNET</a:t>
            </a:r>
            <a:r>
              <a:rPr lang="en-IN" dirty="0"/>
              <a:t>)</a:t>
            </a:r>
          </a:p>
          <a:p>
            <a:r>
              <a:rPr lang="en-IN" dirty="0"/>
              <a:t>- 3D knee (</a:t>
            </a:r>
            <a:r>
              <a:rPr lang="en-IN" dirty="0" err="1"/>
              <a:t>pFISTA</a:t>
            </a:r>
            <a:r>
              <a:rPr lang="en-IN" dirty="0"/>
              <a:t>-NET)</a:t>
            </a:r>
          </a:p>
          <a:p>
            <a:r>
              <a:rPr lang="en-IN" dirty="0"/>
              <a:t>- Non-Cartesian radial sampling (</a:t>
            </a:r>
            <a:r>
              <a:rPr lang="en-IN" dirty="0" err="1"/>
              <a:t>stDLNN</a:t>
            </a:r>
            <a:r>
              <a:rPr lang="en-IN" dirty="0"/>
              <a:t>, </a:t>
            </a:r>
            <a:r>
              <a:rPr lang="en-IN" dirty="0" err="1"/>
              <a:t>pFISTA</a:t>
            </a:r>
            <a:r>
              <a:rPr lang="en-IN" dirty="0"/>
              <a:t>-AI)</a:t>
            </a:r>
          </a:p>
          <a:p>
            <a:r>
              <a:rPr lang="en-IN" dirty="0"/>
              <a:t>- High-res diffusion MRI (PICE, PAIR, PIDD)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15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B3E34-28A4-EE7B-1799-9B0B7EA73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B4A8-4293-5925-5627-A366B27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Results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E6D1-4FA2-F4BF-E3CB-2C3066A5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08" y="1906079"/>
            <a:ext cx="4906888" cy="3649133"/>
          </a:xfrm>
        </p:spPr>
        <p:txBody>
          <a:bodyPr>
            <a:normAutofit/>
          </a:bodyPr>
          <a:lstStyle/>
          <a:p>
            <a:r>
              <a:rPr lang="en-IN" dirty="0"/>
              <a:t>Static Load Balancing:</a:t>
            </a:r>
          </a:p>
          <a:p>
            <a:r>
              <a:rPr lang="en-IN" dirty="0"/>
              <a:t>- 120 </a:t>
            </a:r>
            <a:r>
              <a:rPr lang="en-IN" dirty="0" err="1"/>
              <a:t>ms</a:t>
            </a:r>
            <a:r>
              <a:rPr lang="en-IN" dirty="0"/>
              <a:t> average response</a:t>
            </a:r>
          </a:p>
          <a:p>
            <a:r>
              <a:rPr lang="en-IN" dirty="0"/>
              <a:t>- 70% utilization</a:t>
            </a:r>
          </a:p>
          <a:p>
            <a:endParaRPr lang="en-IN" dirty="0"/>
          </a:p>
          <a:p>
            <a:r>
              <a:rPr lang="en-IN" dirty="0"/>
              <a:t>ACO (Dynamic):</a:t>
            </a:r>
          </a:p>
          <a:p>
            <a:r>
              <a:rPr lang="en-IN" dirty="0"/>
              <a:t>- 85 </a:t>
            </a:r>
            <a:r>
              <a:rPr lang="en-IN" dirty="0" err="1"/>
              <a:t>ms</a:t>
            </a:r>
            <a:r>
              <a:rPr lang="en-IN" dirty="0"/>
              <a:t> response</a:t>
            </a:r>
          </a:p>
          <a:p>
            <a:r>
              <a:rPr lang="en-IN" dirty="0"/>
              <a:t>- 90% utilization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5D658-BB02-687B-256A-7B6092A3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553" y="1772816"/>
            <a:ext cx="3901778" cy="3651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FE653-95AC-DF64-F5DE-2BBD64191BE9}"/>
              </a:ext>
            </a:extLst>
          </p:cNvPr>
          <p:cNvSpPr txBox="1"/>
          <p:nvPr/>
        </p:nvSpPr>
        <p:spPr>
          <a:xfrm>
            <a:off x="3754724" y="1628467"/>
            <a:ext cx="4508248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Hybrid Approach:</a:t>
            </a:r>
          </a:p>
          <a:p>
            <a:pPr>
              <a:lnSpc>
                <a:spcPct val="150000"/>
              </a:lnSpc>
            </a:pPr>
            <a:r>
              <a:rPr lang="en-IN" dirty="0"/>
              <a:t>- 95 </a:t>
            </a:r>
            <a:r>
              <a:rPr lang="en-IN" dirty="0" err="1"/>
              <a:t>ms</a:t>
            </a:r>
            <a:r>
              <a:rPr lang="en-IN" dirty="0"/>
              <a:t> response</a:t>
            </a:r>
          </a:p>
          <a:p>
            <a:pPr>
              <a:lnSpc>
                <a:spcPct val="150000"/>
              </a:lnSpc>
            </a:pPr>
            <a:r>
              <a:rPr lang="en-IN" dirty="0"/>
              <a:t>- 80% utilization</a:t>
            </a:r>
          </a:p>
          <a:p>
            <a:pPr>
              <a:lnSpc>
                <a:spcPct val="150000"/>
              </a:lnSpc>
            </a:pPr>
            <a:r>
              <a:rPr lang="en-IN" dirty="0"/>
              <a:t>- Effective compromise between simplicity and adaptability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Statistical tests (T-test, Wilcoxon) confirm the superiority of hybrid over standalone methods.</a:t>
            </a:r>
          </a:p>
        </p:txBody>
      </p:sp>
    </p:spTree>
    <p:extLst>
      <p:ext uri="{BB962C8B-B14F-4D97-AF65-F5344CB8AC3E}">
        <p14:creationId xmlns:p14="http://schemas.microsoft.com/office/powerpoint/2010/main" val="7759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F3DA-54BD-2E0A-3351-A893BEC3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3A683-4292-C15F-EBCE-526912FB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4546848" cy="53954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86F25-2DF3-5A00-EE95-238F8387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66" y="1196752"/>
            <a:ext cx="3850314" cy="539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A7D8B-E4AC-E2B3-4966-AB301C69A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832D-572B-D927-1CA6-556F0CDA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0926-5077-D169-AEB9-539191E5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  <a:p>
            <a:r>
              <a:rPr lang="en-US" dirty="0"/>
              <a:t>- Integrate with ML for predictive workload management</a:t>
            </a:r>
          </a:p>
          <a:p>
            <a:r>
              <a:rPr lang="en-US" dirty="0"/>
              <a:t>- Extend to edge computing/IoT scenarios</a:t>
            </a:r>
          </a:p>
          <a:p>
            <a:r>
              <a:rPr lang="en-US" dirty="0"/>
              <a:t>- Real-world deployment on cloud platforms like AWS/GCP</a:t>
            </a:r>
          </a:p>
          <a:p>
            <a:r>
              <a:rPr lang="en-US" dirty="0"/>
              <a:t>- Explore energy-aware task scheduling for sustainability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00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6D601-0C47-B1EF-12D2-453F06E56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A892-BCCF-2ABC-9EE7-090F5423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Feasibility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3B14-C205-26D0-121A-A426F241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Technical Feasibility:</a:t>
            </a:r>
          </a:p>
          <a:p>
            <a:r>
              <a:rPr lang="en-US" dirty="0"/>
              <a:t>- Cloud-based system with master-slave architecture ensures high availability.</a:t>
            </a:r>
          </a:p>
          <a:p>
            <a:r>
              <a:rPr lang="en-US" dirty="0"/>
              <a:t>- Compatible with different MRI data formats including ISMRM, DICOM, .mat.</a:t>
            </a:r>
          </a:p>
          <a:p>
            <a:endParaRPr lang="en-US" dirty="0"/>
          </a:p>
          <a:p>
            <a:r>
              <a:rPr lang="en-US" dirty="0"/>
              <a:t>Operational Feasibility:</a:t>
            </a:r>
          </a:p>
          <a:p>
            <a:r>
              <a:rPr lang="en-US" dirty="0"/>
              <a:t>- User-friendly browser interface with no setup required.</a:t>
            </a:r>
          </a:p>
          <a:p>
            <a:r>
              <a:rPr lang="en-US" dirty="0"/>
              <a:t>- Radiologist collaboration enabled through role-based accounts and annotations.</a:t>
            </a:r>
          </a:p>
          <a:p>
            <a:endParaRPr lang="en-US" dirty="0"/>
          </a:p>
          <a:p>
            <a:r>
              <a:rPr lang="en-US" dirty="0"/>
              <a:t>Economic Feasibility:</a:t>
            </a:r>
          </a:p>
          <a:p>
            <a:r>
              <a:rPr lang="en-US" dirty="0"/>
              <a:t>- Freely accessible platform with potential for academic and clinical adoption.</a:t>
            </a:r>
          </a:p>
          <a:p>
            <a:r>
              <a:rPr lang="en-US" dirty="0"/>
              <a:t>- Open to integration with hospital PACS systems for future scalability.</a:t>
            </a:r>
          </a:p>
        </p:txBody>
      </p:sp>
    </p:spTree>
    <p:extLst>
      <p:ext uri="{BB962C8B-B14F-4D97-AF65-F5344CB8AC3E}">
        <p14:creationId xmlns:p14="http://schemas.microsoft.com/office/powerpoint/2010/main" val="3944360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84807-43AB-E680-60C8-88FEB0892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672F-7D4A-2B8E-9F47-37AF8151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1D61-6DA4-0BD8-C424-3B723935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CloudBrain-ReconAI</a:t>
            </a:r>
            <a:r>
              <a:rPr lang="en-US" dirty="0"/>
              <a:t> represents a significant advancement in collaborative medical imaging tools.</a:t>
            </a:r>
          </a:p>
          <a:p>
            <a:endParaRPr lang="en-US" dirty="0"/>
          </a:p>
          <a:p>
            <a:r>
              <a:rPr lang="en-US" dirty="0"/>
              <a:t>Combining AI and radiologist input, it improves diagnostic efficiency, enhances research productivity, and supports future-ready healthcare AI pipelines.</a:t>
            </a:r>
          </a:p>
          <a:p>
            <a:endParaRPr lang="en-US" dirty="0"/>
          </a:p>
          <a:p>
            <a:r>
              <a:rPr lang="en-US" dirty="0"/>
              <a:t>Fully open-access and designed to scale with research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00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MRI reconstruction presents challenges including time constraints, image quality concerns, and lack of collaborative tools.</a:t>
            </a:r>
          </a:p>
          <a:p>
            <a:endParaRPr lang="en-US" dirty="0"/>
          </a:p>
          <a:p>
            <a:r>
              <a:rPr lang="en-US" dirty="0"/>
              <a:t>Key Problems:</a:t>
            </a:r>
          </a:p>
          <a:p>
            <a:r>
              <a:rPr lang="en-US" dirty="0"/>
              <a:t>- Existing solutions lack integration of reconstruction and evaluation.</a:t>
            </a:r>
          </a:p>
          <a:p>
            <a:r>
              <a:rPr lang="en-US" dirty="0"/>
              <a:t>- Radiologist feedback is often disconnected from engineering workflows.</a:t>
            </a:r>
          </a:p>
          <a:p>
            <a:r>
              <a:rPr lang="en-US" dirty="0"/>
              <a:t>- Tools like BART or </a:t>
            </a:r>
            <a:r>
              <a:rPr lang="en-US" dirty="0" err="1"/>
              <a:t>MRIReco.jl</a:t>
            </a:r>
            <a:r>
              <a:rPr lang="en-US" dirty="0"/>
              <a:t> require installation and lack support for deep learning and collaboration.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55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019E2-119A-AD56-2B6E-70940DCF6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24544" y="1916832"/>
            <a:ext cx="9583302" cy="3312368"/>
          </a:xfrm>
        </p:spPr>
      </p:pic>
    </p:spTree>
    <p:extLst>
      <p:ext uri="{BB962C8B-B14F-4D97-AF65-F5344CB8AC3E}">
        <p14:creationId xmlns:p14="http://schemas.microsoft.com/office/powerpoint/2010/main" val="19921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MRI &amp; Image Quality Evaluation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MRI is a vital non-invasive imaging technique with applications in neuroscience, oncology, and cardiology.</a:t>
            </a:r>
          </a:p>
          <a:p>
            <a:endParaRPr lang="en-US" dirty="0"/>
          </a:p>
          <a:p>
            <a:r>
              <a:rPr lang="en-US" dirty="0"/>
              <a:t>Quality of Service in MRI includes:</a:t>
            </a:r>
          </a:p>
          <a:p>
            <a:r>
              <a:rPr lang="en-US" dirty="0"/>
              <a:t>- Speed of reconstruction</a:t>
            </a:r>
          </a:p>
          <a:p>
            <a:r>
              <a:rPr lang="en-US" dirty="0"/>
              <a:t>- Image clarity</a:t>
            </a:r>
          </a:p>
          <a:p>
            <a:r>
              <a:rPr lang="en-US" dirty="0"/>
              <a:t>- Artifact suppression</a:t>
            </a:r>
          </a:p>
          <a:p>
            <a:endParaRPr lang="en-US" dirty="0"/>
          </a:p>
          <a:p>
            <a:r>
              <a:rPr lang="en-US" dirty="0" err="1"/>
              <a:t>CloudBrain-ReconAI</a:t>
            </a:r>
            <a:r>
              <a:rPr lang="en-US" dirty="0"/>
              <a:t> supports these through AI-based reconstruction algorithms and collaborative evaluation tools.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6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8DAA-79FB-602A-8CC5-0D80140E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AA9FA-3785-462A-18BD-3A3E797CA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196752"/>
            <a:ext cx="8784976" cy="4824536"/>
          </a:xfrm>
        </p:spPr>
      </p:pic>
    </p:spTree>
    <p:extLst>
      <p:ext uri="{BB962C8B-B14F-4D97-AF65-F5344CB8AC3E}">
        <p14:creationId xmlns:p14="http://schemas.microsoft.com/office/powerpoint/2010/main" val="169290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2535-DEB2-100E-0794-9A132E92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DCE98-01EF-F6DC-2411-E47939135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60" y="970348"/>
            <a:ext cx="4320480" cy="5050940"/>
          </a:xfrm>
        </p:spPr>
      </p:pic>
    </p:spTree>
    <p:extLst>
      <p:ext uri="{BB962C8B-B14F-4D97-AF65-F5344CB8AC3E}">
        <p14:creationId xmlns:p14="http://schemas.microsoft.com/office/powerpoint/2010/main" val="69934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6FE17-BEFC-FEC1-0406-24A32E38F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044D-6A1A-16D2-ED6C-C8690779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927D-9E3D-176E-3E54-6335691D8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methods like BART and </a:t>
            </a:r>
            <a:r>
              <a:rPr lang="en-US" dirty="0" err="1"/>
              <a:t>MRIReco.jl</a:t>
            </a:r>
            <a:r>
              <a:rPr lang="en-US" dirty="0"/>
              <a:t> are powerful but lack deep learning support and user-friendly interfaces.</a:t>
            </a:r>
          </a:p>
          <a:p>
            <a:endParaRPr lang="en-US" dirty="0"/>
          </a:p>
          <a:p>
            <a:r>
              <a:rPr lang="en-US" dirty="0"/>
              <a:t>Recent studies emphasize the need for bio-inspired, hybrid models that integrate robust static methods with adaptive capabilities of algorithms like Ant Colony Optimization for dynamic optimization in reconstruction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5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3E59B-C252-15A1-9EB9-C30E82468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7F69-7D04-0DE4-0932-65531F24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/>
              <a:t>CloudBrain-ReconAI</a:t>
            </a:r>
            <a:r>
              <a:rPr lang="en-IN" sz="3600" b="1" dirty="0"/>
              <a:t> Platform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9D2D0-098A-82DB-8335-27C5DD57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CloudBrain-ReconAI</a:t>
            </a:r>
            <a:r>
              <a:rPr lang="en-IN" dirty="0"/>
              <a:t> offers:</a:t>
            </a:r>
          </a:p>
          <a:p>
            <a:r>
              <a:rPr lang="en-IN" dirty="0"/>
              <a:t>- Deployment of optimization and deep learning models for fast and high-resolution MRI.</a:t>
            </a:r>
          </a:p>
          <a:p>
            <a:r>
              <a:rPr lang="en-IN" dirty="0"/>
              <a:t>- Online interface for image scoring and analysis.</a:t>
            </a:r>
          </a:p>
          <a:p>
            <a:r>
              <a:rPr lang="en-IN" dirty="0"/>
              <a:t>- Modular support for Cartesian and non-Cartesian imaging, including diffusion MRI, DCE, and radial sampling.</a:t>
            </a:r>
          </a:p>
          <a:p>
            <a:r>
              <a:rPr lang="en-IN" dirty="0"/>
              <a:t>- Compatibility with ISMRM, DICOM, and .mat formats.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651B-5E8D-ABB3-A924-AB2536B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366F8C-41A6-A848-F68D-12009E46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A558DF-D482-7C58-2DCA-AA54C9C1F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33"/>
            <a:ext cx="7931224" cy="52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650-6125-A044-FD26-572FA4BB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645ED-63E2-CF09-F787-C82DBAD12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772400" cy="5219023"/>
          </a:xfrm>
        </p:spPr>
      </p:pic>
    </p:spTree>
    <p:extLst>
      <p:ext uri="{BB962C8B-B14F-4D97-AF65-F5344CB8AC3E}">
        <p14:creationId xmlns:p14="http://schemas.microsoft.com/office/powerpoint/2010/main" val="10911705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796</Words>
  <Application>Microsoft Office PowerPoint</Application>
  <PresentationFormat>On-screen Show (4:3)</PresentationFormat>
  <Paragraphs>114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Bahnschrift Condensed</vt:lpstr>
      <vt:lpstr>Calibri</vt:lpstr>
      <vt:lpstr>Calibri Light</vt:lpstr>
      <vt:lpstr>Courier New</vt:lpstr>
      <vt:lpstr>Fira Sans</vt:lpstr>
      <vt:lpstr>Marcellus</vt:lpstr>
      <vt:lpstr>Symbol</vt:lpstr>
      <vt:lpstr>Times New Roman</vt:lpstr>
      <vt:lpstr>2_Custom Design</vt:lpstr>
      <vt:lpstr>Celestial</vt:lpstr>
      <vt:lpstr>CloudBrain-ReconAI: A Cloud Computing Platform for MRI Reconstruction</vt:lpstr>
      <vt:lpstr>Problem Statement</vt:lpstr>
      <vt:lpstr>Introduction to MRI &amp; Image Quality Evaluation</vt:lpstr>
      <vt:lpstr>PowerPoint Presentation</vt:lpstr>
      <vt:lpstr>PowerPoint Presentation</vt:lpstr>
      <vt:lpstr>Literature Survey</vt:lpstr>
      <vt:lpstr>CloudBrain-ReconAI Platform Overview</vt:lpstr>
      <vt:lpstr>PowerPoint Presentation</vt:lpstr>
      <vt:lpstr>PowerPoint Presentation</vt:lpstr>
      <vt:lpstr>Ant Colony Optimization (ACO) and MRI</vt:lpstr>
      <vt:lpstr>Proposed System Workflow</vt:lpstr>
      <vt:lpstr>System Architecture</vt:lpstr>
      <vt:lpstr>Research Methodology</vt:lpstr>
      <vt:lpstr>Experimental Setup &amp; Results</vt:lpstr>
      <vt:lpstr>Results Analysis</vt:lpstr>
      <vt:lpstr>PowerPoint Presentation</vt:lpstr>
      <vt:lpstr>Future Scope</vt:lpstr>
      <vt:lpstr>Feasibility Studies</vt:lpstr>
      <vt:lpstr>Conclusion</vt:lpstr>
      <vt:lpstr>PowerPoint Presentation</vt:lpstr>
    </vt:vector>
  </TitlesOfParts>
  <Manager>Vaibhav Vasani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H-DV</dc:title>
  <dc:subject>Data Visualization</dc:subject>
  <dc:creator>Vaibhav Vasani</dc:creator>
  <cp:keywords>Data Visualization</cp:keywords>
  <dc:description>Vaibhav</dc:description>
  <cp:lastModifiedBy>Dhruv Desai</cp:lastModifiedBy>
  <cp:revision>29</cp:revision>
  <dcterms:created xsi:type="dcterms:W3CDTF">2021-02-11T03:47:51Z</dcterms:created>
  <dcterms:modified xsi:type="dcterms:W3CDTF">2025-04-16T16:43:22Z</dcterms:modified>
  <cp:category>Honours</cp:category>
</cp:coreProperties>
</file>