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61" r:id="rId2"/>
    <p:sldId id="263" r:id="rId3"/>
    <p:sldId id="276" r:id="rId4"/>
    <p:sldId id="275" r:id="rId5"/>
    <p:sldId id="262" r:id="rId6"/>
    <p:sldId id="264" r:id="rId7"/>
    <p:sldId id="265" r:id="rId8"/>
    <p:sldId id="273" r:id="rId9"/>
    <p:sldId id="267" r:id="rId10"/>
    <p:sldId id="268" r:id="rId11"/>
    <p:sldId id="272" r:id="rId12"/>
    <p:sldId id="271" r:id="rId13"/>
    <p:sldId id="270" r:id="rId14"/>
    <p:sldId id="274" r:id="rId15"/>
    <p:sldId id="27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1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Efficient Response to Cascading Disaster Spreading</a:t>
            </a:r>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1</a:t>
            </a:fld>
            <a:endParaRPr lang="en-US"/>
          </a:p>
        </p:txBody>
      </p:sp>
    </p:spTree>
    <p:extLst>
      <p:ext uri="{BB962C8B-B14F-4D97-AF65-F5344CB8AC3E}">
        <p14:creationId xmlns:p14="http://schemas.microsoft.com/office/powerpoint/2010/main" val="400313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Networks</a:t>
            </a:r>
            <a:r>
              <a:rPr lang="en-US" baseline="0" dirty="0" smtClean="0"/>
              <a:t> arise naturally in social systems. Each individual entity in the social system has its own properties. Such individuals can also influence the properties of other individuals that they interact with. And such interaction of those individuals also varies from individual to individual. As a result of different interaction of individuals, complicated </a:t>
            </a:r>
            <a:r>
              <a:rPr lang="en-US" baseline="0" dirty="0" err="1" smtClean="0"/>
              <a:t>behaviours</a:t>
            </a:r>
            <a:r>
              <a:rPr lang="en-US" baseline="0" dirty="0" smtClean="0"/>
              <a:t> can arise from such interactions and network might properties that are quiet un predictable from individual properties of the individuals.</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study</a:t>
            </a:r>
            <a:r>
              <a:rPr lang="en-GB" baseline="0" dirty="0" smtClean="0"/>
              <a:t> the evolution of cascading disaster spreading in various small world networks.</a:t>
            </a:r>
            <a:endParaRPr lang="en-GB" dirty="0" smtClean="0"/>
          </a:p>
          <a:p>
            <a:endParaRPr lang="en-GB" dirty="0" smtClean="0"/>
          </a:p>
          <a:p>
            <a:r>
              <a:rPr lang="en-GB" dirty="0" smtClean="0"/>
              <a:t>In our work, we use</a:t>
            </a:r>
            <a:r>
              <a:rPr lang="en-GB" baseline="0" dirty="0" smtClean="0"/>
              <a:t> </a:t>
            </a:r>
            <a:r>
              <a:rPr lang="en-GB" baseline="0" dirty="0" smtClean="0"/>
              <a:t>a robustness metric and use it to study robustness of </a:t>
            </a:r>
            <a:r>
              <a:rPr lang="en-GB" baseline="0" dirty="0" smtClean="0"/>
              <a:t>Social Networks. </a:t>
            </a:r>
            <a:r>
              <a:rPr lang="en-GB" baseline="0" dirty="0" smtClean="0"/>
              <a:t>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a:t>
            </a:r>
            <a:r>
              <a:rPr lang="en-GB" baseline="0" dirty="0" smtClean="0"/>
              <a:t>most models, </a:t>
            </a:r>
            <a:r>
              <a:rPr lang="en-GB" baseline="0" dirty="0" smtClean="0"/>
              <a:t>we interpret the spread of disease from one city to </a:t>
            </a:r>
            <a:r>
              <a:rPr lang="en-GB" baseline="0" dirty="0" smtClean="0"/>
              <a:t>another.</a:t>
            </a:r>
            <a:endParaRPr lang="en-GB" baseline="0" dirty="0" smtClean="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r>
              <a:rPr lang="en-GB" baseline="0" dirty="0" smtClean="0"/>
              <a:t>.</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14</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Single Node Failure Scenario</a:t>
            </a:r>
            <a:endParaRPr lang="en-US" dirty="0"/>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Evolution of cascading disaster spreading is studied in various small world networks</a:t>
            </a:r>
          </a:p>
          <a:p>
            <a:pPr>
              <a:buFont typeface="Wingdings" panose="05000000000000000000" pitchFamily="2" charset="2"/>
              <a:buChar char="Ø"/>
            </a:pPr>
            <a:r>
              <a:rPr lang="en-GB" dirty="0"/>
              <a:t>Determine Robustness of Social Networks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smtClean="0"/>
              </a:p>
              <a:p>
                <a:pPr>
                  <a:buFont typeface="Wingdings" panose="05000000000000000000" pitchFamily="2" charset="2"/>
                  <a:buChar char="Ø"/>
                </a:pPr>
                <a:r>
                  <a:rPr lang="en-US"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oMath>
                </a14:m>
                <a:r>
                  <a:rPr lang="en-US" dirty="0" smtClean="0"/>
                  <a:t>represents </a:t>
                </a:r>
                <a:r>
                  <a:rPr lang="en-US" dirty="0" smtClean="0"/>
                  <a:t>individual i’s health</a:t>
                </a:r>
              </a:p>
              <a:p>
                <a:pPr>
                  <a:buFont typeface="Wingdings" panose="05000000000000000000" pitchFamily="2" charset="2"/>
                  <a:buChar char="Ø"/>
                </a:pPr>
                <a:r>
                  <a:rPr lang="en-US" dirty="0" smtClean="0"/>
                  <a:t>Every individual tries to reject some disturbance.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r>
                      <a:rPr lang="en-GB" b="0" i="0" smtClean="0">
                        <a:latin typeface="Cambria Math" panose="02040503050406030204" pitchFamily="18" charset="0"/>
                      </a:rPr>
                      <m:t> </m:t>
                    </m:r>
                  </m:oMath>
                </a14:m>
                <a:r>
                  <a:rPr lang="en-US" dirty="0" smtClean="0"/>
                  <a:t>represents </a:t>
                </a:r>
                <a:r>
                  <a:rPr lang="en-US" dirty="0" smtClean="0"/>
                  <a:t>one’s capability</a:t>
                </a:r>
              </a:p>
              <a:p>
                <a:pPr>
                  <a:buFont typeface="Wingdings" panose="05000000000000000000" pitchFamily="2" charset="2"/>
                  <a:buChar char="Ø"/>
                </a:pPr>
                <a:r>
                  <a:rPr lang="en-US" dirty="0" smtClean="0"/>
                  <a:t> </a:t>
                </a:r>
                <a14:m>
                  <m:oMath xmlns:m="http://schemas.openxmlformats.org/officeDocument/2006/math">
                    <m:r>
                      <m:rPr>
                        <m:sty m:val="p"/>
                      </m:rPr>
                      <a:rPr lang="en-GB" b="0" i="0" smtClean="0">
                        <a:latin typeface="Cambria Math" panose="02040503050406030204" pitchFamily="18" charset="0"/>
                      </a:rPr>
                      <m:t>Θ</m:t>
                    </m:r>
                  </m:oMath>
                </a14:m>
                <a:r>
                  <a:rPr lang="en-US" dirty="0" smtClean="0"/>
                  <a:t> is </a:t>
                </a:r>
                <a:r>
                  <a:rPr lang="en-US" dirty="0" smtClean="0"/>
                  <a:t>a sigmoid function to keep numerical bound on health value</a:t>
                </a:r>
              </a:p>
              <a:p>
                <a:pPr>
                  <a:buFont typeface="Wingdings" panose="05000000000000000000" pitchFamily="2" charset="2"/>
                  <a:buChar char="Ø"/>
                </a:pPr>
                <a:r>
                  <a:rPr lang="en-US"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𝑖𝑗</m:t>
                        </m:r>
                      </m:sub>
                    </m:sSub>
                  </m:oMath>
                </a14:m>
                <a:r>
                  <a:rPr lang="en-US" dirty="0" smtClean="0"/>
                  <a:t>represents </a:t>
                </a:r>
                <a:r>
                  <a:rPr lang="en-US" dirty="0" smtClean="0"/>
                  <a:t>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𝑗</m:t>
                            </m:r>
                          </m:sub>
                        </m:sSub>
                      </m:e>
                    </m:d>
                  </m:oMath>
                </a14:m>
                <a:r>
                  <a:rPr lang="en-US" dirty="0" smtClean="0"/>
                  <a:t>represents </a:t>
                </a:r>
                <a:r>
                  <a:rPr lang="en-US" dirty="0" smtClean="0"/>
                  <a:t>the explain away effect</a:t>
                </a:r>
              </a:p>
              <a:p>
                <a:pPr>
                  <a:buFont typeface="Wingdings" panose="05000000000000000000" pitchFamily="2" charset="2"/>
                  <a:buChar char="Ø"/>
                </a:pPr>
                <a:r>
                  <a:rPr lang="en-US" dirty="0" smtClean="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r>
                          <a:rPr lang="en-GB" b="0" i="1" smtClean="0">
                            <a:latin typeface="Cambria Math" panose="02040503050406030204" pitchFamily="18" charset="0"/>
                          </a:rPr>
                          <m:t>𝛽</m:t>
                        </m:r>
                        <m:sSub>
                          <m:sSubPr>
                            <m:ctrlPr>
                              <a:rPr lang="en-GB" b="0" i="1" smtClean="0">
                                <a:latin typeface="Cambria Math" panose="02040503050406030204" pitchFamily="18" charset="0"/>
                              </a:rPr>
                            </m:ctrlPr>
                          </m:sSubPr>
                          <m:e>
                            <m:r>
                              <m:rPr>
                                <m:sty m:val="p"/>
                              </m:rPr>
                              <a:rPr lang="en-GB" b="0" i="1" smtClean="0">
                                <a:latin typeface="Cambria Math" panose="02040503050406030204" pitchFamily="18" charset="0"/>
                              </a:rPr>
                              <m:t>t</m:t>
                            </m:r>
                          </m:e>
                          <m:sub>
                            <m:r>
                              <a:rPr lang="en-GB" b="0" i="1" smtClean="0">
                                <a:latin typeface="Cambria Math" panose="02040503050406030204" pitchFamily="18" charset="0"/>
                              </a:rPr>
                              <m:t>𝑗𝑖</m:t>
                            </m:r>
                          </m:sub>
                        </m:sSub>
                      </m:sup>
                    </m:sSup>
                  </m:oMath>
                </a14:m>
                <a:r>
                  <a:rPr lang="en-US" dirty="0" smtClean="0"/>
                  <a:t>represents </a:t>
                </a:r>
                <a:r>
                  <a:rPr lang="en-US" dirty="0" smtClean="0"/>
                  <a:t>the gain of the propagation channel</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a:stretch>
              </a:blipFill>
            </p:spPr>
            <p:txBody>
              <a:bodyPr/>
              <a:lstStyle/>
              <a:p>
                <a:r>
                  <a:rPr lang="en-GB">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59" y="1845733"/>
            <a:ext cx="4463583" cy="979109"/>
          </a:xfrm>
          <a:prstGeom prst="rect">
            <a:avLst/>
          </a:prstGeom>
        </p:spPr>
      </p:pic>
    </p:spTree>
    <p:extLst>
      <p:ext uri="{BB962C8B-B14F-4D97-AF65-F5344CB8AC3E}">
        <p14:creationId xmlns:p14="http://schemas.microsoft.com/office/powerpoint/2010/main" val="114884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14:m>
                  <m:oMath xmlns:m="http://schemas.openxmlformats.org/officeDocument/2006/math">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𝑖</m:t>
                            </m:r>
                          </m:sub>
                        </m:sSub>
                      </m:num>
                      <m:den>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den>
                    </m:f>
                  </m:oMath>
                </a14:m>
                <a:endParaRPr lang="en-US" sz="2000" dirty="0" smtClean="0"/>
              </a:p>
              <a:p>
                <a:pPr lvl="1">
                  <a:buFont typeface="Wingdings" panose="05000000000000000000" pitchFamily="2" charset="2"/>
                  <a:buChar char="Ø"/>
                </a:pPr>
                <a:r>
                  <a:rPr lang="en-US" dirty="0" smtClean="0"/>
                  <a:t>Disturbance from neighbors </a:t>
                </a:r>
                <a:endParaRPr lang="en-US" dirty="0"/>
              </a:p>
              <a:p>
                <a:pPr lvl="3">
                  <a:buFont typeface="Wingdings" panose="05000000000000000000" pitchFamily="2" charset="2"/>
                  <a:buChar char="Ø"/>
                </a:pPr>
                <a:endParaRPr lang="en-US" dirty="0" smtClean="0"/>
              </a:p>
              <a:p>
                <a:pPr lvl="3">
                  <a:buFont typeface="Wingdings" panose="05000000000000000000" pitchFamily="2" charset="2"/>
                  <a:buChar char="Ø"/>
                </a:pPr>
                <a:endParaRPr lang="en-US" dirty="0" smtClean="0"/>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2576"/>
                </a:stretch>
              </a:blipFill>
            </p:spPr>
            <p:txBody>
              <a:bodyPr/>
              <a:lstStyle/>
              <a:p>
                <a:r>
                  <a:rPr lang="en-GB">
                    <a:noFill/>
                  </a:rPr>
                  <a:t> </a:t>
                </a:r>
              </a:p>
            </p:txBody>
          </p:sp>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9424" t="6140" r="-1836" b="8378"/>
          <a:stretch/>
        </p:blipFill>
        <p:spPr>
          <a:xfrm>
            <a:off x="1518557" y="2971800"/>
            <a:ext cx="2220686" cy="669471"/>
          </a:xfrm>
          <a:prstGeom prst="rect">
            <a:avLst/>
          </a:prstGeom>
        </p:spPr>
      </p:pic>
    </p:spTree>
    <p:extLst>
      <p:ext uri="{BB962C8B-B14F-4D97-AF65-F5344CB8AC3E}">
        <p14:creationId xmlns:p14="http://schemas.microsoft.com/office/powerpoint/2010/main" val="2263920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750</TotalTime>
  <Words>1025</Words>
  <Application>Microsoft Office PowerPoint</Application>
  <PresentationFormat>On-screen Show (4:3)</PresentationFormat>
  <Paragraphs>126</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Retrospect</vt:lpstr>
      <vt:lpstr>Robustness Analysis of Social Networks under Single Node Failure Scenario</vt:lpstr>
      <vt:lpstr>Networked society</vt:lpstr>
      <vt:lpstr>Research Problem</vt:lpstr>
      <vt:lpstr>Relevant Works</vt:lpstr>
      <vt:lpstr>Networked models</vt:lpstr>
      <vt:lpstr>Assumptions</vt:lpstr>
      <vt:lpstr>Model</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93</cp:revision>
  <dcterms:created xsi:type="dcterms:W3CDTF">2015-12-05T06:11:21Z</dcterms:created>
  <dcterms:modified xsi:type="dcterms:W3CDTF">2015-12-15T14:59:06Z</dcterms:modified>
</cp:coreProperties>
</file>