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61" r:id="rId2"/>
    <p:sldId id="263" r:id="rId3"/>
    <p:sldId id="262" r:id="rId4"/>
    <p:sldId id="264" r:id="rId5"/>
    <p:sldId id="265" r:id="rId6"/>
    <p:sldId id="266" r:id="rId7"/>
    <p:sldId id="273" r:id="rId8"/>
    <p:sldId id="267" r:id="rId9"/>
    <p:sldId id="268" r:id="rId10"/>
    <p:sldId id="272" r:id="rId11"/>
    <p:sldId id="271" r:id="rId12"/>
    <p:sldId id="270" r:id="rId13"/>
    <p:sldId id="27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73" d="100"/>
          <a:sy n="73" d="100"/>
        </p:scale>
        <p:origin x="-2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12/13/15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definition of a network</a:t>
            </a:r>
            <a:r>
              <a:rPr lang="en-US" baseline="0" dirty="0" smtClean="0"/>
              <a:t> - </a:t>
            </a:r>
            <a:r>
              <a:rPr lang="en-US" dirty="0" smtClean="0"/>
              <a:t>Each individual has a desired behavior on his own,</a:t>
            </a:r>
            <a:r>
              <a:rPr lang="en-US" baseline="0" dirty="0" smtClean="0"/>
              <a:t> but we are constantly affected by behavior of people around us. Each block of a city has its local authority and they are linked to other blocks. Each city operates on its own but is connected to other cities. And so on</a:t>
            </a:r>
          </a:p>
          <a:p>
            <a:endParaRPr lang="en-US" baseline="0" dirty="0" smtClean="0"/>
          </a:p>
          <a:p>
            <a:r>
              <a:rPr lang="en-US" baseline="0" dirty="0" smtClean="0"/>
              <a:t>More complicated than each individual</a:t>
            </a:r>
          </a:p>
          <a:p>
            <a:endParaRPr lang="en-US" baseline="0" dirty="0" smtClean="0"/>
          </a:p>
          <a:p>
            <a:r>
              <a:rPr lang="en-US" baseline="0" dirty="0" smtClean="0"/>
              <a:t>We live in a networked world but are they perfect? What happens if one doesn’t do his job. Important to see because otherwise we unknowingly depend upon one person/ entity too </a:t>
            </a:r>
            <a:r>
              <a:rPr lang="en-US" baseline="0" dirty="0" err="1" smtClean="0"/>
              <a:t>muc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6</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-We don’t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13</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12/13/15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12/13/15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12/13/15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Different </a:t>
            </a:r>
            <a:r>
              <a:rPr lang="en-US" dirty="0"/>
              <a:t>Attack Models</a:t>
            </a:r>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96985" y="1737361"/>
            <a:ext cx="3544560" cy="3970318"/>
          </a:xfrm>
          <a:prstGeom prst="rect">
            <a:avLst/>
          </a:prstGeom>
          <a:noFill/>
        </p:spPr>
        <p:txBody>
          <a:bodyPr wrap="none" rtlCol="0">
            <a:spAutoFit/>
          </a:bodyPr>
          <a:lstStyle/>
          <a:p>
            <a:pPr>
              <a:buFont typeface="Wingdings" panose="05000000000000000000" pitchFamily="2" charset="2"/>
              <a:buChar char="Ø"/>
            </a:pPr>
            <a:r>
              <a:rPr lang="en-US" dirty="0" smtClean="0"/>
              <a:t>Represents the damage plot</a:t>
            </a:r>
            <a:br>
              <a:rPr lang="en-US" dirty="0" smtClean="0"/>
            </a:br>
            <a:r>
              <a:rPr lang="en-US" dirty="0" smtClean="0"/>
              <a:t>for each of the network</a:t>
            </a:r>
            <a:br>
              <a:rPr lang="en-US" dirty="0" smtClean="0"/>
            </a:br>
            <a:endParaRPr lang="en-US" dirty="0"/>
          </a:p>
          <a:p>
            <a:pPr>
              <a:buFont typeface="Wingdings" panose="05000000000000000000" pitchFamily="2" charset="2"/>
              <a:buChar char="Ø"/>
            </a:pPr>
            <a:r>
              <a:rPr lang="en-US" dirty="0" smtClean="0"/>
              <a:t>This quantifies the robustness</a:t>
            </a:r>
            <a:br>
              <a:rPr lang="en-US" dirty="0" smtClean="0"/>
            </a:br>
            <a:r>
              <a:rPr lang="en-US" dirty="0" smtClean="0"/>
              <a:t>of network in each iteration</a:t>
            </a:r>
            <a:br>
              <a:rPr lang="en-US" dirty="0" smtClean="0"/>
            </a:br>
            <a:endParaRPr lang="en-US" dirty="0"/>
          </a:p>
          <a:p>
            <a:pPr>
              <a:buFont typeface="Wingdings" panose="05000000000000000000" pitchFamily="2" charset="2"/>
              <a:buChar char="Ø"/>
            </a:pPr>
            <a:r>
              <a:rPr lang="en-US" dirty="0" smtClean="0"/>
              <a:t>It is calculated as the are between</a:t>
            </a:r>
            <a:br>
              <a:rPr lang="en-US" dirty="0" smtClean="0"/>
            </a:br>
            <a:r>
              <a:rPr lang="en-US" dirty="0" smtClean="0"/>
              <a:t>two neighboring plots</a:t>
            </a:r>
            <a:br>
              <a:rPr lang="en-US" dirty="0" smtClean="0"/>
            </a:br>
            <a:endParaRPr lang="en-US" dirty="0"/>
          </a:p>
          <a:p>
            <a:pPr>
              <a:buFont typeface="Wingdings" panose="05000000000000000000" pitchFamily="2" charset="2"/>
              <a:buChar char="Ø"/>
            </a:pPr>
            <a:r>
              <a:rPr lang="en-US" dirty="0" smtClean="0"/>
              <a:t>Bigger are signifies more damage</a:t>
            </a:r>
            <a:br>
              <a:rPr lang="en-US" dirty="0" smtClean="0"/>
            </a:br>
            <a:r>
              <a:rPr lang="en-US" dirty="0" smtClean="0"/>
              <a:t>occurs in that iteration</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560806"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4176998" y="3429809"/>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6020401" y="2170974"/>
            <a:ext cx="3416320" cy="3693319"/>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a:t>
            </a:r>
            <a:br>
              <a:rPr lang="en-US" dirty="0" smtClean="0"/>
            </a:br>
            <a:endParaRPr lang="en-US" dirty="0"/>
          </a:p>
          <a:p>
            <a:pPr>
              <a:buFont typeface="Wingdings" panose="05000000000000000000" pitchFamily="2" charset="2"/>
              <a:buChar char="Ø"/>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a:t>
            </a:r>
            <a:endParaRPr lang="en-US" dirty="0"/>
          </a:p>
          <a:p>
            <a:pPr>
              <a:buFont typeface="Wingdings" panose="05000000000000000000" pitchFamily="2" charset="2"/>
              <a:buChar char="Ø"/>
            </a:pPr>
            <a:r>
              <a:rPr lang="en-US" dirty="0" smtClean="0"/>
              <a:t>The metric is weighted, and transcends many domains of flow networks like power flow, gas flow or any other flow networks that possibly encounters cascading failure</a:t>
            </a:r>
            <a:endParaRPr lang="en-US" dirty="0"/>
          </a:p>
          <a:p>
            <a:pPr>
              <a:buFont typeface="Wingdings" panose="05000000000000000000" pitchFamily="2" charset="2"/>
              <a:buChar char="Ø"/>
            </a:pPr>
            <a:r>
              <a:rPr lang="en-US" dirty="0" smtClean="0"/>
              <a:t>With this tool, one can come up with better protection strategy because we are finally looking at optimizing the robustness metric of our previous page</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r>
              <a:rPr lang="en-US" dirty="0" smtClean="0"/>
              <a:t>It is easy to model individual participants in a system and then find their inter relation rather than trying to figure out everything at once.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solidFill>
                  <a:srgbClr val="00B050"/>
                </a:solidFill>
              </a:rPr>
              <a:t>The structure plays rather critical role</a:t>
            </a:r>
          </a:p>
          <a:p>
            <a:pPr lvl="1">
              <a:buFont typeface="Wingdings" panose="05000000000000000000" pitchFamily="2" charset="2"/>
              <a:buChar char="Ø"/>
            </a:pPr>
            <a:r>
              <a:rPr lang="en-US" dirty="0" smtClean="0">
                <a:solidFill>
                  <a:srgbClr val="00B050"/>
                </a:solidFill>
              </a:rPr>
              <a:t>We explore exactly how critical this parameter in some of the well-known networks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a:endParaRPr lang="en-US" dirty="0" smtClean="0"/>
              </a:p>
              <a:p>
                <a:pPr>
                  <a:buFont typeface="Wingdings" panose="05000000000000000000" pitchFamily="2" charset="2"/>
                  <a:buChar char="Ø"/>
                </a:pPr>
                <a14:m/>
                <a:r>
                  <a:rPr lang="en-US" dirty="0" smtClean="0"/>
                  <a:t> represents individual i’s health</a:t>
                </a:r>
              </a:p>
              <a:p>
                <a:pPr>
                  <a:buFont typeface="Wingdings" panose="05000000000000000000" pitchFamily="2" charset="2"/>
                  <a:buChar char="Ø"/>
                </a:pPr>
                <a:r>
                  <a:rPr lang="en-US" dirty="0" smtClean="0"/>
                  <a:t>Every individual tries to reject some disturbance. </a:t>
                </a:r>
                <a14:m/>
                <a:r>
                  <a:rPr lang="en-US" dirty="0" smtClean="0"/>
                  <a:t> represents one’s capability</a:t>
                </a:r>
              </a:p>
              <a:p>
                <a:pPr>
                  <a:buFont typeface="Wingdings" panose="05000000000000000000" pitchFamily="2" charset="2"/>
                  <a:buChar char="Ø"/>
                </a:pPr>
                <a14:m/>
                <a:r>
                  <a:rPr lang="en-US" dirty="0" smtClean="0"/>
                  <a:t> is a sigmoid function to keep numerical bound on health value</a:t>
                </a:r>
              </a:p>
              <a:p>
                <a:pPr>
                  <a:buFont typeface="Wingdings" panose="05000000000000000000" pitchFamily="2" charset="2"/>
                  <a:buChar char="Ø"/>
                </a:pPr>
                <a14:m/>
                <a:r>
                  <a:rPr lang="en-US" dirty="0" smtClean="0"/>
                  <a:t> represents the strength of connection between </a:t>
                </a:r>
                <a:r>
                  <a:rPr lang="en-US" dirty="0" err="1" smtClean="0"/>
                  <a:t>i</a:t>
                </a:r>
                <a:r>
                  <a:rPr lang="en-US" dirty="0" smtClean="0"/>
                  <a:t> and j</a:t>
                </a:r>
              </a:p>
              <a:p>
                <a:pPr>
                  <a:buFont typeface="Wingdings" panose="05000000000000000000" pitchFamily="2" charset="2"/>
                  <a:buChar char="Ø"/>
                </a:pPr>
                <a14:m/>
                <a:r>
                  <a:rPr lang="en-US" dirty="0" smtClean="0"/>
                  <a:t> represents the explain away effect</a:t>
                </a:r>
              </a:p>
              <a:p>
                <a:pPr>
                  <a:buFont typeface="Wingdings" panose="05000000000000000000" pitchFamily="2" charset="2"/>
                  <a:buChar char="Ø"/>
                </a:pPr>
                <a14:m/>
                <a:r>
                  <a:rPr lang="en-US" dirty="0" smtClean="0"/>
                  <a:t> represents the gain of the propagation channel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t="-152"/>
                </a:stretch>
              </a:blipFill>
            </p:spPr>
            <p:txBody>
              <a:bodyPr/>
              <a:lstStyle/>
              <a:p>
                <a:r>
                  <a:rPr lang="en-US">
                    <a:noFill/>
                  </a:rPr>
                  <a:t> </a:t>
                </a:r>
              </a:p>
            </p:txBody>
          </p:sp>
        </mc:Fallback>
      </mc:AlternateContent>
    </p:spTree>
    <p:extLst>
      <p:ext uri="{BB962C8B-B14F-4D97-AF65-F5344CB8AC3E}">
        <p14:creationId xmlns:p14="http://schemas.microsoft.com/office/powerpoint/2010/main" val="11488435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14:m/>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14:m/>
                <a:endParaRPr lang="en-US" dirty="0" smtClean="0"/>
              </a:p>
              <a:p>
                <a:pPr lvl="2">
                  <a:buFont typeface="Wingdings" panose="05000000000000000000" pitchFamily="2" charset="2"/>
                  <a:buChar char="Ø"/>
                </a:pPr>
                <a14:m/>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313981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14:m/>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14:m/>
                <a:endParaRPr lang="en-US" dirty="0" smtClean="0"/>
              </a:p>
              <a:p>
                <a:pPr lvl="2">
                  <a:buFont typeface="Wingdings" panose="05000000000000000000" pitchFamily="2" charset="2"/>
                  <a:buChar char="Ø"/>
                </a:pPr>
                <a14:m/>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263920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a:t>
            </a:r>
            <a:r>
              <a:rPr lang="en-US" dirty="0" smtClean="0"/>
              <a:t>-world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a:t>
            </a:r>
            <a:r>
              <a:rPr lang="en-US" dirty="0" err="1"/>
              <a:t>W</a:t>
            </a:r>
            <a:r>
              <a:rPr lang="en-US" dirty="0" err="1" smtClean="0"/>
              <a:t>attson-Strogatz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degree of rewiring</a:t>
            </a:r>
            <a:br>
              <a:rPr lang="en-US" dirty="0" smtClean="0"/>
            </a:br>
            <a:endParaRPr lang="en-US" dirty="0"/>
          </a:p>
          <a:p>
            <a:pPr>
              <a:buFont typeface="Wingdings" panose="05000000000000000000" pitchFamily="2" charset="2"/>
              <a:buChar char="Ø"/>
            </a:pPr>
            <a:r>
              <a:rPr lang="en-US" dirty="0" smtClean="0"/>
              <a:t>Beta=0 signifies ideas small-</a:t>
            </a:r>
            <a:br>
              <a:rPr lang="en-US" dirty="0" smtClean="0"/>
            </a:br>
            <a:r>
              <a:rPr lang="en-US" dirty="0" smtClean="0"/>
              <a:t>world</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200</TotalTime>
  <Words>1115</Words>
  <Application>Microsoft Macintosh PowerPoint</Application>
  <PresentationFormat>On-screen Show (4:3)</PresentationFormat>
  <Paragraphs>117</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Robustness Analysis of Social Networks under Different Attack Models</vt:lpstr>
      <vt:lpstr>Networked society</vt:lpstr>
      <vt:lpstr>Networked models</vt:lpstr>
      <vt:lpstr>Assumptions</vt:lpstr>
      <vt:lpstr>Model</vt:lpstr>
      <vt:lpstr>Implementation</vt:lpstr>
      <vt:lpstr>Implementation</vt:lpstr>
      <vt:lpstr>Results and their interpretations.</vt:lpstr>
      <vt:lpstr>Small-world Networks</vt:lpstr>
      <vt:lpstr>Evolution Plot</vt:lpstr>
      <vt:lpstr>Average Node Health </vt:lpstr>
      <vt:lpstr>Robustness Metric</vt:lpstr>
      <vt:lpstr>Conclusion</vt:lpstr>
    </vt:vector>
  </TitlesOfParts>
  <Company>JUB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Manish Thapa</cp:lastModifiedBy>
  <cp:revision>32</cp:revision>
  <dcterms:created xsi:type="dcterms:W3CDTF">2015-12-05T06:11:21Z</dcterms:created>
  <dcterms:modified xsi:type="dcterms:W3CDTF">2015-12-13T13:16:46Z</dcterms:modified>
</cp:coreProperties>
</file>