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61" r:id="rId2"/>
    <p:sldId id="263" r:id="rId3"/>
    <p:sldId id="276" r:id="rId4"/>
    <p:sldId id="275" r:id="rId5"/>
    <p:sldId id="262" r:id="rId6"/>
    <p:sldId id="264" r:id="rId7"/>
    <p:sldId id="265" r:id="rId8"/>
    <p:sldId id="266" r:id="rId9"/>
    <p:sldId id="273" r:id="rId10"/>
    <p:sldId id="267" r:id="rId11"/>
    <p:sldId id="268" r:id="rId12"/>
    <p:sldId id="272" r:id="rId13"/>
    <p:sldId id="271" r:id="rId14"/>
    <p:sldId id="270" r:id="rId15"/>
    <p:sldId id="274" r:id="rId16"/>
    <p:sldId id="27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72" autoAdjust="0"/>
  </p:normalViewPr>
  <p:slideViewPr>
    <p:cSldViewPr snapToGrid="0" snapToObjects="1">
      <p:cViewPr varScale="1">
        <p:scale>
          <a:sx n="59" d="100"/>
          <a:sy n="59" d="100"/>
        </p:scale>
        <p:origin x="115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88FFC7-8966-4ECA-A355-BC3091E12B73}" type="datetimeFigureOut">
              <a:rPr lang="en-US" smtClean="0"/>
              <a:t>12/15/2015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4AD66-8E5C-48F9-B0A6-E353D58EB762}" type="slidenum">
              <a:rPr lang="en-US" smtClean="0"/>
              <a:t>‹#›</a:t>
            </a:fld>
            <a:endParaRPr lang="en-US"/>
          </a:p>
        </p:txBody>
      </p:sp>
    </p:spTree>
    <p:extLst>
      <p:ext uri="{BB962C8B-B14F-4D97-AF65-F5344CB8AC3E}">
        <p14:creationId xmlns:p14="http://schemas.microsoft.com/office/powerpoint/2010/main" val="110626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E4AD66-8E5C-48F9-B0A6-E353D58EB762}" type="slidenum">
              <a:rPr lang="en-US" smtClean="0"/>
              <a:t>1</a:t>
            </a:fld>
            <a:endParaRPr lang="en-US"/>
          </a:p>
        </p:txBody>
      </p:sp>
    </p:spTree>
    <p:extLst>
      <p:ext uri="{BB962C8B-B14F-4D97-AF65-F5344CB8AC3E}">
        <p14:creationId xmlns:p14="http://schemas.microsoft.com/office/powerpoint/2010/main" val="4003133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Networks</a:t>
            </a:r>
            <a:r>
              <a:rPr lang="en-US" baseline="0" dirty="0" smtClean="0"/>
              <a:t> arise naturally in social systems. Each individual entity in the social system has its own properties. Such individuals can also influence the properties of other individuals that they interact with. And such interaction of those individuals also varies from individual to individual. As a result of different interaction of individuals, complicated </a:t>
            </a:r>
            <a:r>
              <a:rPr lang="en-US" baseline="0" dirty="0" err="1" smtClean="0"/>
              <a:t>behaviours</a:t>
            </a:r>
            <a:r>
              <a:rPr lang="en-US" baseline="0" dirty="0" smtClean="0"/>
              <a:t> can arise from such interactions and network might properties that are quiet un predictable from individual properties of the individuals.</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2</a:t>
            </a:fld>
            <a:endParaRPr lang="en-US"/>
          </a:p>
        </p:txBody>
      </p:sp>
    </p:spTree>
    <p:extLst>
      <p:ext uri="{BB962C8B-B14F-4D97-AF65-F5344CB8AC3E}">
        <p14:creationId xmlns:p14="http://schemas.microsoft.com/office/powerpoint/2010/main" val="3249882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study</a:t>
            </a:r>
            <a:r>
              <a:rPr lang="en-GB" baseline="0" dirty="0" smtClean="0"/>
              <a:t> the evolution of cascading disaster spreading in various small </a:t>
            </a:r>
            <a:r>
              <a:rPr lang="en-GB" baseline="0" smtClean="0"/>
              <a:t>world networks.</a:t>
            </a:r>
            <a:endParaRPr lang="en-GB" dirty="0" smtClean="0"/>
          </a:p>
          <a:p>
            <a:endParaRPr lang="en-GB" dirty="0" smtClean="0"/>
          </a:p>
          <a:p>
            <a:r>
              <a:rPr lang="en-GB" dirty="0" smtClean="0"/>
              <a:t>In our work, we use</a:t>
            </a:r>
            <a:r>
              <a:rPr lang="en-GB" baseline="0" dirty="0" smtClean="0"/>
              <a:t> </a:t>
            </a:r>
            <a:r>
              <a:rPr lang="en-GB" baseline="0" dirty="0" smtClean="0"/>
              <a:t>a robustness metric and use it to study robustness of </a:t>
            </a:r>
            <a:r>
              <a:rPr lang="en-GB" baseline="0" dirty="0" smtClean="0"/>
              <a:t>Social Networks. </a:t>
            </a:r>
            <a:r>
              <a:rPr lang="en-GB" baseline="0" dirty="0" smtClean="0"/>
              <a:t>We use the cascading model by </a:t>
            </a:r>
            <a:r>
              <a:rPr lang="en-GB" baseline="0" dirty="0" err="1" smtClean="0"/>
              <a:t>Lubos</a:t>
            </a:r>
            <a:r>
              <a:rPr lang="en-GB" baseline="0" dirty="0" smtClean="0"/>
              <a:t> et. al. to model the evolution of disease spread. </a:t>
            </a:r>
          </a:p>
          <a:p>
            <a:endParaRPr lang="en-GB" baseline="0" dirty="0" smtClean="0"/>
          </a:p>
          <a:p>
            <a:r>
              <a:rPr lang="en-GB" baseline="0" dirty="0" smtClean="0"/>
              <a:t>Rather than trying to model evolution of epidemic within a given population, as done by the </a:t>
            </a:r>
            <a:r>
              <a:rPr lang="en-GB" baseline="0" dirty="0" smtClean="0"/>
              <a:t>most models, </a:t>
            </a:r>
            <a:r>
              <a:rPr lang="en-GB" baseline="0" dirty="0" smtClean="0"/>
              <a:t>we interpret the spread of disease from one city to </a:t>
            </a:r>
            <a:r>
              <a:rPr lang="en-GB" baseline="0" dirty="0" smtClean="0"/>
              <a:t>another.</a:t>
            </a:r>
            <a:endParaRPr lang="en-GB" baseline="0" dirty="0" smtClean="0"/>
          </a:p>
        </p:txBody>
      </p:sp>
      <p:sp>
        <p:nvSpPr>
          <p:cNvPr id="4" name="Slide Number Placeholder 3"/>
          <p:cNvSpPr>
            <a:spLocks noGrp="1"/>
          </p:cNvSpPr>
          <p:nvPr>
            <p:ph type="sldNum" sz="quarter" idx="10"/>
          </p:nvPr>
        </p:nvSpPr>
        <p:spPr/>
        <p:txBody>
          <a:bodyPr/>
          <a:lstStyle/>
          <a:p>
            <a:fld id="{0FE4AD66-8E5C-48F9-B0A6-E353D58EB762}" type="slidenum">
              <a:rPr lang="en-US" smtClean="0"/>
              <a:t>3</a:t>
            </a:fld>
            <a:endParaRPr lang="en-US"/>
          </a:p>
        </p:txBody>
      </p:sp>
    </p:spTree>
    <p:extLst>
      <p:ext uri="{BB962C8B-B14F-4D97-AF65-F5344CB8AC3E}">
        <p14:creationId xmlns:p14="http://schemas.microsoft.com/office/powerpoint/2010/main" val="192866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SIR</a:t>
            </a:r>
            <a:r>
              <a:rPr lang="en-GB" baseline="0" dirty="0" smtClean="0"/>
              <a:t> and SIS models are based on compartmentalization of the whole population into respectively two or three compartments and study the evolution of number of individuals in each compartments. Correspondingly they use two or three differential equations to model population dynamic. These models have the disadvantage that they cannot account for the dynamics that may arise due to individual behaviour</a:t>
            </a:r>
            <a:r>
              <a:rPr lang="en-GB" baseline="0" dirty="0" smtClean="0"/>
              <a:t>.</a:t>
            </a:r>
          </a:p>
          <a:p>
            <a:endParaRPr lang="en-GB" baseline="0" dirty="0" smtClean="0"/>
          </a:p>
          <a:p>
            <a:r>
              <a:rPr lang="en-GB" baseline="0" dirty="0" smtClean="0"/>
              <a:t>Network Theory Based models try to capture the transfer of disease from one individual to another and study the dynamics of evolution of the epidemics. Based on the method of simulation of spread of disease, different methods are used. In one of the models, rate with which a node gets infected is equal to product of transmission rate and number of infected neighbours. In one of the models, a randomly chosen vertex can probabilistically infect any or all of its neighbours.</a:t>
            </a:r>
          </a:p>
          <a:p>
            <a:endParaRPr lang="en-GB" dirty="0"/>
          </a:p>
        </p:txBody>
      </p:sp>
      <p:sp>
        <p:nvSpPr>
          <p:cNvPr id="4" name="Slide Number Placeholder 3"/>
          <p:cNvSpPr>
            <a:spLocks noGrp="1"/>
          </p:cNvSpPr>
          <p:nvPr>
            <p:ph type="sldNum" sz="quarter" idx="10"/>
          </p:nvPr>
        </p:nvSpPr>
        <p:spPr/>
        <p:txBody>
          <a:bodyPr/>
          <a:lstStyle/>
          <a:p>
            <a:fld id="{0FE4AD66-8E5C-48F9-B0A6-E353D58EB762}" type="slidenum">
              <a:rPr lang="en-US" smtClean="0"/>
              <a:t>4</a:t>
            </a:fld>
            <a:endParaRPr lang="en-US"/>
          </a:p>
        </p:txBody>
      </p:sp>
    </p:spTree>
    <p:extLst>
      <p:ext uri="{BB962C8B-B14F-4D97-AF65-F5344CB8AC3E}">
        <p14:creationId xmlns:p14="http://schemas.microsoft.com/office/powerpoint/2010/main" val="3004335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Obvious way to model a networked society is to model it with a network. Decouples the complexity of modeling individual behavior and their </a:t>
            </a:r>
            <a:r>
              <a:rPr lang="en-US" dirty="0" err="1" smtClean="0"/>
              <a:t>interraction</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5</a:t>
            </a:fld>
            <a:endParaRPr lang="en-US"/>
          </a:p>
        </p:txBody>
      </p:sp>
    </p:spTree>
    <p:extLst>
      <p:ext uri="{BB962C8B-B14F-4D97-AF65-F5344CB8AC3E}">
        <p14:creationId xmlns:p14="http://schemas.microsoft.com/office/powerpoint/2010/main" val="3548918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before</a:t>
            </a:r>
            <a:r>
              <a:rPr lang="en-US" baseline="0" dirty="0" smtClean="0"/>
              <a:t> you think the model has too many hyper parameters let me explain you the physical meaning of the parameters and how we might sensibly set them. </a:t>
            </a:r>
          </a:p>
          <a:p>
            <a:endParaRPr lang="en-US" baseline="0" dirty="0" smtClean="0"/>
          </a:p>
          <a:p>
            <a:r>
              <a:rPr lang="en-US" baseline="0" dirty="0" smtClean="0"/>
              <a:t>Point 5 - </a:t>
            </a:r>
            <a:r>
              <a:rPr lang="en-US" dirty="0" smtClean="0"/>
              <a:t>Let us assume that two</a:t>
            </a:r>
            <a:r>
              <a:rPr lang="en-US" baseline="0" dirty="0" smtClean="0"/>
              <a:t> causes have same effect for example earthquake can make you house tremble. Same can happen if a truck hits your house. Now if you know only that you house trembled then you have equal probability of earthquake and a truck hitting your house. But if you know that there was an earthquake the then what is the probability of a truck hitting at the same time? It is much less. So knowledge about one cause explains away the effect. Here is a similar thing happening. If a node is connected to many different nodes its influence gets washed away.</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7</a:t>
            </a:fld>
            <a:endParaRPr lang="en-US"/>
          </a:p>
        </p:txBody>
      </p:sp>
    </p:spTree>
    <p:extLst>
      <p:ext uri="{BB962C8B-B14F-4D97-AF65-F5344CB8AC3E}">
        <p14:creationId xmlns:p14="http://schemas.microsoft.com/office/powerpoint/2010/main" val="4200700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decided to take the execution hit in</a:t>
            </a:r>
            <a:r>
              <a:rPr lang="en-US" baseline="0" dirty="0" smtClean="0"/>
              <a:t> exchange to</a:t>
            </a:r>
            <a:r>
              <a:rPr lang="en-US" dirty="0" smtClean="0"/>
              <a:t> this convenience.</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8</a:t>
            </a:fld>
            <a:endParaRPr lang="en-US"/>
          </a:p>
        </p:txBody>
      </p:sp>
    </p:spTree>
    <p:extLst>
      <p:ext uri="{BB962C8B-B14F-4D97-AF65-F5344CB8AC3E}">
        <p14:creationId xmlns:p14="http://schemas.microsoft.com/office/powerpoint/2010/main" val="1208198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decided to take the execution hit in</a:t>
            </a:r>
            <a:r>
              <a:rPr lang="en-US" baseline="0" dirty="0" smtClean="0"/>
              <a:t> exchange to</a:t>
            </a:r>
            <a:r>
              <a:rPr lang="en-US" dirty="0" smtClean="0"/>
              <a:t> this convenience.</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9</a:t>
            </a:fld>
            <a:endParaRPr lang="en-US"/>
          </a:p>
        </p:txBody>
      </p:sp>
    </p:spTree>
    <p:extLst>
      <p:ext uri="{BB962C8B-B14F-4D97-AF65-F5344CB8AC3E}">
        <p14:creationId xmlns:p14="http://schemas.microsoft.com/office/powerpoint/2010/main" val="1208198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don’t just look at damage the network encounters under single particular node failure, but under any arbitrary single random node failure so this tool is more practical, because in flow networks you never know which node might fail at any given time.</a:t>
            </a:r>
          </a:p>
          <a:p>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15</a:t>
            </a:fld>
            <a:endParaRPr lang="en-US"/>
          </a:p>
        </p:txBody>
      </p:sp>
    </p:spTree>
    <p:extLst>
      <p:ext uri="{BB962C8B-B14F-4D97-AF65-F5344CB8AC3E}">
        <p14:creationId xmlns:p14="http://schemas.microsoft.com/office/powerpoint/2010/main" val="2901866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982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73746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413206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133677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19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77818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87C573-6297-7F47-AFD3-756D08C72035}" type="datetimeFigureOut">
              <a:rPr lang="en-US" smtClean="0"/>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58243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87C573-6297-7F47-AFD3-756D08C72035}" type="datetimeFigureOut">
              <a:rPr lang="en-US" smtClean="0"/>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161869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87C573-6297-7F47-AFD3-756D08C72035}" type="datetimeFigureOut">
              <a:rPr lang="en-US" smtClean="0"/>
              <a:t>12/15/2015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875675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0010FE-4440-304B-A77C-893F9537241F}" type="slidenum">
              <a:rPr lang="en-US" smtClean="0"/>
              <a:t>‹#›</a:t>
            </a:fld>
            <a:endParaRPr lang="en-US"/>
          </a:p>
        </p:txBody>
      </p:sp>
    </p:spTree>
    <p:extLst>
      <p:ext uri="{BB962C8B-B14F-4D97-AF65-F5344CB8AC3E}">
        <p14:creationId xmlns:p14="http://schemas.microsoft.com/office/powerpoint/2010/main" val="1486401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54030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E87C573-6297-7F47-AFD3-756D08C72035}" type="datetimeFigureOut">
              <a:rPr lang="en-US" smtClean="0"/>
              <a:t>12/15/2015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10010FE-4440-304B-A77C-893F9537241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89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Robustness Analysis of Social Networks</a:t>
            </a:r>
            <a:br>
              <a:rPr lang="en-US" dirty="0"/>
            </a:br>
            <a:r>
              <a:rPr lang="en-US" dirty="0"/>
              <a:t>under </a:t>
            </a:r>
            <a:r>
              <a:rPr lang="en-US" dirty="0" smtClean="0"/>
              <a:t>Single Node Failure Scenario</a:t>
            </a:r>
            <a:endParaRPr lang="en-US" dirty="0"/>
          </a:p>
        </p:txBody>
      </p:sp>
      <p:sp>
        <p:nvSpPr>
          <p:cNvPr id="3" name="Subtitle 2"/>
          <p:cNvSpPr>
            <a:spLocks noGrp="1"/>
          </p:cNvSpPr>
          <p:nvPr>
            <p:ph type="subTitle" idx="1"/>
          </p:nvPr>
        </p:nvSpPr>
        <p:spPr/>
        <p:txBody>
          <a:bodyPr/>
          <a:lstStyle/>
          <a:p>
            <a:r>
              <a:rPr lang="en-US" dirty="0" smtClean="0"/>
              <a:t>Presented by - </a:t>
            </a:r>
            <a:r>
              <a:rPr lang="en-US" dirty="0"/>
              <a:t>Ghosh, Partha &amp; </a:t>
            </a:r>
            <a:r>
              <a:rPr lang="en-US" dirty="0" err="1"/>
              <a:t>Thapa</a:t>
            </a:r>
            <a:r>
              <a:rPr lang="en-US" dirty="0"/>
              <a:t>, Manish Jung &amp; Acharya, Dinesh</a:t>
            </a:r>
          </a:p>
        </p:txBody>
      </p:sp>
    </p:spTree>
    <p:extLst>
      <p:ext uri="{BB962C8B-B14F-4D97-AF65-F5344CB8AC3E}">
        <p14:creationId xmlns:p14="http://schemas.microsoft.com/office/powerpoint/2010/main" val="2710936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their interpretations.</a:t>
            </a:r>
            <a:endParaRPr lang="en-US" dirty="0"/>
          </a:p>
        </p:txBody>
      </p:sp>
    </p:spTree>
    <p:extLst>
      <p:ext uri="{BB962C8B-B14F-4D97-AF65-F5344CB8AC3E}">
        <p14:creationId xmlns:p14="http://schemas.microsoft.com/office/powerpoint/2010/main" val="2056232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Small-world Networks</a:t>
            </a:r>
            <a:endParaRPr lang="en-US" dirty="0"/>
          </a:p>
        </p:txBody>
      </p:sp>
      <p:pic>
        <p:nvPicPr>
          <p:cNvPr id="6" name="Content Placeholder 5" descr="Wattson.png"/>
          <p:cNvPicPr>
            <a:picLocks noGrp="1" noChangeAspect="1"/>
          </p:cNvPicPr>
          <p:nvPr>
            <p:ph idx="1"/>
          </p:nvPr>
        </p:nvPicPr>
        <p:blipFill rotWithShape="1">
          <a:blip r:embed="rId2">
            <a:extLst>
              <a:ext uri="{28A0092B-C50C-407E-A947-70E740481C1C}">
                <a14:useLocalDpi xmlns:a14="http://schemas.microsoft.com/office/drawing/2010/main" val="0"/>
              </a:ext>
            </a:extLst>
          </a:blip>
          <a:srcRect r="37"/>
          <a:stretch/>
        </p:blipFill>
        <p:spPr>
          <a:xfrm>
            <a:off x="822960" y="1737361"/>
            <a:ext cx="5139272" cy="4557656"/>
          </a:xfrm>
        </p:spPr>
      </p:pic>
      <p:sp>
        <p:nvSpPr>
          <p:cNvPr id="3" name="TextBox 2"/>
          <p:cNvSpPr txBox="1"/>
          <p:nvPr/>
        </p:nvSpPr>
        <p:spPr>
          <a:xfrm>
            <a:off x="6165639" y="1808785"/>
            <a:ext cx="3147015" cy="3416320"/>
          </a:xfrm>
          <a:prstGeom prst="rect">
            <a:avLst/>
          </a:prstGeom>
          <a:noFill/>
        </p:spPr>
        <p:txBody>
          <a:bodyPr wrap="none" rtlCol="0">
            <a:spAutoFit/>
          </a:bodyPr>
          <a:lstStyle/>
          <a:p>
            <a:pPr>
              <a:buFont typeface="Wingdings" panose="05000000000000000000" pitchFamily="2" charset="2"/>
              <a:buChar char="Ø"/>
            </a:pPr>
            <a:r>
              <a:rPr lang="en-US" dirty="0" smtClean="0"/>
              <a:t>Small world networks created</a:t>
            </a:r>
            <a:br>
              <a:rPr lang="en-US" dirty="0" smtClean="0"/>
            </a:br>
            <a:r>
              <a:rPr lang="en-US" dirty="0" smtClean="0"/>
              <a:t>with Watts-</a:t>
            </a:r>
            <a:r>
              <a:rPr lang="en-US" dirty="0" err="1" smtClean="0"/>
              <a:t>Strogatz</a:t>
            </a:r>
            <a:r>
              <a:rPr lang="en-US" dirty="0" smtClean="0"/>
              <a:t/>
            </a:r>
            <a:br>
              <a:rPr lang="en-US" dirty="0" smtClean="0"/>
            </a:br>
            <a:endParaRPr lang="en-US" dirty="0" smtClean="0"/>
          </a:p>
          <a:p>
            <a:pPr>
              <a:buFont typeface="Wingdings" panose="05000000000000000000" pitchFamily="2" charset="2"/>
              <a:buChar char="Ø"/>
            </a:pPr>
            <a:r>
              <a:rPr lang="en-US" dirty="0" smtClean="0"/>
              <a:t>The size is fixed, and average</a:t>
            </a:r>
            <a:br>
              <a:rPr lang="en-US" dirty="0" smtClean="0"/>
            </a:br>
            <a:r>
              <a:rPr lang="en-US" dirty="0" smtClean="0"/>
              <a:t>node degree is at 2 </a:t>
            </a:r>
            <a:br>
              <a:rPr lang="en-US" dirty="0" smtClean="0"/>
            </a:br>
            <a:endParaRPr lang="en-US" dirty="0" smtClean="0"/>
          </a:p>
          <a:p>
            <a:pPr>
              <a:buFont typeface="Wingdings" panose="05000000000000000000" pitchFamily="2" charset="2"/>
              <a:buChar char="Ø"/>
            </a:pPr>
            <a:r>
              <a:rPr lang="en-US" dirty="0" smtClean="0"/>
              <a:t>The beta parameter defines</a:t>
            </a:r>
            <a:br>
              <a:rPr lang="en-US" dirty="0" smtClean="0"/>
            </a:br>
            <a:r>
              <a:rPr lang="en-US" dirty="0" smtClean="0"/>
              <a:t>the probability of rewiring</a:t>
            </a:r>
            <a:br>
              <a:rPr lang="en-US" dirty="0" smtClean="0"/>
            </a:br>
            <a:endParaRPr lang="en-US" dirty="0"/>
          </a:p>
          <a:p>
            <a:pPr>
              <a:buFont typeface="Wingdings" panose="05000000000000000000" pitchFamily="2" charset="2"/>
              <a:buChar char="Ø"/>
            </a:pPr>
            <a:r>
              <a:rPr lang="en-US" dirty="0" smtClean="0"/>
              <a:t>Beta=0 is ideal small-world;</a:t>
            </a:r>
            <a:br>
              <a:rPr lang="en-US" dirty="0" smtClean="0"/>
            </a:br>
            <a:r>
              <a:rPr lang="en-US" dirty="0" smtClean="0"/>
              <a:t>large beta is random network </a:t>
            </a:r>
            <a:endParaRPr lang="en-US" dirty="0"/>
          </a:p>
          <a:p>
            <a:pPr>
              <a:buFont typeface="Wingdings" panose="05000000000000000000" pitchFamily="2" charset="2"/>
              <a:buChar char="Ø"/>
            </a:pPr>
            <a:endParaRPr lang="en-US" dirty="0">
              <a:solidFill>
                <a:srgbClr val="00B050"/>
              </a:solidFill>
            </a:endParaRPr>
          </a:p>
        </p:txBody>
      </p:sp>
    </p:spTree>
    <p:extLst>
      <p:ext uri="{BB962C8B-B14F-4D97-AF65-F5344CB8AC3E}">
        <p14:creationId xmlns:p14="http://schemas.microsoft.com/office/powerpoint/2010/main" val="237490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Plot</a:t>
            </a:r>
            <a:endParaRPr lang="en-US" dirty="0"/>
          </a:p>
        </p:txBody>
      </p:sp>
      <p:sp>
        <p:nvSpPr>
          <p:cNvPr id="3" name="TextBox 2"/>
          <p:cNvSpPr txBox="1"/>
          <p:nvPr/>
        </p:nvSpPr>
        <p:spPr>
          <a:xfrm>
            <a:off x="6165639" y="1808785"/>
            <a:ext cx="3270584" cy="3416320"/>
          </a:xfrm>
          <a:prstGeom prst="rect">
            <a:avLst/>
          </a:prstGeom>
          <a:noFill/>
        </p:spPr>
        <p:txBody>
          <a:bodyPr wrap="none" rtlCol="0">
            <a:spAutoFit/>
          </a:bodyPr>
          <a:lstStyle/>
          <a:p>
            <a:pPr>
              <a:buFont typeface="Wingdings" panose="05000000000000000000" pitchFamily="2" charset="2"/>
              <a:buChar char="Ø"/>
            </a:pPr>
            <a:r>
              <a:rPr lang="en-US" dirty="0" smtClean="0"/>
              <a:t>A node is infected</a:t>
            </a:r>
            <a:br>
              <a:rPr lang="en-US" dirty="0" smtClean="0"/>
            </a:br>
            <a:endParaRPr lang="en-US" dirty="0" smtClean="0"/>
          </a:p>
          <a:p>
            <a:pPr>
              <a:buFont typeface="Wingdings" panose="05000000000000000000" pitchFamily="2" charset="2"/>
              <a:buChar char="Ø"/>
            </a:pPr>
            <a:r>
              <a:rPr lang="en-US" dirty="0" smtClean="0"/>
              <a:t>The evolution of other nodes’</a:t>
            </a:r>
            <a:br>
              <a:rPr lang="en-US" dirty="0" smtClean="0"/>
            </a:br>
            <a:r>
              <a:rPr lang="en-US" dirty="0" smtClean="0"/>
              <a:t>health recorded in each iteration</a:t>
            </a:r>
            <a:br>
              <a:rPr lang="en-US" dirty="0" smtClean="0"/>
            </a:br>
            <a:endParaRPr lang="en-US" dirty="0" smtClean="0"/>
          </a:p>
          <a:p>
            <a:pPr>
              <a:buFont typeface="Wingdings" panose="05000000000000000000" pitchFamily="2" charset="2"/>
              <a:buChar char="Ø"/>
            </a:pPr>
            <a:r>
              <a:rPr lang="en-US" dirty="0" smtClean="0"/>
              <a:t>This process is repeated for</a:t>
            </a:r>
            <a:br>
              <a:rPr lang="en-US" dirty="0" smtClean="0"/>
            </a:br>
            <a:r>
              <a:rPr lang="en-US" dirty="0" smtClean="0"/>
              <a:t>all other nodes</a:t>
            </a:r>
            <a:br>
              <a:rPr lang="en-US" dirty="0" smtClean="0"/>
            </a:br>
            <a:endParaRPr lang="en-US" dirty="0"/>
          </a:p>
          <a:p>
            <a:pPr>
              <a:buFont typeface="Wingdings" panose="05000000000000000000" pitchFamily="2" charset="2"/>
              <a:buChar char="Ø"/>
            </a:pPr>
            <a:r>
              <a:rPr lang="en-US" dirty="0" smtClean="0"/>
              <a:t>Each of this plots corresponds</a:t>
            </a:r>
            <a:br>
              <a:rPr lang="en-US" dirty="0" smtClean="0"/>
            </a:br>
            <a:r>
              <a:rPr lang="en-US" dirty="0" smtClean="0"/>
              <a:t>to CPD of node health for each</a:t>
            </a:r>
            <a:br>
              <a:rPr lang="en-US" dirty="0" smtClean="0"/>
            </a:br>
            <a:r>
              <a:rPr lang="en-US" dirty="0" smtClean="0"/>
              <a:t> iteration</a:t>
            </a:r>
            <a:endParaRPr lang="en-US" dirty="0"/>
          </a:p>
          <a:p>
            <a:pPr>
              <a:buFont typeface="Wingdings" panose="05000000000000000000" pitchFamily="2" charset="2"/>
              <a:buChar char="Ø"/>
            </a:pPr>
            <a:endParaRPr lang="en-US" dirty="0">
              <a:solidFill>
                <a:srgbClr val="00B050"/>
              </a:solidFill>
            </a:endParaRPr>
          </a:p>
        </p:txBody>
      </p:sp>
      <p:pic>
        <p:nvPicPr>
          <p:cNvPr id="5" name="Content Placeholder 4" descr="evolution.jpg"/>
          <p:cNvPicPr>
            <a:picLocks noGrp="1" noChangeAspect="1"/>
          </p:cNvPicPr>
          <p:nvPr>
            <p:ph idx="1"/>
          </p:nvPr>
        </p:nvPicPr>
        <p:blipFill rotWithShape="1">
          <a:blip r:embed="rId2">
            <a:extLst>
              <a:ext uri="{28A0092B-C50C-407E-A947-70E740481C1C}">
                <a14:useLocalDpi xmlns:a14="http://schemas.microsoft.com/office/drawing/2010/main" val="0"/>
              </a:ext>
            </a:extLst>
          </a:blip>
          <a:srcRect l="4625" t="7146" r="4363"/>
          <a:stretch/>
        </p:blipFill>
        <p:spPr>
          <a:xfrm>
            <a:off x="392653" y="1808785"/>
            <a:ext cx="5888446" cy="4217942"/>
          </a:xfrm>
        </p:spPr>
      </p:pic>
    </p:spTree>
    <p:extLst>
      <p:ext uri="{BB962C8B-B14F-4D97-AF65-F5344CB8AC3E}">
        <p14:creationId xmlns:p14="http://schemas.microsoft.com/office/powerpoint/2010/main" val="1053937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Node Health </a:t>
            </a:r>
            <a:endParaRPr lang="en-US" dirty="0"/>
          </a:p>
        </p:txBody>
      </p:sp>
      <p:sp>
        <p:nvSpPr>
          <p:cNvPr id="3" name="TextBox 2"/>
          <p:cNvSpPr txBox="1"/>
          <p:nvPr/>
        </p:nvSpPr>
        <p:spPr>
          <a:xfrm>
            <a:off x="5927826" y="1737361"/>
            <a:ext cx="3429144" cy="3139321"/>
          </a:xfrm>
          <a:prstGeom prst="rect">
            <a:avLst/>
          </a:prstGeom>
          <a:noFill/>
        </p:spPr>
        <p:txBody>
          <a:bodyPr wrap="none" rtlCol="0">
            <a:spAutoFit/>
          </a:bodyPr>
          <a:lstStyle/>
          <a:p>
            <a:pPr>
              <a:buFont typeface="Wingdings" panose="05000000000000000000" pitchFamily="2" charset="2"/>
              <a:buChar char="Ø"/>
            </a:pPr>
            <a:r>
              <a:rPr lang="en-US" dirty="0" smtClean="0"/>
              <a:t>Represents the average damage </a:t>
            </a:r>
            <a:br>
              <a:rPr lang="en-US" dirty="0" smtClean="0"/>
            </a:br>
            <a:r>
              <a:rPr lang="en-US" dirty="0" smtClean="0"/>
              <a:t>for each of the network</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a:t>It is calculated as the area </a:t>
            </a:r>
            <a:r>
              <a:rPr lang="en-US" dirty="0" err="1" smtClean="0"/>
              <a:t>betw</a:t>
            </a:r>
            <a:r>
              <a:rPr lang="en-US" dirty="0" smtClean="0"/>
              <a:t>.</a:t>
            </a:r>
            <a:r>
              <a:rPr lang="en-US" dirty="0"/>
              <a:t/>
            </a:r>
            <a:br>
              <a:rPr lang="en-US" dirty="0"/>
            </a:br>
            <a:r>
              <a:rPr lang="en-US" dirty="0"/>
              <a:t>two neighboring CPD </a:t>
            </a:r>
            <a:r>
              <a:rPr lang="en-US" dirty="0" smtClean="0"/>
              <a:t>plot</a:t>
            </a:r>
            <a:br>
              <a:rPr lang="en-US" dirty="0" smtClean="0"/>
            </a:br>
            <a:endParaRPr lang="en-US" dirty="0"/>
          </a:p>
          <a:p>
            <a:pPr>
              <a:buFont typeface="Wingdings" panose="05000000000000000000" pitchFamily="2" charset="2"/>
              <a:buChar char="Ø"/>
            </a:pPr>
            <a:r>
              <a:rPr lang="en-US" dirty="0" smtClean="0"/>
              <a:t>Bigger area signifies more </a:t>
            </a:r>
            <a:br>
              <a:rPr lang="en-US" dirty="0" smtClean="0"/>
            </a:br>
            <a:r>
              <a:rPr lang="en-US" dirty="0" smtClean="0"/>
              <a:t>damage</a:t>
            </a:r>
            <a:br>
              <a:rPr lang="en-US" dirty="0" smtClean="0"/>
            </a:br>
            <a:endParaRPr lang="en-US" dirty="0" smtClean="0"/>
          </a:p>
          <a:p>
            <a:pPr>
              <a:buFont typeface="Wingdings" panose="05000000000000000000" pitchFamily="2" charset="2"/>
              <a:buChar char="Ø"/>
            </a:pPr>
            <a:r>
              <a:rPr lang="en-US" dirty="0" smtClean="0"/>
              <a:t>We call this average node health</a:t>
            </a:r>
            <a:endParaRPr lang="en-US" dirty="0"/>
          </a:p>
          <a:p>
            <a:pPr>
              <a:buFont typeface="Wingdings" panose="05000000000000000000" pitchFamily="2" charset="2"/>
              <a:buChar char="Ø"/>
            </a:pPr>
            <a:endParaRPr lang="en-US" dirty="0">
              <a:solidFill>
                <a:srgbClr val="00B050"/>
              </a:solidFill>
            </a:endParaRPr>
          </a:p>
        </p:txBody>
      </p:sp>
      <p:pic>
        <p:nvPicPr>
          <p:cNvPr id="6" name="Content Placeholder 5" descr="average node health.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082" r="-308"/>
          <a:stretch/>
        </p:blipFill>
        <p:spPr>
          <a:xfrm>
            <a:off x="605554" y="1737361"/>
            <a:ext cx="5104866" cy="4349475"/>
          </a:xfrm>
        </p:spPr>
      </p:pic>
      <p:sp>
        <p:nvSpPr>
          <p:cNvPr id="8" name="TextBox 7"/>
          <p:cNvSpPr txBox="1"/>
          <p:nvPr/>
        </p:nvSpPr>
        <p:spPr>
          <a:xfrm rot="16200000">
            <a:off x="-57539" y="2340862"/>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9" name="TextBox 8"/>
          <p:cNvSpPr txBox="1"/>
          <p:nvPr/>
        </p:nvSpPr>
        <p:spPr>
          <a:xfrm rot="16200000">
            <a:off x="-57539" y="4656698"/>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0" name="TextBox 9"/>
          <p:cNvSpPr txBox="1"/>
          <p:nvPr/>
        </p:nvSpPr>
        <p:spPr>
          <a:xfrm rot="16200000">
            <a:off x="2554486" y="2340862"/>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1" name="TextBox 10"/>
          <p:cNvSpPr txBox="1"/>
          <p:nvPr/>
        </p:nvSpPr>
        <p:spPr>
          <a:xfrm rot="16200000">
            <a:off x="2554487" y="4627700"/>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2" name="TextBox 11"/>
          <p:cNvSpPr txBox="1"/>
          <p:nvPr/>
        </p:nvSpPr>
        <p:spPr>
          <a:xfrm>
            <a:off x="1562315" y="5673150"/>
            <a:ext cx="723200" cy="276999"/>
          </a:xfrm>
          <a:prstGeom prst="rect">
            <a:avLst/>
          </a:prstGeom>
          <a:noFill/>
        </p:spPr>
        <p:txBody>
          <a:bodyPr wrap="none" rtlCol="0">
            <a:spAutoFit/>
          </a:bodyPr>
          <a:lstStyle/>
          <a:p>
            <a:r>
              <a:rPr lang="en-US" sz="1200" dirty="0" smtClean="0"/>
              <a:t>iteration</a:t>
            </a:r>
            <a:endParaRPr lang="en-US" sz="1200" dirty="0"/>
          </a:p>
        </p:txBody>
      </p:sp>
      <p:sp>
        <p:nvSpPr>
          <p:cNvPr id="13" name="TextBox 12"/>
          <p:cNvSpPr txBox="1"/>
          <p:nvPr/>
        </p:nvSpPr>
        <p:spPr>
          <a:xfrm>
            <a:off x="3968240" y="3446304"/>
            <a:ext cx="723200" cy="276999"/>
          </a:xfrm>
          <a:prstGeom prst="rect">
            <a:avLst/>
          </a:prstGeom>
          <a:noFill/>
        </p:spPr>
        <p:txBody>
          <a:bodyPr wrap="none" rtlCol="0">
            <a:spAutoFit/>
          </a:bodyPr>
          <a:lstStyle/>
          <a:p>
            <a:r>
              <a:rPr lang="en-US" sz="1200" dirty="0" smtClean="0"/>
              <a:t>iteration</a:t>
            </a:r>
            <a:endParaRPr lang="en-US" sz="1200" dirty="0"/>
          </a:p>
        </p:txBody>
      </p:sp>
      <p:sp>
        <p:nvSpPr>
          <p:cNvPr id="14" name="TextBox 13"/>
          <p:cNvSpPr txBox="1"/>
          <p:nvPr/>
        </p:nvSpPr>
        <p:spPr>
          <a:xfrm>
            <a:off x="4176998" y="5656655"/>
            <a:ext cx="723200" cy="276999"/>
          </a:xfrm>
          <a:prstGeom prst="rect">
            <a:avLst/>
          </a:prstGeom>
          <a:noFill/>
        </p:spPr>
        <p:txBody>
          <a:bodyPr wrap="none" rtlCol="0">
            <a:spAutoFit/>
          </a:bodyPr>
          <a:lstStyle/>
          <a:p>
            <a:r>
              <a:rPr lang="en-US" sz="1200" dirty="0" smtClean="0"/>
              <a:t>iteration</a:t>
            </a:r>
            <a:endParaRPr lang="en-US" sz="1200" dirty="0"/>
          </a:p>
        </p:txBody>
      </p:sp>
      <p:sp>
        <p:nvSpPr>
          <p:cNvPr id="15" name="TextBox 14"/>
          <p:cNvSpPr txBox="1"/>
          <p:nvPr/>
        </p:nvSpPr>
        <p:spPr>
          <a:xfrm>
            <a:off x="1562315" y="3446304"/>
            <a:ext cx="723200" cy="276999"/>
          </a:xfrm>
          <a:prstGeom prst="rect">
            <a:avLst/>
          </a:prstGeom>
          <a:noFill/>
        </p:spPr>
        <p:txBody>
          <a:bodyPr wrap="none" rtlCol="0">
            <a:spAutoFit/>
          </a:bodyPr>
          <a:lstStyle/>
          <a:p>
            <a:r>
              <a:rPr lang="en-US" sz="1200" dirty="0" smtClean="0"/>
              <a:t>iteration</a:t>
            </a:r>
            <a:endParaRPr lang="en-US" sz="1200" dirty="0"/>
          </a:p>
        </p:txBody>
      </p:sp>
    </p:spTree>
    <p:extLst>
      <p:ext uri="{BB962C8B-B14F-4D97-AF65-F5344CB8AC3E}">
        <p14:creationId xmlns:p14="http://schemas.microsoft.com/office/powerpoint/2010/main" val="6969149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Robustness Metric</a:t>
            </a:r>
            <a:endParaRPr lang="en-US" dirty="0"/>
          </a:p>
        </p:txBody>
      </p:sp>
      <p:pic>
        <p:nvPicPr>
          <p:cNvPr id="5" name="Content Placeholder 4" descr="robustness.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 r="-2954"/>
          <a:stretch/>
        </p:blipFill>
        <p:spPr>
          <a:xfrm>
            <a:off x="674513" y="1737361"/>
            <a:ext cx="5033434" cy="4023360"/>
          </a:xfrm>
        </p:spPr>
      </p:pic>
      <p:sp>
        <p:nvSpPr>
          <p:cNvPr id="7" name="TextBox 6"/>
          <p:cNvSpPr txBox="1"/>
          <p:nvPr/>
        </p:nvSpPr>
        <p:spPr>
          <a:xfrm>
            <a:off x="5727680" y="1818377"/>
            <a:ext cx="3416320" cy="3970318"/>
          </a:xfrm>
          <a:prstGeom prst="rect">
            <a:avLst/>
          </a:prstGeom>
          <a:noFill/>
        </p:spPr>
        <p:txBody>
          <a:bodyPr wrap="none" rtlCol="0">
            <a:spAutoFit/>
          </a:bodyPr>
          <a:lstStyle/>
          <a:p>
            <a:pPr>
              <a:buFont typeface="Wingdings" panose="05000000000000000000" pitchFamily="2" charset="2"/>
              <a:buChar char="Ø"/>
            </a:pPr>
            <a:r>
              <a:rPr lang="en-US" dirty="0" smtClean="0"/>
              <a:t>This plot quantifies the </a:t>
            </a:r>
            <a:br>
              <a:rPr lang="en-US" dirty="0" smtClean="0"/>
            </a:br>
            <a:r>
              <a:rPr lang="en-US" dirty="0" smtClean="0"/>
              <a:t>final robustness metric of network</a:t>
            </a:r>
            <a:br>
              <a:rPr lang="en-US" dirty="0" smtClean="0"/>
            </a:br>
            <a:endParaRPr lang="en-US" dirty="0"/>
          </a:p>
          <a:p>
            <a:pPr>
              <a:buFont typeface="Wingdings" panose="05000000000000000000" pitchFamily="2" charset="2"/>
              <a:buChar char="Ø"/>
            </a:pPr>
            <a:r>
              <a:rPr lang="en-US" dirty="0" smtClean="0"/>
              <a:t>It is defined as the average </a:t>
            </a:r>
            <a:br>
              <a:rPr lang="en-US" dirty="0" smtClean="0"/>
            </a:br>
            <a:r>
              <a:rPr lang="en-US" dirty="0" smtClean="0"/>
              <a:t>of ‘average node health’</a:t>
            </a:r>
            <a:br>
              <a:rPr lang="en-US" dirty="0" smtClean="0"/>
            </a:br>
            <a:endParaRPr lang="en-US" dirty="0"/>
          </a:p>
          <a:p>
            <a:pPr>
              <a:buFont typeface="Wingdings" panose="05000000000000000000" pitchFamily="2" charset="2"/>
              <a:buChar char="Ø"/>
            </a:pPr>
            <a:r>
              <a:rPr lang="en-US" dirty="0" smtClean="0"/>
              <a:t>The network with beta=0 is the</a:t>
            </a:r>
            <a:br>
              <a:rPr lang="en-US" dirty="0" smtClean="0"/>
            </a:br>
            <a:r>
              <a:rPr lang="en-US" dirty="0" smtClean="0"/>
              <a:t>least robust, while beta=1 is </a:t>
            </a:r>
            <a:br>
              <a:rPr lang="en-US" dirty="0" smtClean="0"/>
            </a:br>
            <a:r>
              <a:rPr lang="en-US" dirty="0" smtClean="0"/>
              <a:t>the most robust; long range</a:t>
            </a:r>
            <a:br>
              <a:rPr lang="en-US" dirty="0" smtClean="0"/>
            </a:br>
            <a:r>
              <a:rPr lang="en-US" dirty="0" smtClean="0"/>
              <a:t>interaction taking place</a:t>
            </a:r>
            <a:br>
              <a:rPr lang="en-US" dirty="0" smtClean="0"/>
            </a:br>
            <a:endParaRPr lang="en-US" dirty="0"/>
          </a:p>
          <a:p>
            <a:r>
              <a:rPr lang="en-US" dirty="0"/>
              <a:t/>
            </a:r>
            <a:br>
              <a:rPr lang="en-US" dirty="0"/>
            </a:br>
            <a:endParaRPr lang="en-US" dirty="0"/>
          </a:p>
          <a:p>
            <a:pPr>
              <a:buFont typeface="Wingdings" panose="05000000000000000000" pitchFamily="2" charset="2"/>
              <a:buChar char="Ø"/>
            </a:pPr>
            <a:endParaRPr lang="en-US" dirty="0">
              <a:solidFill>
                <a:srgbClr val="00B050"/>
              </a:solidFill>
            </a:endParaRPr>
          </a:p>
        </p:txBody>
      </p:sp>
    </p:spTree>
    <p:extLst>
      <p:ext uri="{BB962C8B-B14F-4D97-AF65-F5344CB8AC3E}">
        <p14:creationId xmlns:p14="http://schemas.microsoft.com/office/powerpoint/2010/main" val="6029216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The tool developed in our project could be used to study the robustness of social networks</a:t>
            </a:r>
          </a:p>
          <a:p>
            <a:pPr>
              <a:buFont typeface="Wingdings" panose="05000000000000000000" pitchFamily="2" charset="2"/>
              <a:buChar char="Ø"/>
            </a:pPr>
            <a:r>
              <a:rPr lang="en-US" dirty="0" smtClean="0"/>
              <a:t>This tool is more practical; quantifies arbitrary node-failure</a:t>
            </a:r>
            <a:endParaRPr lang="en-US" dirty="0"/>
          </a:p>
          <a:p>
            <a:pPr>
              <a:buFont typeface="Wingdings" panose="05000000000000000000" pitchFamily="2" charset="2"/>
              <a:buChar char="Ø"/>
            </a:pPr>
            <a:r>
              <a:rPr lang="en-US" dirty="0" smtClean="0"/>
              <a:t>The metric is weighted, and transcends many domains of flow networks </a:t>
            </a:r>
          </a:p>
          <a:p>
            <a:pPr>
              <a:buFont typeface="Wingdings" panose="05000000000000000000" pitchFamily="2" charset="2"/>
              <a:buChar char="Ø"/>
            </a:pPr>
            <a:r>
              <a:rPr lang="en-US" dirty="0" smtClean="0"/>
              <a:t>With this tool, one can come up with better protection strategy because we are finally looking at optimizing the robustness metric of the network</a:t>
            </a:r>
          </a:p>
          <a:p>
            <a:pPr marL="0" indent="0">
              <a:buNone/>
            </a:pPr>
            <a:r>
              <a:rPr lang="en-US" dirty="0"/>
              <a:t/>
            </a:r>
            <a:br>
              <a:rPr lang="en-US" dirty="0"/>
            </a:br>
            <a:endParaRPr lang="en-US" dirty="0"/>
          </a:p>
          <a:p>
            <a:pPr>
              <a:buFont typeface="Wingdings" panose="05000000000000000000" pitchFamily="2" charset="2"/>
              <a:buChar char="Ø"/>
            </a:pPr>
            <a:endParaRPr lang="en-US" dirty="0">
              <a:solidFill>
                <a:srgbClr val="00B050"/>
              </a:solidFill>
            </a:endParaRPr>
          </a:p>
          <a:p>
            <a:endParaRPr lang="en-US" dirty="0"/>
          </a:p>
        </p:txBody>
      </p:sp>
    </p:spTree>
    <p:extLst>
      <p:ext uri="{BB962C8B-B14F-4D97-AF65-F5344CB8AC3E}">
        <p14:creationId xmlns:p14="http://schemas.microsoft.com/office/powerpoint/2010/main" val="3570483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4" name="Rectangle 1"/>
          <p:cNvSpPr>
            <a:spLocks noGrp="1" noChangeArrowheads="1"/>
          </p:cNvSpPr>
          <p:nvPr>
            <p:ph idx="1"/>
          </p:nvPr>
        </p:nvSpPr>
        <p:spPr bwMode="auto">
          <a:xfrm>
            <a:off x="822960" y="1946596"/>
            <a:ext cx="7243355"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rgbClr val="000000"/>
                </a:solidFill>
                <a:effectLst/>
              </a:rPr>
              <a:t>Shirley, Mark D.F. and </a:t>
            </a:r>
            <a:r>
              <a:rPr kumimoji="0" lang="en-US" altLang="en-US" b="0" i="0" u="sng" strike="noStrike" cap="none" normalizeH="0" baseline="0" dirty="0" smtClean="0">
                <a:ln>
                  <a:noFill/>
                </a:ln>
                <a:solidFill>
                  <a:srgbClr val="000000"/>
                </a:solidFill>
                <a:effectLst/>
              </a:rPr>
              <a:t>Rushton</a:t>
            </a:r>
            <a:r>
              <a:rPr kumimoji="0" lang="en-US" altLang="en-US" b="0" i="0" u="none" strike="noStrike" cap="none" normalizeH="0" baseline="0" dirty="0" smtClean="0">
                <a:ln>
                  <a:noFill/>
                </a:ln>
                <a:solidFill>
                  <a:srgbClr val="000000"/>
                </a:solidFill>
                <a:effectLst/>
              </a:rPr>
              <a:t>, Steve P. </a:t>
            </a:r>
            <a:r>
              <a:rPr kumimoji="0" lang="en-US" altLang="en-US" b="0" i="1" u="none" strike="noStrike" cap="none" normalizeH="0" baseline="0" dirty="0" smtClean="0">
                <a:ln>
                  <a:noFill/>
                </a:ln>
                <a:solidFill>
                  <a:srgbClr val="000000"/>
                </a:solidFill>
                <a:effectLst/>
              </a:rPr>
              <a:t>The impacts of network topology on disease spread</a:t>
            </a:r>
            <a:r>
              <a:rPr kumimoji="0" lang="en-US" altLang="en-US" b="0" i="0" u="none" strike="noStrike" cap="none" normalizeH="0" baseline="0" dirty="0" smtClean="0">
                <a:ln>
                  <a:noFill/>
                </a:ln>
                <a:solidFill>
                  <a:srgbClr val="000000"/>
                </a:solidFill>
                <a:effectLst/>
              </a:rPr>
              <a:t>, Ecological Complexity, 2005.</a:t>
            </a:r>
            <a:r>
              <a:rPr kumimoji="0" lang="en-US" altLang="en-US" b="0" i="0" u="none" strike="noStrike" cap="none" normalizeH="0" baseline="0" dirty="0" smtClean="0">
                <a:ln>
                  <a:noFill/>
                </a:ln>
                <a:solidFill>
                  <a:schemeClr val="tx1"/>
                </a:solidFill>
                <a:effectLst/>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sng" strike="noStrike" cap="none" normalizeH="0" baseline="0" dirty="0" err="1" smtClean="0">
                <a:ln>
                  <a:noFill/>
                </a:ln>
                <a:solidFill>
                  <a:srgbClr val="000000"/>
                </a:solidFill>
                <a:effectLst/>
              </a:rPr>
              <a:t>Buzna</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err="1" smtClean="0">
                <a:ln>
                  <a:noFill/>
                </a:ln>
                <a:solidFill>
                  <a:srgbClr val="000000"/>
                </a:solidFill>
                <a:effectLst/>
              </a:rPr>
              <a:t>Lubos</a:t>
            </a:r>
            <a:r>
              <a:rPr kumimoji="0" lang="en-US" altLang="en-US" b="0" i="0" u="none" strike="noStrike" cap="none" normalizeH="0" baseline="0" dirty="0" smtClean="0">
                <a:ln>
                  <a:noFill/>
                </a:ln>
                <a:solidFill>
                  <a:srgbClr val="000000"/>
                </a:solidFill>
                <a:effectLst/>
              </a:rPr>
              <a:t>; Peters, </a:t>
            </a:r>
            <a:r>
              <a:rPr kumimoji="0" lang="en-US" altLang="en-US" b="0" i="0" u="sng" strike="noStrike" cap="none" normalizeH="0" baseline="0" dirty="0" err="1" smtClean="0">
                <a:ln>
                  <a:noFill/>
                </a:ln>
                <a:solidFill>
                  <a:srgbClr val="000000"/>
                </a:solidFill>
                <a:effectLst/>
              </a:rPr>
              <a:t>Karsten</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err="1" smtClean="0">
                <a:ln>
                  <a:noFill/>
                </a:ln>
                <a:solidFill>
                  <a:srgbClr val="000000"/>
                </a:solidFill>
                <a:effectLst/>
              </a:rPr>
              <a:t>Ammoser</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smtClean="0">
                <a:ln>
                  <a:noFill/>
                </a:ln>
                <a:solidFill>
                  <a:srgbClr val="000000"/>
                </a:solidFill>
                <a:effectLst/>
              </a:rPr>
              <a:t>Hendrik</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smtClean="0">
                <a:ln>
                  <a:noFill/>
                </a:ln>
                <a:solidFill>
                  <a:srgbClr val="000000"/>
                </a:solidFill>
                <a:effectLst/>
              </a:rPr>
              <a:t>Kuhnert</a:t>
            </a:r>
            <a:r>
              <a:rPr kumimoji="0" lang="en-US" altLang="en-US" b="0" i="0" u="none" strike="noStrike" cap="none" normalizeH="0" baseline="0" dirty="0" smtClean="0">
                <a:ln>
                  <a:noFill/>
                </a:ln>
                <a:solidFill>
                  <a:srgbClr val="000000"/>
                </a:solidFill>
                <a:effectLst/>
              </a:rPr>
              <a:t>, Christian and </a:t>
            </a:r>
            <a:r>
              <a:rPr kumimoji="0" lang="en-US" altLang="en-US" b="0" i="0" u="sng" strike="noStrike" cap="none" normalizeH="0" baseline="0" dirty="0" smtClean="0">
                <a:ln>
                  <a:noFill/>
                </a:ln>
                <a:solidFill>
                  <a:srgbClr val="000000"/>
                </a:solidFill>
                <a:effectLst/>
              </a:rPr>
              <a:t>Helbing</a:t>
            </a:r>
            <a:r>
              <a:rPr kumimoji="0" lang="en-US" altLang="en-US" b="0" i="0" u="none" strike="noStrike" cap="none" normalizeH="0" baseline="0" dirty="0" smtClean="0">
                <a:ln>
                  <a:noFill/>
                </a:ln>
                <a:solidFill>
                  <a:srgbClr val="000000"/>
                </a:solidFill>
                <a:effectLst/>
              </a:rPr>
              <a:t>, Dirk. </a:t>
            </a:r>
            <a:r>
              <a:rPr kumimoji="0" lang="en-US" altLang="en-US" b="0" i="1" u="none" strike="noStrike" cap="none" normalizeH="0" baseline="0" dirty="0" smtClean="0">
                <a:ln>
                  <a:noFill/>
                </a:ln>
                <a:solidFill>
                  <a:srgbClr val="000000"/>
                </a:solidFill>
                <a:effectLst/>
              </a:rPr>
              <a:t>Efficient Response to Cascading Disaster Spreading</a:t>
            </a:r>
            <a:r>
              <a:rPr kumimoji="0" lang="en-US" altLang="en-US" b="0" i="0" u="none" strike="noStrike" cap="none" normalizeH="0" baseline="0" dirty="0" smtClean="0">
                <a:ln>
                  <a:noFill/>
                </a:ln>
                <a:solidFill>
                  <a:srgbClr val="000000"/>
                </a:solidFill>
                <a:effectLst/>
              </a:rPr>
              <a:t>, Physical Review, 2007.</a:t>
            </a:r>
            <a:r>
              <a:rPr kumimoji="0" lang="en-US" altLang="en-US" b="0" i="0" u="none" strike="noStrike" cap="none" normalizeH="0" baseline="0" dirty="0" smtClean="0">
                <a:ln>
                  <a:noFill/>
                </a:ln>
                <a:solidFill>
                  <a:schemeClr val="tx1"/>
                </a:solidFill>
                <a:effectLst/>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rgbClr val="000000"/>
                </a:solidFill>
                <a:effectLst/>
              </a:rPr>
              <a:t>Keeling, Matt J. and Ken T.D. </a:t>
            </a:r>
            <a:r>
              <a:rPr kumimoji="0" lang="en-US" altLang="en-US" b="0" i="0" u="sng" strike="noStrike" cap="none" normalizeH="0" baseline="0" dirty="0" smtClean="0">
                <a:ln>
                  <a:noFill/>
                </a:ln>
                <a:solidFill>
                  <a:srgbClr val="000000"/>
                </a:solidFill>
                <a:effectLst/>
              </a:rPr>
              <a:t>Eames</a:t>
            </a:r>
            <a:r>
              <a:rPr kumimoji="0" lang="en-US" altLang="en-US" b="0" i="0" u="none" strike="noStrike" cap="none" normalizeH="0" baseline="0" dirty="0" smtClean="0">
                <a:ln>
                  <a:noFill/>
                </a:ln>
                <a:solidFill>
                  <a:srgbClr val="000000"/>
                </a:solidFill>
                <a:effectLst/>
              </a:rPr>
              <a:t>. </a:t>
            </a:r>
            <a:r>
              <a:rPr kumimoji="0" lang="en-US" altLang="en-US" b="0" i="1" u="none" strike="noStrike" cap="none" normalizeH="0" baseline="0" dirty="0" smtClean="0">
                <a:ln>
                  <a:noFill/>
                </a:ln>
                <a:solidFill>
                  <a:srgbClr val="000000"/>
                </a:solidFill>
                <a:effectLst/>
              </a:rPr>
              <a:t>Networks and Epidemic Models</a:t>
            </a:r>
            <a:r>
              <a:rPr kumimoji="0" lang="en-US" altLang="en-US" b="0" i="0" u="none" strike="noStrike" cap="none" normalizeH="0" baseline="0" dirty="0" smtClean="0">
                <a:ln>
                  <a:noFill/>
                </a:ln>
                <a:solidFill>
                  <a:srgbClr val="000000"/>
                </a:solidFill>
                <a:effectLst/>
              </a:rPr>
              <a:t>, Journal of the Royal Society Interface, 2015.</a:t>
            </a:r>
            <a:r>
              <a:rPr kumimoji="0" lang="en-US" altLang="en-US"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96623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Networked society</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Network := individual with independent behavior is connected with certain other individual in different ways.</a:t>
            </a:r>
          </a:p>
          <a:p>
            <a:pPr lvl="1">
              <a:buFont typeface="Wingdings" panose="05000000000000000000" pitchFamily="2" charset="2"/>
              <a:buChar char="Ø"/>
            </a:pPr>
            <a:r>
              <a:rPr lang="en-US" dirty="0" smtClean="0"/>
              <a:t>One city is influenced by other</a:t>
            </a:r>
          </a:p>
          <a:p>
            <a:pPr lvl="1">
              <a:buFont typeface="Wingdings" panose="05000000000000000000" pitchFamily="2" charset="2"/>
              <a:buChar char="Ø"/>
            </a:pPr>
            <a:r>
              <a:rPr lang="en-US" dirty="0" smtClean="0"/>
              <a:t>One country is influenced by other</a:t>
            </a:r>
          </a:p>
          <a:p>
            <a:pPr lvl="1">
              <a:buFont typeface="Wingdings" panose="05000000000000000000" pitchFamily="2" charset="2"/>
              <a:buChar char="Ø"/>
            </a:pPr>
            <a:r>
              <a:rPr lang="en-US" dirty="0" smtClean="0"/>
              <a:t>One individual is influenced by other</a:t>
            </a:r>
            <a:endParaRPr lang="en-US" dirty="0"/>
          </a:p>
          <a:p>
            <a:pPr>
              <a:buFont typeface="Wingdings" panose="05000000000000000000" pitchFamily="2" charset="2"/>
              <a:buChar char="Ø"/>
            </a:pPr>
            <a:r>
              <a:rPr lang="en-US" dirty="0" smtClean="0"/>
              <a:t>Complicated group behavior emerge from simple individual behavior.</a:t>
            </a:r>
          </a:p>
          <a:p>
            <a:pPr>
              <a:buFont typeface="Wingdings" panose="05000000000000000000" pitchFamily="2" charset="2"/>
              <a:buChar char="Ø"/>
            </a:pPr>
            <a:r>
              <a:rPr lang="en-US" dirty="0" smtClean="0"/>
              <a:t>We form network without noticing.</a:t>
            </a:r>
          </a:p>
          <a:p>
            <a:pPr lvl="1">
              <a:buFont typeface="Wingdings" panose="05000000000000000000" pitchFamily="2" charset="2"/>
              <a:buChar char="Ø"/>
            </a:pPr>
            <a:r>
              <a:rPr lang="en-US" dirty="0" smtClean="0"/>
              <a:t>Power grid</a:t>
            </a:r>
          </a:p>
          <a:p>
            <a:pPr lvl="1">
              <a:buFont typeface="Wingdings" panose="05000000000000000000" pitchFamily="2" charset="2"/>
              <a:buChar char="Ø"/>
            </a:pPr>
            <a:r>
              <a:rPr lang="en-US" dirty="0" smtClean="0"/>
              <a:t>Supply chain</a:t>
            </a:r>
          </a:p>
          <a:p>
            <a:pPr lvl="1">
              <a:buFont typeface="Wingdings" panose="05000000000000000000" pitchFamily="2" charset="2"/>
              <a:buChar char="Ø"/>
            </a:pPr>
            <a:r>
              <a:rPr lang="en-US" dirty="0" smtClean="0"/>
              <a:t>Transportation</a:t>
            </a:r>
          </a:p>
          <a:p>
            <a:pPr>
              <a:buFont typeface="Wingdings" panose="05000000000000000000" pitchFamily="2" charset="2"/>
              <a:buChar char="Ø"/>
            </a:pPr>
            <a:r>
              <a:rPr lang="en-US" dirty="0" smtClean="0">
                <a:solidFill>
                  <a:srgbClr val="00B050"/>
                </a:solidFill>
              </a:rPr>
              <a:t>Are they Perfect? How do they behave when expected behavior is not received in individual level.</a:t>
            </a:r>
            <a:endParaRPr lang="en-US" dirty="0">
              <a:solidFill>
                <a:srgbClr val="00B050"/>
              </a:solidFill>
            </a:endParaRPr>
          </a:p>
        </p:txBody>
      </p:sp>
    </p:spTree>
    <p:extLst>
      <p:ext uri="{BB962C8B-B14F-4D97-AF65-F5344CB8AC3E}">
        <p14:creationId xmlns:p14="http://schemas.microsoft.com/office/powerpoint/2010/main" val="172480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Problem</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smtClean="0"/>
              <a:t>Evolution of cascading disaster spreading is studied in various small world networks</a:t>
            </a:r>
          </a:p>
          <a:p>
            <a:pPr>
              <a:buFont typeface="Wingdings" panose="05000000000000000000" pitchFamily="2" charset="2"/>
              <a:buChar char="Ø"/>
            </a:pPr>
            <a:r>
              <a:rPr lang="en-GB" dirty="0"/>
              <a:t>Determine Robustness of Social Networks</a:t>
            </a:r>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183394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Relevant Works</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smtClean="0"/>
              <a:t>Epidemic Theory</a:t>
            </a:r>
          </a:p>
          <a:p>
            <a:pPr lvl="1">
              <a:buFont typeface="Wingdings" panose="05000000000000000000" pitchFamily="2" charset="2"/>
              <a:buChar char="Ø"/>
            </a:pPr>
            <a:r>
              <a:rPr lang="en-GB" dirty="0" smtClean="0"/>
              <a:t>Susceptible-Infected-Recovered (SIR) Model</a:t>
            </a:r>
          </a:p>
          <a:p>
            <a:pPr lvl="1">
              <a:buFont typeface="Wingdings" panose="05000000000000000000" pitchFamily="2" charset="2"/>
              <a:buChar char="Ø"/>
            </a:pPr>
            <a:r>
              <a:rPr lang="en-GB" dirty="0" smtClean="0"/>
              <a:t>Susceptible-Infectious-Susceptible (SIS) Model</a:t>
            </a:r>
          </a:p>
          <a:p>
            <a:pPr>
              <a:buFont typeface="Wingdings" panose="05000000000000000000" pitchFamily="2" charset="2"/>
              <a:buChar char="Ø"/>
            </a:pPr>
            <a:r>
              <a:rPr lang="en-GB" dirty="0" smtClean="0"/>
              <a:t>Network Theory Model</a:t>
            </a:r>
            <a:endParaRPr lang="en-GB" dirty="0"/>
          </a:p>
          <a:p>
            <a:pPr lvl="1">
              <a:buFont typeface="Wingdings" panose="05000000000000000000" pitchFamily="2" charset="2"/>
              <a:buChar char="Ø"/>
            </a:pPr>
            <a:r>
              <a:rPr lang="en-GB" dirty="0" smtClean="0"/>
              <a:t>Models based on simulation mechanism:</a:t>
            </a:r>
          </a:p>
          <a:p>
            <a:pPr lvl="2">
              <a:buFont typeface="Wingdings" panose="05000000000000000000" pitchFamily="2" charset="2"/>
              <a:buChar char="Ø"/>
            </a:pPr>
            <a:r>
              <a:rPr lang="en-GB" dirty="0" smtClean="0"/>
              <a:t>Rate of Infection = Transmission Rate * Number of Infected Neighbours</a:t>
            </a:r>
          </a:p>
          <a:p>
            <a:pPr lvl="2">
              <a:buFont typeface="Wingdings" panose="05000000000000000000" pitchFamily="2" charset="2"/>
              <a:buChar char="Ø"/>
            </a:pPr>
            <a:r>
              <a:rPr lang="en-GB" dirty="0" smtClean="0"/>
              <a:t>Probabilistic Spread of Infection</a:t>
            </a:r>
          </a:p>
          <a:p>
            <a:pPr lvl="1">
              <a:buFont typeface="Wingdings" panose="05000000000000000000" pitchFamily="2" charset="2"/>
              <a:buChar char="Ø"/>
            </a:pPr>
            <a:endParaRPr lang="en-GB" dirty="0"/>
          </a:p>
        </p:txBody>
      </p:sp>
    </p:spTree>
    <p:extLst>
      <p:ext uri="{BB962C8B-B14F-4D97-AF65-F5344CB8AC3E}">
        <p14:creationId xmlns:p14="http://schemas.microsoft.com/office/powerpoint/2010/main" val="347172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Networked models</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 Powerful tool to capture interaction between individual entities</a:t>
            </a:r>
          </a:p>
          <a:p>
            <a:pPr>
              <a:buFont typeface="Wingdings" panose="05000000000000000000" pitchFamily="2" charset="2"/>
              <a:buChar char="Ø"/>
            </a:pPr>
            <a:r>
              <a:rPr lang="en-US" dirty="0" smtClean="0"/>
              <a:t>Can be modeled in any granularity. </a:t>
            </a:r>
          </a:p>
          <a:p>
            <a:pPr lvl="1">
              <a:buFont typeface="Wingdings" panose="05000000000000000000" pitchFamily="2" charset="2"/>
              <a:buChar char="Ø"/>
            </a:pPr>
            <a:r>
              <a:rPr lang="en-US" dirty="0" smtClean="0"/>
              <a:t>Nodes could be cities or every individual</a:t>
            </a:r>
          </a:p>
          <a:p>
            <a:pPr>
              <a:buFont typeface="Wingdings" panose="05000000000000000000" pitchFamily="2" charset="2"/>
              <a:buChar char="Ø"/>
            </a:pPr>
            <a:r>
              <a:rPr lang="en-US" dirty="0" smtClean="0"/>
              <a:t>Complicated and varying interactions can be captured by suitable edge models</a:t>
            </a:r>
          </a:p>
          <a:p>
            <a:pPr>
              <a:buFont typeface="Wingdings" panose="05000000000000000000" pitchFamily="2" charset="2"/>
              <a:buChar char="Ø"/>
            </a:pPr>
            <a:r>
              <a:rPr lang="en-US" dirty="0" smtClean="0"/>
              <a:t>It is easy to model individual participants in a system and then find their inter relation rather than trying to figure out everything at once.</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solidFill>
                  <a:srgbClr val="00B050"/>
                </a:solidFill>
              </a:rPr>
              <a:t>The structure plays rather critical role</a:t>
            </a:r>
          </a:p>
          <a:p>
            <a:pPr lvl="1">
              <a:buFont typeface="Wingdings" panose="05000000000000000000" pitchFamily="2" charset="2"/>
              <a:buChar char="Ø"/>
            </a:pPr>
            <a:r>
              <a:rPr lang="en-US" dirty="0" smtClean="0">
                <a:solidFill>
                  <a:srgbClr val="00B050"/>
                </a:solidFill>
              </a:rPr>
              <a:t>We explore exactly how critical this parameter in some of the well-known networks</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59892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Disturbance rejection capability of a network is a good metric of measure of robustness</a:t>
            </a:r>
          </a:p>
          <a:p>
            <a:pPr>
              <a:buFont typeface="Wingdings" panose="05000000000000000000" pitchFamily="2" charset="2"/>
              <a:buChar char="Ø"/>
            </a:pPr>
            <a:r>
              <a:rPr lang="en-US" dirty="0" smtClean="0"/>
              <a:t>Each individual behaves fairly and takes part by propagating some part of its disturbance level and rejecting some part</a:t>
            </a:r>
          </a:p>
          <a:p>
            <a:pPr lvl="1">
              <a:buFont typeface="Wingdings" panose="05000000000000000000" pitchFamily="2" charset="2"/>
              <a:buChar char="Ø"/>
            </a:pPr>
            <a:r>
              <a:rPr lang="en-US" dirty="0" smtClean="0"/>
              <a:t>Self-healing</a:t>
            </a:r>
          </a:p>
          <a:p>
            <a:pPr lvl="1">
              <a:buFont typeface="Wingdings" panose="05000000000000000000" pitchFamily="2" charset="2"/>
              <a:buChar char="Ø"/>
            </a:pPr>
            <a:r>
              <a:rPr lang="en-US" dirty="0" smtClean="0"/>
              <a:t>No node tries to intentionally destabilize the whole network</a:t>
            </a:r>
          </a:p>
          <a:p>
            <a:pPr>
              <a:buFont typeface="Wingdings" panose="05000000000000000000" pitchFamily="2" charset="2"/>
              <a:buChar char="Ø"/>
            </a:pPr>
            <a:r>
              <a:rPr lang="en-US" dirty="0" smtClean="0"/>
              <a:t>The disturbance is of one kind</a:t>
            </a:r>
          </a:p>
          <a:p>
            <a:pPr lvl="1">
              <a:buFont typeface="Wingdings" panose="05000000000000000000" pitchFamily="2" charset="2"/>
              <a:buChar char="Ø"/>
            </a:pPr>
            <a:r>
              <a:rPr lang="en-US" dirty="0" smtClean="0"/>
              <a:t>If there is a disease that is spreading there is only that entity. Panic over social media is not spreading and effecting individual behavior.</a:t>
            </a:r>
            <a:endParaRPr lang="en-US" dirty="0"/>
          </a:p>
        </p:txBody>
      </p:sp>
    </p:spTree>
    <p:extLst>
      <p:ext uri="{BB962C8B-B14F-4D97-AF65-F5344CB8AC3E}">
        <p14:creationId xmlns:p14="http://schemas.microsoft.com/office/powerpoint/2010/main" val="120251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endParaRPr lang="en-US" dirty="0" smtClean="0"/>
              </a:p>
              <a:p>
                <a:pPr>
                  <a:buFont typeface="Wingdings" panose="05000000000000000000" pitchFamily="2" charset="2"/>
                  <a:buChar char="Ø"/>
                </a:pPr>
                <a:r>
                  <a:rPr lang="en-US" dirty="0" smtClean="0"/>
                  <a:t> represents individual i’s health</a:t>
                </a:r>
              </a:p>
              <a:p>
                <a:pPr>
                  <a:buFont typeface="Wingdings" panose="05000000000000000000" pitchFamily="2" charset="2"/>
                  <a:buChar char="Ø"/>
                </a:pPr>
                <a:r>
                  <a:rPr lang="en-US" dirty="0" smtClean="0"/>
                  <a:t>Every individual tries to reject some disturbance.  represents one’s capability</a:t>
                </a:r>
              </a:p>
              <a:p>
                <a:pPr>
                  <a:buFont typeface="Wingdings" panose="05000000000000000000" pitchFamily="2" charset="2"/>
                  <a:buChar char="Ø"/>
                </a:pPr>
                <a:r>
                  <a:rPr lang="en-US" dirty="0" smtClean="0"/>
                  <a:t> is a sigmoid function to keep numerical bound on health value</a:t>
                </a:r>
              </a:p>
              <a:p>
                <a:pPr>
                  <a:buFont typeface="Wingdings" panose="05000000000000000000" pitchFamily="2" charset="2"/>
                  <a:buChar char="Ø"/>
                </a:pPr>
                <a:r>
                  <a:rPr lang="en-US" dirty="0" smtClean="0"/>
                  <a:t> represents the strength of connection between </a:t>
                </a:r>
                <a:r>
                  <a:rPr lang="en-US" dirty="0" err="1" smtClean="0"/>
                  <a:t>i</a:t>
                </a:r>
                <a:r>
                  <a:rPr lang="en-US" dirty="0" smtClean="0"/>
                  <a:t> and j</a:t>
                </a:r>
              </a:p>
              <a:p>
                <a:pPr>
                  <a:buFont typeface="Wingdings" panose="05000000000000000000" pitchFamily="2" charset="2"/>
                  <a:buChar char="Ø"/>
                </a:pPr>
                <a:r>
                  <a:rPr lang="en-US" dirty="0" smtClean="0"/>
                  <a:t> represents the explain away effect</a:t>
                </a:r>
              </a:p>
              <a:p>
                <a:pPr>
                  <a:buFont typeface="Wingdings" panose="05000000000000000000" pitchFamily="2" charset="2"/>
                  <a:buChar char="Ø"/>
                </a:pPr>
                <a:r>
                  <a:rPr lang="en-US" dirty="0" smtClean="0"/>
                  <a:t> represents the gain of the propagation channel</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939" t="-152"/>
                </a:stretch>
              </a:blipFill>
            </p:spPr>
            <p:txBody>
              <a:bodyPr/>
              <a:lstStyle/>
              <a:p>
                <a:r>
                  <a:rPr lang="en-US">
                    <a:noFill/>
                  </a:rPr>
                  <a:t> </a:t>
                </a:r>
              </a:p>
            </p:txBody>
          </p:sp>
        </mc:Fallback>
      </mc:AlternateContent>
    </p:spTree>
    <p:extLst>
      <p:ext uri="{BB962C8B-B14F-4D97-AF65-F5344CB8AC3E}">
        <p14:creationId xmlns:p14="http://schemas.microsoft.com/office/powerpoint/2010/main" val="114884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smtClean="0"/>
                  <a:t>Two parts</a:t>
                </a:r>
              </a:p>
              <a:p>
                <a:pPr lvl="1">
                  <a:buFont typeface="Wingdings" panose="05000000000000000000" pitchFamily="2" charset="2"/>
                  <a:buChar char="Ø"/>
                </a:pPr>
                <a:r>
                  <a:rPr lang="en-US" dirty="0" smtClean="0"/>
                  <a:t>Specific to one individual in the group</a:t>
                </a:r>
              </a:p>
              <a:p>
                <a:pPr lvl="2">
                  <a:buFont typeface="Wingdings" panose="05000000000000000000" pitchFamily="2" charset="2"/>
                  <a:buChar char="Ø"/>
                </a:pPr>
                <a:endParaRPr lang="en-US" sz="2000" dirty="0" smtClean="0"/>
              </a:p>
              <a:p>
                <a:pPr lvl="1">
                  <a:buFont typeface="Wingdings" panose="05000000000000000000" pitchFamily="2" charset="2"/>
                  <a:buChar char="Ø"/>
                </a:pPr>
                <a:r>
                  <a:rPr lang="en-US" dirty="0" smtClean="0"/>
                  <a:t>Disturbance from neighbors </a:t>
                </a:r>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 function is just a numerical convenience</a:t>
                </a:r>
              </a:p>
              <a:p>
                <a:pPr>
                  <a:buFont typeface="Wingdings" panose="05000000000000000000" pitchFamily="2" charset="2"/>
                  <a:buChar char="Ø"/>
                </a:pPr>
                <a:r>
                  <a:rPr lang="en-US" dirty="0" smtClean="0"/>
                  <a:t>Modular implementation</a:t>
                </a:r>
              </a:p>
              <a:p>
                <a:pPr lvl="1">
                  <a:buFont typeface="Wingdings" panose="05000000000000000000" pitchFamily="2" charset="2"/>
                  <a:buChar char="Ø"/>
                </a:pPr>
                <a:r>
                  <a:rPr lang="en-US" dirty="0" smtClean="0"/>
                  <a:t>Nodes simulate individual</a:t>
                </a:r>
              </a:p>
              <a:p>
                <a:pPr lvl="1">
                  <a:buFont typeface="Wingdings" panose="05000000000000000000" pitchFamily="2" charset="2"/>
                  <a:buChar char="Ø"/>
                </a:pPr>
                <a:r>
                  <a:rPr lang="en-US" dirty="0" smtClean="0"/>
                  <a:t>Network simulates interactions</a:t>
                </a:r>
              </a:p>
              <a:p>
                <a:pPr>
                  <a:buFont typeface="Wingdings" panose="05000000000000000000" pitchFamily="2" charset="2"/>
                  <a:buChar char="Ø"/>
                </a:pPr>
                <a:r>
                  <a:rPr lang="en-US" dirty="0" smtClean="0"/>
                  <a:t>Behavior of individual can be changed without effecting rest of the code</a:t>
                </a:r>
              </a:p>
              <a:p>
                <a:pPr>
                  <a:buFont typeface="Wingdings" panose="05000000000000000000" pitchFamily="2" charset="2"/>
                  <a:buChar char="Ø"/>
                </a:pPr>
                <a:r>
                  <a:rPr lang="en-US" dirty="0" smtClean="0"/>
                  <a:t>Properties of interaction can be specified separately for each connection</a:t>
                </a:r>
              </a:p>
              <a:p>
                <a:pPr lvl="1">
                  <a:buFont typeface="Wingdings" panose="05000000000000000000" pitchFamily="2" charset="2"/>
                  <a:buChar char="Ø"/>
                </a:pPr>
                <a:r>
                  <a:rPr lang="en-US" dirty="0" smtClean="0"/>
                  <a:t>Reusability.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77" t="-1970" b="-758"/>
                </a:stretch>
              </a:blipFill>
            </p:spPr>
            <p:txBody>
              <a:bodyPr/>
              <a:lstStyle/>
              <a:p>
                <a:r>
                  <a:rPr lang="en-US">
                    <a:noFill/>
                  </a:rPr>
                  <a:t> </a:t>
                </a:r>
              </a:p>
            </p:txBody>
          </p:sp>
        </mc:Fallback>
      </mc:AlternateContent>
    </p:spTree>
    <p:extLst>
      <p:ext uri="{BB962C8B-B14F-4D97-AF65-F5344CB8AC3E}">
        <p14:creationId xmlns:p14="http://schemas.microsoft.com/office/powerpoint/2010/main" val="231398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smtClean="0"/>
                  <a:t>Two parts</a:t>
                </a:r>
              </a:p>
              <a:p>
                <a:pPr lvl="1">
                  <a:buFont typeface="Wingdings" panose="05000000000000000000" pitchFamily="2" charset="2"/>
                  <a:buChar char="Ø"/>
                </a:pPr>
                <a:r>
                  <a:rPr lang="en-US" dirty="0" smtClean="0"/>
                  <a:t>Specific to one individual in the group</a:t>
                </a:r>
              </a:p>
              <a:p>
                <a:pPr lvl="2">
                  <a:buFont typeface="Wingdings" panose="05000000000000000000" pitchFamily="2" charset="2"/>
                  <a:buChar char="Ø"/>
                </a:pPr>
                <a:endParaRPr lang="en-US" sz="2000" dirty="0" smtClean="0"/>
              </a:p>
              <a:p>
                <a:pPr lvl="1">
                  <a:buFont typeface="Wingdings" panose="05000000000000000000" pitchFamily="2" charset="2"/>
                  <a:buChar char="Ø"/>
                </a:pPr>
                <a:r>
                  <a:rPr lang="en-US" dirty="0" smtClean="0"/>
                  <a:t>Disturbance from neighbors </a:t>
                </a:r>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 function is just a numerical convenience</a:t>
                </a:r>
              </a:p>
              <a:p>
                <a:pPr>
                  <a:buFont typeface="Wingdings" panose="05000000000000000000" pitchFamily="2" charset="2"/>
                  <a:buChar char="Ø"/>
                </a:pPr>
                <a:r>
                  <a:rPr lang="en-US" dirty="0" smtClean="0"/>
                  <a:t>Modular implementation</a:t>
                </a:r>
              </a:p>
              <a:p>
                <a:pPr lvl="1">
                  <a:buFont typeface="Wingdings" panose="05000000000000000000" pitchFamily="2" charset="2"/>
                  <a:buChar char="Ø"/>
                </a:pPr>
                <a:r>
                  <a:rPr lang="en-US" dirty="0" smtClean="0"/>
                  <a:t>Nodes simulate individual</a:t>
                </a:r>
              </a:p>
              <a:p>
                <a:pPr lvl="1">
                  <a:buFont typeface="Wingdings" panose="05000000000000000000" pitchFamily="2" charset="2"/>
                  <a:buChar char="Ø"/>
                </a:pPr>
                <a:r>
                  <a:rPr lang="en-US" dirty="0" smtClean="0"/>
                  <a:t>Network simulates interactions</a:t>
                </a:r>
              </a:p>
              <a:p>
                <a:pPr>
                  <a:buFont typeface="Wingdings" panose="05000000000000000000" pitchFamily="2" charset="2"/>
                  <a:buChar char="Ø"/>
                </a:pPr>
                <a:r>
                  <a:rPr lang="en-US" dirty="0" smtClean="0"/>
                  <a:t>Behavior of individual can be changed without effecting rest of the code</a:t>
                </a:r>
              </a:p>
              <a:p>
                <a:pPr>
                  <a:buFont typeface="Wingdings" panose="05000000000000000000" pitchFamily="2" charset="2"/>
                  <a:buChar char="Ø"/>
                </a:pPr>
                <a:r>
                  <a:rPr lang="en-US" dirty="0" smtClean="0"/>
                  <a:t>Properties of interaction can be specified separately for each connection</a:t>
                </a:r>
              </a:p>
              <a:p>
                <a:pPr lvl="1">
                  <a:buFont typeface="Wingdings" panose="05000000000000000000" pitchFamily="2" charset="2"/>
                  <a:buChar char="Ø"/>
                </a:pPr>
                <a:r>
                  <a:rPr lang="en-US" dirty="0" smtClean="0"/>
                  <a:t>Reusability.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77" t="-1970" b="-758"/>
                </a:stretch>
              </a:blipFill>
            </p:spPr>
            <p:txBody>
              <a:bodyPr/>
              <a:lstStyle/>
              <a:p>
                <a:r>
                  <a:rPr lang="en-US">
                    <a:noFill/>
                  </a:rPr>
                  <a:t> </a:t>
                </a:r>
              </a:p>
            </p:txBody>
          </p:sp>
        </mc:Fallback>
      </mc:AlternateContent>
    </p:spTree>
    <p:extLst>
      <p:ext uri="{BB962C8B-B14F-4D97-AF65-F5344CB8AC3E}">
        <p14:creationId xmlns:p14="http://schemas.microsoft.com/office/powerpoint/2010/main" val="226392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681</TotalTime>
  <Words>1222</Words>
  <Application>Microsoft Office PowerPoint</Application>
  <PresentationFormat>On-screen Show (4:3)</PresentationFormat>
  <Paragraphs>141</Paragraphs>
  <Slides>16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Retrospect</vt:lpstr>
      <vt:lpstr>Robustness Analysis of Social Networks under Single Node Failure Scenario</vt:lpstr>
      <vt:lpstr>Networked society</vt:lpstr>
      <vt:lpstr>Research Problem</vt:lpstr>
      <vt:lpstr>Relevant Works</vt:lpstr>
      <vt:lpstr>Networked models</vt:lpstr>
      <vt:lpstr>Assumptions</vt:lpstr>
      <vt:lpstr>Model</vt:lpstr>
      <vt:lpstr>Implementation</vt:lpstr>
      <vt:lpstr>Implementation</vt:lpstr>
      <vt:lpstr>Results and their interpretations.</vt:lpstr>
      <vt:lpstr>Small-world Networks</vt:lpstr>
      <vt:lpstr>Evolution Plot</vt:lpstr>
      <vt:lpstr>Average Node Health </vt:lpstr>
      <vt:lpstr>Robustness Metric</vt:lpstr>
      <vt:lpstr>Conclusion</vt:lpstr>
      <vt:lpstr>References</vt:lpstr>
    </vt:vector>
  </TitlesOfParts>
  <Company>JUB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Thapa</dc:creator>
  <cp:lastModifiedBy>Dinesh Acharya</cp:lastModifiedBy>
  <cp:revision>87</cp:revision>
  <dcterms:created xsi:type="dcterms:W3CDTF">2015-12-05T06:11:21Z</dcterms:created>
  <dcterms:modified xsi:type="dcterms:W3CDTF">2015-12-15T13:50:27Z</dcterms:modified>
</cp:coreProperties>
</file>