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519822"/>
            <a:ext cx="4775075" cy="1630907"/>
          </a:xfrm>
        </p:spPr>
        <p:txBody>
          <a:bodyPr>
            <a:normAutofit/>
          </a:bodyPr>
          <a:lstStyle/>
          <a:p>
            <a:r>
              <a:rPr lang="en-US" sz="2400" dirty="0">
                <a:solidFill>
                  <a:schemeClr val="accent4">
                    <a:lumMod val="60000"/>
                    <a:lumOff val="40000"/>
                  </a:schemeClr>
                </a:solidFill>
                <a:latin typeface="Cambria Math" panose="02040503050406030204" pitchFamily="18" charset="0"/>
                <a:ea typeface="Cambria Math" panose="02040503050406030204" pitchFamily="18" charset="0"/>
              </a:rPr>
              <a:t>Principal component analysis</a:t>
            </a:r>
            <a:br>
              <a:rPr lang="en-US" sz="2400" dirty="0">
                <a:solidFill>
                  <a:schemeClr val="accent4">
                    <a:lumMod val="60000"/>
                    <a:lumOff val="40000"/>
                  </a:schemeClr>
                </a:solidFill>
                <a:latin typeface="Cambria Math" panose="02040503050406030204" pitchFamily="18" charset="0"/>
                <a:ea typeface="Cambria Math" panose="02040503050406030204" pitchFamily="18" charset="0"/>
              </a:rPr>
            </a:br>
            <a:br>
              <a:rPr lang="en-US" sz="2400" dirty="0">
                <a:solidFill>
                  <a:schemeClr val="accent4">
                    <a:lumMod val="60000"/>
                    <a:lumOff val="40000"/>
                  </a:schemeClr>
                </a:solidFill>
                <a:latin typeface="Cambria Math" panose="02040503050406030204" pitchFamily="18" charset="0"/>
                <a:ea typeface="Cambria Math" panose="02040503050406030204" pitchFamily="18" charset="0"/>
              </a:rPr>
            </a:br>
            <a:r>
              <a:rPr lang="en-US" sz="1800" dirty="0">
                <a:solidFill>
                  <a:schemeClr val="accent4">
                    <a:lumMod val="60000"/>
                    <a:lumOff val="40000"/>
                  </a:schemeClr>
                </a:solidFill>
                <a:latin typeface="Cambria Math" panose="02040503050406030204" pitchFamily="18" charset="0"/>
                <a:ea typeface="Cambria Math" panose="02040503050406030204" pitchFamily="18" charset="0"/>
              </a:rPr>
              <a:t>by</a:t>
            </a:r>
            <a:br>
              <a:rPr lang="en-US" sz="1800" dirty="0">
                <a:solidFill>
                  <a:schemeClr val="accent4">
                    <a:lumMod val="60000"/>
                    <a:lumOff val="40000"/>
                  </a:schemeClr>
                </a:solidFill>
                <a:latin typeface="Cambria Math" panose="02040503050406030204" pitchFamily="18" charset="0"/>
                <a:ea typeface="Cambria Math" panose="02040503050406030204" pitchFamily="18" charset="0"/>
              </a:rPr>
            </a:br>
            <a:r>
              <a:rPr lang="en-US" sz="1800" dirty="0">
                <a:solidFill>
                  <a:schemeClr val="accent4">
                    <a:lumMod val="60000"/>
                    <a:lumOff val="40000"/>
                  </a:schemeClr>
                </a:solidFill>
                <a:latin typeface="Cambria Math" panose="02040503050406030204" pitchFamily="18" charset="0"/>
                <a:ea typeface="Cambria Math" panose="02040503050406030204" pitchFamily="18" charset="0"/>
              </a:rPr>
              <a:t>Partha Sarathi Chakraborty</a:t>
            </a:r>
            <a:endParaRPr lang="en-US" sz="2400" dirty="0">
              <a:solidFill>
                <a:schemeClr val="accent4">
                  <a:lumMod val="60000"/>
                  <a:lumOff val="4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FEF91-BEB8-4853-ABFF-FA6186729949}"/>
              </a:ext>
            </a:extLst>
          </p:cNvPr>
          <p:cNvSpPr>
            <a:spLocks noGrp="1"/>
          </p:cNvSpPr>
          <p:nvPr>
            <p:ph idx="1"/>
          </p:nvPr>
        </p:nvSpPr>
        <p:spPr>
          <a:xfrm>
            <a:off x="399495" y="390617"/>
            <a:ext cx="11443317" cy="6063449"/>
          </a:xfrm>
        </p:spPr>
        <p:txBody>
          <a:bodyPr/>
          <a:lstStyle/>
          <a:p>
            <a:pPr marL="0" indent="0">
              <a:buNone/>
            </a:pPr>
            <a:r>
              <a:rPr lang="en-US" dirty="0">
                <a:latin typeface="Cambria" panose="02040503050406030204" pitchFamily="18" charset="0"/>
                <a:ea typeface="Cambria" panose="02040503050406030204" pitchFamily="18" charset="0"/>
              </a:rPr>
              <a:t>4. Select the number of vectors v which corresponds to maximum variance</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5. Plot a scree plot for visualizing the percentage variance explained by each eigen vectors</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graphicFrame>
        <p:nvGraphicFramePr>
          <p:cNvPr id="4" name="Table 4">
            <a:extLst>
              <a:ext uri="{FF2B5EF4-FFF2-40B4-BE49-F238E27FC236}">
                <a16:creationId xmlns:a16="http://schemas.microsoft.com/office/drawing/2014/main" id="{5BEAD2BC-F541-4F00-874A-85B51155C745}"/>
              </a:ext>
            </a:extLst>
          </p:cNvPr>
          <p:cNvGraphicFramePr>
            <a:graphicFrameLocks noGrp="1"/>
          </p:cNvGraphicFramePr>
          <p:nvPr>
            <p:extLst>
              <p:ext uri="{D42A27DB-BD31-4B8C-83A1-F6EECF244321}">
                <p14:modId xmlns:p14="http://schemas.microsoft.com/office/powerpoint/2010/main" val="2602490888"/>
              </p:ext>
            </p:extLst>
          </p:nvPr>
        </p:nvGraphicFramePr>
        <p:xfrm>
          <a:off x="2032000" y="719666"/>
          <a:ext cx="7094244" cy="1981200"/>
        </p:xfrm>
        <a:graphic>
          <a:graphicData uri="http://schemas.openxmlformats.org/drawingml/2006/table">
            <a:tbl>
              <a:tblPr firstRow="1" bandRow="1">
                <a:tableStyleId>{F5AB1C69-6EDB-4FF4-983F-18BD219EF322}</a:tableStyleId>
              </a:tblPr>
              <a:tblGrid>
                <a:gridCol w="2364748">
                  <a:extLst>
                    <a:ext uri="{9D8B030D-6E8A-4147-A177-3AD203B41FA5}">
                      <a16:colId xmlns:a16="http://schemas.microsoft.com/office/drawing/2014/main" val="2945148287"/>
                    </a:ext>
                  </a:extLst>
                </a:gridCol>
                <a:gridCol w="2364748">
                  <a:extLst>
                    <a:ext uri="{9D8B030D-6E8A-4147-A177-3AD203B41FA5}">
                      <a16:colId xmlns:a16="http://schemas.microsoft.com/office/drawing/2014/main" val="529012759"/>
                    </a:ext>
                  </a:extLst>
                </a:gridCol>
                <a:gridCol w="2364748">
                  <a:extLst>
                    <a:ext uri="{9D8B030D-6E8A-4147-A177-3AD203B41FA5}">
                      <a16:colId xmlns:a16="http://schemas.microsoft.com/office/drawing/2014/main" val="709477644"/>
                    </a:ext>
                  </a:extLst>
                </a:gridCol>
              </a:tblGrid>
              <a:tr h="438823">
                <a:tc>
                  <a:txBody>
                    <a:bodyPr/>
                    <a:lstStyle/>
                    <a:p>
                      <a:r>
                        <a:rPr lang="en-US" sz="1400" b="0" dirty="0"/>
                        <a:t>Eigen vectors</a:t>
                      </a:r>
                      <a:endParaRPr lang="en-IN" sz="1400" b="0" dirty="0"/>
                    </a:p>
                  </a:txBody>
                  <a:tcPr/>
                </a:tc>
                <a:tc>
                  <a:txBody>
                    <a:bodyPr/>
                    <a:lstStyle/>
                    <a:p>
                      <a:r>
                        <a:rPr lang="en-US" sz="1400" b="0" dirty="0"/>
                        <a:t>Eigen values</a:t>
                      </a:r>
                      <a:endParaRPr lang="en-IN" sz="1400" b="0" dirty="0"/>
                    </a:p>
                  </a:txBody>
                  <a:tcPr/>
                </a:tc>
                <a:tc>
                  <a:txBody>
                    <a:bodyPr/>
                    <a:lstStyle/>
                    <a:p>
                      <a:r>
                        <a:rPr lang="en-US" sz="1400" b="0" dirty="0"/>
                        <a:t>Cumulative variance explained</a:t>
                      </a:r>
                      <a:endParaRPr lang="en-IN" sz="1400" b="0" dirty="0"/>
                    </a:p>
                  </a:txBody>
                  <a:tcPr/>
                </a:tc>
                <a:extLst>
                  <a:ext uri="{0D108BD9-81ED-4DB2-BD59-A6C34878D82A}">
                    <a16:rowId xmlns:a16="http://schemas.microsoft.com/office/drawing/2014/main" val="3596674039"/>
                  </a:ext>
                </a:extLst>
              </a:tr>
              <a:tr h="314059">
                <a:tc>
                  <a:txBody>
                    <a:bodyPr/>
                    <a:lstStyle/>
                    <a:p>
                      <a:r>
                        <a:rPr lang="en-US" dirty="0"/>
                        <a:t>V1</a:t>
                      </a:r>
                      <a:endParaRPr lang="en-IN" dirty="0"/>
                    </a:p>
                  </a:txBody>
                  <a:tcPr/>
                </a:tc>
                <a:tc>
                  <a:txBody>
                    <a:bodyPr/>
                    <a:lstStyle/>
                    <a:p>
                      <a:r>
                        <a:rPr lang="en-US" dirty="0"/>
                        <a:t>𝞴1</a:t>
                      </a:r>
                      <a:endParaRPr lang="en-IN" dirty="0"/>
                    </a:p>
                  </a:txBody>
                  <a:tcPr/>
                </a:tc>
                <a:tc>
                  <a:txBody>
                    <a:bodyPr/>
                    <a:lstStyle/>
                    <a:p>
                      <a:r>
                        <a:rPr lang="en-US" dirty="0"/>
                        <a:t>𝞴1</a:t>
                      </a:r>
                      <a:endParaRPr lang="en-IN" dirty="0"/>
                    </a:p>
                  </a:txBody>
                  <a:tcPr/>
                </a:tc>
                <a:extLst>
                  <a:ext uri="{0D108BD9-81ED-4DB2-BD59-A6C34878D82A}">
                    <a16:rowId xmlns:a16="http://schemas.microsoft.com/office/drawing/2014/main" val="935478855"/>
                  </a:ext>
                </a:extLst>
              </a:tr>
              <a:tr h="314059">
                <a:tc>
                  <a:txBody>
                    <a:bodyPr/>
                    <a:lstStyle/>
                    <a:p>
                      <a:r>
                        <a:rPr lang="en-US" dirty="0"/>
                        <a:t>V2</a:t>
                      </a:r>
                      <a:endParaRPr lang="en-IN" dirty="0"/>
                    </a:p>
                  </a:txBody>
                  <a:tcPr/>
                </a:tc>
                <a:tc>
                  <a:txBody>
                    <a:bodyPr/>
                    <a:lstStyle/>
                    <a:p>
                      <a:r>
                        <a:rPr lang="en-US" dirty="0"/>
                        <a:t>𝞴2</a:t>
                      </a:r>
                      <a:endParaRPr lang="en-IN" dirty="0"/>
                    </a:p>
                  </a:txBody>
                  <a:tcPr/>
                </a:tc>
                <a:tc>
                  <a:txBody>
                    <a:bodyPr/>
                    <a:lstStyle/>
                    <a:p>
                      <a:r>
                        <a:rPr lang="en-US" dirty="0"/>
                        <a:t>𝞴1+𝞴2</a:t>
                      </a:r>
                      <a:endParaRPr lang="en-IN" dirty="0"/>
                    </a:p>
                  </a:txBody>
                  <a:tcPr/>
                </a:tc>
                <a:extLst>
                  <a:ext uri="{0D108BD9-81ED-4DB2-BD59-A6C34878D82A}">
                    <a16:rowId xmlns:a16="http://schemas.microsoft.com/office/drawing/2014/main" val="2810847033"/>
                  </a:ext>
                </a:extLst>
              </a:tr>
              <a:tr h="314059">
                <a:tc>
                  <a:txBody>
                    <a:bodyPr/>
                    <a:lstStyle/>
                    <a:p>
                      <a:r>
                        <a:rPr lang="en-US" dirty="0"/>
                        <a:t>V3</a:t>
                      </a:r>
                      <a:endParaRPr lang="en-IN" dirty="0"/>
                    </a:p>
                  </a:txBody>
                  <a:tcPr/>
                </a:tc>
                <a:tc>
                  <a:txBody>
                    <a:bodyPr/>
                    <a:lstStyle/>
                    <a:p>
                      <a:r>
                        <a:rPr lang="en-US" dirty="0"/>
                        <a:t>𝞴3</a:t>
                      </a:r>
                      <a:endParaRPr lang="en-IN" dirty="0"/>
                    </a:p>
                  </a:txBody>
                  <a:tcPr/>
                </a:tc>
                <a:tc>
                  <a:txBody>
                    <a:bodyPr/>
                    <a:lstStyle/>
                    <a:p>
                      <a:r>
                        <a:rPr lang="en-US" dirty="0"/>
                        <a:t>𝞴1+𝞴2+𝞴3</a:t>
                      </a:r>
                      <a:endParaRPr lang="en-IN" dirty="0"/>
                    </a:p>
                  </a:txBody>
                  <a:tcPr/>
                </a:tc>
                <a:extLst>
                  <a:ext uri="{0D108BD9-81ED-4DB2-BD59-A6C34878D82A}">
                    <a16:rowId xmlns:a16="http://schemas.microsoft.com/office/drawing/2014/main" val="2142903555"/>
                  </a:ext>
                </a:extLst>
              </a:tr>
              <a:tr h="314059">
                <a:tc>
                  <a:txBody>
                    <a:bodyPr/>
                    <a:lstStyle/>
                    <a:p>
                      <a:r>
                        <a:rPr lang="en-US" dirty="0"/>
                        <a:t>v4</a:t>
                      </a:r>
                      <a:endParaRPr lang="en-IN" dirty="0"/>
                    </a:p>
                  </a:txBody>
                  <a:tcPr/>
                </a:tc>
                <a:tc>
                  <a:txBody>
                    <a:bodyPr/>
                    <a:lstStyle/>
                    <a:p>
                      <a:r>
                        <a:rPr lang="en-US" dirty="0"/>
                        <a:t>𝞴4</a:t>
                      </a:r>
                      <a:endParaRPr lang="en-IN" dirty="0"/>
                    </a:p>
                  </a:txBody>
                  <a:tcPr/>
                </a:tc>
                <a:tc>
                  <a:txBody>
                    <a:bodyPr/>
                    <a:lstStyle/>
                    <a:p>
                      <a:r>
                        <a:rPr lang="en-US" dirty="0"/>
                        <a:t>𝞴1+𝞴2+𝞴3+𝞴4</a:t>
                      </a:r>
                      <a:endParaRPr lang="en-IN" dirty="0"/>
                    </a:p>
                  </a:txBody>
                  <a:tcPr/>
                </a:tc>
                <a:extLst>
                  <a:ext uri="{0D108BD9-81ED-4DB2-BD59-A6C34878D82A}">
                    <a16:rowId xmlns:a16="http://schemas.microsoft.com/office/drawing/2014/main" val="2477655848"/>
                  </a:ext>
                </a:extLst>
              </a:tr>
            </a:tbl>
          </a:graphicData>
        </a:graphic>
      </p:graphicFrame>
      <p:pic>
        <p:nvPicPr>
          <p:cNvPr id="6" name="Picture 5">
            <a:extLst>
              <a:ext uri="{FF2B5EF4-FFF2-40B4-BE49-F238E27FC236}">
                <a16:creationId xmlns:a16="http://schemas.microsoft.com/office/drawing/2014/main" id="{FA884808-0FEF-4E8A-B105-48EFCB493FF1}"/>
              </a:ext>
            </a:extLst>
          </p:cNvPr>
          <p:cNvPicPr>
            <a:picLocks noChangeAspect="1"/>
          </p:cNvPicPr>
          <p:nvPr/>
        </p:nvPicPr>
        <p:blipFill>
          <a:blip r:embed="rId2"/>
          <a:stretch>
            <a:fillRect/>
          </a:stretch>
        </p:blipFill>
        <p:spPr>
          <a:xfrm>
            <a:off x="2725445" y="3756065"/>
            <a:ext cx="4837081" cy="2590682"/>
          </a:xfrm>
          <a:prstGeom prst="rect">
            <a:avLst/>
          </a:prstGeom>
        </p:spPr>
      </p:pic>
    </p:spTree>
    <p:extLst>
      <p:ext uri="{BB962C8B-B14F-4D97-AF65-F5344CB8AC3E}">
        <p14:creationId xmlns:p14="http://schemas.microsoft.com/office/powerpoint/2010/main" val="182545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CE4B7-7A32-4970-83CC-0D1B7215BA11}"/>
              </a:ext>
            </a:extLst>
          </p:cNvPr>
          <p:cNvSpPr>
            <a:spLocks noGrp="1"/>
          </p:cNvSpPr>
          <p:nvPr>
            <p:ph idx="1"/>
          </p:nvPr>
        </p:nvSpPr>
        <p:spPr>
          <a:xfrm>
            <a:off x="381739" y="417250"/>
            <a:ext cx="11425561" cy="6081204"/>
          </a:xfrm>
        </p:spPr>
        <p:txBody>
          <a:bodyPr/>
          <a:lstStyle/>
          <a:p>
            <a:pPr marL="0" indent="0">
              <a:buNone/>
            </a:pPr>
            <a:r>
              <a:rPr lang="en-US" dirty="0">
                <a:latin typeface="Cambria" panose="02040503050406030204" pitchFamily="18" charset="0"/>
                <a:ea typeface="Cambria" panose="02040503050406030204" pitchFamily="18" charset="0"/>
              </a:rPr>
              <a:t>6. Transform the data(Linear transformation)</a:t>
            </a:r>
          </a:p>
          <a:p>
            <a:pPr marL="0" indent="0">
              <a:buNone/>
            </a:pPr>
            <a:r>
              <a:rPr lang="en-US" dirty="0">
                <a:latin typeface="Cambria" panose="02040503050406030204" pitchFamily="18" charset="0"/>
                <a:ea typeface="Cambria" panose="02040503050406030204" pitchFamily="18" charset="0"/>
              </a:rPr>
              <a:t>The principal components can be written as a linear combination of the eigen vector and the original data</a:t>
            </a:r>
          </a:p>
          <a:p>
            <a:pPr marL="0" indent="0">
              <a:buNone/>
            </a:pPr>
            <a:r>
              <a:rPr lang="en-US" dirty="0">
                <a:latin typeface="Cambria" panose="02040503050406030204" pitchFamily="18" charset="0"/>
                <a:ea typeface="Cambria" panose="02040503050406030204" pitchFamily="18" charset="0"/>
              </a:rPr>
              <a:t>    			        </a:t>
            </a:r>
            <a:r>
              <a:rPr lang="en-US" dirty="0"/>
              <a:t>𝞴1          𝞴2              𝞴3              𝞴4</a:t>
            </a: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    			        v1               v2                  v3                  v4</a:t>
            </a:r>
          </a:p>
          <a:p>
            <a:pPr marL="0" indent="0">
              <a:buNone/>
            </a:pPr>
            <a:r>
              <a:rPr lang="en-US" dirty="0">
                <a:latin typeface="Cambria" panose="02040503050406030204" pitchFamily="18" charset="0"/>
                <a:ea typeface="Cambria" panose="02040503050406030204" pitchFamily="18" charset="0"/>
              </a:rPr>
              <a:t>                                                                          vi1</a:t>
            </a:r>
          </a:p>
          <a:p>
            <a:pPr marL="0" indent="0">
              <a:buNone/>
            </a:pPr>
            <a:r>
              <a:rPr lang="en-US" dirty="0">
                <a:latin typeface="Cambria" panose="02040503050406030204" pitchFamily="18" charset="0"/>
                <a:ea typeface="Cambria" panose="02040503050406030204" pitchFamily="18" charset="0"/>
              </a:rPr>
              <a:t>  			       vi2</a:t>
            </a:r>
          </a:p>
          <a:p>
            <a:pPr marL="0" indent="0">
              <a:buNone/>
            </a:pPr>
            <a:r>
              <a:rPr lang="en-US" dirty="0">
                <a:latin typeface="Cambria" panose="02040503050406030204" pitchFamily="18" charset="0"/>
                <a:ea typeface="Cambria" panose="02040503050406030204" pitchFamily="18" charset="0"/>
              </a:rPr>
              <a:t>  			       vi3            </a:t>
            </a:r>
          </a:p>
          <a:p>
            <a:pPr marL="0" indent="0">
              <a:buNone/>
            </a:pPr>
            <a:r>
              <a:rPr lang="en-US" dirty="0">
                <a:latin typeface="Cambria" panose="02040503050406030204" pitchFamily="18" charset="0"/>
                <a:ea typeface="Cambria" panose="02040503050406030204" pitchFamily="18" charset="0"/>
              </a:rPr>
              <a:t>   			       vi4</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			</a:t>
            </a:r>
            <a:r>
              <a:rPr lang="en-US" dirty="0">
                <a:solidFill>
                  <a:schemeClr val="accent2">
                    <a:lumMod val="75000"/>
                  </a:schemeClr>
                </a:solidFill>
                <a:latin typeface="Cambria" panose="02040503050406030204" pitchFamily="18" charset="0"/>
                <a:ea typeface="Cambria" panose="02040503050406030204" pitchFamily="18" charset="0"/>
              </a:rPr>
              <a:t>PC1=vi1* Sepal length+vi2*Sepal width+vi3*Petal length+ vi4*Petal width</a:t>
            </a:r>
          </a:p>
          <a:p>
            <a:pPr marL="0" indent="0">
              <a:buNone/>
            </a:pPr>
            <a:r>
              <a:rPr lang="en-US" dirty="0">
                <a:solidFill>
                  <a:schemeClr val="accent2">
                    <a:lumMod val="75000"/>
                  </a:schemeClr>
                </a:solidFill>
                <a:latin typeface="Cambria" panose="02040503050406030204" pitchFamily="18" charset="0"/>
                <a:ea typeface="Cambria" panose="02040503050406030204" pitchFamily="18" charset="0"/>
              </a:rPr>
              <a:t>			PC2=vi1* Sepal length+vi2*Sepal width+vi3*Petal length+ vi4*Petal width</a:t>
            </a:r>
          </a:p>
          <a:p>
            <a:pPr marL="0" indent="0">
              <a:buNone/>
            </a:pPr>
            <a:r>
              <a:rPr lang="en-US" dirty="0">
                <a:solidFill>
                  <a:schemeClr val="accent2">
                    <a:lumMod val="75000"/>
                  </a:schemeClr>
                </a:solidFill>
                <a:latin typeface="Cambria" panose="02040503050406030204" pitchFamily="18" charset="0"/>
                <a:ea typeface="Cambria" panose="02040503050406030204" pitchFamily="18" charset="0"/>
              </a:rPr>
              <a:t>			PC3=vi1* Sepal length+vi2*Sepal width+vi3*Petal length+ vi4*Petal width</a:t>
            </a:r>
          </a:p>
          <a:p>
            <a:pPr marL="0" indent="0">
              <a:buNone/>
            </a:pPr>
            <a:r>
              <a:rPr lang="en-US" dirty="0">
                <a:solidFill>
                  <a:schemeClr val="accent2">
                    <a:lumMod val="75000"/>
                  </a:schemeClr>
                </a:solidFill>
                <a:latin typeface="Cambria" panose="02040503050406030204" pitchFamily="18" charset="0"/>
                <a:ea typeface="Cambria" panose="02040503050406030204" pitchFamily="18" charset="0"/>
              </a:rPr>
              <a:t>			PC4=vi1* Sepal length+vi2*Sepal width+vi3*Petal length+ vi4*Petal width</a:t>
            </a:r>
          </a:p>
          <a:p>
            <a:pPr marL="0" indent="0">
              <a:buNone/>
            </a:pPr>
            <a:endParaRPr lang="en-US" dirty="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US" dirty="0">
                <a:solidFill>
                  <a:schemeClr val="accent2">
                    <a:lumMod val="75000"/>
                  </a:schemeClr>
                </a:solidFill>
                <a:latin typeface="Cambria" panose="02040503050406030204" pitchFamily="18" charset="0"/>
                <a:ea typeface="Cambria" panose="02040503050406030204" pitchFamily="18" charset="0"/>
              </a:rPr>
              <a:t>                                                       Which can also be achieved by matrix multiplication = Eigen </a:t>
            </a:r>
            <a:r>
              <a:rPr lang="en-US" dirty="0" err="1">
                <a:solidFill>
                  <a:schemeClr val="accent2">
                    <a:lumMod val="75000"/>
                  </a:schemeClr>
                </a:solidFill>
                <a:latin typeface="Cambria" panose="02040503050406030204" pitchFamily="18" charset="0"/>
                <a:ea typeface="Cambria" panose="02040503050406030204" pitchFamily="18" charset="0"/>
              </a:rPr>
              <a:t>Vectors</a:t>
            </a:r>
            <a:r>
              <a:rPr lang="en-US" baseline="30000" dirty="0" err="1">
                <a:solidFill>
                  <a:schemeClr val="accent2">
                    <a:lumMod val="75000"/>
                  </a:schemeClr>
                </a:solidFill>
                <a:latin typeface="Cambria" panose="02040503050406030204" pitchFamily="18" charset="0"/>
                <a:ea typeface="Cambria" panose="02040503050406030204" pitchFamily="18" charset="0"/>
              </a:rPr>
              <a:t>T</a:t>
            </a:r>
            <a:r>
              <a:rPr lang="en-US" baseline="30000" dirty="0">
                <a:solidFill>
                  <a:schemeClr val="accent2">
                    <a:lumMod val="75000"/>
                  </a:schemeClr>
                </a:solidFill>
                <a:latin typeface="Cambria" panose="02040503050406030204" pitchFamily="18" charset="0"/>
                <a:ea typeface="Cambria" panose="02040503050406030204" pitchFamily="18" charset="0"/>
              </a:rPr>
              <a:t> </a:t>
            </a:r>
            <a:r>
              <a:rPr lang="en-US" dirty="0" err="1">
                <a:solidFill>
                  <a:schemeClr val="accent2">
                    <a:lumMod val="75000"/>
                  </a:schemeClr>
                </a:solidFill>
                <a:latin typeface="Cambria" panose="02040503050406030204" pitchFamily="18" charset="0"/>
                <a:ea typeface="Cambria" panose="02040503050406030204" pitchFamily="18" charset="0"/>
              </a:rPr>
              <a:t>Oroginal</a:t>
            </a:r>
            <a:r>
              <a:rPr lang="en-US" dirty="0">
                <a:solidFill>
                  <a:schemeClr val="accent2">
                    <a:lumMod val="75000"/>
                  </a:schemeClr>
                </a:solidFill>
                <a:latin typeface="Cambria" panose="02040503050406030204" pitchFamily="18" charset="0"/>
                <a:ea typeface="Cambria" panose="02040503050406030204" pitchFamily="18" charset="0"/>
              </a:rPr>
              <a:t> Data</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IN" dirty="0"/>
          </a:p>
        </p:txBody>
      </p:sp>
      <p:sp>
        <p:nvSpPr>
          <p:cNvPr id="4" name="Double Bracket 3">
            <a:extLst>
              <a:ext uri="{FF2B5EF4-FFF2-40B4-BE49-F238E27FC236}">
                <a16:creationId xmlns:a16="http://schemas.microsoft.com/office/drawing/2014/main" id="{10EFD68B-4E38-422C-AB96-DB1B73BFF71C}"/>
              </a:ext>
            </a:extLst>
          </p:cNvPr>
          <p:cNvSpPr/>
          <p:nvPr/>
        </p:nvSpPr>
        <p:spPr>
          <a:xfrm>
            <a:off x="3444536" y="1890943"/>
            <a:ext cx="497149" cy="139379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5" name="Picture 4">
            <a:extLst>
              <a:ext uri="{FF2B5EF4-FFF2-40B4-BE49-F238E27FC236}">
                <a16:creationId xmlns:a16="http://schemas.microsoft.com/office/drawing/2014/main" id="{3747E854-80F6-477E-8AFB-1E9CE3359727}"/>
              </a:ext>
            </a:extLst>
          </p:cNvPr>
          <p:cNvPicPr>
            <a:picLocks noChangeAspect="1"/>
          </p:cNvPicPr>
          <p:nvPr/>
        </p:nvPicPr>
        <p:blipFill>
          <a:blip r:embed="rId2"/>
          <a:stretch>
            <a:fillRect/>
          </a:stretch>
        </p:blipFill>
        <p:spPr>
          <a:xfrm>
            <a:off x="4061811" y="1781452"/>
            <a:ext cx="819150" cy="1676400"/>
          </a:xfrm>
          <a:prstGeom prst="rect">
            <a:avLst/>
          </a:prstGeom>
        </p:spPr>
      </p:pic>
      <p:pic>
        <p:nvPicPr>
          <p:cNvPr id="6" name="Picture 5">
            <a:extLst>
              <a:ext uri="{FF2B5EF4-FFF2-40B4-BE49-F238E27FC236}">
                <a16:creationId xmlns:a16="http://schemas.microsoft.com/office/drawing/2014/main" id="{E0BAFA1B-32BF-4020-A17A-1ED0ADC71EAF}"/>
              </a:ext>
            </a:extLst>
          </p:cNvPr>
          <p:cNvPicPr>
            <a:picLocks noChangeAspect="1"/>
          </p:cNvPicPr>
          <p:nvPr/>
        </p:nvPicPr>
        <p:blipFill>
          <a:blip r:embed="rId2"/>
          <a:stretch>
            <a:fillRect/>
          </a:stretch>
        </p:blipFill>
        <p:spPr>
          <a:xfrm>
            <a:off x="5001087" y="1781452"/>
            <a:ext cx="819150" cy="1676400"/>
          </a:xfrm>
          <a:prstGeom prst="rect">
            <a:avLst/>
          </a:prstGeom>
        </p:spPr>
      </p:pic>
      <p:pic>
        <p:nvPicPr>
          <p:cNvPr id="7" name="Picture 6">
            <a:extLst>
              <a:ext uri="{FF2B5EF4-FFF2-40B4-BE49-F238E27FC236}">
                <a16:creationId xmlns:a16="http://schemas.microsoft.com/office/drawing/2014/main" id="{42A2EE01-C7AC-4780-A43D-517BFE0595D5}"/>
              </a:ext>
            </a:extLst>
          </p:cNvPr>
          <p:cNvPicPr>
            <a:picLocks noChangeAspect="1"/>
          </p:cNvPicPr>
          <p:nvPr/>
        </p:nvPicPr>
        <p:blipFill>
          <a:blip r:embed="rId2"/>
          <a:stretch>
            <a:fillRect/>
          </a:stretch>
        </p:blipFill>
        <p:spPr>
          <a:xfrm>
            <a:off x="5962190" y="1781452"/>
            <a:ext cx="819150" cy="1676400"/>
          </a:xfrm>
          <a:prstGeom prst="rect">
            <a:avLst/>
          </a:prstGeom>
        </p:spPr>
      </p:pic>
      <p:sp>
        <p:nvSpPr>
          <p:cNvPr id="8" name="TextBox 7">
            <a:extLst>
              <a:ext uri="{FF2B5EF4-FFF2-40B4-BE49-F238E27FC236}">
                <a16:creationId xmlns:a16="http://schemas.microsoft.com/office/drawing/2014/main" id="{3AA522ED-2EC9-4011-ABD2-050695DC4409}"/>
              </a:ext>
            </a:extLst>
          </p:cNvPr>
          <p:cNvSpPr txBox="1"/>
          <p:nvPr/>
        </p:nvSpPr>
        <p:spPr>
          <a:xfrm>
            <a:off x="7876016" y="2370339"/>
            <a:ext cx="3363113" cy="523220"/>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Where </a:t>
            </a:r>
            <a:r>
              <a:rPr lang="en-US" sz="1400" dirty="0" err="1">
                <a:latin typeface="Cambria" panose="02040503050406030204" pitchFamily="18" charset="0"/>
                <a:ea typeface="Cambria" panose="02040503050406030204" pitchFamily="18" charset="0"/>
              </a:rPr>
              <a:t>i</a:t>
            </a:r>
            <a:r>
              <a:rPr lang="en-US" sz="1400" dirty="0">
                <a:latin typeface="Cambria" panose="02040503050406030204" pitchFamily="18" charset="0"/>
                <a:ea typeface="Cambria" panose="02040503050406030204" pitchFamily="18" charset="0"/>
              </a:rPr>
              <a:t> represent the index of each eigen vector</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024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35EA8-A0D8-47FF-9874-A673B95F1F12}"/>
              </a:ext>
            </a:extLst>
          </p:cNvPr>
          <p:cNvSpPr>
            <a:spLocks noGrp="1"/>
          </p:cNvSpPr>
          <p:nvPr>
            <p:ph idx="1"/>
          </p:nvPr>
        </p:nvSpPr>
        <p:spPr>
          <a:xfrm>
            <a:off x="372862" y="470517"/>
            <a:ext cx="11416684" cy="5983549"/>
          </a:xfrm>
        </p:spPr>
        <p:txBody>
          <a:bodyPr/>
          <a:lstStyle/>
          <a:p>
            <a:pPr marL="0" indent="0">
              <a:buNone/>
            </a:pPr>
            <a:r>
              <a:rPr lang="en-US" b="1" dirty="0">
                <a:latin typeface="Cambria" panose="02040503050406030204" pitchFamily="18" charset="0"/>
                <a:ea typeface="Cambria" panose="02040503050406030204" pitchFamily="18" charset="0"/>
              </a:rPr>
              <a:t>Properties of Principal Components</a:t>
            </a:r>
          </a:p>
          <a:p>
            <a:pPr fontAlgn="base"/>
            <a:r>
              <a:rPr lang="en-US" dirty="0">
                <a:latin typeface="Cambria" panose="02040503050406030204" pitchFamily="18" charset="0"/>
                <a:ea typeface="Cambria" panose="02040503050406030204" pitchFamily="18" charset="0"/>
              </a:rPr>
              <a:t>The PCs are essentially the linear combinations of the original variables, the weights vector in this combination is actually the eigenvector found which in turn satisfies the principle of least squares.</a:t>
            </a:r>
          </a:p>
          <a:p>
            <a:pPr fontAlgn="base"/>
            <a:r>
              <a:rPr lang="en-US" dirty="0">
                <a:latin typeface="Cambria" panose="02040503050406030204" pitchFamily="18" charset="0"/>
                <a:ea typeface="Cambria" panose="02040503050406030204" pitchFamily="18" charset="0"/>
              </a:rPr>
              <a:t>The PCs are orthogonal, as already discussed.</a:t>
            </a:r>
          </a:p>
          <a:p>
            <a:pPr fontAlgn="base"/>
            <a:r>
              <a:rPr lang="en-US" dirty="0">
                <a:latin typeface="Cambria" panose="02040503050406030204" pitchFamily="18" charset="0"/>
                <a:ea typeface="Cambria" panose="02040503050406030204" pitchFamily="18" charset="0"/>
              </a:rPr>
              <a:t>The variation present in the PCs decrease as we move from the 1st PC to the last one, hence the importance.</a:t>
            </a:r>
          </a:p>
          <a:p>
            <a:pPr marL="0" indent="0">
              <a:buNone/>
            </a:pPr>
            <a:endParaRPr lang="en-IN" b="1" dirty="0">
              <a:latin typeface="Cambria" panose="02040503050406030204" pitchFamily="18" charset="0"/>
              <a:ea typeface="Cambria" panose="02040503050406030204" pitchFamily="18" charset="0"/>
            </a:endParaRPr>
          </a:p>
          <a:p>
            <a:pPr marL="0" indent="0">
              <a:buNone/>
            </a:pPr>
            <a:r>
              <a:rPr lang="en-IN" b="1" dirty="0">
                <a:latin typeface="Cambria" panose="02040503050406030204" pitchFamily="18" charset="0"/>
                <a:ea typeface="Cambria" panose="02040503050406030204" pitchFamily="18" charset="0"/>
              </a:rPr>
              <a:t>Few short comings of PCA</a:t>
            </a:r>
          </a:p>
          <a:p>
            <a:pPr marL="342900" indent="-342900">
              <a:buAutoNum type="arabicPeriod"/>
            </a:pPr>
            <a:r>
              <a:rPr lang="en-IN" dirty="0">
                <a:latin typeface="Cambria" panose="02040503050406030204" pitchFamily="18" charset="0"/>
                <a:ea typeface="Cambria" panose="02040503050406030204" pitchFamily="18" charset="0"/>
              </a:rPr>
              <a:t>PCA is a linear dimensionality reduction method and cant model non linear data well.</a:t>
            </a:r>
          </a:p>
          <a:p>
            <a:pPr marL="342900" indent="-342900">
              <a:buAutoNum type="arabicPeriod"/>
            </a:pPr>
            <a:r>
              <a:rPr lang="en-IN" dirty="0">
                <a:latin typeface="Cambria" panose="02040503050406030204" pitchFamily="18" charset="0"/>
                <a:ea typeface="Cambria" panose="02040503050406030204" pitchFamily="18" charset="0"/>
              </a:rPr>
              <a:t>PCA fails to preserve the local structure of the data.</a:t>
            </a:r>
          </a:p>
        </p:txBody>
      </p:sp>
    </p:spTree>
    <p:extLst>
      <p:ext uri="{BB962C8B-B14F-4D97-AF65-F5344CB8AC3E}">
        <p14:creationId xmlns:p14="http://schemas.microsoft.com/office/powerpoint/2010/main" val="222686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0BAC-A854-406A-B297-383503C84509}"/>
              </a:ext>
            </a:extLst>
          </p:cNvPr>
          <p:cNvSpPr>
            <a:spLocks noGrp="1"/>
          </p:cNvSpPr>
          <p:nvPr>
            <p:ph type="title"/>
          </p:nvPr>
        </p:nvSpPr>
        <p:spPr>
          <a:xfrm>
            <a:off x="399495" y="420653"/>
            <a:ext cx="10512641" cy="644668"/>
          </a:xfrm>
        </p:spPr>
        <p:txBody>
          <a:bodyPr/>
          <a:lstStyle/>
          <a:p>
            <a:r>
              <a:rPr lang="en-US" sz="2800" dirty="0">
                <a:latin typeface="Cambria" panose="02040503050406030204" pitchFamily="18" charset="0"/>
                <a:ea typeface="Cambria" panose="02040503050406030204" pitchFamily="18" charset="0"/>
              </a:rPr>
              <a:t>Solving the optimization problem (Proof)</a:t>
            </a:r>
            <a:endParaRPr lang="en-IN" sz="28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2492BB-BD29-4161-B2EA-1EECB7E43BFF}"/>
                  </a:ext>
                </a:extLst>
              </p:cNvPr>
              <p:cNvSpPr>
                <a:spLocks noGrp="1"/>
              </p:cNvSpPr>
              <p:nvPr>
                <p:ph idx="1"/>
              </p:nvPr>
            </p:nvSpPr>
            <p:spPr>
              <a:xfrm>
                <a:off x="399495" y="1065319"/>
                <a:ext cx="11393010" cy="5372027"/>
              </a:xfrm>
            </p:spPr>
            <p:txBody>
              <a:bodyPr/>
              <a:lstStyle/>
              <a:p>
                <a:pPr marL="0" indent="0">
                  <a:buNone/>
                </a:pPr>
                <a:endParaRPr lang="en-US" sz="1600" b="1" dirty="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US" sz="2400" b="1" dirty="0" err="1">
                    <a:solidFill>
                      <a:schemeClr val="accent2">
                        <a:lumMod val="75000"/>
                      </a:schemeClr>
                    </a:solidFill>
                    <a:latin typeface="Cambria" panose="02040503050406030204" pitchFamily="18" charset="0"/>
                    <a:ea typeface="Cambria" panose="02040503050406030204" pitchFamily="18" charset="0"/>
                  </a:rPr>
                  <a:t>ArgMax</a:t>
                </a:r>
                <a:r>
                  <a:rPr lang="en-US" sz="2400" b="1" dirty="0">
                    <a:solidFill>
                      <a:schemeClr val="accent2">
                        <a:lumMod val="75000"/>
                      </a:schemeClr>
                    </a:solidFill>
                    <a:latin typeface="Cambria" panose="02040503050406030204" pitchFamily="18" charset="0"/>
                    <a:ea typeface="Cambria" panose="02040503050406030204" pitchFamily="18" charset="0"/>
                  </a:rPr>
                  <a:t> </a:t>
                </a:r>
                <a:r>
                  <a:rPr lang="en-US" sz="2400" b="1" baseline="-25000" dirty="0">
                    <a:solidFill>
                      <a:schemeClr val="accent2">
                        <a:lumMod val="75000"/>
                      </a:schemeClr>
                    </a:solidFill>
                    <a:latin typeface="Cambria" panose="02040503050406030204" pitchFamily="18" charset="0"/>
                    <a:ea typeface="Cambria" panose="02040503050406030204" pitchFamily="18" charset="0"/>
                  </a:rPr>
                  <a:t>u1</a:t>
                </a:r>
                <a:r>
                  <a:rPr lang="en-US" sz="2400" b="1" dirty="0">
                    <a:solidFill>
                      <a:schemeClr val="accent2">
                        <a:lumMod val="75000"/>
                      </a:schemeClr>
                    </a:solidFill>
                    <a:latin typeface="Cambria" panose="02040503050406030204" pitchFamily="18" charset="0"/>
                    <a:ea typeface="Cambria" panose="02040503050406030204" pitchFamily="18" charset="0"/>
                  </a:rPr>
                  <a:t> 1/n  </a:t>
                </a:r>
                <a14:m>
                  <m:oMath xmlns:m="http://schemas.openxmlformats.org/officeDocument/2006/math">
                    <m:nary>
                      <m:naryPr>
                        <m:chr m:val="∑"/>
                        <m:ctrlPr>
                          <a:rPr lang="pt-BR" sz="2400" b="1" i="1">
                            <a:solidFill>
                              <a:schemeClr val="accent2">
                                <a:lumMod val="75000"/>
                              </a:schemeClr>
                            </a:solidFill>
                            <a:latin typeface="Cambria Math" panose="02040503050406030204" pitchFamily="18" charset="0"/>
                            <a:ea typeface="Cambria" panose="02040503050406030204" pitchFamily="18" charset="0"/>
                          </a:rPr>
                        </m:ctrlPr>
                      </m:naryPr>
                      <m:sub>
                        <m:r>
                          <m:rPr>
                            <m:brk m:alnAt="23"/>
                          </m:rPr>
                          <a:rPr lang="en-US" sz="2400" b="1" i="1">
                            <a:solidFill>
                              <a:schemeClr val="accent2">
                                <a:lumMod val="75000"/>
                              </a:schemeClr>
                            </a:solidFill>
                            <a:latin typeface="Cambria Math" panose="02040503050406030204" pitchFamily="18" charset="0"/>
                            <a:ea typeface="Cambria" panose="02040503050406030204" pitchFamily="18" charset="0"/>
                          </a:rPr>
                          <m:t>𝒊</m:t>
                        </m:r>
                        <m:r>
                          <a:rPr lang="en-US" sz="2400" b="1" i="1">
                            <a:solidFill>
                              <a:schemeClr val="accent2">
                                <a:lumMod val="75000"/>
                              </a:schemeClr>
                            </a:solidFill>
                            <a:latin typeface="Cambria Math" panose="02040503050406030204" pitchFamily="18" charset="0"/>
                            <a:ea typeface="Cambria" panose="02040503050406030204" pitchFamily="18" charset="0"/>
                          </a:rPr>
                          <m:t>=</m:t>
                        </m:r>
                        <m:r>
                          <a:rPr lang="en-US" sz="2400" b="1" i="1">
                            <a:solidFill>
                              <a:schemeClr val="accent2">
                                <a:lumMod val="75000"/>
                              </a:schemeClr>
                            </a:solidFill>
                            <a:latin typeface="Cambria Math" panose="02040503050406030204" pitchFamily="18" charset="0"/>
                            <a:ea typeface="Cambria" panose="02040503050406030204" pitchFamily="18" charset="0"/>
                          </a:rPr>
                          <m:t>𝟏</m:t>
                        </m:r>
                      </m:sub>
                      <m:sup>
                        <m:r>
                          <a:rPr lang="pt-BR" sz="2400" b="1" i="1">
                            <a:solidFill>
                              <a:schemeClr val="accent2">
                                <a:lumMod val="75000"/>
                              </a:schemeClr>
                            </a:solidFill>
                            <a:latin typeface="Cambria Math" panose="02040503050406030204" pitchFamily="18" charset="0"/>
                            <a:ea typeface="Cambria" panose="02040503050406030204" pitchFamily="18" charset="0"/>
                          </a:rPr>
                          <m:t>𝒏</m:t>
                        </m:r>
                      </m:sup>
                      <m:e>
                        <m:r>
                          <a:rPr lang="en-US" sz="2400" b="1" i="1">
                            <a:solidFill>
                              <a:schemeClr val="accent2">
                                <a:lumMod val="75000"/>
                              </a:schemeClr>
                            </a:solidFill>
                            <a:latin typeface="Cambria Math" panose="02040503050406030204" pitchFamily="18" charset="0"/>
                            <a:ea typeface="Cambria" panose="02040503050406030204" pitchFamily="18" charset="0"/>
                          </a:rPr>
                          <m:t>(</m:t>
                        </m:r>
                        <m:r>
                          <a:rPr lang="en-US" sz="2400" b="1" i="1">
                            <a:solidFill>
                              <a:schemeClr val="accent2">
                                <a:lumMod val="75000"/>
                              </a:schemeClr>
                            </a:solidFill>
                            <a:latin typeface="Cambria Math" panose="02040503050406030204" pitchFamily="18" charset="0"/>
                            <a:ea typeface="Cambria" panose="02040503050406030204" pitchFamily="18" charset="0"/>
                          </a:rPr>
                          <m:t>𝒖𝑻</m:t>
                        </m:r>
                      </m:e>
                    </m:nary>
                    <m:r>
                      <a:rPr lang="en-US" sz="2400" b="1" i="1">
                        <a:solidFill>
                          <a:schemeClr val="accent2">
                            <a:lumMod val="75000"/>
                          </a:schemeClr>
                        </a:solidFill>
                        <a:latin typeface="Cambria Math" panose="02040503050406030204" pitchFamily="18" charset="0"/>
                        <a:ea typeface="Cambria" panose="02040503050406030204" pitchFamily="18" charset="0"/>
                      </a:rPr>
                      <m:t>𝒙𝒊</m:t>
                    </m:r>
                  </m:oMath>
                </a14:m>
                <a:r>
                  <a:rPr lang="en-US" sz="2400" b="1" dirty="0">
                    <a:solidFill>
                      <a:schemeClr val="accent2">
                        <a:lumMod val="75000"/>
                      </a:schemeClr>
                    </a:solidFill>
                    <a:latin typeface="Cambria" panose="02040503050406030204" pitchFamily="18" charset="0"/>
                    <a:ea typeface="Cambria" panose="02040503050406030204" pitchFamily="18" charset="0"/>
                  </a:rPr>
                  <a:t>)</a:t>
                </a:r>
                <a:r>
                  <a:rPr lang="en-US" sz="2400" b="1" baseline="30000" dirty="0">
                    <a:solidFill>
                      <a:schemeClr val="accent2">
                        <a:lumMod val="75000"/>
                      </a:schemeClr>
                    </a:solidFill>
                    <a:latin typeface="Cambria" panose="02040503050406030204" pitchFamily="18" charset="0"/>
                    <a:ea typeface="Cambria" panose="02040503050406030204" pitchFamily="18" charset="0"/>
                  </a:rPr>
                  <a:t>2</a:t>
                </a:r>
                <a:endParaRPr lang="en-US" sz="2400" b="1" baseline="30000"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Such that </a:t>
                </a:r>
                <a:r>
                  <a:rPr lang="en-US" sz="1600" b="1" dirty="0" err="1">
                    <a:latin typeface="Cambria" panose="02040503050406030204" pitchFamily="18" charset="0"/>
                    <a:ea typeface="Cambria" panose="02040503050406030204" pitchFamily="18" charset="0"/>
                  </a:rPr>
                  <a:t>u</a:t>
                </a:r>
                <a:r>
                  <a:rPr lang="en-US" sz="1600" b="1" baseline="30000" dirty="0" err="1">
                    <a:latin typeface="Cambria" panose="02040503050406030204" pitchFamily="18" charset="0"/>
                    <a:ea typeface="Cambria" panose="02040503050406030204" pitchFamily="18" charset="0"/>
                  </a:rPr>
                  <a:t>T</a:t>
                </a:r>
                <a:r>
                  <a:rPr lang="en-US" sz="1600" b="1" dirty="0" err="1">
                    <a:latin typeface="Cambria" panose="02040503050406030204" pitchFamily="18" charset="0"/>
                    <a:ea typeface="Cambria" panose="02040503050406030204" pitchFamily="18" charset="0"/>
                  </a:rPr>
                  <a:t>u</a:t>
                </a:r>
                <a:r>
                  <a:rPr lang="en-US" sz="1600" b="1" dirty="0">
                    <a:latin typeface="Cambria" panose="02040503050406030204" pitchFamily="18" charset="0"/>
                    <a:ea typeface="Cambria" panose="02040503050406030204" pitchFamily="18" charset="0"/>
                  </a:rPr>
                  <a:t>=||u||=1</a:t>
                </a:r>
              </a:p>
              <a:p>
                <a:pPr marL="0" indent="0">
                  <a:buNone/>
                </a:pPr>
                <a:r>
                  <a:rPr lang="en-US" sz="1600" b="1" dirty="0">
                    <a:latin typeface="Cambria" panose="02040503050406030204" pitchFamily="18" charset="0"/>
                    <a:ea typeface="Cambria" panose="02040503050406030204" pitchFamily="18" charset="0"/>
                  </a:rPr>
                  <a:t>The above equation can also be written as </a:t>
                </a:r>
                <a:r>
                  <a:rPr lang="en-US" sz="1600" b="1" dirty="0" err="1">
                    <a:latin typeface="Cambria" panose="02040503050406030204" pitchFamily="18" charset="0"/>
                    <a:ea typeface="Cambria" panose="02040503050406030204" pitchFamily="18" charset="0"/>
                  </a:rPr>
                  <a:t>uSu</a:t>
                </a:r>
                <a:r>
                  <a:rPr lang="en-US" sz="1600" b="1" baseline="30000" dirty="0" err="1">
                    <a:latin typeface="Cambria" panose="02040503050406030204" pitchFamily="18" charset="0"/>
                    <a:ea typeface="Cambria" panose="02040503050406030204" pitchFamily="18" charset="0"/>
                  </a:rPr>
                  <a:t>T</a:t>
                </a:r>
                <a:r>
                  <a:rPr lang="en-US" sz="1600" b="1" baseline="300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 ,where S=DD</a:t>
                </a:r>
                <a:r>
                  <a:rPr lang="en-US" sz="1600" b="1" baseline="30000" dirty="0">
                    <a:latin typeface="Cambria" panose="02040503050406030204" pitchFamily="18" charset="0"/>
                    <a:ea typeface="Cambria" panose="02040503050406030204" pitchFamily="18" charset="0"/>
                  </a:rPr>
                  <a:t>T  </a:t>
                </a:r>
                <a:r>
                  <a:rPr lang="en-US" sz="1600" b="1" dirty="0">
                    <a:latin typeface="Cambria" panose="02040503050406030204" pitchFamily="18" charset="0"/>
                    <a:ea typeface="Cambria" panose="02040503050406030204" pitchFamily="18" charset="0"/>
                  </a:rPr>
                  <a:t>covariance matrix</a:t>
                </a:r>
              </a:p>
              <a:p>
                <a:pPr marL="0" indent="0">
                  <a:buNone/>
                </a:pPr>
                <a:r>
                  <a:rPr lang="en-US" sz="1600" b="1" dirty="0">
                    <a:latin typeface="Cambria" panose="02040503050406030204" pitchFamily="18" charset="0"/>
                    <a:ea typeface="Cambria" panose="02040503050406030204" pitchFamily="18" charset="0"/>
                  </a:rPr>
                  <a:t>Applying </a:t>
                </a:r>
                <a:r>
                  <a:rPr lang="en-US" sz="1600" b="1" dirty="0" err="1">
                    <a:latin typeface="Cambria" panose="02040503050406030204" pitchFamily="18" charset="0"/>
                    <a:ea typeface="Cambria" panose="02040503050406030204" pitchFamily="18" charset="0"/>
                  </a:rPr>
                  <a:t>lagrangian</a:t>
                </a:r>
                <a:r>
                  <a:rPr lang="en-US" sz="1600" b="1" dirty="0">
                    <a:latin typeface="Cambria" panose="02040503050406030204" pitchFamily="18" charset="0"/>
                    <a:ea typeface="Cambria" panose="02040503050406030204" pitchFamily="18" charset="0"/>
                  </a:rPr>
                  <a:t> multiplier to solve constrained optimization</a:t>
                </a:r>
              </a:p>
              <a:p>
                <a:pPr marL="0" indent="0">
                  <a:buNone/>
                </a:pPr>
                <a:r>
                  <a:rPr lang="en-US" sz="1600" b="1" dirty="0">
                    <a:latin typeface="Cambria" panose="02040503050406030204" pitchFamily="18" charset="0"/>
                    <a:ea typeface="Cambria" panose="02040503050406030204" pitchFamily="18" charset="0"/>
                  </a:rPr>
                  <a:t>𝓛(</a:t>
                </a:r>
                <a:r>
                  <a:rPr lang="en-US" sz="1600" dirty="0"/>
                  <a:t>𝞴,</a:t>
                </a:r>
                <a:r>
                  <a:rPr lang="en-US" sz="1600" b="1" dirty="0">
                    <a:latin typeface="Cambria" panose="02040503050406030204" pitchFamily="18" charset="0"/>
                    <a:ea typeface="Cambria" panose="02040503050406030204" pitchFamily="18" charset="0"/>
                  </a:rPr>
                  <a:t> u)= </a:t>
                </a:r>
                <a:r>
                  <a:rPr lang="en-US" sz="1600" b="1" dirty="0" err="1">
                    <a:latin typeface="Cambria" panose="02040503050406030204" pitchFamily="18" charset="0"/>
                    <a:ea typeface="Cambria" panose="02040503050406030204" pitchFamily="18" charset="0"/>
                  </a:rPr>
                  <a:t>uSu</a:t>
                </a:r>
                <a:r>
                  <a:rPr lang="en-US" sz="1600" b="1" baseline="30000" dirty="0" err="1">
                    <a:latin typeface="Cambria" panose="02040503050406030204" pitchFamily="18" charset="0"/>
                    <a:ea typeface="Cambria" panose="02040503050406030204" pitchFamily="18" charset="0"/>
                  </a:rPr>
                  <a:t>T</a:t>
                </a:r>
                <a:r>
                  <a:rPr lang="en-US" sz="1600" b="1" baseline="300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 - </a:t>
                </a:r>
                <a:r>
                  <a:rPr lang="en-US" sz="1600" dirty="0"/>
                  <a:t>𝞴(</a:t>
                </a:r>
                <a:r>
                  <a:rPr lang="en-US" sz="1600" b="1" dirty="0" err="1">
                    <a:latin typeface="Cambria" panose="02040503050406030204" pitchFamily="18" charset="0"/>
                    <a:ea typeface="Cambria" panose="02040503050406030204" pitchFamily="18" charset="0"/>
                  </a:rPr>
                  <a:t>uu</a:t>
                </a:r>
                <a:r>
                  <a:rPr lang="en-US" sz="1600" b="1" baseline="30000" dirty="0" err="1">
                    <a:latin typeface="Cambria" panose="02040503050406030204" pitchFamily="18" charset="0"/>
                    <a:ea typeface="Cambria" panose="02040503050406030204" pitchFamily="18" charset="0"/>
                  </a:rPr>
                  <a:t>T</a:t>
                </a:r>
                <a:r>
                  <a:rPr lang="en-US" sz="1600" b="1" baseline="300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 -1)</a:t>
                </a:r>
              </a:p>
              <a:p>
                <a:pPr marL="0" indent="0">
                  <a:buNone/>
                </a:pPr>
                <a:r>
                  <a:rPr lang="en-US" sz="1600" b="1" dirty="0">
                    <a:latin typeface="Cambria" panose="02040503050406030204" pitchFamily="18" charset="0"/>
                    <a:ea typeface="Cambria" panose="02040503050406030204" pitchFamily="18" charset="0"/>
                  </a:rPr>
                  <a:t>Taking derivative of the function with respect to u</a:t>
                </a:r>
              </a:p>
              <a:p>
                <a:pPr marL="0" indent="0">
                  <a:buNone/>
                </a:pPr>
                <a14:m>
                  <m:oMath xmlns:m="http://schemas.openxmlformats.org/officeDocument/2006/math">
                    <m:r>
                      <a:rPr lang="en-US" sz="1600" b="1" i="1" smtClean="0">
                        <a:latin typeface="Cambria Math" panose="02040503050406030204" pitchFamily="18" charset="0"/>
                        <a:ea typeface="Cambria Math" panose="02040503050406030204" pitchFamily="18" charset="0"/>
                      </a:rPr>
                      <m:t>𝝏</m:t>
                    </m:r>
                  </m:oMath>
                </a14:m>
                <a:r>
                  <a:rPr lang="en-US" sz="1600" b="1" dirty="0">
                    <a:latin typeface="Cambria" panose="02040503050406030204" pitchFamily="18" charset="0"/>
                    <a:ea typeface="Cambria" panose="02040503050406030204" pitchFamily="18" charset="0"/>
                  </a:rPr>
                  <a:t>𝓛/</a:t>
                </a:r>
                <a14:m>
                  <m:oMath xmlns:m="http://schemas.openxmlformats.org/officeDocument/2006/math">
                    <m:r>
                      <a:rPr lang="en-US" sz="1600" b="1" i="1">
                        <a:latin typeface="Cambria Math" panose="02040503050406030204" pitchFamily="18" charset="0"/>
                        <a:ea typeface="Cambria Math" panose="02040503050406030204" pitchFamily="18" charset="0"/>
                      </a:rPr>
                      <m:t>𝝏</m:t>
                    </m:r>
                  </m:oMath>
                </a14:m>
                <a:r>
                  <a:rPr lang="en-US" sz="1600" b="1" dirty="0">
                    <a:latin typeface="Cambria" panose="02040503050406030204" pitchFamily="18" charset="0"/>
                    <a:ea typeface="Cambria" panose="02040503050406030204" pitchFamily="18" charset="0"/>
                  </a:rPr>
                  <a:t>u= </a:t>
                </a:r>
                <a:r>
                  <a:rPr lang="en-US" sz="1600" b="1" dirty="0" err="1">
                    <a:latin typeface="Cambria" panose="02040503050406030204" pitchFamily="18" charset="0"/>
                    <a:ea typeface="Cambria" panose="02040503050406030204" pitchFamily="18" charset="0"/>
                  </a:rPr>
                  <a:t>Su</a:t>
                </a:r>
                <a:r>
                  <a:rPr lang="en-US" sz="1600" b="1" dirty="0">
                    <a:latin typeface="Cambria" panose="02040503050406030204" pitchFamily="18" charset="0"/>
                    <a:ea typeface="Cambria" panose="02040503050406030204" pitchFamily="18" charset="0"/>
                  </a:rPr>
                  <a:t>-</a:t>
                </a:r>
                <a:r>
                  <a:rPr lang="en-US" sz="1600" dirty="0"/>
                  <a:t> 𝞴</a:t>
                </a:r>
                <a:r>
                  <a:rPr lang="en-US" sz="1600" b="1" dirty="0">
                    <a:latin typeface="Cambria" panose="02040503050406030204" pitchFamily="18" charset="0"/>
                    <a:ea typeface="Cambria" panose="02040503050406030204" pitchFamily="18" charset="0"/>
                  </a:rPr>
                  <a:t>u     --------(1)</a:t>
                </a:r>
              </a:p>
              <a:p>
                <a:pPr marL="0" indent="0">
                  <a:buNone/>
                </a:pPr>
                <a:r>
                  <a:rPr lang="en-US" sz="1600" b="1" dirty="0">
                    <a:latin typeface="Cambria" panose="02040503050406030204" pitchFamily="18" charset="0"/>
                    <a:ea typeface="Cambria" panose="02040503050406030204" pitchFamily="18" charset="0"/>
                  </a:rPr>
                  <a:t>Setting the equation (1) to zero we get</a:t>
                </a:r>
              </a:p>
              <a:p>
                <a:pPr marL="0" indent="0">
                  <a:buNone/>
                </a:pPr>
                <a:r>
                  <a:rPr lang="en-US" sz="1600" b="1" dirty="0" err="1">
                    <a:latin typeface="Cambria" panose="02040503050406030204" pitchFamily="18" charset="0"/>
                    <a:ea typeface="Cambria" panose="02040503050406030204" pitchFamily="18" charset="0"/>
                  </a:rPr>
                  <a:t>Su</a:t>
                </a:r>
                <a:r>
                  <a:rPr lang="en-US" sz="1600" b="1" dirty="0">
                    <a:latin typeface="Cambria" panose="02040503050406030204" pitchFamily="18" charset="0"/>
                    <a:ea typeface="Cambria" panose="02040503050406030204" pitchFamily="18" charset="0"/>
                  </a:rPr>
                  <a:t>=</a:t>
                </a:r>
                <a:r>
                  <a:rPr lang="en-US" sz="1600" dirty="0"/>
                  <a:t> 𝞴</a:t>
                </a:r>
                <a:r>
                  <a:rPr lang="en-US" sz="1600" b="1" dirty="0">
                    <a:latin typeface="Cambria" panose="02040503050406030204" pitchFamily="18" charset="0"/>
                    <a:ea typeface="Cambria" panose="02040503050406030204" pitchFamily="18" charset="0"/>
                  </a:rPr>
                  <a:t>u </a:t>
                </a:r>
              </a:p>
              <a:p>
                <a:pPr marL="0" indent="0">
                  <a:buNone/>
                </a:pPr>
                <a:r>
                  <a:rPr lang="en-US" sz="1600" b="1" dirty="0">
                    <a:latin typeface="Cambria" panose="02040503050406030204" pitchFamily="18" charset="0"/>
                    <a:ea typeface="Cambria" panose="02040503050406030204" pitchFamily="18" charset="0"/>
                  </a:rPr>
                  <a:t>Where S is a square matrix and u,</a:t>
                </a:r>
                <a:r>
                  <a:rPr lang="en-US" sz="1600" dirty="0"/>
                  <a:t> 𝞴 </a:t>
                </a:r>
                <a:r>
                  <a:rPr lang="en-US" sz="1600" b="1" dirty="0">
                    <a:latin typeface="Cambria" panose="02040503050406030204" pitchFamily="18" charset="0"/>
                    <a:ea typeface="Cambria" panose="02040503050406030204" pitchFamily="18" charset="0"/>
                  </a:rPr>
                  <a:t>are eigen vector and eigen value of that matrix</a:t>
                </a:r>
              </a:p>
              <a:p>
                <a:endParaRPr lang="en-IN" dirty="0"/>
              </a:p>
            </p:txBody>
          </p:sp>
        </mc:Choice>
        <mc:Fallback xmlns="">
          <p:sp>
            <p:nvSpPr>
              <p:cNvPr id="3" name="Content Placeholder 2">
                <a:extLst>
                  <a:ext uri="{FF2B5EF4-FFF2-40B4-BE49-F238E27FC236}">
                    <a16:creationId xmlns:a16="http://schemas.microsoft.com/office/drawing/2014/main" id="{222492BB-BD29-4161-B2EA-1EECB7E43BFF}"/>
                  </a:ext>
                </a:extLst>
              </p:cNvPr>
              <p:cNvSpPr>
                <a:spLocks noGrp="1" noRot="1" noChangeAspect="1" noMove="1" noResize="1" noEditPoints="1" noAdjustHandles="1" noChangeArrowheads="1" noChangeShapeType="1" noTextEdit="1"/>
              </p:cNvSpPr>
              <p:nvPr>
                <p:ph idx="1"/>
              </p:nvPr>
            </p:nvSpPr>
            <p:spPr>
              <a:xfrm>
                <a:off x="399495" y="1065319"/>
                <a:ext cx="11393010" cy="5372027"/>
              </a:xfrm>
              <a:blipFill>
                <a:blip r:embed="rId2"/>
                <a:stretch>
                  <a:fillRect l="-857" t="-3859"/>
                </a:stretch>
              </a:blipFill>
            </p:spPr>
            <p:txBody>
              <a:bodyPr/>
              <a:lstStyle/>
              <a:p>
                <a:r>
                  <a:rPr lang="en-IN">
                    <a:noFill/>
                  </a:rPr>
                  <a:t> </a:t>
                </a:r>
              </a:p>
            </p:txBody>
          </p:sp>
        </mc:Fallback>
      </mc:AlternateContent>
    </p:spTree>
    <p:extLst>
      <p:ext uri="{BB962C8B-B14F-4D97-AF65-F5344CB8AC3E}">
        <p14:creationId xmlns:p14="http://schemas.microsoft.com/office/powerpoint/2010/main" val="153875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D39C4-135C-4F6F-82DC-394E0BEFE995}"/>
              </a:ext>
            </a:extLst>
          </p:cNvPr>
          <p:cNvSpPr>
            <a:spLocks noGrp="1"/>
          </p:cNvSpPr>
          <p:nvPr>
            <p:ph idx="1"/>
          </p:nvPr>
        </p:nvSpPr>
        <p:spPr>
          <a:xfrm>
            <a:off x="4626746" y="3079665"/>
            <a:ext cx="3105705" cy="1243761"/>
          </a:xfrm>
        </p:spPr>
        <p:txBody>
          <a:bodyPr>
            <a:normAutofit/>
          </a:bodyPr>
          <a:lstStyle/>
          <a:p>
            <a:pPr marL="0" indent="0" algn="ctr">
              <a:buNone/>
            </a:pPr>
            <a:r>
              <a:rPr lang="en-US" sz="3600" dirty="0">
                <a:latin typeface="Algerian" panose="04020705040A02060702" pitchFamily="82" charset="0"/>
              </a:rPr>
              <a:t>Thank you</a:t>
            </a:r>
            <a:endParaRPr lang="en-IN" sz="3600" dirty="0">
              <a:latin typeface="Algerian" panose="04020705040A02060702" pitchFamily="82" charset="0"/>
            </a:endParaRPr>
          </a:p>
        </p:txBody>
      </p:sp>
    </p:spTree>
    <p:extLst>
      <p:ext uri="{BB962C8B-B14F-4D97-AF65-F5344CB8AC3E}">
        <p14:creationId xmlns:p14="http://schemas.microsoft.com/office/powerpoint/2010/main" val="425612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C208-41ED-4049-AC9F-55E0723AFE53}"/>
              </a:ext>
            </a:extLst>
          </p:cNvPr>
          <p:cNvSpPr>
            <a:spLocks noGrp="1"/>
          </p:cNvSpPr>
          <p:nvPr>
            <p:ph type="title"/>
          </p:nvPr>
        </p:nvSpPr>
        <p:spPr>
          <a:xfrm>
            <a:off x="1066800" y="642594"/>
            <a:ext cx="10058400" cy="831099"/>
          </a:xfrm>
        </p:spPr>
        <p:txBody>
          <a:bodyPr>
            <a:normAutofit/>
          </a:bodyPr>
          <a:lstStyle/>
          <a:p>
            <a:r>
              <a:rPr lang="en-US" sz="2800" dirty="0">
                <a:latin typeface="Cambria" panose="02040503050406030204" pitchFamily="18" charset="0"/>
                <a:ea typeface="Cambria" panose="02040503050406030204" pitchFamily="18" charset="0"/>
              </a:rPr>
              <a:t>Principal Component Analysis(PCA)	</a:t>
            </a:r>
            <a:endParaRPr lang="en-IN" sz="28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DF13C66-6FCC-4761-A12F-B2D3195609F9}"/>
              </a:ext>
            </a:extLst>
          </p:cNvPr>
          <p:cNvSpPr>
            <a:spLocks noGrp="1"/>
          </p:cNvSpPr>
          <p:nvPr>
            <p:ph idx="1"/>
          </p:nvPr>
        </p:nvSpPr>
        <p:spPr>
          <a:xfrm>
            <a:off x="1066800" y="1393794"/>
            <a:ext cx="10058400" cy="4558950"/>
          </a:xfrm>
        </p:spPr>
        <p:txBody>
          <a:bodyPr/>
          <a:lstStyle/>
          <a:p>
            <a:r>
              <a:rPr lang="en-US" sz="2400" baseline="30000" dirty="0">
                <a:latin typeface="Cambria Math" panose="02040503050406030204" pitchFamily="18" charset="0"/>
                <a:ea typeface="Cambria Math" panose="02040503050406030204" pitchFamily="18" charset="0"/>
                <a:cs typeface="Calibri Light" panose="020F0302020204030204" pitchFamily="34" charset="0"/>
              </a:rPr>
              <a:t>Principal component analysis is a dimensionality reduction technique, which reduce the number of dimension of the data preserving most of the information.</a:t>
            </a:r>
          </a:p>
          <a:p>
            <a:r>
              <a:rPr lang="en-US" sz="2400" baseline="30000" dirty="0">
                <a:latin typeface="Cambria Math" panose="02040503050406030204" pitchFamily="18" charset="0"/>
                <a:ea typeface="Cambria Math" panose="02040503050406030204" pitchFamily="18" charset="0"/>
                <a:cs typeface="Calibri Light" panose="020F0302020204030204" pitchFamily="34" charset="0"/>
              </a:rPr>
              <a:t>Most of the time in real world scenarios we face such situation where the dimension of the data is quite high.</a:t>
            </a:r>
          </a:p>
          <a:p>
            <a:r>
              <a:rPr lang="en-US" sz="2400" baseline="30000" dirty="0">
                <a:latin typeface="Cambria Math" panose="02040503050406030204" pitchFamily="18" charset="0"/>
                <a:ea typeface="Cambria Math" panose="02040503050406030204" pitchFamily="18" charset="0"/>
                <a:cs typeface="Calibri Light" panose="020F0302020204030204" pitchFamily="34" charset="0"/>
              </a:rPr>
              <a:t>What is dimension : Data can be represented as  </a:t>
            </a:r>
          </a:p>
          <a:p>
            <a:pPr marL="0" indent="0">
              <a:buNone/>
            </a:pPr>
            <a:r>
              <a:rPr lang="en-US" sz="2800" dirty="0">
                <a:latin typeface="Cambria Math" panose="02040503050406030204" pitchFamily="18" charset="0"/>
                <a:ea typeface="Cambria Math" panose="02040503050406030204" pitchFamily="18" charset="0"/>
                <a:cs typeface="Calibri Light" panose="020F0302020204030204" pitchFamily="34" charset="0"/>
              </a:rPr>
              <a:t>  D={ x</a:t>
            </a:r>
            <a:r>
              <a:rPr lang="en-US" sz="2800" baseline="-25000" dirty="0">
                <a:latin typeface="Cambria Math" panose="02040503050406030204" pitchFamily="18" charset="0"/>
                <a:ea typeface="Cambria Math" panose="02040503050406030204" pitchFamily="18" charset="0"/>
                <a:cs typeface="Calibri Light" panose="020F0302020204030204" pitchFamily="34" charset="0"/>
              </a:rPr>
              <a:t>i </a:t>
            </a:r>
            <a:r>
              <a:rPr lang="en-US" sz="2800" dirty="0">
                <a:latin typeface="Cambria Math" panose="02040503050406030204" pitchFamily="18" charset="0"/>
                <a:ea typeface="Cambria Math" panose="02040503050406030204" pitchFamily="18" charset="0"/>
                <a:cs typeface="Calibri Light" panose="020F0302020204030204" pitchFamily="34" charset="0"/>
              </a:rPr>
              <a:t>, </a:t>
            </a:r>
            <a:r>
              <a:rPr lang="en-US" sz="2800" dirty="0" err="1">
                <a:latin typeface="Cambria Math" panose="02040503050406030204" pitchFamily="18" charset="0"/>
                <a:ea typeface="Cambria Math" panose="02040503050406030204" pitchFamily="18" charset="0"/>
                <a:cs typeface="Calibri Light" panose="020F0302020204030204" pitchFamily="34" charset="0"/>
              </a:rPr>
              <a:t>y</a:t>
            </a:r>
            <a:r>
              <a:rPr lang="en-US" sz="2800" baseline="-25000" dirty="0" err="1">
                <a:latin typeface="Cambria Math" panose="02040503050406030204" pitchFamily="18" charset="0"/>
                <a:ea typeface="Cambria Math" panose="02040503050406030204" pitchFamily="18" charset="0"/>
                <a:cs typeface="Calibri Light" panose="020F0302020204030204" pitchFamily="34" charset="0"/>
              </a:rPr>
              <a:t>i</a:t>
            </a:r>
            <a:r>
              <a:rPr lang="en-US" sz="2800" dirty="0">
                <a:latin typeface="Cambria Math" panose="02040503050406030204" pitchFamily="18" charset="0"/>
                <a:ea typeface="Cambria Math" panose="02040503050406030204" pitchFamily="18" charset="0"/>
                <a:cs typeface="Calibri Light" panose="020F0302020204030204" pitchFamily="34" charset="0"/>
              </a:rPr>
              <a:t>} , </a:t>
            </a:r>
            <a:r>
              <a:rPr lang="en-US" sz="1800" dirty="0">
                <a:latin typeface="Cambria Math" panose="02040503050406030204" pitchFamily="18" charset="0"/>
                <a:ea typeface="Cambria Math" panose="02040503050406030204" pitchFamily="18" charset="0"/>
                <a:cs typeface="Calibri Light" panose="020F0302020204030204" pitchFamily="34" charset="0"/>
              </a:rPr>
              <a:t>where, </a:t>
            </a:r>
            <a:r>
              <a:rPr lang="en-US" sz="1800" dirty="0" err="1">
                <a:latin typeface="Cambria Math" panose="02040503050406030204" pitchFamily="18" charset="0"/>
                <a:ea typeface="Cambria Math" panose="02040503050406030204" pitchFamily="18" charset="0"/>
                <a:cs typeface="Calibri Light" panose="020F0302020204030204" pitchFamily="34" charset="0"/>
              </a:rPr>
              <a:t>i</a:t>
            </a:r>
            <a:r>
              <a:rPr lang="en-US" sz="1800" dirty="0">
                <a:latin typeface="Cambria Math" panose="02040503050406030204" pitchFamily="18" charset="0"/>
                <a:ea typeface="Cambria Math" panose="02040503050406030204" pitchFamily="18" charset="0"/>
                <a:cs typeface="Calibri Light" panose="020F0302020204030204" pitchFamily="34" charset="0"/>
              </a:rPr>
              <a:t> =1 to n</a:t>
            </a:r>
          </a:p>
          <a:p>
            <a:pPr marL="0" indent="0">
              <a:buNone/>
            </a:pPr>
            <a:r>
              <a:rPr lang="en-US" sz="1600" dirty="0">
                <a:latin typeface="Cambria Math" panose="02040503050406030204" pitchFamily="18" charset="0"/>
                <a:ea typeface="Cambria Math" panose="02040503050406030204" pitchFamily="18" charset="0"/>
                <a:cs typeface="Calibri Light" panose="020F0302020204030204" pitchFamily="34" charset="0"/>
              </a:rPr>
              <a:t>    </a:t>
            </a:r>
            <a:r>
              <a:rPr lang="en-US" sz="2800" dirty="0">
                <a:latin typeface="Cambria Math" panose="02040503050406030204" pitchFamily="18" charset="0"/>
                <a:ea typeface="Cambria Math" panose="02040503050406030204" pitchFamily="18" charset="0"/>
                <a:cs typeface="Calibri Light" panose="020F0302020204030204" pitchFamily="34" charset="0"/>
              </a:rPr>
              <a:t>x</a:t>
            </a:r>
            <a:r>
              <a:rPr lang="en-US" sz="2800" baseline="-25000" dirty="0">
                <a:latin typeface="Cambria Math" panose="02040503050406030204" pitchFamily="18" charset="0"/>
                <a:ea typeface="Cambria Math" panose="02040503050406030204" pitchFamily="18" charset="0"/>
                <a:cs typeface="Calibri Light" panose="020F0302020204030204" pitchFamily="34" charset="0"/>
              </a:rPr>
              <a:t>i </a:t>
            </a:r>
            <a:r>
              <a:rPr lang="en-US" sz="2800" dirty="0">
                <a:latin typeface="Cambria Math" panose="02040503050406030204" pitchFamily="18" charset="0"/>
                <a:ea typeface="Cambria Math" panose="02040503050406030204" pitchFamily="18" charset="0"/>
                <a:cs typeface="Calibri Light" panose="020F0302020204030204" pitchFamily="34" charset="0"/>
              </a:rPr>
              <a:t>⋲ R</a:t>
            </a:r>
            <a:r>
              <a:rPr lang="en-US" sz="2800" baseline="30000" dirty="0">
                <a:latin typeface="Cambria Math" panose="02040503050406030204" pitchFamily="18" charset="0"/>
                <a:ea typeface="Cambria Math" panose="02040503050406030204" pitchFamily="18" charset="0"/>
                <a:cs typeface="Calibri Light" panose="020F0302020204030204" pitchFamily="34" charset="0"/>
              </a:rPr>
              <a:t>d </a:t>
            </a:r>
          </a:p>
          <a:p>
            <a:pPr marL="0" indent="0">
              <a:buNone/>
            </a:pPr>
            <a:r>
              <a:rPr lang="en-US" sz="2800" baseline="30000" dirty="0">
                <a:latin typeface="Cambria Math" panose="02040503050406030204" pitchFamily="18" charset="0"/>
                <a:ea typeface="Cambria Math" panose="02040503050406030204" pitchFamily="18" charset="0"/>
                <a:cs typeface="Calibri Light" panose="020F0302020204030204" pitchFamily="34" charset="0"/>
              </a:rPr>
              <a:t>   </a:t>
            </a:r>
            <a:r>
              <a:rPr lang="en-US" sz="2400" baseline="30000" dirty="0">
                <a:latin typeface="Cambria Math" panose="02040503050406030204" pitchFamily="18" charset="0"/>
                <a:ea typeface="Cambria Math" panose="02040503050406030204" pitchFamily="18" charset="0"/>
                <a:cs typeface="Calibri Light" panose="020F0302020204030204" pitchFamily="34" charset="0"/>
              </a:rPr>
              <a:t>Where d is 1 to d (d is the dimension)</a:t>
            </a:r>
          </a:p>
          <a:p>
            <a:pPr marL="0" indent="0">
              <a:buNone/>
            </a:pPr>
            <a:r>
              <a:rPr lang="en-US" sz="2400" baseline="30000" dirty="0">
                <a:latin typeface="Cambria Math" panose="02040503050406030204" pitchFamily="18" charset="0"/>
                <a:ea typeface="Cambria Math" panose="02040503050406030204" pitchFamily="18" charset="0"/>
                <a:cs typeface="Calibri Light" panose="020F0302020204030204" pitchFamily="34" charset="0"/>
              </a:rPr>
              <a:t>    </a:t>
            </a:r>
            <a:r>
              <a:rPr lang="en-US" sz="2400" dirty="0" err="1">
                <a:latin typeface="Cambria Math" panose="02040503050406030204" pitchFamily="18" charset="0"/>
                <a:ea typeface="Cambria Math" panose="02040503050406030204" pitchFamily="18" charset="0"/>
                <a:cs typeface="Calibri Light" panose="020F0302020204030204" pitchFamily="34" charset="0"/>
              </a:rPr>
              <a:t>y</a:t>
            </a:r>
            <a:r>
              <a:rPr lang="en-US" sz="2400" baseline="-25000" dirty="0" err="1">
                <a:latin typeface="Cambria Math" panose="02040503050406030204" pitchFamily="18" charset="0"/>
                <a:ea typeface="Cambria Math" panose="02040503050406030204" pitchFamily="18" charset="0"/>
                <a:cs typeface="Calibri Light" panose="020F0302020204030204" pitchFamily="34" charset="0"/>
              </a:rPr>
              <a:t>i</a:t>
            </a:r>
            <a:r>
              <a:rPr lang="en-US" sz="2400" baseline="-25000" dirty="0">
                <a:latin typeface="Cambria Math" panose="02040503050406030204" pitchFamily="18" charset="0"/>
                <a:ea typeface="Cambria Math" panose="02040503050406030204" pitchFamily="18" charset="0"/>
                <a:cs typeface="Calibri Light" panose="020F0302020204030204" pitchFamily="34" charset="0"/>
              </a:rPr>
              <a:t> </a:t>
            </a:r>
            <a:r>
              <a:rPr lang="en-US" sz="2400" dirty="0">
                <a:latin typeface="Cambria Math" panose="02040503050406030204" pitchFamily="18" charset="0"/>
                <a:ea typeface="Cambria Math" panose="02040503050406030204" pitchFamily="18" charset="0"/>
                <a:cs typeface="Calibri Light" panose="020F0302020204030204" pitchFamily="34" charset="0"/>
              </a:rPr>
              <a:t>⋲ R</a:t>
            </a:r>
            <a:r>
              <a:rPr lang="en-US" sz="2400" baseline="30000" dirty="0">
                <a:latin typeface="Cambria Math" panose="02040503050406030204" pitchFamily="18" charset="0"/>
                <a:ea typeface="Cambria Math" panose="02040503050406030204" pitchFamily="18" charset="0"/>
                <a:cs typeface="Calibri Light" panose="020F0302020204030204" pitchFamily="34" charset="0"/>
              </a:rPr>
              <a:t>1 </a:t>
            </a:r>
          </a:p>
          <a:p>
            <a:pPr marL="0" indent="0">
              <a:buNone/>
            </a:pPr>
            <a:endParaRPr lang="en-IN" baseline="30000" dirty="0">
              <a:latin typeface="Cambria Math" panose="02040503050406030204" pitchFamily="18" charset="0"/>
              <a:ea typeface="Cambria Math" panose="02040503050406030204" pitchFamily="18" charset="0"/>
              <a:cs typeface="Calibri Light" panose="020F0302020204030204" pitchFamily="34" charset="0"/>
            </a:endParaRPr>
          </a:p>
        </p:txBody>
      </p:sp>
      <p:pic>
        <p:nvPicPr>
          <p:cNvPr id="4" name="Picture 3">
            <a:extLst>
              <a:ext uri="{FF2B5EF4-FFF2-40B4-BE49-F238E27FC236}">
                <a16:creationId xmlns:a16="http://schemas.microsoft.com/office/drawing/2014/main" id="{3725F0A5-38D7-4B31-9E89-F08955AEABBF}"/>
              </a:ext>
            </a:extLst>
          </p:cNvPr>
          <p:cNvPicPr>
            <a:picLocks noChangeAspect="1"/>
          </p:cNvPicPr>
          <p:nvPr/>
        </p:nvPicPr>
        <p:blipFill>
          <a:blip r:embed="rId2"/>
          <a:stretch>
            <a:fillRect/>
          </a:stretch>
        </p:blipFill>
        <p:spPr>
          <a:xfrm>
            <a:off x="6190186" y="3094133"/>
            <a:ext cx="3940576" cy="2823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C768B83E-F113-4168-BD7A-599A1FBD48EB}"/>
              </a:ext>
            </a:extLst>
          </p:cNvPr>
          <p:cNvCxnSpPr>
            <a:cxnSpLocks/>
          </p:cNvCxnSpPr>
          <p:nvPr/>
        </p:nvCxnSpPr>
        <p:spPr>
          <a:xfrm>
            <a:off x="6190186" y="2858610"/>
            <a:ext cx="32378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DA8CB4B3-5021-46AC-972B-14C56BCBCC04}"/>
              </a:ext>
            </a:extLst>
          </p:cNvPr>
          <p:cNvCxnSpPr>
            <a:cxnSpLocks/>
          </p:cNvCxnSpPr>
          <p:nvPr/>
        </p:nvCxnSpPr>
        <p:spPr>
          <a:xfrm>
            <a:off x="5965794" y="3094133"/>
            <a:ext cx="0" cy="2823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BE5CD1FF-9D7F-4C60-8FE5-838750F352D5}"/>
              </a:ext>
            </a:extLst>
          </p:cNvPr>
          <p:cNvSpPr txBox="1"/>
          <p:nvPr/>
        </p:nvSpPr>
        <p:spPr>
          <a:xfrm>
            <a:off x="7312657" y="2410559"/>
            <a:ext cx="1695634" cy="369332"/>
          </a:xfrm>
          <a:prstGeom prst="rect">
            <a:avLst/>
          </a:prstGeom>
          <a:noFill/>
        </p:spPr>
        <p:txBody>
          <a:bodyPr wrap="square" rtlCol="0">
            <a:spAutoFit/>
          </a:bodyPr>
          <a:lstStyle/>
          <a:p>
            <a:r>
              <a:rPr lang="en-US" dirty="0">
                <a:solidFill>
                  <a:schemeClr val="accent2">
                    <a:lumMod val="75000"/>
                  </a:schemeClr>
                </a:solidFill>
                <a:latin typeface="Cambria" panose="02040503050406030204" pitchFamily="18" charset="0"/>
                <a:ea typeface="Cambria" panose="02040503050406030204" pitchFamily="18" charset="0"/>
              </a:rPr>
              <a:t>Dimension</a:t>
            </a:r>
            <a:endParaRPr lang="en-IN" dirty="0">
              <a:solidFill>
                <a:schemeClr val="accent2">
                  <a:lumMod val="75000"/>
                </a:schemeClr>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17345FFA-A543-4DC1-8C5F-AE77C6850CBA}"/>
              </a:ext>
            </a:extLst>
          </p:cNvPr>
          <p:cNvSpPr txBox="1"/>
          <p:nvPr/>
        </p:nvSpPr>
        <p:spPr>
          <a:xfrm>
            <a:off x="5338655" y="3457853"/>
            <a:ext cx="461665" cy="2006353"/>
          </a:xfrm>
          <a:prstGeom prst="rect">
            <a:avLst/>
          </a:prstGeom>
          <a:noFill/>
        </p:spPr>
        <p:txBody>
          <a:bodyPr vert="vert270" wrap="square" rtlCol="0">
            <a:spAutoFit/>
          </a:bodyPr>
          <a:lstStyle/>
          <a:p>
            <a:pPr algn="ctr"/>
            <a:r>
              <a:rPr lang="en-US" dirty="0">
                <a:solidFill>
                  <a:schemeClr val="accent2">
                    <a:lumMod val="75000"/>
                  </a:schemeClr>
                </a:solidFill>
                <a:latin typeface="Cambria" panose="02040503050406030204" pitchFamily="18" charset="0"/>
                <a:ea typeface="Cambria" panose="02040503050406030204" pitchFamily="18" charset="0"/>
              </a:rPr>
              <a:t>Rows/Records</a:t>
            </a:r>
            <a:endParaRPr lang="en-IN" dirty="0">
              <a:solidFill>
                <a:schemeClr val="accent2">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589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4B59-C998-4232-BA0B-8314B6A0B8F5}"/>
              </a:ext>
            </a:extLst>
          </p:cNvPr>
          <p:cNvSpPr>
            <a:spLocks noGrp="1"/>
          </p:cNvSpPr>
          <p:nvPr>
            <p:ph type="title"/>
          </p:nvPr>
        </p:nvSpPr>
        <p:spPr>
          <a:xfrm>
            <a:off x="349188" y="340752"/>
            <a:ext cx="10058400" cy="884365"/>
          </a:xfrm>
        </p:spPr>
        <p:txBody>
          <a:bodyPr vert="horz" lIns="91440" tIns="45720" rIns="91440" bIns="45720" rtlCol="0" anchor="ctr">
            <a:normAutofit/>
          </a:bodyPr>
          <a:lstStyle/>
          <a:p>
            <a:r>
              <a:rPr lang="en-US" sz="2800" dirty="0">
                <a:latin typeface="Cambria" panose="02040503050406030204" pitchFamily="18" charset="0"/>
                <a:ea typeface="Cambria" panose="02040503050406030204" pitchFamily="18" charset="0"/>
              </a:rPr>
              <a:t>Why do we care about dimensions</a:t>
            </a:r>
            <a:endParaRPr lang="en-IN" sz="28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BBD6C10-E5E5-45DB-A895-E62DDA136B19}"/>
              </a:ext>
            </a:extLst>
          </p:cNvPr>
          <p:cNvSpPr>
            <a:spLocks noGrp="1"/>
          </p:cNvSpPr>
          <p:nvPr>
            <p:ph idx="1"/>
          </p:nvPr>
        </p:nvSpPr>
        <p:spPr>
          <a:xfrm>
            <a:off x="355107" y="1225117"/>
            <a:ext cx="11487705" cy="5264459"/>
          </a:xfrm>
        </p:spPr>
        <p:txBody>
          <a:bodyPr/>
          <a:lstStyle/>
          <a:p>
            <a:pPr marL="0" indent="0">
              <a:buNone/>
            </a:pPr>
            <a:r>
              <a:rPr lang="en-IN" sz="2400" b="1" baseline="30000" dirty="0">
                <a:latin typeface="Cambria Math" panose="02040503050406030204" pitchFamily="18" charset="0"/>
                <a:ea typeface="Cambria Math" panose="02040503050406030204" pitchFamily="18" charset="0"/>
                <a:cs typeface="Calibri Light" panose="020F0302020204030204" pitchFamily="34" charset="0"/>
              </a:rPr>
              <a:t>The Curse of Dimensionality</a:t>
            </a:r>
          </a:p>
          <a:p>
            <a:pPr marL="0" indent="0">
              <a:buNone/>
            </a:pPr>
            <a:r>
              <a:rPr lang="en-US" sz="2400" baseline="30000" dirty="0">
                <a:latin typeface="Cambria Math" panose="02040503050406030204" pitchFamily="18" charset="0"/>
                <a:ea typeface="Cambria Math" panose="02040503050406030204" pitchFamily="18" charset="0"/>
                <a:cs typeface="Calibri Light" panose="020F0302020204030204" pitchFamily="34" charset="0"/>
              </a:rPr>
              <a:t>As the number of features increases, the model becomes more complex. The more the number of features, the more the chances of overfitting. A machine learning model that is trained on a large number of features, gets increasingly dependent on the data it was trained on and in turn overfitted, resulting in poor performance on real data, beating the purpose.</a:t>
            </a:r>
          </a:p>
          <a:p>
            <a:endParaRPr lang="en-IN" b="1" dirty="0"/>
          </a:p>
          <a:p>
            <a:endParaRPr lang="en-IN" dirty="0"/>
          </a:p>
        </p:txBody>
      </p:sp>
      <p:cxnSp>
        <p:nvCxnSpPr>
          <p:cNvPr id="12" name="Straight Connector 11">
            <a:extLst>
              <a:ext uri="{FF2B5EF4-FFF2-40B4-BE49-F238E27FC236}">
                <a16:creationId xmlns:a16="http://schemas.microsoft.com/office/drawing/2014/main" id="{BF7E3455-2278-4559-B94D-A2A997766ED4}"/>
              </a:ext>
            </a:extLst>
          </p:cNvPr>
          <p:cNvCxnSpPr/>
          <p:nvPr/>
        </p:nvCxnSpPr>
        <p:spPr>
          <a:xfrm>
            <a:off x="7803472" y="3979268"/>
            <a:ext cx="0" cy="157726"/>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107FD44-52CF-48AC-9A5E-BC1B68237399}"/>
              </a:ext>
            </a:extLst>
          </p:cNvPr>
          <p:cNvPicPr>
            <a:picLocks noChangeAspect="1"/>
          </p:cNvPicPr>
          <p:nvPr/>
        </p:nvPicPr>
        <p:blipFill>
          <a:blip r:embed="rId2"/>
          <a:stretch>
            <a:fillRect/>
          </a:stretch>
        </p:blipFill>
        <p:spPr>
          <a:xfrm>
            <a:off x="3036163" y="2885243"/>
            <a:ext cx="5299969" cy="2747639"/>
          </a:xfrm>
          <a:prstGeom prst="rect">
            <a:avLst/>
          </a:prstGeom>
        </p:spPr>
      </p:pic>
    </p:spTree>
    <p:extLst>
      <p:ext uri="{BB962C8B-B14F-4D97-AF65-F5344CB8AC3E}">
        <p14:creationId xmlns:p14="http://schemas.microsoft.com/office/powerpoint/2010/main" val="164943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826BD-E3F8-4979-BC36-DBB3C72DF9F5}"/>
              </a:ext>
            </a:extLst>
          </p:cNvPr>
          <p:cNvSpPr>
            <a:spLocks noGrp="1"/>
          </p:cNvSpPr>
          <p:nvPr>
            <p:ph idx="1"/>
          </p:nvPr>
        </p:nvSpPr>
        <p:spPr>
          <a:xfrm>
            <a:off x="417249" y="426129"/>
            <a:ext cx="11345663" cy="6019060"/>
          </a:xfrm>
        </p:spPr>
        <p:txBody>
          <a:bodyPr/>
          <a:lstStyle/>
          <a:p>
            <a:pPr marL="0" indent="0">
              <a:buNone/>
            </a:pPr>
            <a:r>
              <a:rPr lang="en-US" sz="2400" b="1" baseline="30000" dirty="0">
                <a:latin typeface="Cambria Math" panose="02040503050406030204" pitchFamily="18" charset="0"/>
                <a:ea typeface="Cambria Math" panose="02040503050406030204" pitchFamily="18" charset="0"/>
                <a:cs typeface="Calibri Light" panose="020F0302020204030204" pitchFamily="34" charset="0"/>
              </a:rPr>
              <a:t>Complexity of the machine learning model</a:t>
            </a:r>
          </a:p>
          <a:p>
            <a:pPr marL="0" indent="0">
              <a:buNone/>
            </a:pPr>
            <a:r>
              <a:rPr lang="en-US" sz="2400" baseline="30000" dirty="0">
                <a:latin typeface="Cambria Math" panose="02040503050406030204" pitchFamily="18" charset="0"/>
                <a:ea typeface="Cambria Math" panose="02040503050406030204" pitchFamily="18" charset="0"/>
                <a:cs typeface="Calibri Light" panose="020F0302020204030204" pitchFamily="34" charset="0"/>
              </a:rPr>
              <a:t>The complexity of a machine learning algorithm depends on the volume of data, with high dimension the complexity of the model also increases and becomes very tough to train and test the model.</a:t>
            </a:r>
            <a:endParaRPr lang="en-IN" sz="2400" baseline="30000" dirty="0">
              <a:latin typeface="Cambria Math" panose="02040503050406030204" pitchFamily="18" charset="0"/>
              <a:ea typeface="Cambria Math" panose="02040503050406030204" pitchFamily="18" charset="0"/>
              <a:cs typeface="Calibri Light" panose="020F0302020204030204" pitchFamily="34" charset="0"/>
            </a:endParaRPr>
          </a:p>
        </p:txBody>
      </p:sp>
      <p:pic>
        <p:nvPicPr>
          <p:cNvPr id="4" name="Picture 3">
            <a:extLst>
              <a:ext uri="{FF2B5EF4-FFF2-40B4-BE49-F238E27FC236}">
                <a16:creationId xmlns:a16="http://schemas.microsoft.com/office/drawing/2014/main" id="{79CE2FE7-5581-424D-A54B-567A0C7EBBC9}"/>
              </a:ext>
            </a:extLst>
          </p:cNvPr>
          <p:cNvPicPr>
            <a:picLocks noChangeAspect="1"/>
          </p:cNvPicPr>
          <p:nvPr/>
        </p:nvPicPr>
        <p:blipFill>
          <a:blip r:embed="rId2"/>
          <a:stretch>
            <a:fillRect/>
          </a:stretch>
        </p:blipFill>
        <p:spPr>
          <a:xfrm>
            <a:off x="2858610" y="1411550"/>
            <a:ext cx="5402894" cy="45197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4DCAA145-D267-410C-AD1E-359C45ACBC3A}"/>
              </a:ext>
            </a:extLst>
          </p:cNvPr>
          <p:cNvSpPr txBox="1"/>
          <p:nvPr/>
        </p:nvSpPr>
        <p:spPr>
          <a:xfrm>
            <a:off x="8673483" y="1606859"/>
            <a:ext cx="2817828" cy="738664"/>
          </a:xfrm>
          <a:prstGeom prst="rect">
            <a:avLst/>
          </a:prstGeom>
          <a:noFill/>
        </p:spPr>
        <p:txBody>
          <a:bodyPr wrap="square" rtlCol="0">
            <a:spAutoFit/>
          </a:bodyPr>
          <a:lstStyle/>
          <a:p>
            <a:r>
              <a:rPr lang="en-US" sz="1400" dirty="0">
                <a:solidFill>
                  <a:schemeClr val="accent2">
                    <a:lumMod val="75000"/>
                  </a:schemeClr>
                </a:solidFill>
                <a:latin typeface="Cambria" panose="02040503050406030204" pitchFamily="18" charset="0"/>
                <a:ea typeface="Cambria" panose="02040503050406030204" pitchFamily="18" charset="0"/>
              </a:rPr>
              <a:t>Where n is the number rows and p is the number of dimensions in the data</a:t>
            </a:r>
          </a:p>
        </p:txBody>
      </p:sp>
    </p:spTree>
    <p:extLst>
      <p:ext uri="{BB962C8B-B14F-4D97-AF65-F5344CB8AC3E}">
        <p14:creationId xmlns:p14="http://schemas.microsoft.com/office/powerpoint/2010/main" val="336724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A18F7-3376-4747-8927-1FFB6DD67BC7}"/>
              </a:ext>
            </a:extLst>
          </p:cNvPr>
          <p:cNvSpPr>
            <a:spLocks noGrp="1"/>
          </p:cNvSpPr>
          <p:nvPr>
            <p:ph idx="1"/>
          </p:nvPr>
        </p:nvSpPr>
        <p:spPr>
          <a:xfrm>
            <a:off x="390617" y="372862"/>
            <a:ext cx="11469950" cy="6107837"/>
          </a:xfrm>
        </p:spPr>
        <p:txBody>
          <a:bodyPr>
            <a:normAutofit/>
          </a:bodyPr>
          <a:lstStyle/>
          <a:p>
            <a:pPr marL="0" indent="0">
              <a:buNone/>
            </a:pPr>
            <a:r>
              <a:rPr lang="en-US" b="1" dirty="0">
                <a:latin typeface="Cambria" panose="02040503050406030204" pitchFamily="18" charset="0"/>
                <a:ea typeface="Cambria" panose="02040503050406030204" pitchFamily="18" charset="0"/>
              </a:rPr>
              <a:t>Storage</a:t>
            </a:r>
          </a:p>
          <a:p>
            <a:pPr marL="0" indent="0">
              <a:buNone/>
            </a:pPr>
            <a:r>
              <a:rPr lang="en-US" dirty="0">
                <a:latin typeface="Cambria" panose="02040503050406030204" pitchFamily="18" charset="0"/>
                <a:ea typeface="Cambria" panose="02040503050406030204" pitchFamily="18" charset="0"/>
              </a:rPr>
              <a:t>Data with more dimension is voluminous. It become difficult to accommodate the data in a normal system leading to the involvement of big data ecosystem.</a:t>
            </a:r>
          </a:p>
          <a:p>
            <a:pPr marL="0" indent="0">
              <a:buNone/>
            </a:pPr>
            <a:r>
              <a:rPr lang="en-IN" b="1" dirty="0">
                <a:latin typeface="Cambria" panose="02040503050406030204" pitchFamily="18" charset="0"/>
                <a:ea typeface="Cambria" panose="02040503050406030204" pitchFamily="18" charset="0"/>
              </a:rPr>
              <a:t>Visualization</a:t>
            </a:r>
          </a:p>
          <a:p>
            <a:pPr marL="0" indent="0">
              <a:buNone/>
            </a:pPr>
            <a:r>
              <a:rPr lang="en-US" dirty="0">
                <a:latin typeface="Cambria" panose="02040503050406030204" pitchFamily="18" charset="0"/>
                <a:ea typeface="Cambria" panose="02040503050406030204" pitchFamily="18" charset="0"/>
              </a:rPr>
              <a:t>Humans are incapable of visualizing more than 3D, so when it comes to the data with high dimensional features we fail to </a:t>
            </a:r>
            <a:r>
              <a:rPr lang="en-US" dirty="0" err="1">
                <a:latin typeface="Cambria" panose="02040503050406030204" pitchFamily="18" charset="0"/>
                <a:ea typeface="Cambria" panose="02040503050406030204" pitchFamily="18" charset="0"/>
              </a:rPr>
              <a:t>imaginee</a:t>
            </a:r>
            <a:r>
              <a:rPr lang="en-US" dirty="0">
                <a:latin typeface="Cambria" panose="02040503050406030204" pitchFamily="18" charset="0"/>
                <a:ea typeface="Cambria" panose="02040503050406030204" pitchFamily="18" charset="0"/>
              </a:rPr>
              <a:t> the underlying distribution of the data hence dimensionality reduction helps in visualizing the data points in low dimensional space</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Noise/Redundancy</a:t>
            </a:r>
          </a:p>
          <a:p>
            <a:pPr marL="0" indent="0">
              <a:buNone/>
            </a:pPr>
            <a:r>
              <a:rPr lang="en-US" dirty="0">
                <a:latin typeface="Cambria" panose="02040503050406030204" pitchFamily="18" charset="0"/>
                <a:ea typeface="Cambria" panose="02040503050406030204" pitchFamily="18" charset="0"/>
              </a:rPr>
              <a:t>Removes redundant features and noise, improves signal to noise ratio.</a:t>
            </a:r>
          </a:p>
          <a:p>
            <a:pPr marL="0" indent="0">
              <a:buNone/>
            </a:pPr>
            <a:r>
              <a:rPr lang="en-US" dirty="0">
                <a:latin typeface="Cambria" panose="02040503050406030204" pitchFamily="18" charset="0"/>
                <a:ea typeface="Cambria" panose="02040503050406030204" pitchFamily="18" charset="0"/>
              </a:rPr>
              <a:t>There are also other reasons too for dimensionality reduction …………………….</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AC4B3022-500C-43E8-BD29-6C3AB22E5C80}"/>
              </a:ext>
            </a:extLst>
          </p:cNvPr>
          <p:cNvPicPr>
            <a:picLocks noChangeAspect="1"/>
          </p:cNvPicPr>
          <p:nvPr/>
        </p:nvPicPr>
        <p:blipFill>
          <a:blip r:embed="rId2"/>
          <a:stretch>
            <a:fillRect/>
          </a:stretch>
        </p:blipFill>
        <p:spPr>
          <a:xfrm>
            <a:off x="2645545" y="2256297"/>
            <a:ext cx="5121491" cy="2573155"/>
          </a:xfrm>
          <a:prstGeom prst="rect">
            <a:avLst/>
          </a:prstGeom>
        </p:spPr>
      </p:pic>
    </p:spTree>
    <p:extLst>
      <p:ext uri="{BB962C8B-B14F-4D97-AF65-F5344CB8AC3E}">
        <p14:creationId xmlns:p14="http://schemas.microsoft.com/office/powerpoint/2010/main" val="171620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AD22-51F2-4196-B5C3-72B536061BA1}"/>
              </a:ext>
            </a:extLst>
          </p:cNvPr>
          <p:cNvSpPr>
            <a:spLocks noGrp="1"/>
          </p:cNvSpPr>
          <p:nvPr>
            <p:ph type="title"/>
          </p:nvPr>
        </p:nvSpPr>
        <p:spPr>
          <a:xfrm>
            <a:off x="400975" y="385141"/>
            <a:ext cx="10058400" cy="866610"/>
          </a:xfrm>
        </p:spPr>
        <p:txBody>
          <a:bodyPr vert="horz" lIns="91440" tIns="45720" rIns="91440" bIns="45720" rtlCol="0" anchor="ctr">
            <a:normAutofit/>
          </a:bodyPr>
          <a:lstStyle/>
          <a:p>
            <a:r>
              <a:rPr lang="en-US" sz="2800" dirty="0">
                <a:latin typeface="Cambria" panose="02040503050406030204" pitchFamily="18" charset="0"/>
                <a:ea typeface="Cambria" panose="02040503050406030204" pitchFamily="18" charset="0"/>
              </a:rPr>
              <a:t>Mathematics behind PCA</a:t>
            </a:r>
            <a:endParaRPr lang="en-IN" sz="2800" dirty="0">
              <a:latin typeface="Cambria" panose="02040503050406030204" pitchFamily="18" charset="0"/>
              <a:ea typeface="Cambria" panose="02040503050406030204" pitchFamily="18" charset="0"/>
            </a:endParaRPr>
          </a:p>
        </p:txBody>
      </p:sp>
      <p:cxnSp>
        <p:nvCxnSpPr>
          <p:cNvPr id="5" name="Straight Arrow Connector 4">
            <a:extLst>
              <a:ext uri="{FF2B5EF4-FFF2-40B4-BE49-F238E27FC236}">
                <a16:creationId xmlns:a16="http://schemas.microsoft.com/office/drawing/2014/main" id="{2B6564FA-5A69-480B-9B72-7E60C6964618}"/>
              </a:ext>
            </a:extLst>
          </p:cNvPr>
          <p:cNvCxnSpPr>
            <a:cxnSpLocks/>
          </p:cNvCxnSpPr>
          <p:nvPr/>
        </p:nvCxnSpPr>
        <p:spPr>
          <a:xfrm flipV="1">
            <a:off x="1464816" y="1251752"/>
            <a:ext cx="0" cy="21772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DCEAE631-84AC-4703-80FE-516DDD8BD403}"/>
              </a:ext>
            </a:extLst>
          </p:cNvPr>
          <p:cNvCxnSpPr/>
          <p:nvPr/>
        </p:nvCxnSpPr>
        <p:spPr>
          <a:xfrm>
            <a:off x="1473693" y="3429000"/>
            <a:ext cx="28941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Oval 8">
            <a:extLst>
              <a:ext uri="{FF2B5EF4-FFF2-40B4-BE49-F238E27FC236}">
                <a16:creationId xmlns:a16="http://schemas.microsoft.com/office/drawing/2014/main" id="{1B1215CA-560F-45B7-A5FB-021E12D683B4}"/>
              </a:ext>
            </a:extLst>
          </p:cNvPr>
          <p:cNvSpPr/>
          <p:nvPr/>
        </p:nvSpPr>
        <p:spPr>
          <a:xfrm>
            <a:off x="2024256" y="292204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943F10E-61F7-4142-884B-5BD80136BE5B}"/>
              </a:ext>
            </a:extLst>
          </p:cNvPr>
          <p:cNvSpPr/>
          <p:nvPr/>
        </p:nvSpPr>
        <p:spPr>
          <a:xfrm>
            <a:off x="1723157" y="304334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240A4B9-A24E-4884-AAEE-1B1D337B1535}"/>
              </a:ext>
            </a:extLst>
          </p:cNvPr>
          <p:cNvSpPr/>
          <p:nvPr/>
        </p:nvSpPr>
        <p:spPr>
          <a:xfrm>
            <a:off x="2266765" y="25994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8766460-EB30-436F-A352-77A3718B2FC9}"/>
              </a:ext>
            </a:extLst>
          </p:cNvPr>
          <p:cNvSpPr/>
          <p:nvPr/>
        </p:nvSpPr>
        <p:spPr>
          <a:xfrm>
            <a:off x="1984824" y="268816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D7DA350-A4CF-47F2-914E-4D81DD8CD2E3}"/>
              </a:ext>
            </a:extLst>
          </p:cNvPr>
          <p:cNvSpPr/>
          <p:nvPr/>
        </p:nvSpPr>
        <p:spPr>
          <a:xfrm>
            <a:off x="2158753" y="27838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EBC255F3-B228-4E4F-AA42-2E79DB55087D}"/>
              </a:ext>
            </a:extLst>
          </p:cNvPr>
          <p:cNvSpPr/>
          <p:nvPr/>
        </p:nvSpPr>
        <p:spPr>
          <a:xfrm>
            <a:off x="2482939" y="24409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8B08CAF-C5DC-4FD3-BE67-D8D4E3F649FC}"/>
              </a:ext>
            </a:extLst>
          </p:cNvPr>
          <p:cNvSpPr/>
          <p:nvPr/>
        </p:nvSpPr>
        <p:spPr>
          <a:xfrm>
            <a:off x="2741052" y="262231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42582242-8FFA-4267-96EA-67A4C7A8632D}"/>
              </a:ext>
            </a:extLst>
          </p:cNvPr>
          <p:cNvSpPr/>
          <p:nvPr/>
        </p:nvSpPr>
        <p:spPr>
          <a:xfrm>
            <a:off x="2372702" y="275148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409A09FD-B48E-4D29-86F8-4686C0399050}"/>
              </a:ext>
            </a:extLst>
          </p:cNvPr>
          <p:cNvSpPr/>
          <p:nvPr/>
        </p:nvSpPr>
        <p:spPr>
          <a:xfrm>
            <a:off x="2552694" y="265768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A961567-864F-4BC9-A360-BAB9396E7E1A}"/>
              </a:ext>
            </a:extLst>
          </p:cNvPr>
          <p:cNvSpPr/>
          <p:nvPr/>
        </p:nvSpPr>
        <p:spPr>
          <a:xfrm>
            <a:off x="3065754" y="216511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8412F8F-E695-4E31-A6E1-5057278901DD}"/>
              </a:ext>
            </a:extLst>
          </p:cNvPr>
          <p:cNvSpPr/>
          <p:nvPr/>
        </p:nvSpPr>
        <p:spPr>
          <a:xfrm>
            <a:off x="2609627" y="231382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03BDA48-A6E4-4A73-BF0F-0AF7424C72AE}"/>
              </a:ext>
            </a:extLst>
          </p:cNvPr>
          <p:cNvSpPr/>
          <p:nvPr/>
        </p:nvSpPr>
        <p:spPr>
          <a:xfrm>
            <a:off x="1863497" y="287580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E98561DE-2403-40AA-991B-11CEEFA1A8AF}"/>
              </a:ext>
            </a:extLst>
          </p:cNvPr>
          <p:cNvSpPr/>
          <p:nvPr/>
        </p:nvSpPr>
        <p:spPr>
          <a:xfrm>
            <a:off x="3042894" y="230597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D9276EF1-6CF3-42A1-9DB0-368BDC3B588B}"/>
              </a:ext>
            </a:extLst>
          </p:cNvPr>
          <p:cNvSpPr/>
          <p:nvPr/>
        </p:nvSpPr>
        <p:spPr>
          <a:xfrm flipV="1">
            <a:off x="2897893" y="2328837"/>
            <a:ext cx="45719" cy="60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C1AA9D95-4D22-4EA7-A41C-C373BC2E976F}"/>
              </a:ext>
            </a:extLst>
          </p:cNvPr>
          <p:cNvSpPr/>
          <p:nvPr/>
        </p:nvSpPr>
        <p:spPr>
          <a:xfrm>
            <a:off x="2741052" y="24358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2399F131-CC30-41FF-8717-3893430651CB}"/>
              </a:ext>
            </a:extLst>
          </p:cNvPr>
          <p:cNvSpPr/>
          <p:nvPr/>
        </p:nvSpPr>
        <p:spPr>
          <a:xfrm>
            <a:off x="3231472" y="215157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91C67A5-D2D2-4707-A1CF-65D0387338BF}"/>
              </a:ext>
            </a:extLst>
          </p:cNvPr>
          <p:cNvSpPr txBox="1"/>
          <p:nvPr/>
        </p:nvSpPr>
        <p:spPr>
          <a:xfrm>
            <a:off x="5089063" y="717437"/>
            <a:ext cx="6093041" cy="5755422"/>
          </a:xfrm>
          <a:prstGeom prst="rect">
            <a:avLst/>
          </a:prstGeom>
          <a:noFill/>
        </p:spPr>
        <p:txBody>
          <a:bodyPr wrap="square" rtlCol="0">
            <a:spAutoFit/>
          </a:bodyPr>
          <a:lstStyle/>
          <a:p>
            <a:pPr algn="just"/>
            <a:r>
              <a:rPr lang="en-US" sz="1600" dirty="0">
                <a:latin typeface="Cambria" panose="02040503050406030204" pitchFamily="18" charset="0"/>
                <a:ea typeface="Cambria" panose="02040503050406030204" pitchFamily="18" charset="0"/>
              </a:rPr>
              <a:t>Given a 2 dimensional data, If we want to transform the data set into 1 dimensional space, we would choose the feature which corresponds to maximum variance.</a:t>
            </a:r>
          </a:p>
          <a:p>
            <a:pPr algn="just"/>
            <a:r>
              <a:rPr lang="en-US" sz="1600" dirty="0">
                <a:latin typeface="Cambria" panose="02040503050406030204" pitchFamily="18" charset="0"/>
                <a:ea typeface="Cambria" panose="02040503050406030204" pitchFamily="18" charset="0"/>
              </a:rPr>
              <a:t>Project each of the data point onto the axis and find out the variance corresponding to each features, select the feature with maximum variance which is </a:t>
            </a:r>
            <a:r>
              <a:rPr lang="en-US" sz="1600" dirty="0"/>
              <a:t>X</a:t>
            </a:r>
            <a:r>
              <a:rPr lang="en-US" sz="1600" baseline="-25000" dirty="0"/>
              <a:t>1 </a:t>
            </a:r>
            <a:r>
              <a:rPr lang="en-US" sz="1600" dirty="0">
                <a:latin typeface="Cambria" panose="02040503050406030204" pitchFamily="18" charset="0"/>
                <a:ea typeface="Cambria" panose="02040503050406030204" pitchFamily="18" charset="0"/>
              </a:rPr>
              <a:t>in our case</a:t>
            </a:r>
            <a:endParaRPr lang="en-IN" sz="1600" dirty="0">
              <a:latin typeface="Cambria" panose="02040503050406030204" pitchFamily="18" charset="0"/>
              <a:ea typeface="Cambria" panose="02040503050406030204" pitchFamily="18" charset="0"/>
            </a:endParaRPr>
          </a:p>
          <a:p>
            <a:pPr algn="just"/>
            <a:endParaRPr lang="en-IN" sz="1600" dirty="0">
              <a:latin typeface="Cambria" panose="02040503050406030204" pitchFamily="18" charset="0"/>
              <a:ea typeface="Cambria" panose="02040503050406030204" pitchFamily="18" charset="0"/>
            </a:endParaRPr>
          </a:p>
          <a:p>
            <a:pPr algn="just"/>
            <a:r>
              <a:rPr lang="en-IN" sz="1600" dirty="0">
                <a:latin typeface="Cambria" panose="02040503050406030204" pitchFamily="18" charset="0"/>
                <a:ea typeface="Cambria" panose="02040503050406030204" pitchFamily="18" charset="0"/>
              </a:rPr>
              <a:t>That’s what PCA exactly does, Its try to select the feature which accounts for maximum variance or explain the maximum variance of the original data. By this PCA tries to preserve the information of the data</a:t>
            </a:r>
          </a:p>
          <a:p>
            <a:pPr algn="just"/>
            <a:r>
              <a:rPr lang="en-IN" sz="1600" dirty="0">
                <a:latin typeface="Cambria" panose="02040503050406030204" pitchFamily="18" charset="0"/>
                <a:ea typeface="Cambria" panose="02040503050406030204" pitchFamily="18" charset="0"/>
              </a:rPr>
              <a:t>Suppose a company is looking for a data scientist and they got three profiles, The first candidate has knowledge on Stats, R, The second candidate knows stats, R, Python, ML, DL and the third has experience in Tableau. What do you think which candidate will get the offer?</a:t>
            </a:r>
          </a:p>
          <a:p>
            <a:pPr algn="just"/>
            <a:r>
              <a:rPr lang="en-IN" sz="1600" dirty="0">
                <a:latin typeface="Cambria" panose="02040503050406030204" pitchFamily="18" charset="0"/>
                <a:ea typeface="Cambria" panose="02040503050406030204" pitchFamily="18" charset="0"/>
              </a:rPr>
              <a:t>The second candidate has diverse knowledge and experience so it is more likely that he will be selected</a:t>
            </a:r>
          </a:p>
          <a:p>
            <a:pPr algn="just"/>
            <a:r>
              <a:rPr lang="en-IN" sz="1600" dirty="0">
                <a:latin typeface="Cambria" panose="02040503050406030204" pitchFamily="18" charset="0"/>
                <a:ea typeface="Cambria" panose="02040503050406030204" pitchFamily="18" charset="0"/>
              </a:rPr>
              <a:t>Similarly features with much information (variance) need to be selected in PCA. </a:t>
            </a:r>
          </a:p>
          <a:p>
            <a:pPr algn="just"/>
            <a:r>
              <a:rPr lang="en-IN" sz="1600" dirty="0">
                <a:solidFill>
                  <a:schemeClr val="accent2">
                    <a:lumMod val="75000"/>
                  </a:schemeClr>
                </a:solidFill>
                <a:latin typeface="Cambria" panose="02040503050406030204" pitchFamily="18" charset="0"/>
                <a:ea typeface="Cambria" panose="02040503050406030204" pitchFamily="18" charset="0"/>
              </a:rPr>
              <a:t>What if both the axis corresponds to maximum variance?</a:t>
            </a:r>
          </a:p>
          <a:p>
            <a:pPr algn="just"/>
            <a:r>
              <a:rPr lang="en-IN" sz="1600" dirty="0">
                <a:latin typeface="Cambria" panose="02040503050406030204" pitchFamily="18" charset="0"/>
                <a:ea typeface="Cambria" panose="02040503050406030204" pitchFamily="18" charset="0"/>
              </a:rPr>
              <a:t>                                                                                                                 Cont.</a:t>
            </a:r>
          </a:p>
          <a:p>
            <a:pPr algn="just"/>
            <a:endParaRPr lang="en-IN" sz="1600" dirty="0">
              <a:latin typeface="Cambria" panose="02040503050406030204" pitchFamily="18" charset="0"/>
              <a:ea typeface="Cambria" panose="02040503050406030204" pitchFamily="18" charset="0"/>
            </a:endParaRPr>
          </a:p>
        </p:txBody>
      </p:sp>
      <p:cxnSp>
        <p:nvCxnSpPr>
          <p:cNvPr id="28" name="Straight Connector 27">
            <a:extLst>
              <a:ext uri="{FF2B5EF4-FFF2-40B4-BE49-F238E27FC236}">
                <a16:creationId xmlns:a16="http://schemas.microsoft.com/office/drawing/2014/main" id="{B40310E9-53DC-4E4C-ACF4-0E606928739F}"/>
              </a:ext>
            </a:extLst>
          </p:cNvPr>
          <p:cNvCxnSpPr>
            <a:stCxn id="25" idx="5"/>
          </p:cNvCxnSpPr>
          <p:nvPr/>
        </p:nvCxnSpPr>
        <p:spPr>
          <a:xfrm>
            <a:off x="3270496" y="2190602"/>
            <a:ext cx="6695" cy="1238398"/>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4E45B2E0-1228-4D79-A89B-3871F054A8C2}"/>
              </a:ext>
            </a:extLst>
          </p:cNvPr>
          <p:cNvCxnSpPr>
            <a:cxnSpLocks/>
            <a:stCxn id="18" idx="4"/>
          </p:cNvCxnSpPr>
          <p:nvPr/>
        </p:nvCxnSpPr>
        <p:spPr>
          <a:xfrm>
            <a:off x="3088614" y="2210834"/>
            <a:ext cx="0" cy="1218166"/>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4BB4F74B-F490-4F4D-A5D7-15773A8E2233}"/>
              </a:ext>
            </a:extLst>
          </p:cNvPr>
          <p:cNvCxnSpPr>
            <a:stCxn id="18" idx="0"/>
            <a:endCxn id="21" idx="5"/>
          </p:cNvCxnSpPr>
          <p:nvPr/>
        </p:nvCxnSpPr>
        <p:spPr>
          <a:xfrm flipH="1">
            <a:off x="3081918" y="2165115"/>
            <a:ext cx="6696" cy="17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F896F04-C504-4008-ACD9-60561039C15D}"/>
              </a:ext>
            </a:extLst>
          </p:cNvPr>
          <p:cNvCxnSpPr>
            <a:cxnSpLocks/>
          </p:cNvCxnSpPr>
          <p:nvPr/>
        </p:nvCxnSpPr>
        <p:spPr>
          <a:xfrm>
            <a:off x="2936917" y="2398619"/>
            <a:ext cx="6695" cy="1048136"/>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29256E40-A8F0-49C5-8D61-9C71C96BC964}"/>
              </a:ext>
            </a:extLst>
          </p:cNvPr>
          <p:cNvCxnSpPr>
            <a:cxnSpLocks/>
          </p:cNvCxnSpPr>
          <p:nvPr/>
        </p:nvCxnSpPr>
        <p:spPr>
          <a:xfrm>
            <a:off x="2768459" y="2481537"/>
            <a:ext cx="22858" cy="947463"/>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7452BFF9-EAF1-4D60-9D7E-AD3F4F20805C}"/>
              </a:ext>
            </a:extLst>
          </p:cNvPr>
          <p:cNvCxnSpPr>
            <a:cxnSpLocks/>
          </p:cNvCxnSpPr>
          <p:nvPr/>
        </p:nvCxnSpPr>
        <p:spPr>
          <a:xfrm>
            <a:off x="2648592" y="2345002"/>
            <a:ext cx="8472" cy="1076151"/>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740534B2-AD8F-425B-AAA4-AD48385A8899}"/>
              </a:ext>
            </a:extLst>
          </p:cNvPr>
          <p:cNvCxnSpPr>
            <a:stCxn id="17" idx="4"/>
          </p:cNvCxnSpPr>
          <p:nvPr/>
        </p:nvCxnSpPr>
        <p:spPr>
          <a:xfrm flipH="1">
            <a:off x="2575553" y="2703402"/>
            <a:ext cx="1" cy="717751"/>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7A26634D-C3A2-48EA-844C-FA46B3F4D63D}"/>
              </a:ext>
            </a:extLst>
          </p:cNvPr>
          <p:cNvCxnSpPr>
            <a:stCxn id="14" idx="5"/>
          </p:cNvCxnSpPr>
          <p:nvPr/>
        </p:nvCxnSpPr>
        <p:spPr>
          <a:xfrm>
            <a:off x="2521963" y="2479942"/>
            <a:ext cx="6695" cy="941211"/>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3D3564AA-3817-4417-8F22-92EA5407A81D}"/>
              </a:ext>
            </a:extLst>
          </p:cNvPr>
          <p:cNvCxnSpPr>
            <a:stCxn id="16" idx="4"/>
          </p:cNvCxnSpPr>
          <p:nvPr/>
        </p:nvCxnSpPr>
        <p:spPr>
          <a:xfrm>
            <a:off x="2395562" y="2797208"/>
            <a:ext cx="6986" cy="623945"/>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723D6A6A-E034-4934-94C9-651059E54886}"/>
              </a:ext>
            </a:extLst>
          </p:cNvPr>
          <p:cNvCxnSpPr>
            <a:stCxn id="11" idx="4"/>
          </p:cNvCxnSpPr>
          <p:nvPr/>
        </p:nvCxnSpPr>
        <p:spPr>
          <a:xfrm flipH="1">
            <a:off x="2289624" y="2645176"/>
            <a:ext cx="1" cy="783824"/>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1BB9A162-98DC-49A8-8871-8628C489E26F}"/>
              </a:ext>
            </a:extLst>
          </p:cNvPr>
          <p:cNvCxnSpPr>
            <a:cxnSpLocks/>
          </p:cNvCxnSpPr>
          <p:nvPr/>
        </p:nvCxnSpPr>
        <p:spPr>
          <a:xfrm>
            <a:off x="2175833" y="2798019"/>
            <a:ext cx="11559" cy="622322"/>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62068CF9-7EA9-44B2-82AB-A64B417B1E03}"/>
              </a:ext>
            </a:extLst>
          </p:cNvPr>
          <p:cNvCxnSpPr>
            <a:cxnSpLocks/>
            <a:stCxn id="9" idx="0"/>
          </p:cNvCxnSpPr>
          <p:nvPr/>
        </p:nvCxnSpPr>
        <p:spPr>
          <a:xfrm>
            <a:off x="2047116" y="2922049"/>
            <a:ext cx="17322" cy="506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2489DAA-FA90-46BB-8619-4C3BC052C3E1}"/>
              </a:ext>
            </a:extLst>
          </p:cNvPr>
          <p:cNvCxnSpPr>
            <a:stCxn id="12" idx="7"/>
          </p:cNvCxnSpPr>
          <p:nvPr/>
        </p:nvCxnSpPr>
        <p:spPr>
          <a:xfrm>
            <a:off x="2023848" y="2694857"/>
            <a:ext cx="23267" cy="734143"/>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8B2877CA-9EB9-45DE-957B-275FBCE44484}"/>
              </a:ext>
            </a:extLst>
          </p:cNvPr>
          <p:cNvCxnSpPr>
            <a:stCxn id="20" idx="5"/>
          </p:cNvCxnSpPr>
          <p:nvPr/>
        </p:nvCxnSpPr>
        <p:spPr>
          <a:xfrm>
            <a:off x="1902521" y="2914833"/>
            <a:ext cx="6695" cy="514167"/>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FE63754E-6B40-4E16-8AC8-F4239450B048}"/>
              </a:ext>
            </a:extLst>
          </p:cNvPr>
          <p:cNvCxnSpPr>
            <a:stCxn id="10" idx="0"/>
          </p:cNvCxnSpPr>
          <p:nvPr/>
        </p:nvCxnSpPr>
        <p:spPr>
          <a:xfrm>
            <a:off x="1746017" y="3043342"/>
            <a:ext cx="5842" cy="385658"/>
          </a:xfrm>
          <a:prstGeom prst="line">
            <a:avLst/>
          </a:prstGeom>
        </p:spPr>
        <p:style>
          <a:lnRef idx="1">
            <a:schemeClr val="accent2"/>
          </a:lnRef>
          <a:fillRef idx="0">
            <a:schemeClr val="accent2"/>
          </a:fillRef>
          <a:effectRef idx="0">
            <a:schemeClr val="accent2"/>
          </a:effectRef>
          <a:fontRef idx="minor">
            <a:schemeClr val="tx1"/>
          </a:fontRef>
        </p:style>
      </p:cxnSp>
      <p:sp>
        <p:nvSpPr>
          <p:cNvPr id="60" name="Right Brace 59">
            <a:extLst>
              <a:ext uri="{FF2B5EF4-FFF2-40B4-BE49-F238E27FC236}">
                <a16:creationId xmlns:a16="http://schemas.microsoft.com/office/drawing/2014/main" id="{5C7CF8FF-52CC-4DED-830F-2D0820C26C12}"/>
              </a:ext>
            </a:extLst>
          </p:cNvPr>
          <p:cNvSpPr/>
          <p:nvPr/>
        </p:nvSpPr>
        <p:spPr>
          <a:xfrm rot="5400000">
            <a:off x="2258189" y="3094299"/>
            <a:ext cx="527548" cy="1600889"/>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62" name="Straight Connector 61">
            <a:extLst>
              <a:ext uri="{FF2B5EF4-FFF2-40B4-BE49-F238E27FC236}">
                <a16:creationId xmlns:a16="http://schemas.microsoft.com/office/drawing/2014/main" id="{5843B0BA-2CDC-4BB0-B491-FCE18215A0C6}"/>
              </a:ext>
            </a:extLst>
          </p:cNvPr>
          <p:cNvCxnSpPr>
            <a:stCxn id="10" idx="0"/>
          </p:cNvCxnSpPr>
          <p:nvPr/>
        </p:nvCxnSpPr>
        <p:spPr>
          <a:xfrm flipH="1" flipV="1">
            <a:off x="1473693" y="3037088"/>
            <a:ext cx="272324" cy="6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BDFB0B-24EE-4FC8-8DD6-9CB4F751B5A0}"/>
              </a:ext>
            </a:extLst>
          </p:cNvPr>
          <p:cNvCxnSpPr>
            <a:stCxn id="20" idx="1"/>
          </p:cNvCxnSpPr>
          <p:nvPr/>
        </p:nvCxnSpPr>
        <p:spPr>
          <a:xfrm flipH="1">
            <a:off x="1471513" y="2882504"/>
            <a:ext cx="398679" cy="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23ED812-C7F4-441A-B8D3-BAF6AE38D2AE}"/>
              </a:ext>
            </a:extLst>
          </p:cNvPr>
          <p:cNvCxnSpPr>
            <a:stCxn id="9" idx="4"/>
          </p:cNvCxnSpPr>
          <p:nvPr/>
        </p:nvCxnSpPr>
        <p:spPr>
          <a:xfrm flipH="1">
            <a:off x="1464816" y="2967768"/>
            <a:ext cx="58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3E50AD3-B107-488D-A03C-B84542B13317}"/>
              </a:ext>
            </a:extLst>
          </p:cNvPr>
          <p:cNvCxnSpPr>
            <a:stCxn id="12" idx="0"/>
          </p:cNvCxnSpPr>
          <p:nvPr/>
        </p:nvCxnSpPr>
        <p:spPr>
          <a:xfrm flipH="1">
            <a:off x="1464816" y="2688162"/>
            <a:ext cx="542868" cy="6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52C4CD5-6B3F-44E7-87BF-E87981B5431B}"/>
              </a:ext>
            </a:extLst>
          </p:cNvPr>
          <p:cNvCxnSpPr>
            <a:stCxn id="13" idx="2"/>
          </p:cNvCxnSpPr>
          <p:nvPr/>
        </p:nvCxnSpPr>
        <p:spPr>
          <a:xfrm flipH="1">
            <a:off x="1471513" y="2806678"/>
            <a:ext cx="687240" cy="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7BA568A-88AE-4253-B3CF-811CF3C361C8}"/>
              </a:ext>
            </a:extLst>
          </p:cNvPr>
          <p:cNvCxnSpPr>
            <a:stCxn id="16" idx="4"/>
          </p:cNvCxnSpPr>
          <p:nvPr/>
        </p:nvCxnSpPr>
        <p:spPr>
          <a:xfrm flipH="1">
            <a:off x="1471513" y="2797208"/>
            <a:ext cx="924049" cy="9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68291C-91BB-4A98-B9B1-DFF76B9F6049}"/>
              </a:ext>
            </a:extLst>
          </p:cNvPr>
          <p:cNvCxnSpPr>
            <a:stCxn id="11" idx="1"/>
          </p:cNvCxnSpPr>
          <p:nvPr/>
        </p:nvCxnSpPr>
        <p:spPr>
          <a:xfrm flipH="1" flipV="1">
            <a:off x="1458120" y="2602655"/>
            <a:ext cx="815340" cy="3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1F61E7-FDD2-4F69-B59D-C9679CB10402}"/>
              </a:ext>
            </a:extLst>
          </p:cNvPr>
          <p:cNvCxnSpPr>
            <a:stCxn id="17" idx="4"/>
          </p:cNvCxnSpPr>
          <p:nvPr/>
        </p:nvCxnSpPr>
        <p:spPr>
          <a:xfrm flipH="1">
            <a:off x="1464816" y="2703402"/>
            <a:ext cx="1110738" cy="28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106A105-6997-4F02-A0B4-5CD2D051CD8C}"/>
              </a:ext>
            </a:extLst>
          </p:cNvPr>
          <p:cNvCxnSpPr>
            <a:stCxn id="14" idx="5"/>
          </p:cNvCxnSpPr>
          <p:nvPr/>
        </p:nvCxnSpPr>
        <p:spPr>
          <a:xfrm flipH="1">
            <a:off x="1462071" y="2479942"/>
            <a:ext cx="1059892" cy="16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FF8098A-771D-46B9-B651-29531AB3E1EB}"/>
              </a:ext>
            </a:extLst>
          </p:cNvPr>
          <p:cNvCxnSpPr>
            <a:stCxn id="24" idx="4"/>
          </p:cNvCxnSpPr>
          <p:nvPr/>
        </p:nvCxnSpPr>
        <p:spPr>
          <a:xfrm flipH="1">
            <a:off x="1439143" y="2481537"/>
            <a:ext cx="1324769" cy="3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D30698D-71D2-4DBC-A15F-0F84BC5C428C}"/>
              </a:ext>
            </a:extLst>
          </p:cNvPr>
          <p:cNvCxnSpPr>
            <a:stCxn id="15" idx="4"/>
          </p:cNvCxnSpPr>
          <p:nvPr/>
        </p:nvCxnSpPr>
        <p:spPr>
          <a:xfrm flipH="1" flipV="1">
            <a:off x="1471513" y="2661345"/>
            <a:ext cx="1292399" cy="6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F3C21A0-5176-4ADA-907E-E6E85545A9B7}"/>
              </a:ext>
            </a:extLst>
          </p:cNvPr>
          <p:cNvCxnSpPr>
            <a:stCxn id="19" idx="4"/>
          </p:cNvCxnSpPr>
          <p:nvPr/>
        </p:nvCxnSpPr>
        <p:spPr>
          <a:xfrm flipH="1">
            <a:off x="1471513" y="2359544"/>
            <a:ext cx="1160974" cy="30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19EBA70-37FF-4ADB-87B0-2D55DB94129B}"/>
              </a:ext>
            </a:extLst>
          </p:cNvPr>
          <p:cNvCxnSpPr>
            <a:cxnSpLocks/>
            <a:stCxn id="22" idx="7"/>
            <a:endCxn id="22" idx="7"/>
          </p:cNvCxnSpPr>
          <p:nvPr/>
        </p:nvCxnSpPr>
        <p:spPr>
          <a:xfrm>
            <a:off x="2936917" y="238086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E4F6792-9773-4718-A114-6CBB945AF4EA}"/>
              </a:ext>
            </a:extLst>
          </p:cNvPr>
          <p:cNvCxnSpPr>
            <a:stCxn id="22" idx="1"/>
          </p:cNvCxnSpPr>
          <p:nvPr/>
        </p:nvCxnSpPr>
        <p:spPr>
          <a:xfrm flipH="1">
            <a:off x="1464816" y="2380864"/>
            <a:ext cx="1439772" cy="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60350A2-F2E8-4353-9666-67B10881944F}"/>
              </a:ext>
            </a:extLst>
          </p:cNvPr>
          <p:cNvCxnSpPr>
            <a:stCxn id="25" idx="7"/>
          </p:cNvCxnSpPr>
          <p:nvPr/>
        </p:nvCxnSpPr>
        <p:spPr>
          <a:xfrm flipH="1">
            <a:off x="1490490" y="2158273"/>
            <a:ext cx="1780006" cy="35531"/>
          </a:xfrm>
          <a:prstGeom prst="line">
            <a:avLst/>
          </a:prstGeom>
        </p:spPr>
        <p:style>
          <a:lnRef idx="1">
            <a:schemeClr val="accent1"/>
          </a:lnRef>
          <a:fillRef idx="0">
            <a:schemeClr val="accent1"/>
          </a:fillRef>
          <a:effectRef idx="0">
            <a:schemeClr val="accent1"/>
          </a:effectRef>
          <a:fontRef idx="minor">
            <a:schemeClr val="tx1"/>
          </a:fontRef>
        </p:style>
      </p:cxnSp>
      <p:sp>
        <p:nvSpPr>
          <p:cNvPr id="92" name="Left Brace 91">
            <a:extLst>
              <a:ext uri="{FF2B5EF4-FFF2-40B4-BE49-F238E27FC236}">
                <a16:creationId xmlns:a16="http://schemas.microsoft.com/office/drawing/2014/main" id="{6F1F8A46-D140-4C4A-8AA8-5B34CB1D6985}"/>
              </a:ext>
            </a:extLst>
          </p:cNvPr>
          <p:cNvSpPr/>
          <p:nvPr/>
        </p:nvSpPr>
        <p:spPr>
          <a:xfrm>
            <a:off x="1074523" y="2158273"/>
            <a:ext cx="330815" cy="863113"/>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7542212C-3BE3-4A55-AEAF-1DD805B6AC18}"/>
              </a:ext>
            </a:extLst>
          </p:cNvPr>
          <p:cNvSpPr txBox="1"/>
          <p:nvPr/>
        </p:nvSpPr>
        <p:spPr>
          <a:xfrm>
            <a:off x="875317" y="1393794"/>
            <a:ext cx="449793" cy="369332"/>
          </a:xfrm>
          <a:prstGeom prst="rect">
            <a:avLst/>
          </a:prstGeom>
          <a:noFill/>
        </p:spPr>
        <p:txBody>
          <a:bodyPr wrap="square" rtlCol="0">
            <a:spAutoFit/>
          </a:bodyPr>
          <a:lstStyle/>
          <a:p>
            <a:r>
              <a:rPr lang="en-US" dirty="0"/>
              <a:t>X</a:t>
            </a:r>
            <a:r>
              <a:rPr lang="en-US" baseline="-25000" dirty="0"/>
              <a:t>2</a:t>
            </a:r>
            <a:endParaRPr lang="en-IN" baseline="-25000" dirty="0"/>
          </a:p>
        </p:txBody>
      </p:sp>
      <p:sp>
        <p:nvSpPr>
          <p:cNvPr id="99" name="TextBox 98">
            <a:extLst>
              <a:ext uri="{FF2B5EF4-FFF2-40B4-BE49-F238E27FC236}">
                <a16:creationId xmlns:a16="http://schemas.microsoft.com/office/drawing/2014/main" id="{709E29D4-63F2-4560-9AFB-7B4123413BDA}"/>
              </a:ext>
            </a:extLst>
          </p:cNvPr>
          <p:cNvSpPr txBox="1"/>
          <p:nvPr/>
        </p:nvSpPr>
        <p:spPr>
          <a:xfrm>
            <a:off x="3833060" y="3508713"/>
            <a:ext cx="534754" cy="369332"/>
          </a:xfrm>
          <a:prstGeom prst="rect">
            <a:avLst/>
          </a:prstGeom>
          <a:noFill/>
        </p:spPr>
        <p:txBody>
          <a:bodyPr wrap="square" rtlCol="0">
            <a:spAutoFit/>
          </a:bodyPr>
          <a:lstStyle/>
          <a:p>
            <a:r>
              <a:rPr lang="en-US" dirty="0"/>
              <a:t>X</a:t>
            </a:r>
            <a:r>
              <a:rPr lang="en-US" baseline="-25000" dirty="0"/>
              <a:t>1</a:t>
            </a:r>
            <a:endParaRPr lang="en-IN" baseline="-25000" dirty="0"/>
          </a:p>
        </p:txBody>
      </p:sp>
      <p:sp>
        <p:nvSpPr>
          <p:cNvPr id="100" name="TextBox 99">
            <a:extLst>
              <a:ext uri="{FF2B5EF4-FFF2-40B4-BE49-F238E27FC236}">
                <a16:creationId xmlns:a16="http://schemas.microsoft.com/office/drawing/2014/main" id="{42C452BC-472F-4D92-A858-36486ED1EDD4}"/>
              </a:ext>
            </a:extLst>
          </p:cNvPr>
          <p:cNvSpPr txBox="1"/>
          <p:nvPr/>
        </p:nvSpPr>
        <p:spPr>
          <a:xfrm>
            <a:off x="1815133" y="4134077"/>
            <a:ext cx="1600890" cy="307777"/>
          </a:xfrm>
          <a:prstGeom prst="rect">
            <a:avLst/>
          </a:prstGeom>
          <a:noFill/>
        </p:spPr>
        <p:txBody>
          <a:bodyPr wrap="square" rtlCol="0">
            <a:spAutoFit/>
          </a:bodyPr>
          <a:lstStyle/>
          <a:p>
            <a:r>
              <a:rPr lang="en-US" sz="1400" b="1" dirty="0"/>
              <a:t>Variance of X</a:t>
            </a:r>
            <a:r>
              <a:rPr lang="en-US" sz="1400" b="1" baseline="-25000" dirty="0"/>
              <a:t>1</a:t>
            </a:r>
            <a:endParaRPr lang="en-IN" sz="1400" b="1" baseline="-25000" dirty="0"/>
          </a:p>
        </p:txBody>
      </p:sp>
      <p:pic>
        <p:nvPicPr>
          <p:cNvPr id="102" name="Picture 101">
            <a:extLst>
              <a:ext uri="{FF2B5EF4-FFF2-40B4-BE49-F238E27FC236}">
                <a16:creationId xmlns:a16="http://schemas.microsoft.com/office/drawing/2014/main" id="{2CED753F-DBCA-4A23-8468-5935B9EB2975}"/>
              </a:ext>
            </a:extLst>
          </p:cNvPr>
          <p:cNvPicPr>
            <a:picLocks noChangeAspect="1"/>
          </p:cNvPicPr>
          <p:nvPr/>
        </p:nvPicPr>
        <p:blipFill>
          <a:blip r:embed="rId2"/>
          <a:stretch>
            <a:fillRect/>
          </a:stretch>
        </p:blipFill>
        <p:spPr>
          <a:xfrm>
            <a:off x="2023879" y="4658787"/>
            <a:ext cx="1839466" cy="1168966"/>
          </a:xfrm>
          <a:prstGeom prst="rect">
            <a:avLst/>
          </a:prstGeom>
        </p:spPr>
      </p:pic>
    </p:spTree>
    <p:extLst>
      <p:ext uri="{BB962C8B-B14F-4D97-AF65-F5344CB8AC3E}">
        <p14:creationId xmlns:p14="http://schemas.microsoft.com/office/powerpoint/2010/main" val="40038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79E48-3B0F-4F77-AE6D-76002623D342}"/>
              </a:ext>
            </a:extLst>
          </p:cNvPr>
          <p:cNvSpPr>
            <a:spLocks noGrp="1"/>
          </p:cNvSpPr>
          <p:nvPr>
            <p:ph idx="1"/>
          </p:nvPr>
        </p:nvSpPr>
        <p:spPr>
          <a:xfrm>
            <a:off x="372861" y="363984"/>
            <a:ext cx="11443317" cy="6125593"/>
          </a:xfrm>
        </p:spPr>
        <p:txBody>
          <a:bodyPr/>
          <a:lstStyle/>
          <a:p>
            <a:r>
              <a:rPr lang="en-US" dirty="0">
                <a:latin typeface="Cambria" panose="02040503050406030204" pitchFamily="18" charset="0"/>
                <a:ea typeface="Cambria" panose="02040503050406030204" pitchFamily="18" charset="0"/>
              </a:rPr>
              <a:t>Given n dimensional data our task is to transform the data and select top k components which corresponds to maximum variance where k&lt;&lt;n</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X</a:t>
            </a:r>
            <a:r>
              <a:rPr lang="en-US" sz="1800" baseline="-25000" dirty="0">
                <a:latin typeface="Cambria" panose="02040503050406030204" pitchFamily="18" charset="0"/>
                <a:ea typeface="Cambria" panose="02040503050406030204" pitchFamily="18" charset="0"/>
              </a:rPr>
              <a:t>2</a:t>
            </a:r>
          </a:p>
          <a:p>
            <a:endParaRPr lang="en-IN" dirty="0">
              <a:latin typeface="Cambria" panose="02040503050406030204" pitchFamily="18" charset="0"/>
              <a:ea typeface="Cambria" panose="02040503050406030204" pitchFamily="18" charset="0"/>
            </a:endParaRPr>
          </a:p>
        </p:txBody>
      </p:sp>
      <p:cxnSp>
        <p:nvCxnSpPr>
          <p:cNvPr id="6" name="Straight Arrow Connector 5">
            <a:extLst>
              <a:ext uri="{FF2B5EF4-FFF2-40B4-BE49-F238E27FC236}">
                <a16:creationId xmlns:a16="http://schemas.microsoft.com/office/drawing/2014/main" id="{B0B7A812-530E-4285-8C52-81A3E4BCF4AC}"/>
              </a:ext>
            </a:extLst>
          </p:cNvPr>
          <p:cNvCxnSpPr/>
          <p:nvPr/>
        </p:nvCxnSpPr>
        <p:spPr>
          <a:xfrm flipV="1">
            <a:off x="1331650" y="1189608"/>
            <a:ext cx="0" cy="2104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B12BF00F-FF44-479E-9B5E-266FFF57E740}"/>
              </a:ext>
            </a:extLst>
          </p:cNvPr>
          <p:cNvCxnSpPr/>
          <p:nvPr/>
        </p:nvCxnSpPr>
        <p:spPr>
          <a:xfrm>
            <a:off x="1331650" y="3293616"/>
            <a:ext cx="29562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C5A59810-4245-4177-ABDB-7FCFB4589A0A}"/>
              </a:ext>
            </a:extLst>
          </p:cNvPr>
          <p:cNvCxnSpPr>
            <a:cxnSpLocks/>
          </p:cNvCxnSpPr>
          <p:nvPr/>
        </p:nvCxnSpPr>
        <p:spPr>
          <a:xfrm flipV="1">
            <a:off x="1331650" y="1660124"/>
            <a:ext cx="1988599" cy="1633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Oval 13">
            <a:extLst>
              <a:ext uri="{FF2B5EF4-FFF2-40B4-BE49-F238E27FC236}">
                <a16:creationId xmlns:a16="http://schemas.microsoft.com/office/drawing/2014/main" id="{90B86C31-206B-4E8F-95A3-271A275D5E95}"/>
              </a:ext>
            </a:extLst>
          </p:cNvPr>
          <p:cNvSpPr/>
          <p:nvPr/>
        </p:nvSpPr>
        <p:spPr>
          <a:xfrm>
            <a:off x="2718344" y="1793289"/>
            <a:ext cx="45719" cy="71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305B70A-0BDF-4E5D-AE2F-0BDE212C97C7}"/>
              </a:ext>
            </a:extLst>
          </p:cNvPr>
          <p:cNvSpPr/>
          <p:nvPr/>
        </p:nvSpPr>
        <p:spPr>
          <a:xfrm>
            <a:off x="2346514" y="2012270"/>
            <a:ext cx="45719" cy="71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5F5040C-B52B-488F-B94C-5CDA00D5C0D5}"/>
              </a:ext>
            </a:extLst>
          </p:cNvPr>
          <p:cNvSpPr/>
          <p:nvPr/>
        </p:nvSpPr>
        <p:spPr>
          <a:xfrm>
            <a:off x="2856165" y="2405848"/>
            <a:ext cx="45719" cy="71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E19ADB8-35BE-4547-8F3C-FC8DB4E9066A}"/>
              </a:ext>
            </a:extLst>
          </p:cNvPr>
          <p:cNvSpPr/>
          <p:nvPr/>
        </p:nvSpPr>
        <p:spPr>
          <a:xfrm>
            <a:off x="2090174" y="2206101"/>
            <a:ext cx="45719" cy="71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0F198F5-CDB0-4729-A827-DD052F02CC7F}"/>
              </a:ext>
            </a:extLst>
          </p:cNvPr>
          <p:cNvSpPr/>
          <p:nvPr/>
        </p:nvSpPr>
        <p:spPr>
          <a:xfrm>
            <a:off x="2252265" y="2879591"/>
            <a:ext cx="45719" cy="64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53E63673-C534-4F30-A83D-5B2257FBA29D}"/>
              </a:ext>
            </a:extLst>
          </p:cNvPr>
          <p:cNvSpPr/>
          <p:nvPr/>
        </p:nvSpPr>
        <p:spPr>
          <a:xfrm>
            <a:off x="1793363" y="2476870"/>
            <a:ext cx="45719" cy="71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C881B8EE-27B3-4154-ADE4-C182591B684B}"/>
              </a:ext>
            </a:extLst>
          </p:cNvPr>
          <p:cNvCxnSpPr>
            <a:cxnSpLocks/>
          </p:cNvCxnSpPr>
          <p:nvPr/>
        </p:nvCxnSpPr>
        <p:spPr>
          <a:xfrm>
            <a:off x="1818197" y="2494476"/>
            <a:ext cx="148233" cy="261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A28637-47F6-48AB-AB2B-AB38BF940D57}"/>
              </a:ext>
            </a:extLst>
          </p:cNvPr>
          <p:cNvCxnSpPr>
            <a:stCxn id="14" idx="2"/>
          </p:cNvCxnSpPr>
          <p:nvPr/>
        </p:nvCxnSpPr>
        <p:spPr>
          <a:xfrm>
            <a:off x="2718344" y="1828800"/>
            <a:ext cx="137157" cy="183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146AED-8B48-4881-B148-80EC4482C734}"/>
              </a:ext>
            </a:extLst>
          </p:cNvPr>
          <p:cNvCxnSpPr>
            <a:stCxn id="17" idx="6"/>
          </p:cNvCxnSpPr>
          <p:nvPr/>
        </p:nvCxnSpPr>
        <p:spPr>
          <a:xfrm>
            <a:off x="2135893" y="2241612"/>
            <a:ext cx="150920" cy="235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A6ED72-CA6D-4628-A2CC-F71BC5690DEE}"/>
              </a:ext>
            </a:extLst>
          </p:cNvPr>
          <p:cNvCxnSpPr>
            <a:stCxn id="15" idx="6"/>
          </p:cNvCxnSpPr>
          <p:nvPr/>
        </p:nvCxnSpPr>
        <p:spPr>
          <a:xfrm>
            <a:off x="2392233" y="2047781"/>
            <a:ext cx="152033" cy="221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980DAB-47A9-44B4-B4D4-EA732BA2E0F6}"/>
              </a:ext>
            </a:extLst>
          </p:cNvPr>
          <p:cNvCxnSpPr>
            <a:cxnSpLocks/>
            <a:stCxn id="18" idx="2"/>
          </p:cNvCxnSpPr>
          <p:nvPr/>
        </p:nvCxnSpPr>
        <p:spPr>
          <a:xfrm flipH="1" flipV="1">
            <a:off x="2090175" y="2676619"/>
            <a:ext cx="162090" cy="235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338F2C-21B2-488E-A8F3-4E8BE4B178AF}"/>
              </a:ext>
            </a:extLst>
          </p:cNvPr>
          <p:cNvCxnSpPr>
            <a:endCxn id="16" idx="6"/>
          </p:cNvCxnSpPr>
          <p:nvPr/>
        </p:nvCxnSpPr>
        <p:spPr>
          <a:xfrm>
            <a:off x="2718344" y="2206101"/>
            <a:ext cx="183540" cy="235258"/>
          </a:xfrm>
          <a:prstGeom prst="line">
            <a:avLst/>
          </a:prstGeom>
        </p:spPr>
        <p:style>
          <a:lnRef idx="1">
            <a:schemeClr val="accent1"/>
          </a:lnRef>
          <a:fillRef idx="0">
            <a:schemeClr val="accent1"/>
          </a:fillRef>
          <a:effectRef idx="0">
            <a:schemeClr val="accent1"/>
          </a:effectRef>
          <a:fontRef idx="minor">
            <a:schemeClr val="tx1"/>
          </a:fontRef>
        </p:style>
      </p:cxnSp>
      <p:sp>
        <p:nvSpPr>
          <p:cNvPr id="37" name="Left Brace 36">
            <a:extLst>
              <a:ext uri="{FF2B5EF4-FFF2-40B4-BE49-F238E27FC236}">
                <a16:creationId xmlns:a16="http://schemas.microsoft.com/office/drawing/2014/main" id="{ABD4E407-0E31-46A3-8473-C62ADFC89EC3}"/>
              </a:ext>
            </a:extLst>
          </p:cNvPr>
          <p:cNvSpPr/>
          <p:nvPr/>
        </p:nvSpPr>
        <p:spPr>
          <a:xfrm rot="13938698">
            <a:off x="2707365" y="1946213"/>
            <a:ext cx="606528" cy="170121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38" name="TextBox 37">
            <a:extLst>
              <a:ext uri="{FF2B5EF4-FFF2-40B4-BE49-F238E27FC236}">
                <a16:creationId xmlns:a16="http://schemas.microsoft.com/office/drawing/2014/main" id="{D3362643-2F7A-4FA1-9394-37B1580EFE47}"/>
              </a:ext>
            </a:extLst>
          </p:cNvPr>
          <p:cNvSpPr txBox="1"/>
          <p:nvPr/>
        </p:nvSpPr>
        <p:spPr>
          <a:xfrm>
            <a:off x="3833060" y="3508713"/>
            <a:ext cx="454855" cy="369332"/>
          </a:xfrm>
          <a:prstGeom prst="rect">
            <a:avLst/>
          </a:prstGeom>
          <a:noFill/>
        </p:spPr>
        <p:txBody>
          <a:bodyPr wrap="square" rtlCol="0">
            <a:spAutoFit/>
          </a:bodyPr>
          <a:lstStyle/>
          <a:p>
            <a:r>
              <a:rPr lang="en-US" dirty="0"/>
              <a:t>X</a:t>
            </a:r>
            <a:r>
              <a:rPr lang="en-US" baseline="-25000" dirty="0"/>
              <a:t>1</a:t>
            </a:r>
            <a:endParaRPr lang="en-IN" baseline="-25000" dirty="0"/>
          </a:p>
        </p:txBody>
      </p:sp>
      <p:sp>
        <p:nvSpPr>
          <p:cNvPr id="39" name="TextBox 38">
            <a:extLst>
              <a:ext uri="{FF2B5EF4-FFF2-40B4-BE49-F238E27FC236}">
                <a16:creationId xmlns:a16="http://schemas.microsoft.com/office/drawing/2014/main" id="{E1B03F1D-3249-4852-98D7-004729646293}"/>
              </a:ext>
            </a:extLst>
          </p:cNvPr>
          <p:cNvSpPr txBox="1"/>
          <p:nvPr/>
        </p:nvSpPr>
        <p:spPr>
          <a:xfrm>
            <a:off x="3208699" y="2770743"/>
            <a:ext cx="870074" cy="307777"/>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variance</a:t>
            </a:r>
            <a:endParaRPr lang="en-IN" sz="1400" dirty="0">
              <a:latin typeface="Cambria" panose="02040503050406030204" pitchFamily="18" charset="0"/>
              <a:ea typeface="Cambria" panose="02040503050406030204" pitchFamily="18" charset="0"/>
            </a:endParaRPr>
          </a:p>
        </p:txBody>
      </p:sp>
      <p:sp>
        <p:nvSpPr>
          <p:cNvPr id="40" name="TextBox 39">
            <a:extLst>
              <a:ext uri="{FF2B5EF4-FFF2-40B4-BE49-F238E27FC236}">
                <a16:creationId xmlns:a16="http://schemas.microsoft.com/office/drawing/2014/main" id="{7583DC24-3A61-4F99-A364-35F7CCB02D25}"/>
              </a:ext>
            </a:extLst>
          </p:cNvPr>
          <p:cNvSpPr txBox="1"/>
          <p:nvPr/>
        </p:nvSpPr>
        <p:spPr>
          <a:xfrm>
            <a:off x="5877017" y="1207364"/>
            <a:ext cx="5113535" cy="738664"/>
          </a:xfrm>
          <a:prstGeom prst="rect">
            <a:avLst/>
          </a:prstGeom>
          <a:noFill/>
        </p:spPr>
        <p:txBody>
          <a:bodyPr wrap="square" rtlCol="0">
            <a:spAutoFit/>
          </a:bodyPr>
          <a:lstStyle/>
          <a:p>
            <a:pPr algn="just"/>
            <a:r>
              <a:rPr lang="en-US" sz="1400" dirty="0">
                <a:latin typeface="Cambria" panose="02040503050406030204" pitchFamily="18" charset="0"/>
                <a:ea typeface="Cambria" panose="02040503050406030204" pitchFamily="18" charset="0"/>
              </a:rPr>
              <a:t>We try to find n unit vectors in the n-dimensional data cloud and select k out of them  which corresponds to maximum variance</a:t>
            </a:r>
          </a:p>
          <a:p>
            <a:pPr algn="just"/>
            <a:endParaRPr lang="en-IN" sz="1400" dirty="0"/>
          </a:p>
        </p:txBody>
      </p:sp>
      <p:pic>
        <p:nvPicPr>
          <p:cNvPr id="41" name="Picture 40">
            <a:extLst>
              <a:ext uri="{FF2B5EF4-FFF2-40B4-BE49-F238E27FC236}">
                <a16:creationId xmlns:a16="http://schemas.microsoft.com/office/drawing/2014/main" id="{375E23E0-F642-4431-B860-0D591C1997A1}"/>
              </a:ext>
            </a:extLst>
          </p:cNvPr>
          <p:cNvPicPr>
            <a:picLocks noChangeAspect="1"/>
          </p:cNvPicPr>
          <p:nvPr/>
        </p:nvPicPr>
        <p:blipFill>
          <a:blip r:embed="rId2"/>
          <a:stretch>
            <a:fillRect/>
          </a:stretch>
        </p:blipFill>
        <p:spPr>
          <a:xfrm>
            <a:off x="7400867" y="1917576"/>
            <a:ext cx="3495675" cy="3095625"/>
          </a:xfrm>
          <a:prstGeom prst="rect">
            <a:avLst/>
          </a:prstGeom>
        </p:spPr>
      </p:pic>
      <p:sp>
        <p:nvSpPr>
          <p:cNvPr id="42" name="TextBox 41">
            <a:extLst>
              <a:ext uri="{FF2B5EF4-FFF2-40B4-BE49-F238E27FC236}">
                <a16:creationId xmlns:a16="http://schemas.microsoft.com/office/drawing/2014/main" id="{9143A8BE-EECA-49D0-BD98-EE6AE3AD4076}"/>
              </a:ext>
            </a:extLst>
          </p:cNvPr>
          <p:cNvSpPr txBox="1"/>
          <p:nvPr/>
        </p:nvSpPr>
        <p:spPr>
          <a:xfrm>
            <a:off x="6662364" y="3003723"/>
            <a:ext cx="947645" cy="461665"/>
          </a:xfrm>
          <a:prstGeom prst="rect">
            <a:avLst/>
          </a:prstGeom>
          <a:noFill/>
        </p:spPr>
        <p:txBody>
          <a:bodyPr wrap="square" rtlCol="0">
            <a:spAutoFit/>
          </a:bodyPr>
          <a:lstStyle/>
          <a:p>
            <a:r>
              <a:rPr lang="en-US" sz="2400" b="1" dirty="0"/>
              <a:t>D =</a:t>
            </a:r>
            <a:endParaRPr lang="en-IN" sz="2400" b="1" dirty="0"/>
          </a:p>
        </p:txBody>
      </p:sp>
      <p:sp>
        <p:nvSpPr>
          <p:cNvPr id="43" name="TextBox 42">
            <a:extLst>
              <a:ext uri="{FF2B5EF4-FFF2-40B4-BE49-F238E27FC236}">
                <a16:creationId xmlns:a16="http://schemas.microsoft.com/office/drawing/2014/main" id="{25755F5F-37C9-4DBE-AC93-9CF8F96CCCED}"/>
              </a:ext>
            </a:extLst>
          </p:cNvPr>
          <p:cNvSpPr txBox="1"/>
          <p:nvPr/>
        </p:nvSpPr>
        <p:spPr>
          <a:xfrm>
            <a:off x="1149660" y="3933232"/>
            <a:ext cx="4944859" cy="2339102"/>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 the given data we have 4 dimensions, we need to find 4 unit vectors corresponding to each dimension and project the data points onto the vectors[u1,u2,u3,u4]</a:t>
            </a:r>
          </a:p>
          <a:p>
            <a:r>
              <a:rPr lang="en-US" sz="1400" dirty="0">
                <a:latin typeface="Cambria" panose="02040503050406030204" pitchFamily="18" charset="0"/>
                <a:ea typeface="Cambria" panose="02040503050406030204" pitchFamily="18" charset="0"/>
              </a:rPr>
              <a:t>Say xi is the data point getting projected on u1, finally getting a data point 𝞱1</a:t>
            </a:r>
          </a:p>
          <a:p>
            <a:r>
              <a:rPr lang="en-US" sz="1400" dirty="0">
                <a:latin typeface="Cambria" panose="02040503050406030204" pitchFamily="18" charset="0"/>
                <a:ea typeface="Cambria" panose="02040503050406030204" pitchFamily="18" charset="0"/>
              </a:rPr>
              <a:t>Such that </a:t>
            </a:r>
            <a:r>
              <a:rPr lang="en-US" sz="2000" dirty="0">
                <a:latin typeface="Cambria" panose="02040503050406030204" pitchFamily="18" charset="0"/>
                <a:ea typeface="Cambria" panose="02040503050406030204" pitchFamily="18" charset="0"/>
              </a:rPr>
              <a:t>𝞱1= (u1 xi/||u1||</a:t>
            </a:r>
            <a:r>
              <a:rPr lang="en-US" sz="2000" baseline="30000" dirty="0">
                <a:latin typeface="Cambria" panose="02040503050406030204" pitchFamily="18" charset="0"/>
                <a:ea typeface="Cambria" panose="02040503050406030204" pitchFamily="18" charset="0"/>
              </a:rPr>
              <a:t>2 </a:t>
            </a:r>
            <a:r>
              <a:rPr lang="en-US" sz="2000" dirty="0">
                <a:latin typeface="Cambria" panose="02040503050406030204" pitchFamily="18" charset="0"/>
                <a:ea typeface="Cambria" panose="02040503050406030204" pitchFamily="18" charset="0"/>
              </a:rPr>
              <a:t>)</a:t>
            </a:r>
          </a:p>
          <a:p>
            <a:r>
              <a:rPr lang="en-US" sz="1400" dirty="0">
                <a:latin typeface="Cambria" panose="02040503050406030204" pitchFamily="18" charset="0"/>
                <a:ea typeface="Cambria" panose="02040503050406030204" pitchFamily="18" charset="0"/>
              </a:rPr>
              <a:t>After projecting each data points(xi1,xi2…..</a:t>
            </a:r>
            <a:r>
              <a:rPr lang="en-US" sz="1400" dirty="0" err="1">
                <a:latin typeface="Cambria" panose="02040503050406030204" pitchFamily="18" charset="0"/>
                <a:ea typeface="Cambria" panose="02040503050406030204" pitchFamily="18" charset="0"/>
              </a:rPr>
              <a:t>xin</a:t>
            </a:r>
            <a:r>
              <a:rPr lang="en-US" sz="1400" dirty="0">
                <a:latin typeface="Cambria" panose="02040503050406030204" pitchFamily="18" charset="0"/>
                <a:ea typeface="Cambria" panose="02040503050406030204" pitchFamily="18" charset="0"/>
              </a:rPr>
              <a:t>) on to u1 we would get a series of transformed data points 𝞱i1, 𝞱i2…… 𝞱in and end up building a new vector of same dimension a original data</a:t>
            </a:r>
          </a:p>
        </p:txBody>
      </p:sp>
      <p:pic>
        <p:nvPicPr>
          <p:cNvPr id="44" name="Picture 43">
            <a:extLst>
              <a:ext uri="{FF2B5EF4-FFF2-40B4-BE49-F238E27FC236}">
                <a16:creationId xmlns:a16="http://schemas.microsoft.com/office/drawing/2014/main" id="{08B7E6C8-FFC2-4868-93F4-F220143FF087}"/>
              </a:ext>
            </a:extLst>
          </p:cNvPr>
          <p:cNvPicPr>
            <a:picLocks noChangeAspect="1"/>
          </p:cNvPicPr>
          <p:nvPr/>
        </p:nvPicPr>
        <p:blipFill>
          <a:blip r:embed="rId2"/>
          <a:stretch>
            <a:fillRect/>
          </a:stretch>
        </p:blipFill>
        <p:spPr>
          <a:xfrm>
            <a:off x="7364675" y="1917575"/>
            <a:ext cx="3495675" cy="3095625"/>
          </a:xfrm>
          <a:prstGeom prst="rect">
            <a:avLst/>
          </a:prstGeom>
        </p:spPr>
      </p:pic>
      <p:sp>
        <p:nvSpPr>
          <p:cNvPr id="45" name="TextBox 44">
            <a:extLst>
              <a:ext uri="{FF2B5EF4-FFF2-40B4-BE49-F238E27FC236}">
                <a16:creationId xmlns:a16="http://schemas.microsoft.com/office/drawing/2014/main" id="{2D215898-3E23-4696-9017-7D863C5A634D}"/>
              </a:ext>
            </a:extLst>
          </p:cNvPr>
          <p:cNvSpPr txBox="1"/>
          <p:nvPr/>
        </p:nvSpPr>
        <p:spPr>
          <a:xfrm>
            <a:off x="7136186" y="5102783"/>
            <a:ext cx="4474344" cy="307777"/>
          </a:xfrm>
          <a:prstGeom prst="rect">
            <a:avLst/>
          </a:prstGeom>
          <a:noFill/>
        </p:spPr>
        <p:txBody>
          <a:bodyPr wrap="square" rtlCol="0">
            <a:spAutoFit/>
          </a:bodyPr>
          <a:lstStyle/>
          <a:p>
            <a:r>
              <a:rPr lang="en-US" sz="1400" dirty="0">
                <a:solidFill>
                  <a:schemeClr val="accent2">
                    <a:lumMod val="75000"/>
                  </a:schemeClr>
                </a:solidFill>
                <a:latin typeface="Cambria" panose="02040503050406030204" pitchFamily="18" charset="0"/>
                <a:ea typeface="Cambria" panose="02040503050406030204" pitchFamily="18" charset="0"/>
              </a:rPr>
              <a:t>The unit vectors would be orthogonal to each other</a:t>
            </a:r>
            <a:endParaRPr lang="en-IN" sz="1400" dirty="0">
              <a:solidFill>
                <a:schemeClr val="accent2">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538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2ABCC8-1134-4FB0-BA70-03CE317274B9}"/>
                  </a:ext>
                </a:extLst>
              </p:cNvPr>
              <p:cNvSpPr>
                <a:spLocks noGrp="1"/>
              </p:cNvSpPr>
              <p:nvPr>
                <p:ph idx="1"/>
              </p:nvPr>
            </p:nvSpPr>
            <p:spPr>
              <a:xfrm>
                <a:off x="426127" y="390617"/>
                <a:ext cx="11372295" cy="6081203"/>
              </a:xfrm>
            </p:spPr>
            <p:txBody>
              <a:bodyPr>
                <a:normAutofit fontScale="92500" lnSpcReduction="10000"/>
              </a:bodyPr>
              <a:lstStyle/>
              <a:p>
                <a:r>
                  <a:rPr lang="en-US" dirty="0">
                    <a:latin typeface="Cambria" panose="02040503050406030204" pitchFamily="18" charset="0"/>
                    <a:ea typeface="Cambria" panose="02040503050406030204" pitchFamily="18" charset="0"/>
                  </a:rPr>
                  <a:t>Now we need to find the unit vectors with maximal variance</a:t>
                </a:r>
              </a:p>
              <a:p>
                <a:pPr marL="0" indent="0">
                  <a:buNone/>
                </a:pPr>
                <a:r>
                  <a:rPr lang="en-US" dirty="0">
                    <a:latin typeface="Cambria" panose="02040503050406030204" pitchFamily="18" charset="0"/>
                    <a:ea typeface="Cambria" panose="02040503050406030204" pitchFamily="18" charset="0"/>
                  </a:rPr>
                  <a:t>                                      Find </a:t>
                </a:r>
                <a:r>
                  <a:rPr lang="en-US" sz="2600" b="1" dirty="0">
                    <a:latin typeface="Cambria" panose="02040503050406030204" pitchFamily="18" charset="0"/>
                    <a:ea typeface="Cambria" panose="02040503050406030204" pitchFamily="18" charset="0"/>
                  </a:rPr>
                  <a:t>u</a:t>
                </a:r>
                <a:r>
                  <a:rPr lang="en-US" dirty="0">
                    <a:latin typeface="Cambria" panose="02040503050406030204" pitchFamily="18" charset="0"/>
                    <a:ea typeface="Cambria" panose="02040503050406030204" pitchFamily="18" charset="0"/>
                  </a:rPr>
                  <a:t> such that </a:t>
                </a:r>
                <a:r>
                  <a:rPr lang="en-US" sz="2400" b="1" dirty="0">
                    <a:latin typeface="Cambria" panose="02040503050406030204" pitchFamily="18" charset="0"/>
                    <a:ea typeface="Cambria" panose="02040503050406030204" pitchFamily="18" charset="0"/>
                  </a:rPr>
                  <a:t>Var{ </a:t>
                </a:r>
                <a:r>
                  <a:rPr lang="en-US" sz="2400" b="1" dirty="0" err="1">
                    <a:latin typeface="Cambria" panose="02040503050406030204" pitchFamily="18" charset="0"/>
                    <a:ea typeface="Cambria" panose="02040503050406030204" pitchFamily="18" charset="0"/>
                  </a:rPr>
                  <a:t>Proj</a:t>
                </a:r>
                <a:r>
                  <a:rPr lang="en-US" sz="2400" b="1" baseline="-25000" dirty="0" err="1">
                    <a:latin typeface="Cambria" panose="02040503050406030204" pitchFamily="18" charset="0"/>
                    <a:ea typeface="Cambria" panose="02040503050406030204" pitchFamily="18" charset="0"/>
                  </a:rPr>
                  <a:t>ui</a:t>
                </a:r>
                <a:r>
                  <a:rPr lang="en-US" sz="2400" b="1" dirty="0">
                    <a:latin typeface="Cambria" panose="02040503050406030204" pitchFamily="18" charset="0"/>
                    <a:ea typeface="Cambria" panose="02040503050406030204" pitchFamily="18" charset="0"/>
                  </a:rPr>
                  <a:t> </a:t>
                </a:r>
                <a:r>
                  <a:rPr lang="en-US" sz="2400" b="1" baseline="30000" dirty="0">
                    <a:latin typeface="Cambria" panose="02040503050406030204" pitchFamily="18" charset="0"/>
                    <a:ea typeface="Cambria" panose="02040503050406030204" pitchFamily="18" charset="0"/>
                  </a:rPr>
                  <a:t>xi</a:t>
                </a:r>
                <a:r>
                  <a:rPr lang="en-US" sz="2400" b="1" dirty="0">
                    <a:latin typeface="Cambria" panose="02040503050406030204" pitchFamily="18" charset="0"/>
                    <a:ea typeface="Cambria" panose="02040503050406030204" pitchFamily="18" charset="0"/>
                  </a:rPr>
                  <a:t>} </a:t>
                </a:r>
                <a:r>
                  <a:rPr lang="en-US" sz="2400" b="1" baseline="-25000" dirty="0" err="1">
                    <a:latin typeface="Cambria" panose="02040503050406030204" pitchFamily="18" charset="0"/>
                    <a:ea typeface="Cambria" panose="02040503050406030204" pitchFamily="18" charset="0"/>
                  </a:rPr>
                  <a:t>i</a:t>
                </a:r>
                <a:r>
                  <a:rPr lang="en-US" sz="2400" b="1" baseline="-25000" dirty="0">
                    <a:latin typeface="Cambria" panose="02040503050406030204" pitchFamily="18" charset="0"/>
                    <a:ea typeface="Cambria" panose="02040503050406030204" pitchFamily="18" charset="0"/>
                  </a:rPr>
                  <a:t>=1 to n</a:t>
                </a:r>
                <a:r>
                  <a:rPr lang="en-US" baseline="-250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is maximal</a:t>
                </a:r>
              </a:p>
              <a:p>
                <a:pPr marL="0" indent="0">
                  <a:buNone/>
                </a:pPr>
                <a:r>
                  <a:rPr lang="en-US" dirty="0">
                    <a:latin typeface="Cambria" panose="02040503050406030204" pitchFamily="18" charset="0"/>
                    <a:ea typeface="Cambria" panose="02040503050406030204" pitchFamily="18" charset="0"/>
                  </a:rPr>
                  <a:t>                                                                                Or</a:t>
                </a:r>
              </a:p>
              <a:p>
                <a:pPr marL="0" indent="0">
                  <a:buNone/>
                </a:pPr>
                <a:r>
                  <a:rPr lang="en-US"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Var{</a:t>
                </a:r>
                <a:r>
                  <a:rPr lang="en-US" sz="2400" b="1" dirty="0" err="1">
                    <a:latin typeface="Cambria" panose="02040503050406030204" pitchFamily="18" charset="0"/>
                    <a:ea typeface="Cambria" panose="02040503050406030204" pitchFamily="18" charset="0"/>
                  </a:rPr>
                  <a:t>u</a:t>
                </a:r>
                <a:r>
                  <a:rPr lang="en-US" sz="2400" b="1" baseline="30000" dirty="0" err="1">
                    <a:latin typeface="Cambria" panose="02040503050406030204" pitchFamily="18" charset="0"/>
                    <a:ea typeface="Cambria" panose="02040503050406030204" pitchFamily="18" charset="0"/>
                  </a:rPr>
                  <a:t>T</a:t>
                </a:r>
                <a:r>
                  <a:rPr lang="en-US" sz="2400" b="1" dirty="0">
                    <a:latin typeface="Cambria" panose="02040503050406030204" pitchFamily="18" charset="0"/>
                    <a:ea typeface="Cambria" panose="02040503050406030204" pitchFamily="18" charset="0"/>
                  </a:rPr>
                  <a:t> xi} </a:t>
                </a:r>
                <a:r>
                  <a:rPr lang="en-US" sz="2400" b="1" baseline="-25000" dirty="0" err="1">
                    <a:latin typeface="Cambria" panose="02040503050406030204" pitchFamily="18" charset="0"/>
                    <a:ea typeface="Cambria" panose="02040503050406030204" pitchFamily="18" charset="0"/>
                  </a:rPr>
                  <a:t>i</a:t>
                </a:r>
                <a:r>
                  <a:rPr lang="en-US" sz="2400" b="1" baseline="-25000" dirty="0">
                    <a:latin typeface="Cambria" panose="02040503050406030204" pitchFamily="18" charset="0"/>
                    <a:ea typeface="Cambria" panose="02040503050406030204" pitchFamily="18" charset="0"/>
                  </a:rPr>
                  <a:t>=1 to n </a:t>
                </a:r>
                <a:r>
                  <a:rPr lang="en-US" sz="2400" b="1" dirty="0">
                    <a:latin typeface="Cambria" panose="02040503050406030204" pitchFamily="18" charset="0"/>
                    <a:ea typeface="Cambria" panose="02040503050406030204" pitchFamily="18" charset="0"/>
                  </a:rPr>
                  <a:t> = 1/n  </a:t>
                </a:r>
                <a14:m>
                  <m:oMath xmlns:m="http://schemas.openxmlformats.org/officeDocument/2006/math">
                    <m:nary>
                      <m:naryPr>
                        <m:chr m:val="∑"/>
                        <m:ctrlPr>
                          <a:rPr lang="pt-BR" sz="2400" b="1" i="1" smtClean="0">
                            <a:latin typeface="Cambria Math" panose="02040503050406030204" pitchFamily="18" charset="0"/>
                            <a:ea typeface="Cambria" panose="02040503050406030204" pitchFamily="18" charset="0"/>
                          </a:rPr>
                        </m:ctrlPr>
                      </m:naryPr>
                      <m:sub>
                        <m:r>
                          <m:rPr>
                            <m:brk m:alnAt="23"/>
                          </m:rPr>
                          <a:rPr lang="en-US" sz="2400" b="1" i="1" smtClean="0">
                            <a:latin typeface="Cambria Math" panose="02040503050406030204" pitchFamily="18" charset="0"/>
                            <a:ea typeface="Cambria" panose="02040503050406030204" pitchFamily="18" charset="0"/>
                          </a:rPr>
                          <m:t>𝒊</m:t>
                        </m:r>
                        <m:r>
                          <a:rPr lang="en-US" sz="2400" b="1" i="1" smtClean="0">
                            <a:latin typeface="Cambria Math" panose="02040503050406030204" pitchFamily="18" charset="0"/>
                            <a:ea typeface="Cambria" panose="02040503050406030204" pitchFamily="18" charset="0"/>
                          </a:rPr>
                          <m:t>=</m:t>
                        </m:r>
                        <m:r>
                          <a:rPr lang="en-US" sz="2400" b="1" i="1" smtClean="0">
                            <a:latin typeface="Cambria Math" panose="02040503050406030204" pitchFamily="18" charset="0"/>
                            <a:ea typeface="Cambria" panose="02040503050406030204" pitchFamily="18" charset="0"/>
                          </a:rPr>
                          <m:t>𝟏</m:t>
                        </m:r>
                      </m:sub>
                      <m:sup>
                        <m:r>
                          <a:rPr lang="pt-BR" sz="2400" b="1" i="1" smtClean="0">
                            <a:latin typeface="Cambria Math" panose="02040503050406030204" pitchFamily="18" charset="0"/>
                            <a:ea typeface="Cambria" panose="02040503050406030204" pitchFamily="18" charset="0"/>
                          </a:rPr>
                          <m:t>𝒏</m:t>
                        </m:r>
                      </m:sup>
                      <m:e>
                        <m:r>
                          <a:rPr lang="en-US" sz="2400" b="1" i="1" smtClean="0">
                            <a:latin typeface="Cambria Math" panose="02040503050406030204" pitchFamily="18" charset="0"/>
                            <a:ea typeface="Cambria" panose="02040503050406030204" pitchFamily="18" charset="0"/>
                          </a:rPr>
                          <m:t>(</m:t>
                        </m:r>
                        <m:r>
                          <a:rPr lang="en-US" sz="2400" b="1" i="1" smtClean="0">
                            <a:latin typeface="Cambria Math" panose="02040503050406030204" pitchFamily="18" charset="0"/>
                            <a:ea typeface="Cambria" panose="02040503050406030204" pitchFamily="18" charset="0"/>
                          </a:rPr>
                          <m:t>𝒖𝑻</m:t>
                        </m:r>
                      </m:e>
                    </m:nary>
                    <m:r>
                      <a:rPr lang="en-US" sz="2400" b="1" i="1" smtClean="0">
                        <a:latin typeface="Cambria Math" panose="02040503050406030204" pitchFamily="18" charset="0"/>
                        <a:ea typeface="Cambria" panose="02040503050406030204" pitchFamily="18" charset="0"/>
                      </a:rPr>
                      <m:t>𝒙𝒊</m:t>
                    </m:r>
                    <m:r>
                      <a:rPr lang="en-US" sz="2400" b="1" i="1" smtClean="0">
                        <a:latin typeface="Cambria Math" panose="02040503050406030204" pitchFamily="18" charset="0"/>
                        <a:ea typeface="Cambria" panose="02040503050406030204" pitchFamily="18" charset="0"/>
                      </a:rPr>
                      <m:t>−</m:t>
                    </m:r>
                    <m:r>
                      <a:rPr lang="en-US" sz="2400" b="1" i="1" smtClean="0">
                        <a:latin typeface="Cambria Math" panose="02040503050406030204" pitchFamily="18" charset="0"/>
                        <a:ea typeface="Cambria" panose="02040503050406030204" pitchFamily="18" charset="0"/>
                      </a:rPr>
                      <m:t>𝒖𝑻</m:t>
                    </m:r>
                    <m:r>
                      <a:rPr lang="en-US" sz="2400" b="1" i="1" baseline="30000" smtClean="0">
                        <a:latin typeface="Cambria Math" panose="02040503050406030204" pitchFamily="18" charset="0"/>
                        <a:ea typeface="Cambria" panose="02040503050406030204" pitchFamily="18" charset="0"/>
                      </a:rPr>
                      <m:t>  </m:t>
                    </m:r>
                    <m:r>
                      <a:rPr lang="en-US" sz="2400" b="1" i="1" smtClean="0">
                        <a:latin typeface="Cambria Math" panose="02040503050406030204" pitchFamily="18" charset="0"/>
                        <a:ea typeface="Cambria" panose="02040503050406030204" pitchFamily="18" charset="0"/>
                      </a:rPr>
                      <m:t>𝒎𝒆𝒂𝒏</m:t>
                    </m:r>
                    <m:r>
                      <a:rPr lang="en-US" sz="2400" b="1" i="1" smtClean="0">
                        <a:latin typeface="Cambria Math" panose="02040503050406030204" pitchFamily="18" charset="0"/>
                        <a:ea typeface="Cambria" panose="02040503050406030204" pitchFamily="18" charset="0"/>
                      </a:rPr>
                      <m:t>(</m:t>
                    </m:r>
                    <m:r>
                      <a:rPr lang="en-US" sz="2400" b="1" i="1">
                        <a:latin typeface="Cambria Math" panose="02040503050406030204" pitchFamily="18" charset="0"/>
                        <a:ea typeface="Cambria" panose="02040503050406030204" pitchFamily="18" charset="0"/>
                      </a:rPr>
                      <m:t>𝒙</m:t>
                    </m:r>
                    <m:r>
                      <a:rPr lang="en-US" sz="2400" b="1" i="1" smtClean="0">
                        <a:latin typeface="Cambria Math" panose="02040503050406030204" pitchFamily="18" charset="0"/>
                        <a:ea typeface="Cambria" panose="02040503050406030204" pitchFamily="18" charset="0"/>
                      </a:rPr>
                      <m:t>)</m:t>
                    </m:r>
                  </m:oMath>
                </a14:m>
                <a:r>
                  <a:rPr lang="en-US" sz="2400" b="1" dirty="0">
                    <a:latin typeface="Cambria" panose="02040503050406030204" pitchFamily="18" charset="0"/>
                    <a:ea typeface="Cambria" panose="02040503050406030204" pitchFamily="18" charset="0"/>
                  </a:rPr>
                  <a:t>)</a:t>
                </a:r>
                <a:r>
                  <a:rPr lang="en-US" sz="2400" b="1" baseline="30000" dirty="0">
                    <a:latin typeface="Cambria" panose="02040503050406030204" pitchFamily="18" charset="0"/>
                    <a:ea typeface="Cambria" panose="02040503050406030204" pitchFamily="18" charset="0"/>
                  </a:rPr>
                  <a:t>2</a:t>
                </a:r>
              </a:p>
              <a:p>
                <a:pPr marL="0" indent="0">
                  <a:buNone/>
                </a:pPr>
                <a:endParaRPr lang="en-US" b="0" baseline="30000"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p>
              <a:p>
                <a:pPr marL="0" indent="0">
                  <a:buNone/>
                </a:pP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Assuming the data is column standardize</a:t>
                </a:r>
              </a:p>
              <a:p>
                <a:pPr marL="0" indent="0">
                  <a:buNone/>
                </a:pPr>
                <a:r>
                  <a:rPr lang="en-US" sz="1600" b="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Var{</a:t>
                </a:r>
                <a:r>
                  <a:rPr lang="en-US" sz="2400" b="1" dirty="0" err="1">
                    <a:latin typeface="Cambria" panose="02040503050406030204" pitchFamily="18" charset="0"/>
                    <a:ea typeface="Cambria" panose="02040503050406030204" pitchFamily="18" charset="0"/>
                  </a:rPr>
                  <a:t>u</a:t>
                </a:r>
                <a:r>
                  <a:rPr lang="en-US" sz="2400" b="1" baseline="30000" dirty="0" err="1">
                    <a:latin typeface="Cambria" panose="02040503050406030204" pitchFamily="18" charset="0"/>
                    <a:ea typeface="Cambria" panose="02040503050406030204" pitchFamily="18" charset="0"/>
                  </a:rPr>
                  <a:t>T</a:t>
                </a:r>
                <a:r>
                  <a:rPr lang="en-US" sz="2400" b="1" dirty="0">
                    <a:latin typeface="Cambria" panose="02040503050406030204" pitchFamily="18" charset="0"/>
                    <a:ea typeface="Cambria" panose="02040503050406030204" pitchFamily="18" charset="0"/>
                  </a:rPr>
                  <a:t> xi} </a:t>
                </a:r>
                <a:r>
                  <a:rPr lang="en-US" sz="2400" b="1" baseline="-25000" dirty="0" err="1">
                    <a:latin typeface="Cambria" panose="02040503050406030204" pitchFamily="18" charset="0"/>
                    <a:ea typeface="Cambria" panose="02040503050406030204" pitchFamily="18" charset="0"/>
                  </a:rPr>
                  <a:t>i</a:t>
                </a:r>
                <a:r>
                  <a:rPr lang="en-US" sz="2400" b="1" baseline="-25000" dirty="0">
                    <a:latin typeface="Cambria" panose="02040503050406030204" pitchFamily="18" charset="0"/>
                    <a:ea typeface="Cambria" panose="02040503050406030204" pitchFamily="18" charset="0"/>
                  </a:rPr>
                  <a:t>=1 to n </a:t>
                </a:r>
                <a:r>
                  <a:rPr lang="en-US" sz="2400" b="1" dirty="0">
                    <a:latin typeface="Cambria" panose="02040503050406030204" pitchFamily="18" charset="0"/>
                    <a:ea typeface="Cambria" panose="02040503050406030204" pitchFamily="18" charset="0"/>
                  </a:rPr>
                  <a:t> =1/n  </a:t>
                </a:r>
                <a14:m>
                  <m:oMath xmlns:m="http://schemas.openxmlformats.org/officeDocument/2006/math">
                    <m:nary>
                      <m:naryPr>
                        <m:chr m:val="∑"/>
                        <m:ctrlPr>
                          <a:rPr lang="pt-BR" sz="2400" b="1" i="1">
                            <a:latin typeface="Cambria Math" panose="02040503050406030204" pitchFamily="18" charset="0"/>
                            <a:ea typeface="Cambria" panose="02040503050406030204" pitchFamily="18" charset="0"/>
                          </a:rPr>
                        </m:ctrlPr>
                      </m:naryPr>
                      <m:sub>
                        <m:r>
                          <m:rPr>
                            <m:brk m:alnAt="23"/>
                          </m:rPr>
                          <a:rPr lang="en-US" sz="2400" b="1" i="1">
                            <a:latin typeface="Cambria Math" panose="02040503050406030204" pitchFamily="18" charset="0"/>
                            <a:ea typeface="Cambria" panose="02040503050406030204" pitchFamily="18" charset="0"/>
                          </a:rPr>
                          <m:t>𝒊</m:t>
                        </m:r>
                        <m:r>
                          <a:rPr lang="en-US" sz="2400" b="1" i="1">
                            <a:latin typeface="Cambria Math" panose="02040503050406030204" pitchFamily="18" charset="0"/>
                            <a:ea typeface="Cambria" panose="02040503050406030204" pitchFamily="18" charset="0"/>
                          </a:rPr>
                          <m:t>=</m:t>
                        </m:r>
                        <m:r>
                          <a:rPr lang="en-US" sz="2400" b="1" i="1">
                            <a:latin typeface="Cambria Math" panose="02040503050406030204" pitchFamily="18" charset="0"/>
                            <a:ea typeface="Cambria" panose="02040503050406030204" pitchFamily="18" charset="0"/>
                          </a:rPr>
                          <m:t>𝟏</m:t>
                        </m:r>
                      </m:sub>
                      <m:sup>
                        <m:r>
                          <a:rPr lang="pt-BR" sz="2400" b="1" i="1">
                            <a:latin typeface="Cambria Math" panose="02040503050406030204" pitchFamily="18" charset="0"/>
                            <a:ea typeface="Cambria" panose="02040503050406030204" pitchFamily="18" charset="0"/>
                          </a:rPr>
                          <m:t>𝒏</m:t>
                        </m:r>
                      </m:sup>
                      <m:e>
                        <m:r>
                          <a:rPr lang="en-US" sz="2400" b="1" i="1">
                            <a:latin typeface="Cambria Math" panose="02040503050406030204" pitchFamily="18" charset="0"/>
                            <a:ea typeface="Cambria" panose="02040503050406030204" pitchFamily="18" charset="0"/>
                          </a:rPr>
                          <m:t>(</m:t>
                        </m:r>
                        <m:r>
                          <a:rPr lang="en-US" sz="2400" b="1" i="1">
                            <a:latin typeface="Cambria Math" panose="02040503050406030204" pitchFamily="18" charset="0"/>
                            <a:ea typeface="Cambria" panose="02040503050406030204" pitchFamily="18" charset="0"/>
                          </a:rPr>
                          <m:t>𝒖𝑻</m:t>
                        </m:r>
                      </m:e>
                    </m:nary>
                    <m:r>
                      <a:rPr lang="en-US" sz="2400" b="1" i="1">
                        <a:latin typeface="Cambria Math" panose="02040503050406030204" pitchFamily="18" charset="0"/>
                        <a:ea typeface="Cambria" panose="02040503050406030204" pitchFamily="18" charset="0"/>
                      </a:rPr>
                      <m:t>𝒙𝒊</m:t>
                    </m:r>
                  </m:oMath>
                </a14:m>
                <a:r>
                  <a:rPr lang="en-US" sz="2400" b="1" dirty="0">
                    <a:latin typeface="Cambria" panose="02040503050406030204" pitchFamily="18" charset="0"/>
                    <a:ea typeface="Cambria" panose="02040503050406030204" pitchFamily="18" charset="0"/>
                  </a:rPr>
                  <a:t>)</a:t>
                </a:r>
                <a:r>
                  <a:rPr lang="en-US" sz="2400" b="1" baseline="30000" dirty="0">
                    <a:latin typeface="Cambria" panose="02040503050406030204" pitchFamily="18" charset="0"/>
                    <a:ea typeface="Cambria" panose="02040503050406030204" pitchFamily="18" charset="0"/>
                  </a:rPr>
                  <a:t>2</a:t>
                </a:r>
              </a:p>
              <a:p>
                <a:pPr marL="0" indent="0">
                  <a:buNone/>
                </a:pPr>
                <a:r>
                  <a:rPr lang="en-US" sz="2400"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since,</a:t>
                </a:r>
                <a:r>
                  <a:rPr lang="en-US" sz="2400" b="1" dirty="0">
                    <a:ea typeface="Cambria" panose="02040503050406030204" pitchFamily="18" charset="0"/>
                  </a:rPr>
                  <a:t> </a:t>
                </a:r>
                <a14:m>
                  <m:oMath xmlns:m="http://schemas.openxmlformats.org/officeDocument/2006/math">
                    <m:r>
                      <a:rPr lang="en-US" sz="2400" b="1" i="1">
                        <a:latin typeface="Cambria Math" panose="02040503050406030204" pitchFamily="18" charset="0"/>
                        <a:ea typeface="Cambria" panose="02040503050406030204" pitchFamily="18" charset="0"/>
                      </a:rPr>
                      <m:t>𝒖</m:t>
                    </m:r>
                    <m:r>
                      <a:rPr lang="en-US" sz="2400" b="1" i="1" baseline="30000">
                        <a:latin typeface="Cambria Math" panose="02040503050406030204" pitchFamily="18" charset="0"/>
                        <a:ea typeface="Cambria" panose="02040503050406030204" pitchFamily="18" charset="0"/>
                      </a:rPr>
                      <m:t>𝑻</m:t>
                    </m:r>
                    <m:r>
                      <a:rPr lang="en-US" sz="2400" b="1" i="1" baseline="30000">
                        <a:latin typeface="Cambria Math" panose="02040503050406030204" pitchFamily="18" charset="0"/>
                        <a:ea typeface="Cambria" panose="02040503050406030204" pitchFamily="18" charset="0"/>
                      </a:rPr>
                      <m:t>  </m:t>
                    </m:r>
                    <m:r>
                      <a:rPr lang="en-US" sz="2400" b="1" i="1">
                        <a:latin typeface="Cambria Math" panose="02040503050406030204" pitchFamily="18" charset="0"/>
                        <a:ea typeface="Cambria" panose="02040503050406030204" pitchFamily="18" charset="0"/>
                      </a:rPr>
                      <m:t>𝒎𝒆𝒂𝒏</m:t>
                    </m:r>
                    <m:r>
                      <a:rPr lang="en-US" sz="2400" b="1" i="1">
                        <a:latin typeface="Cambria Math" panose="02040503050406030204" pitchFamily="18" charset="0"/>
                        <a:ea typeface="Cambria" panose="02040503050406030204" pitchFamily="18" charset="0"/>
                      </a:rPr>
                      <m:t>(</m:t>
                    </m:r>
                    <m:r>
                      <a:rPr lang="en-US" sz="2400" b="1" i="1">
                        <a:latin typeface="Cambria Math" panose="02040503050406030204" pitchFamily="18" charset="0"/>
                        <a:ea typeface="Cambria" panose="02040503050406030204" pitchFamily="18" charset="0"/>
                      </a:rPr>
                      <m:t>𝒙</m:t>
                    </m:r>
                    <m:r>
                      <a:rPr lang="en-US" sz="2400" b="1" i="1">
                        <a:latin typeface="Cambria Math" panose="02040503050406030204" pitchFamily="18" charset="0"/>
                        <a:ea typeface="Cambria" panose="02040503050406030204" pitchFamily="18" charset="0"/>
                      </a:rPr>
                      <m:t>)</m:t>
                    </m:r>
                  </m:oMath>
                </a14:m>
                <a:r>
                  <a:rPr lang="en-US" sz="2400" b="1" dirty="0">
                    <a:latin typeface="Cambria" panose="02040503050406030204" pitchFamily="18" charset="0"/>
                    <a:ea typeface="Cambria" panose="02040503050406030204" pitchFamily="18" charset="0"/>
                  </a:rPr>
                  <a:t>=0</a:t>
                </a:r>
              </a:p>
              <a:p>
                <a:pPr marL="0" indent="0">
                  <a:buNone/>
                </a:pPr>
                <a:endParaRPr lang="en-US" sz="2400" b="1"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Therefore the optimization function would look like</a:t>
                </a:r>
              </a:p>
              <a:p>
                <a:pPr marL="0" indent="0">
                  <a:buNone/>
                </a:pPr>
                <a:r>
                  <a:rPr lang="en-US" sz="2400" b="1" dirty="0">
                    <a:latin typeface="Cambria" panose="02040503050406030204" pitchFamily="18" charset="0"/>
                    <a:ea typeface="Cambria" panose="02040503050406030204" pitchFamily="18" charset="0"/>
                  </a:rPr>
                  <a:t>                                       </a:t>
                </a:r>
                <a:r>
                  <a:rPr lang="en-US" sz="2400" b="1" dirty="0" err="1">
                    <a:solidFill>
                      <a:schemeClr val="accent2">
                        <a:lumMod val="75000"/>
                      </a:schemeClr>
                    </a:solidFill>
                    <a:latin typeface="Cambria" panose="02040503050406030204" pitchFamily="18" charset="0"/>
                    <a:ea typeface="Cambria" panose="02040503050406030204" pitchFamily="18" charset="0"/>
                  </a:rPr>
                  <a:t>ArgMax</a:t>
                </a:r>
                <a:r>
                  <a:rPr lang="en-US" sz="2400" b="1" dirty="0">
                    <a:solidFill>
                      <a:schemeClr val="accent2">
                        <a:lumMod val="75000"/>
                      </a:schemeClr>
                    </a:solidFill>
                    <a:latin typeface="Cambria" panose="02040503050406030204" pitchFamily="18" charset="0"/>
                    <a:ea typeface="Cambria" panose="02040503050406030204" pitchFamily="18" charset="0"/>
                  </a:rPr>
                  <a:t> </a:t>
                </a:r>
                <a:r>
                  <a:rPr lang="en-US" sz="2400" b="1" baseline="-25000" dirty="0">
                    <a:solidFill>
                      <a:schemeClr val="accent2">
                        <a:lumMod val="75000"/>
                      </a:schemeClr>
                    </a:solidFill>
                    <a:latin typeface="Cambria" panose="02040503050406030204" pitchFamily="18" charset="0"/>
                    <a:ea typeface="Cambria" panose="02040503050406030204" pitchFamily="18" charset="0"/>
                  </a:rPr>
                  <a:t>u1</a:t>
                </a:r>
                <a:r>
                  <a:rPr lang="en-US" sz="2400" b="1" dirty="0">
                    <a:solidFill>
                      <a:schemeClr val="accent2">
                        <a:lumMod val="75000"/>
                      </a:schemeClr>
                    </a:solidFill>
                    <a:latin typeface="Cambria" panose="02040503050406030204" pitchFamily="18" charset="0"/>
                    <a:ea typeface="Cambria" panose="02040503050406030204" pitchFamily="18" charset="0"/>
                  </a:rPr>
                  <a:t> 1/n  </a:t>
                </a:r>
                <a14:m>
                  <m:oMath xmlns:m="http://schemas.openxmlformats.org/officeDocument/2006/math">
                    <m:nary>
                      <m:naryPr>
                        <m:chr m:val="∑"/>
                        <m:ctrlPr>
                          <a:rPr lang="pt-BR" sz="2400" b="1" i="1">
                            <a:solidFill>
                              <a:schemeClr val="accent2">
                                <a:lumMod val="75000"/>
                              </a:schemeClr>
                            </a:solidFill>
                            <a:latin typeface="Cambria Math" panose="02040503050406030204" pitchFamily="18" charset="0"/>
                            <a:ea typeface="Cambria" panose="02040503050406030204" pitchFamily="18" charset="0"/>
                          </a:rPr>
                        </m:ctrlPr>
                      </m:naryPr>
                      <m:sub>
                        <m:r>
                          <m:rPr>
                            <m:brk m:alnAt="23"/>
                          </m:rPr>
                          <a:rPr lang="en-US" sz="2400" b="1" i="1">
                            <a:solidFill>
                              <a:schemeClr val="accent2">
                                <a:lumMod val="75000"/>
                              </a:schemeClr>
                            </a:solidFill>
                            <a:latin typeface="Cambria Math" panose="02040503050406030204" pitchFamily="18" charset="0"/>
                            <a:ea typeface="Cambria" panose="02040503050406030204" pitchFamily="18" charset="0"/>
                          </a:rPr>
                          <m:t>𝒊</m:t>
                        </m:r>
                        <m:r>
                          <a:rPr lang="en-US" sz="2400" b="1" i="1">
                            <a:solidFill>
                              <a:schemeClr val="accent2">
                                <a:lumMod val="75000"/>
                              </a:schemeClr>
                            </a:solidFill>
                            <a:latin typeface="Cambria Math" panose="02040503050406030204" pitchFamily="18" charset="0"/>
                            <a:ea typeface="Cambria" panose="02040503050406030204" pitchFamily="18" charset="0"/>
                          </a:rPr>
                          <m:t>=</m:t>
                        </m:r>
                        <m:r>
                          <a:rPr lang="en-US" sz="2400" b="1" i="1">
                            <a:solidFill>
                              <a:schemeClr val="accent2">
                                <a:lumMod val="75000"/>
                              </a:schemeClr>
                            </a:solidFill>
                            <a:latin typeface="Cambria Math" panose="02040503050406030204" pitchFamily="18" charset="0"/>
                            <a:ea typeface="Cambria" panose="02040503050406030204" pitchFamily="18" charset="0"/>
                          </a:rPr>
                          <m:t>𝟏</m:t>
                        </m:r>
                      </m:sub>
                      <m:sup>
                        <m:r>
                          <a:rPr lang="pt-BR" sz="2400" b="1" i="1">
                            <a:solidFill>
                              <a:schemeClr val="accent2">
                                <a:lumMod val="75000"/>
                              </a:schemeClr>
                            </a:solidFill>
                            <a:latin typeface="Cambria Math" panose="02040503050406030204" pitchFamily="18" charset="0"/>
                            <a:ea typeface="Cambria" panose="02040503050406030204" pitchFamily="18" charset="0"/>
                          </a:rPr>
                          <m:t>𝒏</m:t>
                        </m:r>
                      </m:sup>
                      <m:e>
                        <m:r>
                          <a:rPr lang="en-US" sz="2400" b="1" i="1">
                            <a:solidFill>
                              <a:schemeClr val="accent2">
                                <a:lumMod val="75000"/>
                              </a:schemeClr>
                            </a:solidFill>
                            <a:latin typeface="Cambria Math" panose="02040503050406030204" pitchFamily="18" charset="0"/>
                            <a:ea typeface="Cambria" panose="02040503050406030204" pitchFamily="18" charset="0"/>
                          </a:rPr>
                          <m:t>(</m:t>
                        </m:r>
                        <m:r>
                          <a:rPr lang="en-US" sz="2400" b="1" i="1">
                            <a:solidFill>
                              <a:schemeClr val="accent2">
                                <a:lumMod val="75000"/>
                              </a:schemeClr>
                            </a:solidFill>
                            <a:latin typeface="Cambria Math" panose="02040503050406030204" pitchFamily="18" charset="0"/>
                            <a:ea typeface="Cambria" panose="02040503050406030204" pitchFamily="18" charset="0"/>
                          </a:rPr>
                          <m:t>𝒖𝑻</m:t>
                        </m:r>
                      </m:e>
                    </m:nary>
                    <m:r>
                      <a:rPr lang="en-US" sz="2400" b="1" i="1">
                        <a:solidFill>
                          <a:schemeClr val="accent2">
                            <a:lumMod val="75000"/>
                          </a:schemeClr>
                        </a:solidFill>
                        <a:latin typeface="Cambria Math" panose="02040503050406030204" pitchFamily="18" charset="0"/>
                        <a:ea typeface="Cambria" panose="02040503050406030204" pitchFamily="18" charset="0"/>
                      </a:rPr>
                      <m:t>𝒙𝒊</m:t>
                    </m:r>
                  </m:oMath>
                </a14:m>
                <a:r>
                  <a:rPr lang="en-US" sz="2400" b="1" dirty="0">
                    <a:solidFill>
                      <a:schemeClr val="accent2">
                        <a:lumMod val="75000"/>
                      </a:schemeClr>
                    </a:solidFill>
                    <a:latin typeface="Cambria" panose="02040503050406030204" pitchFamily="18" charset="0"/>
                    <a:ea typeface="Cambria" panose="02040503050406030204" pitchFamily="18" charset="0"/>
                  </a:rPr>
                  <a:t>)</a:t>
                </a:r>
                <a:r>
                  <a:rPr lang="en-US" sz="2400" b="1" baseline="30000" dirty="0">
                    <a:solidFill>
                      <a:schemeClr val="accent2">
                        <a:lumMod val="75000"/>
                      </a:schemeClr>
                    </a:solidFill>
                    <a:latin typeface="Cambria" panose="02040503050406030204" pitchFamily="18" charset="0"/>
                    <a:ea typeface="Cambria" panose="02040503050406030204" pitchFamily="18" charset="0"/>
                  </a:rPr>
                  <a:t>2</a:t>
                </a:r>
                <a:endParaRPr lang="en-US" sz="2400" b="1" baseline="30000" dirty="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Such that </a:t>
                </a:r>
                <a:r>
                  <a:rPr lang="en-US" sz="2400" b="1" dirty="0" err="1">
                    <a:latin typeface="Cambria" panose="02040503050406030204" pitchFamily="18" charset="0"/>
                    <a:ea typeface="Cambria" panose="02040503050406030204" pitchFamily="18" charset="0"/>
                  </a:rPr>
                  <a:t>u</a:t>
                </a:r>
                <a:r>
                  <a:rPr lang="en-US" sz="2400" b="1" baseline="30000" dirty="0" err="1">
                    <a:latin typeface="Cambria" panose="02040503050406030204" pitchFamily="18" charset="0"/>
                    <a:ea typeface="Cambria" panose="02040503050406030204" pitchFamily="18" charset="0"/>
                  </a:rPr>
                  <a:t>T</a:t>
                </a:r>
                <a:r>
                  <a:rPr lang="en-US" sz="2400" b="1" dirty="0" err="1">
                    <a:latin typeface="Cambria" panose="02040503050406030204" pitchFamily="18" charset="0"/>
                    <a:ea typeface="Cambria" panose="02040503050406030204" pitchFamily="18" charset="0"/>
                  </a:rPr>
                  <a:t>u</a:t>
                </a:r>
                <a:r>
                  <a:rPr lang="en-US" sz="2400" b="1" dirty="0">
                    <a:latin typeface="Cambria" panose="02040503050406030204" pitchFamily="18" charset="0"/>
                    <a:ea typeface="Cambria" panose="02040503050406030204" pitchFamily="18" charset="0"/>
                  </a:rPr>
                  <a:t>=||u||=1</a:t>
                </a:r>
              </a:p>
              <a:p>
                <a:pPr marL="0" indent="0">
                  <a:buNone/>
                </a:pPr>
                <a:endParaRPr lang="en-US" sz="2400" b="1" baseline="30000"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p>
            </p:txBody>
          </p:sp>
        </mc:Choice>
        <mc:Fallback xmlns="">
          <p:sp>
            <p:nvSpPr>
              <p:cNvPr id="3" name="Content Placeholder 2">
                <a:extLst>
                  <a:ext uri="{FF2B5EF4-FFF2-40B4-BE49-F238E27FC236}">
                    <a16:creationId xmlns:a16="http://schemas.microsoft.com/office/drawing/2014/main" id="{0A2ABCC8-1134-4FB0-BA70-03CE317274B9}"/>
                  </a:ext>
                </a:extLst>
              </p:cNvPr>
              <p:cNvSpPr>
                <a:spLocks noGrp="1" noRot="1" noChangeAspect="1" noMove="1" noResize="1" noEditPoints="1" noAdjustHandles="1" noChangeArrowheads="1" noChangeShapeType="1" noTextEdit="1"/>
              </p:cNvSpPr>
              <p:nvPr>
                <p:ph idx="1"/>
              </p:nvPr>
            </p:nvSpPr>
            <p:spPr>
              <a:xfrm>
                <a:off x="426127" y="390617"/>
                <a:ext cx="11372295" cy="6081203"/>
              </a:xfrm>
              <a:blipFill>
                <a:blip r:embed="rId2"/>
                <a:stretch>
                  <a:fillRect l="-161" t="-301"/>
                </a:stretch>
              </a:blipFill>
            </p:spPr>
            <p:txBody>
              <a:bodyPr/>
              <a:lstStyle/>
              <a:p>
                <a:r>
                  <a:rPr lang="en-IN">
                    <a:noFill/>
                  </a:rPr>
                  <a:t> </a:t>
                </a:r>
              </a:p>
            </p:txBody>
          </p:sp>
        </mc:Fallback>
      </mc:AlternateContent>
      <p:sp>
        <p:nvSpPr>
          <p:cNvPr id="4" name="Arrow: Down 3">
            <a:extLst>
              <a:ext uri="{FF2B5EF4-FFF2-40B4-BE49-F238E27FC236}">
                <a16:creationId xmlns:a16="http://schemas.microsoft.com/office/drawing/2014/main" id="{901BB448-30FF-4189-ACA1-D2D654A62ACB}"/>
              </a:ext>
            </a:extLst>
          </p:cNvPr>
          <p:cNvSpPr/>
          <p:nvPr/>
        </p:nvSpPr>
        <p:spPr>
          <a:xfrm>
            <a:off x="6672139" y="2015205"/>
            <a:ext cx="204186" cy="363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3418540-5D16-45C2-B5C6-16F9DC9CC67D}"/>
              </a:ext>
            </a:extLst>
          </p:cNvPr>
          <p:cNvSpPr/>
          <p:nvPr/>
        </p:nvSpPr>
        <p:spPr>
          <a:xfrm>
            <a:off x="6586520" y="2379190"/>
            <a:ext cx="375424" cy="461665"/>
          </a:xfrm>
          <a:prstGeom prst="rect">
            <a:avLst/>
          </a:prstGeom>
        </p:spPr>
        <p:txBody>
          <a:bodyPr wrap="none">
            <a:spAutoFit/>
          </a:bodyPr>
          <a:lstStyle/>
          <a:p>
            <a:r>
              <a:rPr lang="en-US" sz="2400" dirty="0">
                <a:latin typeface="Cambria" panose="02040503050406030204" pitchFamily="18" charset="0"/>
                <a:ea typeface="Cambria" panose="02040503050406030204" pitchFamily="18" charset="0"/>
              </a:rPr>
              <a:t>𝞱</a:t>
            </a:r>
            <a:endParaRPr lang="en-IN" sz="2400" dirty="0"/>
          </a:p>
        </p:txBody>
      </p:sp>
    </p:spTree>
    <p:extLst>
      <p:ext uri="{BB962C8B-B14F-4D97-AF65-F5344CB8AC3E}">
        <p14:creationId xmlns:p14="http://schemas.microsoft.com/office/powerpoint/2010/main" val="115459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B8FC-2A5B-4EE4-B50B-7E4A75AA73A7}"/>
              </a:ext>
            </a:extLst>
          </p:cNvPr>
          <p:cNvSpPr>
            <a:spLocks noGrp="1"/>
          </p:cNvSpPr>
          <p:nvPr>
            <p:ph type="title"/>
          </p:nvPr>
        </p:nvSpPr>
        <p:spPr>
          <a:xfrm>
            <a:off x="418730" y="447286"/>
            <a:ext cx="10058400" cy="609157"/>
          </a:xfrm>
        </p:spPr>
        <p:txBody>
          <a:bodyPr vert="horz" lIns="91440" tIns="45720" rIns="91440" bIns="45720" rtlCol="0" anchor="ctr">
            <a:normAutofit/>
          </a:bodyPr>
          <a:lstStyle/>
          <a:p>
            <a:r>
              <a:rPr lang="en-US" sz="2800" dirty="0">
                <a:latin typeface="Cambria" panose="02040503050406030204" pitchFamily="18" charset="0"/>
                <a:ea typeface="Cambria" panose="02040503050406030204" pitchFamily="18" charset="0"/>
              </a:rPr>
              <a:t>The Process</a:t>
            </a:r>
            <a:endParaRPr lang="en-IN" sz="28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54B6691-DE86-4CC2-A2B3-79029B21FC64}"/>
              </a:ext>
            </a:extLst>
          </p:cNvPr>
          <p:cNvSpPr>
            <a:spLocks noGrp="1"/>
          </p:cNvSpPr>
          <p:nvPr>
            <p:ph idx="1"/>
          </p:nvPr>
        </p:nvSpPr>
        <p:spPr>
          <a:xfrm>
            <a:off x="418730" y="976544"/>
            <a:ext cx="11361938" cy="5434170"/>
          </a:xfrm>
        </p:spPr>
        <p:txBody>
          <a:bodyPr>
            <a:normAutofit/>
          </a:bodyPr>
          <a:lstStyle/>
          <a:p>
            <a:r>
              <a:rPr lang="en-US" dirty="0">
                <a:latin typeface="Cambria" panose="02040503050406030204" pitchFamily="18" charset="0"/>
                <a:ea typeface="Cambria" panose="02040503050406030204" pitchFamily="18" charset="0"/>
              </a:rPr>
              <a:t>Given a data set D</a:t>
            </a:r>
          </a:p>
          <a:p>
            <a:pPr marL="342900" indent="-342900">
              <a:buAutoNum type="arabicPeriod"/>
            </a:pPr>
            <a:r>
              <a:rPr lang="en-US" dirty="0">
                <a:latin typeface="Cambria" panose="02040503050406030204" pitchFamily="18" charset="0"/>
                <a:ea typeface="Cambria" panose="02040503050406030204" pitchFamily="18" charset="0"/>
              </a:rPr>
              <a:t>Apply column standardization to the data</a:t>
            </a:r>
          </a:p>
          <a:p>
            <a:pPr marL="342900" indent="-342900">
              <a:buAutoNum type="arabicPeriod"/>
            </a:pPr>
            <a:r>
              <a:rPr lang="en-US" dirty="0">
                <a:latin typeface="Cambria" panose="02040503050406030204" pitchFamily="18" charset="0"/>
                <a:ea typeface="Cambria" panose="02040503050406030204" pitchFamily="18" charset="0"/>
              </a:rPr>
              <a:t>Create a covariance matrix (</a:t>
            </a:r>
            <a:r>
              <a:rPr lang="en-US" dirty="0" err="1">
                <a:latin typeface="Cambria" panose="02040503050406030204" pitchFamily="18" charset="0"/>
                <a:ea typeface="Cambria" panose="02040503050406030204" pitchFamily="18" charset="0"/>
              </a:rPr>
              <a:t>nxn</a:t>
            </a:r>
            <a:r>
              <a:rPr lang="en-US" dirty="0">
                <a:latin typeface="Cambria" panose="02040503050406030204" pitchFamily="18" charset="0"/>
                <a:ea typeface="Cambria" panose="02040503050406030204" pitchFamily="18" charset="0"/>
              </a:rPr>
              <a:t>) where n is the dimension of the data</a:t>
            </a:r>
          </a:p>
          <a:p>
            <a:pPr marL="0" indent="0">
              <a:buNone/>
            </a:pPr>
            <a:r>
              <a:rPr lang="en-US" dirty="0">
                <a:latin typeface="Cambria" panose="02040503050406030204" pitchFamily="18" charset="0"/>
                <a:ea typeface="Cambria" panose="02040503050406030204" pitchFamily="18" charset="0"/>
              </a:rPr>
              <a:t>        </a:t>
            </a:r>
            <a:r>
              <a:rPr lang="en-US" sz="2400" b="1" dirty="0" err="1">
                <a:solidFill>
                  <a:schemeClr val="accent2">
                    <a:lumMod val="75000"/>
                  </a:schemeClr>
                </a:solidFill>
                <a:latin typeface="Cambria" panose="02040503050406030204" pitchFamily="18" charset="0"/>
                <a:ea typeface="Cambria" panose="02040503050406030204" pitchFamily="18" charset="0"/>
              </a:rPr>
              <a:t>CovMatrix</a:t>
            </a:r>
            <a:r>
              <a:rPr lang="en-US" sz="2400" b="1" dirty="0">
                <a:solidFill>
                  <a:schemeClr val="accent2">
                    <a:lumMod val="75000"/>
                  </a:schemeClr>
                </a:solidFill>
                <a:latin typeface="Cambria" panose="02040503050406030204" pitchFamily="18" charset="0"/>
                <a:ea typeface="Cambria" panose="02040503050406030204" pitchFamily="18" charset="0"/>
              </a:rPr>
              <a:t>=DD</a:t>
            </a:r>
            <a:r>
              <a:rPr lang="en-US" sz="2400" b="1" baseline="30000" dirty="0">
                <a:solidFill>
                  <a:schemeClr val="accent2">
                    <a:lumMod val="75000"/>
                  </a:schemeClr>
                </a:solidFill>
                <a:latin typeface="Cambria" panose="02040503050406030204" pitchFamily="18" charset="0"/>
                <a:ea typeface="Cambria" panose="02040503050406030204" pitchFamily="18" charset="0"/>
              </a:rPr>
              <a:t>T</a:t>
            </a:r>
          </a:p>
          <a:p>
            <a:pPr marL="0" indent="0">
              <a:buNone/>
            </a:pPr>
            <a:r>
              <a:rPr lang="en-US" baseline="300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In the above data, total no of columns are 4 and total rows are 17, There for </a:t>
            </a:r>
          </a:p>
          <a:p>
            <a:pPr marL="0" indent="0">
              <a:buNone/>
            </a:pPr>
            <a:r>
              <a:rPr lang="en-US" dirty="0">
                <a:latin typeface="Cambria" panose="02040503050406030204" pitchFamily="18" charset="0"/>
                <a:ea typeface="Cambria" panose="02040503050406030204" pitchFamily="18" charset="0"/>
              </a:rPr>
              <a:t>        the multiplication would yield a square matrix</a:t>
            </a:r>
            <a:r>
              <a:rPr lang="en-US" baseline="-25000"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0" indent="0">
              <a:buNone/>
            </a:pPr>
            <a:r>
              <a:rPr lang="en-US" baseline="-25000"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CovMatrix</a:t>
            </a:r>
            <a:r>
              <a:rPr lang="en-US" b="1" dirty="0">
                <a:latin typeface="Cambria" panose="02040503050406030204" pitchFamily="18" charset="0"/>
                <a:ea typeface="Cambria" panose="02040503050406030204" pitchFamily="18" charset="0"/>
              </a:rPr>
              <a:t> </a:t>
            </a:r>
            <a:r>
              <a:rPr lang="en-US" b="1" baseline="-25000" dirty="0">
                <a:latin typeface="Cambria" panose="02040503050406030204" pitchFamily="18" charset="0"/>
                <a:ea typeface="Cambria" panose="02040503050406030204" pitchFamily="18" charset="0"/>
              </a:rPr>
              <a:t>4x4</a:t>
            </a:r>
            <a:r>
              <a:rPr lang="en-US" baseline="-250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size, lets say </a:t>
            </a:r>
            <a:r>
              <a:rPr lang="en-US" sz="1900" b="1" dirty="0">
                <a:latin typeface="Cambria" panose="02040503050406030204" pitchFamily="18" charset="0"/>
                <a:ea typeface="Cambria" panose="02040503050406030204" pitchFamily="18" charset="0"/>
              </a:rPr>
              <a:t>S</a:t>
            </a:r>
            <a:endParaRPr lang="en-US" b="1"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 3. For this square matrix find the eigen value and eigen vector</a:t>
            </a:r>
          </a:p>
          <a:p>
            <a:pPr marL="0" indent="0">
              <a:buNone/>
            </a:pP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Sv</a:t>
            </a:r>
            <a:r>
              <a:rPr lang="en-US" sz="2400" b="1" dirty="0">
                <a:latin typeface="Cambria" panose="02040503050406030204" pitchFamily="18" charset="0"/>
                <a:ea typeface="Cambria" panose="02040503050406030204" pitchFamily="18" charset="0"/>
              </a:rPr>
              <a:t>=𝞴v</a:t>
            </a:r>
          </a:p>
          <a:p>
            <a:pPr marL="0" indent="0">
              <a:buNone/>
            </a:pPr>
            <a:r>
              <a:rPr lang="en-US" sz="2400" b="1" dirty="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𝞴</a:t>
            </a:r>
            <a:r>
              <a:rPr lang="en-US" sz="1700" dirty="0">
                <a:latin typeface="Cambria" panose="02040503050406030204" pitchFamily="18" charset="0"/>
                <a:ea typeface="Cambria" panose="02040503050406030204" pitchFamily="18" charset="0"/>
                <a:sym typeface="Wingdings" panose="05000000000000000000" pitchFamily="2" charset="2"/>
              </a:rPr>
              <a:t>scaler quantity, v vector</a:t>
            </a:r>
            <a:endParaRPr lang="en-US" sz="1400" dirty="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For each dimension we will get an eigen value 𝞴 and a eigen vector </a:t>
            </a:r>
            <a:r>
              <a:rPr lang="en-US" b="1" dirty="0">
                <a:latin typeface="Cambria" panose="02040503050406030204" pitchFamily="18" charset="0"/>
                <a:ea typeface="Cambria" panose="02040503050406030204" pitchFamily="18" charset="0"/>
              </a:rPr>
              <a:t>v</a:t>
            </a:r>
            <a:r>
              <a:rPr lang="en-US" dirty="0">
                <a:latin typeface="Cambria" panose="02040503050406030204" pitchFamily="18" charset="0"/>
                <a:ea typeface="Cambria" panose="02040503050406030204" pitchFamily="18" charset="0"/>
              </a:rPr>
              <a:t>, such that they are perpendicular to each other</a:t>
            </a:r>
          </a:p>
          <a:p>
            <a:pPr marL="0" indent="0">
              <a:buNone/>
            </a:pPr>
            <a:r>
              <a:rPr lang="en-US" dirty="0">
                <a:latin typeface="Cambria" panose="02040503050406030204" pitchFamily="18" charset="0"/>
                <a:ea typeface="Cambria" panose="02040503050406030204" pitchFamily="18" charset="0"/>
              </a:rPr>
              <a:t>    𝞴1, 𝞴 2, 𝞴 3 and 𝞴 4 represent the variance explained by the each v</a:t>
            </a:r>
          </a:p>
          <a:p>
            <a:pPr marL="0" indent="0">
              <a:buNone/>
            </a:pPr>
            <a:r>
              <a:rPr lang="en-US" i="1" dirty="0">
                <a:solidFill>
                  <a:schemeClr val="accent2">
                    <a:lumMod val="75000"/>
                  </a:schemeClr>
                </a:solidFill>
                <a:latin typeface="Cambria" panose="02040503050406030204" pitchFamily="18" charset="0"/>
                <a:ea typeface="Cambria" panose="02040503050406030204" pitchFamily="18" charset="0"/>
              </a:rPr>
              <a:t>    Mathematically it can be proven that the v is nothing but the u(unit vectors)</a:t>
            </a:r>
          </a:p>
          <a:p>
            <a:pPr marL="0" indent="0">
              <a:buNone/>
            </a:pPr>
            <a:endParaRPr lang="en-IN" baseline="30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1E4B7A26-DADC-4204-90A1-E35AD75003D9}"/>
              </a:ext>
            </a:extLst>
          </p:cNvPr>
          <p:cNvPicPr>
            <a:picLocks noChangeAspect="1"/>
          </p:cNvPicPr>
          <p:nvPr/>
        </p:nvPicPr>
        <p:blipFill>
          <a:blip r:embed="rId2"/>
          <a:stretch>
            <a:fillRect/>
          </a:stretch>
        </p:blipFill>
        <p:spPr>
          <a:xfrm>
            <a:off x="7994990" y="751864"/>
            <a:ext cx="3495675" cy="3095625"/>
          </a:xfrm>
          <a:prstGeom prst="rect">
            <a:avLst/>
          </a:prstGeom>
        </p:spPr>
      </p:pic>
    </p:spTree>
    <p:extLst>
      <p:ext uri="{BB962C8B-B14F-4D97-AF65-F5344CB8AC3E}">
        <p14:creationId xmlns:p14="http://schemas.microsoft.com/office/powerpoint/2010/main" val="4153932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{FCDBD3DC-9D7B-4810-9F0D-3CBC08D5B581}tf78438558</Template>
  <TotalTime>0</TotalTime>
  <Words>1483</Words>
  <Application>Microsoft Office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Cambria</vt:lpstr>
      <vt:lpstr>Cambria Math</vt:lpstr>
      <vt:lpstr>Century Gothic</vt:lpstr>
      <vt:lpstr>Garamond</vt:lpstr>
      <vt:lpstr>SavonVTI</vt:lpstr>
      <vt:lpstr>Principal component analysis  by Partha Sarathi Chakraborty</vt:lpstr>
      <vt:lpstr>Principal Component Analysis(PCA) </vt:lpstr>
      <vt:lpstr>Why do we care about dimensions</vt:lpstr>
      <vt:lpstr>PowerPoint Presentation</vt:lpstr>
      <vt:lpstr>PowerPoint Presentation</vt:lpstr>
      <vt:lpstr>Mathematics behind PCA</vt:lpstr>
      <vt:lpstr>PowerPoint Presentation</vt:lpstr>
      <vt:lpstr>PowerPoint Presentation</vt:lpstr>
      <vt:lpstr>The Process</vt:lpstr>
      <vt:lpstr>PowerPoint Presentation</vt:lpstr>
      <vt:lpstr>PowerPoint Presentation</vt:lpstr>
      <vt:lpstr>PowerPoint Presentation</vt:lpstr>
      <vt:lpstr>Solving the optimization problem (Proof)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2020-06-09T15:25:36Z</dcterms:created>
  <dcterms:modified xsi:type="dcterms:W3CDTF">2020-06-11T05:33:15Z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